
<file path=[Content_Types].xml><?xml version="1.0" encoding="utf-8"?>
<Types xmlns="http://schemas.openxmlformats.org/package/2006/content-types">
  <Default Extension="png" ContentType="image/png"/>
  <Default Extension="svg" ContentType="image/svg+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5" r:id="rId1"/>
  </p:sldMasterIdLst>
  <p:notesMasterIdLst>
    <p:notesMasterId r:id="rId37"/>
  </p:notesMasterIdLst>
  <p:handoutMasterIdLst>
    <p:handoutMasterId r:id="rId38"/>
  </p:handoutMasterIdLst>
  <p:sldIdLst>
    <p:sldId id="1014" r:id="rId2"/>
    <p:sldId id="549" r:id="rId3"/>
    <p:sldId id="550" r:id="rId4"/>
    <p:sldId id="551" r:id="rId5"/>
    <p:sldId id="552" r:id="rId6"/>
    <p:sldId id="553" r:id="rId7"/>
    <p:sldId id="554" r:id="rId8"/>
    <p:sldId id="6829" r:id="rId9"/>
    <p:sldId id="555" r:id="rId10"/>
    <p:sldId id="556" r:id="rId11"/>
    <p:sldId id="557" r:id="rId12"/>
    <p:sldId id="558" r:id="rId13"/>
    <p:sldId id="559" r:id="rId14"/>
    <p:sldId id="560" r:id="rId15"/>
    <p:sldId id="561" r:id="rId16"/>
    <p:sldId id="562" r:id="rId17"/>
    <p:sldId id="563" r:id="rId18"/>
    <p:sldId id="564" r:id="rId19"/>
    <p:sldId id="565" r:id="rId20"/>
    <p:sldId id="566" r:id="rId21"/>
    <p:sldId id="567" r:id="rId22"/>
    <p:sldId id="568" r:id="rId23"/>
    <p:sldId id="569" r:id="rId24"/>
    <p:sldId id="570" r:id="rId25"/>
    <p:sldId id="571" r:id="rId26"/>
    <p:sldId id="572" r:id="rId27"/>
    <p:sldId id="573" r:id="rId28"/>
    <p:sldId id="574" r:id="rId29"/>
    <p:sldId id="575" r:id="rId30"/>
    <p:sldId id="576" r:id="rId31"/>
    <p:sldId id="577" r:id="rId32"/>
    <p:sldId id="578" r:id="rId33"/>
    <p:sldId id="579" r:id="rId34"/>
    <p:sldId id="580" r:id="rId35"/>
    <p:sldId id="6828" r:id="rId36"/>
  </p:sldIdLst>
  <p:sldSz cx="9144000" cy="6858000" type="screen4x3"/>
  <p:notesSz cx="6797675" cy="9928225"/>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F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86411" autoAdjust="0"/>
  </p:normalViewPr>
  <p:slideViewPr>
    <p:cSldViewPr>
      <p:cViewPr varScale="1">
        <p:scale>
          <a:sx n="73" d="100"/>
          <a:sy n="73" d="100"/>
        </p:scale>
        <p:origin x="1603"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666DD694-EC1C-48B0-A94F-FDBEAC6E1E3E}" type="datetimeFigureOut">
              <a:rPr lang="zh-CN" altLang="en-US" smtClean="0"/>
              <a:t>2022/11/2</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9D7892B2-1565-4205-BE9E-FB8C4E02929C}" type="slidenum">
              <a:rPr lang="zh-CN" altLang="en-US" smtClean="0"/>
              <a:t>‹#›</a:t>
            </a:fld>
            <a:endParaRPr lang="zh-CN" altLang="en-US"/>
          </a:p>
        </p:txBody>
      </p:sp>
    </p:spTree>
    <p:extLst>
      <p:ext uri="{BB962C8B-B14F-4D97-AF65-F5344CB8AC3E}">
        <p14:creationId xmlns:p14="http://schemas.microsoft.com/office/powerpoint/2010/main" val="1382391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zh-CN" altLang="zh-CN"/>
          </a:p>
        </p:txBody>
      </p:sp>
      <p:sp>
        <p:nvSpPr>
          <p:cNvPr id="3" name="Date Placeholder 2"/>
          <p:cNvSpPr>
            <a:spLocks noGrp="1"/>
          </p:cNvSpPr>
          <p:nvPr>
            <p:ph type="dt" idx="1"/>
          </p:nvPr>
        </p:nvSpPr>
        <p:spPr>
          <a:xfrm>
            <a:off x="3850443" y="0"/>
            <a:ext cx="2945659" cy="496411"/>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cs typeface="Arial" pitchFamily="34" charset="0"/>
              </a:defRPr>
            </a:lvl1pPr>
          </a:lstStyle>
          <a:p>
            <a:pPr>
              <a:defRPr/>
            </a:pPr>
            <a:fld id="{6875BDC8-F94F-41A8-B63F-5ED8AF811070}" type="datetime1">
              <a:rPr lang="en-US" altLang="zh-CN"/>
              <a:pPr>
                <a:defRPr/>
              </a:pPr>
              <a:t>11/2/2022</a:t>
            </a:fld>
            <a:endParaRPr lang="en-US" altLang="zh-CN"/>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CN" altLang="zh-CN" noProof="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zh-CN" altLang="zh-CN"/>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cs typeface="Arial" pitchFamily="34" charset="0"/>
              </a:defRPr>
            </a:lvl1pPr>
          </a:lstStyle>
          <a:p>
            <a:pPr>
              <a:defRPr/>
            </a:pPr>
            <a:fld id="{8A545594-0489-4CCF-B160-A39FEE7E5C70}" type="slidenum">
              <a:rPr lang="en-US" altLang="zh-CN"/>
              <a:pPr>
                <a:defRPr/>
              </a:pPr>
              <a:t>‹#›</a:t>
            </a:fld>
            <a:endParaRPr lang="en-US" altLang="zh-CN"/>
          </a:p>
        </p:txBody>
      </p:sp>
    </p:spTree>
    <p:extLst>
      <p:ext uri="{BB962C8B-B14F-4D97-AF65-F5344CB8AC3E}">
        <p14:creationId xmlns:p14="http://schemas.microsoft.com/office/powerpoint/2010/main" val="1898257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a:t>
            </a:fld>
            <a:endParaRPr lang="en-US" altLang="zh-CN"/>
          </a:p>
        </p:txBody>
      </p:sp>
    </p:spTree>
    <p:extLst>
      <p:ext uri="{BB962C8B-B14F-4D97-AF65-F5344CB8AC3E}">
        <p14:creationId xmlns:p14="http://schemas.microsoft.com/office/powerpoint/2010/main" val="175714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DD86B8-8F64-43BE-9214-E08232974422}" type="slidenum">
              <a:rPr lang="en-GB" altLang="zh-CN"/>
              <a:pPr/>
              <a:t>13</a:t>
            </a:fld>
            <a:endParaRPr lang="en-GB" altLang="zh-CN"/>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554701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75CF5E-735C-422F-BD34-3B0E77779182}" type="slidenum">
              <a:rPr lang="en-GB" altLang="zh-CN"/>
              <a:pPr/>
              <a:t>14</a:t>
            </a:fld>
            <a:endParaRPr lang="en-GB" altLang="zh-CN"/>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574976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41E461-69FC-4B64-9A66-F02D40E3B672}" type="slidenum">
              <a:rPr lang="en-GB" altLang="zh-CN"/>
              <a:pPr/>
              <a:t>15</a:t>
            </a:fld>
            <a:endParaRPr lang="en-GB" altLang="zh-CN"/>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693098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3B4608-670D-471D-96A4-9194520DD859}" type="slidenum">
              <a:rPr lang="en-GB" altLang="zh-CN"/>
              <a:pPr/>
              <a:t>16</a:t>
            </a:fld>
            <a:endParaRPr lang="en-GB" altLang="zh-CN"/>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782057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83645E-0AD5-4CBD-945E-A7C78C70373F}" type="slidenum">
              <a:rPr lang="en-GB" altLang="zh-CN"/>
              <a:pPr/>
              <a:t>17</a:t>
            </a:fld>
            <a:endParaRPr lang="en-GB" altLang="zh-CN"/>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671904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B8CB54-1EAC-4202-96DC-AC21592FB297}" type="slidenum">
              <a:rPr lang="en-GB" altLang="zh-CN"/>
              <a:pPr/>
              <a:t>18</a:t>
            </a:fld>
            <a:endParaRPr lang="en-GB" altLang="zh-CN"/>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820415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32D4B-55AF-4440-BCA8-83A530A11D96}" type="slidenum">
              <a:rPr lang="en-GB" altLang="zh-CN"/>
              <a:pPr/>
              <a:t>19</a:t>
            </a:fld>
            <a:endParaRPr lang="en-GB" altLang="zh-CN"/>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939299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FE7F53-6333-4D88-B942-B0705C1B4A82}" type="slidenum">
              <a:rPr lang="en-GB" altLang="zh-CN"/>
              <a:pPr/>
              <a:t>20</a:t>
            </a:fld>
            <a:endParaRPr lang="en-GB" altLang="zh-CN"/>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282706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7EAD0F-42EE-4C44-814E-AFF7CDF807DB}" type="slidenum">
              <a:rPr lang="en-GB" altLang="zh-CN"/>
              <a:pPr/>
              <a:t>21</a:t>
            </a:fld>
            <a:endParaRPr lang="en-GB" altLang="zh-CN"/>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3856096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3D87F1-5C7C-45C2-9A1B-7E5E038A3751}" type="slidenum">
              <a:rPr lang="en-GB" altLang="zh-CN"/>
              <a:pPr/>
              <a:t>22</a:t>
            </a:fld>
            <a:endParaRPr lang="en-GB" altLang="zh-CN"/>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598807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D5B313-D010-4188-9998-95F9967FBC99}" type="slidenum">
              <a:rPr lang="en-GB" altLang="zh-CN"/>
              <a:pPr/>
              <a:t>3</a:t>
            </a:fld>
            <a:endParaRPr lang="en-GB" altLang="zh-CN"/>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580544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8DB734-DAC7-4085-9CFB-DC312C40CBAB}" type="slidenum">
              <a:rPr lang="en-GB" altLang="zh-CN"/>
              <a:pPr/>
              <a:t>23</a:t>
            </a:fld>
            <a:endParaRPr lang="en-GB" altLang="zh-CN"/>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336690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C73967-49D0-4F81-B301-286A902C48DB}" type="slidenum">
              <a:rPr lang="en-GB" altLang="zh-CN"/>
              <a:pPr/>
              <a:t>24</a:t>
            </a:fld>
            <a:endParaRPr lang="en-GB" altLang="zh-CN"/>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2301660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A90203-FC2E-43B4-A207-2015CFF364DC}" type="slidenum">
              <a:rPr lang="en-GB" altLang="zh-CN"/>
              <a:pPr/>
              <a:t>25</a:t>
            </a:fld>
            <a:endParaRPr lang="en-GB" altLang="zh-CN"/>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598181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64849E-DB30-4912-99B7-862761AD6800}" type="slidenum">
              <a:rPr lang="en-GB" altLang="zh-CN"/>
              <a:pPr/>
              <a:t>26</a:t>
            </a:fld>
            <a:endParaRPr lang="en-GB" altLang="zh-CN"/>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502776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6B5AEB-7939-481D-A944-AB97C55AC06D}" type="slidenum">
              <a:rPr lang="en-GB" altLang="zh-CN"/>
              <a:pPr/>
              <a:t>27</a:t>
            </a:fld>
            <a:endParaRPr lang="en-GB" altLang="zh-CN"/>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0350958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A371EF-E2A0-41AA-8CFF-A5EBFED08AE2}" type="slidenum">
              <a:rPr lang="en-GB" altLang="zh-CN"/>
              <a:pPr/>
              <a:t>29</a:t>
            </a:fld>
            <a:endParaRPr lang="en-GB" altLang="zh-CN"/>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0158064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DD3DC6-B4F9-49DD-86CD-AA97855F75BC}" type="slidenum">
              <a:rPr lang="en-GB" altLang="zh-CN"/>
              <a:pPr/>
              <a:t>30</a:t>
            </a:fld>
            <a:endParaRPr lang="en-GB" altLang="zh-CN"/>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38112862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9FA7F7-444B-4498-9209-54BAA735C6CD}" type="slidenum">
              <a:rPr lang="en-GB" altLang="zh-CN"/>
              <a:pPr/>
              <a:t>31</a:t>
            </a:fld>
            <a:endParaRPr lang="en-GB" altLang="zh-CN"/>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36483048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FABDBD-A15D-4120-AC7D-6B6EC116340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t>35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B16263-1F98-4680-83C4-8D414F6F4EE2}" type="slidenum">
              <a:rPr lang="en-GB" altLang="zh-CN"/>
              <a:pPr/>
              <a:t>4</a:t>
            </a:fld>
            <a:endParaRPr lang="en-GB" altLang="zh-CN"/>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3476122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2FB30D-132C-4C7C-8CA2-9F3C5CE1FA6E}" type="slidenum">
              <a:rPr lang="en-GB" altLang="zh-CN"/>
              <a:pPr/>
              <a:t>5</a:t>
            </a:fld>
            <a:endParaRPr lang="en-GB" altLang="zh-CN"/>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395504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48AEEA-DADD-404C-A0DC-98F2C53FF8EF}" type="slidenum">
              <a:rPr lang="en-GB" altLang="zh-CN"/>
              <a:pPr/>
              <a:t>7</a:t>
            </a:fld>
            <a:endParaRPr lang="en-GB" altLang="zh-CN"/>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707617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6248FF-EC13-4638-93F5-5C51D3263D2F}" type="slidenum">
              <a:rPr lang="en-GB" altLang="zh-CN"/>
              <a:pPr/>
              <a:t>9</a:t>
            </a:fld>
            <a:endParaRPr lang="en-GB" altLang="zh-CN"/>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3659359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8728A0-782B-452D-B239-E3FCEFAA7D93}" type="slidenum">
              <a:rPr lang="en-GB" altLang="zh-CN"/>
              <a:pPr/>
              <a:t>10</a:t>
            </a:fld>
            <a:endParaRPr lang="en-GB" altLang="zh-CN"/>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039654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A6D241-1289-47DB-B9FC-85B7BA1A99A3}" type="slidenum">
              <a:rPr lang="en-GB" altLang="zh-CN"/>
              <a:pPr/>
              <a:t>11</a:t>
            </a:fld>
            <a:endParaRPr lang="en-GB" altLang="zh-CN"/>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3013093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6698AF-F98B-4F41-AAFE-F0AF785281C6}" type="slidenum">
              <a:rPr lang="en-GB" altLang="zh-CN"/>
              <a:pPr/>
              <a:t>12</a:t>
            </a:fld>
            <a:endParaRPr lang="en-GB" altLang="zh-CN"/>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353487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2286000"/>
            <a:ext cx="8226425" cy="1143000"/>
          </a:xfrm>
        </p:spPr>
        <p:txBody>
          <a:bodyPr/>
          <a:lstStyle>
            <a:lvl1pPr>
              <a:defRPr sz="4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075" name="Rectangle 3"/>
          <p:cNvSpPr>
            <a:spLocks noGrp="1" noChangeArrowheads="1"/>
          </p:cNvSpPr>
          <p:nvPr>
            <p:ph type="subTitle" idx="1" hasCustomPrompt="1"/>
          </p:nvPr>
        </p:nvSpPr>
        <p:spPr>
          <a:xfrm>
            <a:off x="1371600" y="3886200"/>
            <a:ext cx="6400800" cy="393700"/>
          </a:xfrm>
        </p:spPr>
        <p:txBody>
          <a:bodyPr/>
          <a:lstStyle>
            <a:lvl1pPr marL="0" indent="0" algn="ctr">
              <a:defRPr sz="3200">
                <a:latin typeface="微软雅黑" panose="020B0503020204020204" pitchFamily="34" charset="-122"/>
                <a:ea typeface="微软雅黑" panose="020B0503020204020204" pitchFamily="34" charset="-122"/>
              </a:defRPr>
            </a:lvl1pPr>
          </a:lstStyle>
          <a:p>
            <a:endParaRPr lang="en-US"/>
          </a:p>
          <a:p>
            <a:endParaRPr lang="en-US"/>
          </a:p>
        </p:txBody>
      </p:sp>
    </p:spTree>
    <p:extLst>
      <p:ext uri="{BB962C8B-B14F-4D97-AF65-F5344CB8AC3E}">
        <p14:creationId xmlns:p14="http://schemas.microsoft.com/office/powerpoint/2010/main" val="2936758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685800"/>
          </a:xfrm>
        </p:spPr>
        <p:txBody>
          <a:bodyPr/>
          <a:lstStyle>
            <a:lvl1pPr>
              <a:defRPr sz="36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hasCustomPrompt="1"/>
          </p:nvPr>
        </p:nvSpPr>
        <p:spPr>
          <a:xfrm>
            <a:off x="457200" y="1066800"/>
            <a:ext cx="8229600" cy="4648200"/>
          </a:xfrm>
        </p:spPr>
        <p:txBody>
          <a:bodyPr/>
          <a:lstStyle>
            <a:lvl1pPr>
              <a:lnSpc>
                <a:spcPts val="3200"/>
              </a:lnSpc>
              <a:spcBef>
                <a:spcPts val="600"/>
              </a:spcBef>
              <a:spcAft>
                <a:spcPts val="600"/>
              </a:spcAft>
              <a:defRPr>
                <a:latin typeface="微软雅黑" panose="020B0503020204020204" pitchFamily="34" charset="-122"/>
                <a:ea typeface="微软雅黑" panose="020B0503020204020204" pitchFamily="34" charset="-122"/>
              </a:defRPr>
            </a:lvl1pPr>
            <a:lvl2pPr marL="719138" indent="-363538">
              <a:lnSpc>
                <a:spcPts val="3200"/>
              </a:lnSpc>
              <a:spcBef>
                <a:spcPts val="600"/>
              </a:spcBef>
              <a:spcAft>
                <a:spcPts val="600"/>
              </a:spcAft>
              <a:buFont typeface="微软雅黑" panose="020B0503020204020204" pitchFamily="34" charset="-122"/>
              <a:buChar char="−"/>
              <a:defRPr>
                <a:latin typeface="微软雅黑" panose="020B0503020204020204" pitchFamily="34" charset="-122"/>
                <a:ea typeface="微软雅黑" panose="020B0503020204020204" pitchFamily="34" charset="-122"/>
              </a:defRPr>
            </a:lvl2pPr>
            <a:lvl3pPr marL="982663" indent="-263525">
              <a:lnSpc>
                <a:spcPts val="3200"/>
              </a:lnSpc>
              <a:spcBef>
                <a:spcPts val="600"/>
              </a:spcBef>
              <a:spcAft>
                <a:spcPts val="600"/>
              </a:spcAft>
              <a:buFont typeface="Arial" panose="020B0604020202020204" pitchFamily="34" charset="0"/>
              <a:buChar char="•"/>
              <a:defRPr sz="2000">
                <a:latin typeface="微软雅黑" panose="020B0503020204020204" pitchFamily="34" charset="-122"/>
                <a:ea typeface="微软雅黑" panose="020B0503020204020204" pitchFamily="34" charset="-122"/>
              </a:defRPr>
            </a:lvl3pPr>
            <a:lvl4pPr marL="1252538" indent="-269875">
              <a:lnSpc>
                <a:spcPts val="3200"/>
              </a:lnSpc>
              <a:spcBef>
                <a:spcPts val="600"/>
              </a:spcBef>
              <a:spcAft>
                <a:spcPts val="600"/>
              </a:spcAft>
              <a:buFont typeface="微软雅黑" panose="020B0503020204020204" pitchFamily="34" charset="-122"/>
              <a:buChar char="−"/>
              <a:defRPr sz="1800">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p:txBody>
      </p:sp>
      <p:sp>
        <p:nvSpPr>
          <p:cNvPr id="6" name="Rectangle 12"/>
          <p:cNvSpPr>
            <a:spLocks noGrp="1" noChangeArrowheads="1"/>
          </p:cNvSpPr>
          <p:nvPr>
            <p:ph type="sldNum" sz="quarter" idx="12"/>
          </p:nvPr>
        </p:nvSpPr>
        <p:spPr>
          <a:xfrm>
            <a:off x="8686800" y="6494463"/>
            <a:ext cx="427290" cy="211137"/>
          </a:xfrm>
        </p:spPr>
        <p:txBody>
          <a:bodyPr/>
          <a:lstStyle>
            <a:lvl1pPr algn="r">
              <a:defRPr sz="1200"/>
            </a:lvl1pPr>
          </a:lstStyle>
          <a:p>
            <a:fld id="{281828B1-9571-413B-8DF6-88C4749FAF08}" type="slidenum">
              <a:rPr lang="en-US" altLang="en-US" smtClean="0"/>
              <a:pPr/>
              <a:t>‹#›</a:t>
            </a:fld>
            <a:endParaRPr lang="en-US" altLang="en-US"/>
          </a:p>
        </p:txBody>
      </p:sp>
    </p:spTree>
    <p:extLst>
      <p:ext uri="{BB962C8B-B14F-4D97-AF65-F5344CB8AC3E}">
        <p14:creationId xmlns:p14="http://schemas.microsoft.com/office/powerpoint/2010/main" val="2093866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5" name="Rectangle 12"/>
          <p:cNvSpPr>
            <a:spLocks noGrp="1" noChangeArrowheads="1"/>
          </p:cNvSpPr>
          <p:nvPr>
            <p:ph type="sldNum" sz="quarter" idx="12"/>
          </p:nvPr>
        </p:nvSpPr>
        <p:spPr>
          <a:xfrm>
            <a:off x="8504238" y="6477000"/>
            <a:ext cx="639762" cy="304800"/>
          </a:xfrm>
        </p:spPr>
        <p:txBody>
          <a:bodyPr/>
          <a:lstStyle>
            <a:lvl1pPr>
              <a:defRPr sz="1600"/>
            </a:lvl1pPr>
          </a:lstStyle>
          <a:p>
            <a:fld id="{1AEA45D1-D4B8-44CC-BE7C-EE654AA999B5}" type="slidenum">
              <a:rPr lang="en-US" altLang="en-US" smtClean="0"/>
              <a:pPr/>
              <a:t>‹#›</a:t>
            </a:fld>
            <a:endParaRPr lang="en-US" altLang="en-US" dirty="0"/>
          </a:p>
        </p:txBody>
      </p:sp>
    </p:spTree>
    <p:extLst>
      <p:ext uri="{BB962C8B-B14F-4D97-AF65-F5344CB8AC3E}">
        <p14:creationId xmlns:p14="http://schemas.microsoft.com/office/powerpoint/2010/main" val="378443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xfrm>
            <a:off x="6462713" y="6392863"/>
            <a:ext cx="2320925" cy="381000"/>
          </a:xfrm>
          <a:prstGeom prst="rect">
            <a:avLst/>
          </a:prstGeom>
        </p:spPr>
        <p:txBody>
          <a:bodyPr/>
          <a:lstStyle>
            <a:lvl1pPr>
              <a:defRPr/>
            </a:lvl1pPr>
          </a:lstStyle>
          <a:p>
            <a:endParaRPr lang="en-US" altLang="en-US" dirty="0"/>
          </a:p>
        </p:txBody>
      </p:sp>
      <p:sp>
        <p:nvSpPr>
          <p:cNvPr id="3" name="Rectangle 11"/>
          <p:cNvSpPr>
            <a:spLocks noGrp="1" noChangeArrowheads="1"/>
          </p:cNvSpPr>
          <p:nvPr>
            <p:ph type="ftr" sz="quarter" idx="11"/>
          </p:nvPr>
        </p:nvSpPr>
        <p:spPr>
          <a:xfrm>
            <a:off x="369888" y="6392863"/>
            <a:ext cx="2286000" cy="381000"/>
          </a:xfrm>
          <a:prstGeom prst="rect">
            <a:avLst/>
          </a:prstGeom>
        </p:spPr>
        <p:txBody>
          <a:bodyPr/>
          <a:lstStyle>
            <a:lvl1pPr>
              <a:defRPr/>
            </a:lvl1pPr>
          </a:lstStyle>
          <a:p>
            <a:endParaRPr lang="en-US" altLang="en-US" sz="1600" dirty="0">
              <a:latin typeface="Times New Roman" panose="02020603050405020304" pitchFamily="18" charset="0"/>
            </a:endParaRPr>
          </a:p>
        </p:txBody>
      </p:sp>
      <p:sp>
        <p:nvSpPr>
          <p:cNvPr id="4" name="Rectangle 12"/>
          <p:cNvSpPr>
            <a:spLocks noGrp="1" noChangeArrowheads="1"/>
          </p:cNvSpPr>
          <p:nvPr>
            <p:ph type="sldNum" sz="quarter" idx="12"/>
          </p:nvPr>
        </p:nvSpPr>
        <p:spPr/>
        <p:txBody>
          <a:bodyPr/>
          <a:lstStyle>
            <a:lvl1pPr>
              <a:defRPr/>
            </a:lvl1pPr>
          </a:lstStyle>
          <a:p>
            <a:fld id="{73C70C14-1FDF-4DAA-8722-DD1532F46E01}" type="slidenum">
              <a:rPr lang="en-US" altLang="en-US"/>
              <a:t>‹#›</a:t>
            </a:fld>
            <a:endParaRPr lang="en-US" altLang="en-US" sz="1600"/>
          </a:p>
        </p:txBody>
      </p:sp>
    </p:spTree>
    <p:extLst>
      <p:ext uri="{BB962C8B-B14F-4D97-AF65-F5344CB8AC3E}">
        <p14:creationId xmlns:p14="http://schemas.microsoft.com/office/powerpoint/2010/main" val="7366205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9550"/>
            <a:ext cx="9144000" cy="6858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en-US" altLang="en-US"/>
          </a:p>
        </p:txBody>
      </p:sp>
      <p:sp>
        <p:nvSpPr>
          <p:cNvPr id="1032" name="Line 8"/>
          <p:cNvSpPr>
            <a:spLocks noChangeShapeType="1"/>
          </p:cNvSpPr>
          <p:nvPr/>
        </p:nvSpPr>
        <p:spPr bwMode="auto">
          <a:xfrm>
            <a:off x="457200" y="938213"/>
            <a:ext cx="8229600" cy="0"/>
          </a:xfrm>
          <a:prstGeom prst="line">
            <a:avLst/>
          </a:prstGeom>
          <a:noFill/>
          <a:ln w="25400">
            <a:solidFill>
              <a:srgbClr val="336699"/>
            </a:solidFill>
            <a:round/>
          </a:ln>
          <a:effectLst/>
        </p:spPr>
        <p:txBody>
          <a:bodyPr/>
          <a:lstStyle/>
          <a:p>
            <a:pPr>
              <a:defRPr/>
            </a:pPr>
            <a:endParaRPr lang="en-US"/>
          </a:p>
        </p:txBody>
      </p:sp>
      <p:sp>
        <p:nvSpPr>
          <p:cNvPr id="1036" name="Rectangle 12"/>
          <p:cNvSpPr>
            <a:spLocks noGrp="1" noChangeArrowheads="1"/>
          </p:cNvSpPr>
          <p:nvPr>
            <p:ph type="sldNum" sz="quarter" idx="4"/>
          </p:nvPr>
        </p:nvSpPr>
        <p:spPr bwMode="auto">
          <a:xfrm>
            <a:off x="8556625" y="6477000"/>
            <a:ext cx="587375" cy="304800"/>
          </a:xfrm>
          <a:prstGeom prst="rect">
            <a:avLst/>
          </a:prstGeom>
          <a:noFill/>
          <a:ln w="9525">
            <a:noFill/>
            <a:miter lim="800000"/>
          </a:ln>
          <a:effectLst/>
        </p:spPr>
        <p:txBody>
          <a:bodyPr vert="horz" wrap="square" lIns="101882" tIns="50941" rIns="101882" bIns="50941" numCol="1" anchor="t" anchorCtr="0" compatLnSpc="1"/>
          <a:lstStyle>
            <a:lvl1pPr algn="ctr" eaLnBrk="0" hangingPunct="0">
              <a:defRPr sz="1600" b="0">
                <a:latin typeface="+mn-lt"/>
                <a:cs typeface="Arial" panose="020B0604020202020204" pitchFamily="34" charset="0"/>
              </a:defRPr>
            </a:lvl1pPr>
          </a:lstStyle>
          <a:p>
            <a:fld id="{DD4DE553-3661-4A74-A98D-B84EF2586A6D}" type="slidenum">
              <a:rPr lang="en-US" altLang="en-US" smtClean="0"/>
              <a:pPr/>
              <a:t>‹#›</a:t>
            </a:fld>
            <a:endParaRPr lang="en-US" altLang="en-US" dirty="0"/>
          </a:p>
        </p:txBody>
      </p:sp>
      <p:sp>
        <p:nvSpPr>
          <p:cNvPr id="3" name="Rectangle 18"/>
          <p:cNvSpPr>
            <a:spLocks noGrp="1" noChangeArrowheads="1"/>
          </p:cNvSpPr>
          <p:nvPr>
            <p:ph type="body" idx="1"/>
          </p:nvPr>
        </p:nvSpPr>
        <p:spPr bwMode="auto">
          <a:xfrm>
            <a:off x="685800" y="1104900"/>
            <a:ext cx="7772400" cy="4648200"/>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en-US" dirty="0"/>
          </a:p>
        </p:txBody>
      </p:sp>
    </p:spTree>
    <p:extLst>
      <p:ext uri="{BB962C8B-B14F-4D97-AF65-F5344CB8AC3E}">
        <p14:creationId xmlns:p14="http://schemas.microsoft.com/office/powerpoint/2010/main" val="1946974603"/>
      </p:ext>
    </p:extLst>
  </p:cSld>
  <p:clrMap bg1="lt1" tx1="dk1" bg2="lt2" tx2="dk2" accent1="accent1" accent2="accent2" accent3="accent3" accent4="accent4" accent5="accent5" accent6="accent6" hlink="hlink" folHlink="folHlink"/>
  <p:sldLayoutIdLst>
    <p:sldLayoutId id="2147484406" r:id="rId1"/>
    <p:sldLayoutId id="2147484407" r:id="rId2"/>
    <p:sldLayoutId id="2147484408" r:id="rId3"/>
    <p:sldLayoutId id="2147484409" r:id="rId4"/>
  </p:sldLayoutIdLst>
  <p:hf sldNum="0" hdr="0" ftr="0" dt="0"/>
  <p:txStyles>
    <p:titleStyle>
      <a:lvl1pPr algn="ctr" rtl="0" eaLnBrk="1" fontAlgn="base" hangingPunct="1">
        <a:spcBef>
          <a:spcPct val="0"/>
        </a:spcBef>
        <a:spcAft>
          <a:spcPct val="0"/>
        </a:spcAft>
        <a:defRPr sz="4400">
          <a:solidFill>
            <a:srgbClr val="336699"/>
          </a:solidFill>
          <a:latin typeface="+mj-lt"/>
          <a:ea typeface="+mj-ea"/>
          <a:cs typeface="+mj-cs"/>
        </a:defRPr>
      </a:lvl1pPr>
      <a:lvl2pPr algn="ctr" rtl="0" eaLnBrk="1" fontAlgn="base" hangingPunct="1">
        <a:spcBef>
          <a:spcPct val="0"/>
        </a:spcBef>
        <a:spcAft>
          <a:spcPct val="0"/>
        </a:spcAft>
        <a:defRPr sz="4400">
          <a:solidFill>
            <a:srgbClr val="336699"/>
          </a:solidFill>
          <a:latin typeface="Arial" panose="020B0604020202020204" pitchFamily="34" charset="0"/>
        </a:defRPr>
      </a:lvl2pPr>
      <a:lvl3pPr algn="ctr" rtl="0" eaLnBrk="1" fontAlgn="base" hangingPunct="1">
        <a:spcBef>
          <a:spcPct val="0"/>
        </a:spcBef>
        <a:spcAft>
          <a:spcPct val="0"/>
        </a:spcAft>
        <a:defRPr sz="4400">
          <a:solidFill>
            <a:srgbClr val="336699"/>
          </a:solidFill>
          <a:latin typeface="Arial" panose="020B0604020202020204" pitchFamily="34" charset="0"/>
        </a:defRPr>
      </a:lvl3pPr>
      <a:lvl4pPr algn="ctr" rtl="0" eaLnBrk="1" fontAlgn="base" hangingPunct="1">
        <a:spcBef>
          <a:spcPct val="0"/>
        </a:spcBef>
        <a:spcAft>
          <a:spcPct val="0"/>
        </a:spcAft>
        <a:defRPr sz="4400">
          <a:solidFill>
            <a:srgbClr val="336699"/>
          </a:solidFill>
          <a:latin typeface="Arial" panose="020B0604020202020204" pitchFamily="34" charset="0"/>
        </a:defRPr>
      </a:lvl4pPr>
      <a:lvl5pPr algn="ctr" rtl="0" eaLnBrk="1" fontAlgn="base" hangingPunct="1">
        <a:spcBef>
          <a:spcPct val="0"/>
        </a:spcBef>
        <a:spcAft>
          <a:spcPct val="0"/>
        </a:spcAft>
        <a:defRPr sz="4400">
          <a:solidFill>
            <a:srgbClr val="336699"/>
          </a:solidFill>
          <a:latin typeface="Arial" panose="020B0604020202020204" pitchFamily="34" charset="0"/>
        </a:defRPr>
      </a:lvl5pPr>
      <a:lvl6pPr marL="457200" algn="ctr" rtl="0" eaLnBrk="1" fontAlgn="base" hangingPunct="1">
        <a:spcBef>
          <a:spcPct val="0"/>
        </a:spcBef>
        <a:spcAft>
          <a:spcPct val="0"/>
        </a:spcAft>
        <a:defRPr sz="4400">
          <a:solidFill>
            <a:srgbClr val="336699"/>
          </a:solidFill>
          <a:latin typeface="Arial" panose="020B0604020202020204" pitchFamily="34" charset="0"/>
        </a:defRPr>
      </a:lvl6pPr>
      <a:lvl7pPr marL="914400" algn="ctr" rtl="0" eaLnBrk="1" fontAlgn="base" hangingPunct="1">
        <a:spcBef>
          <a:spcPct val="0"/>
        </a:spcBef>
        <a:spcAft>
          <a:spcPct val="0"/>
        </a:spcAft>
        <a:defRPr sz="4400">
          <a:solidFill>
            <a:srgbClr val="336699"/>
          </a:solidFill>
          <a:latin typeface="Arial" panose="020B0604020202020204" pitchFamily="34" charset="0"/>
        </a:defRPr>
      </a:lvl7pPr>
      <a:lvl8pPr marL="1371600" algn="ctr" rtl="0" eaLnBrk="1" fontAlgn="base" hangingPunct="1">
        <a:spcBef>
          <a:spcPct val="0"/>
        </a:spcBef>
        <a:spcAft>
          <a:spcPct val="0"/>
        </a:spcAft>
        <a:defRPr sz="4400">
          <a:solidFill>
            <a:srgbClr val="336699"/>
          </a:solidFill>
          <a:latin typeface="Arial" panose="020B0604020202020204" pitchFamily="34" charset="0"/>
        </a:defRPr>
      </a:lvl8pPr>
      <a:lvl9pPr marL="1828800" algn="ctr" rtl="0" eaLnBrk="1" fontAlgn="base" hangingPunct="1">
        <a:spcBef>
          <a:spcPct val="0"/>
        </a:spcBef>
        <a:spcAft>
          <a:spcPct val="0"/>
        </a:spcAft>
        <a:defRPr sz="4400">
          <a:solidFill>
            <a:srgbClr val="336699"/>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eeexplore.ieee.org/document/6813517"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scss.tcd.ie/Jeremy.Jones/VivioJS/caches/MESIHelp.ht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thebeardsage.com/cache-coherence-protocol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css.tcd.ie/Jeremy.Jones/VivioJS/caches/MESIHelp.ht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D1BD75D1-1D18-4BD5-B192-92992BA6DD64}"/>
              </a:ext>
            </a:extLst>
          </p:cNvPr>
          <p:cNvSpPr>
            <a:spLocks noGrp="1" noChangeArrowheads="1"/>
          </p:cNvSpPr>
          <p:nvPr>
            <p:ph type="ctrTitle"/>
          </p:nvPr>
        </p:nvSpPr>
        <p:spPr>
          <a:xfrm>
            <a:off x="455613" y="998945"/>
            <a:ext cx="8226425" cy="1143000"/>
          </a:xfrm>
        </p:spPr>
        <p:txBody>
          <a:bodyPr/>
          <a:lstStyle/>
          <a:p>
            <a:pPr eaLnBrk="1" hangingPunct="1"/>
            <a:r>
              <a:rPr lang="zh-CN" altLang="en-US" dirty="0"/>
              <a:t>计算机体系结构</a:t>
            </a:r>
            <a:endParaRPr lang="en-US" altLang="en-US" dirty="0"/>
          </a:p>
        </p:txBody>
      </p:sp>
      <p:sp>
        <p:nvSpPr>
          <p:cNvPr id="11" name="Rectangle 3">
            <a:extLst>
              <a:ext uri="{FF2B5EF4-FFF2-40B4-BE49-F238E27FC236}">
                <a16:creationId xmlns:a16="http://schemas.microsoft.com/office/drawing/2014/main" id="{759240A4-A6CF-4E1F-BD84-903A92275085}"/>
              </a:ext>
            </a:extLst>
          </p:cNvPr>
          <p:cNvSpPr>
            <a:spLocks noGrp="1" noChangeArrowheads="1"/>
          </p:cNvSpPr>
          <p:nvPr>
            <p:ph type="subTitle" idx="1"/>
          </p:nvPr>
        </p:nvSpPr>
        <p:spPr>
          <a:xfrm>
            <a:off x="1371600" y="2761069"/>
            <a:ext cx="6400800" cy="755127"/>
          </a:xfrm>
        </p:spPr>
        <p:txBody>
          <a:bodyPr/>
          <a:lstStyle/>
          <a:p>
            <a:pPr>
              <a:buNone/>
            </a:pPr>
            <a:r>
              <a:rPr lang="en-US" altLang="zh-CN" sz="3600" dirty="0">
                <a:solidFill>
                  <a:schemeClr val="tx1"/>
                </a:solidFill>
                <a:latin typeface="微软雅黑" panose="020B0503020204020204" pitchFamily="34" charset="-122"/>
                <a:ea typeface="微软雅黑" panose="020B0503020204020204" pitchFamily="34" charset="-122"/>
              </a:rPr>
              <a:t>14. </a:t>
            </a:r>
            <a:r>
              <a:rPr lang="zh-CN" altLang="en-US" sz="3600" dirty="0">
                <a:solidFill>
                  <a:schemeClr val="tx1"/>
                </a:solidFill>
                <a:latin typeface="微软雅黑" panose="020B0503020204020204" pitchFamily="34" charset="-122"/>
                <a:ea typeface="微软雅黑" panose="020B0503020204020204" pitchFamily="34" charset="-122"/>
              </a:rPr>
              <a:t>缓存一致性协议</a:t>
            </a:r>
            <a:endParaRPr lang="en-US" altLang="en-US" sz="3600" baseline="30000" dirty="0"/>
          </a:p>
        </p:txBody>
      </p:sp>
      <p:sp>
        <p:nvSpPr>
          <p:cNvPr id="12" name="Text Box 4">
            <a:extLst>
              <a:ext uri="{FF2B5EF4-FFF2-40B4-BE49-F238E27FC236}">
                <a16:creationId xmlns:a16="http://schemas.microsoft.com/office/drawing/2014/main" id="{E5AD6330-8A85-4914-9618-0A390BA3F29B}"/>
              </a:ext>
            </a:extLst>
          </p:cNvPr>
          <p:cNvSpPr txBox="1">
            <a:spLocks noChangeArrowheads="1"/>
          </p:cNvSpPr>
          <p:nvPr/>
        </p:nvSpPr>
        <p:spPr bwMode="auto">
          <a:xfrm>
            <a:off x="476250" y="3767382"/>
            <a:ext cx="8220075" cy="1040285"/>
          </a:xfrm>
          <a:prstGeom prst="rect">
            <a:avLst/>
          </a:prstGeom>
          <a:noFill/>
          <a:ln>
            <a:noFill/>
          </a:ln>
        </p:spPr>
        <p:txBody>
          <a:bodyPr wrap="square">
            <a:spAutoFit/>
          </a:bodyPr>
          <a:lstStyle>
            <a:lvl1pPr eaLnBrk="0" hangingPunct="0">
              <a:defRPr sz="3200" b="1">
                <a:solidFill>
                  <a:schemeClr val="tx1"/>
                </a:solidFill>
                <a:latin typeface="Arial" panose="020B0604020202020204" pitchFamily="34" charset="0"/>
              </a:defRPr>
            </a:lvl1pPr>
            <a:lvl2pPr marL="742950" indent="-285750" eaLnBrk="0" hangingPunct="0">
              <a:defRPr sz="3200" b="1">
                <a:solidFill>
                  <a:schemeClr val="tx1"/>
                </a:solidFill>
                <a:latin typeface="Arial" panose="020B0604020202020204" pitchFamily="34" charset="0"/>
              </a:defRPr>
            </a:lvl2pPr>
            <a:lvl3pPr marL="1143000" indent="-228600" eaLnBrk="0" hangingPunct="0">
              <a:defRPr sz="3200" b="1">
                <a:solidFill>
                  <a:schemeClr val="tx1"/>
                </a:solidFill>
                <a:latin typeface="Arial" panose="020B0604020202020204" pitchFamily="34" charset="0"/>
              </a:defRPr>
            </a:lvl3pPr>
            <a:lvl4pPr marL="1600200" indent="-228600" eaLnBrk="0" hangingPunct="0">
              <a:defRPr sz="3200" b="1">
                <a:solidFill>
                  <a:schemeClr val="tx1"/>
                </a:solidFill>
                <a:latin typeface="Arial" panose="020B0604020202020204" pitchFamily="34" charset="0"/>
              </a:defRPr>
            </a:lvl4pPr>
            <a:lvl5pPr marL="2057400" indent="-228600" eaLnBrk="0" hangingPunct="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李建华</a:t>
            </a:r>
            <a:endParaRPr lang="en-US" altLang="zh-CN" sz="2800" b="0" dirty="0">
              <a:latin typeface="微软雅黑" panose="020B0503020204020204" pitchFamily="34" charset="-122"/>
              <a:ea typeface="微软雅黑" panose="020B0503020204020204" pitchFamily="34" charset="-122"/>
            </a:endParaRPr>
          </a:p>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计算机与信息学院</a:t>
            </a:r>
            <a:endParaRPr lang="en-US" altLang="en-US" sz="2000" b="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E3713F3F-8F58-4988-86B5-E0DDF7E1FEFB}"/>
              </a:ext>
            </a:extLst>
          </p:cNvPr>
          <p:cNvSpPr txBox="1"/>
          <p:nvPr/>
        </p:nvSpPr>
        <p:spPr>
          <a:xfrm>
            <a:off x="455613" y="5712643"/>
            <a:ext cx="8240712" cy="738664"/>
          </a:xfrm>
          <a:prstGeom prst="rect">
            <a:avLst/>
          </a:prstGeom>
          <a:noFill/>
        </p:spPr>
        <p:txBody>
          <a:bodyPr wrap="square" rtlCol="0">
            <a:spAutoFit/>
          </a:bodyPr>
          <a:lstStyle/>
          <a:p>
            <a:pPr algn="just"/>
            <a:r>
              <a:rPr lang="en-US" altLang="zh-CN" sz="1400" dirty="0">
                <a:solidFill>
                  <a:srgbClr val="FF0000"/>
                </a:solidFill>
                <a:latin typeface="Tw Cen MT" panose="020B0602020104020603" pitchFamily="34" charset="0"/>
              </a:rPr>
              <a:t>slides are adapted from CA course of </a:t>
            </a:r>
            <a:r>
              <a:rPr lang="en-US" altLang="zh-CN" sz="1400" dirty="0" err="1">
                <a:solidFill>
                  <a:srgbClr val="FF0000"/>
                </a:solidFill>
                <a:latin typeface="Tw Cen MT" panose="020B0602020104020603" pitchFamily="34" charset="0"/>
              </a:rPr>
              <a:t>wisc</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princeton</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mit</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berkeley</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edinburg</a:t>
            </a:r>
            <a:r>
              <a:rPr lang="en-US" altLang="zh-CN" sz="1400" dirty="0">
                <a:solidFill>
                  <a:srgbClr val="FF0000"/>
                </a:solidFill>
                <a:latin typeface="Tw Cen MT" panose="020B0602020104020603" pitchFamily="34" charset="0"/>
              </a:rPr>
              <a:t>, and eth.</a:t>
            </a:r>
          </a:p>
          <a:p>
            <a:pPr algn="just"/>
            <a:r>
              <a:rPr lang="en-US" altLang="zh-CN" sz="1400" dirty="0">
                <a:solidFill>
                  <a:srgbClr val="FF0000"/>
                </a:solidFill>
                <a:latin typeface="Tw Cen MT" panose="020B0602020104020603" pitchFamily="34" charset="0"/>
              </a:rPr>
              <a:t>The uses of the slides of this course are for educational purposes only and should be used only in conjunction with the textbook. Derivatives of the slides must acknowledge the copyright notices of this and the originals.</a:t>
            </a:r>
            <a:endParaRPr lang="zh-CN" altLang="en-US" sz="1400" dirty="0">
              <a:solidFill>
                <a:srgbClr val="FF0000"/>
              </a:solidFill>
              <a:latin typeface="Tw Cen MT" panose="020B0602020104020603" pitchFamily="34"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0" y="228600"/>
            <a:ext cx="9144000" cy="685800"/>
          </a:xfrm>
        </p:spPr>
        <p:txBody>
          <a:bodyPr/>
          <a:lstStyle/>
          <a:p>
            <a:r>
              <a:rPr lang="en-GB" altLang="zh-CN" dirty="0"/>
              <a:t>Snooping Protocol </a:t>
            </a:r>
            <a:r>
              <a:rPr lang="zh-CN" altLang="en-US" dirty="0"/>
              <a:t>的实现</a:t>
            </a:r>
            <a:endParaRPr lang="en-GB" altLang="zh-CN" dirty="0"/>
          </a:p>
        </p:txBody>
      </p:sp>
      <p:sp>
        <p:nvSpPr>
          <p:cNvPr id="106499" name="Rectangle 3"/>
          <p:cNvSpPr>
            <a:spLocks noGrp="1" noChangeArrowheads="1"/>
          </p:cNvSpPr>
          <p:nvPr>
            <p:ph type="body" idx="1"/>
          </p:nvPr>
        </p:nvSpPr>
        <p:spPr>
          <a:xfrm>
            <a:off x="457200" y="1143000"/>
            <a:ext cx="8229600" cy="5181600"/>
          </a:xfrm>
        </p:spPr>
        <p:txBody>
          <a:bodyPr/>
          <a:lstStyle/>
          <a:p>
            <a:r>
              <a:rPr lang="zh-CN" altLang="en-US" dirty="0"/>
              <a:t>写更新 （</a:t>
            </a:r>
            <a:r>
              <a:rPr lang="en-GB" altLang="zh-CN" dirty="0"/>
              <a:t>Write Update</a:t>
            </a:r>
            <a:r>
              <a:rPr lang="zh-CN" altLang="en-US" dirty="0"/>
              <a:t>）</a:t>
            </a:r>
            <a:endParaRPr lang="en-GB" altLang="zh-CN" dirty="0"/>
          </a:p>
          <a:p>
            <a:pPr lvl="1"/>
            <a:r>
              <a:rPr lang="zh-CN" altLang="en-US" dirty="0"/>
              <a:t>若</a:t>
            </a:r>
            <a:r>
              <a:rPr lang="en-GB" altLang="zh-CN" dirty="0"/>
              <a:t>Core </a:t>
            </a:r>
            <a:r>
              <a:rPr lang="zh-CN" altLang="en-US" dirty="0"/>
              <a:t>想写一个</a:t>
            </a:r>
            <a:r>
              <a:rPr lang="en-US" altLang="zh-CN" dirty="0"/>
              <a:t>block </a:t>
            </a:r>
            <a:r>
              <a:rPr lang="en-GB" altLang="zh-CN" dirty="0"/>
              <a:t>-&gt; </a:t>
            </a:r>
            <a:r>
              <a:rPr lang="zh-CN" altLang="en-US" dirty="0"/>
              <a:t>需要获取一个总线周期，并将要写的数据通过总线进行广播</a:t>
            </a:r>
            <a:endParaRPr lang="en-GB" altLang="zh-CN" dirty="0"/>
          </a:p>
          <a:p>
            <a:pPr lvl="1"/>
            <a:r>
              <a:rPr lang="zh-CN" altLang="en-US" dirty="0"/>
              <a:t>所有的</a:t>
            </a:r>
            <a:r>
              <a:rPr lang="en-GB" altLang="zh-CN" dirty="0"/>
              <a:t>snooping caches </a:t>
            </a:r>
            <a:r>
              <a:rPr lang="zh-CN" altLang="en-US" dirty="0"/>
              <a:t>通过总线更新其副本</a:t>
            </a:r>
            <a:endParaRPr lang="en-GB" altLang="zh-CN" dirty="0"/>
          </a:p>
          <a:p>
            <a:r>
              <a:rPr lang="zh-CN" altLang="en-US" dirty="0"/>
              <a:t>注意：无论是写无效还是写更新，同时写操作可以通过总线的仲裁机制来避免</a:t>
            </a:r>
            <a:r>
              <a:rPr lang="en-GB" altLang="zh-CN" dirty="0">
                <a:solidFill>
                  <a:srgbClr val="FF0000"/>
                </a:solidFill>
              </a:rPr>
              <a:t> </a:t>
            </a:r>
            <a:r>
              <a:rPr lang="en-GB" altLang="zh-CN" dirty="0"/>
              <a:t>– </a:t>
            </a:r>
            <a:r>
              <a:rPr lang="zh-CN" altLang="en-US" dirty="0"/>
              <a:t>在任何时刻，只有一个</a:t>
            </a:r>
            <a:r>
              <a:rPr lang="en-US" altLang="zh-CN" dirty="0"/>
              <a:t>Core</a:t>
            </a:r>
            <a:r>
              <a:rPr lang="zh-CN" altLang="en-US" dirty="0"/>
              <a:t>可以是总线的</a:t>
            </a:r>
            <a:r>
              <a:rPr lang="en-US" altLang="zh-CN" dirty="0"/>
              <a:t>master</a:t>
            </a:r>
            <a:r>
              <a:rPr lang="zh-CN" altLang="en-US" dirty="0"/>
              <a:t>。</a:t>
            </a:r>
            <a:endParaRPr lang="en-GB" altLang="zh-CN" dirty="0"/>
          </a:p>
          <a:p>
            <a:pPr lvl="1"/>
            <a:r>
              <a:rPr lang="zh-CN" altLang="en-US" dirty="0"/>
              <a:t>因此，不会有同时写操作的冲突。</a:t>
            </a:r>
            <a:endParaRPr lang="en-GB" altLang="zh-CN" dirty="0"/>
          </a:p>
        </p:txBody>
      </p:sp>
    </p:spTree>
    <p:extLst>
      <p:ext uri="{BB962C8B-B14F-4D97-AF65-F5344CB8AC3E}">
        <p14:creationId xmlns:p14="http://schemas.microsoft.com/office/powerpoint/2010/main" val="196600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64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0" y="228600"/>
            <a:ext cx="9144000" cy="685800"/>
          </a:xfrm>
        </p:spPr>
        <p:txBody>
          <a:bodyPr/>
          <a:lstStyle/>
          <a:p>
            <a:r>
              <a:rPr lang="zh-CN" altLang="en-US" dirty="0"/>
              <a:t>更新</a:t>
            </a:r>
            <a:r>
              <a:rPr lang="en-GB" altLang="zh-CN" dirty="0"/>
              <a:t> or </a:t>
            </a:r>
            <a:r>
              <a:rPr lang="zh-CN" altLang="en-US" dirty="0"/>
              <a:t>无效</a:t>
            </a:r>
            <a:r>
              <a:rPr lang="en-GB" altLang="zh-CN" dirty="0"/>
              <a:t>?</a:t>
            </a:r>
          </a:p>
        </p:txBody>
      </p:sp>
      <p:sp>
        <p:nvSpPr>
          <p:cNvPr id="107523" name="Rectangle 3"/>
          <p:cNvSpPr>
            <a:spLocks noGrp="1" noChangeArrowheads="1"/>
          </p:cNvSpPr>
          <p:nvPr>
            <p:ph type="body" idx="1"/>
          </p:nvPr>
        </p:nvSpPr>
        <p:spPr>
          <a:xfrm>
            <a:off x="457200" y="1143000"/>
            <a:ext cx="8229600" cy="4572000"/>
          </a:xfrm>
        </p:spPr>
        <p:txBody>
          <a:bodyPr/>
          <a:lstStyle/>
          <a:p>
            <a:r>
              <a:rPr lang="zh-CN" altLang="en-US" dirty="0"/>
              <a:t>写更新看起来最简单、直接、速度快</a:t>
            </a:r>
            <a:r>
              <a:rPr lang="en-GB" altLang="zh-CN" dirty="0"/>
              <a:t>, </a:t>
            </a:r>
            <a:r>
              <a:rPr lang="zh-CN" altLang="en-US" dirty="0"/>
              <a:t>却会消耗大量网络流量</a:t>
            </a:r>
            <a:r>
              <a:rPr lang="en-GB" altLang="zh-CN" dirty="0"/>
              <a:t>:</a:t>
            </a:r>
          </a:p>
          <a:p>
            <a:pPr lvl="1"/>
            <a:r>
              <a:rPr lang="zh-CN" altLang="en-US" dirty="0"/>
              <a:t>对同一个</a:t>
            </a:r>
            <a:r>
              <a:rPr lang="en-GB" altLang="zh-CN" dirty="0"/>
              <a:t>word</a:t>
            </a:r>
            <a:r>
              <a:rPr lang="zh-CN" altLang="en-US" dirty="0"/>
              <a:t>的多个写操作</a:t>
            </a:r>
            <a:r>
              <a:rPr lang="en-GB" altLang="zh-CN" dirty="0"/>
              <a:t> (</a:t>
            </a:r>
            <a:r>
              <a:rPr lang="zh-CN" altLang="en-US" u="sng" dirty="0">
                <a:solidFill>
                  <a:srgbClr val="FF0000"/>
                </a:solidFill>
              </a:rPr>
              <a:t>中间没有读操作</a:t>
            </a:r>
            <a:r>
              <a:rPr lang="en-GB" altLang="zh-CN" dirty="0"/>
              <a:t>) </a:t>
            </a:r>
            <a:r>
              <a:rPr lang="zh-CN" altLang="en-US" dirty="0"/>
              <a:t>只需要一个“</a:t>
            </a:r>
            <a:r>
              <a:rPr lang="en-US" altLang="zh-CN" dirty="0"/>
              <a:t>write invalidate</a:t>
            </a:r>
            <a:r>
              <a:rPr lang="zh-CN" altLang="en-US" dirty="0"/>
              <a:t>”消息，但在写更新下每个写都需要一次更新（更多的</a:t>
            </a:r>
            <a:r>
              <a:rPr lang="en-US" altLang="zh-CN" dirty="0"/>
              <a:t>traffic</a:t>
            </a:r>
            <a:r>
              <a:rPr lang="zh-CN" altLang="en-US" dirty="0"/>
              <a:t>）</a:t>
            </a:r>
            <a:endParaRPr lang="en-GB" altLang="zh-CN" dirty="0"/>
          </a:p>
          <a:p>
            <a:pPr lvl="1"/>
            <a:r>
              <a:rPr lang="zh-CN" altLang="en-US" dirty="0"/>
              <a:t>对同一个缓存块的多个写（</a:t>
            </a:r>
            <a:r>
              <a:rPr lang="en-GB" altLang="zh-CN" dirty="0"/>
              <a:t>multi-word cache block</a:t>
            </a:r>
            <a:r>
              <a:rPr lang="zh-CN" altLang="en-US" dirty="0"/>
              <a:t>）</a:t>
            </a:r>
            <a:r>
              <a:rPr lang="en-GB" altLang="zh-CN" dirty="0"/>
              <a:t> </a:t>
            </a:r>
            <a:r>
              <a:rPr lang="zh-CN" altLang="en-US" dirty="0"/>
              <a:t>只需要一个“</a:t>
            </a:r>
            <a:r>
              <a:rPr lang="en-US" altLang="zh-CN" dirty="0"/>
              <a:t>write invalidate</a:t>
            </a:r>
            <a:r>
              <a:rPr lang="zh-CN" altLang="en-US" dirty="0"/>
              <a:t>”消息，但在写更新下每个写都需要一次更新（更多的</a:t>
            </a:r>
            <a:r>
              <a:rPr lang="en-US" altLang="zh-CN" dirty="0"/>
              <a:t>traffic</a:t>
            </a:r>
            <a:r>
              <a:rPr lang="zh-CN" altLang="en-US" dirty="0"/>
              <a:t>）</a:t>
            </a:r>
            <a:endParaRPr lang="en-GB" altLang="zh-CN" dirty="0"/>
          </a:p>
          <a:p>
            <a:pPr lvl="1"/>
            <a:r>
              <a:rPr lang="zh-CN" altLang="en-US" b="1" dirty="0">
                <a:solidFill>
                  <a:srgbClr val="FF0000"/>
                </a:solidFill>
              </a:rPr>
              <a:t>所以</a:t>
            </a:r>
            <a:r>
              <a:rPr lang="en-US" altLang="zh-CN" b="1" dirty="0">
                <a:solidFill>
                  <a:srgbClr val="FF0000"/>
                </a:solidFill>
              </a:rPr>
              <a:t>, </a:t>
            </a:r>
            <a:r>
              <a:rPr lang="zh-CN" altLang="en-US" b="1" dirty="0">
                <a:solidFill>
                  <a:srgbClr val="FF0000"/>
                </a:solidFill>
              </a:rPr>
              <a:t>写更新的开销更大。</a:t>
            </a:r>
            <a:endParaRPr lang="en-GB" altLang="zh-CN" b="1" dirty="0">
              <a:solidFill>
                <a:srgbClr val="FF0000"/>
              </a:solidFill>
            </a:endParaRPr>
          </a:p>
        </p:txBody>
      </p:sp>
    </p:spTree>
    <p:extLst>
      <p:ext uri="{BB962C8B-B14F-4D97-AF65-F5344CB8AC3E}">
        <p14:creationId xmlns:p14="http://schemas.microsoft.com/office/powerpoint/2010/main" val="343144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type="body" idx="1"/>
          </p:nvPr>
        </p:nvSpPr>
        <p:spPr>
          <a:xfrm>
            <a:off x="457200" y="1143000"/>
            <a:ext cx="8229600" cy="4572000"/>
          </a:xfrm>
        </p:spPr>
        <p:txBody>
          <a:bodyPr/>
          <a:lstStyle/>
          <a:p>
            <a:pPr>
              <a:lnSpc>
                <a:spcPct val="90000"/>
              </a:lnSpc>
            </a:pPr>
            <a:r>
              <a:rPr lang="zh-CN" altLang="en-US" dirty="0"/>
              <a:t>由于缓存中的</a:t>
            </a:r>
            <a:r>
              <a:rPr lang="en-GB" altLang="zh-CN" dirty="0"/>
              <a:t>spatial</a:t>
            </a:r>
            <a:r>
              <a:rPr lang="zh-CN" altLang="en-US" dirty="0"/>
              <a:t>和</a:t>
            </a:r>
            <a:r>
              <a:rPr lang="en-GB" altLang="zh-CN" dirty="0"/>
              <a:t>temporal</a:t>
            </a:r>
            <a:r>
              <a:rPr lang="zh-CN" altLang="en-US" dirty="0"/>
              <a:t>局部性，对同一个</a:t>
            </a:r>
            <a:r>
              <a:rPr lang="en-US" altLang="zh-CN" dirty="0"/>
              <a:t>word</a:t>
            </a:r>
            <a:r>
              <a:rPr lang="zh-CN" altLang="en-US" dirty="0"/>
              <a:t>以及同一个</a:t>
            </a:r>
            <a:r>
              <a:rPr lang="en-US" altLang="zh-CN" dirty="0"/>
              <a:t>block</a:t>
            </a:r>
            <a:r>
              <a:rPr lang="zh-CN" altLang="en-US" dirty="0"/>
              <a:t>的多个写经常发生。</a:t>
            </a:r>
            <a:endParaRPr lang="en-GB" altLang="zh-CN" dirty="0"/>
          </a:p>
          <a:p>
            <a:pPr>
              <a:lnSpc>
                <a:spcPct val="90000"/>
              </a:lnSpc>
            </a:pPr>
            <a:r>
              <a:rPr lang="zh-CN" altLang="en-US" dirty="0"/>
              <a:t>此外</a:t>
            </a:r>
            <a:r>
              <a:rPr lang="en-GB" altLang="zh-CN" dirty="0"/>
              <a:t>, </a:t>
            </a:r>
            <a:r>
              <a:rPr lang="zh-CN" altLang="en-US" dirty="0"/>
              <a:t>总线带宽在共享处理器的多核系统中是一个稀缺资源。</a:t>
            </a:r>
            <a:endParaRPr lang="en-GB" altLang="zh-CN" dirty="0"/>
          </a:p>
          <a:p>
            <a:pPr>
              <a:lnSpc>
                <a:spcPct val="90000"/>
              </a:lnSpc>
            </a:pPr>
            <a:r>
              <a:rPr lang="zh-CN" altLang="en-US" dirty="0">
                <a:solidFill>
                  <a:srgbClr val="FF0000"/>
                </a:solidFill>
              </a:rPr>
              <a:t>经验表明，写无效机制会使用相当少的总线带宽资源。</a:t>
            </a:r>
            <a:endParaRPr lang="en-GB" altLang="zh-CN" dirty="0">
              <a:solidFill>
                <a:srgbClr val="FF0000"/>
              </a:solidFill>
            </a:endParaRPr>
          </a:p>
          <a:p>
            <a:pPr>
              <a:lnSpc>
                <a:spcPct val="90000"/>
              </a:lnSpc>
            </a:pPr>
            <a:r>
              <a:rPr lang="zh-CN" altLang="en-US" dirty="0"/>
              <a:t>当前，大多数的产品采取</a:t>
            </a:r>
            <a:r>
              <a:rPr lang="en-GB" altLang="zh-CN" dirty="0"/>
              <a:t>write invalidate</a:t>
            </a:r>
            <a:r>
              <a:rPr lang="zh-CN" altLang="en-US" dirty="0"/>
              <a:t>方案。</a:t>
            </a:r>
            <a:endParaRPr lang="en-GB" altLang="zh-CN" dirty="0"/>
          </a:p>
          <a:p>
            <a:pPr>
              <a:lnSpc>
                <a:spcPct val="90000"/>
              </a:lnSpc>
            </a:pPr>
            <a:r>
              <a:rPr lang="zh-CN" altLang="en-US" dirty="0"/>
              <a:t>下面，我们仅讨论</a:t>
            </a:r>
            <a:r>
              <a:rPr lang="en-GB" altLang="zh-CN" dirty="0"/>
              <a:t> write invalidate</a:t>
            </a:r>
            <a:r>
              <a:rPr lang="zh-CN" altLang="en-US" dirty="0"/>
              <a:t>方案的实现细节。</a:t>
            </a:r>
            <a:endParaRPr lang="en-GB" altLang="zh-CN" dirty="0"/>
          </a:p>
        </p:txBody>
      </p:sp>
      <p:sp>
        <p:nvSpPr>
          <p:cNvPr id="6" name="Rectangle 2">
            <a:extLst>
              <a:ext uri="{FF2B5EF4-FFF2-40B4-BE49-F238E27FC236}">
                <a16:creationId xmlns:a16="http://schemas.microsoft.com/office/drawing/2014/main" id="{11FB0570-2662-440C-8B0A-F227512C7B5F}"/>
              </a:ext>
            </a:extLst>
          </p:cNvPr>
          <p:cNvSpPr>
            <a:spLocks noGrp="1" noChangeArrowheads="1"/>
          </p:cNvSpPr>
          <p:nvPr>
            <p:ph type="title"/>
          </p:nvPr>
        </p:nvSpPr>
        <p:spPr>
          <a:xfrm>
            <a:off x="0" y="228600"/>
            <a:ext cx="9144000" cy="685800"/>
          </a:xfrm>
        </p:spPr>
        <p:txBody>
          <a:bodyPr/>
          <a:lstStyle/>
          <a:p>
            <a:r>
              <a:rPr lang="zh-CN" altLang="en-US" dirty="0"/>
              <a:t>更新</a:t>
            </a:r>
            <a:r>
              <a:rPr lang="en-GB" altLang="zh-CN" dirty="0"/>
              <a:t> or </a:t>
            </a:r>
            <a:r>
              <a:rPr lang="zh-CN" altLang="en-US" dirty="0"/>
              <a:t>无效</a:t>
            </a:r>
            <a:r>
              <a:rPr lang="en-GB" altLang="zh-CN" dirty="0"/>
              <a:t>?</a:t>
            </a:r>
          </a:p>
        </p:txBody>
      </p:sp>
    </p:spTree>
    <p:extLst>
      <p:ext uri="{BB962C8B-B14F-4D97-AF65-F5344CB8AC3E}">
        <p14:creationId xmlns:p14="http://schemas.microsoft.com/office/powerpoint/2010/main" val="132248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5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5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854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85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0" y="228600"/>
            <a:ext cx="9144000" cy="685800"/>
          </a:xfrm>
        </p:spPr>
        <p:txBody>
          <a:bodyPr/>
          <a:lstStyle/>
          <a:p>
            <a:r>
              <a:rPr lang="zh-CN" altLang="en-US" dirty="0"/>
              <a:t>如何实现 </a:t>
            </a:r>
            <a:r>
              <a:rPr lang="en-GB" altLang="zh-CN" dirty="0"/>
              <a:t>coherence?</a:t>
            </a:r>
          </a:p>
        </p:txBody>
      </p:sp>
      <p:sp>
        <p:nvSpPr>
          <p:cNvPr id="112643" name="Rectangle 3"/>
          <p:cNvSpPr>
            <a:spLocks noGrp="1" noChangeArrowheads="1"/>
          </p:cNvSpPr>
          <p:nvPr>
            <p:ph type="body" idx="1"/>
          </p:nvPr>
        </p:nvSpPr>
        <p:spPr>
          <a:xfrm>
            <a:off x="457200" y="1143000"/>
            <a:ext cx="8229600" cy="5562600"/>
          </a:xfrm>
        </p:spPr>
        <p:txBody>
          <a:bodyPr/>
          <a:lstStyle/>
          <a:p>
            <a:pPr>
              <a:lnSpc>
                <a:spcPct val="100000"/>
              </a:lnSpc>
              <a:spcAft>
                <a:spcPts val="0"/>
              </a:spcAft>
            </a:pPr>
            <a:r>
              <a:rPr lang="zh-CN" altLang="en-US" sz="2800" dirty="0"/>
              <a:t>在两个方案里</a:t>
            </a:r>
            <a:r>
              <a:rPr lang="en-GB" altLang="zh-CN" sz="2800" dirty="0"/>
              <a:t>, </a:t>
            </a:r>
            <a:r>
              <a:rPr lang="zh-CN" altLang="en-US" sz="2800" dirty="0"/>
              <a:t>知道一个</a:t>
            </a:r>
            <a:r>
              <a:rPr lang="en-US" altLang="zh-CN" sz="2800" dirty="0"/>
              <a:t>block</a:t>
            </a:r>
            <a:r>
              <a:rPr lang="zh-CN" altLang="en-US" sz="2800" dirty="0"/>
              <a:t>没有被共享 </a:t>
            </a:r>
            <a:r>
              <a:rPr lang="en-GB" altLang="zh-CN" sz="2800" dirty="0"/>
              <a:t>(</a:t>
            </a:r>
            <a:r>
              <a:rPr lang="zh-CN" altLang="en-US" sz="2800" dirty="0"/>
              <a:t>在其它</a:t>
            </a:r>
            <a:r>
              <a:rPr lang="en-US" altLang="zh-CN" sz="2800" dirty="0"/>
              <a:t>cache</a:t>
            </a:r>
            <a:r>
              <a:rPr lang="zh-CN" altLang="en-US" sz="2800" dirty="0"/>
              <a:t>里没有副本</a:t>
            </a:r>
            <a:r>
              <a:rPr lang="en-GB" altLang="zh-CN" sz="2800" dirty="0"/>
              <a:t>) </a:t>
            </a:r>
            <a:r>
              <a:rPr lang="zh-CN" altLang="en-US" sz="2800" dirty="0"/>
              <a:t>可以避免发送消息</a:t>
            </a:r>
            <a:r>
              <a:rPr lang="en-US" altLang="zh-CN" sz="2800" dirty="0"/>
              <a:t>—&gt; </a:t>
            </a:r>
            <a:r>
              <a:rPr lang="en-US" altLang="zh-CN" sz="2800" b="1" dirty="0"/>
              <a:t>Reduce traffic</a:t>
            </a:r>
            <a:endParaRPr lang="en-GB" altLang="zh-CN" sz="2800" b="1" dirty="0"/>
          </a:p>
          <a:p>
            <a:pPr>
              <a:lnSpc>
                <a:spcPct val="100000"/>
              </a:lnSpc>
              <a:spcAft>
                <a:spcPts val="0"/>
              </a:spcAft>
            </a:pPr>
            <a:r>
              <a:rPr lang="zh-CN" altLang="en-US" sz="2800" dirty="0"/>
              <a:t>写无效协议假定</a:t>
            </a:r>
            <a:r>
              <a:rPr lang="en-US" altLang="zh-CN" sz="2800" dirty="0"/>
              <a:t>block</a:t>
            </a:r>
            <a:r>
              <a:rPr lang="zh-CN" altLang="en-US" sz="2800" dirty="0"/>
              <a:t>的更新值会</a:t>
            </a:r>
            <a:r>
              <a:rPr lang="en-GB" altLang="zh-CN" sz="2800" b="1" dirty="0"/>
              <a:t>written back </a:t>
            </a:r>
            <a:r>
              <a:rPr lang="zh-CN" altLang="en-US" dirty="0"/>
              <a:t>到</a:t>
            </a:r>
            <a:r>
              <a:rPr lang="en-GB" altLang="zh-CN" sz="2800" dirty="0"/>
              <a:t>memory</a:t>
            </a:r>
            <a:r>
              <a:rPr lang="zh-CN" altLang="en-US" sz="2800" dirty="0"/>
              <a:t>中</a:t>
            </a:r>
            <a:endParaRPr lang="en-GB" altLang="zh-CN" sz="2800" dirty="0"/>
          </a:p>
          <a:p>
            <a:pPr lvl="1">
              <a:lnSpc>
                <a:spcPct val="100000"/>
              </a:lnSpc>
              <a:spcAft>
                <a:spcPts val="0"/>
              </a:spcAft>
            </a:pPr>
            <a:r>
              <a:rPr lang="zh-CN" altLang="en-US" dirty="0"/>
              <a:t>在这种情况下，其它的</a:t>
            </a:r>
            <a:r>
              <a:rPr lang="en-US" altLang="zh-CN" dirty="0"/>
              <a:t>core</a:t>
            </a:r>
            <a:r>
              <a:rPr lang="zh-CN" altLang="en-US" dirty="0"/>
              <a:t>发生读缺失时可能会获得该</a:t>
            </a:r>
            <a:r>
              <a:rPr lang="en-US" altLang="zh-CN" dirty="0"/>
              <a:t>block</a:t>
            </a:r>
            <a:r>
              <a:rPr lang="zh-CN" altLang="en-US" dirty="0"/>
              <a:t>的旧值</a:t>
            </a:r>
            <a:r>
              <a:rPr lang="en-GB" altLang="zh-CN" dirty="0"/>
              <a:t> (</a:t>
            </a:r>
            <a:r>
              <a:rPr lang="en-GB" altLang="zh-CN" b="1" dirty="0"/>
              <a:t>re-fetch</a:t>
            </a:r>
            <a:r>
              <a:rPr lang="en-GB" altLang="zh-CN" dirty="0"/>
              <a:t> </a:t>
            </a:r>
            <a:r>
              <a:rPr lang="en-GB" altLang="zh-CN" b="1" dirty="0"/>
              <a:t>from the memory</a:t>
            </a:r>
            <a:r>
              <a:rPr lang="en-GB" altLang="zh-CN" dirty="0"/>
              <a:t>).</a:t>
            </a:r>
          </a:p>
          <a:p>
            <a:pPr>
              <a:lnSpc>
                <a:spcPct val="100000"/>
              </a:lnSpc>
              <a:spcAft>
                <a:spcPts val="0"/>
              </a:spcAft>
            </a:pPr>
            <a:r>
              <a:rPr lang="zh-CN" altLang="en-US" sz="2800" dirty="0"/>
              <a:t>因此，需要一个协议来处理上述情况</a:t>
            </a:r>
            <a:r>
              <a:rPr lang="zh-CN" altLang="en-US" dirty="0"/>
              <a:t>。</a:t>
            </a:r>
            <a:endParaRPr lang="en-GB" altLang="zh-CN" sz="2800" dirty="0"/>
          </a:p>
          <a:p>
            <a:pPr>
              <a:lnSpc>
                <a:spcPct val="100000"/>
              </a:lnSpc>
              <a:spcAft>
                <a:spcPts val="0"/>
              </a:spcAft>
            </a:pPr>
            <a:r>
              <a:rPr lang="zh-CN" altLang="en-US" sz="2800" dirty="0"/>
              <a:t>有很多</a:t>
            </a:r>
            <a:r>
              <a:rPr lang="en-US" altLang="zh-CN" sz="2800" dirty="0"/>
              <a:t>cache </a:t>
            </a:r>
            <a:r>
              <a:rPr lang="en-GB" altLang="zh-CN" sz="2800" dirty="0"/>
              <a:t>coherence protocols</a:t>
            </a:r>
            <a:r>
              <a:rPr lang="zh-CN" altLang="en-US" sz="2800" dirty="0"/>
              <a:t>，请参考：</a:t>
            </a:r>
            <a:r>
              <a:rPr lang="en-GB" altLang="zh-CN" sz="2800" u="sng" dirty="0">
                <a:solidFill>
                  <a:srgbClr val="FF0000"/>
                </a:solidFill>
                <a:hlinkClick r:id="rId3"/>
              </a:rPr>
              <a:t>Sorin</a:t>
            </a:r>
            <a:r>
              <a:rPr lang="en-GB" altLang="zh-CN" sz="2800" u="sng" dirty="0">
                <a:solidFill>
                  <a:srgbClr val="FF0000"/>
                </a:solidFill>
                <a:latin typeface="+mn-lt"/>
                <a:hlinkClick r:id="rId3"/>
              </a:rPr>
              <a:t>’</a:t>
            </a:r>
            <a:r>
              <a:rPr lang="en-GB" altLang="zh-CN" sz="2800" u="sng" dirty="0">
                <a:solidFill>
                  <a:srgbClr val="FF0000"/>
                </a:solidFill>
                <a:hlinkClick r:id="rId3"/>
              </a:rPr>
              <a:t>s book</a:t>
            </a:r>
            <a:r>
              <a:rPr lang="en-GB" altLang="zh-CN" sz="2800" dirty="0"/>
              <a:t>.</a:t>
            </a:r>
          </a:p>
        </p:txBody>
      </p:sp>
    </p:spTree>
    <p:extLst>
      <p:ext uri="{BB962C8B-B14F-4D97-AF65-F5344CB8AC3E}">
        <p14:creationId xmlns:p14="http://schemas.microsoft.com/office/powerpoint/2010/main" val="135007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4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0" y="228600"/>
            <a:ext cx="9144000" cy="685800"/>
          </a:xfrm>
        </p:spPr>
        <p:txBody>
          <a:bodyPr/>
          <a:lstStyle/>
          <a:p>
            <a:r>
              <a:rPr lang="zh-CN" altLang="en-US" dirty="0" smtClean="0"/>
              <a:t>示例</a:t>
            </a:r>
            <a:r>
              <a:rPr lang="en-GB" altLang="zh-CN" dirty="0" smtClean="0"/>
              <a:t>: </a:t>
            </a:r>
            <a:r>
              <a:rPr lang="en-GB" altLang="zh-CN" dirty="0"/>
              <a:t>MESI </a:t>
            </a:r>
            <a:r>
              <a:rPr lang="zh-CN" altLang="en-US" dirty="0" smtClean="0"/>
              <a:t>协议</a:t>
            </a:r>
            <a:r>
              <a:rPr lang="en-GB" altLang="zh-CN" dirty="0" smtClean="0"/>
              <a:t> </a:t>
            </a:r>
            <a:r>
              <a:rPr lang="en-GB" altLang="zh-CN" dirty="0"/>
              <a:t>(1)</a:t>
            </a:r>
          </a:p>
        </p:txBody>
      </p:sp>
      <p:sp>
        <p:nvSpPr>
          <p:cNvPr id="114691" name="Rectangle 3"/>
          <p:cNvSpPr>
            <a:spLocks noGrp="1" noChangeArrowheads="1"/>
          </p:cNvSpPr>
          <p:nvPr>
            <p:ph type="body" idx="1"/>
          </p:nvPr>
        </p:nvSpPr>
        <p:spPr>
          <a:xfrm>
            <a:off x="457200" y="1066800"/>
            <a:ext cx="8229600" cy="5181600"/>
          </a:xfrm>
        </p:spPr>
        <p:txBody>
          <a:bodyPr/>
          <a:lstStyle/>
          <a:p>
            <a:r>
              <a:rPr lang="zh-CN" altLang="en-US" sz="2800" dirty="0"/>
              <a:t>是一个实际的多核处理器的基于</a:t>
            </a:r>
            <a:r>
              <a:rPr lang="en-US" altLang="zh-CN" sz="2800" dirty="0"/>
              <a:t>write </a:t>
            </a:r>
            <a:r>
              <a:rPr lang="en-GB" altLang="zh-CN" sz="2800" dirty="0"/>
              <a:t>invalidate </a:t>
            </a:r>
            <a:r>
              <a:rPr lang="zh-CN" altLang="en-US" dirty="0"/>
              <a:t>的一致性协议</a:t>
            </a:r>
            <a:r>
              <a:rPr lang="zh-CN" altLang="en-US" b="1" dirty="0"/>
              <a:t>，</a:t>
            </a:r>
            <a:r>
              <a:rPr lang="zh-CN" altLang="en-US" sz="2800" dirty="0"/>
              <a:t>旨在最小化总线的使用。</a:t>
            </a:r>
            <a:endParaRPr lang="en-GB" altLang="zh-CN" sz="2800" dirty="0"/>
          </a:p>
          <a:p>
            <a:r>
              <a:rPr lang="zh-CN" altLang="en-US" dirty="0"/>
              <a:t>允许缓存使用 </a:t>
            </a:r>
            <a:r>
              <a:rPr lang="en-GB" altLang="zh-CN" sz="2800" dirty="0">
                <a:latin typeface="Tw Cen MT" panose="020B0602020104020603" pitchFamily="34" charset="0"/>
              </a:rPr>
              <a:t>‘</a:t>
            </a:r>
            <a:r>
              <a:rPr lang="en-GB" altLang="zh-CN" sz="2800" b="1" dirty="0"/>
              <a:t>write back</a:t>
            </a:r>
            <a:r>
              <a:rPr lang="en-GB" altLang="zh-CN" dirty="0">
                <a:latin typeface="Tw Cen MT" panose="020B0602020104020603" pitchFamily="34" charset="0"/>
              </a:rPr>
              <a:t>’</a:t>
            </a:r>
            <a:r>
              <a:rPr lang="en-GB" altLang="zh-CN" sz="2800" dirty="0"/>
              <a:t> </a:t>
            </a:r>
            <a:r>
              <a:rPr lang="zh-CN" altLang="en-US" sz="2800" dirty="0"/>
              <a:t>方案</a:t>
            </a:r>
            <a:r>
              <a:rPr lang="en-GB" altLang="zh-CN" sz="2800" dirty="0"/>
              <a:t> - i.e. </a:t>
            </a:r>
            <a:r>
              <a:rPr lang="zh-CN" altLang="en-US" sz="2800" dirty="0"/>
              <a:t>主存指导</a:t>
            </a:r>
            <a:r>
              <a:rPr lang="en-GB" altLang="zh-CN" dirty="0">
                <a:latin typeface="Tw Cen MT" panose="020B0602020104020603" pitchFamily="34" charset="0"/>
              </a:rPr>
              <a:t>‘</a:t>
            </a:r>
            <a:r>
              <a:rPr lang="en-GB" altLang="zh-CN" sz="2800" dirty="0"/>
              <a:t>dirty</a:t>
            </a:r>
            <a:r>
              <a:rPr lang="en-GB" altLang="zh-CN" dirty="0">
                <a:latin typeface="Tw Cen MT" panose="020B0602020104020603" pitchFamily="34" charset="0"/>
              </a:rPr>
              <a:t>’</a:t>
            </a:r>
            <a:r>
              <a:rPr lang="en-GB" altLang="zh-CN" sz="2800" dirty="0"/>
              <a:t> cache line </a:t>
            </a:r>
            <a:r>
              <a:rPr lang="zh-CN" altLang="en-US" sz="2800" dirty="0"/>
              <a:t>从缓存中踢出时才被更新。</a:t>
            </a:r>
            <a:endParaRPr lang="en-GB" altLang="zh-CN" sz="2800" dirty="0"/>
          </a:p>
          <a:p>
            <a:r>
              <a:rPr lang="zh-CN" altLang="en-US" sz="2800" dirty="0"/>
              <a:t>要实现上述功能</a:t>
            </a:r>
            <a:r>
              <a:rPr lang="en-GB" altLang="zh-CN" sz="2800" dirty="0"/>
              <a:t>: </a:t>
            </a:r>
            <a:r>
              <a:rPr lang="zh-CN" altLang="en-US" sz="2800" dirty="0"/>
              <a:t>需要扩展已有的</a:t>
            </a:r>
            <a:r>
              <a:rPr lang="en-US" altLang="zh-CN" sz="2800" dirty="0"/>
              <a:t>cache </a:t>
            </a:r>
            <a:r>
              <a:rPr lang="en-US" altLang="zh-CN" sz="2800" dirty="0" err="1"/>
              <a:t>tage</a:t>
            </a:r>
            <a:r>
              <a:rPr lang="en-GB" altLang="zh-CN" sz="2800" dirty="0"/>
              <a:t>, i.e. valid bit, </a:t>
            </a:r>
            <a:r>
              <a:rPr lang="en-GB" altLang="zh-CN" dirty="0">
                <a:latin typeface="Tw Cen MT" panose="020B0602020104020603" pitchFamily="34" charset="0"/>
              </a:rPr>
              <a:t>‘</a:t>
            </a:r>
            <a:r>
              <a:rPr lang="en-GB" altLang="zh-CN" sz="2800" dirty="0"/>
              <a:t>dirty</a:t>
            </a:r>
            <a:r>
              <a:rPr lang="en-GB" altLang="zh-CN" dirty="0">
                <a:latin typeface="Tw Cen MT" panose="020B0602020104020603" pitchFamily="34" charset="0"/>
              </a:rPr>
              <a:t>’</a:t>
            </a:r>
            <a:r>
              <a:rPr lang="en-GB" altLang="zh-CN" sz="2800" dirty="0"/>
              <a:t> bit, +</a:t>
            </a:r>
            <a:r>
              <a:rPr lang="en-GB" altLang="zh-CN" sz="2800" b="1" dirty="0">
                <a:solidFill>
                  <a:srgbClr val="FF0000"/>
                </a:solidFill>
              </a:rPr>
              <a:t>coherence state bits</a:t>
            </a:r>
            <a:r>
              <a:rPr lang="en-GB" altLang="zh-CN" sz="2800" dirty="0"/>
              <a:t>.</a:t>
            </a:r>
          </a:p>
          <a:p>
            <a:pPr lvl="1"/>
            <a:r>
              <a:rPr lang="zh-CN" altLang="en-US" dirty="0"/>
              <a:t>需要添加额外的一致性状态信息</a:t>
            </a:r>
            <a:endParaRPr lang="en-GB" altLang="zh-CN" dirty="0"/>
          </a:p>
          <a:p>
            <a:pPr lvl="1"/>
            <a:r>
              <a:rPr lang="zh-CN" altLang="en-US" sz="2400" dirty="0"/>
              <a:t>与原来的辅助信息一起，保存在</a:t>
            </a:r>
            <a:r>
              <a:rPr lang="en-US" altLang="zh-CN" sz="2400" dirty="0"/>
              <a:t>tag store</a:t>
            </a:r>
            <a:r>
              <a:rPr lang="zh-CN" altLang="en-US" sz="2400" dirty="0"/>
              <a:t>中。</a:t>
            </a:r>
            <a:endParaRPr lang="en-GB" altLang="zh-CN" sz="2400" dirty="0"/>
          </a:p>
        </p:txBody>
      </p:sp>
    </p:spTree>
    <p:extLst>
      <p:ext uri="{BB962C8B-B14F-4D97-AF65-F5344CB8AC3E}">
        <p14:creationId xmlns:p14="http://schemas.microsoft.com/office/powerpoint/2010/main" val="126057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0" y="228600"/>
            <a:ext cx="9144000" cy="685800"/>
          </a:xfrm>
        </p:spPr>
        <p:txBody>
          <a:bodyPr/>
          <a:lstStyle/>
          <a:p>
            <a:r>
              <a:rPr lang="zh-CN" altLang="en-US" dirty="0" smtClean="0"/>
              <a:t>示例</a:t>
            </a:r>
            <a:r>
              <a:rPr lang="en-GB" altLang="zh-CN" dirty="0" smtClean="0"/>
              <a:t>: </a:t>
            </a:r>
            <a:r>
              <a:rPr lang="en-GB" altLang="zh-CN" dirty="0"/>
              <a:t>MESI </a:t>
            </a:r>
            <a:r>
              <a:rPr lang="zh-CN" altLang="en-US" dirty="0" smtClean="0"/>
              <a:t>协议</a:t>
            </a:r>
            <a:r>
              <a:rPr lang="en-GB" altLang="zh-CN" dirty="0" smtClean="0"/>
              <a:t> </a:t>
            </a:r>
            <a:r>
              <a:rPr lang="en-GB" altLang="zh-CN" dirty="0"/>
              <a:t>(2)</a:t>
            </a:r>
          </a:p>
        </p:txBody>
      </p:sp>
      <p:sp>
        <p:nvSpPr>
          <p:cNvPr id="116739" name="Rectangle 3"/>
          <p:cNvSpPr>
            <a:spLocks noGrp="1" noChangeArrowheads="1"/>
          </p:cNvSpPr>
          <p:nvPr>
            <p:ph type="body" idx="1"/>
          </p:nvPr>
        </p:nvSpPr>
        <p:spPr>
          <a:xfrm>
            <a:off x="457200" y="1143000"/>
            <a:ext cx="8229600" cy="4953000"/>
          </a:xfrm>
        </p:spPr>
        <p:txBody>
          <a:bodyPr/>
          <a:lstStyle/>
          <a:p>
            <a:pPr>
              <a:lnSpc>
                <a:spcPct val="90000"/>
              </a:lnSpc>
              <a:buFontTx/>
              <a:buChar char="•"/>
            </a:pPr>
            <a:r>
              <a:rPr lang="zh-CN" altLang="en-US" dirty="0" smtClean="0"/>
              <a:t>每个缓存块处于</a:t>
            </a:r>
            <a:r>
              <a:rPr lang="en-US" altLang="zh-CN" dirty="0" smtClean="0"/>
              <a:t>4</a:t>
            </a:r>
            <a:r>
              <a:rPr lang="zh-CN" altLang="en-US" dirty="0" smtClean="0"/>
              <a:t>个状态之一 </a:t>
            </a:r>
            <a:r>
              <a:rPr lang="en-GB" altLang="zh-CN" dirty="0" smtClean="0"/>
              <a:t>(</a:t>
            </a:r>
            <a:r>
              <a:rPr lang="zh-CN" altLang="en-US" dirty="0" smtClean="0"/>
              <a:t>需要用</a:t>
            </a:r>
            <a:r>
              <a:rPr lang="en-US" altLang="zh-CN" dirty="0" smtClean="0"/>
              <a:t>2</a:t>
            </a:r>
            <a:r>
              <a:rPr lang="en-US" altLang="zh-CN" dirty="0" smtClean="0"/>
              <a:t>bits</a:t>
            </a:r>
            <a:r>
              <a:rPr lang="zh-CN" altLang="en-US" dirty="0" smtClean="0"/>
              <a:t>编码</a:t>
            </a:r>
            <a:r>
              <a:rPr lang="en-GB" altLang="zh-CN" dirty="0" smtClean="0"/>
              <a:t>)</a:t>
            </a:r>
            <a:endParaRPr lang="en-GB" altLang="zh-CN" dirty="0"/>
          </a:p>
          <a:p>
            <a:pPr lvl="1"/>
            <a:r>
              <a:rPr lang="en-GB" altLang="zh-CN" b="1" dirty="0"/>
              <a:t>Modified</a:t>
            </a:r>
            <a:r>
              <a:rPr lang="en-GB" altLang="zh-CN" dirty="0"/>
              <a:t> </a:t>
            </a:r>
            <a:r>
              <a:rPr lang="en-GB" altLang="zh-CN" dirty="0" smtClean="0"/>
              <a:t>– </a:t>
            </a:r>
            <a:r>
              <a:rPr lang="zh-CN" altLang="en-US" dirty="0" smtClean="0"/>
              <a:t>缓存块已经改变，与主存中的值不同</a:t>
            </a:r>
            <a:r>
              <a:rPr lang="en-GB" altLang="zh-CN" dirty="0" smtClean="0"/>
              <a:t> – </a:t>
            </a:r>
            <a:r>
              <a:rPr lang="zh-CN" altLang="en-US" dirty="0" smtClean="0"/>
              <a:t>是当前唯一的缓存副本。</a:t>
            </a:r>
            <a:r>
              <a:rPr lang="en-GB" altLang="zh-CN" dirty="0" smtClean="0"/>
              <a:t>(</a:t>
            </a:r>
            <a:r>
              <a:rPr lang="zh-CN" altLang="en-US" dirty="0" smtClean="0"/>
              <a:t>其</a:t>
            </a:r>
            <a:r>
              <a:rPr lang="en-GB" altLang="zh-CN" dirty="0" smtClean="0"/>
              <a:t>dirty </a:t>
            </a:r>
            <a:r>
              <a:rPr lang="en-US" altLang="zh-CN" dirty="0" smtClean="0"/>
              <a:t>bit</a:t>
            </a:r>
            <a:r>
              <a:rPr lang="zh-CN" altLang="en-US" dirty="0" smtClean="0"/>
              <a:t>当前为</a:t>
            </a:r>
            <a:r>
              <a:rPr lang="en-US" altLang="zh-CN" dirty="0" smtClean="0"/>
              <a:t>1</a:t>
            </a:r>
            <a:r>
              <a:rPr lang="en-GB" altLang="zh-CN" dirty="0" smtClean="0"/>
              <a:t>)</a:t>
            </a:r>
            <a:endParaRPr lang="en-GB" altLang="zh-CN" dirty="0"/>
          </a:p>
          <a:p>
            <a:pPr lvl="1"/>
            <a:r>
              <a:rPr lang="en-GB" altLang="zh-CN" b="1" dirty="0"/>
              <a:t>Exclusive</a:t>
            </a:r>
            <a:r>
              <a:rPr lang="en-GB" altLang="zh-CN" dirty="0"/>
              <a:t> </a:t>
            </a:r>
            <a:r>
              <a:rPr lang="en-GB" altLang="zh-CN" dirty="0" smtClean="0"/>
              <a:t>– </a:t>
            </a:r>
            <a:r>
              <a:rPr lang="zh-CN" altLang="en-US" dirty="0" smtClean="0"/>
              <a:t>缓存块当前的值与主存中的值相同，并且该块是当前所有缓存中的唯一副本。</a:t>
            </a:r>
            <a:endParaRPr lang="en-GB" altLang="zh-CN" dirty="0"/>
          </a:p>
          <a:p>
            <a:pPr lvl="1"/>
            <a:r>
              <a:rPr lang="en-GB" altLang="zh-CN" b="1" dirty="0"/>
              <a:t>Shared</a:t>
            </a:r>
            <a:r>
              <a:rPr lang="en-GB" altLang="zh-CN" dirty="0"/>
              <a:t> </a:t>
            </a:r>
            <a:r>
              <a:rPr lang="en-GB" altLang="zh-CN" dirty="0" smtClean="0"/>
              <a:t>– </a:t>
            </a:r>
            <a:r>
              <a:rPr lang="zh-CN" altLang="en-US" dirty="0" smtClean="0"/>
              <a:t>缓存块当前的值与主存中的值相同，但是该块在缓存中存在多个副本</a:t>
            </a:r>
            <a:r>
              <a:rPr lang="zh-CN" altLang="en-US" dirty="0"/>
              <a:t>。</a:t>
            </a:r>
            <a:endParaRPr lang="en-GB" altLang="zh-CN" dirty="0"/>
          </a:p>
          <a:p>
            <a:pPr lvl="1"/>
            <a:r>
              <a:rPr lang="en-GB" altLang="zh-CN" b="1" dirty="0"/>
              <a:t>Invalid</a:t>
            </a:r>
            <a:r>
              <a:rPr lang="en-GB" altLang="zh-CN" dirty="0"/>
              <a:t> </a:t>
            </a:r>
            <a:r>
              <a:rPr lang="en-GB" altLang="zh-CN" dirty="0" smtClean="0"/>
              <a:t>– </a:t>
            </a:r>
            <a:r>
              <a:rPr lang="zh-CN" altLang="en-US" dirty="0" smtClean="0"/>
              <a:t>该块当前没有保存有效数据 </a:t>
            </a:r>
            <a:r>
              <a:rPr lang="en-GB" altLang="zh-CN" dirty="0" smtClean="0"/>
              <a:t>(</a:t>
            </a:r>
            <a:r>
              <a:rPr lang="en-GB" altLang="zh-CN" dirty="0"/>
              <a:t>as in simple cache)</a:t>
            </a:r>
          </a:p>
        </p:txBody>
      </p:sp>
      <p:sp>
        <p:nvSpPr>
          <p:cNvPr id="2" name="文本框 1"/>
          <p:cNvSpPr txBox="1"/>
          <p:nvPr/>
        </p:nvSpPr>
        <p:spPr>
          <a:xfrm>
            <a:off x="533400" y="5895945"/>
            <a:ext cx="8077200" cy="400110"/>
          </a:xfrm>
          <a:prstGeom prst="rect">
            <a:avLst/>
          </a:prstGeom>
          <a:noFill/>
        </p:spPr>
        <p:txBody>
          <a:bodyPr wrap="square" rtlCol="0">
            <a:spAutoFit/>
          </a:bodyPr>
          <a:lstStyle/>
          <a:p>
            <a:r>
              <a:rPr lang="en-US" altLang="zh-CN" sz="2000" dirty="0">
                <a:hlinkClick r:id="rId3"/>
              </a:rPr>
              <a:t>https://www.scss.tcd.ie/Jeremy.Jones/VivioJS/caches/MESIHelp.htm</a:t>
            </a:r>
            <a:endParaRPr lang="zh-CN" altLang="en-US" sz="2000" dirty="0"/>
          </a:p>
        </p:txBody>
      </p:sp>
      <p:pic>
        <p:nvPicPr>
          <p:cNvPr id="3" name="图片 2"/>
          <p:cNvPicPr>
            <a:picLocks noChangeAspect="1"/>
          </p:cNvPicPr>
          <p:nvPr/>
        </p:nvPicPr>
        <p:blipFill>
          <a:blip r:embed="rId4"/>
          <a:stretch>
            <a:fillRect/>
          </a:stretch>
        </p:blipFill>
        <p:spPr>
          <a:xfrm>
            <a:off x="4876800" y="1699093"/>
            <a:ext cx="3924640" cy="3840813"/>
          </a:xfrm>
          <a:prstGeom prst="rect">
            <a:avLst/>
          </a:prstGeom>
        </p:spPr>
      </p:pic>
    </p:spTree>
    <p:extLst>
      <p:ext uri="{BB962C8B-B14F-4D97-AF65-F5344CB8AC3E}">
        <p14:creationId xmlns:p14="http://schemas.microsoft.com/office/powerpoint/2010/main" val="229999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0" y="228600"/>
            <a:ext cx="9144000" cy="685800"/>
          </a:xfrm>
        </p:spPr>
        <p:txBody>
          <a:bodyPr/>
          <a:lstStyle/>
          <a:p>
            <a:r>
              <a:rPr lang="zh-CN" altLang="en-US" dirty="0"/>
              <a:t>示例</a:t>
            </a:r>
            <a:r>
              <a:rPr lang="en-GB" altLang="zh-CN" dirty="0" smtClean="0"/>
              <a:t>: </a:t>
            </a:r>
            <a:r>
              <a:rPr lang="en-GB" altLang="zh-CN" dirty="0"/>
              <a:t>MESI </a:t>
            </a:r>
            <a:r>
              <a:rPr lang="zh-CN" altLang="en-US" dirty="0" smtClean="0"/>
              <a:t>协议</a:t>
            </a:r>
            <a:r>
              <a:rPr lang="en-GB" altLang="zh-CN" dirty="0" smtClean="0"/>
              <a:t> </a:t>
            </a:r>
            <a:r>
              <a:rPr lang="en-GB" altLang="zh-CN" dirty="0"/>
              <a:t>(3)</a:t>
            </a:r>
          </a:p>
        </p:txBody>
      </p:sp>
      <p:sp>
        <p:nvSpPr>
          <p:cNvPr id="117763" name="Rectangle 3"/>
          <p:cNvSpPr>
            <a:spLocks noGrp="1" noChangeArrowheads="1"/>
          </p:cNvSpPr>
          <p:nvPr>
            <p:ph type="body" idx="1"/>
          </p:nvPr>
        </p:nvSpPr>
        <p:spPr>
          <a:xfrm>
            <a:off x="457200" y="1143000"/>
            <a:ext cx="8229600" cy="5105400"/>
          </a:xfrm>
        </p:spPr>
        <p:txBody>
          <a:bodyPr/>
          <a:lstStyle/>
          <a:p>
            <a:pPr>
              <a:lnSpc>
                <a:spcPct val="90000"/>
              </a:lnSpc>
            </a:pPr>
            <a:r>
              <a:rPr lang="zh-CN" altLang="en-US" dirty="0" smtClean="0"/>
              <a:t>缓存块状态的改变是存储读写操作（事件）的一个函数</a:t>
            </a:r>
            <a:r>
              <a:rPr lang="zh-CN" altLang="en-US" dirty="0"/>
              <a:t>。</a:t>
            </a:r>
            <a:endParaRPr lang="en-GB" altLang="zh-CN" dirty="0"/>
          </a:p>
          <a:p>
            <a:pPr lvl="1">
              <a:lnSpc>
                <a:spcPct val="90000"/>
              </a:lnSpc>
            </a:pPr>
            <a:r>
              <a:rPr lang="zh-CN" altLang="en-US" dirty="0" smtClean="0"/>
              <a:t>也就是</a:t>
            </a:r>
            <a:r>
              <a:rPr lang="en-US" altLang="zh-CN" dirty="0" smtClean="0"/>
              <a:t>FSM</a:t>
            </a:r>
            <a:r>
              <a:rPr lang="en-GB" altLang="zh-CN" dirty="0"/>
              <a:t> </a:t>
            </a:r>
            <a:r>
              <a:rPr lang="en-US" altLang="zh-CN" dirty="0" smtClean="0"/>
              <a:t>— </a:t>
            </a:r>
            <a:r>
              <a:rPr lang="zh-CN" altLang="en-US" dirty="0"/>
              <a:t>有限状态机</a:t>
            </a:r>
            <a:endParaRPr lang="en-GB" altLang="zh-CN" dirty="0"/>
          </a:p>
          <a:p>
            <a:pPr>
              <a:lnSpc>
                <a:spcPct val="90000"/>
              </a:lnSpc>
            </a:pPr>
            <a:r>
              <a:rPr lang="zh-CN" altLang="en-US" dirty="0" smtClean="0"/>
              <a:t>上面的事件可能是</a:t>
            </a:r>
            <a:r>
              <a:rPr lang="zh-CN" altLang="en-US" dirty="0"/>
              <a:t>：</a:t>
            </a:r>
            <a:endParaRPr lang="en-GB" altLang="zh-CN" dirty="0"/>
          </a:p>
          <a:p>
            <a:pPr lvl="1">
              <a:lnSpc>
                <a:spcPct val="90000"/>
              </a:lnSpc>
            </a:pPr>
            <a:r>
              <a:rPr lang="zh-CN" altLang="en-US" dirty="0" smtClean="0"/>
              <a:t>本地的处理器操作 </a:t>
            </a:r>
            <a:r>
              <a:rPr lang="en-GB" altLang="zh-CN" dirty="0" smtClean="0"/>
              <a:t>(</a:t>
            </a:r>
            <a:r>
              <a:rPr lang="en-GB" altLang="zh-CN" dirty="0"/>
              <a:t>i.e. </a:t>
            </a:r>
            <a:r>
              <a:rPr lang="zh-CN" altLang="en-US" dirty="0" smtClean="0"/>
              <a:t>缓存访问</a:t>
            </a:r>
            <a:r>
              <a:rPr lang="en-GB" altLang="zh-CN" dirty="0" smtClean="0"/>
              <a:t>)</a:t>
            </a:r>
            <a:endParaRPr lang="en-GB" altLang="zh-CN" dirty="0"/>
          </a:p>
          <a:p>
            <a:pPr lvl="1">
              <a:lnSpc>
                <a:spcPct val="90000"/>
              </a:lnSpc>
            </a:pPr>
            <a:r>
              <a:rPr lang="zh-CN" altLang="en-US" dirty="0" smtClean="0"/>
              <a:t>总线操作 </a:t>
            </a:r>
            <a:r>
              <a:rPr lang="en-GB" altLang="zh-CN" dirty="0" smtClean="0"/>
              <a:t>– </a:t>
            </a:r>
            <a:r>
              <a:rPr lang="zh-CN" altLang="en-US" dirty="0" smtClean="0"/>
              <a:t>来自其他</a:t>
            </a:r>
            <a:r>
              <a:rPr lang="en-US" altLang="zh-CN" dirty="0" smtClean="0"/>
              <a:t>core</a:t>
            </a:r>
            <a:r>
              <a:rPr lang="zh-CN" altLang="en-US" dirty="0" smtClean="0"/>
              <a:t>的操作</a:t>
            </a:r>
            <a:endParaRPr lang="en-GB" altLang="zh-CN" dirty="0"/>
          </a:p>
          <a:p>
            <a:pPr>
              <a:lnSpc>
                <a:spcPct val="90000"/>
              </a:lnSpc>
            </a:pPr>
            <a:r>
              <a:rPr lang="zh-CN" altLang="en-US" dirty="0" smtClean="0"/>
              <a:t>仅当操作的地址与缓存块的地址匹配，该缓存块的状态才受到影响</a:t>
            </a:r>
            <a:r>
              <a:rPr lang="zh-CN" altLang="en-US" dirty="0">
                <a:solidFill>
                  <a:schemeClr val="tx1">
                    <a:lumMod val="95000"/>
                    <a:lumOff val="5000"/>
                  </a:schemeClr>
                </a:solidFill>
              </a:rPr>
              <a:t>。</a:t>
            </a:r>
            <a:endParaRPr lang="en-GB" altLang="zh-CN" dirty="0">
              <a:solidFill>
                <a:schemeClr val="tx1">
                  <a:lumMod val="95000"/>
                  <a:lumOff val="5000"/>
                </a:schemeClr>
              </a:solidFill>
            </a:endParaRPr>
          </a:p>
          <a:p>
            <a:pPr lvl="1">
              <a:lnSpc>
                <a:spcPct val="90000"/>
              </a:lnSpc>
            </a:pPr>
            <a:r>
              <a:rPr lang="zh-CN" altLang="en-US" dirty="0" smtClean="0"/>
              <a:t>本地操作的目标地址 或者 总线操作的目标地址</a:t>
            </a:r>
            <a:endParaRPr lang="en-GB" altLang="zh-CN" dirty="0"/>
          </a:p>
          <a:p>
            <a:pPr lvl="1">
              <a:lnSpc>
                <a:spcPct val="90000"/>
              </a:lnSpc>
            </a:pPr>
            <a:r>
              <a:rPr lang="zh-CN" altLang="en-US" dirty="0" smtClean="0"/>
              <a:t>本地缓存中保存了具有相同地址的缓存块</a:t>
            </a:r>
            <a:endParaRPr lang="en-GB" altLang="zh-CN" dirty="0"/>
          </a:p>
        </p:txBody>
      </p:sp>
    </p:spTree>
    <p:extLst>
      <p:ext uri="{BB962C8B-B14F-4D97-AF65-F5344CB8AC3E}">
        <p14:creationId xmlns:p14="http://schemas.microsoft.com/office/powerpoint/2010/main" val="428211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76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76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776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76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776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77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0" y="228600"/>
            <a:ext cx="9144000" cy="685800"/>
          </a:xfrm>
        </p:spPr>
        <p:txBody>
          <a:bodyPr/>
          <a:lstStyle/>
          <a:p>
            <a:r>
              <a:rPr lang="zh-CN" altLang="en-US" dirty="0" smtClean="0"/>
              <a:t>示例</a:t>
            </a:r>
            <a:r>
              <a:rPr lang="en-GB" altLang="zh-CN" dirty="0" smtClean="0"/>
              <a:t>: </a:t>
            </a:r>
            <a:r>
              <a:rPr lang="en-GB" altLang="zh-CN" dirty="0"/>
              <a:t>MESI </a:t>
            </a:r>
            <a:r>
              <a:rPr lang="zh-CN" altLang="en-US" dirty="0" smtClean="0"/>
              <a:t>协议</a:t>
            </a:r>
            <a:r>
              <a:rPr lang="en-GB" altLang="zh-CN" dirty="0" smtClean="0"/>
              <a:t> </a:t>
            </a:r>
            <a:r>
              <a:rPr lang="en-GB" altLang="zh-CN" dirty="0"/>
              <a:t>(4)</a:t>
            </a:r>
          </a:p>
        </p:txBody>
      </p:sp>
      <p:sp>
        <p:nvSpPr>
          <p:cNvPr id="120835" name="Rectangle 3"/>
          <p:cNvSpPr>
            <a:spLocks noGrp="1" noChangeArrowheads="1"/>
          </p:cNvSpPr>
          <p:nvPr>
            <p:ph type="body" idx="1"/>
          </p:nvPr>
        </p:nvSpPr>
        <p:spPr>
          <a:xfrm>
            <a:off x="457200" y="1143000"/>
            <a:ext cx="8229600" cy="5334000"/>
          </a:xfrm>
        </p:spPr>
        <p:txBody>
          <a:bodyPr/>
          <a:lstStyle/>
          <a:p>
            <a:r>
              <a:rPr lang="zh-CN" altLang="en-US" dirty="0" smtClean="0"/>
              <a:t>协议的具体操作可以用缓存块在发生以下事件时的状态转换图来进行描述</a:t>
            </a:r>
            <a:endParaRPr lang="en-GB" altLang="zh-CN" dirty="0" smtClean="0"/>
          </a:p>
          <a:p>
            <a:pPr lvl="1"/>
            <a:r>
              <a:rPr lang="en-GB" altLang="zh-CN" dirty="0" smtClean="0"/>
              <a:t>Read Hit</a:t>
            </a:r>
          </a:p>
          <a:p>
            <a:pPr lvl="1"/>
            <a:r>
              <a:rPr lang="en-GB" altLang="zh-CN" dirty="0" smtClean="0"/>
              <a:t>Read </a:t>
            </a:r>
            <a:r>
              <a:rPr lang="en-GB" altLang="zh-CN" dirty="0"/>
              <a:t>Miss</a:t>
            </a:r>
          </a:p>
          <a:p>
            <a:pPr lvl="1"/>
            <a:r>
              <a:rPr lang="en-GB" altLang="zh-CN" dirty="0"/>
              <a:t>Write Hit</a:t>
            </a:r>
          </a:p>
          <a:p>
            <a:pPr lvl="1"/>
            <a:r>
              <a:rPr lang="en-GB" altLang="zh-CN" dirty="0"/>
              <a:t>Write </a:t>
            </a:r>
            <a:r>
              <a:rPr lang="en-GB" altLang="zh-CN" dirty="0" smtClean="0"/>
              <a:t>Miss</a:t>
            </a:r>
          </a:p>
          <a:p>
            <a:pPr marL="342900" lvl="1" indent="-342900">
              <a:buChar char="•"/>
            </a:pPr>
            <a:r>
              <a:rPr lang="zh-CN" altLang="en-US" sz="2800" dirty="0">
                <a:cs typeface="+mn-cs"/>
              </a:rPr>
              <a:t>将所有的状态和事件的转换关系整合到一起，就是整个协议的</a:t>
            </a:r>
            <a:r>
              <a:rPr lang="zh-CN" altLang="en-US" sz="2800" dirty="0" smtClean="0">
                <a:cs typeface="+mn-cs"/>
              </a:rPr>
              <a:t>状态图。</a:t>
            </a:r>
            <a:endParaRPr lang="en-US" altLang="zh-CN" sz="2800" dirty="0" smtClean="0">
              <a:cs typeface="+mn-cs"/>
            </a:endParaRPr>
          </a:p>
          <a:p>
            <a:pPr marL="342900" lvl="1" indent="-342900">
              <a:buChar char="•"/>
            </a:pPr>
            <a:r>
              <a:rPr lang="zh-CN" altLang="en-US" sz="2800" dirty="0" smtClean="0">
                <a:cs typeface="+mn-cs"/>
              </a:rPr>
              <a:t>下面，对状态转换进行分情况解析。</a:t>
            </a:r>
            <a:endParaRPr lang="en-GB" altLang="zh-CN" sz="2800" dirty="0">
              <a:cs typeface="+mn-cs"/>
            </a:endParaRPr>
          </a:p>
        </p:txBody>
      </p:sp>
    </p:spTree>
    <p:extLst>
      <p:ext uri="{BB962C8B-B14F-4D97-AF65-F5344CB8AC3E}">
        <p14:creationId xmlns:p14="http://schemas.microsoft.com/office/powerpoint/2010/main" val="14917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83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8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0" y="228600"/>
            <a:ext cx="9144000" cy="685800"/>
          </a:xfrm>
        </p:spPr>
        <p:txBody>
          <a:bodyPr/>
          <a:lstStyle/>
          <a:p>
            <a:r>
              <a:rPr lang="en-GB" altLang="zh-CN" dirty="0"/>
              <a:t>MESI </a:t>
            </a:r>
            <a:r>
              <a:rPr lang="en-US" altLang="zh-CN" dirty="0" smtClean="0"/>
              <a:t>– </a:t>
            </a:r>
            <a:r>
              <a:rPr lang="zh-CN" altLang="en-US" dirty="0"/>
              <a:t>本地</a:t>
            </a:r>
            <a:r>
              <a:rPr lang="en-GB" altLang="zh-CN" dirty="0" smtClean="0"/>
              <a:t> </a:t>
            </a:r>
            <a:r>
              <a:rPr lang="en-GB" altLang="zh-CN" dirty="0"/>
              <a:t>Read Hit</a:t>
            </a:r>
          </a:p>
        </p:txBody>
      </p:sp>
      <p:sp>
        <p:nvSpPr>
          <p:cNvPr id="121859" name="Rectangle 3"/>
          <p:cNvSpPr>
            <a:spLocks noGrp="1" noChangeArrowheads="1"/>
          </p:cNvSpPr>
          <p:nvPr>
            <p:ph type="body" idx="1"/>
          </p:nvPr>
        </p:nvSpPr>
        <p:spPr>
          <a:xfrm>
            <a:off x="457200" y="1143000"/>
            <a:ext cx="8229600" cy="4495800"/>
          </a:xfrm>
        </p:spPr>
        <p:txBody>
          <a:bodyPr/>
          <a:lstStyle/>
          <a:p>
            <a:r>
              <a:rPr lang="zh-CN" altLang="en-US" dirty="0" smtClean="0"/>
              <a:t>命中的缓存块（</a:t>
            </a:r>
            <a:r>
              <a:rPr lang="en-US" altLang="zh-CN" dirty="0" smtClean="0"/>
              <a:t>line</a:t>
            </a:r>
            <a:r>
              <a:rPr lang="zh-CN" altLang="en-US" dirty="0" smtClean="0"/>
              <a:t>）</a:t>
            </a:r>
            <a:r>
              <a:rPr lang="zh-CN" altLang="en-US" dirty="0" smtClean="0"/>
              <a:t>的状态为</a:t>
            </a:r>
            <a:r>
              <a:rPr lang="en-GB" altLang="zh-CN" dirty="0" smtClean="0"/>
              <a:t>MES</a:t>
            </a:r>
            <a:r>
              <a:rPr lang="zh-CN" altLang="en-US" dirty="0" smtClean="0"/>
              <a:t>之一</a:t>
            </a:r>
            <a:endParaRPr lang="en-GB" altLang="zh-CN" dirty="0"/>
          </a:p>
          <a:p>
            <a:r>
              <a:rPr lang="zh-CN" altLang="en-US" dirty="0" smtClean="0"/>
              <a:t>该缓存行保存有正确的值 </a:t>
            </a:r>
            <a:r>
              <a:rPr lang="en-GB" altLang="zh-CN" dirty="0" smtClean="0"/>
              <a:t>(</a:t>
            </a:r>
            <a:r>
              <a:rPr lang="zh-CN" altLang="en-US" dirty="0" smtClean="0"/>
              <a:t>若该块处在</a:t>
            </a:r>
            <a:r>
              <a:rPr lang="en-GB" altLang="zh-CN" dirty="0" smtClean="0"/>
              <a:t>M</a:t>
            </a:r>
            <a:r>
              <a:rPr lang="zh-CN" altLang="en-US" dirty="0" smtClean="0"/>
              <a:t>状态，那么它保存有唯一正确的值。</a:t>
            </a:r>
            <a:r>
              <a:rPr lang="en-GB" altLang="zh-CN" dirty="0" smtClean="0"/>
              <a:t>)</a:t>
            </a:r>
            <a:endParaRPr lang="en-GB" altLang="zh-CN" dirty="0"/>
          </a:p>
          <a:p>
            <a:r>
              <a:rPr lang="zh-CN" altLang="en-US" dirty="0" smtClean="0"/>
              <a:t>只需要将保存的值返回给本地的请求者</a:t>
            </a:r>
            <a:endParaRPr lang="en-GB" altLang="zh-CN" dirty="0"/>
          </a:p>
          <a:p>
            <a:r>
              <a:rPr lang="zh-CN" altLang="en-US" dirty="0" smtClean="0"/>
              <a:t>该块没有发生状态转换（状态保持不变）</a:t>
            </a:r>
            <a:endParaRPr lang="en-GB" altLang="zh-CN" dirty="0"/>
          </a:p>
        </p:txBody>
      </p:sp>
      <p:pic>
        <p:nvPicPr>
          <p:cNvPr id="2" name="图片 1"/>
          <p:cNvPicPr>
            <a:picLocks noChangeAspect="1"/>
          </p:cNvPicPr>
          <p:nvPr/>
        </p:nvPicPr>
        <p:blipFill>
          <a:blip r:embed="rId3"/>
          <a:stretch>
            <a:fillRect/>
          </a:stretch>
        </p:blipFill>
        <p:spPr>
          <a:xfrm>
            <a:off x="4876800" y="4159521"/>
            <a:ext cx="4065536" cy="2589449"/>
          </a:xfrm>
          <a:prstGeom prst="rect">
            <a:avLst/>
          </a:prstGeom>
        </p:spPr>
      </p:pic>
      <p:sp>
        <p:nvSpPr>
          <p:cNvPr id="3" name="椭圆 2">
            <a:extLst>
              <a:ext uri="{FF2B5EF4-FFF2-40B4-BE49-F238E27FC236}">
                <a16:creationId xmlns:a16="http://schemas.microsoft.com/office/drawing/2014/main" id="{3132D6CD-0C7E-4F9C-976F-DC57AAA3DE03}"/>
              </a:ext>
            </a:extLst>
          </p:cNvPr>
          <p:cNvSpPr/>
          <p:nvPr/>
        </p:nvSpPr>
        <p:spPr bwMode="auto">
          <a:xfrm>
            <a:off x="4724400" y="5715000"/>
            <a:ext cx="762000" cy="609600"/>
          </a:xfrm>
          <a:prstGeom prst="ellipse">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dirty="0">
              <a:ln>
                <a:noFill/>
              </a:ln>
              <a:noFill/>
              <a:effectLst/>
            </a:endParaRPr>
          </a:p>
        </p:txBody>
      </p:sp>
      <p:sp>
        <p:nvSpPr>
          <p:cNvPr id="7" name="椭圆 6">
            <a:extLst>
              <a:ext uri="{FF2B5EF4-FFF2-40B4-BE49-F238E27FC236}">
                <a16:creationId xmlns:a16="http://schemas.microsoft.com/office/drawing/2014/main" id="{D8EE8BEB-A700-4081-AFA8-63CD8BB75F12}"/>
              </a:ext>
            </a:extLst>
          </p:cNvPr>
          <p:cNvSpPr/>
          <p:nvPr/>
        </p:nvSpPr>
        <p:spPr bwMode="auto">
          <a:xfrm>
            <a:off x="8180336" y="4267200"/>
            <a:ext cx="762000" cy="609600"/>
          </a:xfrm>
          <a:prstGeom prst="ellipse">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dirty="0">
              <a:ln>
                <a:noFill/>
              </a:ln>
              <a:noFill/>
              <a:effectLst/>
            </a:endParaRPr>
          </a:p>
        </p:txBody>
      </p:sp>
      <p:sp>
        <p:nvSpPr>
          <p:cNvPr id="8" name="椭圆 7">
            <a:extLst>
              <a:ext uri="{FF2B5EF4-FFF2-40B4-BE49-F238E27FC236}">
                <a16:creationId xmlns:a16="http://schemas.microsoft.com/office/drawing/2014/main" id="{9E227794-6C37-4DAF-959D-2AB90DFB7136}"/>
              </a:ext>
            </a:extLst>
          </p:cNvPr>
          <p:cNvSpPr/>
          <p:nvPr/>
        </p:nvSpPr>
        <p:spPr bwMode="auto">
          <a:xfrm>
            <a:off x="8190275" y="5675243"/>
            <a:ext cx="762000" cy="609600"/>
          </a:xfrm>
          <a:prstGeom prst="ellipse">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dirty="0">
              <a:ln>
                <a:noFill/>
              </a:ln>
              <a:noFill/>
              <a:effectLst/>
            </a:endParaRPr>
          </a:p>
        </p:txBody>
      </p:sp>
    </p:spTree>
    <p:extLst>
      <p:ext uri="{BB962C8B-B14F-4D97-AF65-F5344CB8AC3E}">
        <p14:creationId xmlns:p14="http://schemas.microsoft.com/office/powerpoint/2010/main" val="233968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0" y="228600"/>
            <a:ext cx="9144000" cy="685800"/>
          </a:xfrm>
        </p:spPr>
        <p:txBody>
          <a:bodyPr/>
          <a:lstStyle/>
          <a:p>
            <a:r>
              <a:rPr lang="en-GB" altLang="zh-CN" dirty="0"/>
              <a:t>MESI </a:t>
            </a:r>
            <a:r>
              <a:rPr lang="en-US" altLang="zh-CN" dirty="0" smtClean="0"/>
              <a:t>– </a:t>
            </a:r>
            <a:r>
              <a:rPr lang="zh-CN" altLang="en-US" dirty="0" smtClean="0"/>
              <a:t>本地</a:t>
            </a:r>
            <a:r>
              <a:rPr lang="en-GB" altLang="zh-CN" dirty="0" smtClean="0"/>
              <a:t> </a:t>
            </a:r>
            <a:r>
              <a:rPr lang="en-GB" altLang="zh-CN" dirty="0"/>
              <a:t>Read Miss (1)</a:t>
            </a:r>
          </a:p>
        </p:txBody>
      </p:sp>
      <p:sp>
        <p:nvSpPr>
          <p:cNvPr id="122883" name="Rectangle 3"/>
          <p:cNvSpPr>
            <a:spLocks noGrp="1" noChangeArrowheads="1"/>
          </p:cNvSpPr>
          <p:nvPr>
            <p:ph type="body" idx="1"/>
          </p:nvPr>
        </p:nvSpPr>
        <p:spPr>
          <a:xfrm>
            <a:off x="457200" y="1066800"/>
            <a:ext cx="8229600" cy="5486400"/>
          </a:xfrm>
        </p:spPr>
        <p:txBody>
          <a:bodyPr/>
          <a:lstStyle/>
          <a:p>
            <a:pPr marL="0" indent="0">
              <a:buNone/>
            </a:pPr>
            <a:r>
              <a:rPr lang="zh-CN" altLang="en-US" sz="2800" dirty="0" smtClean="0">
                <a:sym typeface="Wingdings" panose="05000000000000000000" pitchFamily="2" charset="2"/>
              </a:rPr>
              <a:t> </a:t>
            </a:r>
            <a:r>
              <a:rPr lang="zh-CN" altLang="en-US" sz="2800" dirty="0" smtClean="0"/>
              <a:t>其它缓存中没有副本</a:t>
            </a:r>
            <a:endParaRPr lang="en-GB" altLang="zh-CN" sz="2800" dirty="0"/>
          </a:p>
          <a:p>
            <a:pPr lvl="1"/>
            <a:r>
              <a:rPr lang="en-US" altLang="zh-CN" sz="2400" dirty="0" smtClean="0"/>
              <a:t>Core </a:t>
            </a:r>
            <a:r>
              <a:rPr lang="zh-CN" altLang="en-US" sz="2400" dirty="0" smtClean="0"/>
              <a:t>在总线上向</a:t>
            </a:r>
            <a:r>
              <a:rPr lang="en-US" altLang="zh-CN" sz="2400" dirty="0" smtClean="0"/>
              <a:t>memory</a:t>
            </a:r>
            <a:r>
              <a:rPr lang="zh-CN" altLang="en-US" sz="2400" dirty="0" smtClean="0"/>
              <a:t>发送一个请求</a:t>
            </a:r>
            <a:endParaRPr lang="en-GB" altLang="zh-CN" sz="2400" dirty="0"/>
          </a:p>
          <a:p>
            <a:pPr lvl="1"/>
            <a:r>
              <a:rPr lang="zh-CN" altLang="en-US" sz="2400" dirty="0" smtClean="0"/>
              <a:t>值返回给该</a:t>
            </a:r>
            <a:r>
              <a:rPr lang="en-US" altLang="zh-CN" sz="2400" dirty="0" smtClean="0"/>
              <a:t>core</a:t>
            </a:r>
            <a:r>
              <a:rPr lang="zh-CN" altLang="en-US" sz="2400" dirty="0" smtClean="0"/>
              <a:t>之后，保存在局部缓存，状态置为：</a:t>
            </a:r>
            <a:r>
              <a:rPr lang="en-GB" altLang="zh-CN" sz="2400" dirty="0" smtClean="0"/>
              <a:t>E</a:t>
            </a:r>
            <a:endParaRPr lang="en-GB" altLang="zh-CN" sz="2400" dirty="0"/>
          </a:p>
          <a:p>
            <a:pPr marL="0" indent="0">
              <a:buNone/>
            </a:pPr>
            <a:r>
              <a:rPr lang="zh-CN" altLang="en-US" sz="2800" dirty="0" smtClean="0">
                <a:sym typeface="Wingdings" panose="05000000000000000000" pitchFamily="2" charset="2"/>
              </a:rPr>
              <a:t> </a:t>
            </a:r>
            <a:r>
              <a:rPr lang="zh-CN" altLang="en-US" sz="2800" dirty="0" smtClean="0"/>
              <a:t>其中一个缓存有一个处于</a:t>
            </a:r>
            <a:r>
              <a:rPr lang="en-GB" altLang="zh-CN" sz="2800" dirty="0" smtClean="0"/>
              <a:t>E</a:t>
            </a:r>
            <a:r>
              <a:rPr lang="zh-CN" altLang="en-US" sz="2800" dirty="0" smtClean="0"/>
              <a:t>状态的副本</a:t>
            </a:r>
            <a:endParaRPr lang="en-GB" altLang="zh-CN" sz="2800" dirty="0"/>
          </a:p>
          <a:p>
            <a:pPr lvl="1"/>
            <a:r>
              <a:rPr lang="en-US" altLang="zh-CN" sz="2400" dirty="0" smtClean="0"/>
              <a:t>Core</a:t>
            </a:r>
            <a:r>
              <a:rPr lang="zh-CN" altLang="en-US" sz="2400" dirty="0" smtClean="0"/>
              <a:t>在总线上向</a:t>
            </a:r>
            <a:r>
              <a:rPr lang="en-US" altLang="zh-CN" sz="2400" dirty="0" smtClean="0"/>
              <a:t>memory</a:t>
            </a:r>
            <a:r>
              <a:rPr lang="zh-CN" altLang="en-US" sz="2400" dirty="0" smtClean="0"/>
              <a:t>发一个请求</a:t>
            </a:r>
            <a:endParaRPr lang="en-GB" altLang="zh-CN" sz="2400" dirty="0"/>
          </a:p>
          <a:p>
            <a:pPr lvl="1"/>
            <a:r>
              <a:rPr lang="zh-CN" altLang="en-US" sz="2400" dirty="0" smtClean="0"/>
              <a:t>侦听的缓存（具有</a:t>
            </a:r>
            <a:r>
              <a:rPr lang="en-US" altLang="zh-CN" sz="2400" dirty="0" smtClean="0"/>
              <a:t>E</a:t>
            </a:r>
            <a:r>
              <a:rPr lang="zh-CN" altLang="en-US" sz="2400" dirty="0" smtClean="0"/>
              <a:t>副本）</a:t>
            </a:r>
            <a:r>
              <a:rPr lang="zh-CN" altLang="en-US" dirty="0" smtClean="0"/>
              <a:t>看到后，将值放到总线上</a:t>
            </a:r>
            <a:endParaRPr lang="en-GB" altLang="zh-CN" dirty="0"/>
          </a:p>
          <a:p>
            <a:pPr lvl="1"/>
            <a:r>
              <a:rPr lang="en-GB" altLang="zh-CN" sz="2400" dirty="0" smtClean="0"/>
              <a:t>Memory</a:t>
            </a:r>
            <a:r>
              <a:rPr lang="zh-CN" altLang="en-US" sz="2400" dirty="0" smtClean="0"/>
              <a:t>访问请求被取消</a:t>
            </a:r>
            <a:endParaRPr lang="en-GB" altLang="zh-CN" sz="2400" dirty="0"/>
          </a:p>
          <a:p>
            <a:pPr lvl="1"/>
            <a:r>
              <a:rPr lang="en-US" altLang="zh-CN" sz="2400" dirty="0" smtClean="0"/>
              <a:t>Core</a:t>
            </a:r>
            <a:r>
              <a:rPr lang="zh-CN" altLang="en-US" sz="2400" dirty="0" smtClean="0"/>
              <a:t>获得了值，并进行在本地缓存进行保存</a:t>
            </a:r>
            <a:endParaRPr lang="en-US" altLang="zh-CN" sz="2400" dirty="0" smtClean="0"/>
          </a:p>
          <a:p>
            <a:pPr lvl="1"/>
            <a:r>
              <a:rPr lang="en-GB" altLang="zh-CN" sz="2400" dirty="0" smtClean="0"/>
              <a:t>2</a:t>
            </a:r>
            <a:r>
              <a:rPr lang="zh-CN" altLang="en-US" sz="2400" dirty="0" smtClean="0"/>
              <a:t>个具有相同值的缓存块都切换到</a:t>
            </a:r>
            <a:r>
              <a:rPr lang="en-GB" altLang="zh-CN" sz="2400" dirty="0" smtClean="0"/>
              <a:t>S</a:t>
            </a:r>
            <a:r>
              <a:rPr lang="zh-CN" altLang="en-US" sz="2400" dirty="0" smtClean="0"/>
              <a:t>状态</a:t>
            </a:r>
            <a:endParaRPr lang="en-GB" altLang="zh-CN" sz="2400" dirty="0"/>
          </a:p>
        </p:txBody>
      </p:sp>
    </p:spTree>
    <p:extLst>
      <p:ext uri="{BB962C8B-B14F-4D97-AF65-F5344CB8AC3E}">
        <p14:creationId xmlns:p14="http://schemas.microsoft.com/office/powerpoint/2010/main" val="387789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88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88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88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88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8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0" y="228600"/>
            <a:ext cx="9144000" cy="685800"/>
          </a:xfrm>
        </p:spPr>
        <p:txBody>
          <a:bodyPr/>
          <a:lstStyle/>
          <a:p>
            <a:r>
              <a:rPr lang="zh-CN" altLang="en-US" dirty="0"/>
              <a:t>前 瞻</a:t>
            </a:r>
            <a:endParaRPr lang="en-US" altLang="zh-CN" dirty="0"/>
          </a:p>
        </p:txBody>
      </p:sp>
      <p:sp>
        <p:nvSpPr>
          <p:cNvPr id="149507" name="Rectangle 3"/>
          <p:cNvSpPr>
            <a:spLocks noGrp="1" noChangeArrowheads="1"/>
          </p:cNvSpPr>
          <p:nvPr>
            <p:ph type="body" idx="1"/>
          </p:nvPr>
        </p:nvSpPr>
        <p:spPr>
          <a:xfrm>
            <a:off x="457200" y="1143000"/>
            <a:ext cx="8229600" cy="4572000"/>
          </a:xfrm>
        </p:spPr>
        <p:txBody>
          <a:bodyPr/>
          <a:lstStyle/>
          <a:p>
            <a:r>
              <a:rPr lang="zh-CN" altLang="en-US" dirty="0"/>
              <a:t>我们已经学习了多核处理器架构</a:t>
            </a:r>
            <a:endParaRPr lang="en-US" altLang="zh-CN" dirty="0"/>
          </a:p>
          <a:p>
            <a:r>
              <a:rPr lang="zh-CN" altLang="en-US" dirty="0"/>
              <a:t>现在，我们来看下典型的多核架构是什么</a:t>
            </a:r>
            <a:endParaRPr lang="en-US" altLang="zh-CN" dirty="0"/>
          </a:p>
          <a:p>
            <a:r>
              <a:rPr lang="zh-CN" altLang="en-US" dirty="0"/>
              <a:t>二种电信的架构</a:t>
            </a:r>
            <a:r>
              <a:rPr lang="en-US" altLang="zh-CN" dirty="0"/>
              <a:t>:</a:t>
            </a:r>
          </a:p>
          <a:p>
            <a:pPr lvl="1"/>
            <a:r>
              <a:rPr lang="zh-CN" altLang="en-US" dirty="0"/>
              <a:t>基于总线的共享存储器机器 </a:t>
            </a:r>
            <a:r>
              <a:rPr lang="en-US" altLang="zh-CN" dirty="0"/>
              <a:t>(small-scale)</a:t>
            </a:r>
          </a:p>
          <a:p>
            <a:pPr lvl="1"/>
            <a:r>
              <a:rPr lang="zh-CN" altLang="en-US" dirty="0"/>
              <a:t>基于片上网络的共享存储器机器</a:t>
            </a:r>
            <a:r>
              <a:rPr lang="en-US" altLang="zh-CN" dirty="0"/>
              <a:t> (large-scale)</a:t>
            </a:r>
          </a:p>
          <a:p>
            <a:pPr lvl="2"/>
            <a:r>
              <a:rPr lang="zh-CN" altLang="en-US" dirty="0"/>
              <a:t>若时间允许，我们会讨论片上网络（</a:t>
            </a:r>
            <a:r>
              <a:rPr lang="en-US" altLang="zh-CN" dirty="0" err="1"/>
              <a:t>NoC</a:t>
            </a:r>
            <a:r>
              <a:rPr lang="zh-CN" altLang="en-US" dirty="0"/>
              <a:t>）</a:t>
            </a:r>
            <a:r>
              <a:rPr lang="en-US" altLang="zh-CN" dirty="0"/>
              <a:t>.</a:t>
            </a:r>
          </a:p>
        </p:txBody>
      </p:sp>
      <p:sp>
        <p:nvSpPr>
          <p:cNvPr id="2" name="禁止符 1"/>
          <p:cNvSpPr/>
          <p:nvPr/>
        </p:nvSpPr>
        <p:spPr bwMode="auto">
          <a:xfrm>
            <a:off x="2362200" y="3810000"/>
            <a:ext cx="990600" cy="914400"/>
          </a:xfrm>
          <a:prstGeom prst="noSmoking">
            <a:avLst/>
          </a:prstGeom>
          <a:solidFill>
            <a:srgbClr val="FF0000"/>
          </a:solidFill>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95535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50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950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950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950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0" y="228600"/>
            <a:ext cx="9144000" cy="685800"/>
          </a:xfrm>
        </p:spPr>
        <p:txBody>
          <a:bodyPr/>
          <a:lstStyle/>
          <a:p>
            <a:r>
              <a:rPr lang="en-GB" altLang="zh-CN" dirty="0"/>
              <a:t>MESI </a:t>
            </a:r>
            <a:r>
              <a:rPr lang="zh-CN" altLang="en-US" dirty="0" smtClean="0"/>
              <a:t>本地</a:t>
            </a:r>
            <a:r>
              <a:rPr lang="en-GB" altLang="zh-CN" dirty="0" smtClean="0"/>
              <a:t> </a:t>
            </a:r>
            <a:r>
              <a:rPr lang="en-GB" altLang="zh-CN" dirty="0"/>
              <a:t>Read Miss (2)</a:t>
            </a:r>
          </a:p>
        </p:txBody>
      </p:sp>
      <p:sp>
        <p:nvSpPr>
          <p:cNvPr id="123907" name="Rectangle 3"/>
          <p:cNvSpPr>
            <a:spLocks noGrp="1" noChangeArrowheads="1"/>
          </p:cNvSpPr>
          <p:nvPr>
            <p:ph type="body" idx="1"/>
          </p:nvPr>
        </p:nvSpPr>
        <p:spPr>
          <a:xfrm>
            <a:off x="457200" y="1143000"/>
            <a:ext cx="8229600" cy="4572000"/>
          </a:xfrm>
        </p:spPr>
        <p:txBody>
          <a:bodyPr/>
          <a:lstStyle/>
          <a:p>
            <a:pPr marL="0" indent="0">
              <a:buNone/>
            </a:pPr>
            <a:r>
              <a:rPr lang="en-GB" altLang="zh-CN" dirty="0" smtClean="0">
                <a:sym typeface="Wingdings" panose="05000000000000000000" pitchFamily="2" charset="2"/>
              </a:rPr>
              <a:t> </a:t>
            </a:r>
            <a:r>
              <a:rPr lang="zh-CN" altLang="en-US" dirty="0" smtClean="0"/>
              <a:t>几个缓存具有</a:t>
            </a:r>
            <a:r>
              <a:rPr lang="en-GB" altLang="zh-CN" dirty="0" smtClean="0"/>
              <a:t>S</a:t>
            </a:r>
            <a:r>
              <a:rPr lang="zh-CN" altLang="en-US" dirty="0" smtClean="0"/>
              <a:t>状态的副本</a:t>
            </a:r>
            <a:endParaRPr lang="en-GB" altLang="zh-CN" dirty="0"/>
          </a:p>
          <a:p>
            <a:pPr lvl="1"/>
            <a:r>
              <a:rPr lang="en-US" altLang="zh-CN" dirty="0"/>
              <a:t>Core</a:t>
            </a:r>
            <a:r>
              <a:rPr lang="zh-CN" altLang="en-US" dirty="0"/>
              <a:t>在总线上向</a:t>
            </a:r>
            <a:r>
              <a:rPr lang="en-US" altLang="zh-CN" dirty="0"/>
              <a:t>memory</a:t>
            </a:r>
            <a:r>
              <a:rPr lang="zh-CN" altLang="en-US" dirty="0"/>
              <a:t>发一个请求</a:t>
            </a:r>
            <a:endParaRPr lang="en-GB" altLang="zh-CN" dirty="0"/>
          </a:p>
          <a:p>
            <a:pPr lvl="1"/>
            <a:r>
              <a:rPr lang="zh-CN" altLang="en-US" dirty="0" smtClean="0"/>
              <a:t>其中一个侦听</a:t>
            </a:r>
            <a:r>
              <a:rPr lang="zh-CN" altLang="en-US" dirty="0"/>
              <a:t>的缓存（</a:t>
            </a:r>
            <a:r>
              <a:rPr lang="zh-CN" altLang="en-US" dirty="0" smtClean="0"/>
              <a:t>具有</a:t>
            </a:r>
            <a:r>
              <a:rPr lang="en-US" altLang="zh-CN" dirty="0" smtClean="0"/>
              <a:t>S</a:t>
            </a:r>
            <a:r>
              <a:rPr lang="zh-CN" altLang="en-US" dirty="0" smtClean="0"/>
              <a:t>副本</a:t>
            </a:r>
            <a:r>
              <a:rPr lang="zh-CN" altLang="en-US" dirty="0"/>
              <a:t>）看到后，将值放到总线</a:t>
            </a:r>
            <a:r>
              <a:rPr lang="zh-CN" altLang="en-US" dirty="0" smtClean="0"/>
              <a:t>上</a:t>
            </a:r>
            <a:r>
              <a:rPr lang="en-GB" altLang="zh-CN" dirty="0" smtClean="0"/>
              <a:t> </a:t>
            </a:r>
            <a:r>
              <a:rPr lang="en-GB" altLang="zh-CN" dirty="0" smtClean="0"/>
              <a:t>(</a:t>
            </a:r>
            <a:r>
              <a:rPr lang="en-GB" altLang="zh-CN" dirty="0">
                <a:solidFill>
                  <a:srgbClr val="FF0000"/>
                </a:solidFill>
              </a:rPr>
              <a:t>arbitrated</a:t>
            </a:r>
            <a:r>
              <a:rPr lang="en-GB" altLang="zh-CN" dirty="0"/>
              <a:t>)</a:t>
            </a:r>
          </a:p>
          <a:p>
            <a:pPr lvl="1"/>
            <a:r>
              <a:rPr lang="en-GB" altLang="zh-CN" dirty="0"/>
              <a:t>Memory</a:t>
            </a:r>
            <a:r>
              <a:rPr lang="zh-CN" altLang="en-US" dirty="0"/>
              <a:t>访问请求被取消</a:t>
            </a:r>
            <a:endParaRPr lang="en-GB" altLang="zh-CN" dirty="0"/>
          </a:p>
          <a:p>
            <a:pPr lvl="1"/>
            <a:r>
              <a:rPr lang="en-US" altLang="zh-CN" dirty="0"/>
              <a:t>Core</a:t>
            </a:r>
            <a:r>
              <a:rPr lang="zh-CN" altLang="en-US" dirty="0"/>
              <a:t>获得了值，并进行在本地缓存进行保存</a:t>
            </a:r>
            <a:endParaRPr lang="en-US" altLang="zh-CN" dirty="0"/>
          </a:p>
          <a:p>
            <a:pPr lvl="1"/>
            <a:r>
              <a:rPr lang="zh-CN" altLang="en-US" dirty="0"/>
              <a:t>本地</a:t>
            </a:r>
            <a:r>
              <a:rPr lang="zh-CN" altLang="en-US" dirty="0" smtClean="0"/>
              <a:t>的</a:t>
            </a:r>
            <a:r>
              <a:rPr lang="zh-CN" altLang="en-US" dirty="0"/>
              <a:t>缓存</a:t>
            </a:r>
            <a:r>
              <a:rPr lang="zh-CN" altLang="en-US" dirty="0" smtClean="0"/>
              <a:t>块切换到</a:t>
            </a:r>
            <a:r>
              <a:rPr lang="en-GB" altLang="zh-CN" dirty="0"/>
              <a:t>S</a:t>
            </a:r>
            <a:r>
              <a:rPr lang="zh-CN" altLang="en-US" dirty="0"/>
              <a:t>状态</a:t>
            </a:r>
            <a:endParaRPr lang="en-GB" altLang="zh-CN" dirty="0"/>
          </a:p>
          <a:p>
            <a:pPr lvl="1"/>
            <a:r>
              <a:rPr lang="zh-CN" altLang="en-US" dirty="0" smtClean="0"/>
              <a:t>其它副本的状态维持</a:t>
            </a:r>
            <a:r>
              <a:rPr lang="en-GB" altLang="zh-CN" dirty="0" smtClean="0"/>
              <a:t>S</a:t>
            </a:r>
            <a:r>
              <a:rPr lang="zh-CN" altLang="en-US" dirty="0" smtClean="0"/>
              <a:t>不变</a:t>
            </a:r>
            <a:endParaRPr lang="en-GB" altLang="zh-CN" dirty="0"/>
          </a:p>
        </p:txBody>
      </p:sp>
    </p:spTree>
    <p:extLst>
      <p:ext uri="{BB962C8B-B14F-4D97-AF65-F5344CB8AC3E}">
        <p14:creationId xmlns:p14="http://schemas.microsoft.com/office/powerpoint/2010/main" val="28271226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0" y="228600"/>
            <a:ext cx="9144000" cy="685800"/>
          </a:xfrm>
        </p:spPr>
        <p:txBody>
          <a:bodyPr/>
          <a:lstStyle/>
          <a:p>
            <a:r>
              <a:rPr lang="en-GB" altLang="zh-CN" dirty="0"/>
              <a:t>MESI </a:t>
            </a:r>
            <a:r>
              <a:rPr lang="zh-CN" altLang="en-US" dirty="0" smtClean="0"/>
              <a:t>本地</a:t>
            </a:r>
            <a:r>
              <a:rPr lang="en-GB" altLang="zh-CN" dirty="0" smtClean="0"/>
              <a:t> </a:t>
            </a:r>
            <a:r>
              <a:rPr lang="en-GB" altLang="zh-CN" dirty="0"/>
              <a:t>Read Miss (3)</a:t>
            </a:r>
          </a:p>
        </p:txBody>
      </p:sp>
      <p:sp>
        <p:nvSpPr>
          <p:cNvPr id="124931" name="Rectangle 3"/>
          <p:cNvSpPr>
            <a:spLocks noGrp="1" noChangeArrowheads="1"/>
          </p:cNvSpPr>
          <p:nvPr>
            <p:ph type="body" idx="1"/>
          </p:nvPr>
        </p:nvSpPr>
        <p:spPr>
          <a:xfrm>
            <a:off x="457200" y="1219200"/>
            <a:ext cx="8229600" cy="4495800"/>
          </a:xfrm>
        </p:spPr>
        <p:txBody>
          <a:bodyPr/>
          <a:lstStyle/>
          <a:p>
            <a:pPr marL="0" indent="0">
              <a:lnSpc>
                <a:spcPct val="90000"/>
              </a:lnSpc>
              <a:buNone/>
            </a:pPr>
            <a:r>
              <a:rPr lang="en-GB" altLang="zh-CN" dirty="0" smtClean="0">
                <a:ea typeface="宋体" panose="02010600030101010101" pitchFamily="2" charset="-122"/>
                <a:sym typeface="Wingdings" panose="05000000000000000000" pitchFamily="2" charset="2"/>
              </a:rPr>
              <a:t> </a:t>
            </a:r>
            <a:r>
              <a:rPr lang="zh-CN" altLang="en-US" dirty="0" smtClean="0"/>
              <a:t>其中</a:t>
            </a:r>
            <a:r>
              <a:rPr lang="zh-CN" altLang="en-US" dirty="0"/>
              <a:t>一个缓存有一个</a:t>
            </a:r>
            <a:r>
              <a:rPr lang="zh-CN" altLang="en-US" dirty="0" smtClean="0"/>
              <a:t>处于</a:t>
            </a:r>
            <a:r>
              <a:rPr lang="en-US" altLang="zh-CN" dirty="0" smtClean="0"/>
              <a:t>M</a:t>
            </a:r>
            <a:r>
              <a:rPr lang="zh-CN" altLang="en-US" dirty="0" smtClean="0"/>
              <a:t>状态</a:t>
            </a:r>
            <a:r>
              <a:rPr lang="zh-CN" altLang="en-US" dirty="0"/>
              <a:t>的副本</a:t>
            </a:r>
            <a:endParaRPr lang="en-GB" altLang="zh-CN" dirty="0">
              <a:ea typeface="宋体" panose="02010600030101010101" pitchFamily="2" charset="-122"/>
            </a:endParaRPr>
          </a:p>
          <a:p>
            <a:pPr lvl="1"/>
            <a:r>
              <a:rPr lang="en-US" altLang="zh-CN" dirty="0"/>
              <a:t>Core</a:t>
            </a:r>
            <a:r>
              <a:rPr lang="zh-CN" altLang="en-US" dirty="0"/>
              <a:t>在总线上向</a:t>
            </a:r>
            <a:r>
              <a:rPr lang="en-US" altLang="zh-CN" dirty="0"/>
              <a:t>memory</a:t>
            </a:r>
            <a:r>
              <a:rPr lang="zh-CN" altLang="en-US" dirty="0"/>
              <a:t>发一个请求</a:t>
            </a:r>
            <a:endParaRPr lang="en-GB" altLang="zh-CN" dirty="0"/>
          </a:p>
          <a:p>
            <a:pPr lvl="1"/>
            <a:r>
              <a:rPr lang="zh-CN" altLang="en-US" dirty="0"/>
              <a:t>侦听的缓存（具有</a:t>
            </a:r>
            <a:r>
              <a:rPr lang="en-US" altLang="zh-CN" dirty="0"/>
              <a:t>E</a:t>
            </a:r>
            <a:r>
              <a:rPr lang="zh-CN" altLang="en-US" dirty="0"/>
              <a:t>副本）看到后，将值放到总线上</a:t>
            </a:r>
            <a:endParaRPr lang="en-GB" altLang="zh-CN" dirty="0"/>
          </a:p>
          <a:p>
            <a:pPr lvl="1"/>
            <a:r>
              <a:rPr lang="en-GB" altLang="zh-CN" dirty="0"/>
              <a:t>Memory</a:t>
            </a:r>
            <a:r>
              <a:rPr lang="zh-CN" altLang="en-US" dirty="0"/>
              <a:t>访问请求被取消</a:t>
            </a:r>
            <a:endParaRPr lang="en-GB" altLang="zh-CN" dirty="0"/>
          </a:p>
          <a:p>
            <a:pPr lvl="1"/>
            <a:r>
              <a:rPr lang="en-US" altLang="zh-CN" dirty="0"/>
              <a:t>Core</a:t>
            </a:r>
            <a:r>
              <a:rPr lang="zh-CN" altLang="en-US" dirty="0"/>
              <a:t>获得了值，并进行在本地缓存进行</a:t>
            </a:r>
            <a:r>
              <a:rPr lang="zh-CN" altLang="en-US" dirty="0" smtClean="0"/>
              <a:t>保存</a:t>
            </a:r>
            <a:endParaRPr lang="en-US" altLang="zh-CN" dirty="0" smtClean="0"/>
          </a:p>
          <a:p>
            <a:pPr lvl="1"/>
            <a:r>
              <a:rPr lang="zh-CN" altLang="en-US" dirty="0" smtClean="0"/>
              <a:t>本地的缓存块副本状态置为</a:t>
            </a:r>
            <a:r>
              <a:rPr lang="en-US" altLang="zh-CN" dirty="0" smtClean="0"/>
              <a:t>S</a:t>
            </a:r>
            <a:endParaRPr lang="en-US" altLang="zh-CN" dirty="0"/>
          </a:p>
          <a:p>
            <a:pPr lvl="1">
              <a:lnSpc>
                <a:spcPct val="90000"/>
              </a:lnSpc>
            </a:pPr>
            <a:r>
              <a:rPr lang="zh-CN" altLang="en-US" dirty="0" smtClean="0">
                <a:ea typeface="宋体" panose="02010600030101010101" pitchFamily="2" charset="-122"/>
              </a:rPr>
              <a:t>处于</a:t>
            </a:r>
            <a:r>
              <a:rPr lang="en-US" altLang="zh-CN" dirty="0" smtClean="0">
                <a:ea typeface="宋体" panose="02010600030101010101" pitchFamily="2" charset="-122"/>
              </a:rPr>
              <a:t>E</a:t>
            </a:r>
            <a:r>
              <a:rPr lang="zh-CN" altLang="en-US" dirty="0" smtClean="0">
                <a:ea typeface="宋体" panose="02010600030101010101" pitchFamily="2" charset="-122"/>
              </a:rPr>
              <a:t>状态的块的值刷回</a:t>
            </a:r>
            <a:r>
              <a:rPr lang="en-US" altLang="zh-CN" dirty="0" smtClean="0">
                <a:ea typeface="宋体" panose="02010600030101010101" pitchFamily="2" charset="-122"/>
              </a:rPr>
              <a:t>memory</a:t>
            </a:r>
            <a:endParaRPr lang="en-GB" altLang="zh-CN" dirty="0">
              <a:ea typeface="宋体" panose="02010600030101010101" pitchFamily="2" charset="-122"/>
            </a:endParaRPr>
          </a:p>
          <a:p>
            <a:pPr lvl="1">
              <a:lnSpc>
                <a:spcPct val="90000"/>
              </a:lnSpc>
            </a:pPr>
            <a:r>
              <a:rPr lang="zh-CN" altLang="en-US" dirty="0" smtClean="0">
                <a:ea typeface="宋体" panose="02010600030101010101" pitchFamily="2" charset="-122"/>
              </a:rPr>
              <a:t>处于</a:t>
            </a:r>
            <a:r>
              <a:rPr lang="en-US" altLang="zh-CN" dirty="0" smtClean="0">
                <a:ea typeface="宋体" panose="02010600030101010101" pitchFamily="2" charset="-122"/>
              </a:rPr>
              <a:t>E</a:t>
            </a:r>
            <a:r>
              <a:rPr lang="zh-CN" altLang="en-US" dirty="0" smtClean="0">
                <a:ea typeface="宋体" panose="02010600030101010101" pitchFamily="2" charset="-122"/>
              </a:rPr>
              <a:t>状态的块的状态进行切换</a:t>
            </a:r>
            <a:r>
              <a:rPr lang="en-GB" altLang="zh-CN" dirty="0" smtClean="0">
                <a:ea typeface="宋体" panose="02010600030101010101" pitchFamily="2" charset="-122"/>
              </a:rPr>
              <a:t>: </a:t>
            </a:r>
            <a:r>
              <a:rPr lang="en-GB" altLang="zh-CN" dirty="0">
                <a:ea typeface="宋体" panose="02010600030101010101" pitchFamily="2" charset="-122"/>
              </a:rPr>
              <a:t>M -&gt; S</a:t>
            </a:r>
          </a:p>
        </p:txBody>
      </p:sp>
    </p:spTree>
    <p:extLst>
      <p:ext uri="{BB962C8B-B14F-4D97-AF65-F5344CB8AC3E}">
        <p14:creationId xmlns:p14="http://schemas.microsoft.com/office/powerpoint/2010/main" val="35313738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0" y="228600"/>
            <a:ext cx="9144000" cy="685800"/>
          </a:xfrm>
        </p:spPr>
        <p:txBody>
          <a:bodyPr/>
          <a:lstStyle/>
          <a:p>
            <a:r>
              <a:rPr lang="en-GB" altLang="zh-CN" dirty="0"/>
              <a:t>MESI </a:t>
            </a:r>
            <a:r>
              <a:rPr lang="zh-CN" altLang="en-US" dirty="0" smtClean="0"/>
              <a:t>本地</a:t>
            </a:r>
            <a:r>
              <a:rPr lang="en-GB" altLang="zh-CN" dirty="0" smtClean="0"/>
              <a:t> </a:t>
            </a:r>
            <a:r>
              <a:rPr lang="en-GB" altLang="zh-CN" dirty="0"/>
              <a:t>Write Hit (1)</a:t>
            </a:r>
          </a:p>
        </p:txBody>
      </p:sp>
      <p:sp>
        <p:nvSpPr>
          <p:cNvPr id="131075" name="Rectangle 3"/>
          <p:cNvSpPr>
            <a:spLocks noGrp="1" noChangeArrowheads="1"/>
          </p:cNvSpPr>
          <p:nvPr>
            <p:ph type="body" idx="1"/>
          </p:nvPr>
        </p:nvSpPr>
        <p:spPr>
          <a:xfrm>
            <a:off x="457200" y="1143000"/>
            <a:ext cx="8229600" cy="4572000"/>
          </a:xfrm>
        </p:spPr>
        <p:txBody>
          <a:bodyPr/>
          <a:lstStyle/>
          <a:p>
            <a:pPr>
              <a:lnSpc>
                <a:spcPct val="90000"/>
              </a:lnSpc>
            </a:pPr>
            <a:r>
              <a:rPr lang="zh-CN" altLang="en-US" dirty="0"/>
              <a:t>命中的缓存块（</a:t>
            </a:r>
            <a:r>
              <a:rPr lang="en-US" altLang="zh-CN" dirty="0"/>
              <a:t>line</a:t>
            </a:r>
            <a:r>
              <a:rPr lang="zh-CN" altLang="en-US" dirty="0"/>
              <a:t>）的状态为</a:t>
            </a:r>
            <a:r>
              <a:rPr lang="en-GB" altLang="zh-CN" dirty="0"/>
              <a:t>MES</a:t>
            </a:r>
            <a:r>
              <a:rPr lang="zh-CN" altLang="en-US" dirty="0" smtClean="0"/>
              <a:t>之一</a:t>
            </a:r>
            <a:endParaRPr lang="en-GB" altLang="zh-CN" dirty="0"/>
          </a:p>
          <a:p>
            <a:pPr>
              <a:lnSpc>
                <a:spcPct val="90000"/>
              </a:lnSpc>
            </a:pPr>
            <a:r>
              <a:rPr lang="zh-CN" altLang="en-US" dirty="0" smtClean="0"/>
              <a:t>若在</a:t>
            </a:r>
            <a:r>
              <a:rPr lang="en-GB" altLang="zh-CN" dirty="0" smtClean="0"/>
              <a:t>M</a:t>
            </a:r>
            <a:r>
              <a:rPr lang="zh-CN" altLang="en-US" dirty="0" smtClean="0"/>
              <a:t>状态</a:t>
            </a:r>
            <a:endParaRPr lang="en-GB" altLang="zh-CN" dirty="0"/>
          </a:p>
          <a:p>
            <a:pPr lvl="1">
              <a:lnSpc>
                <a:spcPct val="90000"/>
              </a:lnSpc>
            </a:pPr>
            <a:r>
              <a:rPr lang="zh-CN" altLang="en-US" dirty="0" smtClean="0"/>
              <a:t>只有一个副本，且处于</a:t>
            </a:r>
            <a:r>
              <a:rPr lang="en-GB" altLang="zh-CN" dirty="0" smtClean="0"/>
              <a:t>‘</a:t>
            </a:r>
            <a:r>
              <a:rPr lang="en-GB" altLang="zh-CN" dirty="0"/>
              <a:t>dirty</a:t>
            </a:r>
            <a:r>
              <a:rPr lang="en-GB" altLang="zh-CN" dirty="0" smtClean="0"/>
              <a:t>’</a:t>
            </a:r>
            <a:r>
              <a:rPr lang="zh-CN" altLang="en-US" dirty="0" smtClean="0"/>
              <a:t>状态</a:t>
            </a:r>
            <a:endParaRPr lang="en-GB" altLang="zh-CN" dirty="0"/>
          </a:p>
          <a:p>
            <a:pPr lvl="1">
              <a:lnSpc>
                <a:spcPct val="90000"/>
              </a:lnSpc>
            </a:pPr>
            <a:r>
              <a:rPr lang="zh-CN" altLang="en-US" dirty="0" smtClean="0"/>
              <a:t>直接更新本地的值即可</a:t>
            </a:r>
            <a:endParaRPr lang="en-GB" altLang="zh-CN" dirty="0"/>
          </a:p>
          <a:p>
            <a:pPr lvl="1">
              <a:lnSpc>
                <a:spcPct val="90000"/>
              </a:lnSpc>
            </a:pPr>
            <a:r>
              <a:rPr lang="zh-CN" altLang="en-US" dirty="0" smtClean="0"/>
              <a:t>无需状态转换（依然是</a:t>
            </a:r>
            <a:r>
              <a:rPr lang="en-US" altLang="zh-CN" dirty="0" smtClean="0"/>
              <a:t>M</a:t>
            </a:r>
            <a:r>
              <a:rPr lang="zh-CN" altLang="en-US" dirty="0" smtClean="0"/>
              <a:t>状态）</a:t>
            </a:r>
            <a:endParaRPr lang="en-GB" altLang="zh-CN" dirty="0"/>
          </a:p>
          <a:p>
            <a:pPr>
              <a:lnSpc>
                <a:spcPct val="90000"/>
              </a:lnSpc>
            </a:pPr>
            <a:r>
              <a:rPr lang="zh-CN" altLang="en-US" dirty="0" smtClean="0"/>
              <a:t>若在</a:t>
            </a:r>
            <a:r>
              <a:rPr lang="en-GB" altLang="zh-CN" dirty="0" smtClean="0"/>
              <a:t>E</a:t>
            </a:r>
            <a:r>
              <a:rPr lang="zh-CN" altLang="en-US" dirty="0" smtClean="0"/>
              <a:t>状态</a:t>
            </a:r>
            <a:endParaRPr lang="en-GB" altLang="zh-CN" dirty="0"/>
          </a:p>
          <a:p>
            <a:pPr lvl="1">
              <a:lnSpc>
                <a:spcPct val="90000"/>
              </a:lnSpc>
            </a:pPr>
            <a:r>
              <a:rPr lang="zh-CN" altLang="en-US" dirty="0" smtClean="0"/>
              <a:t>直接更新本地的值</a:t>
            </a:r>
            <a:endParaRPr lang="en-GB" altLang="zh-CN" dirty="0"/>
          </a:p>
          <a:p>
            <a:pPr lvl="1">
              <a:lnSpc>
                <a:spcPct val="90000"/>
              </a:lnSpc>
            </a:pPr>
            <a:r>
              <a:rPr lang="zh-CN" altLang="en-US" dirty="0" smtClean="0"/>
              <a:t>切换块的状态：</a:t>
            </a:r>
            <a:r>
              <a:rPr lang="en-GB" altLang="zh-CN" dirty="0" smtClean="0"/>
              <a:t>E </a:t>
            </a:r>
            <a:r>
              <a:rPr lang="en-GB" altLang="zh-CN" dirty="0"/>
              <a:t>-&gt; </a:t>
            </a:r>
            <a:r>
              <a:rPr lang="en-GB" altLang="zh-CN" dirty="0" smtClean="0"/>
              <a:t>M</a:t>
            </a:r>
          </a:p>
          <a:p>
            <a:pPr lvl="1">
              <a:lnSpc>
                <a:spcPct val="90000"/>
              </a:lnSpc>
            </a:pPr>
            <a:r>
              <a:rPr lang="zh-CN" altLang="en-US" dirty="0" smtClean="0"/>
              <a:t>将</a:t>
            </a:r>
            <a:r>
              <a:rPr lang="en-US" altLang="zh-CN" dirty="0" smtClean="0"/>
              <a:t>dirty bit</a:t>
            </a:r>
            <a:r>
              <a:rPr lang="zh-CN" altLang="en-US" dirty="0"/>
              <a:t>置位</a:t>
            </a:r>
            <a:endParaRPr lang="en-GB" altLang="zh-CN" dirty="0"/>
          </a:p>
        </p:txBody>
      </p:sp>
      <p:pic>
        <p:nvPicPr>
          <p:cNvPr id="5" name="图片 4"/>
          <p:cNvPicPr>
            <a:picLocks noChangeAspect="1"/>
          </p:cNvPicPr>
          <p:nvPr/>
        </p:nvPicPr>
        <p:blipFill>
          <a:blip r:embed="rId3"/>
          <a:stretch>
            <a:fillRect/>
          </a:stretch>
        </p:blipFill>
        <p:spPr>
          <a:xfrm>
            <a:off x="5078464" y="4159521"/>
            <a:ext cx="4065536" cy="2589449"/>
          </a:xfrm>
          <a:prstGeom prst="rect">
            <a:avLst/>
          </a:prstGeom>
        </p:spPr>
      </p:pic>
    </p:spTree>
    <p:extLst>
      <p:ext uri="{BB962C8B-B14F-4D97-AF65-F5344CB8AC3E}">
        <p14:creationId xmlns:p14="http://schemas.microsoft.com/office/powerpoint/2010/main" val="40383974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0" y="228600"/>
            <a:ext cx="9144000" cy="685800"/>
          </a:xfrm>
        </p:spPr>
        <p:txBody>
          <a:bodyPr/>
          <a:lstStyle/>
          <a:p>
            <a:r>
              <a:rPr lang="en-GB" altLang="zh-CN" dirty="0"/>
              <a:t>MESI </a:t>
            </a:r>
            <a:r>
              <a:rPr lang="zh-CN" altLang="en-US" dirty="0" smtClean="0"/>
              <a:t>本地</a:t>
            </a:r>
            <a:r>
              <a:rPr lang="en-GB" altLang="zh-CN" dirty="0" smtClean="0"/>
              <a:t> </a:t>
            </a:r>
            <a:r>
              <a:rPr lang="en-GB" altLang="zh-CN" dirty="0"/>
              <a:t>Write Hit (2)</a:t>
            </a:r>
          </a:p>
        </p:txBody>
      </p:sp>
      <p:sp>
        <p:nvSpPr>
          <p:cNvPr id="132099" name="Rectangle 3"/>
          <p:cNvSpPr>
            <a:spLocks noGrp="1" noChangeArrowheads="1"/>
          </p:cNvSpPr>
          <p:nvPr>
            <p:ph type="body" idx="1"/>
          </p:nvPr>
        </p:nvSpPr>
        <p:spPr>
          <a:xfrm>
            <a:off x="457200" y="1143000"/>
            <a:ext cx="8229600" cy="4572000"/>
          </a:xfrm>
        </p:spPr>
        <p:txBody>
          <a:bodyPr/>
          <a:lstStyle/>
          <a:p>
            <a:r>
              <a:rPr lang="zh-CN" altLang="en-US" dirty="0" smtClean="0"/>
              <a:t>若在</a:t>
            </a:r>
            <a:r>
              <a:rPr lang="en-GB" altLang="zh-CN" dirty="0" smtClean="0"/>
              <a:t>S</a:t>
            </a:r>
            <a:r>
              <a:rPr lang="zh-CN" altLang="en-US" dirty="0" smtClean="0"/>
              <a:t>状态</a:t>
            </a:r>
            <a:endParaRPr lang="en-GB" altLang="zh-CN" dirty="0"/>
          </a:p>
          <a:p>
            <a:pPr lvl="1"/>
            <a:r>
              <a:rPr lang="en-US" altLang="zh-CN" dirty="0" smtClean="0"/>
              <a:t>Core</a:t>
            </a:r>
            <a:r>
              <a:rPr lang="zh-CN" altLang="en-US" dirty="0" smtClean="0"/>
              <a:t>在总线上广播一个</a:t>
            </a:r>
            <a:r>
              <a:rPr lang="en-GB" altLang="zh-CN" dirty="0" smtClean="0"/>
              <a:t>invalidate</a:t>
            </a:r>
            <a:r>
              <a:rPr lang="zh-CN" altLang="en-US" dirty="0" smtClean="0"/>
              <a:t>消息</a:t>
            </a:r>
            <a:endParaRPr lang="en-GB" altLang="zh-CN" dirty="0"/>
          </a:p>
          <a:p>
            <a:pPr lvl="1"/>
            <a:r>
              <a:rPr lang="zh-CN" altLang="en-US" dirty="0" smtClean="0"/>
              <a:t>具有</a:t>
            </a:r>
            <a:r>
              <a:rPr lang="en-US" altLang="zh-CN" dirty="0" smtClean="0"/>
              <a:t>S</a:t>
            </a:r>
            <a:r>
              <a:rPr lang="zh-CN" altLang="en-US" dirty="0" smtClean="0"/>
              <a:t>状态副本的缓存，会将相应的块置无效：</a:t>
            </a:r>
            <a:r>
              <a:rPr lang="en-GB" altLang="zh-CN" dirty="0" smtClean="0"/>
              <a:t>S-</a:t>
            </a:r>
            <a:r>
              <a:rPr lang="en-GB" altLang="zh-CN" dirty="0"/>
              <a:t>&gt;I</a:t>
            </a:r>
          </a:p>
          <a:p>
            <a:pPr lvl="1"/>
            <a:r>
              <a:rPr lang="zh-CN" altLang="en-US" dirty="0" smtClean="0"/>
              <a:t>更新本地缓存的块的值</a:t>
            </a:r>
            <a:endParaRPr lang="en-GB" altLang="zh-CN" dirty="0"/>
          </a:p>
          <a:p>
            <a:pPr lvl="1"/>
            <a:r>
              <a:rPr lang="zh-CN" altLang="en-US" dirty="0" smtClean="0"/>
              <a:t>将该块的状态进行切换：</a:t>
            </a:r>
            <a:r>
              <a:rPr lang="en-GB" altLang="zh-CN" dirty="0" smtClean="0"/>
              <a:t>S-</a:t>
            </a:r>
            <a:r>
              <a:rPr lang="en-GB" altLang="zh-CN" dirty="0"/>
              <a:t>&gt;M</a:t>
            </a:r>
          </a:p>
        </p:txBody>
      </p:sp>
      <p:pic>
        <p:nvPicPr>
          <p:cNvPr id="5" name="图片 4"/>
          <p:cNvPicPr>
            <a:picLocks noChangeAspect="1"/>
          </p:cNvPicPr>
          <p:nvPr/>
        </p:nvPicPr>
        <p:blipFill>
          <a:blip r:embed="rId3"/>
          <a:stretch>
            <a:fillRect/>
          </a:stretch>
        </p:blipFill>
        <p:spPr>
          <a:xfrm>
            <a:off x="5078464" y="4159521"/>
            <a:ext cx="4065536" cy="2589449"/>
          </a:xfrm>
          <a:prstGeom prst="rect">
            <a:avLst/>
          </a:prstGeom>
        </p:spPr>
      </p:pic>
    </p:spTree>
    <p:extLst>
      <p:ext uri="{BB962C8B-B14F-4D97-AF65-F5344CB8AC3E}">
        <p14:creationId xmlns:p14="http://schemas.microsoft.com/office/powerpoint/2010/main" val="30684470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0" y="228600"/>
            <a:ext cx="9144000" cy="685800"/>
          </a:xfrm>
        </p:spPr>
        <p:txBody>
          <a:bodyPr/>
          <a:lstStyle/>
          <a:p>
            <a:r>
              <a:rPr lang="en-GB" altLang="zh-CN" dirty="0"/>
              <a:t>MESI </a:t>
            </a:r>
            <a:r>
              <a:rPr lang="zh-CN" altLang="en-US" dirty="0" smtClean="0"/>
              <a:t>本地</a:t>
            </a:r>
            <a:r>
              <a:rPr lang="en-GB" altLang="zh-CN" dirty="0" smtClean="0"/>
              <a:t> </a:t>
            </a:r>
            <a:r>
              <a:rPr lang="en-GB" altLang="zh-CN" dirty="0"/>
              <a:t>Write Miss (1)</a:t>
            </a:r>
          </a:p>
        </p:txBody>
      </p:sp>
      <p:sp>
        <p:nvSpPr>
          <p:cNvPr id="133123" name="Rectangle 3"/>
          <p:cNvSpPr>
            <a:spLocks noGrp="1" noChangeArrowheads="1"/>
          </p:cNvSpPr>
          <p:nvPr>
            <p:ph type="body" idx="1"/>
          </p:nvPr>
        </p:nvSpPr>
        <p:spPr>
          <a:xfrm>
            <a:off x="457200" y="1143000"/>
            <a:ext cx="8229600" cy="4572000"/>
          </a:xfrm>
        </p:spPr>
        <p:txBody>
          <a:bodyPr/>
          <a:lstStyle/>
          <a:p>
            <a:pPr>
              <a:buFontTx/>
              <a:buChar char="•"/>
            </a:pPr>
            <a:r>
              <a:rPr lang="en-GB" altLang="zh-CN" dirty="0">
                <a:ea typeface="宋体" panose="02010600030101010101" pitchFamily="2" charset="-122"/>
              </a:rPr>
              <a:t>Detailed action depends on copies in other processors</a:t>
            </a:r>
          </a:p>
          <a:p>
            <a:r>
              <a:rPr lang="en-GB" altLang="zh-CN" dirty="0">
                <a:ea typeface="宋体" panose="02010600030101010101" pitchFamily="2" charset="-122"/>
              </a:rPr>
              <a:t>No other copies</a:t>
            </a:r>
          </a:p>
          <a:p>
            <a:pPr lvl="1"/>
            <a:r>
              <a:rPr lang="en-GB" altLang="zh-CN" dirty="0">
                <a:ea typeface="宋体" panose="02010600030101010101" pitchFamily="2" charset="-122"/>
              </a:rPr>
              <a:t>Value read from memory to local cache</a:t>
            </a:r>
          </a:p>
          <a:p>
            <a:pPr lvl="1"/>
            <a:r>
              <a:rPr lang="en-GB" altLang="zh-CN" dirty="0">
                <a:ea typeface="宋体" panose="02010600030101010101" pitchFamily="2" charset="-122"/>
              </a:rPr>
              <a:t>Value updated</a:t>
            </a:r>
          </a:p>
          <a:p>
            <a:pPr lvl="1"/>
            <a:r>
              <a:rPr lang="en-GB" altLang="zh-CN" dirty="0">
                <a:ea typeface="宋体" panose="02010600030101010101" pitchFamily="2" charset="-122"/>
              </a:rPr>
              <a:t>Local copy state set to M</a:t>
            </a:r>
          </a:p>
        </p:txBody>
      </p:sp>
      <p:pic>
        <p:nvPicPr>
          <p:cNvPr id="5" name="图片 4"/>
          <p:cNvPicPr>
            <a:picLocks noChangeAspect="1"/>
          </p:cNvPicPr>
          <p:nvPr/>
        </p:nvPicPr>
        <p:blipFill>
          <a:blip r:embed="rId3"/>
          <a:stretch>
            <a:fillRect/>
          </a:stretch>
        </p:blipFill>
        <p:spPr>
          <a:xfrm>
            <a:off x="5078464" y="4159521"/>
            <a:ext cx="4065536" cy="2589449"/>
          </a:xfrm>
          <a:prstGeom prst="rect">
            <a:avLst/>
          </a:prstGeom>
        </p:spPr>
      </p:pic>
    </p:spTree>
    <p:extLst>
      <p:ext uri="{BB962C8B-B14F-4D97-AF65-F5344CB8AC3E}">
        <p14:creationId xmlns:p14="http://schemas.microsoft.com/office/powerpoint/2010/main" val="19677465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GB" altLang="zh-CN">
                <a:ea typeface="宋体" panose="02010600030101010101" pitchFamily="2" charset="-122"/>
              </a:rPr>
              <a:t>MESI Local Write Miss (2)</a:t>
            </a:r>
          </a:p>
        </p:txBody>
      </p:sp>
      <p:sp>
        <p:nvSpPr>
          <p:cNvPr id="134147" name="Rectangle 3"/>
          <p:cNvSpPr>
            <a:spLocks noGrp="1" noChangeArrowheads="1"/>
          </p:cNvSpPr>
          <p:nvPr>
            <p:ph type="body" idx="1"/>
          </p:nvPr>
        </p:nvSpPr>
        <p:spPr>
          <a:xfrm>
            <a:off x="457200" y="1143000"/>
            <a:ext cx="8229600" cy="4572000"/>
          </a:xfrm>
        </p:spPr>
        <p:txBody>
          <a:bodyPr/>
          <a:lstStyle/>
          <a:p>
            <a:r>
              <a:rPr lang="en-GB" altLang="zh-CN" dirty="0">
                <a:ea typeface="宋体" panose="02010600030101010101" pitchFamily="2" charset="-122"/>
              </a:rPr>
              <a:t>Other copies, either one in state E or more in state S</a:t>
            </a:r>
          </a:p>
          <a:p>
            <a:pPr lvl="1"/>
            <a:r>
              <a:rPr lang="en-GB" altLang="zh-CN" dirty="0">
                <a:ea typeface="宋体" panose="02010600030101010101" pitchFamily="2" charset="-122"/>
              </a:rPr>
              <a:t>Value read from memory to local cache - bus transaction marked RWITM (</a:t>
            </a:r>
            <a:r>
              <a:rPr lang="en-GB" altLang="zh-CN" dirty="0">
                <a:solidFill>
                  <a:srgbClr val="FF0000"/>
                </a:solidFill>
                <a:ea typeface="宋体" panose="02010600030101010101" pitchFamily="2" charset="-122"/>
              </a:rPr>
              <a:t>read with intent to modify</a:t>
            </a:r>
            <a:r>
              <a:rPr lang="en-GB" altLang="zh-CN" dirty="0">
                <a:ea typeface="宋体" panose="02010600030101010101" pitchFamily="2" charset="-122"/>
              </a:rPr>
              <a:t>)</a:t>
            </a:r>
          </a:p>
          <a:p>
            <a:pPr lvl="1"/>
            <a:r>
              <a:rPr lang="en-GB" altLang="zh-CN" dirty="0">
                <a:ea typeface="宋体" panose="02010600030101010101" pitchFamily="2" charset="-122"/>
              </a:rPr>
              <a:t>Snooping processors see this and set their copy state to I</a:t>
            </a:r>
          </a:p>
          <a:p>
            <a:pPr lvl="1"/>
            <a:r>
              <a:rPr lang="en-GB" altLang="zh-CN" dirty="0">
                <a:ea typeface="宋体" panose="02010600030101010101" pitchFamily="2" charset="-122"/>
              </a:rPr>
              <a:t>Local copy updated &amp; state set to M</a:t>
            </a:r>
          </a:p>
        </p:txBody>
      </p:sp>
    </p:spTree>
    <p:extLst>
      <p:ext uri="{BB962C8B-B14F-4D97-AF65-F5344CB8AC3E}">
        <p14:creationId xmlns:p14="http://schemas.microsoft.com/office/powerpoint/2010/main" val="11818932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GB" altLang="zh-CN">
                <a:ea typeface="宋体" panose="02010600030101010101" pitchFamily="2" charset="-122"/>
              </a:rPr>
              <a:t>MESI Local Write Miss (3)</a:t>
            </a:r>
          </a:p>
        </p:txBody>
      </p:sp>
      <p:sp>
        <p:nvSpPr>
          <p:cNvPr id="135171" name="Rectangle 3"/>
          <p:cNvSpPr>
            <a:spLocks noGrp="1" noChangeArrowheads="1"/>
          </p:cNvSpPr>
          <p:nvPr>
            <p:ph type="body" idx="1"/>
          </p:nvPr>
        </p:nvSpPr>
        <p:spPr>
          <a:xfrm>
            <a:off x="457200" y="1219200"/>
            <a:ext cx="8229600" cy="4495800"/>
          </a:xfrm>
        </p:spPr>
        <p:txBody>
          <a:bodyPr/>
          <a:lstStyle/>
          <a:p>
            <a:pPr>
              <a:lnSpc>
                <a:spcPct val="90000"/>
              </a:lnSpc>
              <a:buFontTx/>
              <a:buChar char="•"/>
            </a:pPr>
            <a:r>
              <a:rPr lang="en-GB" altLang="zh-CN" dirty="0">
                <a:ea typeface="宋体" panose="02010600030101010101" pitchFamily="2" charset="-122"/>
              </a:rPr>
              <a:t>Another copy in state M</a:t>
            </a:r>
          </a:p>
          <a:p>
            <a:pPr>
              <a:lnSpc>
                <a:spcPct val="90000"/>
              </a:lnSpc>
            </a:pPr>
            <a:r>
              <a:rPr lang="en-GB" altLang="zh-CN" dirty="0">
                <a:ea typeface="宋体" panose="02010600030101010101" pitchFamily="2" charset="-122"/>
              </a:rPr>
              <a:t>Processor issues bus transaction marked RWITM</a:t>
            </a:r>
          </a:p>
          <a:p>
            <a:pPr>
              <a:lnSpc>
                <a:spcPct val="90000"/>
              </a:lnSpc>
            </a:pPr>
            <a:r>
              <a:rPr lang="en-GB" altLang="zh-CN" dirty="0">
                <a:ea typeface="宋体" panose="02010600030101010101" pitchFamily="2" charset="-122"/>
              </a:rPr>
              <a:t>Snooping processor sees this</a:t>
            </a:r>
          </a:p>
          <a:p>
            <a:pPr lvl="1">
              <a:lnSpc>
                <a:spcPct val="90000"/>
              </a:lnSpc>
            </a:pPr>
            <a:r>
              <a:rPr lang="en-GB" altLang="zh-CN" dirty="0">
                <a:ea typeface="宋体" panose="02010600030101010101" pitchFamily="2" charset="-122"/>
              </a:rPr>
              <a:t>Blocks RWITM request</a:t>
            </a:r>
          </a:p>
          <a:p>
            <a:pPr lvl="1">
              <a:lnSpc>
                <a:spcPct val="90000"/>
              </a:lnSpc>
            </a:pPr>
            <a:r>
              <a:rPr lang="en-GB" altLang="zh-CN" dirty="0">
                <a:ea typeface="宋体" panose="02010600030101010101" pitchFamily="2" charset="-122"/>
              </a:rPr>
              <a:t>Takes control of bus</a:t>
            </a:r>
          </a:p>
          <a:p>
            <a:pPr lvl="1">
              <a:lnSpc>
                <a:spcPct val="90000"/>
              </a:lnSpc>
            </a:pPr>
            <a:r>
              <a:rPr lang="en-GB" altLang="zh-CN" dirty="0">
                <a:solidFill>
                  <a:srgbClr val="FF0000"/>
                </a:solidFill>
                <a:ea typeface="宋体" panose="02010600030101010101" pitchFamily="2" charset="-122"/>
              </a:rPr>
              <a:t>Writes back </a:t>
            </a:r>
            <a:r>
              <a:rPr lang="en-GB" altLang="zh-CN" dirty="0">
                <a:ea typeface="宋体" panose="02010600030101010101" pitchFamily="2" charset="-122"/>
              </a:rPr>
              <a:t>its copy to memory</a:t>
            </a:r>
          </a:p>
          <a:p>
            <a:pPr lvl="1">
              <a:lnSpc>
                <a:spcPct val="90000"/>
              </a:lnSpc>
            </a:pPr>
            <a:r>
              <a:rPr lang="en-GB" altLang="zh-CN" dirty="0">
                <a:ea typeface="宋体" panose="02010600030101010101" pitchFamily="2" charset="-122"/>
              </a:rPr>
              <a:t>Sets its copy state to I</a:t>
            </a:r>
          </a:p>
        </p:txBody>
      </p:sp>
    </p:spTree>
    <p:extLst>
      <p:ext uri="{BB962C8B-B14F-4D97-AF65-F5344CB8AC3E}">
        <p14:creationId xmlns:p14="http://schemas.microsoft.com/office/powerpoint/2010/main" val="480146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GB" altLang="zh-CN">
                <a:ea typeface="宋体" panose="02010600030101010101" pitchFamily="2" charset="-122"/>
              </a:rPr>
              <a:t>MESI Local Write Miss (4)</a:t>
            </a:r>
          </a:p>
        </p:txBody>
      </p:sp>
      <p:sp>
        <p:nvSpPr>
          <p:cNvPr id="136195" name="Rectangle 3"/>
          <p:cNvSpPr>
            <a:spLocks noGrp="1" noChangeArrowheads="1"/>
          </p:cNvSpPr>
          <p:nvPr>
            <p:ph type="body" idx="1"/>
          </p:nvPr>
        </p:nvSpPr>
        <p:spPr>
          <a:xfrm>
            <a:off x="457200" y="1219200"/>
            <a:ext cx="8229600" cy="4495800"/>
          </a:xfrm>
        </p:spPr>
        <p:txBody>
          <a:bodyPr/>
          <a:lstStyle/>
          <a:p>
            <a:pPr>
              <a:lnSpc>
                <a:spcPct val="90000"/>
              </a:lnSpc>
            </a:pPr>
            <a:r>
              <a:rPr lang="en-GB" altLang="zh-CN" dirty="0">
                <a:ea typeface="宋体" panose="02010600030101010101" pitchFamily="2" charset="-122"/>
              </a:rPr>
              <a:t>Another copy in state M (continued)</a:t>
            </a:r>
          </a:p>
          <a:p>
            <a:r>
              <a:rPr lang="en-GB" altLang="zh-CN" dirty="0">
                <a:ea typeface="宋体" panose="02010600030101010101" pitchFamily="2" charset="-122"/>
              </a:rPr>
              <a:t>Original local processor re-issues RWITM request</a:t>
            </a:r>
          </a:p>
          <a:p>
            <a:r>
              <a:rPr lang="en-GB" altLang="zh-CN" dirty="0">
                <a:ea typeface="宋体" panose="02010600030101010101" pitchFamily="2" charset="-122"/>
              </a:rPr>
              <a:t>Is now simple no-copy case</a:t>
            </a:r>
          </a:p>
          <a:p>
            <a:pPr lvl="1"/>
            <a:r>
              <a:rPr lang="en-GB" altLang="zh-CN" dirty="0">
                <a:ea typeface="宋体" panose="02010600030101010101" pitchFamily="2" charset="-122"/>
              </a:rPr>
              <a:t>Value read from memory to local cache</a:t>
            </a:r>
          </a:p>
          <a:p>
            <a:pPr lvl="1"/>
            <a:r>
              <a:rPr lang="en-GB" altLang="zh-CN" dirty="0">
                <a:ea typeface="宋体" panose="02010600030101010101" pitchFamily="2" charset="-122"/>
              </a:rPr>
              <a:t>Local copy value updated</a:t>
            </a:r>
          </a:p>
          <a:p>
            <a:pPr lvl="1"/>
            <a:r>
              <a:rPr lang="en-GB" altLang="zh-CN" dirty="0">
                <a:ea typeface="宋体" panose="02010600030101010101" pitchFamily="2" charset="-122"/>
              </a:rPr>
              <a:t>Local copy state set to M</a:t>
            </a:r>
          </a:p>
        </p:txBody>
      </p:sp>
    </p:spTree>
    <p:extLst>
      <p:ext uri="{BB962C8B-B14F-4D97-AF65-F5344CB8AC3E}">
        <p14:creationId xmlns:p14="http://schemas.microsoft.com/office/powerpoint/2010/main" val="13057464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zh-CN"/>
              <a:t>Putting it all together</a:t>
            </a:r>
          </a:p>
        </p:txBody>
      </p:sp>
      <p:sp>
        <p:nvSpPr>
          <p:cNvPr id="158723" name="Rectangle 3"/>
          <p:cNvSpPr>
            <a:spLocks noGrp="1" noChangeArrowheads="1"/>
          </p:cNvSpPr>
          <p:nvPr>
            <p:ph type="body" idx="1"/>
          </p:nvPr>
        </p:nvSpPr>
        <p:spPr>
          <a:xfrm>
            <a:off x="457200" y="1219200"/>
            <a:ext cx="8229600" cy="4495800"/>
          </a:xfrm>
        </p:spPr>
        <p:txBody>
          <a:bodyPr/>
          <a:lstStyle/>
          <a:p>
            <a:pPr>
              <a:lnSpc>
                <a:spcPct val="90000"/>
              </a:lnSpc>
            </a:pPr>
            <a:r>
              <a:rPr lang="en-US" altLang="zh-CN" dirty="0"/>
              <a:t>All of this information can be described compactly using </a:t>
            </a:r>
            <a:r>
              <a:rPr lang="en-US" altLang="zh-CN" dirty="0">
                <a:solidFill>
                  <a:srgbClr val="FF0000"/>
                </a:solidFill>
              </a:rPr>
              <a:t>a state transition diagram</a:t>
            </a:r>
          </a:p>
          <a:p>
            <a:pPr>
              <a:lnSpc>
                <a:spcPct val="90000"/>
              </a:lnSpc>
            </a:pPr>
            <a:r>
              <a:rPr lang="en-US" altLang="zh-CN" dirty="0"/>
              <a:t>Diagram shows what happens to a cache line in a processor as a result of</a:t>
            </a:r>
          </a:p>
          <a:p>
            <a:pPr lvl="1">
              <a:lnSpc>
                <a:spcPct val="90000"/>
              </a:lnSpc>
            </a:pPr>
            <a:r>
              <a:rPr lang="en-US" altLang="zh-CN" dirty="0"/>
              <a:t>memory accesses made by that processor (read hit/miss, write hit/miss)</a:t>
            </a:r>
          </a:p>
          <a:p>
            <a:pPr lvl="1">
              <a:lnSpc>
                <a:spcPct val="90000"/>
              </a:lnSpc>
            </a:pPr>
            <a:r>
              <a:rPr lang="en-US" altLang="zh-CN" dirty="0"/>
              <a:t>memory accesses made by other processors that result in bus transactions observed by this snoopy cache (Mem read, </a:t>
            </a:r>
            <a:r>
              <a:rPr lang="en-US" altLang="zh-CN" dirty="0" err="1"/>
              <a:t>RWITM,Invalidate</a:t>
            </a:r>
            <a:r>
              <a:rPr lang="en-US" altLang="zh-CN" dirty="0"/>
              <a:t>)</a:t>
            </a:r>
          </a:p>
        </p:txBody>
      </p:sp>
    </p:spTree>
    <p:extLst>
      <p:ext uri="{BB962C8B-B14F-4D97-AF65-F5344CB8AC3E}">
        <p14:creationId xmlns:p14="http://schemas.microsoft.com/office/powerpoint/2010/main" val="8610235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0" y="361950"/>
            <a:ext cx="9144000" cy="533400"/>
          </a:xfrm>
        </p:spPr>
        <p:txBody>
          <a:bodyPr/>
          <a:lstStyle/>
          <a:p>
            <a:r>
              <a:rPr lang="en-GB" altLang="zh-CN" sz="3600" dirty="0">
                <a:ea typeface="宋体" panose="02010600030101010101" pitchFamily="2" charset="-122"/>
              </a:rPr>
              <a:t>MESI – locally initiated accesses</a:t>
            </a:r>
          </a:p>
        </p:txBody>
      </p:sp>
      <p:sp>
        <p:nvSpPr>
          <p:cNvPr id="154627" name="Oval 3"/>
          <p:cNvSpPr>
            <a:spLocks noChangeArrowheads="1"/>
          </p:cNvSpPr>
          <p:nvPr/>
        </p:nvSpPr>
        <p:spPr bwMode="auto">
          <a:xfrm>
            <a:off x="1720850" y="1447800"/>
            <a:ext cx="990600" cy="990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800">
                <a:ea typeface="宋体" panose="02010600030101010101" pitchFamily="2" charset="-122"/>
              </a:rPr>
              <a:t>Invalid</a:t>
            </a:r>
          </a:p>
        </p:txBody>
      </p:sp>
      <p:sp>
        <p:nvSpPr>
          <p:cNvPr id="154628" name="Oval 4"/>
          <p:cNvSpPr>
            <a:spLocks noChangeArrowheads="1"/>
          </p:cNvSpPr>
          <p:nvPr/>
        </p:nvSpPr>
        <p:spPr bwMode="auto">
          <a:xfrm>
            <a:off x="1720850" y="4114800"/>
            <a:ext cx="990600" cy="990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800">
                <a:ea typeface="宋体" panose="02010600030101010101" pitchFamily="2" charset="-122"/>
              </a:rPr>
              <a:t>Modified</a:t>
            </a:r>
          </a:p>
        </p:txBody>
      </p:sp>
      <p:sp>
        <p:nvSpPr>
          <p:cNvPr id="154629" name="Oval 5"/>
          <p:cNvSpPr>
            <a:spLocks noChangeArrowheads="1"/>
          </p:cNvSpPr>
          <p:nvPr/>
        </p:nvSpPr>
        <p:spPr bwMode="auto">
          <a:xfrm>
            <a:off x="6216650" y="4114800"/>
            <a:ext cx="990600" cy="990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800">
                <a:ea typeface="宋体" panose="02010600030101010101" pitchFamily="2" charset="-122"/>
              </a:rPr>
              <a:t>Exclusive</a:t>
            </a:r>
          </a:p>
        </p:txBody>
      </p:sp>
      <p:sp>
        <p:nvSpPr>
          <p:cNvPr id="154630" name="Oval 6"/>
          <p:cNvSpPr>
            <a:spLocks noChangeArrowheads="1"/>
          </p:cNvSpPr>
          <p:nvPr/>
        </p:nvSpPr>
        <p:spPr bwMode="auto">
          <a:xfrm>
            <a:off x="6216650" y="1447800"/>
            <a:ext cx="990600" cy="990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800">
                <a:ea typeface="宋体" panose="02010600030101010101" pitchFamily="2" charset="-122"/>
              </a:rPr>
              <a:t>Shared</a:t>
            </a:r>
          </a:p>
        </p:txBody>
      </p:sp>
      <p:sp>
        <p:nvSpPr>
          <p:cNvPr id="154631" name="Line 7"/>
          <p:cNvSpPr>
            <a:spLocks noChangeShapeType="1"/>
          </p:cNvSpPr>
          <p:nvPr/>
        </p:nvSpPr>
        <p:spPr bwMode="auto">
          <a:xfrm>
            <a:off x="2711450" y="1981200"/>
            <a:ext cx="35052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632" name="Line 8"/>
          <p:cNvSpPr>
            <a:spLocks noChangeShapeType="1"/>
          </p:cNvSpPr>
          <p:nvPr/>
        </p:nvSpPr>
        <p:spPr bwMode="auto">
          <a:xfrm>
            <a:off x="2254250" y="2438400"/>
            <a:ext cx="0" cy="1676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633" name="Line 9"/>
          <p:cNvSpPr>
            <a:spLocks noChangeShapeType="1"/>
          </p:cNvSpPr>
          <p:nvPr/>
        </p:nvSpPr>
        <p:spPr bwMode="auto">
          <a:xfrm flipH="1">
            <a:off x="2711450" y="4648200"/>
            <a:ext cx="35052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634" name="Line 10"/>
          <p:cNvSpPr>
            <a:spLocks noChangeShapeType="1"/>
          </p:cNvSpPr>
          <p:nvPr/>
        </p:nvSpPr>
        <p:spPr bwMode="auto">
          <a:xfrm>
            <a:off x="2635250" y="2286000"/>
            <a:ext cx="3657600" cy="2057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635" name="Line 11"/>
          <p:cNvSpPr>
            <a:spLocks noChangeShapeType="1"/>
          </p:cNvSpPr>
          <p:nvPr/>
        </p:nvSpPr>
        <p:spPr bwMode="auto">
          <a:xfrm flipH="1">
            <a:off x="2635250" y="2286000"/>
            <a:ext cx="3657600" cy="2057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636" name="AutoShape 12"/>
          <p:cNvSpPr>
            <a:spLocks noChangeArrowheads="1"/>
          </p:cNvSpPr>
          <p:nvPr/>
        </p:nvSpPr>
        <p:spPr bwMode="auto">
          <a:xfrm>
            <a:off x="7207250" y="1676400"/>
            <a:ext cx="304800" cy="533400"/>
          </a:xfrm>
          <a:prstGeom prst="curvedLeftArrow">
            <a:avLst>
              <a:gd name="adj1" fmla="val 35000"/>
              <a:gd name="adj2" fmla="val 70000"/>
              <a:gd name="adj3" fmla="val 3333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7" name="AutoShape 13"/>
          <p:cNvSpPr>
            <a:spLocks noChangeArrowheads="1"/>
          </p:cNvSpPr>
          <p:nvPr/>
        </p:nvSpPr>
        <p:spPr bwMode="auto">
          <a:xfrm>
            <a:off x="7207250" y="4343400"/>
            <a:ext cx="304800" cy="533400"/>
          </a:xfrm>
          <a:prstGeom prst="curvedLeftArrow">
            <a:avLst>
              <a:gd name="adj1" fmla="val 35000"/>
              <a:gd name="adj2" fmla="val 70000"/>
              <a:gd name="adj3" fmla="val 3333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8" name="AutoShape 14"/>
          <p:cNvSpPr>
            <a:spLocks noChangeArrowheads="1"/>
          </p:cNvSpPr>
          <p:nvPr/>
        </p:nvSpPr>
        <p:spPr bwMode="auto">
          <a:xfrm>
            <a:off x="1416050" y="4419600"/>
            <a:ext cx="304800" cy="457200"/>
          </a:xfrm>
          <a:prstGeom prst="curvedRightArrow">
            <a:avLst>
              <a:gd name="adj1" fmla="val 30000"/>
              <a:gd name="adj2" fmla="val 60000"/>
              <a:gd name="adj3" fmla="val 3333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9" name="AutoShape 15"/>
          <p:cNvSpPr>
            <a:spLocks noChangeArrowheads="1"/>
          </p:cNvSpPr>
          <p:nvPr/>
        </p:nvSpPr>
        <p:spPr bwMode="auto">
          <a:xfrm>
            <a:off x="2025650" y="5105400"/>
            <a:ext cx="457200" cy="304800"/>
          </a:xfrm>
          <a:prstGeom prst="curvedUpArrow">
            <a:avLst>
              <a:gd name="adj1" fmla="val 30000"/>
              <a:gd name="adj2" fmla="val 60000"/>
              <a:gd name="adj3" fmla="val 3333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0" name="Text Box 16"/>
          <p:cNvSpPr txBox="1">
            <a:spLocks noChangeArrowheads="1"/>
          </p:cNvSpPr>
          <p:nvPr/>
        </p:nvSpPr>
        <p:spPr bwMode="auto">
          <a:xfrm>
            <a:off x="7512050" y="1562100"/>
            <a:ext cx="654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zh-CN" sz="1800">
                <a:ea typeface="宋体" panose="02010600030101010101" pitchFamily="2" charset="-122"/>
              </a:rPr>
              <a:t>Read</a:t>
            </a:r>
          </a:p>
          <a:p>
            <a:r>
              <a:rPr lang="en-GB" altLang="zh-CN" sz="1800">
                <a:ea typeface="宋体" panose="02010600030101010101" pitchFamily="2" charset="-122"/>
              </a:rPr>
              <a:t>Hit</a:t>
            </a:r>
          </a:p>
        </p:txBody>
      </p:sp>
      <p:sp>
        <p:nvSpPr>
          <p:cNvPr id="154641" name="Text Box 17"/>
          <p:cNvSpPr txBox="1">
            <a:spLocks noChangeArrowheads="1"/>
          </p:cNvSpPr>
          <p:nvPr/>
        </p:nvSpPr>
        <p:spPr bwMode="auto">
          <a:xfrm>
            <a:off x="7512050" y="4235450"/>
            <a:ext cx="654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zh-CN" sz="1800">
                <a:ea typeface="宋体" panose="02010600030101010101" pitchFamily="2" charset="-122"/>
              </a:rPr>
              <a:t>Read</a:t>
            </a:r>
          </a:p>
          <a:p>
            <a:r>
              <a:rPr lang="en-GB" altLang="zh-CN" sz="1800">
                <a:ea typeface="宋体" panose="02010600030101010101" pitchFamily="2" charset="-122"/>
              </a:rPr>
              <a:t>Hit</a:t>
            </a:r>
          </a:p>
        </p:txBody>
      </p:sp>
      <p:sp>
        <p:nvSpPr>
          <p:cNvPr id="154642" name="Text Box 18"/>
          <p:cNvSpPr txBox="1">
            <a:spLocks noChangeArrowheads="1"/>
          </p:cNvSpPr>
          <p:nvPr/>
        </p:nvSpPr>
        <p:spPr bwMode="auto">
          <a:xfrm>
            <a:off x="762000" y="4311650"/>
            <a:ext cx="654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zh-CN" sz="1800">
                <a:ea typeface="宋体" panose="02010600030101010101" pitchFamily="2" charset="-122"/>
              </a:rPr>
              <a:t>Read</a:t>
            </a:r>
          </a:p>
          <a:p>
            <a:r>
              <a:rPr lang="en-GB" altLang="zh-CN" sz="1800">
                <a:ea typeface="宋体" panose="02010600030101010101" pitchFamily="2" charset="-122"/>
              </a:rPr>
              <a:t>Hit</a:t>
            </a:r>
          </a:p>
        </p:txBody>
      </p:sp>
      <p:sp>
        <p:nvSpPr>
          <p:cNvPr id="154643" name="Text Box 19"/>
          <p:cNvSpPr txBox="1">
            <a:spLocks noChangeArrowheads="1"/>
          </p:cNvSpPr>
          <p:nvPr/>
        </p:nvSpPr>
        <p:spPr bwMode="auto">
          <a:xfrm>
            <a:off x="4067175" y="1295400"/>
            <a:ext cx="984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zh-CN" sz="1800">
                <a:ea typeface="宋体" panose="02010600030101010101" pitchFamily="2" charset="-122"/>
              </a:rPr>
              <a:t>Read</a:t>
            </a:r>
          </a:p>
          <a:p>
            <a:r>
              <a:rPr lang="en-GB" altLang="zh-CN" sz="1800">
                <a:ea typeface="宋体" panose="02010600030101010101" pitchFamily="2" charset="-122"/>
              </a:rPr>
              <a:t>Miss(sh)</a:t>
            </a:r>
          </a:p>
        </p:txBody>
      </p:sp>
      <p:sp>
        <p:nvSpPr>
          <p:cNvPr id="154644" name="Text Box 20"/>
          <p:cNvSpPr txBox="1">
            <a:spLocks noChangeArrowheads="1"/>
          </p:cNvSpPr>
          <p:nvPr/>
        </p:nvSpPr>
        <p:spPr bwMode="auto">
          <a:xfrm>
            <a:off x="3733800" y="2362200"/>
            <a:ext cx="996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zh-CN" sz="1800">
                <a:ea typeface="宋体" panose="02010600030101010101" pitchFamily="2" charset="-122"/>
              </a:rPr>
              <a:t>Read</a:t>
            </a:r>
          </a:p>
          <a:p>
            <a:r>
              <a:rPr lang="en-GB" altLang="zh-CN" sz="1800">
                <a:ea typeface="宋体" panose="02010600030101010101" pitchFamily="2" charset="-122"/>
              </a:rPr>
              <a:t>Miss(ex)</a:t>
            </a:r>
          </a:p>
        </p:txBody>
      </p:sp>
      <p:sp>
        <p:nvSpPr>
          <p:cNvPr id="154645" name="Text Box 21"/>
          <p:cNvSpPr txBox="1">
            <a:spLocks noChangeArrowheads="1"/>
          </p:cNvSpPr>
          <p:nvPr/>
        </p:nvSpPr>
        <p:spPr bwMode="auto">
          <a:xfrm>
            <a:off x="1933575" y="5378450"/>
            <a:ext cx="704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zh-CN" sz="1800">
                <a:ea typeface="宋体" panose="02010600030101010101" pitchFamily="2" charset="-122"/>
              </a:rPr>
              <a:t>Write</a:t>
            </a:r>
          </a:p>
          <a:p>
            <a:r>
              <a:rPr lang="en-GB" altLang="zh-CN" sz="1800">
                <a:ea typeface="宋体" panose="02010600030101010101" pitchFamily="2" charset="-122"/>
              </a:rPr>
              <a:t>Hit</a:t>
            </a:r>
          </a:p>
        </p:txBody>
      </p:sp>
      <p:sp>
        <p:nvSpPr>
          <p:cNvPr id="154646" name="Text Box 22"/>
          <p:cNvSpPr txBox="1">
            <a:spLocks noChangeArrowheads="1"/>
          </p:cNvSpPr>
          <p:nvPr/>
        </p:nvSpPr>
        <p:spPr bwMode="auto">
          <a:xfrm>
            <a:off x="4064000" y="4648200"/>
            <a:ext cx="704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zh-CN" sz="1800">
                <a:ea typeface="宋体" panose="02010600030101010101" pitchFamily="2" charset="-122"/>
              </a:rPr>
              <a:t>Write</a:t>
            </a:r>
          </a:p>
          <a:p>
            <a:r>
              <a:rPr lang="en-GB" altLang="zh-CN" sz="1800">
                <a:ea typeface="宋体" panose="02010600030101010101" pitchFamily="2" charset="-122"/>
              </a:rPr>
              <a:t>Hit</a:t>
            </a:r>
          </a:p>
        </p:txBody>
      </p:sp>
      <p:sp>
        <p:nvSpPr>
          <p:cNvPr id="154647" name="Text Box 23"/>
          <p:cNvSpPr txBox="1">
            <a:spLocks noChangeArrowheads="1"/>
          </p:cNvSpPr>
          <p:nvPr/>
        </p:nvSpPr>
        <p:spPr bwMode="auto">
          <a:xfrm>
            <a:off x="5511800" y="2667000"/>
            <a:ext cx="704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zh-CN" sz="1800">
                <a:ea typeface="宋体" panose="02010600030101010101" pitchFamily="2" charset="-122"/>
              </a:rPr>
              <a:t>Write</a:t>
            </a:r>
          </a:p>
          <a:p>
            <a:r>
              <a:rPr lang="en-GB" altLang="zh-CN" sz="1800">
                <a:ea typeface="宋体" panose="02010600030101010101" pitchFamily="2" charset="-122"/>
              </a:rPr>
              <a:t>Hit</a:t>
            </a:r>
          </a:p>
        </p:txBody>
      </p:sp>
      <p:sp>
        <p:nvSpPr>
          <p:cNvPr id="154648" name="Text Box 24"/>
          <p:cNvSpPr txBox="1">
            <a:spLocks noChangeArrowheads="1"/>
          </p:cNvSpPr>
          <p:nvPr/>
        </p:nvSpPr>
        <p:spPr bwMode="auto">
          <a:xfrm>
            <a:off x="1549400" y="2863850"/>
            <a:ext cx="704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zh-CN" sz="1800">
                <a:ea typeface="宋体" panose="02010600030101010101" pitchFamily="2" charset="-122"/>
              </a:rPr>
              <a:t>Write</a:t>
            </a:r>
          </a:p>
          <a:p>
            <a:r>
              <a:rPr lang="en-GB" altLang="zh-CN" sz="1800">
                <a:ea typeface="宋体" panose="02010600030101010101" pitchFamily="2" charset="-122"/>
              </a:rPr>
              <a:t>Miss</a:t>
            </a:r>
          </a:p>
        </p:txBody>
      </p:sp>
      <p:sp>
        <p:nvSpPr>
          <p:cNvPr id="154649" name="Rectangle 25"/>
          <p:cNvSpPr>
            <a:spLocks noChangeArrowheads="1"/>
          </p:cNvSpPr>
          <p:nvPr/>
        </p:nvSpPr>
        <p:spPr bwMode="auto">
          <a:xfrm>
            <a:off x="1873250" y="2590800"/>
            <a:ext cx="762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400">
                <a:ea typeface="宋体" panose="02010600030101010101" pitchFamily="2" charset="-122"/>
              </a:rPr>
              <a:t>RWITM</a:t>
            </a:r>
          </a:p>
        </p:txBody>
      </p:sp>
      <p:sp>
        <p:nvSpPr>
          <p:cNvPr id="154650" name="Rectangle 26"/>
          <p:cNvSpPr>
            <a:spLocks noChangeArrowheads="1"/>
          </p:cNvSpPr>
          <p:nvPr/>
        </p:nvSpPr>
        <p:spPr bwMode="auto">
          <a:xfrm>
            <a:off x="5378450" y="2362200"/>
            <a:ext cx="762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400">
                <a:ea typeface="宋体" panose="02010600030101010101" pitchFamily="2" charset="-122"/>
              </a:rPr>
              <a:t>Invalidate</a:t>
            </a:r>
          </a:p>
        </p:txBody>
      </p:sp>
      <p:sp>
        <p:nvSpPr>
          <p:cNvPr id="154651" name="Rectangle 27"/>
          <p:cNvSpPr>
            <a:spLocks noChangeArrowheads="1"/>
          </p:cNvSpPr>
          <p:nvPr/>
        </p:nvSpPr>
        <p:spPr bwMode="auto">
          <a:xfrm>
            <a:off x="3092450" y="1828800"/>
            <a:ext cx="97155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400" dirty="0">
                <a:ea typeface="宋体" panose="02010600030101010101" pitchFamily="2" charset="-122"/>
              </a:rPr>
              <a:t>Mem Read</a:t>
            </a:r>
          </a:p>
        </p:txBody>
      </p:sp>
      <p:sp>
        <p:nvSpPr>
          <p:cNvPr id="154652" name="Rectangle 28"/>
          <p:cNvSpPr>
            <a:spLocks noChangeArrowheads="1"/>
          </p:cNvSpPr>
          <p:nvPr/>
        </p:nvSpPr>
        <p:spPr bwMode="auto">
          <a:xfrm>
            <a:off x="2743200" y="2514600"/>
            <a:ext cx="99695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400" dirty="0">
                <a:ea typeface="宋体" panose="02010600030101010101" pitchFamily="2" charset="-122"/>
              </a:rPr>
              <a:t>Mem Read</a:t>
            </a:r>
          </a:p>
        </p:txBody>
      </p:sp>
      <p:sp>
        <p:nvSpPr>
          <p:cNvPr id="154653" name="Rectangle 29"/>
          <p:cNvSpPr>
            <a:spLocks noChangeArrowheads="1"/>
          </p:cNvSpPr>
          <p:nvPr/>
        </p:nvSpPr>
        <p:spPr bwMode="auto">
          <a:xfrm>
            <a:off x="5607050" y="5410200"/>
            <a:ext cx="762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1400"/>
          </a:p>
        </p:txBody>
      </p:sp>
      <p:sp>
        <p:nvSpPr>
          <p:cNvPr id="154654" name="Text Box 30"/>
          <p:cNvSpPr txBox="1">
            <a:spLocks noChangeArrowheads="1"/>
          </p:cNvSpPr>
          <p:nvPr/>
        </p:nvSpPr>
        <p:spPr bwMode="auto">
          <a:xfrm>
            <a:off x="6373813" y="5334000"/>
            <a:ext cx="17478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zh-CN" sz="1800">
                <a:ea typeface="宋体" panose="02010600030101010101" pitchFamily="2" charset="-122"/>
              </a:rPr>
              <a:t>= bus transaction</a:t>
            </a:r>
          </a:p>
        </p:txBody>
      </p:sp>
    </p:spTree>
    <p:extLst>
      <p:ext uri="{BB962C8B-B14F-4D97-AF65-F5344CB8AC3E}">
        <p14:creationId xmlns:p14="http://schemas.microsoft.com/office/powerpoint/2010/main" val="2771518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0" y="228600"/>
            <a:ext cx="9144000" cy="685800"/>
          </a:xfrm>
        </p:spPr>
        <p:txBody>
          <a:bodyPr/>
          <a:lstStyle/>
          <a:p>
            <a:r>
              <a:rPr lang="zh-CN" altLang="en-US" dirty="0"/>
              <a:t>基于总线的共享存储器</a:t>
            </a:r>
            <a:endParaRPr lang="en-GB" altLang="zh-CN" dirty="0"/>
          </a:p>
        </p:txBody>
      </p:sp>
      <p:sp>
        <p:nvSpPr>
          <p:cNvPr id="96259" name="Rectangle 3"/>
          <p:cNvSpPr>
            <a:spLocks noGrp="1" noChangeArrowheads="1"/>
          </p:cNvSpPr>
          <p:nvPr>
            <p:ph type="body" idx="1"/>
          </p:nvPr>
        </p:nvSpPr>
        <p:spPr>
          <a:xfrm>
            <a:off x="685800" y="1981200"/>
            <a:ext cx="7772400" cy="990600"/>
          </a:xfrm>
        </p:spPr>
        <p:txBody>
          <a:bodyPr/>
          <a:lstStyle/>
          <a:p>
            <a:pPr>
              <a:buFontTx/>
              <a:buNone/>
            </a:pPr>
            <a:r>
              <a:rPr lang="zh-CN" altLang="en-US" dirty="0"/>
              <a:t>这里是一个基础的架构</a:t>
            </a:r>
            <a:r>
              <a:rPr lang="en-GB" altLang="zh-CN" dirty="0"/>
              <a:t>:</a:t>
            </a:r>
          </a:p>
        </p:txBody>
      </p:sp>
      <p:grpSp>
        <p:nvGrpSpPr>
          <p:cNvPr id="96278" name="Group 22"/>
          <p:cNvGrpSpPr>
            <a:grpSpLocks/>
          </p:cNvGrpSpPr>
          <p:nvPr/>
        </p:nvGrpSpPr>
        <p:grpSpPr bwMode="auto">
          <a:xfrm>
            <a:off x="914400" y="2667000"/>
            <a:ext cx="7543800" cy="3184525"/>
            <a:chOff x="576" y="1680"/>
            <a:chExt cx="4752" cy="2006"/>
          </a:xfrm>
        </p:grpSpPr>
        <p:sp>
          <p:nvSpPr>
            <p:cNvPr id="96260" name="Rectangle 4"/>
            <p:cNvSpPr>
              <a:spLocks noChangeArrowheads="1"/>
            </p:cNvSpPr>
            <p:nvPr/>
          </p:nvSpPr>
          <p:spPr bwMode="auto">
            <a:xfrm>
              <a:off x="576" y="2208"/>
              <a:ext cx="912" cy="6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ltLang="zh-CN" sz="2000" dirty="0">
                  <a:ea typeface="宋体" panose="02010600030101010101" pitchFamily="2" charset="-122"/>
                </a:rPr>
                <a:t>Core0</a:t>
              </a:r>
            </a:p>
            <a:p>
              <a:endParaRPr lang="en-GB" altLang="zh-CN" sz="2000" dirty="0">
                <a:ea typeface="宋体" panose="02010600030101010101" pitchFamily="2" charset="-122"/>
              </a:endParaRPr>
            </a:p>
          </p:txBody>
        </p:sp>
        <p:sp>
          <p:nvSpPr>
            <p:cNvPr id="96261" name="Rectangle 5"/>
            <p:cNvSpPr>
              <a:spLocks noChangeArrowheads="1"/>
            </p:cNvSpPr>
            <p:nvPr/>
          </p:nvSpPr>
          <p:spPr bwMode="auto">
            <a:xfrm>
              <a:off x="1008" y="2592"/>
              <a:ext cx="48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2000">
                  <a:ea typeface="宋体" panose="02010600030101010101" pitchFamily="2" charset="-122"/>
                </a:rPr>
                <a:t>Cache</a:t>
              </a:r>
            </a:p>
          </p:txBody>
        </p:sp>
        <p:sp>
          <p:nvSpPr>
            <p:cNvPr id="96265" name="Rectangle 9"/>
            <p:cNvSpPr>
              <a:spLocks noChangeArrowheads="1"/>
            </p:cNvSpPr>
            <p:nvPr/>
          </p:nvSpPr>
          <p:spPr bwMode="auto">
            <a:xfrm>
              <a:off x="1872" y="2208"/>
              <a:ext cx="912" cy="6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ltLang="zh-CN" sz="2000" dirty="0">
                  <a:ea typeface="宋体" panose="02010600030101010101" pitchFamily="2" charset="-122"/>
                </a:rPr>
                <a:t>Core1</a:t>
              </a:r>
            </a:p>
            <a:p>
              <a:endParaRPr lang="en-GB" altLang="zh-CN" sz="2000" dirty="0">
                <a:ea typeface="宋体" panose="02010600030101010101" pitchFamily="2" charset="-122"/>
              </a:endParaRPr>
            </a:p>
          </p:txBody>
        </p:sp>
        <p:sp>
          <p:nvSpPr>
            <p:cNvPr id="96266" name="Rectangle 10"/>
            <p:cNvSpPr>
              <a:spLocks noChangeArrowheads="1"/>
            </p:cNvSpPr>
            <p:nvPr/>
          </p:nvSpPr>
          <p:spPr bwMode="auto">
            <a:xfrm>
              <a:off x="2304" y="2592"/>
              <a:ext cx="48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2000">
                  <a:ea typeface="宋体" panose="02010600030101010101" pitchFamily="2" charset="-122"/>
                </a:rPr>
                <a:t>Cache</a:t>
              </a:r>
            </a:p>
          </p:txBody>
        </p:sp>
        <p:sp>
          <p:nvSpPr>
            <p:cNvPr id="96267" name="Rectangle 11"/>
            <p:cNvSpPr>
              <a:spLocks noChangeArrowheads="1"/>
            </p:cNvSpPr>
            <p:nvPr/>
          </p:nvSpPr>
          <p:spPr bwMode="auto">
            <a:xfrm>
              <a:off x="3168" y="2208"/>
              <a:ext cx="912" cy="6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ltLang="zh-CN" sz="2000" dirty="0">
                  <a:ea typeface="宋体" panose="02010600030101010101" pitchFamily="2" charset="-122"/>
                </a:rPr>
                <a:t>Core2</a:t>
              </a:r>
            </a:p>
            <a:p>
              <a:endParaRPr lang="en-GB" altLang="zh-CN" sz="2000" dirty="0">
                <a:ea typeface="宋体" panose="02010600030101010101" pitchFamily="2" charset="-122"/>
              </a:endParaRPr>
            </a:p>
          </p:txBody>
        </p:sp>
        <p:sp>
          <p:nvSpPr>
            <p:cNvPr id="96268" name="Rectangle 12"/>
            <p:cNvSpPr>
              <a:spLocks noChangeArrowheads="1"/>
            </p:cNvSpPr>
            <p:nvPr/>
          </p:nvSpPr>
          <p:spPr bwMode="auto">
            <a:xfrm>
              <a:off x="3600" y="2592"/>
              <a:ext cx="48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2000">
                  <a:ea typeface="宋体" panose="02010600030101010101" pitchFamily="2" charset="-122"/>
                </a:rPr>
                <a:t>Cache</a:t>
              </a:r>
            </a:p>
          </p:txBody>
        </p:sp>
        <p:sp>
          <p:nvSpPr>
            <p:cNvPr id="96270" name="Line 14"/>
            <p:cNvSpPr>
              <a:spLocks noChangeShapeType="1"/>
            </p:cNvSpPr>
            <p:nvPr/>
          </p:nvSpPr>
          <p:spPr bwMode="auto">
            <a:xfrm>
              <a:off x="960" y="3360"/>
              <a:ext cx="3936"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96271" name="Line 15"/>
            <p:cNvSpPr>
              <a:spLocks noChangeShapeType="1"/>
            </p:cNvSpPr>
            <p:nvPr/>
          </p:nvSpPr>
          <p:spPr bwMode="auto">
            <a:xfrm>
              <a:off x="960" y="2880"/>
              <a:ext cx="0" cy="48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96272" name="Line 16"/>
            <p:cNvSpPr>
              <a:spLocks noChangeShapeType="1"/>
            </p:cNvSpPr>
            <p:nvPr/>
          </p:nvSpPr>
          <p:spPr bwMode="auto">
            <a:xfrm>
              <a:off x="2304" y="2880"/>
              <a:ext cx="0" cy="48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96273" name="Line 17"/>
            <p:cNvSpPr>
              <a:spLocks noChangeShapeType="1"/>
            </p:cNvSpPr>
            <p:nvPr/>
          </p:nvSpPr>
          <p:spPr bwMode="auto">
            <a:xfrm>
              <a:off x="3600" y="2880"/>
              <a:ext cx="0" cy="48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96274" name="Text Box 18"/>
            <p:cNvSpPr txBox="1">
              <a:spLocks noChangeArrowheads="1"/>
            </p:cNvSpPr>
            <p:nvPr/>
          </p:nvSpPr>
          <p:spPr bwMode="auto">
            <a:xfrm>
              <a:off x="1824" y="3434"/>
              <a:ext cx="85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zh-CN" sz="2000">
                  <a:ea typeface="宋体" panose="02010600030101010101" pitchFamily="2" charset="-122"/>
                </a:rPr>
                <a:t>Shared Bus</a:t>
              </a:r>
            </a:p>
          </p:txBody>
        </p:sp>
        <p:sp>
          <p:nvSpPr>
            <p:cNvPr id="96275" name="Rectangle 19"/>
            <p:cNvSpPr>
              <a:spLocks noChangeArrowheads="1"/>
            </p:cNvSpPr>
            <p:nvPr/>
          </p:nvSpPr>
          <p:spPr bwMode="auto">
            <a:xfrm>
              <a:off x="4320" y="1680"/>
              <a:ext cx="1008" cy="1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2000">
                  <a:ea typeface="宋体" panose="02010600030101010101" pitchFamily="2" charset="-122"/>
                </a:rPr>
                <a:t>Shared</a:t>
              </a:r>
            </a:p>
            <a:p>
              <a:pPr algn="ctr"/>
              <a:r>
                <a:rPr lang="en-GB" altLang="zh-CN" sz="2000">
                  <a:ea typeface="宋体" panose="02010600030101010101" pitchFamily="2" charset="-122"/>
                </a:rPr>
                <a:t>Memory</a:t>
              </a:r>
            </a:p>
          </p:txBody>
        </p:sp>
        <p:sp>
          <p:nvSpPr>
            <p:cNvPr id="96277" name="Line 21"/>
            <p:cNvSpPr>
              <a:spLocks noChangeShapeType="1"/>
            </p:cNvSpPr>
            <p:nvPr/>
          </p:nvSpPr>
          <p:spPr bwMode="auto">
            <a:xfrm>
              <a:off x="4896" y="2880"/>
              <a:ext cx="0" cy="48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spTree>
    <p:extLst>
      <p:ext uri="{BB962C8B-B14F-4D97-AF65-F5344CB8AC3E}">
        <p14:creationId xmlns:p14="http://schemas.microsoft.com/office/powerpoint/2010/main" val="39825204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0" y="381000"/>
            <a:ext cx="9144000" cy="514349"/>
          </a:xfrm>
        </p:spPr>
        <p:txBody>
          <a:bodyPr/>
          <a:lstStyle/>
          <a:p>
            <a:r>
              <a:rPr lang="en-GB" altLang="zh-CN" sz="3600" dirty="0">
                <a:ea typeface="宋体" panose="02010600030101010101" pitchFamily="2" charset="-122"/>
              </a:rPr>
              <a:t>MESI – remotely initiated accesses</a:t>
            </a:r>
          </a:p>
        </p:txBody>
      </p:sp>
      <p:sp>
        <p:nvSpPr>
          <p:cNvPr id="156675" name="Oval 3"/>
          <p:cNvSpPr>
            <a:spLocks noChangeArrowheads="1"/>
          </p:cNvSpPr>
          <p:nvPr/>
        </p:nvSpPr>
        <p:spPr bwMode="auto">
          <a:xfrm>
            <a:off x="1828800" y="1981200"/>
            <a:ext cx="990600" cy="990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800">
                <a:ea typeface="宋体" panose="02010600030101010101" pitchFamily="2" charset="-122"/>
              </a:rPr>
              <a:t>Invalid</a:t>
            </a:r>
          </a:p>
        </p:txBody>
      </p:sp>
      <p:sp>
        <p:nvSpPr>
          <p:cNvPr id="156676" name="Oval 4"/>
          <p:cNvSpPr>
            <a:spLocks noChangeArrowheads="1"/>
          </p:cNvSpPr>
          <p:nvPr/>
        </p:nvSpPr>
        <p:spPr bwMode="auto">
          <a:xfrm>
            <a:off x="1828800" y="4648200"/>
            <a:ext cx="990600" cy="990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800">
                <a:ea typeface="宋体" panose="02010600030101010101" pitchFamily="2" charset="-122"/>
              </a:rPr>
              <a:t>Modified</a:t>
            </a:r>
          </a:p>
        </p:txBody>
      </p:sp>
      <p:sp>
        <p:nvSpPr>
          <p:cNvPr id="156677" name="Oval 5"/>
          <p:cNvSpPr>
            <a:spLocks noChangeArrowheads="1"/>
          </p:cNvSpPr>
          <p:nvPr/>
        </p:nvSpPr>
        <p:spPr bwMode="auto">
          <a:xfrm>
            <a:off x="6248400" y="4648200"/>
            <a:ext cx="990600" cy="990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800">
                <a:ea typeface="宋体" panose="02010600030101010101" pitchFamily="2" charset="-122"/>
              </a:rPr>
              <a:t>Exclusive</a:t>
            </a:r>
          </a:p>
        </p:txBody>
      </p:sp>
      <p:sp>
        <p:nvSpPr>
          <p:cNvPr id="156678" name="Oval 6"/>
          <p:cNvSpPr>
            <a:spLocks noChangeArrowheads="1"/>
          </p:cNvSpPr>
          <p:nvPr/>
        </p:nvSpPr>
        <p:spPr bwMode="auto">
          <a:xfrm>
            <a:off x="6248400" y="1981200"/>
            <a:ext cx="990600" cy="990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800">
                <a:ea typeface="宋体" panose="02010600030101010101" pitchFamily="2" charset="-122"/>
              </a:rPr>
              <a:t>Shared</a:t>
            </a:r>
          </a:p>
        </p:txBody>
      </p:sp>
      <p:sp>
        <p:nvSpPr>
          <p:cNvPr id="156679" name="Line 7"/>
          <p:cNvSpPr>
            <a:spLocks noChangeShapeType="1"/>
          </p:cNvSpPr>
          <p:nvPr/>
        </p:nvSpPr>
        <p:spPr bwMode="auto">
          <a:xfrm flipV="1">
            <a:off x="2286000" y="2971800"/>
            <a:ext cx="0" cy="1676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680" name="Line 8"/>
          <p:cNvSpPr>
            <a:spLocks noChangeShapeType="1"/>
          </p:cNvSpPr>
          <p:nvPr/>
        </p:nvSpPr>
        <p:spPr bwMode="auto">
          <a:xfrm flipH="1">
            <a:off x="2819400" y="2438400"/>
            <a:ext cx="34290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681" name="Line 9"/>
          <p:cNvSpPr>
            <a:spLocks noChangeShapeType="1"/>
          </p:cNvSpPr>
          <p:nvPr/>
        </p:nvSpPr>
        <p:spPr bwMode="auto">
          <a:xfrm flipV="1">
            <a:off x="6705600" y="2971800"/>
            <a:ext cx="0" cy="1676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682" name="Line 10"/>
          <p:cNvSpPr>
            <a:spLocks noChangeShapeType="1"/>
          </p:cNvSpPr>
          <p:nvPr/>
        </p:nvSpPr>
        <p:spPr bwMode="auto">
          <a:xfrm flipV="1">
            <a:off x="2819400" y="2743200"/>
            <a:ext cx="3505200" cy="2209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683" name="Line 11"/>
          <p:cNvSpPr>
            <a:spLocks noChangeShapeType="1"/>
          </p:cNvSpPr>
          <p:nvPr/>
        </p:nvSpPr>
        <p:spPr bwMode="auto">
          <a:xfrm flipH="1" flipV="1">
            <a:off x="2667000" y="2743200"/>
            <a:ext cx="3581400" cy="21336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684" name="AutoShape 12"/>
          <p:cNvSpPr>
            <a:spLocks noChangeArrowheads="1"/>
          </p:cNvSpPr>
          <p:nvPr/>
        </p:nvSpPr>
        <p:spPr bwMode="auto">
          <a:xfrm>
            <a:off x="6477000" y="1752600"/>
            <a:ext cx="533400" cy="228600"/>
          </a:xfrm>
          <a:prstGeom prst="curvedDownArrow">
            <a:avLst>
              <a:gd name="adj1" fmla="val 46667"/>
              <a:gd name="adj2" fmla="val 93333"/>
              <a:gd name="adj3" fmla="val 3333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5" name="Rectangle 13"/>
          <p:cNvSpPr>
            <a:spLocks noChangeArrowheads="1"/>
          </p:cNvSpPr>
          <p:nvPr/>
        </p:nvSpPr>
        <p:spPr bwMode="auto">
          <a:xfrm>
            <a:off x="7010400" y="1600200"/>
            <a:ext cx="914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400">
                <a:ea typeface="宋体" panose="02010600030101010101" pitchFamily="2" charset="-122"/>
              </a:rPr>
              <a:t>Mem Read</a:t>
            </a:r>
          </a:p>
        </p:txBody>
      </p:sp>
      <p:sp>
        <p:nvSpPr>
          <p:cNvPr id="156686" name="Rectangle 14"/>
          <p:cNvSpPr>
            <a:spLocks noChangeArrowheads="1"/>
          </p:cNvSpPr>
          <p:nvPr/>
        </p:nvSpPr>
        <p:spPr bwMode="auto">
          <a:xfrm>
            <a:off x="6781801" y="3657600"/>
            <a:ext cx="990599"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400">
                <a:ea typeface="宋体" panose="02010600030101010101" pitchFamily="2" charset="-122"/>
              </a:rPr>
              <a:t>Mem Read</a:t>
            </a:r>
          </a:p>
        </p:txBody>
      </p:sp>
      <p:sp>
        <p:nvSpPr>
          <p:cNvPr id="156687" name="Rectangle 15"/>
          <p:cNvSpPr>
            <a:spLocks noChangeArrowheads="1"/>
          </p:cNvSpPr>
          <p:nvPr/>
        </p:nvSpPr>
        <p:spPr bwMode="auto">
          <a:xfrm>
            <a:off x="2895600" y="3886200"/>
            <a:ext cx="914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400">
                <a:ea typeface="宋体" panose="02010600030101010101" pitchFamily="2" charset="-122"/>
              </a:rPr>
              <a:t>Mem Read</a:t>
            </a:r>
          </a:p>
        </p:txBody>
      </p:sp>
      <p:sp>
        <p:nvSpPr>
          <p:cNvPr id="156688" name="Rectangle 16"/>
          <p:cNvSpPr>
            <a:spLocks noChangeArrowheads="1"/>
          </p:cNvSpPr>
          <p:nvPr/>
        </p:nvSpPr>
        <p:spPr bwMode="auto">
          <a:xfrm>
            <a:off x="4038600" y="1981200"/>
            <a:ext cx="838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400" dirty="0">
                <a:ea typeface="宋体" panose="02010600030101010101" pitchFamily="2" charset="-122"/>
              </a:rPr>
              <a:t>Invalidate</a:t>
            </a:r>
          </a:p>
        </p:txBody>
      </p:sp>
      <p:sp>
        <p:nvSpPr>
          <p:cNvPr id="156689" name="Rectangle 17"/>
          <p:cNvSpPr>
            <a:spLocks noChangeArrowheads="1"/>
          </p:cNvSpPr>
          <p:nvPr/>
        </p:nvSpPr>
        <p:spPr bwMode="auto">
          <a:xfrm>
            <a:off x="5334000" y="3962400"/>
            <a:ext cx="762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400">
                <a:ea typeface="宋体" panose="02010600030101010101" pitchFamily="2" charset="-122"/>
              </a:rPr>
              <a:t>RWITM</a:t>
            </a:r>
          </a:p>
        </p:txBody>
      </p:sp>
      <p:sp>
        <p:nvSpPr>
          <p:cNvPr id="156690" name="Rectangle 18"/>
          <p:cNvSpPr>
            <a:spLocks noChangeArrowheads="1"/>
          </p:cNvSpPr>
          <p:nvPr/>
        </p:nvSpPr>
        <p:spPr bwMode="auto">
          <a:xfrm>
            <a:off x="1371600" y="3886200"/>
            <a:ext cx="762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400">
                <a:ea typeface="宋体" panose="02010600030101010101" pitchFamily="2" charset="-122"/>
              </a:rPr>
              <a:t>RWITM</a:t>
            </a:r>
          </a:p>
        </p:txBody>
      </p:sp>
      <p:sp>
        <p:nvSpPr>
          <p:cNvPr id="156691" name="Oval 19"/>
          <p:cNvSpPr>
            <a:spLocks noChangeArrowheads="1"/>
          </p:cNvSpPr>
          <p:nvPr/>
        </p:nvSpPr>
        <p:spPr bwMode="auto">
          <a:xfrm>
            <a:off x="2133600" y="3352800"/>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2" name="Oval 20"/>
          <p:cNvSpPr>
            <a:spLocks noChangeArrowheads="1"/>
          </p:cNvSpPr>
          <p:nvPr/>
        </p:nvSpPr>
        <p:spPr bwMode="auto">
          <a:xfrm>
            <a:off x="5105400" y="3276600"/>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3" name="Oval 21"/>
          <p:cNvSpPr>
            <a:spLocks noChangeArrowheads="1"/>
          </p:cNvSpPr>
          <p:nvPr/>
        </p:nvSpPr>
        <p:spPr bwMode="auto">
          <a:xfrm>
            <a:off x="5867400" y="5943600"/>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4" name="Text Box 22"/>
          <p:cNvSpPr txBox="1">
            <a:spLocks noChangeArrowheads="1"/>
          </p:cNvSpPr>
          <p:nvPr/>
        </p:nvSpPr>
        <p:spPr bwMode="auto">
          <a:xfrm>
            <a:off x="6172200" y="5905500"/>
            <a:ext cx="1303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zh-CN" sz="1800">
                <a:ea typeface="宋体" panose="02010600030101010101" pitchFamily="2" charset="-122"/>
              </a:rPr>
              <a:t>= copy back</a:t>
            </a:r>
          </a:p>
        </p:txBody>
      </p:sp>
    </p:spTree>
    <p:extLst>
      <p:ext uri="{BB962C8B-B14F-4D97-AF65-F5344CB8AC3E}">
        <p14:creationId xmlns:p14="http://schemas.microsoft.com/office/powerpoint/2010/main" val="16074856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GB" altLang="zh-CN" dirty="0">
                <a:ea typeface="宋体" panose="02010600030101010101" pitchFamily="2" charset="-122"/>
              </a:rPr>
              <a:t>MESI notes</a:t>
            </a:r>
          </a:p>
        </p:txBody>
      </p:sp>
      <p:sp>
        <p:nvSpPr>
          <p:cNvPr id="137219" name="Rectangle 3"/>
          <p:cNvSpPr>
            <a:spLocks noGrp="1" noChangeArrowheads="1"/>
          </p:cNvSpPr>
          <p:nvPr>
            <p:ph type="body" idx="1"/>
          </p:nvPr>
        </p:nvSpPr>
        <p:spPr>
          <a:xfrm>
            <a:off x="457200" y="1219200"/>
            <a:ext cx="8229600" cy="4452938"/>
          </a:xfrm>
        </p:spPr>
        <p:txBody>
          <a:bodyPr/>
          <a:lstStyle/>
          <a:p>
            <a:r>
              <a:rPr lang="en-GB" altLang="zh-CN" dirty="0">
                <a:ea typeface="宋体" panose="02010600030101010101" pitchFamily="2" charset="-122"/>
              </a:rPr>
              <a:t>There are minor variations (particularly to do with write miss)</a:t>
            </a:r>
          </a:p>
          <a:p>
            <a:r>
              <a:rPr lang="en-GB" altLang="zh-CN" dirty="0">
                <a:ea typeface="宋体" panose="02010600030101010101" pitchFamily="2" charset="-122"/>
              </a:rPr>
              <a:t>Normal </a:t>
            </a:r>
            <a:r>
              <a:rPr lang="en-GB" altLang="zh-CN" dirty="0">
                <a:latin typeface="Tw Cen MT" panose="020B0602020104020603" pitchFamily="34" charset="0"/>
                <a:ea typeface="宋体" panose="02010600030101010101" pitchFamily="2" charset="-122"/>
              </a:rPr>
              <a:t>‘</a:t>
            </a:r>
            <a:r>
              <a:rPr lang="en-GB" altLang="zh-CN" dirty="0">
                <a:ea typeface="宋体" panose="02010600030101010101" pitchFamily="2" charset="-122"/>
              </a:rPr>
              <a:t>write back</a:t>
            </a:r>
            <a:r>
              <a:rPr lang="en-GB" altLang="zh-CN" dirty="0">
                <a:latin typeface="Tw Cen MT" panose="020B0602020104020603" pitchFamily="34" charset="0"/>
                <a:ea typeface="宋体" panose="02010600030101010101" pitchFamily="2" charset="-122"/>
              </a:rPr>
              <a:t>’</a:t>
            </a:r>
            <a:r>
              <a:rPr lang="en-GB" altLang="zh-CN" dirty="0">
                <a:ea typeface="宋体" panose="02010600030101010101" pitchFamily="2" charset="-122"/>
              </a:rPr>
              <a:t> </a:t>
            </a:r>
            <a:r>
              <a:rPr lang="en-GB" altLang="zh-CN" dirty="0">
                <a:solidFill>
                  <a:srgbClr val="FF0000"/>
                </a:solidFill>
                <a:ea typeface="宋体" panose="02010600030101010101" pitchFamily="2" charset="-122"/>
              </a:rPr>
              <a:t>when cache line is evicted</a:t>
            </a:r>
            <a:r>
              <a:rPr lang="en-GB" altLang="zh-CN" dirty="0">
                <a:ea typeface="宋体" panose="02010600030101010101" pitchFamily="2" charset="-122"/>
              </a:rPr>
              <a:t> is done if line state is M</a:t>
            </a:r>
          </a:p>
          <a:p>
            <a:r>
              <a:rPr lang="en-GB" altLang="zh-CN" dirty="0">
                <a:ea typeface="宋体" panose="02010600030101010101" pitchFamily="2" charset="-122"/>
              </a:rPr>
              <a:t>Multi-level caches</a:t>
            </a:r>
          </a:p>
          <a:p>
            <a:pPr lvl="1"/>
            <a:r>
              <a:rPr lang="en-GB" altLang="zh-CN" dirty="0">
                <a:ea typeface="宋体" panose="02010600030101010101" pitchFamily="2" charset="-122"/>
              </a:rPr>
              <a:t>If caches are inclusive, only the lowest level cache needs to snoop on the bus</a:t>
            </a:r>
          </a:p>
        </p:txBody>
      </p:sp>
    </p:spTree>
    <p:extLst>
      <p:ext uri="{BB962C8B-B14F-4D97-AF65-F5344CB8AC3E}">
        <p14:creationId xmlns:p14="http://schemas.microsoft.com/office/powerpoint/2010/main" val="41959100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0" y="304800"/>
            <a:ext cx="9144000" cy="605294"/>
          </a:xfrm>
          <a:noFill/>
          <a:ln/>
          <a:extLst>
            <a:ext uri="{91240B29-F687-4F45-9708-019B960494DF}">
              <a14:hiddenLine xmlns:a14="http://schemas.microsoft.com/office/drawing/2010/main" w="12700">
                <a:solidFill>
                  <a:schemeClr val="tx1"/>
                </a:solidFill>
                <a:miter lim="800000"/>
                <a:headEnd/>
                <a:tailEnd/>
              </a14:hiddenLine>
            </a:ext>
          </a:extLst>
        </p:spPr>
        <p:txBody>
          <a:bodyPr wrap="square" lIns="63500" tIns="25400" rIns="63500" bIns="25400" anchor="t">
            <a:spAutoFit/>
          </a:bodyPr>
          <a:lstStyle/>
          <a:p>
            <a:r>
              <a:rPr lang="en-US" altLang="zh-CN" dirty="0"/>
              <a:t>Directory Coherence</a:t>
            </a:r>
          </a:p>
        </p:txBody>
      </p:sp>
      <p:sp>
        <p:nvSpPr>
          <p:cNvPr id="159747" name="Rectangle 3"/>
          <p:cNvSpPr>
            <a:spLocks noGrp="1" noChangeArrowheads="1"/>
          </p:cNvSpPr>
          <p:nvPr>
            <p:ph type="body" idx="1"/>
          </p:nvPr>
        </p:nvSpPr>
        <p:spPr>
          <a:xfrm>
            <a:off x="457201" y="1225551"/>
            <a:ext cx="8229599" cy="4579938"/>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223838" indent="-223838" defTabSz="895350">
              <a:lnSpc>
                <a:spcPct val="100000"/>
              </a:lnSpc>
            </a:pPr>
            <a:r>
              <a:rPr lang="zh-CN" altLang="en-US" dirty="0" smtClean="0"/>
              <a:t>由于依赖于总线架构，</a:t>
            </a:r>
            <a:r>
              <a:rPr lang="en-US" altLang="zh-CN" dirty="0" smtClean="0"/>
              <a:t>Snoopy </a:t>
            </a:r>
            <a:r>
              <a:rPr lang="zh-CN" altLang="en-US" dirty="0" smtClean="0"/>
              <a:t>一致性协议的可扩展性较差 </a:t>
            </a:r>
            <a:r>
              <a:rPr lang="en-US" altLang="zh-CN" dirty="0" smtClean="0"/>
              <a:t>(</a:t>
            </a:r>
            <a:r>
              <a:rPr lang="en-US" altLang="zh-CN" b="1" dirty="0"/>
              <a:t>BUS is the bottleneck!</a:t>
            </a:r>
            <a:r>
              <a:rPr lang="en-US" altLang="zh-CN" dirty="0"/>
              <a:t>)</a:t>
            </a:r>
            <a:endParaRPr lang="en-US" altLang="zh-CN" sz="2800" dirty="0"/>
          </a:p>
          <a:p>
            <a:pPr marL="223838" indent="-223838" defTabSz="895350">
              <a:lnSpc>
                <a:spcPct val="100000"/>
              </a:lnSpc>
            </a:pPr>
            <a:r>
              <a:rPr lang="en-US" altLang="zh-CN" dirty="0" smtClean="0"/>
              <a:t>Directory</a:t>
            </a:r>
            <a:r>
              <a:rPr lang="zh-CN" altLang="en-US" dirty="0" smtClean="0"/>
              <a:t>一致性协议具有更好的可扩展性</a:t>
            </a:r>
            <a:endParaRPr lang="en-US" altLang="zh-CN" dirty="0"/>
          </a:p>
          <a:p>
            <a:pPr marL="560388" lvl="1" indent="-222250" defTabSz="895350">
              <a:lnSpc>
                <a:spcPct val="100000"/>
              </a:lnSpc>
            </a:pPr>
            <a:r>
              <a:rPr lang="zh-CN" altLang="en-US" dirty="0" smtClean="0"/>
              <a:t>通过记录一个</a:t>
            </a:r>
            <a:r>
              <a:rPr lang="en-US" altLang="zh-CN" dirty="0" smtClean="0"/>
              <a:t>memory block</a:t>
            </a:r>
            <a:r>
              <a:rPr lang="zh-CN" altLang="en-US" dirty="0" smtClean="0"/>
              <a:t>的共享者信息来避免广播，从而可以用点到点的消息来维持一致性。</a:t>
            </a:r>
            <a:endParaRPr lang="en-US" altLang="zh-CN" dirty="0"/>
          </a:p>
          <a:p>
            <a:pPr marL="560388" lvl="1" indent="-222250" defTabSz="895350">
              <a:lnSpc>
                <a:spcPct val="100000"/>
              </a:lnSpc>
            </a:pPr>
            <a:r>
              <a:rPr lang="zh-CN" altLang="en-US" dirty="0" smtClean="0"/>
              <a:t>目录一致性协议更加灵活，可以适用任何可扩展的点到点网络拓扑。</a:t>
            </a:r>
            <a:endParaRPr lang="en-US" altLang="zh-CN" dirty="0">
              <a:solidFill>
                <a:srgbClr val="FF0000"/>
              </a:solidFill>
            </a:endParaRPr>
          </a:p>
          <a:p>
            <a:pPr marL="560388" lvl="1" indent="-222250" defTabSz="895350">
              <a:lnSpc>
                <a:spcPct val="100000"/>
              </a:lnSpc>
            </a:pPr>
            <a:r>
              <a:rPr lang="zh-CN" altLang="en-US" dirty="0" smtClean="0">
                <a:solidFill>
                  <a:srgbClr val="FF0000"/>
                </a:solidFill>
              </a:rPr>
              <a:t>然而，目录一致性协议也存在问题。大家可以思考一下！</a:t>
            </a:r>
            <a:endParaRPr lang="en-US" altLang="zh-CN" dirty="0">
              <a:solidFill>
                <a:srgbClr val="FF0000"/>
              </a:solidFill>
            </a:endParaRPr>
          </a:p>
        </p:txBody>
      </p:sp>
    </p:spTree>
    <p:extLst>
      <p:ext uri="{BB962C8B-B14F-4D97-AF65-F5344CB8AC3E}">
        <p14:creationId xmlns:p14="http://schemas.microsoft.com/office/powerpoint/2010/main" val="29606653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7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97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974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97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0" y="345550"/>
            <a:ext cx="9143999" cy="605294"/>
          </a:xfrm>
          <a:noFill/>
          <a:ln/>
          <a:extLst>
            <a:ext uri="{91240B29-F687-4F45-9708-019B960494DF}">
              <a14:hiddenLine xmlns:a14="http://schemas.microsoft.com/office/drawing/2010/main" w="12700">
                <a:solidFill>
                  <a:schemeClr val="tx1"/>
                </a:solidFill>
                <a:miter lim="800000"/>
                <a:headEnd/>
                <a:tailEnd/>
              </a14:hiddenLine>
            </a:ext>
          </a:extLst>
        </p:spPr>
        <p:txBody>
          <a:bodyPr wrap="square" lIns="63500" tIns="25400" rIns="63500" bIns="25400" anchor="t">
            <a:spAutoFit/>
          </a:bodyPr>
          <a:lstStyle/>
          <a:p>
            <a:r>
              <a:rPr lang="zh-CN" altLang="en-US" dirty="0" smtClean="0"/>
              <a:t>基本方案 </a:t>
            </a:r>
            <a:r>
              <a:rPr lang="en-US" altLang="zh-CN" dirty="0" smtClean="0"/>
              <a:t>(</a:t>
            </a:r>
            <a:r>
              <a:rPr lang="en-US" altLang="zh-CN" dirty="0" err="1"/>
              <a:t>Censier</a:t>
            </a:r>
            <a:r>
              <a:rPr lang="en-US" altLang="zh-CN" dirty="0"/>
              <a:t> &amp; </a:t>
            </a:r>
            <a:r>
              <a:rPr lang="en-US" altLang="zh-CN" dirty="0" err="1"/>
              <a:t>Feautrier</a:t>
            </a:r>
            <a:r>
              <a:rPr lang="en-US" altLang="zh-CN" dirty="0"/>
              <a:t>)</a:t>
            </a:r>
          </a:p>
        </p:txBody>
      </p:sp>
      <p:sp>
        <p:nvSpPr>
          <p:cNvPr id="160771" name="Rectangle 3"/>
          <p:cNvSpPr>
            <a:spLocks noChangeArrowheads="1"/>
          </p:cNvSpPr>
          <p:nvPr/>
        </p:nvSpPr>
        <p:spPr bwMode="auto">
          <a:xfrm>
            <a:off x="4572000" y="1079843"/>
            <a:ext cx="4203700" cy="257775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6000"/>
              </a:lnSpc>
              <a:spcBef>
                <a:spcPct val="41000"/>
              </a:spcBef>
            </a:pPr>
            <a:r>
              <a:rPr lang="en-US" altLang="zh-CN" b="1" dirty="0">
                <a:latin typeface="Tw Cen MT" panose="020B0602020104020603" pitchFamily="34" charset="0"/>
              </a:rPr>
              <a:t>• Assume "k" processors.  </a:t>
            </a:r>
          </a:p>
          <a:p>
            <a:pPr>
              <a:lnSpc>
                <a:spcPct val="86000"/>
              </a:lnSpc>
              <a:spcBef>
                <a:spcPct val="41000"/>
              </a:spcBef>
            </a:pPr>
            <a:r>
              <a:rPr lang="en-US" altLang="zh-CN" b="1" dirty="0">
                <a:latin typeface="Tw Cen MT" panose="020B0602020104020603" pitchFamily="34" charset="0"/>
              </a:rPr>
              <a:t>• With each cache-block in memory: k  presence-bits, and 1 dirty-bit</a:t>
            </a:r>
          </a:p>
          <a:p>
            <a:pPr>
              <a:lnSpc>
                <a:spcPct val="86000"/>
              </a:lnSpc>
              <a:spcBef>
                <a:spcPct val="41000"/>
              </a:spcBef>
            </a:pPr>
            <a:r>
              <a:rPr lang="en-US" altLang="zh-CN" b="1" dirty="0">
                <a:latin typeface="Tw Cen MT" panose="020B0602020104020603" pitchFamily="34" charset="0"/>
              </a:rPr>
              <a:t>• With each cache-block in cache:   1valid bit, and 1 dirty (owner) bit</a:t>
            </a:r>
          </a:p>
        </p:txBody>
      </p:sp>
      <p:pic>
        <p:nvPicPr>
          <p:cNvPr id="160772"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 y="1066800"/>
            <a:ext cx="4330700" cy="2590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0773" name="Rectangle 5"/>
          <p:cNvSpPr>
            <a:spLocks noGrp="1" noChangeArrowheads="1"/>
          </p:cNvSpPr>
          <p:nvPr>
            <p:ph type="body" idx="1"/>
          </p:nvPr>
        </p:nvSpPr>
        <p:spPr>
          <a:xfrm>
            <a:off x="214313" y="3786599"/>
            <a:ext cx="8929686" cy="2906301"/>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560388" lvl="1" indent="-222250" defTabSz="895350">
              <a:lnSpc>
                <a:spcPct val="100000"/>
              </a:lnSpc>
              <a:spcBef>
                <a:spcPts val="0"/>
              </a:spcBef>
              <a:spcAft>
                <a:spcPts val="0"/>
              </a:spcAft>
            </a:pPr>
            <a:r>
              <a:rPr lang="en-US" altLang="zh-CN" sz="2400" dirty="0"/>
              <a:t>Read from main memory by P-</a:t>
            </a:r>
            <a:r>
              <a:rPr lang="en-US" altLang="zh-CN" sz="2400" dirty="0" err="1"/>
              <a:t>i</a:t>
            </a:r>
            <a:r>
              <a:rPr lang="en-US" altLang="zh-CN" sz="2400" dirty="0"/>
              <a:t>:</a:t>
            </a:r>
          </a:p>
          <a:p>
            <a:pPr marL="839788" lvl="2" indent="-165100" defTabSz="895350">
              <a:lnSpc>
                <a:spcPct val="100000"/>
              </a:lnSpc>
              <a:spcBef>
                <a:spcPts val="0"/>
              </a:spcBef>
              <a:spcAft>
                <a:spcPts val="0"/>
              </a:spcAft>
            </a:pPr>
            <a:r>
              <a:rPr lang="en-US" altLang="zh-CN" sz="2000" dirty="0"/>
              <a:t>If </a:t>
            </a:r>
            <a:r>
              <a:rPr lang="en-US" altLang="zh-CN" sz="2000" b="1" dirty="0"/>
              <a:t>dirty-bit is OFF </a:t>
            </a:r>
            <a:r>
              <a:rPr lang="en-US" altLang="zh-CN" sz="2000" dirty="0"/>
              <a:t>then { read from main memory; turn p[</a:t>
            </a:r>
            <a:r>
              <a:rPr lang="en-US" altLang="zh-CN" sz="2000" dirty="0" err="1"/>
              <a:t>i</a:t>
            </a:r>
            <a:r>
              <a:rPr lang="en-US" altLang="zh-CN" sz="2000" dirty="0"/>
              <a:t>] ON; }</a:t>
            </a:r>
          </a:p>
          <a:p>
            <a:pPr marL="839788" lvl="2" indent="-165100" defTabSz="895350">
              <a:lnSpc>
                <a:spcPct val="100000"/>
              </a:lnSpc>
              <a:spcBef>
                <a:spcPts val="0"/>
              </a:spcBef>
              <a:spcAft>
                <a:spcPts val="0"/>
              </a:spcAft>
            </a:pPr>
            <a:r>
              <a:rPr lang="en-US" altLang="zh-CN" sz="2000" dirty="0"/>
              <a:t>if </a:t>
            </a:r>
            <a:r>
              <a:rPr lang="en-US" altLang="zh-CN" sz="2000" b="1" dirty="0"/>
              <a:t>dirty-bit is ON  </a:t>
            </a:r>
            <a:r>
              <a:rPr lang="en-US" altLang="zh-CN" sz="2000" dirty="0"/>
              <a:t>then { recall line from dirty PE (cache state to shared); update memory; turn dirty-bit OFF; turn p[</a:t>
            </a:r>
            <a:r>
              <a:rPr lang="en-US" altLang="zh-CN" sz="2000" dirty="0" err="1"/>
              <a:t>i</a:t>
            </a:r>
            <a:r>
              <a:rPr lang="en-US" altLang="zh-CN" sz="2000" dirty="0"/>
              <a:t>] ON; supply recalled data to PE-</a:t>
            </a:r>
            <a:r>
              <a:rPr lang="en-US" altLang="zh-CN" sz="2000" dirty="0" err="1"/>
              <a:t>i</a:t>
            </a:r>
            <a:r>
              <a:rPr lang="en-US" altLang="zh-CN" sz="2000" dirty="0"/>
              <a:t>; }</a:t>
            </a:r>
          </a:p>
          <a:p>
            <a:pPr marL="560388" lvl="1" indent="-222250" defTabSz="895350">
              <a:lnSpc>
                <a:spcPct val="100000"/>
              </a:lnSpc>
              <a:spcBef>
                <a:spcPts val="0"/>
              </a:spcBef>
              <a:spcAft>
                <a:spcPts val="0"/>
              </a:spcAft>
            </a:pPr>
            <a:r>
              <a:rPr lang="en-US" altLang="zh-CN" sz="2400" dirty="0"/>
              <a:t>Write to main memory:</a:t>
            </a:r>
          </a:p>
          <a:p>
            <a:pPr marL="839788" lvl="2" indent="-165100" defTabSz="895350">
              <a:lnSpc>
                <a:spcPct val="100000"/>
              </a:lnSpc>
              <a:spcBef>
                <a:spcPts val="0"/>
              </a:spcBef>
              <a:spcAft>
                <a:spcPts val="0"/>
              </a:spcAft>
            </a:pPr>
            <a:r>
              <a:rPr lang="en-US" altLang="zh-CN" sz="2000" dirty="0"/>
              <a:t>If dirty-bit OFF then { send invalidations to all PEs caching that block; turn dirty-bit ON; turn P[</a:t>
            </a:r>
            <a:r>
              <a:rPr lang="en-US" altLang="zh-CN" sz="2000" dirty="0" err="1"/>
              <a:t>i</a:t>
            </a:r>
            <a:r>
              <a:rPr lang="en-US" altLang="zh-CN" sz="2000" dirty="0"/>
              <a:t>] ON; ... }</a:t>
            </a:r>
          </a:p>
          <a:p>
            <a:pPr marL="839788" lvl="2" indent="-165100" defTabSz="895350">
              <a:lnSpc>
                <a:spcPct val="100000"/>
              </a:lnSpc>
              <a:spcBef>
                <a:spcPts val="0"/>
              </a:spcBef>
              <a:spcAft>
                <a:spcPts val="0"/>
              </a:spcAft>
            </a:pPr>
            <a:r>
              <a:rPr lang="en-US" altLang="zh-CN" sz="2000" dirty="0"/>
              <a:t>...</a:t>
            </a:r>
          </a:p>
        </p:txBody>
      </p:sp>
    </p:spTree>
    <p:extLst>
      <p:ext uri="{BB962C8B-B14F-4D97-AF65-F5344CB8AC3E}">
        <p14:creationId xmlns:p14="http://schemas.microsoft.com/office/powerpoint/2010/main" val="389765843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0" y="304800"/>
            <a:ext cx="9144000" cy="605294"/>
          </a:xfrm>
          <a:noFill/>
          <a:ln/>
          <a:extLst>
            <a:ext uri="{91240B29-F687-4F45-9708-019B960494DF}">
              <a14:hiddenLine xmlns:a14="http://schemas.microsoft.com/office/drawing/2010/main" w="12700">
                <a:solidFill>
                  <a:schemeClr val="tx1"/>
                </a:solidFill>
                <a:miter lim="800000"/>
                <a:headEnd/>
                <a:tailEnd/>
              </a14:hiddenLine>
            </a:ext>
          </a:extLst>
        </p:spPr>
        <p:txBody>
          <a:bodyPr wrap="square" lIns="63500" tIns="25400" rIns="63500" bIns="25400" anchor="t">
            <a:spAutoFit/>
          </a:bodyPr>
          <a:lstStyle/>
          <a:p>
            <a:r>
              <a:rPr lang="zh-CN" altLang="en-US" dirty="0" smtClean="0"/>
              <a:t>关键问题</a:t>
            </a:r>
            <a:endParaRPr lang="en-US" altLang="zh-CN" dirty="0"/>
          </a:p>
        </p:txBody>
      </p:sp>
      <p:sp>
        <p:nvSpPr>
          <p:cNvPr id="161795" name="Rectangle 3"/>
          <p:cNvSpPr>
            <a:spLocks noGrp="1" noChangeArrowheads="1"/>
          </p:cNvSpPr>
          <p:nvPr>
            <p:ph type="body" idx="1"/>
          </p:nvPr>
        </p:nvSpPr>
        <p:spPr>
          <a:xfrm>
            <a:off x="457200" y="1143000"/>
            <a:ext cx="8229600" cy="5334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223838" indent="-223838" defTabSz="895350">
              <a:lnSpc>
                <a:spcPct val="100000"/>
              </a:lnSpc>
            </a:pPr>
            <a:r>
              <a:rPr lang="en-US" altLang="zh-CN" dirty="0" smtClean="0"/>
              <a:t>Memory</a:t>
            </a:r>
            <a:r>
              <a:rPr lang="zh-CN" altLang="en-US" dirty="0" smtClean="0"/>
              <a:t>和</a:t>
            </a:r>
            <a:r>
              <a:rPr lang="en-US" altLang="zh-CN" dirty="0" smtClean="0"/>
              <a:t>directory</a:t>
            </a:r>
            <a:r>
              <a:rPr lang="zh-CN" altLang="en-US" dirty="0" smtClean="0"/>
              <a:t>带宽的扩展性</a:t>
            </a:r>
            <a:endParaRPr lang="en-US" altLang="zh-CN" dirty="0"/>
          </a:p>
          <a:p>
            <a:pPr marL="560388" lvl="1" indent="-222250" defTabSz="895350">
              <a:lnSpc>
                <a:spcPct val="100000"/>
              </a:lnSpc>
            </a:pPr>
            <a:r>
              <a:rPr lang="zh-CN" altLang="en-US" dirty="0" smtClean="0"/>
              <a:t>不能使用集中的</a:t>
            </a:r>
            <a:r>
              <a:rPr lang="en-US" altLang="zh-CN" dirty="0" smtClean="0"/>
              <a:t>main memory </a:t>
            </a:r>
            <a:r>
              <a:rPr lang="zh-CN" altLang="en-US" dirty="0" smtClean="0"/>
              <a:t>或者 </a:t>
            </a:r>
            <a:r>
              <a:rPr lang="en-US" altLang="zh-CN" dirty="0" smtClean="0"/>
              <a:t>directory</a:t>
            </a:r>
            <a:endParaRPr lang="en-US" altLang="zh-CN" dirty="0"/>
          </a:p>
          <a:p>
            <a:pPr marL="560388" lvl="1" indent="-222250" defTabSz="895350">
              <a:lnSpc>
                <a:spcPct val="100000"/>
              </a:lnSpc>
            </a:pPr>
            <a:r>
              <a:rPr lang="en-US" altLang="zh-CN" dirty="0"/>
              <a:t>Need a </a:t>
            </a:r>
            <a:r>
              <a:rPr lang="en-US" altLang="zh-CN" b="1" dirty="0"/>
              <a:t>distributed</a:t>
            </a:r>
            <a:r>
              <a:rPr lang="en-US" altLang="zh-CN" dirty="0"/>
              <a:t> memory and directory structure</a:t>
            </a:r>
          </a:p>
          <a:p>
            <a:pPr marL="223838" indent="-223838" defTabSz="895350">
              <a:lnSpc>
                <a:spcPct val="100000"/>
              </a:lnSpc>
            </a:pPr>
            <a:r>
              <a:rPr lang="en-US" altLang="zh-CN" dirty="0"/>
              <a:t>Directory memory requirements do not scale well</a:t>
            </a:r>
          </a:p>
          <a:p>
            <a:pPr marL="560388" lvl="1" indent="-222250" defTabSz="895350">
              <a:lnSpc>
                <a:spcPct val="100000"/>
              </a:lnSpc>
            </a:pPr>
            <a:r>
              <a:rPr lang="en-US" altLang="zh-CN" b="1" dirty="0"/>
              <a:t>Number of presence bits grows with number of PEs</a:t>
            </a:r>
          </a:p>
          <a:p>
            <a:pPr marL="560388" lvl="1" indent="-222250" defTabSz="895350">
              <a:lnSpc>
                <a:spcPct val="100000"/>
              </a:lnSpc>
            </a:pPr>
            <a:r>
              <a:rPr lang="en-US" altLang="zh-CN" dirty="0"/>
              <a:t>Many ways to get around this problem</a:t>
            </a:r>
          </a:p>
          <a:p>
            <a:pPr marL="839788" lvl="2" indent="-165100" defTabSz="895350">
              <a:lnSpc>
                <a:spcPct val="100000"/>
              </a:lnSpc>
            </a:pPr>
            <a:r>
              <a:rPr lang="en-US" altLang="zh-CN" dirty="0"/>
              <a:t>limited pointer schemes of many flavors</a:t>
            </a:r>
          </a:p>
        </p:txBody>
      </p:sp>
    </p:spTree>
    <p:extLst>
      <p:ext uri="{BB962C8B-B14F-4D97-AF65-F5344CB8AC3E}">
        <p14:creationId xmlns:p14="http://schemas.microsoft.com/office/powerpoint/2010/main" val="41508042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79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179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179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17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 y="0"/>
            <a:ext cx="9144000" cy="6858000"/>
          </a:xfrm>
          <a:solidFill>
            <a:schemeClr val="tx1"/>
          </a:solidFill>
        </p:spPr>
        <p:txBody>
          <a:bodyPr/>
          <a:lstStyle/>
          <a:p>
            <a:r>
              <a:rPr lang="zh-CN" altLang="en-US" dirty="0">
                <a:solidFill>
                  <a:schemeClr val="bg1"/>
                </a:solidFill>
                <a:latin typeface="华文行楷" panose="02010800040101010101" pitchFamily="2" charset="-122"/>
                <a:ea typeface="华文行楷" panose="02010800040101010101" pitchFamily="2" charset="-122"/>
              </a:rPr>
              <a:t>体系结构课程到此</a:t>
            </a:r>
            <a:r>
              <a:rPr lang="zh-CN" altLang="en-US" dirty="0" smtClean="0">
                <a:solidFill>
                  <a:schemeClr val="bg1"/>
                </a:solidFill>
                <a:latin typeface="华文行楷" panose="02010800040101010101" pitchFamily="2" charset="-122"/>
                <a:ea typeface="华文行楷" panose="02010800040101010101" pitchFamily="2" charset="-122"/>
              </a:rPr>
              <a:t>结束</a:t>
            </a:r>
            <a:r>
              <a:rPr lang="en-US" altLang="zh-CN" dirty="0" smtClean="0">
                <a:solidFill>
                  <a:schemeClr val="bg1"/>
                </a:solidFill>
                <a:latin typeface="华文行楷" panose="02010800040101010101" pitchFamily="2" charset="-122"/>
                <a:ea typeface="华文行楷" panose="02010800040101010101" pitchFamily="2" charset="-122"/>
              </a:rPr>
              <a:t/>
            </a:r>
            <a:br>
              <a:rPr lang="en-US" altLang="zh-CN" dirty="0" smtClean="0">
                <a:solidFill>
                  <a:schemeClr val="bg1"/>
                </a:solidFill>
                <a:latin typeface="华文行楷" panose="02010800040101010101" pitchFamily="2" charset="-122"/>
                <a:ea typeface="华文行楷" panose="02010800040101010101" pitchFamily="2" charset="-122"/>
              </a:rPr>
            </a:b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zh-CN" altLang="en-US" dirty="0">
                <a:solidFill>
                  <a:schemeClr val="bg1"/>
                </a:solidFill>
                <a:latin typeface="华文行楷" panose="02010800040101010101" pitchFamily="2" charset="-122"/>
                <a:ea typeface="华文行楷" panose="02010800040101010101" pitchFamily="2" charset="-122"/>
              </a:rPr>
              <a:t>预祝各位同学逢考必过</a:t>
            </a:r>
            <a:r>
              <a:rPr lang="zh-CN" altLang="en-US" dirty="0">
                <a:solidFill>
                  <a:schemeClr val="bg1"/>
                </a:solidFill>
                <a:latin typeface="楷体" panose="02010609060101010101" pitchFamily="49" charset="-122"/>
                <a:ea typeface="楷体" panose="02010609060101010101" pitchFamily="49" charset="-122"/>
              </a:rPr>
              <a:t>！</a:t>
            </a: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zh-CN" altLang="en-US" dirty="0">
                <a:solidFill>
                  <a:schemeClr val="bg1"/>
                </a:solidFill>
                <a:latin typeface="华文行楷" panose="02010800040101010101" pitchFamily="2" charset="-122"/>
                <a:ea typeface="华文行楷" panose="02010800040101010101" pitchFamily="2" charset="-122"/>
              </a:rPr>
              <a:t>也希望疫情早日过去</a:t>
            </a:r>
            <a:r>
              <a:rPr lang="zh-CN" altLang="en-US" dirty="0">
                <a:solidFill>
                  <a:schemeClr val="bg1"/>
                </a:solidFill>
                <a:latin typeface="楷体" panose="02010609060101010101" pitchFamily="49" charset="-122"/>
                <a:ea typeface="楷体" panose="020106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0" y="228600"/>
            <a:ext cx="9144000" cy="685800"/>
          </a:xfrm>
        </p:spPr>
        <p:txBody>
          <a:bodyPr/>
          <a:lstStyle/>
          <a:p>
            <a:r>
              <a:rPr lang="zh-CN" altLang="en-US" dirty="0"/>
              <a:t>组 织</a:t>
            </a:r>
            <a:endParaRPr lang="en-GB" altLang="zh-CN" dirty="0"/>
          </a:p>
        </p:txBody>
      </p:sp>
      <p:sp>
        <p:nvSpPr>
          <p:cNvPr id="97283" name="Rectangle 3"/>
          <p:cNvSpPr>
            <a:spLocks noGrp="1" noChangeArrowheads="1"/>
          </p:cNvSpPr>
          <p:nvPr>
            <p:ph type="body" idx="1"/>
          </p:nvPr>
        </p:nvSpPr>
        <p:spPr>
          <a:xfrm>
            <a:off x="457200" y="1219200"/>
            <a:ext cx="8229600" cy="4648200"/>
          </a:xfrm>
        </p:spPr>
        <p:txBody>
          <a:bodyPr/>
          <a:lstStyle/>
          <a:p>
            <a:r>
              <a:rPr lang="zh-CN" altLang="en-US" dirty="0"/>
              <a:t>总线是简单的物理连接方式</a:t>
            </a:r>
            <a:r>
              <a:rPr lang="en-GB" altLang="zh-CN" dirty="0"/>
              <a:t>(</a:t>
            </a:r>
            <a:r>
              <a:rPr lang="en-US" altLang="zh-CN" b="1" dirty="0"/>
              <a:t>A bundle of </a:t>
            </a:r>
            <a:r>
              <a:rPr lang="en-GB" altLang="zh-CN" b="1" dirty="0"/>
              <a:t>wires</a:t>
            </a:r>
            <a:r>
              <a:rPr lang="en-GB" altLang="zh-CN" dirty="0"/>
              <a:t>)</a:t>
            </a:r>
          </a:p>
          <a:p>
            <a:r>
              <a:rPr lang="zh-CN" altLang="en-US" dirty="0"/>
              <a:t>总线的带宽会限制其连接的总的设备数量</a:t>
            </a:r>
            <a:endParaRPr lang="en-GB" altLang="zh-CN" dirty="0"/>
          </a:p>
          <a:p>
            <a:pPr lvl="1"/>
            <a:r>
              <a:rPr lang="zh-CN" altLang="en-US" dirty="0"/>
              <a:t>总线由所有的设备共享</a:t>
            </a:r>
            <a:endParaRPr lang="en-GB" altLang="zh-CN" dirty="0"/>
          </a:p>
          <a:p>
            <a:r>
              <a:rPr lang="zh-CN" altLang="en-US" dirty="0"/>
              <a:t>从现在开始，我们假定每个</a:t>
            </a:r>
            <a:r>
              <a:rPr lang="en-US" altLang="zh-CN" dirty="0"/>
              <a:t>CPU/core</a:t>
            </a:r>
            <a:r>
              <a:rPr lang="zh-CN" altLang="en-US" dirty="0"/>
              <a:t>仅仅具备一级缓存结构。</a:t>
            </a:r>
            <a:endParaRPr lang="en-US" altLang="zh-CN" dirty="0"/>
          </a:p>
          <a:p>
            <a:pPr lvl="1"/>
            <a:r>
              <a:rPr lang="zh-CN" altLang="en-US" dirty="0"/>
              <a:t>主要是简化后续一致性协议的讨论</a:t>
            </a:r>
            <a:endParaRPr lang="en-GB" altLang="zh-CN" dirty="0"/>
          </a:p>
        </p:txBody>
      </p:sp>
    </p:spTree>
    <p:extLst>
      <p:ext uri="{BB962C8B-B14F-4D97-AF65-F5344CB8AC3E}">
        <p14:creationId xmlns:p14="http://schemas.microsoft.com/office/powerpoint/2010/main" val="270324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28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728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72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0" y="228600"/>
            <a:ext cx="9144000" cy="685800"/>
          </a:xfrm>
        </p:spPr>
        <p:txBody>
          <a:bodyPr/>
          <a:lstStyle/>
          <a:p>
            <a:r>
              <a:rPr lang="zh-CN" altLang="en-US" dirty="0"/>
              <a:t>缓存一致性问题</a:t>
            </a:r>
            <a:endParaRPr lang="en-GB" altLang="zh-CN" dirty="0"/>
          </a:p>
        </p:txBody>
      </p:sp>
      <p:sp>
        <p:nvSpPr>
          <p:cNvPr id="98307" name="Rectangle 3"/>
          <p:cNvSpPr>
            <a:spLocks noGrp="1" noChangeArrowheads="1"/>
          </p:cNvSpPr>
          <p:nvPr>
            <p:ph type="body" idx="1"/>
          </p:nvPr>
        </p:nvSpPr>
        <p:spPr>
          <a:xfrm>
            <a:off x="457200" y="1143000"/>
            <a:ext cx="8229600" cy="4648200"/>
          </a:xfrm>
        </p:spPr>
        <p:txBody>
          <a:bodyPr/>
          <a:lstStyle/>
          <a:p>
            <a:r>
              <a:rPr lang="zh-CN" altLang="en-US" dirty="0"/>
              <a:t>假设只有一级缓存，下面就是主存。</a:t>
            </a:r>
            <a:endParaRPr lang="en-GB" altLang="zh-CN" dirty="0"/>
          </a:p>
          <a:p>
            <a:r>
              <a:rPr lang="zh-CN" altLang="en-US" dirty="0"/>
              <a:t>每个</a:t>
            </a:r>
            <a:r>
              <a:rPr lang="en-GB" altLang="zh-CN" dirty="0"/>
              <a:t> core </a:t>
            </a:r>
            <a:r>
              <a:rPr lang="zh-CN" altLang="en-US" dirty="0"/>
              <a:t>在其私有的缓存里进行写操作</a:t>
            </a:r>
            <a:endParaRPr lang="en-GB" altLang="zh-CN" dirty="0"/>
          </a:p>
          <a:p>
            <a:r>
              <a:rPr lang="zh-CN" altLang="en-US" dirty="0"/>
              <a:t>其他核心的缓存可能保留有共享的缓存块</a:t>
            </a:r>
            <a:endParaRPr lang="en-GB" altLang="zh-CN" dirty="0"/>
          </a:p>
          <a:p>
            <a:r>
              <a:rPr lang="zh-CN" altLang="en-US" b="1" dirty="0"/>
              <a:t>读写操作可能使得有些共享的块过期（</a:t>
            </a:r>
            <a:r>
              <a:rPr lang="zh-CN" altLang="en-US" dirty="0"/>
              <a:t>保存的是旧的数据</a:t>
            </a:r>
            <a:r>
              <a:rPr lang="zh-CN" altLang="en-US" b="1" dirty="0"/>
              <a:t>）</a:t>
            </a:r>
            <a:endParaRPr lang="en-GB" altLang="zh-CN" b="1" dirty="0"/>
          </a:p>
          <a:p>
            <a:r>
              <a:rPr lang="zh-CN" altLang="en-US" dirty="0"/>
              <a:t>此时，仅仅更新主存是不够的。</a:t>
            </a:r>
            <a:endParaRPr lang="en-GB" altLang="zh-CN" dirty="0"/>
          </a:p>
          <a:p>
            <a:pPr lvl="1"/>
            <a:r>
              <a:rPr lang="zh-CN" altLang="en-US" dirty="0"/>
              <a:t>缓存不管采取</a:t>
            </a:r>
            <a:r>
              <a:rPr lang="en-GB" altLang="zh-CN" dirty="0"/>
              <a:t>write-back </a:t>
            </a:r>
            <a:r>
              <a:rPr lang="zh-CN" altLang="en-US" dirty="0"/>
              <a:t>还是</a:t>
            </a:r>
            <a:r>
              <a:rPr lang="en-GB" altLang="zh-CN" dirty="0"/>
              <a:t> write-through </a:t>
            </a:r>
            <a:r>
              <a:rPr lang="zh-CN" altLang="en-US" dirty="0"/>
              <a:t>策略都不能解决问题</a:t>
            </a:r>
            <a:endParaRPr lang="en-GB" altLang="zh-CN" dirty="0"/>
          </a:p>
        </p:txBody>
      </p:sp>
    </p:spTree>
    <p:extLst>
      <p:ext uri="{BB962C8B-B14F-4D97-AF65-F5344CB8AC3E}">
        <p14:creationId xmlns:p14="http://schemas.microsoft.com/office/powerpoint/2010/main" val="151444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30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30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83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0" y="228600"/>
            <a:ext cx="9144000" cy="685800"/>
          </a:xfrm>
        </p:spPr>
        <p:txBody>
          <a:bodyPr/>
          <a:lstStyle/>
          <a:p>
            <a:r>
              <a:rPr lang="zh-CN" altLang="en-US" dirty="0"/>
              <a:t>示 例</a:t>
            </a:r>
            <a:endParaRPr lang="en-US" altLang="zh-CN" dirty="0"/>
          </a:p>
        </p:txBody>
      </p:sp>
      <p:grpSp>
        <p:nvGrpSpPr>
          <p:cNvPr id="150533" name="Group 5"/>
          <p:cNvGrpSpPr>
            <a:grpSpLocks/>
          </p:cNvGrpSpPr>
          <p:nvPr/>
        </p:nvGrpSpPr>
        <p:grpSpPr bwMode="auto">
          <a:xfrm>
            <a:off x="914400" y="1125538"/>
            <a:ext cx="6826250" cy="2509318"/>
            <a:chOff x="576" y="1680"/>
            <a:chExt cx="4752" cy="2057"/>
          </a:xfrm>
        </p:grpSpPr>
        <p:sp>
          <p:nvSpPr>
            <p:cNvPr id="150534" name="Rectangle 6"/>
            <p:cNvSpPr>
              <a:spLocks noChangeArrowheads="1"/>
            </p:cNvSpPr>
            <p:nvPr/>
          </p:nvSpPr>
          <p:spPr bwMode="auto">
            <a:xfrm>
              <a:off x="576" y="2208"/>
              <a:ext cx="912" cy="6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ltLang="zh-CN" sz="1800" dirty="0">
                  <a:ea typeface="宋体" panose="02010600030101010101" pitchFamily="2" charset="-122"/>
                </a:rPr>
                <a:t>Core1</a:t>
              </a:r>
            </a:p>
            <a:p>
              <a:endParaRPr lang="en-GB" altLang="zh-CN" sz="1800" dirty="0">
                <a:ea typeface="宋体" panose="02010600030101010101" pitchFamily="2" charset="-122"/>
              </a:endParaRPr>
            </a:p>
          </p:txBody>
        </p:sp>
        <p:sp>
          <p:nvSpPr>
            <p:cNvPr id="150535" name="Rectangle 7"/>
            <p:cNvSpPr>
              <a:spLocks noChangeArrowheads="1"/>
            </p:cNvSpPr>
            <p:nvPr/>
          </p:nvSpPr>
          <p:spPr bwMode="auto">
            <a:xfrm>
              <a:off x="1008" y="2592"/>
              <a:ext cx="48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800">
                  <a:ea typeface="宋体" panose="02010600030101010101" pitchFamily="2" charset="-122"/>
                </a:rPr>
                <a:t>Cache</a:t>
              </a:r>
            </a:p>
          </p:txBody>
        </p:sp>
        <p:sp>
          <p:nvSpPr>
            <p:cNvPr id="150536" name="Rectangle 8"/>
            <p:cNvSpPr>
              <a:spLocks noChangeArrowheads="1"/>
            </p:cNvSpPr>
            <p:nvPr/>
          </p:nvSpPr>
          <p:spPr bwMode="auto">
            <a:xfrm>
              <a:off x="1872" y="2208"/>
              <a:ext cx="912" cy="6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ltLang="zh-CN" sz="1800" dirty="0">
                  <a:ea typeface="宋体" panose="02010600030101010101" pitchFamily="2" charset="-122"/>
                </a:rPr>
                <a:t>Core2</a:t>
              </a:r>
            </a:p>
            <a:p>
              <a:endParaRPr lang="en-GB" altLang="zh-CN" sz="1800" dirty="0">
                <a:ea typeface="宋体" panose="02010600030101010101" pitchFamily="2" charset="-122"/>
              </a:endParaRPr>
            </a:p>
          </p:txBody>
        </p:sp>
        <p:sp>
          <p:nvSpPr>
            <p:cNvPr id="150537" name="Rectangle 9"/>
            <p:cNvSpPr>
              <a:spLocks noChangeArrowheads="1"/>
            </p:cNvSpPr>
            <p:nvPr/>
          </p:nvSpPr>
          <p:spPr bwMode="auto">
            <a:xfrm>
              <a:off x="2304" y="2592"/>
              <a:ext cx="48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800">
                  <a:ea typeface="宋体" panose="02010600030101010101" pitchFamily="2" charset="-122"/>
                </a:rPr>
                <a:t>Cache</a:t>
              </a:r>
            </a:p>
          </p:txBody>
        </p:sp>
        <p:sp>
          <p:nvSpPr>
            <p:cNvPr id="150538" name="Rectangle 10"/>
            <p:cNvSpPr>
              <a:spLocks noChangeArrowheads="1"/>
            </p:cNvSpPr>
            <p:nvPr/>
          </p:nvSpPr>
          <p:spPr bwMode="auto">
            <a:xfrm>
              <a:off x="3168" y="2208"/>
              <a:ext cx="912" cy="6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ltLang="zh-CN" sz="1800" dirty="0">
                  <a:ea typeface="宋体" panose="02010600030101010101" pitchFamily="2" charset="-122"/>
                </a:rPr>
                <a:t>Core3</a:t>
              </a:r>
            </a:p>
            <a:p>
              <a:endParaRPr lang="en-GB" altLang="zh-CN" sz="1800" dirty="0">
                <a:ea typeface="宋体" panose="02010600030101010101" pitchFamily="2" charset="-122"/>
              </a:endParaRPr>
            </a:p>
          </p:txBody>
        </p:sp>
        <p:sp>
          <p:nvSpPr>
            <p:cNvPr id="150539" name="Rectangle 11"/>
            <p:cNvSpPr>
              <a:spLocks noChangeArrowheads="1"/>
            </p:cNvSpPr>
            <p:nvPr/>
          </p:nvSpPr>
          <p:spPr bwMode="auto">
            <a:xfrm>
              <a:off x="3600" y="2592"/>
              <a:ext cx="48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800">
                  <a:ea typeface="宋体" panose="02010600030101010101" pitchFamily="2" charset="-122"/>
                </a:rPr>
                <a:t>Cache</a:t>
              </a:r>
            </a:p>
          </p:txBody>
        </p:sp>
        <p:sp>
          <p:nvSpPr>
            <p:cNvPr id="150540" name="Line 12"/>
            <p:cNvSpPr>
              <a:spLocks noChangeShapeType="1"/>
            </p:cNvSpPr>
            <p:nvPr/>
          </p:nvSpPr>
          <p:spPr bwMode="auto">
            <a:xfrm>
              <a:off x="960" y="3360"/>
              <a:ext cx="3936"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50541" name="Line 13"/>
            <p:cNvSpPr>
              <a:spLocks noChangeShapeType="1"/>
            </p:cNvSpPr>
            <p:nvPr/>
          </p:nvSpPr>
          <p:spPr bwMode="auto">
            <a:xfrm>
              <a:off x="960" y="2880"/>
              <a:ext cx="0" cy="48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50542" name="Line 14"/>
            <p:cNvSpPr>
              <a:spLocks noChangeShapeType="1"/>
            </p:cNvSpPr>
            <p:nvPr/>
          </p:nvSpPr>
          <p:spPr bwMode="auto">
            <a:xfrm>
              <a:off x="2304" y="2880"/>
              <a:ext cx="0" cy="48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50543" name="Line 15"/>
            <p:cNvSpPr>
              <a:spLocks noChangeShapeType="1"/>
            </p:cNvSpPr>
            <p:nvPr/>
          </p:nvSpPr>
          <p:spPr bwMode="auto">
            <a:xfrm>
              <a:off x="3600" y="2880"/>
              <a:ext cx="0" cy="48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50544" name="Text Box 16"/>
            <p:cNvSpPr txBox="1">
              <a:spLocks noChangeArrowheads="1"/>
            </p:cNvSpPr>
            <p:nvPr/>
          </p:nvSpPr>
          <p:spPr bwMode="auto">
            <a:xfrm>
              <a:off x="1824" y="3434"/>
              <a:ext cx="865"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zh-CN" sz="1800" dirty="0">
                  <a:ea typeface="宋体" panose="02010600030101010101" pitchFamily="2" charset="-122"/>
                </a:rPr>
                <a:t>Shared Bus</a:t>
              </a:r>
            </a:p>
          </p:txBody>
        </p:sp>
        <p:sp>
          <p:nvSpPr>
            <p:cNvPr id="150545" name="Rectangle 17"/>
            <p:cNvSpPr>
              <a:spLocks noChangeArrowheads="1"/>
            </p:cNvSpPr>
            <p:nvPr/>
          </p:nvSpPr>
          <p:spPr bwMode="auto">
            <a:xfrm>
              <a:off x="4320" y="1680"/>
              <a:ext cx="1008" cy="1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800">
                  <a:ea typeface="宋体" panose="02010600030101010101" pitchFamily="2" charset="-122"/>
                </a:rPr>
                <a:t>Shared</a:t>
              </a:r>
            </a:p>
            <a:p>
              <a:pPr algn="ctr"/>
              <a:r>
                <a:rPr lang="en-GB" altLang="zh-CN" sz="1800">
                  <a:ea typeface="宋体" panose="02010600030101010101" pitchFamily="2" charset="-122"/>
                </a:rPr>
                <a:t>Memory</a:t>
              </a:r>
            </a:p>
          </p:txBody>
        </p:sp>
        <p:sp>
          <p:nvSpPr>
            <p:cNvPr id="150546" name="Line 18"/>
            <p:cNvSpPr>
              <a:spLocks noChangeShapeType="1"/>
            </p:cNvSpPr>
            <p:nvPr/>
          </p:nvSpPr>
          <p:spPr bwMode="auto">
            <a:xfrm>
              <a:off x="4896" y="2880"/>
              <a:ext cx="0" cy="48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sp>
        <p:nvSpPr>
          <p:cNvPr id="150547" name="Text Box 19"/>
          <p:cNvSpPr txBox="1">
            <a:spLocks noChangeArrowheads="1"/>
          </p:cNvSpPr>
          <p:nvPr/>
        </p:nvSpPr>
        <p:spPr bwMode="auto">
          <a:xfrm>
            <a:off x="7726363" y="1433513"/>
            <a:ext cx="819455"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t> X:  24</a:t>
            </a:r>
          </a:p>
        </p:txBody>
      </p:sp>
      <p:sp>
        <p:nvSpPr>
          <p:cNvPr id="150555" name="Text Box 27"/>
          <p:cNvSpPr txBox="1">
            <a:spLocks noChangeArrowheads="1"/>
          </p:cNvSpPr>
          <p:nvPr/>
        </p:nvSpPr>
        <p:spPr bwMode="auto">
          <a:xfrm>
            <a:off x="609600" y="3800475"/>
            <a:ext cx="815716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Arial" panose="020B0604020202020204" pitchFamily="34" charset="0"/>
              <a:buChar char="•"/>
            </a:pPr>
            <a:r>
              <a:rPr lang="en-US" altLang="zh-CN" sz="2400" dirty="0" err="1">
                <a:ea typeface="微软雅黑" panose="020B0503020204020204" pitchFamily="34" charset="-122"/>
              </a:rPr>
              <a:t>Core1</a:t>
            </a:r>
            <a:r>
              <a:rPr lang="en-US" altLang="zh-CN" sz="2400" dirty="0">
                <a:ea typeface="微软雅黑" panose="020B0503020204020204" pitchFamily="34" charset="-122"/>
              </a:rPr>
              <a:t> </a:t>
            </a:r>
            <a:r>
              <a:rPr lang="zh-CN" altLang="en-US" sz="2400" dirty="0">
                <a:ea typeface="微软雅黑" panose="020B0503020204020204" pitchFamily="34" charset="-122"/>
              </a:rPr>
              <a:t>读</a:t>
            </a:r>
            <a:r>
              <a:rPr lang="en-US" altLang="zh-CN" sz="2400" dirty="0">
                <a:ea typeface="微软雅黑" panose="020B0503020204020204" pitchFamily="34" charset="-122"/>
              </a:rPr>
              <a:t> X: </a:t>
            </a:r>
            <a:r>
              <a:rPr lang="zh-CN" altLang="en-US" sz="2400" dirty="0">
                <a:ea typeface="微软雅黑" panose="020B0503020204020204" pitchFamily="34" charset="-122"/>
              </a:rPr>
              <a:t>从</a:t>
            </a:r>
            <a:r>
              <a:rPr lang="en-US" altLang="zh-CN" sz="2400" dirty="0">
                <a:ea typeface="微软雅黑" panose="020B0503020204020204" pitchFamily="34" charset="-122"/>
              </a:rPr>
              <a:t>memory</a:t>
            </a:r>
            <a:r>
              <a:rPr lang="zh-CN" altLang="en-US" sz="2400" dirty="0">
                <a:ea typeface="微软雅黑" panose="020B0503020204020204" pitchFamily="34" charset="-122"/>
              </a:rPr>
              <a:t>中获取</a:t>
            </a:r>
            <a:r>
              <a:rPr lang="en-US" altLang="zh-CN" sz="2400" dirty="0">
                <a:ea typeface="微软雅黑" panose="020B0503020204020204" pitchFamily="34" charset="-122"/>
              </a:rPr>
              <a:t>24</a:t>
            </a:r>
            <a:r>
              <a:rPr lang="zh-CN" altLang="en-US" sz="2400" dirty="0">
                <a:ea typeface="微软雅黑" panose="020B0503020204020204" pitchFamily="34" charset="-122"/>
              </a:rPr>
              <a:t>，并进行本地缓存；</a:t>
            </a:r>
            <a:endParaRPr lang="en-US" altLang="zh-CN" sz="2400" dirty="0">
              <a:ea typeface="微软雅黑" panose="020B0503020204020204" pitchFamily="34" charset="-122"/>
            </a:endParaRPr>
          </a:p>
          <a:p>
            <a:pPr marL="342900" indent="-342900">
              <a:buFont typeface="Arial" panose="020B0604020202020204" pitchFamily="34" charset="0"/>
              <a:buChar char="•"/>
            </a:pPr>
            <a:r>
              <a:rPr lang="en-US" altLang="zh-CN" sz="2400" dirty="0" err="1">
                <a:ea typeface="微软雅黑" panose="020B0503020204020204" pitchFamily="34" charset="-122"/>
              </a:rPr>
              <a:t>Core2</a:t>
            </a:r>
            <a:r>
              <a:rPr lang="en-US" altLang="zh-CN" sz="2400" dirty="0">
                <a:ea typeface="微软雅黑" panose="020B0503020204020204" pitchFamily="34" charset="-122"/>
              </a:rPr>
              <a:t> </a:t>
            </a:r>
            <a:r>
              <a:rPr lang="zh-CN" altLang="en-US" sz="2400" dirty="0">
                <a:ea typeface="微软雅黑" panose="020B0503020204020204" pitchFamily="34" charset="-122"/>
              </a:rPr>
              <a:t>读</a:t>
            </a:r>
            <a:r>
              <a:rPr lang="en-US" altLang="zh-CN" sz="2400" dirty="0">
                <a:ea typeface="微软雅黑" panose="020B0503020204020204" pitchFamily="34" charset="-122"/>
              </a:rPr>
              <a:t> X: </a:t>
            </a:r>
            <a:r>
              <a:rPr lang="zh-CN" altLang="en-US" sz="2400" dirty="0">
                <a:ea typeface="微软雅黑" panose="020B0503020204020204" pitchFamily="34" charset="-122"/>
              </a:rPr>
              <a:t>从</a:t>
            </a:r>
            <a:r>
              <a:rPr lang="en-US" altLang="zh-CN" sz="2400" dirty="0">
                <a:ea typeface="微软雅黑" panose="020B0503020204020204" pitchFamily="34" charset="-122"/>
              </a:rPr>
              <a:t>memory</a:t>
            </a:r>
            <a:r>
              <a:rPr lang="zh-CN" altLang="en-US" sz="2400" dirty="0">
                <a:ea typeface="微软雅黑" panose="020B0503020204020204" pitchFamily="34" charset="-122"/>
              </a:rPr>
              <a:t>中获取</a:t>
            </a:r>
            <a:r>
              <a:rPr lang="en-US" altLang="zh-CN" sz="2400" dirty="0">
                <a:ea typeface="微软雅黑" panose="020B0503020204020204" pitchFamily="34" charset="-122"/>
              </a:rPr>
              <a:t>24</a:t>
            </a:r>
            <a:r>
              <a:rPr lang="zh-CN" altLang="en-US" sz="2400" dirty="0">
                <a:ea typeface="微软雅黑" panose="020B0503020204020204" pitchFamily="34" charset="-122"/>
              </a:rPr>
              <a:t>，并进行本地缓存；</a:t>
            </a:r>
            <a:endParaRPr lang="en-US" altLang="zh-CN" sz="2400" dirty="0">
              <a:ea typeface="微软雅黑" panose="020B0503020204020204" pitchFamily="34" charset="-122"/>
            </a:endParaRPr>
          </a:p>
          <a:p>
            <a:pPr marL="342900" indent="-342900">
              <a:buFont typeface="Arial" panose="020B0604020202020204" pitchFamily="34" charset="0"/>
              <a:buChar char="•"/>
            </a:pPr>
            <a:r>
              <a:rPr lang="en-US" altLang="zh-CN" sz="2400" dirty="0" err="1">
                <a:ea typeface="微软雅黑" panose="020B0503020204020204" pitchFamily="34" charset="-122"/>
              </a:rPr>
              <a:t>Core1</a:t>
            </a:r>
            <a:r>
              <a:rPr lang="en-US" altLang="zh-CN" sz="2400" dirty="0">
                <a:ea typeface="微软雅黑" panose="020B0503020204020204" pitchFamily="34" charset="-122"/>
              </a:rPr>
              <a:t> </a:t>
            </a:r>
            <a:r>
              <a:rPr lang="zh-CN" altLang="en-US" sz="2400" dirty="0">
                <a:ea typeface="微软雅黑" panose="020B0503020204020204" pitchFamily="34" charset="-122"/>
              </a:rPr>
              <a:t>写 </a:t>
            </a:r>
            <a:r>
              <a:rPr lang="en-US" altLang="zh-CN" sz="2400" dirty="0">
                <a:ea typeface="微软雅黑" panose="020B0503020204020204" pitchFamily="34" charset="-122"/>
              </a:rPr>
              <a:t>32 </a:t>
            </a:r>
            <a:r>
              <a:rPr lang="zh-CN" altLang="en-US" sz="2400" dirty="0">
                <a:ea typeface="微软雅黑" panose="020B0503020204020204" pitchFamily="34" charset="-122"/>
              </a:rPr>
              <a:t>到</a:t>
            </a:r>
            <a:r>
              <a:rPr lang="en-US" altLang="zh-CN" sz="2400" dirty="0">
                <a:ea typeface="微软雅黑" panose="020B0503020204020204" pitchFamily="34" charset="-122"/>
              </a:rPr>
              <a:t> X: </a:t>
            </a:r>
            <a:r>
              <a:rPr lang="zh-CN" altLang="en-US" sz="2400" dirty="0">
                <a:ea typeface="微软雅黑" panose="020B0503020204020204" pitchFamily="34" charset="-122"/>
              </a:rPr>
              <a:t>更新其本地缓存的</a:t>
            </a:r>
            <a:r>
              <a:rPr lang="en-US" altLang="zh-CN" sz="2400" dirty="0">
                <a:ea typeface="微软雅黑" panose="020B0503020204020204" pitchFamily="34" charset="-122"/>
              </a:rPr>
              <a:t>X</a:t>
            </a:r>
            <a:r>
              <a:rPr lang="zh-CN" altLang="en-US" sz="2400" dirty="0">
                <a:ea typeface="微软雅黑" panose="020B0503020204020204" pitchFamily="34" charset="-122"/>
              </a:rPr>
              <a:t>副本</a:t>
            </a:r>
            <a:endParaRPr lang="en-US" altLang="zh-CN" sz="2400" dirty="0">
              <a:ea typeface="微软雅黑" panose="020B0503020204020204" pitchFamily="34" charset="-122"/>
            </a:endParaRPr>
          </a:p>
          <a:p>
            <a:pPr marL="342900" indent="-342900">
              <a:buFont typeface="Arial" panose="020B0604020202020204" pitchFamily="34" charset="0"/>
              <a:buChar char="•"/>
            </a:pPr>
            <a:r>
              <a:rPr lang="en-US" altLang="zh-CN" sz="2400" dirty="0" err="1">
                <a:ea typeface="微软雅黑" panose="020B0503020204020204" pitchFamily="34" charset="-122"/>
              </a:rPr>
              <a:t>Core3</a:t>
            </a:r>
            <a:r>
              <a:rPr lang="en-US" altLang="zh-CN" sz="2400" dirty="0">
                <a:ea typeface="微软雅黑" panose="020B0503020204020204" pitchFamily="34" charset="-122"/>
              </a:rPr>
              <a:t> </a:t>
            </a:r>
            <a:r>
              <a:rPr lang="zh-CN" altLang="en-US" sz="2400" dirty="0">
                <a:ea typeface="微软雅黑" panose="020B0503020204020204" pitchFamily="34" charset="-122"/>
              </a:rPr>
              <a:t>读</a:t>
            </a:r>
            <a:r>
              <a:rPr lang="en-US" altLang="zh-CN" sz="2400" dirty="0">
                <a:ea typeface="微软雅黑" panose="020B0503020204020204" pitchFamily="34" charset="-122"/>
              </a:rPr>
              <a:t> X: </a:t>
            </a:r>
            <a:r>
              <a:rPr lang="zh-CN" altLang="en-US" sz="2400" dirty="0">
                <a:ea typeface="微软雅黑" panose="020B0503020204020204" pitchFamily="34" charset="-122"/>
              </a:rPr>
              <a:t>它读取到的值是什么</a:t>
            </a:r>
            <a:r>
              <a:rPr lang="en-US" altLang="zh-CN" sz="2400" dirty="0">
                <a:ea typeface="微软雅黑" panose="020B0503020204020204" pitchFamily="34" charset="-122"/>
              </a:rPr>
              <a:t>?  </a:t>
            </a:r>
          </a:p>
          <a:p>
            <a:r>
              <a:rPr lang="en-US" altLang="zh-CN" sz="2400" dirty="0">
                <a:ea typeface="微软雅黑" panose="020B0503020204020204" pitchFamily="34" charset="-122"/>
              </a:rPr>
              <a:t>                              Memory </a:t>
            </a:r>
            <a:r>
              <a:rPr lang="zh-CN" altLang="en-US" sz="2400" dirty="0">
                <a:ea typeface="微软雅黑" panose="020B0503020204020204" pitchFamily="34" charset="-122"/>
              </a:rPr>
              <a:t>和</a:t>
            </a:r>
            <a:r>
              <a:rPr lang="en-US" altLang="zh-CN" sz="2400" dirty="0">
                <a:ea typeface="微软雅黑" panose="020B0503020204020204" pitchFamily="34" charset="-122"/>
              </a:rPr>
              <a:t> </a:t>
            </a:r>
            <a:r>
              <a:rPr lang="en-US" altLang="zh-CN" sz="2400" dirty="0" err="1">
                <a:ea typeface="微软雅黑" panose="020B0503020204020204" pitchFamily="34" charset="-122"/>
              </a:rPr>
              <a:t>Core2</a:t>
            </a:r>
            <a:r>
              <a:rPr lang="en-US" altLang="zh-CN" sz="2400" dirty="0">
                <a:ea typeface="微软雅黑" panose="020B0503020204020204" pitchFamily="34" charset="-122"/>
              </a:rPr>
              <a:t> </a:t>
            </a:r>
            <a:r>
              <a:rPr lang="zh-CN" altLang="en-US" sz="2400" dirty="0">
                <a:ea typeface="微软雅黑" panose="020B0503020204020204" pitchFamily="34" charset="-122"/>
              </a:rPr>
              <a:t>认为 </a:t>
            </a:r>
            <a:r>
              <a:rPr lang="en-US" altLang="zh-CN" sz="2400" dirty="0">
                <a:ea typeface="微软雅黑" panose="020B0503020204020204" pitchFamily="34" charset="-122"/>
              </a:rPr>
              <a:t>X </a:t>
            </a:r>
            <a:r>
              <a:rPr lang="zh-CN" altLang="en-US" sz="2400" dirty="0">
                <a:ea typeface="微软雅黑" panose="020B0503020204020204" pitchFamily="34" charset="-122"/>
              </a:rPr>
              <a:t>是 </a:t>
            </a:r>
            <a:r>
              <a:rPr lang="en-US" altLang="zh-CN" sz="2400" dirty="0">
                <a:ea typeface="微软雅黑" panose="020B0503020204020204" pitchFamily="34" charset="-122"/>
              </a:rPr>
              <a:t>24</a:t>
            </a:r>
          </a:p>
          <a:p>
            <a:r>
              <a:rPr lang="en-US" altLang="zh-CN" sz="2400" dirty="0">
                <a:ea typeface="微软雅黑" panose="020B0503020204020204" pitchFamily="34" charset="-122"/>
              </a:rPr>
              <a:t>                              </a:t>
            </a:r>
            <a:r>
              <a:rPr lang="en-US" altLang="zh-CN" sz="2400" dirty="0" err="1">
                <a:ea typeface="微软雅黑" panose="020B0503020204020204" pitchFamily="34" charset="-122"/>
              </a:rPr>
              <a:t>Core1</a:t>
            </a:r>
            <a:r>
              <a:rPr lang="en-US" altLang="zh-CN" sz="2400" dirty="0">
                <a:ea typeface="微软雅黑" panose="020B0503020204020204" pitchFamily="34" charset="-122"/>
              </a:rPr>
              <a:t> </a:t>
            </a:r>
            <a:r>
              <a:rPr lang="zh-CN" altLang="en-US" sz="2400" dirty="0">
                <a:ea typeface="微软雅黑" panose="020B0503020204020204" pitchFamily="34" charset="-122"/>
              </a:rPr>
              <a:t>认为 </a:t>
            </a:r>
            <a:r>
              <a:rPr lang="en-US" altLang="zh-CN" sz="2400" dirty="0">
                <a:ea typeface="微软雅黑" panose="020B0503020204020204" pitchFamily="34" charset="-122"/>
              </a:rPr>
              <a:t>X </a:t>
            </a:r>
            <a:r>
              <a:rPr lang="zh-CN" altLang="en-US" sz="2400" dirty="0">
                <a:ea typeface="微软雅黑" panose="020B0503020204020204" pitchFamily="34" charset="-122"/>
              </a:rPr>
              <a:t>是 </a:t>
            </a:r>
            <a:r>
              <a:rPr lang="en-US" altLang="zh-CN" sz="2400" dirty="0">
                <a:ea typeface="微软雅黑" panose="020B0503020204020204" pitchFamily="34" charset="-122"/>
              </a:rPr>
              <a:t>32</a:t>
            </a:r>
          </a:p>
          <a:p>
            <a:r>
              <a:rPr lang="zh-CN" altLang="en-US" sz="2400" dirty="0">
                <a:solidFill>
                  <a:srgbClr val="FF0000"/>
                </a:solidFill>
                <a:ea typeface="微软雅黑" panose="020B0503020204020204" pitchFamily="34" charset="-122"/>
              </a:rPr>
              <a:t>注意：这里采用写直达缓存是不足以确保系统的一致性的。</a:t>
            </a:r>
            <a:endParaRPr lang="en-US" altLang="zh-CN" sz="2400" dirty="0">
              <a:solidFill>
                <a:srgbClr val="FF0000"/>
              </a:solidFill>
              <a:ea typeface="微软雅黑" panose="020B0503020204020204" pitchFamily="34" charset="-122"/>
            </a:endParaRPr>
          </a:p>
        </p:txBody>
      </p:sp>
      <p:sp>
        <p:nvSpPr>
          <p:cNvPr id="150556" name="Text Box 28"/>
          <p:cNvSpPr txBox="1">
            <a:spLocks noChangeArrowheads="1"/>
          </p:cNvSpPr>
          <p:nvPr/>
        </p:nvSpPr>
        <p:spPr bwMode="auto">
          <a:xfrm>
            <a:off x="808038" y="1360488"/>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t>1</a:t>
            </a:r>
          </a:p>
        </p:txBody>
      </p:sp>
      <p:sp>
        <p:nvSpPr>
          <p:cNvPr id="150557" name="Text Box 29"/>
          <p:cNvSpPr txBox="1">
            <a:spLocks noChangeArrowheads="1"/>
          </p:cNvSpPr>
          <p:nvPr/>
        </p:nvSpPr>
        <p:spPr bwMode="auto">
          <a:xfrm>
            <a:off x="2751138" y="1360488"/>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t>2</a:t>
            </a:r>
          </a:p>
        </p:txBody>
      </p:sp>
      <p:sp>
        <p:nvSpPr>
          <p:cNvPr id="150558" name="Text Box 30"/>
          <p:cNvSpPr txBox="1">
            <a:spLocks noChangeArrowheads="1"/>
          </p:cNvSpPr>
          <p:nvPr/>
        </p:nvSpPr>
        <p:spPr bwMode="auto">
          <a:xfrm>
            <a:off x="4551363" y="1387475"/>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t>3</a:t>
            </a:r>
          </a:p>
        </p:txBody>
      </p:sp>
      <p:pic>
        <p:nvPicPr>
          <p:cNvPr id="3" name="图形 2" descr="问题">
            <a:extLst>
              <a:ext uri="{FF2B5EF4-FFF2-40B4-BE49-F238E27FC236}">
                <a16:creationId xmlns:a16="http://schemas.microsoft.com/office/drawing/2014/main" id="{FFB668EC-9F7D-41C5-B381-4699E9D8887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620000" y="5105400"/>
            <a:ext cx="914400" cy="914400"/>
          </a:xfrm>
          <a:prstGeom prst="rect">
            <a:avLst/>
          </a:prstGeom>
        </p:spPr>
      </p:pic>
    </p:spTree>
    <p:extLst>
      <p:ext uri="{BB962C8B-B14F-4D97-AF65-F5344CB8AC3E}">
        <p14:creationId xmlns:p14="http://schemas.microsoft.com/office/powerpoint/2010/main" val="197636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5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055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0" y="228600"/>
            <a:ext cx="9144000" cy="685800"/>
          </a:xfrm>
        </p:spPr>
        <p:txBody>
          <a:bodyPr/>
          <a:lstStyle/>
          <a:p>
            <a:r>
              <a:rPr lang="zh-CN" altLang="en-US" dirty="0"/>
              <a:t>解决方案</a:t>
            </a:r>
            <a:r>
              <a:rPr lang="en-GB" altLang="zh-CN" dirty="0"/>
              <a:t>: Cache Coherence Protocol</a:t>
            </a:r>
          </a:p>
        </p:txBody>
      </p:sp>
      <p:sp>
        <p:nvSpPr>
          <p:cNvPr id="102403" name="Rectangle 3"/>
          <p:cNvSpPr>
            <a:spLocks noGrp="1" noChangeArrowheads="1"/>
          </p:cNvSpPr>
          <p:nvPr>
            <p:ph type="body" idx="1"/>
          </p:nvPr>
        </p:nvSpPr>
        <p:spPr>
          <a:xfrm>
            <a:off x="457200" y="1143000"/>
            <a:ext cx="8229600" cy="5213350"/>
          </a:xfrm>
        </p:spPr>
        <p:txBody>
          <a:bodyPr/>
          <a:lstStyle/>
          <a:p>
            <a:pPr>
              <a:lnSpc>
                <a:spcPct val="90000"/>
              </a:lnSpc>
            </a:pPr>
            <a:r>
              <a:rPr lang="zh-CN" altLang="en-US" dirty="0">
                <a:latin typeface="Arial" panose="020B0604020202020204" pitchFamily="34" charset="0"/>
              </a:rPr>
              <a:t>实现一个让每个</a:t>
            </a:r>
            <a:r>
              <a:rPr lang="en-US" altLang="zh-CN" dirty="0">
                <a:latin typeface="Arial" panose="020B0604020202020204" pitchFamily="34" charset="0"/>
              </a:rPr>
              <a:t>core</a:t>
            </a:r>
            <a:r>
              <a:rPr lang="zh-CN" altLang="en-US" dirty="0">
                <a:latin typeface="Arial" panose="020B0604020202020204" pitchFamily="34" charset="0"/>
              </a:rPr>
              <a:t>知道当前每个</a:t>
            </a:r>
            <a:r>
              <a:rPr lang="en-US" altLang="zh-CN" dirty="0">
                <a:latin typeface="Arial" panose="020B0604020202020204" pitchFamily="34" charset="0"/>
              </a:rPr>
              <a:t>block</a:t>
            </a:r>
            <a:r>
              <a:rPr lang="zh-CN" altLang="en-US" dirty="0">
                <a:latin typeface="Arial" panose="020B0604020202020204" pitchFamily="34" charset="0"/>
              </a:rPr>
              <a:t>的最新值的方案是非常复杂的</a:t>
            </a:r>
            <a:endParaRPr lang="en-GB" altLang="zh-CN" dirty="0">
              <a:latin typeface="Arial" panose="020B0604020202020204" pitchFamily="34" charset="0"/>
            </a:endParaRPr>
          </a:p>
          <a:p>
            <a:pPr>
              <a:lnSpc>
                <a:spcPct val="90000"/>
              </a:lnSpc>
            </a:pPr>
            <a:r>
              <a:rPr lang="zh-CN" altLang="en-US" dirty="0">
                <a:latin typeface="Arial" panose="020B0604020202020204" pitchFamily="34" charset="0"/>
              </a:rPr>
              <a:t>在</a:t>
            </a:r>
            <a:r>
              <a:rPr lang="en-GB" altLang="zh-CN" dirty="0">
                <a:latin typeface="Arial" panose="020B0604020202020204" pitchFamily="34" charset="0"/>
              </a:rPr>
              <a:t>snoop coherence protocol</a:t>
            </a:r>
            <a:r>
              <a:rPr lang="zh-CN" altLang="en-US" dirty="0">
                <a:latin typeface="Arial" panose="020B0604020202020204" pitchFamily="34" charset="0"/>
              </a:rPr>
              <a:t>下面</a:t>
            </a:r>
            <a:r>
              <a:rPr lang="en-GB" altLang="zh-CN" dirty="0">
                <a:latin typeface="Arial" panose="020B0604020202020204" pitchFamily="34" charset="0"/>
              </a:rPr>
              <a:t>:</a:t>
            </a:r>
          </a:p>
          <a:p>
            <a:pPr lvl="1">
              <a:lnSpc>
                <a:spcPct val="90000"/>
              </a:lnSpc>
            </a:pPr>
            <a:r>
              <a:rPr lang="zh-CN" altLang="en-US" dirty="0">
                <a:latin typeface="Arial" panose="020B0604020202020204" pitchFamily="34" charset="0"/>
              </a:rPr>
              <a:t>每个</a:t>
            </a:r>
            <a:r>
              <a:rPr lang="en-GB" altLang="zh-CN" dirty="0">
                <a:latin typeface="Arial" panose="020B0604020202020204" pitchFamily="34" charset="0"/>
              </a:rPr>
              <a:t>Core (cache system)</a:t>
            </a:r>
            <a:r>
              <a:rPr lang="zh-CN" altLang="en-US" dirty="0">
                <a:latin typeface="Arial" panose="020B0604020202020204" pitchFamily="34" charset="0"/>
              </a:rPr>
              <a:t>在总线上</a:t>
            </a:r>
            <a:r>
              <a:rPr lang="en-GB" altLang="zh-CN" dirty="0">
                <a:latin typeface="Arial" panose="020B0604020202020204" pitchFamily="34" charset="0"/>
              </a:rPr>
              <a:t> </a:t>
            </a:r>
            <a:r>
              <a:rPr lang="en-GB" altLang="zh-CN" b="1" dirty="0">
                <a:solidFill>
                  <a:schemeClr val="tx1">
                    <a:lumMod val="95000"/>
                    <a:lumOff val="5000"/>
                  </a:schemeClr>
                </a:solidFill>
                <a:latin typeface="Arial" panose="020B0604020202020204" pitchFamily="34" charset="0"/>
              </a:rPr>
              <a:t>‘snoops’ </a:t>
            </a:r>
            <a:r>
              <a:rPr lang="en-GB" altLang="zh-CN" dirty="0">
                <a:solidFill>
                  <a:schemeClr val="tx1">
                    <a:lumMod val="95000"/>
                    <a:lumOff val="5000"/>
                  </a:schemeClr>
                </a:solidFill>
                <a:latin typeface="Arial" panose="020B0604020202020204" pitchFamily="34" charset="0"/>
              </a:rPr>
              <a:t>(i.e. </a:t>
            </a:r>
            <a:r>
              <a:rPr lang="en-GB" altLang="zh-CN" dirty="0">
                <a:solidFill>
                  <a:srgbClr val="FF0000"/>
                </a:solidFill>
                <a:latin typeface="Arial" panose="020B0604020202020204" pitchFamily="34" charset="0"/>
              </a:rPr>
              <a:t>watches continually</a:t>
            </a:r>
            <a:r>
              <a:rPr lang="en-GB" altLang="zh-CN" dirty="0">
                <a:solidFill>
                  <a:schemeClr val="tx1">
                    <a:lumMod val="95000"/>
                    <a:lumOff val="5000"/>
                  </a:schemeClr>
                </a:solidFill>
                <a:latin typeface="Arial" panose="020B0604020202020204" pitchFamily="34" charset="0"/>
              </a:rPr>
              <a:t>) </a:t>
            </a:r>
            <a:r>
              <a:rPr lang="zh-CN" altLang="en-US" dirty="0">
                <a:solidFill>
                  <a:schemeClr val="tx1">
                    <a:lumMod val="95000"/>
                    <a:lumOff val="5000"/>
                  </a:schemeClr>
                </a:solidFill>
                <a:latin typeface="Arial" panose="020B0604020202020204" pitchFamily="34" charset="0"/>
              </a:rPr>
              <a:t>它感兴趣的（本地缓存有副本）数据地址的写操作（</a:t>
            </a:r>
            <a:r>
              <a:rPr lang="en-GB" altLang="zh-CN" b="1" dirty="0">
                <a:solidFill>
                  <a:schemeClr val="tx1">
                    <a:lumMod val="95000"/>
                    <a:lumOff val="5000"/>
                  </a:schemeClr>
                </a:solidFill>
                <a:latin typeface="Arial" panose="020B0604020202020204" pitchFamily="34" charset="0"/>
              </a:rPr>
              <a:t>write activity </a:t>
            </a:r>
            <a:r>
              <a:rPr lang="zh-CN" altLang="en-US" dirty="0">
                <a:solidFill>
                  <a:schemeClr val="tx1">
                    <a:lumMod val="95000"/>
                    <a:lumOff val="5000"/>
                  </a:schemeClr>
                </a:solidFill>
                <a:latin typeface="Arial" panose="020B0604020202020204" pitchFamily="34" charset="0"/>
              </a:rPr>
              <a:t>）</a:t>
            </a:r>
            <a:endParaRPr lang="en-GB" altLang="zh-CN" dirty="0">
              <a:solidFill>
                <a:schemeClr val="tx1">
                  <a:lumMod val="95000"/>
                  <a:lumOff val="5000"/>
                </a:schemeClr>
              </a:solidFill>
              <a:latin typeface="Arial" panose="020B0604020202020204" pitchFamily="34" charset="0"/>
            </a:endParaRPr>
          </a:p>
          <a:p>
            <a:pPr>
              <a:lnSpc>
                <a:spcPct val="90000"/>
              </a:lnSpc>
            </a:pPr>
            <a:r>
              <a:rPr lang="en-GB" altLang="zh-CN" dirty="0">
                <a:latin typeface="Arial" panose="020B0604020202020204" pitchFamily="34" charset="0"/>
              </a:rPr>
              <a:t>Snooping protocol</a:t>
            </a:r>
            <a:r>
              <a:rPr lang="zh-CN" altLang="en-US" dirty="0">
                <a:latin typeface="Arial" panose="020B0604020202020204" pitchFamily="34" charset="0"/>
              </a:rPr>
              <a:t>需要一个全局的总线来支撑，</a:t>
            </a:r>
            <a:r>
              <a:rPr lang="en-US" altLang="zh-CN" dirty="0">
                <a:latin typeface="Arial" panose="020B0604020202020204" pitchFamily="34" charset="0"/>
              </a:rPr>
              <a:t>master</a:t>
            </a:r>
            <a:r>
              <a:rPr lang="zh-CN" altLang="en-US" dirty="0">
                <a:latin typeface="Arial" panose="020B0604020202020204" pitchFamily="34" charset="0"/>
              </a:rPr>
              <a:t>的所有通信能被所有的</a:t>
            </a:r>
            <a:r>
              <a:rPr lang="en-US" altLang="zh-CN" dirty="0">
                <a:latin typeface="Arial" panose="020B0604020202020204" pitchFamily="34" charset="0"/>
              </a:rPr>
              <a:t>slaves</a:t>
            </a:r>
            <a:r>
              <a:rPr lang="zh-CN" altLang="en-US" dirty="0">
                <a:latin typeface="Arial" panose="020B0604020202020204" pitchFamily="34" charset="0"/>
              </a:rPr>
              <a:t>看到。</a:t>
            </a:r>
            <a:endParaRPr lang="en-GB" altLang="zh-CN" dirty="0">
              <a:latin typeface="Arial" panose="020B0604020202020204" pitchFamily="34" charset="0"/>
            </a:endParaRPr>
          </a:p>
          <a:p>
            <a:pPr>
              <a:lnSpc>
                <a:spcPct val="90000"/>
              </a:lnSpc>
            </a:pPr>
            <a:r>
              <a:rPr lang="zh-CN" altLang="en-US" dirty="0">
                <a:latin typeface="Arial" panose="020B0604020202020204" pitchFamily="34" charset="0"/>
              </a:rPr>
              <a:t>一个可扩展性更好的方案是</a:t>
            </a:r>
            <a:r>
              <a:rPr lang="en-GB" altLang="zh-CN" dirty="0">
                <a:latin typeface="Arial" panose="020B0604020202020204" pitchFamily="34" charset="0"/>
              </a:rPr>
              <a:t>: directory coherence protocols</a:t>
            </a:r>
          </a:p>
        </p:txBody>
      </p:sp>
    </p:spTree>
    <p:extLst>
      <p:ext uri="{BB962C8B-B14F-4D97-AF65-F5344CB8AC3E}">
        <p14:creationId xmlns:p14="http://schemas.microsoft.com/office/powerpoint/2010/main" val="104723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40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4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E66A1-37EF-449F-B448-3C3FCDD24543}"/>
              </a:ext>
            </a:extLst>
          </p:cNvPr>
          <p:cNvSpPr>
            <a:spLocks noGrp="1"/>
          </p:cNvSpPr>
          <p:nvPr>
            <p:ph type="title"/>
          </p:nvPr>
        </p:nvSpPr>
        <p:spPr>
          <a:xfrm>
            <a:off x="0" y="228600"/>
            <a:ext cx="9144000" cy="685800"/>
          </a:xfrm>
        </p:spPr>
        <p:txBody>
          <a:bodyPr/>
          <a:lstStyle/>
          <a:p>
            <a:r>
              <a:rPr lang="en-US" altLang="zh-CN" dirty="0"/>
              <a:t>Snoop coherence protocol</a:t>
            </a:r>
            <a:endParaRPr lang="zh-CN" altLang="en-US" dirty="0"/>
          </a:p>
        </p:txBody>
      </p:sp>
      <p:sp>
        <p:nvSpPr>
          <p:cNvPr id="3" name="内容占位符 2">
            <a:extLst>
              <a:ext uri="{FF2B5EF4-FFF2-40B4-BE49-F238E27FC236}">
                <a16:creationId xmlns:a16="http://schemas.microsoft.com/office/drawing/2014/main" id="{A6F6EC7C-13FE-4C1A-ACB6-F01A7C7A73B9}"/>
              </a:ext>
            </a:extLst>
          </p:cNvPr>
          <p:cNvSpPr>
            <a:spLocks noGrp="1"/>
          </p:cNvSpPr>
          <p:nvPr>
            <p:ph idx="1"/>
          </p:nvPr>
        </p:nvSpPr>
        <p:spPr/>
        <p:txBody>
          <a:bodyPr/>
          <a:lstStyle/>
          <a:p>
            <a:r>
              <a:rPr lang="en-US" altLang="zh-CN" dirty="0"/>
              <a:t>Snoop Coherence Protocol </a:t>
            </a:r>
            <a:r>
              <a:rPr lang="zh-CN" altLang="en-US" dirty="0"/>
              <a:t>的基础架构</a:t>
            </a:r>
          </a:p>
        </p:txBody>
      </p:sp>
      <p:pic>
        <p:nvPicPr>
          <p:cNvPr id="1026" name="Picture 2" descr="http://thebeardsage.com/wp-content/uploads/2020/05/snoopyprotocol-1024x596.png">
            <a:extLst>
              <a:ext uri="{FF2B5EF4-FFF2-40B4-BE49-F238E27FC236}">
                <a16:creationId xmlns:a16="http://schemas.microsoft.com/office/drawing/2014/main" id="{8724C783-C697-4063-A2A0-BE32283C3E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828800"/>
            <a:ext cx="6019800" cy="350423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BED6A024-B89F-418C-A0AA-A4E92C2246E5}"/>
              </a:ext>
            </a:extLst>
          </p:cNvPr>
          <p:cNvSpPr txBox="1"/>
          <p:nvPr/>
        </p:nvSpPr>
        <p:spPr>
          <a:xfrm>
            <a:off x="799172" y="5791200"/>
            <a:ext cx="7545655" cy="369332"/>
          </a:xfrm>
          <a:prstGeom prst="rect">
            <a:avLst/>
          </a:prstGeom>
          <a:noFill/>
        </p:spPr>
        <p:txBody>
          <a:bodyPr wrap="none" rtlCol="0">
            <a:spAutoFit/>
          </a:bodyPr>
          <a:lstStyle/>
          <a:p>
            <a:r>
              <a:rPr lang="en-US" altLang="zh-CN" dirty="0"/>
              <a:t>This figure is from: </a:t>
            </a:r>
            <a:r>
              <a:rPr lang="en-US" altLang="zh-CN" dirty="0">
                <a:hlinkClick r:id="rId3"/>
              </a:rPr>
              <a:t>http://</a:t>
            </a:r>
            <a:r>
              <a:rPr lang="en-US" altLang="zh-CN" dirty="0" err="1">
                <a:hlinkClick r:id="rId3"/>
              </a:rPr>
              <a:t>thebeardsage.com</a:t>
            </a:r>
            <a:r>
              <a:rPr lang="en-US" altLang="zh-CN" dirty="0">
                <a:hlinkClick r:id="rId3"/>
              </a:rPr>
              <a:t>/cache-coherence-protocols/</a:t>
            </a:r>
            <a:endParaRPr lang="zh-CN" altLang="en-US" dirty="0"/>
          </a:p>
        </p:txBody>
      </p:sp>
    </p:spTree>
    <p:extLst>
      <p:ext uri="{BB962C8B-B14F-4D97-AF65-F5344CB8AC3E}">
        <p14:creationId xmlns:p14="http://schemas.microsoft.com/office/powerpoint/2010/main" val="59428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0" y="228600"/>
            <a:ext cx="9144000" cy="685800"/>
          </a:xfrm>
        </p:spPr>
        <p:txBody>
          <a:bodyPr/>
          <a:lstStyle/>
          <a:p>
            <a:r>
              <a:rPr lang="en-GB" altLang="zh-CN" dirty="0"/>
              <a:t>Snooping Protocol </a:t>
            </a:r>
            <a:r>
              <a:rPr lang="zh-CN" altLang="en-US" dirty="0"/>
              <a:t>的实现</a:t>
            </a:r>
            <a:endParaRPr lang="en-GB" altLang="zh-CN" dirty="0"/>
          </a:p>
        </p:txBody>
      </p:sp>
      <p:sp>
        <p:nvSpPr>
          <p:cNvPr id="103427" name="Rectangle 3"/>
          <p:cNvSpPr>
            <a:spLocks noGrp="1" noChangeArrowheads="1"/>
          </p:cNvSpPr>
          <p:nvPr>
            <p:ph type="body" idx="1"/>
          </p:nvPr>
        </p:nvSpPr>
        <p:spPr>
          <a:xfrm>
            <a:off x="457200" y="1143001"/>
            <a:ext cx="8382000" cy="4419600"/>
          </a:xfrm>
        </p:spPr>
        <p:txBody>
          <a:bodyPr/>
          <a:lstStyle/>
          <a:p>
            <a:pPr>
              <a:lnSpc>
                <a:spcPct val="90000"/>
              </a:lnSpc>
            </a:pPr>
            <a:r>
              <a:rPr lang="zh-CN" altLang="en-US" dirty="0"/>
              <a:t>写无效 （</a:t>
            </a:r>
            <a:r>
              <a:rPr lang="en-GB" altLang="zh-CN" dirty="0"/>
              <a:t>Write Invalidate</a:t>
            </a:r>
            <a:r>
              <a:rPr lang="zh-CN" altLang="en-US" dirty="0"/>
              <a:t>）</a:t>
            </a:r>
            <a:endParaRPr lang="en-GB" altLang="zh-CN" dirty="0"/>
          </a:p>
          <a:p>
            <a:pPr lvl="1">
              <a:lnSpc>
                <a:spcPct val="90000"/>
              </a:lnSpc>
            </a:pPr>
            <a:r>
              <a:rPr lang="zh-CN" altLang="en-US" dirty="0"/>
              <a:t>若</a:t>
            </a:r>
            <a:r>
              <a:rPr lang="en-GB" altLang="zh-CN" dirty="0"/>
              <a:t>Core </a:t>
            </a:r>
            <a:r>
              <a:rPr lang="zh-CN" altLang="en-US" dirty="0"/>
              <a:t>想写一个</a:t>
            </a:r>
            <a:r>
              <a:rPr lang="en-US" altLang="zh-CN" dirty="0"/>
              <a:t>block </a:t>
            </a:r>
            <a:r>
              <a:rPr lang="en-GB" altLang="zh-CN" dirty="0"/>
              <a:t>-&gt; </a:t>
            </a:r>
            <a:r>
              <a:rPr lang="zh-CN" altLang="en-US" dirty="0"/>
              <a:t>需要获取一个总线周期，并发送 </a:t>
            </a:r>
            <a:r>
              <a:rPr lang="en-GB" altLang="zh-CN" dirty="0">
                <a:latin typeface="Tw Cen MT" panose="020B0602020104020603" pitchFamily="34" charset="0"/>
              </a:rPr>
              <a:t>‘</a:t>
            </a:r>
            <a:r>
              <a:rPr lang="en-GB" altLang="zh-CN" dirty="0"/>
              <a:t>write invalidate</a:t>
            </a:r>
            <a:r>
              <a:rPr lang="en-GB" altLang="zh-CN" dirty="0">
                <a:latin typeface="Tw Cen MT" panose="020B0602020104020603" pitchFamily="34" charset="0"/>
              </a:rPr>
              <a:t>’</a:t>
            </a:r>
            <a:r>
              <a:rPr lang="en-GB" altLang="zh-CN" dirty="0"/>
              <a:t> </a:t>
            </a:r>
            <a:r>
              <a:rPr lang="zh-CN" altLang="en-US" dirty="0"/>
              <a:t>消息</a:t>
            </a:r>
            <a:endParaRPr lang="en-GB" altLang="zh-CN" dirty="0"/>
          </a:p>
          <a:p>
            <a:pPr lvl="1">
              <a:lnSpc>
                <a:spcPct val="90000"/>
              </a:lnSpc>
            </a:pPr>
            <a:r>
              <a:rPr lang="zh-CN" altLang="en-US" dirty="0"/>
              <a:t>所有的</a:t>
            </a:r>
            <a:r>
              <a:rPr lang="en-GB" altLang="zh-CN" dirty="0"/>
              <a:t>snooping caches</a:t>
            </a:r>
            <a:r>
              <a:rPr lang="zh-CN" altLang="en-US" dirty="0"/>
              <a:t>看到消息后，会</a:t>
            </a:r>
            <a:r>
              <a:rPr lang="en-GB" altLang="zh-CN" dirty="0"/>
              <a:t> invalidate </a:t>
            </a:r>
            <a:r>
              <a:rPr lang="zh-CN" altLang="en-US" dirty="0"/>
              <a:t>自己的副本（可能的副本）；</a:t>
            </a:r>
            <a:endParaRPr lang="en-GB" altLang="zh-CN" dirty="0"/>
          </a:p>
          <a:p>
            <a:pPr lvl="1">
              <a:lnSpc>
                <a:spcPct val="90000"/>
              </a:lnSpc>
            </a:pPr>
            <a:r>
              <a:rPr lang="zh-CN" altLang="en-US" dirty="0"/>
              <a:t>收集到所有的 </a:t>
            </a:r>
            <a:r>
              <a:rPr lang="en-GB" altLang="zh-CN" b="1" dirty="0"/>
              <a:t>acknowledgement</a:t>
            </a:r>
            <a:r>
              <a:rPr lang="en-GB" altLang="zh-CN" dirty="0"/>
              <a:t> </a:t>
            </a:r>
            <a:r>
              <a:rPr lang="zh-CN" altLang="en-US" dirty="0"/>
              <a:t>后，</a:t>
            </a:r>
            <a:r>
              <a:rPr lang="en-GB" altLang="zh-CN" dirty="0"/>
              <a:t>Core </a:t>
            </a:r>
            <a:r>
              <a:rPr lang="zh-CN" altLang="en-US" dirty="0"/>
              <a:t>可以写目标</a:t>
            </a:r>
            <a:r>
              <a:rPr lang="en-US" altLang="zh-CN" dirty="0"/>
              <a:t>block</a:t>
            </a:r>
            <a:r>
              <a:rPr lang="zh-CN" altLang="en-US" dirty="0"/>
              <a:t>。</a:t>
            </a:r>
            <a:r>
              <a:rPr lang="en-GB" altLang="zh-CN" dirty="0"/>
              <a:t>(</a:t>
            </a:r>
            <a:r>
              <a:rPr lang="zh-CN" altLang="en-US" dirty="0"/>
              <a:t>假定该写操作会直达到</a:t>
            </a:r>
            <a:r>
              <a:rPr lang="en-GB" altLang="zh-CN" dirty="0"/>
              <a:t>memory)</a:t>
            </a:r>
          </a:p>
          <a:p>
            <a:pPr lvl="1">
              <a:lnSpc>
                <a:spcPct val="90000"/>
              </a:lnSpc>
            </a:pPr>
            <a:r>
              <a:rPr lang="zh-CN" altLang="en-US" dirty="0">
                <a:solidFill>
                  <a:schemeClr val="tx1">
                    <a:lumMod val="95000"/>
                    <a:lumOff val="5000"/>
                  </a:schemeClr>
                </a:solidFill>
              </a:rPr>
              <a:t>后续所有其他</a:t>
            </a:r>
            <a:r>
              <a:rPr lang="en-US" altLang="zh-CN" dirty="0">
                <a:solidFill>
                  <a:schemeClr val="tx1">
                    <a:lumMod val="95000"/>
                    <a:lumOff val="5000"/>
                  </a:schemeClr>
                </a:solidFill>
              </a:rPr>
              <a:t>Core</a:t>
            </a:r>
            <a:r>
              <a:rPr lang="zh-CN" altLang="en-US" dirty="0">
                <a:solidFill>
                  <a:schemeClr val="tx1">
                    <a:lumMod val="95000"/>
                    <a:lumOff val="5000"/>
                  </a:schemeClr>
                </a:solidFill>
              </a:rPr>
              <a:t>对该</a:t>
            </a:r>
            <a:r>
              <a:rPr lang="en-US" altLang="zh-CN" dirty="0">
                <a:solidFill>
                  <a:schemeClr val="tx1">
                    <a:lumMod val="95000"/>
                    <a:lumOff val="5000"/>
                  </a:schemeClr>
                </a:solidFill>
              </a:rPr>
              <a:t>block</a:t>
            </a:r>
            <a:r>
              <a:rPr lang="zh-CN" altLang="en-US" dirty="0">
                <a:solidFill>
                  <a:schemeClr val="tx1">
                    <a:lumMod val="95000"/>
                    <a:lumOff val="5000"/>
                  </a:schemeClr>
                </a:solidFill>
              </a:rPr>
              <a:t>的读取均会</a:t>
            </a:r>
            <a:r>
              <a:rPr lang="en-US" altLang="zh-CN" dirty="0">
                <a:solidFill>
                  <a:schemeClr val="tx1">
                    <a:lumMod val="95000"/>
                    <a:lumOff val="5000"/>
                  </a:schemeClr>
                </a:solidFill>
              </a:rPr>
              <a:t>miss, </a:t>
            </a:r>
            <a:r>
              <a:rPr lang="zh-CN" altLang="en-US" dirty="0">
                <a:solidFill>
                  <a:schemeClr val="tx1">
                    <a:lumMod val="95000"/>
                    <a:lumOff val="5000"/>
                  </a:schemeClr>
                </a:solidFill>
              </a:rPr>
              <a:t>从而会重新获取</a:t>
            </a:r>
            <a:r>
              <a:rPr lang="en-US" altLang="zh-CN" dirty="0">
                <a:solidFill>
                  <a:schemeClr val="tx1">
                    <a:lumMod val="95000"/>
                    <a:lumOff val="5000"/>
                  </a:schemeClr>
                </a:solidFill>
              </a:rPr>
              <a:t>block</a:t>
            </a:r>
            <a:r>
              <a:rPr lang="zh-CN" altLang="en-US" dirty="0">
                <a:solidFill>
                  <a:schemeClr val="tx1">
                    <a:lumMod val="95000"/>
                    <a:lumOff val="5000"/>
                  </a:schemeClr>
                </a:solidFill>
              </a:rPr>
              <a:t>。</a:t>
            </a:r>
            <a:r>
              <a:rPr lang="en-GB" altLang="zh-CN" dirty="0">
                <a:solidFill>
                  <a:srgbClr val="FF0000"/>
                </a:solidFill>
              </a:rPr>
              <a:t>[</a:t>
            </a:r>
            <a:r>
              <a:rPr lang="zh-CN" altLang="en-US" dirty="0">
                <a:solidFill>
                  <a:srgbClr val="FF0000"/>
                </a:solidFill>
              </a:rPr>
              <a:t>此刻的多核系统是一致的</a:t>
            </a:r>
            <a:r>
              <a:rPr lang="en-GB" altLang="zh-CN" dirty="0">
                <a:solidFill>
                  <a:srgbClr val="FF0000"/>
                </a:solidFill>
              </a:rPr>
              <a:t>]</a:t>
            </a:r>
          </a:p>
        </p:txBody>
      </p:sp>
      <p:sp>
        <p:nvSpPr>
          <p:cNvPr id="4" name="文本框 3">
            <a:extLst>
              <a:ext uri="{FF2B5EF4-FFF2-40B4-BE49-F238E27FC236}">
                <a16:creationId xmlns:a16="http://schemas.microsoft.com/office/drawing/2014/main" id="{0C8E2E0A-58A8-4AC4-B4CC-AEA08FA0A103}"/>
              </a:ext>
            </a:extLst>
          </p:cNvPr>
          <p:cNvSpPr txBox="1"/>
          <p:nvPr/>
        </p:nvSpPr>
        <p:spPr>
          <a:xfrm>
            <a:off x="952579" y="5715000"/>
            <a:ext cx="7238841" cy="400110"/>
          </a:xfrm>
          <a:prstGeom prst="rect">
            <a:avLst/>
          </a:prstGeom>
          <a:noFill/>
        </p:spPr>
        <p:txBody>
          <a:bodyPr wrap="none" rtlCol="0">
            <a:spAutoFit/>
          </a:bodyPr>
          <a:lstStyle/>
          <a:p>
            <a:r>
              <a:rPr lang="en-US" altLang="zh-CN" sz="2000" dirty="0">
                <a:hlinkClick r:id="rId3"/>
              </a:rPr>
              <a:t>https://www.scss.tcd.ie/Jeremy.Jones/VivioJS/caches/MESIHelp.htm</a:t>
            </a:r>
            <a:endParaRPr lang="zh-CN" altLang="en-US" sz="2000" dirty="0"/>
          </a:p>
        </p:txBody>
      </p:sp>
    </p:spTree>
    <p:extLst>
      <p:ext uri="{BB962C8B-B14F-4D97-AF65-F5344CB8AC3E}">
        <p14:creationId xmlns:p14="http://schemas.microsoft.com/office/powerpoint/2010/main" val="429358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42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4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lumMod val="20000"/>
            <a:lumOff val="80000"/>
          </a:schemeClr>
        </a:solidFill>
        <a:ln>
          <a:headEnd type="none" w="med" len="med"/>
          <a:tailEnd type="none" w="med" len="med"/>
        </a:ln>
      </a:spPr>
      <a:bodyPr vert="horz" wrap="square" lIns="91440" tIns="45720" rIns="91440" bIns="45720" numCol="1" rtlCol="0"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sz="2400" b="0" i="0" u="none" strike="noStrike" cap="none" normalizeH="0" baseline="0" dirty="0" smtClean="0">
            <a:ln>
              <a:noFill/>
            </a:ln>
            <a:solidFill>
              <a:schemeClr val="tx1"/>
            </a:solidFill>
            <a:effectLst/>
          </a:defRPr>
        </a:defPPr>
      </a:lstStyle>
      <a:style>
        <a:lnRef idx="2">
          <a:schemeClr val="accent6"/>
        </a:lnRef>
        <a:fillRef idx="1">
          <a:schemeClr val="lt1"/>
        </a:fillRef>
        <a:effectRef idx="0">
          <a:schemeClr val="accent6"/>
        </a:effectRef>
        <a:fontRef idx="minor">
          <a:schemeClr val="dk1"/>
        </a:fontRef>
      </a:style>
    </a:spDef>
    <a:lnDef>
      <a:spPr bwMode="auto">
        <a:solidFill>
          <a:schemeClr val="accent1"/>
        </a:solidFill>
        <a:ln w="25400" cap="flat" cmpd="sng" algn="ctr">
          <a:solidFill>
            <a:schemeClr val="tx2"/>
          </a:solidFill>
          <a:prstDash val="solid"/>
          <a:round/>
          <a:headEnd type="none" w="med" len="med"/>
          <a:tailEnd type="arrow"/>
        </a:ln>
      </a:spPr>
      <a:body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02-性能分析.pptx" id="{764C9ACA-7B50-4715-B26B-A5D80C61E182}" vid="{A47E7AC3-18D2-4C4F-AB21-84ABAB8836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18899</TotalTime>
  <Words>2508</Words>
  <Application>Microsoft Office PowerPoint</Application>
  <PresentationFormat>全屏显示(4:3)</PresentationFormat>
  <Paragraphs>304</Paragraphs>
  <Slides>35</Slides>
  <Notes>28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35</vt:i4>
      </vt:variant>
    </vt:vector>
  </HeadingPairs>
  <TitlesOfParts>
    <vt:vector size="46" baseType="lpstr">
      <vt:lpstr>ＭＳ Ｐゴシック</vt:lpstr>
      <vt:lpstr>华文行楷</vt:lpstr>
      <vt:lpstr>楷体</vt:lpstr>
      <vt:lpstr>宋体</vt:lpstr>
      <vt:lpstr>微软雅黑</vt:lpstr>
      <vt:lpstr>Arial</vt:lpstr>
      <vt:lpstr>Calibri</vt:lpstr>
      <vt:lpstr>Times New Roman</vt:lpstr>
      <vt:lpstr>Tw Cen MT</vt:lpstr>
      <vt:lpstr>Wingdings</vt:lpstr>
      <vt:lpstr>Default Design</vt:lpstr>
      <vt:lpstr>计算机体系结构</vt:lpstr>
      <vt:lpstr>前 瞻</vt:lpstr>
      <vt:lpstr>基于总线的共享存储器</vt:lpstr>
      <vt:lpstr>组 织</vt:lpstr>
      <vt:lpstr>缓存一致性问题</vt:lpstr>
      <vt:lpstr>示 例</vt:lpstr>
      <vt:lpstr>解决方案: Cache Coherence Protocol</vt:lpstr>
      <vt:lpstr>Snoop coherence protocol</vt:lpstr>
      <vt:lpstr>Snooping Protocol 的实现</vt:lpstr>
      <vt:lpstr>Snooping Protocol 的实现</vt:lpstr>
      <vt:lpstr>更新 or 无效?</vt:lpstr>
      <vt:lpstr>更新 or 无效?</vt:lpstr>
      <vt:lpstr>如何实现 coherence?</vt:lpstr>
      <vt:lpstr>示例: MESI 协议 (1)</vt:lpstr>
      <vt:lpstr>示例: MESI 协议 (2)</vt:lpstr>
      <vt:lpstr>示例: MESI 协议 (3)</vt:lpstr>
      <vt:lpstr>示例: MESI 协议 (4)</vt:lpstr>
      <vt:lpstr>MESI – 本地 Read Hit</vt:lpstr>
      <vt:lpstr>MESI – 本地 Read Miss (1)</vt:lpstr>
      <vt:lpstr>MESI 本地 Read Miss (2)</vt:lpstr>
      <vt:lpstr>MESI 本地 Read Miss (3)</vt:lpstr>
      <vt:lpstr>MESI 本地 Write Hit (1)</vt:lpstr>
      <vt:lpstr>MESI 本地 Write Hit (2)</vt:lpstr>
      <vt:lpstr>MESI 本地 Write Miss (1)</vt:lpstr>
      <vt:lpstr>MESI Local Write Miss (2)</vt:lpstr>
      <vt:lpstr>MESI Local Write Miss (3)</vt:lpstr>
      <vt:lpstr>MESI Local Write Miss (4)</vt:lpstr>
      <vt:lpstr>Putting it all together</vt:lpstr>
      <vt:lpstr>MESI – locally initiated accesses</vt:lpstr>
      <vt:lpstr>MESI – remotely initiated accesses</vt:lpstr>
      <vt:lpstr>MESI notes</vt:lpstr>
      <vt:lpstr>Directory Coherence</vt:lpstr>
      <vt:lpstr>基本方案 (Censier &amp; Feautrier)</vt:lpstr>
      <vt:lpstr>关键问题</vt:lpstr>
      <vt:lpstr>体系结构课程到此结束  预祝各位同学逢考必过！ 也希望疫情早日过去！</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06. Pipelining &amp; Hazards  Jianhua Li College of Computer and Information Hefei University of Technology</dc:title>
  <dc:creator>lee</dc:creator>
  <cp:lastModifiedBy>rally</cp:lastModifiedBy>
  <cp:revision>617</cp:revision>
  <cp:lastPrinted>2018-09-25T14:31:05Z</cp:lastPrinted>
  <dcterms:created xsi:type="dcterms:W3CDTF">2010-09-08T00:51:32Z</dcterms:created>
  <dcterms:modified xsi:type="dcterms:W3CDTF">2022-11-02T10:56:17Z</dcterms:modified>
</cp:coreProperties>
</file>