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86"/>
  </p:handoutMasterIdLst>
  <p:sldIdLst>
    <p:sldId id="289" r:id="rId3"/>
    <p:sldId id="433" r:id="rId5"/>
    <p:sldId id="400" r:id="rId6"/>
    <p:sldId id="434" r:id="rId7"/>
    <p:sldId id="404" r:id="rId8"/>
    <p:sldId id="405" r:id="rId9"/>
    <p:sldId id="406" r:id="rId10"/>
    <p:sldId id="407" r:id="rId11"/>
    <p:sldId id="408" r:id="rId12"/>
    <p:sldId id="409" r:id="rId13"/>
    <p:sldId id="411" r:id="rId14"/>
    <p:sldId id="413" r:id="rId15"/>
    <p:sldId id="414" r:id="rId16"/>
    <p:sldId id="415" r:id="rId17"/>
    <p:sldId id="440" r:id="rId18"/>
    <p:sldId id="419" r:id="rId19"/>
    <p:sldId id="420" r:id="rId20"/>
    <p:sldId id="421" r:id="rId21"/>
    <p:sldId id="422" r:id="rId22"/>
    <p:sldId id="423" r:id="rId23"/>
    <p:sldId id="424" r:id="rId24"/>
    <p:sldId id="446" r:id="rId25"/>
    <p:sldId id="443" r:id="rId26"/>
    <p:sldId id="444" r:id="rId27"/>
    <p:sldId id="285" r:id="rId28"/>
    <p:sldId id="286" r:id="rId29"/>
    <p:sldId id="287" r:id="rId30"/>
    <p:sldId id="288" r:id="rId31"/>
    <p:sldId id="445" r:id="rId32"/>
    <p:sldId id="290" r:id="rId33"/>
    <p:sldId id="442" r:id="rId34"/>
    <p:sldId id="293"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10" r:id="rId48"/>
    <p:sldId id="311" r:id="rId49"/>
    <p:sldId id="313" r:id="rId50"/>
    <p:sldId id="312" r:id="rId51"/>
    <p:sldId id="314" r:id="rId52"/>
    <p:sldId id="315" r:id="rId53"/>
    <p:sldId id="316" r:id="rId54"/>
    <p:sldId id="317" r:id="rId55"/>
    <p:sldId id="327" r:id="rId56"/>
    <p:sldId id="328" r:id="rId57"/>
    <p:sldId id="329" r:id="rId58"/>
    <p:sldId id="330" r:id="rId59"/>
    <p:sldId id="331" r:id="rId60"/>
    <p:sldId id="332" r:id="rId61"/>
    <p:sldId id="333" r:id="rId62"/>
    <p:sldId id="334" r:id="rId63"/>
    <p:sldId id="335" r:id="rId64"/>
    <p:sldId id="336" r:id="rId65"/>
    <p:sldId id="337" r:id="rId66"/>
    <p:sldId id="339" r:id="rId67"/>
    <p:sldId id="340" r:id="rId68"/>
    <p:sldId id="341" r:id="rId69"/>
    <p:sldId id="264" r:id="rId70"/>
    <p:sldId id="266" r:id="rId71"/>
    <p:sldId id="268" r:id="rId72"/>
    <p:sldId id="269" r:id="rId73"/>
    <p:sldId id="452" r:id="rId74"/>
    <p:sldId id="453" r:id="rId75"/>
    <p:sldId id="270" r:id="rId76"/>
    <p:sldId id="273" r:id="rId77"/>
    <p:sldId id="274" r:id="rId78"/>
    <p:sldId id="277" r:id="rId79"/>
    <p:sldId id="450" r:id="rId80"/>
    <p:sldId id="451" r:id="rId81"/>
    <p:sldId id="439" r:id="rId82"/>
    <p:sldId id="449" r:id="rId83"/>
    <p:sldId id="275" r:id="rId84"/>
    <p:sldId id="448" r:id="rId85"/>
  </p:sldIdLst>
  <p:sldSz cx="9144000" cy="6858000" type="screen4x3"/>
  <p:notesSz cx="6784975" cy="9856470"/>
  <p:defaultTextStyle>
    <a:defPPr>
      <a:defRPr lang="zh-CN"/>
    </a:defPPr>
    <a:lvl1pPr algn="l" rtl="0" eaLnBrk="0" fontAlgn="base" hangingPunct="0">
      <a:spcBef>
        <a:spcPct val="0"/>
      </a:spcBef>
      <a:spcAft>
        <a:spcPct val="0"/>
      </a:spcAft>
      <a:defRPr kumimoji="1" sz="3200" b="1" kern="1200">
        <a:solidFill>
          <a:schemeClr val="tx1"/>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kumimoji="1" sz="3200" b="1" kern="1200">
        <a:solidFill>
          <a:schemeClr val="tx1"/>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kumimoji="1" sz="3200" b="1" kern="1200">
        <a:solidFill>
          <a:schemeClr val="tx1"/>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kumimoji="1" sz="3200" b="1" kern="1200">
        <a:solidFill>
          <a:schemeClr val="tx1"/>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kumimoji="1" sz="3200" b="1"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kumimoji="1" sz="3200" b="1"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kumimoji="1" sz="3200" b="1"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kumimoji="1" sz="3200" b="1"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kumimoji="1" sz="3200" b="1" kern="1200">
        <a:solidFill>
          <a:schemeClr val="tx1"/>
        </a:solidFill>
        <a:latin typeface="Times New Roman" panose="02020603050405020304" pitchFamily="18" charset="0"/>
        <a:ea typeface="黑体" panose="02010609060101010101" pitchFamily="49"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4DC4FF"/>
    <a:srgbClr val="001C2A"/>
    <a:srgbClr val="00A8FC"/>
    <a:srgbClr val="49C2FF"/>
    <a:srgbClr val="A3E0FF"/>
    <a:srgbClr val="BDE9FF"/>
    <a:srgbClr val="AFE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69" autoAdjust="0"/>
    <p:restoredTop sz="89387" autoAdjust="0"/>
  </p:normalViewPr>
  <p:slideViewPr>
    <p:cSldViewPr>
      <p:cViewPr varScale="1">
        <p:scale>
          <a:sx n="59" d="100"/>
          <a:sy n="59" d="100"/>
        </p:scale>
        <p:origin x="1216" y="16"/>
      </p:cViewPr>
      <p:guideLst>
        <p:guide orient="horz" pos="2160"/>
        <p:guide pos="2880"/>
      </p:guideLst>
    </p:cSldViewPr>
  </p:slideViewPr>
  <p:outlineViewPr>
    <p:cViewPr>
      <p:scale>
        <a:sx n="33" d="100"/>
        <a:sy n="33" d="100"/>
      </p:scale>
      <p:origin x="0" y="804"/>
    </p:cViewPr>
    <p:sldLst>
      <p:sld r:id="rId1" collapse="1"/>
    </p:sldLst>
  </p:outlineViewPr>
  <p:notesTextViewPr>
    <p:cViewPr>
      <p:scale>
        <a:sx n="100" d="100"/>
        <a:sy n="100" d="100"/>
      </p:scale>
      <p:origin x="0" y="0"/>
    </p:cViewPr>
  </p:notesTextViewPr>
  <p:sorterViewPr>
    <p:cViewPr>
      <p:scale>
        <a:sx n="66" d="100"/>
        <a:sy n="66" d="100"/>
      </p:scale>
      <p:origin x="0" y="1404"/>
    </p:cViewPr>
  </p:sorterViewPr>
  <p:notesViewPr>
    <p:cSldViewPr>
      <p:cViewPr varScale="1">
        <p:scale>
          <a:sx n="40" d="100"/>
          <a:sy n="40" d="100"/>
        </p:scale>
        <p:origin x="-936" y="-96"/>
      </p:cViewPr>
      <p:guideLst>
        <p:guide orient="horz" pos="3104"/>
        <p:guide pos="2137"/>
      </p:guideLst>
    </p:cSldViewPr>
  </p:notesViewPr>
  <p:gridSpacing cx="72008" cy="72008"/>
</p:viewPr>
</file>

<file path=ppt/_rels/presentation.xml.rels><?xml version="1.0" encoding="UTF-8" standalone="yes"?>
<Relationships xmlns="http://schemas.openxmlformats.org/package/2006/relationships"><Relationship Id="rId90" Type="http://schemas.openxmlformats.org/officeDocument/2006/relationships/commentAuthors" Target="commentAuthors.xml"/><Relationship Id="rId9" Type="http://schemas.openxmlformats.org/officeDocument/2006/relationships/slide" Target="slides/slide6.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handoutMaster" Target="handoutMasters/handoutMaster1.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08T08:56:08.635" idx="1">
    <p:pos x="10" y="10"/>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0050" cy="492125"/>
          </a:xfrm>
          <a:prstGeom prst="rect">
            <a:avLst/>
          </a:prstGeom>
          <a:noFill/>
          <a:ln>
            <a:noFill/>
          </a:ln>
          <a:effectLst/>
        </p:spPr>
        <p:txBody>
          <a:bodyPr vert="horz" wrap="square" lIns="91440" tIns="45720" rIns="91440" bIns="45720" numCol="1" anchor="t" anchorCtr="0" compatLnSpc="1"/>
          <a:lstStyle>
            <a:lvl1pPr eaLnBrk="1" hangingPunct="1">
              <a:spcBef>
                <a:spcPct val="0"/>
              </a:spcBef>
              <a:defRPr sz="1200" b="0">
                <a:ea typeface="宋体" panose="02010600030101010101" pitchFamily="2" charset="-122"/>
              </a:defRPr>
            </a:lvl1pPr>
          </a:lstStyle>
          <a:p>
            <a:pPr>
              <a:defRPr/>
            </a:pPr>
            <a:endParaRPr lang="en-US" altLang="zh-CN"/>
          </a:p>
        </p:txBody>
      </p:sp>
      <p:sp>
        <p:nvSpPr>
          <p:cNvPr id="7171" name="Rectangle 3"/>
          <p:cNvSpPr>
            <a:spLocks noGrp="1" noChangeArrowheads="1"/>
          </p:cNvSpPr>
          <p:nvPr>
            <p:ph type="dt" sz="quarter" idx="1"/>
          </p:nvPr>
        </p:nvSpPr>
        <p:spPr bwMode="auto">
          <a:xfrm>
            <a:off x="3844925" y="0"/>
            <a:ext cx="2940050" cy="492125"/>
          </a:xfrm>
          <a:prstGeom prst="rect">
            <a:avLst/>
          </a:prstGeom>
          <a:noFill/>
          <a:ln>
            <a:noFill/>
          </a:ln>
          <a:effectLst/>
        </p:spPr>
        <p:txBody>
          <a:bodyPr vert="horz" wrap="square" lIns="91440" tIns="45720" rIns="91440" bIns="45720" numCol="1" anchor="t" anchorCtr="0" compatLnSpc="1"/>
          <a:lstStyle>
            <a:lvl1pPr algn="r" eaLnBrk="1" hangingPunct="1">
              <a:spcBef>
                <a:spcPct val="0"/>
              </a:spcBef>
              <a:defRPr sz="1200" b="0">
                <a:ea typeface="宋体" panose="02010600030101010101" pitchFamily="2" charset="-122"/>
              </a:defRPr>
            </a:lvl1pPr>
          </a:lstStyle>
          <a:p>
            <a:pPr>
              <a:defRPr/>
            </a:pPr>
            <a:endParaRPr lang="en-US" altLang="zh-CN"/>
          </a:p>
        </p:txBody>
      </p:sp>
      <p:sp>
        <p:nvSpPr>
          <p:cNvPr id="7172" name="Rectangle 4"/>
          <p:cNvSpPr>
            <a:spLocks noGrp="1" noChangeArrowheads="1"/>
          </p:cNvSpPr>
          <p:nvPr>
            <p:ph type="ftr" sz="quarter" idx="2"/>
          </p:nvPr>
        </p:nvSpPr>
        <p:spPr bwMode="auto">
          <a:xfrm>
            <a:off x="0" y="9364663"/>
            <a:ext cx="2940050" cy="492125"/>
          </a:xfrm>
          <a:prstGeom prst="rect">
            <a:avLst/>
          </a:prstGeom>
          <a:noFill/>
          <a:ln>
            <a:noFill/>
          </a:ln>
          <a:effectLst/>
        </p:spPr>
        <p:txBody>
          <a:bodyPr vert="horz" wrap="square" lIns="91440" tIns="45720" rIns="91440" bIns="45720" numCol="1" anchor="b" anchorCtr="0" compatLnSpc="1"/>
          <a:lstStyle>
            <a:lvl1pPr eaLnBrk="1" hangingPunct="1">
              <a:spcBef>
                <a:spcPct val="0"/>
              </a:spcBef>
              <a:defRPr sz="1200" b="0">
                <a:ea typeface="宋体" panose="02010600030101010101" pitchFamily="2" charset="-122"/>
              </a:defRPr>
            </a:lvl1pPr>
          </a:lstStyle>
          <a:p>
            <a:pPr>
              <a:defRPr/>
            </a:pPr>
            <a:endParaRPr lang="en-US" altLang="zh-CN"/>
          </a:p>
        </p:txBody>
      </p:sp>
      <p:sp>
        <p:nvSpPr>
          <p:cNvPr id="7173" name="Rectangle 5"/>
          <p:cNvSpPr>
            <a:spLocks noGrp="1" noChangeArrowheads="1"/>
          </p:cNvSpPr>
          <p:nvPr>
            <p:ph type="sldNum" sz="quarter" idx="3"/>
          </p:nvPr>
        </p:nvSpPr>
        <p:spPr bwMode="auto">
          <a:xfrm>
            <a:off x="3844925" y="9364663"/>
            <a:ext cx="2940050" cy="492125"/>
          </a:xfrm>
          <a:prstGeom prst="rect">
            <a:avLst/>
          </a:prstGeom>
          <a:noFill/>
          <a:ln>
            <a:noFill/>
          </a:ln>
          <a:effectLst/>
        </p:spPr>
        <p:txBody>
          <a:bodyPr vert="horz" wrap="square" lIns="91440" tIns="45720" rIns="91440" bIns="45720" numCol="1" anchor="b" anchorCtr="0" compatLnSpc="1"/>
          <a:lstStyle>
            <a:lvl1pPr algn="r" eaLnBrk="1" hangingPunct="1">
              <a:defRPr sz="1200" b="0">
                <a:ea typeface="宋体" panose="02010600030101010101" pitchFamily="2" charset="-122"/>
              </a:defRPr>
            </a:lvl1pPr>
          </a:lstStyle>
          <a:p>
            <a:pPr>
              <a:defRPr/>
            </a:pPr>
            <a:fld id="{1FC1D4D6-EAFE-4E02-996C-B47962D266D0}"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1026"/>
          <p:cNvSpPr>
            <a:spLocks noGrp="1" noChangeArrowheads="1"/>
          </p:cNvSpPr>
          <p:nvPr>
            <p:ph type="hdr" sz="quarter"/>
          </p:nvPr>
        </p:nvSpPr>
        <p:spPr bwMode="auto">
          <a:xfrm>
            <a:off x="0" y="0"/>
            <a:ext cx="2940050" cy="492125"/>
          </a:xfrm>
          <a:prstGeom prst="rect">
            <a:avLst/>
          </a:prstGeom>
          <a:noFill/>
          <a:ln>
            <a:noFill/>
          </a:ln>
          <a:effectLst/>
        </p:spPr>
        <p:txBody>
          <a:bodyPr vert="horz" wrap="square" lIns="91440" tIns="45720" rIns="91440" bIns="45720" numCol="1" anchor="t" anchorCtr="0" compatLnSpc="1"/>
          <a:lstStyle>
            <a:lvl1pPr eaLnBrk="1" hangingPunct="1">
              <a:spcBef>
                <a:spcPct val="0"/>
              </a:spcBef>
              <a:defRPr sz="1200" b="0">
                <a:ea typeface="宋体" panose="02010600030101010101" pitchFamily="2" charset="-122"/>
              </a:defRPr>
            </a:lvl1pPr>
          </a:lstStyle>
          <a:p>
            <a:pPr>
              <a:defRPr/>
            </a:pPr>
            <a:endParaRPr lang="en-US" altLang="zh-CN"/>
          </a:p>
        </p:txBody>
      </p:sp>
      <p:sp>
        <p:nvSpPr>
          <p:cNvPr id="21507" name="Rectangle 1027"/>
          <p:cNvSpPr>
            <a:spLocks noGrp="1" noChangeArrowheads="1"/>
          </p:cNvSpPr>
          <p:nvPr>
            <p:ph type="dt" idx="1"/>
          </p:nvPr>
        </p:nvSpPr>
        <p:spPr bwMode="auto">
          <a:xfrm>
            <a:off x="3844925" y="0"/>
            <a:ext cx="2940050" cy="492125"/>
          </a:xfrm>
          <a:prstGeom prst="rect">
            <a:avLst/>
          </a:prstGeom>
          <a:noFill/>
          <a:ln>
            <a:noFill/>
          </a:ln>
          <a:effectLst/>
        </p:spPr>
        <p:txBody>
          <a:bodyPr vert="horz" wrap="square" lIns="91440" tIns="45720" rIns="91440" bIns="45720" numCol="1" anchor="t" anchorCtr="0" compatLnSpc="1"/>
          <a:lstStyle>
            <a:lvl1pPr algn="r" eaLnBrk="1" hangingPunct="1">
              <a:spcBef>
                <a:spcPct val="0"/>
              </a:spcBef>
              <a:defRPr sz="1200" b="0">
                <a:ea typeface="宋体" panose="02010600030101010101" pitchFamily="2" charset="-122"/>
              </a:defRPr>
            </a:lvl1pPr>
          </a:lstStyle>
          <a:p>
            <a:pPr>
              <a:defRPr/>
            </a:pPr>
            <a:endParaRPr lang="en-US" altLang="zh-CN"/>
          </a:p>
        </p:txBody>
      </p:sp>
      <p:sp>
        <p:nvSpPr>
          <p:cNvPr id="13316" name="Rectangle 1028"/>
          <p:cNvSpPr>
            <a:spLocks noGrp="1" noRot="1" noChangeAspect="1" noChangeArrowheads="1" noTextEdit="1"/>
          </p:cNvSpPr>
          <p:nvPr>
            <p:ph type="sldImg" idx="2"/>
          </p:nvPr>
        </p:nvSpPr>
        <p:spPr bwMode="auto">
          <a:xfrm>
            <a:off x="928688" y="739775"/>
            <a:ext cx="4927600" cy="36957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9" name="Rectangle 1029"/>
          <p:cNvSpPr>
            <a:spLocks noGrp="1" noChangeArrowheads="1"/>
          </p:cNvSpPr>
          <p:nvPr>
            <p:ph type="body" sz="quarter" idx="3"/>
          </p:nvPr>
        </p:nvSpPr>
        <p:spPr bwMode="auto">
          <a:xfrm>
            <a:off x="979488" y="4600575"/>
            <a:ext cx="4598987" cy="4516438"/>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1510" name="Rectangle 1030"/>
          <p:cNvSpPr>
            <a:spLocks noGrp="1" noChangeArrowheads="1"/>
          </p:cNvSpPr>
          <p:nvPr>
            <p:ph type="ftr" sz="quarter" idx="4"/>
          </p:nvPr>
        </p:nvSpPr>
        <p:spPr bwMode="auto">
          <a:xfrm>
            <a:off x="0" y="9364663"/>
            <a:ext cx="2940050" cy="492125"/>
          </a:xfrm>
          <a:prstGeom prst="rect">
            <a:avLst/>
          </a:prstGeom>
          <a:noFill/>
          <a:ln>
            <a:noFill/>
          </a:ln>
          <a:effectLst/>
        </p:spPr>
        <p:txBody>
          <a:bodyPr vert="horz" wrap="square" lIns="91440" tIns="45720" rIns="91440" bIns="45720" numCol="1" anchor="b" anchorCtr="0" compatLnSpc="1"/>
          <a:lstStyle>
            <a:lvl1pPr eaLnBrk="1" hangingPunct="1">
              <a:spcBef>
                <a:spcPct val="0"/>
              </a:spcBef>
              <a:defRPr sz="1200" b="0">
                <a:ea typeface="宋体" panose="02010600030101010101" pitchFamily="2" charset="-122"/>
              </a:defRPr>
            </a:lvl1pPr>
          </a:lstStyle>
          <a:p>
            <a:pPr>
              <a:defRPr/>
            </a:pPr>
            <a:endParaRPr lang="en-US" altLang="zh-CN"/>
          </a:p>
        </p:txBody>
      </p:sp>
      <p:sp>
        <p:nvSpPr>
          <p:cNvPr id="21511" name="Rectangle 1031"/>
          <p:cNvSpPr>
            <a:spLocks noGrp="1" noChangeArrowheads="1"/>
          </p:cNvSpPr>
          <p:nvPr>
            <p:ph type="sldNum" sz="quarter" idx="5"/>
          </p:nvPr>
        </p:nvSpPr>
        <p:spPr bwMode="auto">
          <a:xfrm>
            <a:off x="2895600" y="9144000"/>
            <a:ext cx="685800" cy="492125"/>
          </a:xfrm>
          <a:prstGeom prst="rect">
            <a:avLst/>
          </a:prstGeom>
          <a:noFill/>
          <a:ln>
            <a:noFill/>
          </a:ln>
          <a:effectLst/>
        </p:spPr>
        <p:txBody>
          <a:bodyPr vert="horz" wrap="square" lIns="91440" tIns="45720" rIns="91440" bIns="45720" numCol="1" anchor="b" anchorCtr="0" compatLnSpc="1"/>
          <a:lstStyle>
            <a:lvl1pPr algn="r" eaLnBrk="1" hangingPunct="1">
              <a:defRPr sz="1200" b="0">
                <a:ea typeface="宋体" panose="02010600030101010101" pitchFamily="2" charset="-122"/>
              </a:defRPr>
            </a:lvl1pPr>
          </a:lstStyle>
          <a:p>
            <a:pPr>
              <a:defRPr/>
            </a:pPr>
            <a:fld id="{93215D0C-4128-4133-B0BA-DCE301B494B9}"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lnSpc>
        <a:spcPct val="120000"/>
      </a:lnSpc>
      <a:spcBef>
        <a:spcPct val="30000"/>
      </a:spcBef>
      <a:spcAft>
        <a:spcPct val="30000"/>
      </a:spcAft>
      <a:defRPr sz="1200" kern="1200">
        <a:solidFill>
          <a:schemeClr val="tx1"/>
        </a:solidFill>
        <a:latin typeface="Times New Roman" panose="02020603050405020304" pitchFamily="18" charset="0"/>
        <a:ea typeface="宋体" panose="02010600030101010101" pitchFamily="2" charset="-122"/>
        <a:cs typeface="+mn-cs"/>
      </a:defRPr>
    </a:lvl1pPr>
    <a:lvl2pPr marL="571500" indent="-114300" algn="l" rtl="0" eaLnBrk="0" fontAlgn="base" hangingPunct="0">
      <a:lnSpc>
        <a:spcPct val="120000"/>
      </a:lnSpc>
      <a:spcBef>
        <a:spcPct val="30000"/>
      </a:spcBef>
      <a:spcAft>
        <a:spcPct val="30000"/>
      </a:spcAft>
      <a:buSzPct val="70000"/>
      <a:buFont typeface="Wingdings" panose="05000000000000000000" pitchFamily="2" charset="2"/>
      <a:buChar char="l"/>
      <a:defRPr sz="1000" kern="1200">
        <a:solidFill>
          <a:schemeClr val="tx1"/>
        </a:solidFill>
        <a:latin typeface="Times New Roman" panose="02020603050405020304" pitchFamily="18" charset="0"/>
        <a:ea typeface="宋体" panose="02010600030101010101" pitchFamily="2" charset="-122"/>
        <a:cs typeface="+mn-cs"/>
      </a:defRPr>
    </a:lvl2pPr>
    <a:lvl3pPr marL="1047750" indent="-133350" algn="l" rtl="0" eaLnBrk="0" fontAlgn="base" hangingPunct="0">
      <a:lnSpc>
        <a:spcPct val="120000"/>
      </a:lnSpc>
      <a:spcBef>
        <a:spcPct val="30000"/>
      </a:spcBef>
      <a:spcAft>
        <a:spcPct val="30000"/>
      </a:spcAft>
      <a:buSzPct val="70000"/>
      <a:buFont typeface="Wingdings" panose="05000000000000000000" pitchFamily="2" charset="2"/>
      <a:buChar char="n"/>
      <a:defRPr sz="9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lnSpc>
        <a:spcPct val="120000"/>
      </a:lnSpc>
      <a:spcBef>
        <a:spcPct val="30000"/>
      </a:spcBef>
      <a:spcAft>
        <a:spcPct val="30000"/>
      </a:spcAft>
      <a:buSzPct val="70000"/>
      <a:buFont typeface="Wingdings" panose="05000000000000000000" pitchFamily="2" charset="2"/>
      <a:buChar char="è"/>
      <a:defRPr sz="9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lnSpc>
        <a:spcPct val="120000"/>
      </a:lnSpc>
      <a:spcBef>
        <a:spcPct val="30000"/>
      </a:spcBef>
      <a:spcAft>
        <a:spcPct val="30000"/>
      </a:spcAft>
      <a:defRPr sz="9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31"/>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BB50D125-41A6-4367-924C-EB3435044833}" type="slidenum">
              <a:rPr lang="en-US" altLang="zh-CN" smtClean="0"/>
            </a:fld>
            <a:endParaRPr lang="en-US" altLang="zh-CN"/>
          </a:p>
        </p:txBody>
      </p:sp>
      <p:sp>
        <p:nvSpPr>
          <p:cNvPr id="16387" name="Rectangle 2"/>
          <p:cNvSpPr>
            <a:spLocks noGrp="1" noRot="1" noChangeAspect="1" noChangeArrowheads="1" noTextEdit="1"/>
          </p:cNvSpPr>
          <p:nvPr>
            <p:ph type="sldImg"/>
          </p:nvPr>
        </p:nvSpPr>
        <p:spPr/>
      </p:sp>
      <p:sp>
        <p:nvSpPr>
          <p:cNvPr id="16388" name="Rectangle 3"/>
          <p:cNvSpPr>
            <a:spLocks noGrp="1" noChangeArrowheads="1"/>
          </p:cNvSpPr>
          <p:nvPr>
            <p:ph type="body" idx="1"/>
          </p:nvPr>
        </p:nvSpPr>
        <p:spPr>
          <a:xfrm>
            <a:off x="1274763" y="4681538"/>
            <a:ext cx="4379912" cy="64611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封面页</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6F2FE089-8250-4F78-B448-8DCB8095A8AE}"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23B0220D-BAA3-4420-8B44-8492F283C2FE}"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81E9D1F7-AB06-461F-9661-E5314B5911A6}"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CFAEDD2E-EC2D-4142-AF83-E27124272186}"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1AF93CFF-D6E7-44AC-8A91-166EDFC3886F}"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C0DCC03D-00C8-4C69-82A9-259F28326109}"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6E847010-D927-4ADD-9FED-98FC7B06BD9B}"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0D368DF5-FA79-41A9-B881-76CFA78ECC1E}"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90A7CEAE-62E4-435C-8015-0AADE043E87E}"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31F44BA2-11AE-499B-97FA-93523EB5E2C0}"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6C280A6C-B558-4528-9E5C-98E2CA543139}"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41987" name="Rectangle 2"/>
          <p:cNvSpPr>
            <a:spLocks noGrp="1" noRot="1" noChangeAspect="1" noChangeArrowheads="1" noTextEdit="1"/>
          </p:cNvSpPr>
          <p:nvPr>
            <p:ph type="sldImg"/>
          </p:nvPr>
        </p:nvSpPr>
        <p:spPr/>
      </p:sp>
      <p:sp>
        <p:nvSpPr>
          <p:cNvPr id="41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F6C55D95-0086-41E0-B08E-652831B06C28}"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2FCB7066-F0F8-4CC0-8D90-E116DCD9EB07}"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26D89793-A5E3-41AA-A627-1FF5B4F5BD42}"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83971" name="Rectangle 2"/>
          <p:cNvSpPr>
            <a:spLocks noGrp="1" noRot="1" noChangeAspect="1" noChangeArrowheads="1" noTextEdit="1"/>
          </p:cNvSpPr>
          <p:nvPr>
            <p:ph type="sldImg"/>
          </p:nvPr>
        </p:nvSpPr>
        <p:spPr/>
      </p:sp>
      <p:sp>
        <p:nvSpPr>
          <p:cNvPr id="839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E6D8836F-A133-4E63-8CF7-FA17C0C2FFF5}"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86019" name="Rectangle 2"/>
          <p:cNvSpPr>
            <a:spLocks noGrp="1" noRot="1" noChangeAspect="1" noChangeArrowheads="1" noTextEdit="1"/>
          </p:cNvSpPr>
          <p:nvPr>
            <p:ph type="sldImg"/>
          </p:nvPr>
        </p:nvSpPr>
        <p:spPr/>
      </p:sp>
      <p:sp>
        <p:nvSpPr>
          <p:cNvPr id="860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0D024AE3-3190-453D-8404-D55C71606913}"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0CAEC8C5-E23D-4A7E-AA69-7CB82ED90212}"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D4D60074-078E-48FD-8732-708D5B25D274}"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39A0260A-E394-46C5-A808-E5CACC0516FE}"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94211" name="Rectangle 2"/>
          <p:cNvSpPr>
            <a:spLocks noGrp="1" noRot="1" noChangeAspect="1" noChangeArrowheads="1" noTextEdit="1"/>
          </p:cNvSpPr>
          <p:nvPr>
            <p:ph type="sldImg"/>
          </p:nvPr>
        </p:nvSpPr>
        <p:spPr/>
      </p:sp>
      <p:sp>
        <p:nvSpPr>
          <p:cNvPr id="942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B7F598FA-8A97-486C-A046-BDCAB8FFEE5C}"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96259" name="Rectangle 2"/>
          <p:cNvSpPr>
            <a:spLocks noGrp="1" noRot="1" noChangeAspect="1" noChangeArrowheads="1" noTextEdit="1"/>
          </p:cNvSpPr>
          <p:nvPr>
            <p:ph type="sldImg"/>
          </p:nvPr>
        </p:nvSpPr>
        <p:spPr/>
      </p:sp>
      <p:sp>
        <p:nvSpPr>
          <p:cNvPr id="962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9764962B-2302-4088-A9BA-B7FC19DDCB77}"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38332A6B-87FE-4852-BE99-2A2D3336CDB6}"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44035" name="Rectangle 2"/>
          <p:cNvSpPr>
            <a:spLocks noGrp="1" noRot="1" noChangeAspect="1" noChangeArrowheads="1" noTextEdit="1"/>
          </p:cNvSpPr>
          <p:nvPr>
            <p:ph type="sldImg"/>
          </p:nvPr>
        </p:nvSpPr>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804C9E71-CF22-4076-A760-333BDDA2409B}"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101379" name="Rectangle 2"/>
          <p:cNvSpPr>
            <a:spLocks noGrp="1" noRot="1" noChangeAspect="1" noChangeArrowheads="1" noTextEdit="1"/>
          </p:cNvSpPr>
          <p:nvPr>
            <p:ph type="sldImg"/>
          </p:nvPr>
        </p:nvSpPr>
        <p:spPr/>
      </p:sp>
      <p:sp>
        <p:nvSpPr>
          <p:cNvPr id="1013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F56D679F-17E4-461A-B600-6BB1049C49A7}"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D8B4CEC7-E654-41E4-BB8E-D1031FFCCAFB}"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AD8A9A99-25A4-4B81-A3B4-EE3D5C0E5FC5}"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107523" name="Rectangle 2"/>
          <p:cNvSpPr>
            <a:spLocks noGrp="1" noRot="1" noChangeAspect="1" noChangeArrowheads="1" noTextEdit="1"/>
          </p:cNvSpPr>
          <p:nvPr>
            <p:ph type="sldImg"/>
          </p:nvPr>
        </p:nvSpPr>
        <p:spPr/>
      </p:sp>
      <p:sp>
        <p:nvSpPr>
          <p:cNvPr id="1075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2EF16A85-2AA9-48B7-A13C-C3CC4F75D0BB}"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92089C4A-9E1F-48AB-A290-4416C0924201}"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111619" name="Rectangle 2"/>
          <p:cNvSpPr>
            <a:spLocks noGrp="1" noRot="1" noChangeAspect="1" noChangeArrowheads="1" noTextEdit="1"/>
          </p:cNvSpPr>
          <p:nvPr>
            <p:ph type="sldImg"/>
          </p:nvPr>
        </p:nvSpPr>
        <p:spPr/>
      </p:sp>
      <p:sp>
        <p:nvSpPr>
          <p:cNvPr id="1116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C8EFB96B-A4E3-4FCD-A00A-FCCF60800052}"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113667" name="Rectangle 2"/>
          <p:cNvSpPr>
            <a:spLocks noGrp="1" noRot="1" noChangeAspect="1" noChangeArrowheads="1" noTextEdit="1"/>
          </p:cNvSpPr>
          <p:nvPr>
            <p:ph type="sldImg"/>
          </p:nvPr>
        </p:nvSpPr>
        <p:spPr/>
      </p:sp>
      <p:sp>
        <p:nvSpPr>
          <p:cNvPr id="1136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47C29C1A-D7F5-48A9-904A-9423DAAC8531}"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D549F5D9-F51C-4283-90D8-DA34C5F72445}"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AE6B3773-D7B2-4204-B5A6-F0C1C036610A}"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119811" name="Rectangle 2"/>
          <p:cNvSpPr>
            <a:spLocks noGrp="1" noRot="1" noChangeAspect="1" noChangeArrowheads="1" noTextEdit="1"/>
          </p:cNvSpPr>
          <p:nvPr>
            <p:ph type="sldImg"/>
          </p:nvPr>
        </p:nvSpPr>
        <p:spPr/>
      </p:sp>
      <p:sp>
        <p:nvSpPr>
          <p:cNvPr id="1198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32679ACD-6405-4DBA-B2A5-8AEF61C4FC76}"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46083" name="Rectangle 2"/>
          <p:cNvSpPr>
            <a:spLocks noGrp="1" noRot="1" noChangeAspect="1" noChangeArrowheads="1" noTextEdit="1"/>
          </p:cNvSpPr>
          <p:nvPr>
            <p:ph type="sldImg"/>
          </p:nvPr>
        </p:nvSpPr>
        <p:spPr/>
      </p:sp>
      <p:sp>
        <p:nvSpPr>
          <p:cNvPr id="46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380E7937-3A31-4EE4-8D1B-02AE1939D5A3}"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EC983E4A-3549-4F06-BC90-2E9D00B74233}"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123907" name="Rectangle 2"/>
          <p:cNvSpPr>
            <a:spLocks noGrp="1" noRot="1" noChangeAspect="1" noChangeArrowheads="1" noTextEdit="1"/>
          </p:cNvSpPr>
          <p:nvPr>
            <p:ph type="sldImg"/>
          </p:nvPr>
        </p:nvSpPr>
        <p:spPr/>
      </p:sp>
      <p:sp>
        <p:nvSpPr>
          <p:cNvPr id="1239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59A4FFA7-3ADD-4B5F-A8E7-9781CD6A195F}"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125955" name="Rectangle 2"/>
          <p:cNvSpPr>
            <a:spLocks noGrp="1" noRot="1" noChangeAspect="1" noChangeArrowheads="1" noTextEdit="1"/>
          </p:cNvSpPr>
          <p:nvPr>
            <p:ph type="sldImg"/>
          </p:nvPr>
        </p:nvSpPr>
        <p:spPr/>
      </p:sp>
      <p:sp>
        <p:nvSpPr>
          <p:cNvPr id="1259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9BFE4A70-A9A8-4DE8-A09F-377D6D192905}"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128003" name="Rectangle 2"/>
          <p:cNvSpPr>
            <a:spLocks noGrp="1" noRot="1" noChangeAspect="1" noChangeArrowheads="1" noTextEdit="1"/>
          </p:cNvSpPr>
          <p:nvPr>
            <p:ph type="sldImg"/>
          </p:nvPr>
        </p:nvSpPr>
        <p:spPr/>
      </p:sp>
      <p:sp>
        <p:nvSpPr>
          <p:cNvPr id="1280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B2BB1C32-F803-4EA1-AE47-198530D728F6}"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130051" name="Rectangle 2"/>
          <p:cNvSpPr>
            <a:spLocks noGrp="1" noRot="1" noChangeAspect="1" noChangeArrowheads="1" noTextEdit="1"/>
          </p:cNvSpPr>
          <p:nvPr>
            <p:ph type="sldImg"/>
          </p:nvPr>
        </p:nvSpPr>
        <p:spPr/>
      </p:sp>
      <p:sp>
        <p:nvSpPr>
          <p:cNvPr id="1300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C04C3368-359D-4F21-8FF4-FEE1DC7D1B59}"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132099" name="Rectangle 2"/>
          <p:cNvSpPr>
            <a:spLocks noGrp="1" noRot="1" noChangeAspect="1" noChangeArrowheads="1" noTextEdit="1"/>
          </p:cNvSpPr>
          <p:nvPr>
            <p:ph type="sldImg"/>
          </p:nvPr>
        </p:nvSpPr>
        <p:spPr/>
      </p:sp>
      <p:sp>
        <p:nvSpPr>
          <p:cNvPr id="132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00811470-C661-464E-8D06-3D3DF27B0CCC}"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134147" name="Rectangle 2"/>
          <p:cNvSpPr>
            <a:spLocks noGrp="1" noRot="1" noChangeAspect="1" noChangeArrowheads="1" noTextEdit="1"/>
          </p:cNvSpPr>
          <p:nvPr>
            <p:ph type="sldImg"/>
          </p:nvPr>
        </p:nvSpPr>
        <p:spPr/>
      </p:sp>
      <p:sp>
        <p:nvSpPr>
          <p:cNvPr id="134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226BCD22-4176-4C50-A0E0-C1BC8D2C05C5}"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136195" name="Rectangle 2"/>
          <p:cNvSpPr>
            <a:spLocks noGrp="1" noRot="1" noChangeAspect="1" noChangeArrowheads="1" noTextEdit="1"/>
          </p:cNvSpPr>
          <p:nvPr>
            <p:ph type="sldImg"/>
          </p:nvPr>
        </p:nvSpPr>
        <p:spPr/>
      </p:sp>
      <p:sp>
        <p:nvSpPr>
          <p:cNvPr id="136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6DA61BCA-8667-4F02-9491-4D00A074234F}"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140291" name="Rectangle 2"/>
          <p:cNvSpPr>
            <a:spLocks noGrp="1" noRot="1" noChangeAspect="1" noChangeArrowheads="1" noTextEdit="1"/>
          </p:cNvSpPr>
          <p:nvPr>
            <p:ph type="sldImg"/>
          </p:nvPr>
        </p:nvSpPr>
        <p:spPr/>
      </p:sp>
      <p:sp>
        <p:nvSpPr>
          <p:cNvPr id="1402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FE4B6935-BEAA-4D0F-881B-34F0DAF0A128}"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142339" name="Rectangle 2"/>
          <p:cNvSpPr>
            <a:spLocks noGrp="1" noRot="1" noChangeAspect="1" noChangeArrowheads="1" noTextEdit="1"/>
          </p:cNvSpPr>
          <p:nvPr>
            <p:ph type="sldImg"/>
          </p:nvPr>
        </p:nvSpPr>
        <p:spPr/>
      </p:sp>
      <p:sp>
        <p:nvSpPr>
          <p:cNvPr id="142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9A89C7DC-D7F3-407F-8FE1-A4506A56DD37}"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DDE557A1-CA63-4683-A9D8-9FC9B4852211}"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146435" name="Rectangle 2"/>
          <p:cNvSpPr>
            <a:spLocks noGrp="1" noRot="1" noChangeAspect="1" noChangeArrowheads="1" noTextEdit="1"/>
          </p:cNvSpPr>
          <p:nvPr>
            <p:ph type="sldImg"/>
          </p:nvPr>
        </p:nvSpPr>
        <p:spPr/>
      </p:sp>
      <p:sp>
        <p:nvSpPr>
          <p:cNvPr id="1464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C217782E-1143-43B8-8265-79797989CA6A}"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154627" name="Rectangle 2"/>
          <p:cNvSpPr>
            <a:spLocks noGrp="1" noRot="1" noChangeAspect="1" noChangeArrowheads="1" noTextEdit="1"/>
          </p:cNvSpPr>
          <p:nvPr>
            <p:ph type="sldImg"/>
          </p:nvPr>
        </p:nvSpPr>
        <p:spPr/>
      </p:sp>
      <p:sp>
        <p:nvSpPr>
          <p:cNvPr id="1546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8E5235D3-4866-466C-8BE4-57BB468F1783}"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6A54DAF0-8B6B-4D3A-9FD2-75EFEF9B5CF2}"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52227" name="Rectangle 2"/>
          <p:cNvSpPr>
            <a:spLocks noGrp="1" noRot="1" noChangeAspect="1" noChangeArrowheads="1" noTextEdit="1"/>
          </p:cNvSpPr>
          <p:nvPr>
            <p:ph type="sldImg"/>
          </p:nvPr>
        </p:nvSpPr>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4581A763-0701-4348-9B6C-8836C15739B6}"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5D7A798D-C41C-45B0-8954-DA09D05FB79E}"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 name="Rectangle 12"/>
          <p:cNvSpPr>
            <a:spLocks noChangeArrowheads="1"/>
          </p:cNvSpPr>
          <p:nvPr userDrawn="1"/>
        </p:nvSpPr>
        <p:spPr bwMode="auto">
          <a:xfrm>
            <a:off x="0" y="0"/>
            <a:ext cx="9144000" cy="6858000"/>
          </a:xfrm>
          <a:prstGeom prst="rect">
            <a:avLst/>
          </a:prstGeom>
          <a:solidFill>
            <a:srgbClr val="AFE4FF"/>
          </a:solidFill>
          <a:ln w="9525" algn="ctr">
            <a:solidFill>
              <a:srgbClr val="BDE9FF"/>
            </a:solidFill>
            <a:miter lim="800000"/>
          </a:ln>
          <a:effectLst/>
        </p:spPr>
        <p:txBody>
          <a:bodyPr wrap="none" anchor="ctr">
            <a:spAutoFit/>
          </a:bodyPr>
          <a:lstStyle>
            <a:lvl1pPr eaLnBrk="0" hangingPunct="0">
              <a:defRPr kumimoji="1" sz="3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3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3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3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eaLnBrk="1" hangingPunct="1">
              <a:spcBef>
                <a:spcPct val="20000"/>
              </a:spcBef>
              <a:defRPr/>
            </a:pPr>
            <a:endParaRPr lang="zh-CN" altLang="en-US"/>
          </a:p>
        </p:txBody>
      </p:sp>
      <p:pic>
        <p:nvPicPr>
          <p:cNvPr id="3" name="Picture 10" descr="s-xyfg_zhulou_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436938"/>
            <a:ext cx="9144000" cy="3421062"/>
          </a:xfrm>
          <a:prstGeom prst="rect">
            <a:avLst/>
          </a:prstGeom>
          <a:solidFill>
            <a:srgbClr val="BDE9FF"/>
          </a:solidFill>
          <a:ln w="9525">
            <a:solidFill>
              <a:srgbClr val="BDE9FF"/>
            </a:solidFill>
            <a:miter lim="800000"/>
            <a:headEnd/>
            <a:tailEnd/>
          </a:ln>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67475" y="228600"/>
            <a:ext cx="1849438" cy="31305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914400" y="228600"/>
            <a:ext cx="5400675" cy="31305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2pPr marL="671830" indent="-285750">
              <a:buFont typeface="Wingdings" panose="05000000000000000000" pitchFamily="2" charset="2"/>
              <a:buChar char="l"/>
              <a:defRPr/>
            </a:lvl2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914400" y="1524000"/>
            <a:ext cx="3619500" cy="183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86300" y="1524000"/>
            <a:ext cx="3619500" cy="183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4.png"/><Relationship Id="rId13" Type="http://schemas.openxmlformats.org/officeDocument/2006/relationships/image" Target="../media/image3.jpeg"/><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7938" y="6480175"/>
            <a:ext cx="9144001" cy="404813"/>
          </a:xfrm>
          <a:prstGeom prst="rect">
            <a:avLst/>
          </a:prstGeom>
          <a:solidFill>
            <a:srgbClr val="A7E2FF">
              <a:alpha val="21176"/>
            </a:srgbClr>
          </a:solidFill>
          <a:ln>
            <a:noFill/>
          </a:ln>
          <a:effectLst/>
        </p:spPr>
        <p:txBody>
          <a:bodyPr wrap="none" anchor="ctr"/>
          <a:lstStyle>
            <a:lvl1pPr eaLnBrk="0" hangingPunct="0">
              <a:defRPr kumimoji="1" sz="3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3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3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3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defRPr/>
            </a:pPr>
            <a:endParaRPr kumimoji="0" lang="zh-CN" altLang="zh-CN" sz="1800" b="0">
              <a:latin typeface="Arial" panose="020B0604020202020204" pitchFamily="34" charset="0"/>
              <a:ea typeface="宋体" panose="02010600030101010101" pitchFamily="2" charset="-122"/>
            </a:endParaRPr>
          </a:p>
        </p:txBody>
      </p:sp>
      <p:sp>
        <p:nvSpPr>
          <p:cNvPr id="1027" name="Rectangle 4"/>
          <p:cNvSpPr>
            <a:spLocks noGrp="1" noChangeArrowheads="1"/>
          </p:cNvSpPr>
          <p:nvPr>
            <p:ph type="title"/>
          </p:nvPr>
        </p:nvSpPr>
        <p:spPr bwMode="auto">
          <a:xfrm>
            <a:off x="1230313" y="22860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8" name="Rectangle 5"/>
          <p:cNvSpPr>
            <a:spLocks noGrp="1" noChangeArrowheads="1"/>
          </p:cNvSpPr>
          <p:nvPr>
            <p:ph type="body" idx="1"/>
          </p:nvPr>
        </p:nvSpPr>
        <p:spPr bwMode="auto">
          <a:xfrm>
            <a:off x="914400" y="1524000"/>
            <a:ext cx="7391400" cy="183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9" name="Rectangle 7"/>
          <p:cNvSpPr>
            <a:spLocks noChangeArrowheads="1"/>
          </p:cNvSpPr>
          <p:nvPr/>
        </p:nvSpPr>
        <p:spPr bwMode="auto">
          <a:xfrm>
            <a:off x="3116263" y="6524625"/>
            <a:ext cx="2895600" cy="457200"/>
          </a:xfrm>
          <a:prstGeom prst="rect">
            <a:avLst/>
          </a:prstGeom>
          <a:noFill/>
          <a:ln>
            <a:noFill/>
          </a:ln>
          <a:effectLst/>
        </p:spPr>
        <p:txBody>
          <a:bodyPr/>
          <a:lstStyle>
            <a:lvl1pPr eaLnBrk="0" hangingPunct="0">
              <a:defRPr kumimoji="1" sz="3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3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3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3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eaLnBrk="1" hangingPunct="1">
              <a:defRPr/>
            </a:pPr>
            <a:endParaRPr lang="zh-CN" altLang="zh-CN" sz="1100">
              <a:solidFill>
                <a:srgbClr val="666699"/>
              </a:solidFill>
              <a:ea typeface="楷体_GB2312" pitchFamily="49" charset="-122"/>
            </a:endParaRPr>
          </a:p>
        </p:txBody>
      </p:sp>
      <p:sp>
        <p:nvSpPr>
          <p:cNvPr id="1030" name="Text Box 10"/>
          <p:cNvSpPr txBox="1">
            <a:spLocks noChangeArrowheads="1"/>
          </p:cNvSpPr>
          <p:nvPr userDrawn="1"/>
        </p:nvSpPr>
        <p:spPr bwMode="auto">
          <a:xfrm>
            <a:off x="8640763" y="6092825"/>
            <a:ext cx="539750" cy="304800"/>
          </a:xfrm>
          <a:prstGeom prst="rect">
            <a:avLst/>
          </a:prstGeom>
          <a:noFill/>
          <a:ln>
            <a:noFill/>
          </a:ln>
          <a:effectLst/>
        </p:spPr>
        <p:txBody>
          <a:bodyPr>
            <a:spAutoFit/>
          </a:bodyPr>
          <a:lstStyle>
            <a:lvl1pPr>
              <a:spcBef>
                <a:spcPct val="20000"/>
              </a:spcBef>
              <a:defRPr kumimoji="1" sz="3200" b="1">
                <a:solidFill>
                  <a:schemeClr val="tx1"/>
                </a:solidFill>
                <a:latin typeface="Times New Roman" panose="02020603050405020304" pitchFamily="18" charset="0"/>
                <a:ea typeface="黑体" panose="02010609060101010101" pitchFamily="49" charset="-122"/>
              </a:defRPr>
            </a:lvl1pPr>
            <a:lvl2pPr marL="742950" indent="-285750">
              <a:spcBef>
                <a:spcPct val="20000"/>
              </a:spcBef>
              <a:defRPr kumimoji="1" sz="32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defRPr kumimoji="1" sz="3200" b="1">
                <a:solidFill>
                  <a:schemeClr val="tx1"/>
                </a:solidFill>
                <a:latin typeface="Times New Roman" panose="02020603050405020304" pitchFamily="18" charset="0"/>
                <a:ea typeface="黑体" panose="02010609060101010101" pitchFamily="49" charset="-122"/>
              </a:defRPr>
            </a:lvl3pPr>
            <a:lvl4pPr marL="1600200" indent="-228600">
              <a:spcBef>
                <a:spcPct val="20000"/>
              </a:spcBef>
              <a:defRPr kumimoji="1" sz="3200" b="1">
                <a:solidFill>
                  <a:schemeClr val="tx1"/>
                </a:solidFill>
                <a:latin typeface="Times New Roman" panose="02020603050405020304" pitchFamily="18" charset="0"/>
                <a:ea typeface="黑体" panose="02010609060101010101" pitchFamily="49" charset="-122"/>
              </a:defRPr>
            </a:lvl4pPr>
            <a:lvl5pPr marL="2057400" indent="-228600">
              <a:spcBef>
                <a:spcPct val="20000"/>
              </a:spcBef>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spcBef>
                <a:spcPct val="50000"/>
              </a:spcBef>
              <a:defRPr/>
            </a:pPr>
            <a:fld id="{B6CDFC59-74BF-4FA4-A534-EBF0EA527074}" type="slidenum">
              <a:rPr kumimoji="0" lang="en-US" altLang="zh-CN" sz="1400" smtClean="0">
                <a:solidFill>
                  <a:srgbClr val="0094DE"/>
                </a:solidFill>
                <a:latin typeface="Arial" panose="020B0604020202020204" pitchFamily="34" charset="0"/>
                <a:ea typeface="宋体" panose="02010600030101010101" pitchFamily="2" charset="-122"/>
              </a:rPr>
            </a:fld>
            <a:endParaRPr kumimoji="0" lang="en-US" altLang="zh-CN" sz="1400">
              <a:solidFill>
                <a:srgbClr val="0094DE"/>
              </a:solidFill>
              <a:latin typeface="Arial" panose="020B0604020202020204" pitchFamily="34" charset="0"/>
              <a:ea typeface="宋体" panose="02010600030101010101" pitchFamily="2" charset="-122"/>
            </a:endParaRPr>
          </a:p>
        </p:txBody>
      </p:sp>
      <p:sp>
        <p:nvSpPr>
          <p:cNvPr id="1031" name="Rectangle 11"/>
          <p:cNvSpPr>
            <a:spLocks noChangeArrowheads="1"/>
          </p:cNvSpPr>
          <p:nvPr userDrawn="1"/>
        </p:nvSpPr>
        <p:spPr bwMode="auto">
          <a:xfrm>
            <a:off x="250825" y="6478588"/>
            <a:ext cx="4103688" cy="457200"/>
          </a:xfrm>
          <a:prstGeom prst="rect">
            <a:avLst/>
          </a:prstGeom>
          <a:noFill/>
          <a:ln>
            <a:noFill/>
          </a:ln>
          <a:effectLst/>
        </p:spPr>
        <p:txBody>
          <a:bodyPr/>
          <a:lstStyle>
            <a:lvl1pPr eaLnBrk="0" hangingPunct="0">
              <a:defRPr kumimoji="1" sz="3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3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3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3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eaLnBrk="1" hangingPunct="1">
              <a:defRPr/>
            </a:pPr>
            <a:r>
              <a:rPr lang="zh-CN" altLang="en-US" sz="1600">
                <a:solidFill>
                  <a:srgbClr val="666699"/>
                </a:solidFill>
                <a:ea typeface="楷体_GB2312" pitchFamily="49" charset="-122"/>
              </a:rPr>
              <a:t>计算机与信息学院</a:t>
            </a:r>
            <a:endParaRPr lang="zh-CN" altLang="en-US" sz="1600">
              <a:solidFill>
                <a:srgbClr val="666699"/>
              </a:solidFill>
              <a:ea typeface="楷体_GB2312" pitchFamily="49" charset="-122"/>
            </a:endParaRPr>
          </a:p>
        </p:txBody>
      </p:sp>
      <p:pic>
        <p:nvPicPr>
          <p:cNvPr id="1032" name="图片 1"/>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22275" y="388938"/>
            <a:ext cx="798513"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kumimoji="1" sz="3200" b="1">
          <a:solidFill>
            <a:srgbClr val="333399"/>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kumimoji="1" sz="3200" b="1">
          <a:solidFill>
            <a:srgbClr val="333399"/>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kumimoji="1" sz="3200" b="1">
          <a:solidFill>
            <a:srgbClr val="333399"/>
          </a:solidFill>
          <a:latin typeface="Times New Roman" panose="02020603050405020304" pitchFamily="18" charset="0"/>
          <a:ea typeface="黑体" panose="02010609060101010101" pitchFamily="49" charset="-122"/>
        </a:defRPr>
      </a:lvl5pPr>
      <a:lvl6pPr marL="457200" algn="ctr" rtl="0" fontAlgn="base">
        <a:spcBef>
          <a:spcPct val="0"/>
        </a:spcBef>
        <a:spcAft>
          <a:spcPct val="0"/>
        </a:spcAft>
        <a:defRPr kumimoji="1" sz="3200" b="1">
          <a:solidFill>
            <a:srgbClr val="333399"/>
          </a:solidFill>
          <a:latin typeface="Times New Roman" panose="02020603050405020304" pitchFamily="18" charset="0"/>
          <a:ea typeface="黑体" panose="02010609060101010101" pitchFamily="49" charset="-122"/>
        </a:defRPr>
      </a:lvl6pPr>
      <a:lvl7pPr marL="914400" algn="ctr" rtl="0" fontAlgn="base">
        <a:spcBef>
          <a:spcPct val="0"/>
        </a:spcBef>
        <a:spcAft>
          <a:spcPct val="0"/>
        </a:spcAft>
        <a:defRPr kumimoji="1" sz="3200" b="1">
          <a:solidFill>
            <a:srgbClr val="333399"/>
          </a:solidFill>
          <a:latin typeface="Times New Roman" panose="02020603050405020304" pitchFamily="18" charset="0"/>
          <a:ea typeface="黑体" panose="02010609060101010101" pitchFamily="49" charset="-122"/>
        </a:defRPr>
      </a:lvl7pPr>
      <a:lvl8pPr marL="1371600" algn="ctr" rtl="0" fontAlgn="base">
        <a:spcBef>
          <a:spcPct val="0"/>
        </a:spcBef>
        <a:spcAft>
          <a:spcPct val="0"/>
        </a:spcAft>
        <a:defRPr kumimoji="1" sz="3200" b="1">
          <a:solidFill>
            <a:srgbClr val="333399"/>
          </a:solidFill>
          <a:latin typeface="Times New Roman" panose="02020603050405020304" pitchFamily="18" charset="0"/>
          <a:ea typeface="黑体" panose="02010609060101010101" pitchFamily="49" charset="-122"/>
        </a:defRPr>
      </a:lvl8pPr>
      <a:lvl9pPr marL="1828800" algn="ctr" rtl="0" fontAlgn="base">
        <a:spcBef>
          <a:spcPct val="0"/>
        </a:spcBef>
        <a:spcAft>
          <a:spcPct val="0"/>
        </a:spcAft>
        <a:defRPr kumimoji="1" sz="3200" b="1">
          <a:solidFill>
            <a:srgbClr val="333399"/>
          </a:solidFill>
          <a:latin typeface="Times New Roman" panose="02020603050405020304" pitchFamily="18" charset="0"/>
          <a:ea typeface="黑体" panose="02010609060101010101" pitchFamily="49" charset="-122"/>
        </a:defRPr>
      </a:lvl9pPr>
    </p:titleStyle>
    <p:bodyStyle>
      <a:lvl1pPr marL="195580" indent="-195580" algn="just" rtl="0" eaLnBrk="0" fontAlgn="base" hangingPunct="0">
        <a:spcBef>
          <a:spcPct val="20000"/>
        </a:spcBef>
        <a:spcAft>
          <a:spcPct val="0"/>
        </a:spcAft>
        <a:buClr>
          <a:schemeClr val="accent2"/>
        </a:buClr>
        <a:buSzPct val="70000"/>
        <a:buFont typeface="Wingdings" panose="05000000000000000000" pitchFamily="2" charset="2"/>
        <a:buBlip>
          <a:blip r:embed="rId14"/>
        </a:buBlip>
        <a:defRPr kumimoji="1" sz="2800" b="1">
          <a:solidFill>
            <a:schemeClr val="tx1"/>
          </a:solidFill>
          <a:latin typeface="+mn-lt"/>
          <a:ea typeface="+mn-ea"/>
          <a:cs typeface="+mn-cs"/>
        </a:defRPr>
      </a:lvl1pPr>
      <a:lvl2pPr marL="671830" indent="-285750" algn="just" rtl="0" eaLnBrk="0" fontAlgn="base" hangingPunct="0">
        <a:spcBef>
          <a:spcPct val="20000"/>
        </a:spcBef>
        <a:spcAft>
          <a:spcPct val="0"/>
        </a:spcAft>
        <a:buClr>
          <a:schemeClr val="accent2"/>
        </a:buClr>
        <a:buSzPct val="70000"/>
        <a:buFont typeface="Wingdings" panose="05000000000000000000" pitchFamily="2" charset="2"/>
        <a:buChar char="è"/>
        <a:defRPr kumimoji="1" sz="2400" b="1">
          <a:solidFill>
            <a:schemeClr val="tx1"/>
          </a:solidFill>
          <a:latin typeface="+mn-lt"/>
          <a:ea typeface="+mn-ea"/>
        </a:defRPr>
      </a:lvl2pPr>
      <a:lvl3pPr marL="1090930"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10030" indent="-228600" algn="just" rtl="0" eaLnBrk="0" fontAlgn="base" hangingPunct="0">
        <a:spcBef>
          <a:spcPct val="20000"/>
        </a:spcBef>
        <a:spcAft>
          <a:spcPct val="0"/>
        </a:spcAft>
        <a:buChar char="–"/>
        <a:defRPr kumimoji="1" sz="1600" b="1">
          <a:solidFill>
            <a:schemeClr val="tx1"/>
          </a:solidFill>
          <a:latin typeface="+mn-lt"/>
          <a:ea typeface="+mn-ea"/>
        </a:defRPr>
      </a:lvl4pPr>
      <a:lvl5pPr marL="1929130" indent="-228600" algn="just" rtl="0" eaLnBrk="0" fontAlgn="base" hangingPunct="0">
        <a:spcBef>
          <a:spcPct val="20000"/>
        </a:spcBef>
        <a:spcAft>
          <a:spcPct val="0"/>
        </a:spcAft>
        <a:buChar char="»"/>
        <a:defRPr kumimoji="1" sz="1200" b="1">
          <a:solidFill>
            <a:schemeClr val="tx1"/>
          </a:solidFill>
          <a:latin typeface="+mn-lt"/>
          <a:ea typeface="+mn-ea"/>
        </a:defRPr>
      </a:lvl5pPr>
      <a:lvl6pPr marL="2386330" indent="-228600" algn="just" rtl="0" fontAlgn="base">
        <a:spcBef>
          <a:spcPct val="20000"/>
        </a:spcBef>
        <a:spcAft>
          <a:spcPct val="0"/>
        </a:spcAft>
        <a:buChar char="»"/>
        <a:defRPr kumimoji="1" sz="1200" b="1">
          <a:solidFill>
            <a:schemeClr val="tx1"/>
          </a:solidFill>
          <a:latin typeface="+mn-lt"/>
          <a:ea typeface="+mn-ea"/>
        </a:defRPr>
      </a:lvl6pPr>
      <a:lvl7pPr marL="2843530" indent="-228600" algn="just" rtl="0" fontAlgn="base">
        <a:spcBef>
          <a:spcPct val="20000"/>
        </a:spcBef>
        <a:spcAft>
          <a:spcPct val="0"/>
        </a:spcAft>
        <a:buChar char="»"/>
        <a:defRPr kumimoji="1" sz="1200" b="1">
          <a:solidFill>
            <a:schemeClr val="tx1"/>
          </a:solidFill>
          <a:latin typeface="+mn-lt"/>
          <a:ea typeface="+mn-ea"/>
        </a:defRPr>
      </a:lvl7pPr>
      <a:lvl8pPr marL="3300730" indent="-228600" algn="just" rtl="0" fontAlgn="base">
        <a:spcBef>
          <a:spcPct val="20000"/>
        </a:spcBef>
        <a:spcAft>
          <a:spcPct val="0"/>
        </a:spcAft>
        <a:buChar char="»"/>
        <a:defRPr kumimoji="1" sz="1200" b="1">
          <a:solidFill>
            <a:schemeClr val="tx1"/>
          </a:solidFill>
          <a:latin typeface="+mn-lt"/>
          <a:ea typeface="+mn-ea"/>
        </a:defRPr>
      </a:lvl8pPr>
      <a:lvl9pPr marL="3757930" indent="-228600" algn="just" rtl="0" fontAlgn="base">
        <a:spcBef>
          <a:spcPct val="20000"/>
        </a:spcBef>
        <a:spcAft>
          <a:spcPct val="0"/>
        </a:spcAft>
        <a:buChar char="»"/>
        <a:defRPr kumimoji="1" sz="1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12.wmf"/><Relationship Id="rId3" Type="http://schemas.openxmlformats.org/officeDocument/2006/relationships/oleObject" Target="../embeddings/oleObject1.bin"/><Relationship Id="rId2" Type="http://schemas.openxmlformats.org/officeDocument/2006/relationships/image" Target="../media/image4.png"/><Relationship Id="rId1" Type="http://schemas.openxmlformats.org/officeDocument/2006/relationships/image" Target="../media/image6.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image" Target="../media/image12.wmf"/><Relationship Id="rId2" Type="http://schemas.openxmlformats.org/officeDocument/2006/relationships/oleObject" Target="../embeddings/oleObject2.bin"/><Relationship Id="rId1" Type="http://schemas.openxmlformats.org/officeDocument/2006/relationships/image" Target="../media/image6.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6.wmf"/></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3.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6" Type="http://schemas.openxmlformats.org/officeDocument/2006/relationships/notesSlide" Target="../notesSlides/notesSlide44.xml"/><Relationship Id="rId5" Type="http://schemas.openxmlformats.org/officeDocument/2006/relationships/slideLayout" Target="../slideLayouts/slideLayout2.xml"/><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6.wmf"/><Relationship Id="rId1" Type="http://schemas.openxmlformats.org/officeDocument/2006/relationships/image" Target="../media/image4.png"/></Relationships>
</file>

<file path=ppt/slides/_rels/slide69.xml.rels><?xml version="1.0" encoding="UTF-8" standalone="yes"?>
<Relationships xmlns="http://schemas.openxmlformats.org/package/2006/relationships"><Relationship Id="rId7" Type="http://schemas.openxmlformats.org/officeDocument/2006/relationships/notesSlide" Target="../notesSlides/notesSlide45.xml"/><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17.wmf"/><Relationship Id="rId3" Type="http://schemas.openxmlformats.org/officeDocument/2006/relationships/oleObject" Target="../embeddings/oleObject4.bin"/><Relationship Id="rId2" Type="http://schemas.openxmlformats.org/officeDocument/2006/relationships/image" Target="../media/image4.png"/><Relationship Id="rId1" Type="http://schemas.openxmlformats.org/officeDocument/2006/relationships/image" Target="../media/image6.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4.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3.xml.rels><?xml version="1.0" encoding="UTF-8" standalone="yes"?>
<Relationships xmlns="http://schemas.openxmlformats.org/package/2006/relationships"><Relationship Id="rId6" Type="http://schemas.openxmlformats.org/officeDocument/2006/relationships/comments" Target="../comments/comment1.xml"/><Relationship Id="rId5" Type="http://schemas.openxmlformats.org/officeDocument/2006/relationships/notesSlide" Target="../notesSlides/notesSlide47.xml"/><Relationship Id="rId4" Type="http://schemas.openxmlformats.org/officeDocument/2006/relationships/slideLayout" Target="../slideLayouts/slideLayout2.xml"/><Relationship Id="rId3" Type="http://schemas.openxmlformats.org/officeDocument/2006/relationships/image" Target="../media/image1.svg"/><Relationship Id="rId2" Type="http://schemas.openxmlformats.org/officeDocument/2006/relationships/image" Target="../media/image20.png"/><Relationship Id="rId1" Type="http://schemas.openxmlformats.org/officeDocument/2006/relationships/slide" Target="slide81.xml"/></Relationships>
</file>

<file path=ppt/slides/_rels/slide74.xml.rels><?xml version="1.0" encoding="UTF-8" standalone="yes"?>
<Relationships xmlns="http://schemas.openxmlformats.org/package/2006/relationships"><Relationship Id="rId6" Type="http://schemas.openxmlformats.org/officeDocument/2006/relationships/notesSlide" Target="../notesSlides/notesSlide48.xml"/><Relationship Id="rId5" Type="http://schemas.openxmlformats.org/officeDocument/2006/relationships/vmlDrawing" Target="../drawings/vmlDrawing5.vml"/><Relationship Id="rId4" Type="http://schemas.openxmlformats.org/officeDocument/2006/relationships/slideLayout" Target="../slideLayouts/slideLayout6.xml"/><Relationship Id="rId3" Type="http://schemas.openxmlformats.org/officeDocument/2006/relationships/image" Target="../media/image4.png"/><Relationship Id="rId2" Type="http://schemas.openxmlformats.org/officeDocument/2006/relationships/image" Target="../media/image17.wmf"/><Relationship Id="rId1" Type="http://schemas.openxmlformats.org/officeDocument/2006/relationships/oleObject" Target="../embeddings/oleObject5.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image" Target="../media/image6.wmf"/></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8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73.xml"/><Relationship Id="rId2" Type="http://schemas.openxmlformats.org/officeDocument/2006/relationships/image" Target="../media/image24.png"/><Relationship Id="rId1"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3" name="Rectangle 2061"/>
          <p:cNvSpPr>
            <a:spLocks noChangeArrowheads="1"/>
          </p:cNvSpPr>
          <p:nvPr/>
        </p:nvSpPr>
        <p:spPr bwMode="auto">
          <a:xfrm>
            <a:off x="2555875" y="2420938"/>
            <a:ext cx="6480175" cy="554037"/>
          </a:xfrm>
          <a:prstGeom prst="rect">
            <a:avLst/>
          </a:prstGeom>
          <a:noFill/>
          <a:ln>
            <a:noFill/>
          </a:ln>
          <a:effectLst/>
        </p:spPr>
        <p:txBody>
          <a:bodyPr>
            <a:spAutoFit/>
          </a:bodyPr>
          <a:lstStyle/>
          <a:p>
            <a:pPr algn="ctr" eaLnBrk="1" hangingPunct="1">
              <a:spcBef>
                <a:spcPct val="20000"/>
              </a:spcBef>
              <a:buClr>
                <a:schemeClr val="accent2"/>
              </a:buClr>
              <a:buSzPct val="70000"/>
              <a:buFont typeface="Wingdings" panose="05000000000000000000" pitchFamily="2" charset="2"/>
              <a:buNone/>
              <a:defRPr/>
            </a:pPr>
            <a:r>
              <a:rPr lang="en-US" altLang="zh-CN" sz="3000" dirty="0">
                <a:effectLst>
                  <a:outerShdw blurRad="38100" dist="38100" dir="2700000" algn="tl">
                    <a:srgbClr val="C0C0C0"/>
                  </a:outerShdw>
                </a:effectLst>
                <a:latin typeface="Arial" panose="020B0604020202020204" pitchFamily="34" charset="0"/>
                <a:ea typeface="宋体" panose="02010600030101010101" pitchFamily="2" charset="-122"/>
              </a:rPr>
              <a:t>——</a:t>
            </a:r>
            <a:r>
              <a:rPr lang="zh-CN" altLang="en-US" sz="3000" dirty="0">
                <a:effectLst>
                  <a:outerShdw blurRad="38100" dist="38100" dir="2700000" algn="tl">
                    <a:srgbClr val="C0C0C0"/>
                  </a:outerShdw>
                </a:effectLst>
                <a:latin typeface="Arial" panose="020B0604020202020204" pitchFamily="34" charset="0"/>
                <a:ea typeface="宋体" panose="02010600030101010101" pitchFamily="2" charset="-122"/>
              </a:rPr>
              <a:t>基本原理、结构和主要技术方法</a:t>
            </a:r>
            <a:endParaRPr lang="zh-CN" altLang="en-US" sz="3000" dirty="0">
              <a:effectLst>
                <a:outerShdw blurRad="38100" dist="38100" dir="2700000" algn="tl">
                  <a:srgbClr val="C0C0C0"/>
                </a:outerShdw>
              </a:effectLst>
              <a:latin typeface="Arial" panose="020B0604020202020204" pitchFamily="34" charset="0"/>
              <a:ea typeface="宋体" panose="02010600030101010101" pitchFamily="2" charset="-122"/>
            </a:endParaRPr>
          </a:p>
        </p:txBody>
      </p:sp>
      <p:sp>
        <p:nvSpPr>
          <p:cNvPr id="92175" name="Rectangle 2063"/>
          <p:cNvSpPr>
            <a:spLocks noChangeArrowheads="1"/>
          </p:cNvSpPr>
          <p:nvPr/>
        </p:nvSpPr>
        <p:spPr bwMode="auto">
          <a:xfrm>
            <a:off x="1655763" y="692150"/>
            <a:ext cx="5832475" cy="1266825"/>
          </a:xfrm>
          <a:prstGeom prst="rect">
            <a:avLst/>
          </a:prstGeom>
          <a:noFill/>
          <a:ln>
            <a:noFill/>
          </a:ln>
          <a:effectLst/>
        </p:spPr>
        <p:txBody>
          <a:bodyPr>
            <a:spAutoFit/>
          </a:bodyPr>
          <a:lstStyle/>
          <a:p>
            <a:pPr algn="ctr" eaLnBrk="1" hangingPunct="1">
              <a:lnSpc>
                <a:spcPct val="130000"/>
              </a:lnSpc>
              <a:spcBef>
                <a:spcPct val="20000"/>
              </a:spcBef>
              <a:buClr>
                <a:schemeClr val="accent2"/>
              </a:buClr>
              <a:buSzPct val="70000"/>
              <a:buFont typeface="Wingdings" panose="05000000000000000000" pitchFamily="2" charset="2"/>
              <a:buNone/>
              <a:defRPr/>
            </a:pPr>
            <a:r>
              <a:rPr lang="zh-CN" altLang="en-US" sz="6600" dirty="0">
                <a:effectLst>
                  <a:outerShdw blurRad="38100" dist="38100" dir="2700000" algn="tl">
                    <a:srgbClr val="C0C0C0"/>
                  </a:outerShdw>
                </a:effectLst>
                <a:latin typeface="Arial" panose="020B0604020202020204" pitchFamily="34" charset="0"/>
                <a:ea typeface="黑体" panose="02010609060101010101" pitchFamily="49" charset="-122"/>
              </a:rPr>
              <a:t>计算机网络</a:t>
            </a:r>
            <a:endParaRPr lang="zh-CN" altLang="en-US" sz="6600" dirty="0">
              <a:effectLst>
                <a:outerShdw blurRad="38100" dist="38100" dir="2700000" algn="tl">
                  <a:srgbClr val="C0C0C0"/>
                </a:outerShdw>
              </a:effectLst>
              <a:latin typeface="Arial" panose="020B0604020202020204" pitchFamily="34"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title"/>
          </p:nvPr>
        </p:nvSpPr>
        <p:spPr>
          <a:xfrm>
            <a:off x="1230313" y="228600"/>
            <a:ext cx="7518400" cy="685800"/>
          </a:xfrm>
          <a:noFill/>
        </p:spPr>
        <p:txBody>
          <a:bodyPr/>
          <a:lstStyle/>
          <a:p>
            <a:pPr eaLnBrk="1" hangingPunct="1"/>
            <a:r>
              <a:rPr lang="zh-CN" altLang="en-US"/>
              <a:t>与远程联机系统的本质区别</a:t>
            </a:r>
            <a:endParaRPr lang="zh-CN" altLang="en-US"/>
          </a:p>
        </p:txBody>
      </p:sp>
      <p:sp>
        <p:nvSpPr>
          <p:cNvPr id="620550" name="Rectangle 6"/>
          <p:cNvSpPr>
            <a:spLocks noGrp="1" noChangeArrowheads="1"/>
          </p:cNvSpPr>
          <p:nvPr>
            <p:ph type="body" idx="1"/>
          </p:nvPr>
        </p:nvSpPr>
        <p:spPr>
          <a:xfrm>
            <a:off x="914400" y="1524000"/>
            <a:ext cx="7391400" cy="3330575"/>
          </a:xfrm>
        </p:spPr>
        <p:txBody>
          <a:bodyPr/>
          <a:lstStyle/>
          <a:p>
            <a:pPr eaLnBrk="1" hangingPunct="1">
              <a:lnSpc>
                <a:spcPct val="150000"/>
              </a:lnSpc>
            </a:pPr>
            <a:r>
              <a:rPr lang="zh-CN" altLang="en-US"/>
              <a:t>计</a:t>
            </a:r>
            <a:r>
              <a:rPr lang="en-US" altLang="zh-CN"/>
              <a:t>—</a:t>
            </a:r>
            <a:r>
              <a:rPr lang="zh-CN" altLang="en-US"/>
              <a:t>计网络以资源共享为目标，在网络协议的支持下，用户使用远方计算机系统的资源就好像使用本地计算机系统一样方便。几乎觉察不到地理位置的差别。</a:t>
            </a:r>
            <a:endParaRPr lang="zh-CN" altLang="en-US"/>
          </a:p>
          <a:p>
            <a:pPr eaLnBrk="1" hangingPunct="1">
              <a:lnSpc>
                <a:spcPct val="150000"/>
              </a:lnSpc>
            </a:pP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05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a:t>1.1.3 </a:t>
            </a:r>
            <a:r>
              <a:rPr lang="zh-CN" altLang="en-US"/>
              <a:t>开放式标准化网络</a:t>
            </a:r>
            <a:endParaRPr lang="zh-CN" altLang="en-US"/>
          </a:p>
        </p:txBody>
      </p:sp>
      <p:sp>
        <p:nvSpPr>
          <p:cNvPr id="622595" name="Rectangle 3"/>
          <p:cNvSpPr>
            <a:spLocks noGrp="1" noChangeArrowheads="1"/>
          </p:cNvSpPr>
          <p:nvPr>
            <p:ph type="body" idx="1"/>
          </p:nvPr>
        </p:nvSpPr>
        <p:spPr>
          <a:xfrm>
            <a:off x="914400" y="1524000"/>
            <a:ext cx="7391400" cy="1373188"/>
          </a:xfrm>
        </p:spPr>
        <p:txBody>
          <a:bodyPr/>
          <a:lstStyle/>
          <a:p>
            <a:pPr eaLnBrk="1" hangingPunct="1"/>
            <a:r>
              <a:rPr lang="zh-CN" altLang="en-US"/>
              <a:t>具有统一的网络体系结构，遵守国际标准化协议，便于网络互连，大规模生产，降低成本 。如：</a:t>
            </a:r>
            <a:endParaRPr lang="zh-CN" altLang="en-US"/>
          </a:p>
        </p:txBody>
      </p:sp>
      <p:sp>
        <p:nvSpPr>
          <p:cNvPr id="622596" name="Rectangle 4"/>
          <p:cNvSpPr>
            <a:spLocks noChangeArrowheads="1"/>
          </p:cNvSpPr>
          <p:nvPr/>
        </p:nvSpPr>
        <p:spPr bwMode="auto">
          <a:xfrm>
            <a:off x="1116013" y="3060700"/>
            <a:ext cx="6769100" cy="1441450"/>
          </a:xfrm>
          <a:prstGeom prst="rect">
            <a:avLst/>
          </a:prstGeom>
          <a:noFill/>
          <a:ln>
            <a:noFill/>
          </a:ln>
          <a:effectLst/>
        </p:spPr>
        <p:txBody>
          <a:bodyPr anchor="ctr">
            <a:spAutoFit/>
          </a:bodyPr>
          <a:lstStyle/>
          <a:p>
            <a:pPr marL="800100" lvl="1" indent="-342900" algn="just" eaLnBrk="1" hangingPunct="1">
              <a:spcBef>
                <a:spcPct val="20000"/>
              </a:spcBef>
              <a:buClr>
                <a:schemeClr val="accent2"/>
              </a:buClr>
              <a:buSzPct val="70000"/>
              <a:buFont typeface="Wingdings" panose="05000000000000000000" pitchFamily="2" charset="2"/>
              <a:buChar char="l"/>
              <a:tabLst>
                <a:tab pos="514350" algn="l"/>
              </a:tabLst>
              <a:defRPr/>
            </a:pPr>
            <a:r>
              <a:rPr lang="en-US" altLang="zh-CN" sz="2400" dirty="0">
                <a:ea typeface="宋体" panose="02010600030101010101" pitchFamily="2" charset="-122"/>
              </a:rPr>
              <a:t>OSI</a:t>
            </a:r>
            <a:r>
              <a:rPr lang="zh-CN" altLang="en-US" sz="2400" dirty="0">
                <a:latin typeface="Arial" panose="020B0604020202020204" pitchFamily="34" charset="0"/>
                <a:ea typeface="宋体" panose="02010600030101010101" pitchFamily="2" charset="-122"/>
              </a:rPr>
              <a:t>参考模型</a:t>
            </a:r>
            <a:r>
              <a:rPr lang="zh-CN" altLang="en-US" sz="3000" dirty="0">
                <a:effectLst>
                  <a:outerShdw blurRad="38100" dist="38100" dir="2700000" algn="tl">
                    <a:srgbClr val="C0C0C0"/>
                  </a:outerShdw>
                </a:effectLst>
                <a:latin typeface="Arial" panose="020B0604020202020204" pitchFamily="34" charset="0"/>
                <a:ea typeface="宋体" panose="02010600030101010101" pitchFamily="2" charset="-122"/>
              </a:rPr>
              <a:t> </a:t>
            </a:r>
            <a:r>
              <a:rPr lang="zh-CN" altLang="en-US" sz="3000" dirty="0">
                <a:latin typeface="Arial" panose="020B0604020202020204" pitchFamily="34" charset="0"/>
                <a:ea typeface="宋体" panose="02010600030101010101" pitchFamily="2" charset="-122"/>
              </a:rPr>
              <a:t> </a:t>
            </a:r>
            <a:endParaRPr lang="zh-CN" altLang="en-US" sz="3000" dirty="0">
              <a:latin typeface="Arial" panose="020B0604020202020204" pitchFamily="34" charset="0"/>
              <a:ea typeface="宋体" panose="02010600030101010101" pitchFamily="2" charset="-122"/>
            </a:endParaRPr>
          </a:p>
          <a:p>
            <a:pPr marL="800100" lvl="1" indent="-342900" algn="just" eaLnBrk="1" hangingPunct="1">
              <a:spcBef>
                <a:spcPct val="20000"/>
              </a:spcBef>
              <a:buClr>
                <a:schemeClr val="accent2"/>
              </a:buClr>
              <a:buSzPct val="70000"/>
              <a:buFont typeface="Wingdings" panose="05000000000000000000" pitchFamily="2" charset="2"/>
              <a:buChar char="l"/>
              <a:tabLst>
                <a:tab pos="514350" algn="l"/>
              </a:tabLst>
              <a:defRPr/>
            </a:pPr>
            <a:r>
              <a:rPr lang="en-US" altLang="zh-CN" sz="2400" dirty="0">
                <a:latin typeface="Arial" panose="020B0604020202020204" pitchFamily="34" charset="0"/>
                <a:ea typeface="宋体" panose="02010600030101010101" pitchFamily="2" charset="-122"/>
              </a:rPr>
              <a:t>CCITT</a:t>
            </a:r>
            <a:r>
              <a:rPr lang="zh-CN" altLang="en-US" sz="2400" dirty="0">
                <a:latin typeface="Arial" panose="020B0604020202020204" pitchFamily="34" charset="0"/>
                <a:ea typeface="宋体" panose="02010600030101010101" pitchFamily="2" charset="-122"/>
              </a:rPr>
              <a:t>建议</a:t>
            </a:r>
            <a:endParaRPr lang="zh-CN" altLang="en-US" sz="2400" dirty="0">
              <a:latin typeface="Arial" panose="020B0604020202020204" pitchFamily="34" charset="0"/>
              <a:ea typeface="宋体" panose="02010600030101010101" pitchFamily="2" charset="-122"/>
            </a:endParaRPr>
          </a:p>
          <a:p>
            <a:pPr marL="800100" lvl="1" indent="-342900" algn="just" eaLnBrk="1" hangingPunct="1">
              <a:spcBef>
                <a:spcPct val="20000"/>
              </a:spcBef>
              <a:buClr>
                <a:schemeClr val="accent2"/>
              </a:buClr>
              <a:buSzPct val="70000"/>
              <a:buFont typeface="Wingdings" panose="05000000000000000000" pitchFamily="2" charset="2"/>
              <a:buChar char="l"/>
              <a:tabLst>
                <a:tab pos="514350" algn="l"/>
              </a:tabLst>
              <a:defRPr/>
            </a:pPr>
            <a:r>
              <a:rPr lang="en-US" altLang="zh-CN" sz="2400" dirty="0">
                <a:latin typeface="Arial" panose="020B0604020202020204" pitchFamily="34" charset="0"/>
                <a:ea typeface="宋体" panose="02010600030101010101" pitchFamily="2" charset="-122"/>
              </a:rPr>
              <a:t>TCP/IP</a:t>
            </a:r>
            <a:r>
              <a:rPr lang="zh-CN" altLang="en-US" sz="2400" dirty="0">
                <a:latin typeface="Arial" panose="020B0604020202020204" pitchFamily="34" charset="0"/>
                <a:ea typeface="宋体" panose="02010600030101010101" pitchFamily="2" charset="-122"/>
              </a:rPr>
              <a:t>协议族</a:t>
            </a:r>
            <a:endParaRPr lang="zh-CN" altLang="en-US" sz="2400"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25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259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259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259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a:t>1.2</a:t>
            </a:r>
            <a:r>
              <a:rPr lang="zh-CN" altLang="en-US"/>
              <a:t>　计算机网络的定义</a:t>
            </a:r>
            <a:endParaRPr lang="zh-CN" altLang="en-US"/>
          </a:p>
        </p:txBody>
      </p:sp>
      <p:sp>
        <p:nvSpPr>
          <p:cNvPr id="624643" name="Rectangle 3"/>
          <p:cNvSpPr>
            <a:spLocks noGrp="1" noChangeArrowheads="1"/>
          </p:cNvSpPr>
          <p:nvPr>
            <p:ph type="body" idx="1"/>
          </p:nvPr>
        </p:nvSpPr>
        <p:spPr>
          <a:xfrm>
            <a:off x="914400" y="981075"/>
            <a:ext cx="7391400" cy="4611688"/>
          </a:xfrm>
        </p:spPr>
        <p:txBody>
          <a:bodyPr/>
          <a:lstStyle/>
          <a:p>
            <a:pPr marL="269875" indent="-269875" eaLnBrk="1" hangingPunct="1"/>
            <a:r>
              <a:rPr lang="zh-CN" altLang="en-US" dirty="0"/>
              <a:t>到目前为止，尚未形成严格的定义，原因</a:t>
            </a:r>
            <a:r>
              <a:rPr lang="zh-CN" altLang="en-US" sz="3200" dirty="0"/>
              <a:t>：</a:t>
            </a:r>
            <a:endParaRPr lang="zh-CN" altLang="en-US" sz="3200" dirty="0"/>
          </a:p>
          <a:p>
            <a:pPr lvl="1" eaLnBrk="1" hangingPunct="1">
              <a:lnSpc>
                <a:spcPct val="150000"/>
              </a:lnSpc>
            </a:pPr>
            <a:r>
              <a:rPr lang="zh-CN" altLang="en-US"/>
              <a:t>计算机网络在不断发展，新的网络技术和网络产品不断涌现。</a:t>
            </a:r>
            <a:endParaRPr lang="zh-CN" altLang="en-US"/>
          </a:p>
          <a:p>
            <a:pPr lvl="1" eaLnBrk="1" hangingPunct="1">
              <a:lnSpc>
                <a:spcPct val="150000"/>
              </a:lnSpc>
            </a:pPr>
            <a:r>
              <a:rPr lang="zh-CN" altLang="en-US" dirty="0"/>
              <a:t>各种规模的计算机网络（</a:t>
            </a:r>
            <a:r>
              <a:rPr lang="en-US" altLang="zh-CN" dirty="0"/>
              <a:t>WAN,MAN,LAN</a:t>
            </a:r>
            <a:r>
              <a:rPr lang="zh-CN" altLang="en-US" dirty="0"/>
              <a:t>）在体系结构、连接方式、硬件组成和通信方式的功能上差异较大。</a:t>
            </a:r>
            <a:endParaRPr lang="zh-CN" altLang="en-US" dirty="0"/>
          </a:p>
          <a:p>
            <a:pPr lvl="1" eaLnBrk="1" hangingPunct="1">
              <a:lnSpc>
                <a:spcPct val="150000"/>
              </a:lnSpc>
            </a:pPr>
            <a:r>
              <a:rPr lang="zh-CN" altLang="en-US" dirty="0"/>
              <a:t>网络产品生产厂家出于商品利益考虑，在文字宣传上并非完全统一。</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46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4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a:t>定义</a:t>
            </a:r>
            <a:endParaRPr lang="zh-CN" altLang="en-US"/>
          </a:p>
        </p:txBody>
      </p:sp>
      <p:sp>
        <p:nvSpPr>
          <p:cNvPr id="625667" name="Rectangle 3"/>
          <p:cNvSpPr>
            <a:spLocks noGrp="1" noChangeArrowheads="1"/>
          </p:cNvSpPr>
          <p:nvPr>
            <p:ph type="body" idx="1"/>
          </p:nvPr>
        </p:nvSpPr>
        <p:spPr>
          <a:xfrm>
            <a:off x="971550" y="836613"/>
            <a:ext cx="7391400" cy="2236787"/>
          </a:xfrm>
        </p:spPr>
        <p:txBody>
          <a:bodyPr/>
          <a:lstStyle/>
          <a:p>
            <a:pPr eaLnBrk="1" hangingPunct="1">
              <a:lnSpc>
                <a:spcPct val="150000"/>
              </a:lnSpc>
            </a:pPr>
            <a:r>
              <a:rPr lang="zh-CN" altLang="en-US" sz="2400"/>
              <a:t>将若干台具有</a:t>
            </a:r>
            <a:r>
              <a:rPr lang="zh-CN" altLang="en-US" sz="2400">
                <a:solidFill>
                  <a:srgbClr val="FF3300"/>
                </a:solidFill>
              </a:rPr>
              <a:t>独立</a:t>
            </a:r>
            <a:r>
              <a:rPr lang="zh-CN" altLang="en-US" sz="2400"/>
              <a:t>功能的计算机系统，用某种或多种通信介质连接起来，通过完善的网络协议，在</a:t>
            </a:r>
            <a:r>
              <a:rPr lang="zh-CN" altLang="en-US" sz="2400">
                <a:solidFill>
                  <a:srgbClr val="FF3300"/>
                </a:solidFill>
              </a:rPr>
              <a:t>数据交换</a:t>
            </a:r>
            <a:r>
              <a:rPr lang="zh-CN" altLang="en-US" sz="2400"/>
              <a:t>的基础上，实现网络</a:t>
            </a:r>
            <a:r>
              <a:rPr lang="zh-CN" altLang="en-US" sz="2400">
                <a:solidFill>
                  <a:srgbClr val="FF3300"/>
                </a:solidFill>
              </a:rPr>
              <a:t>资源共享</a:t>
            </a:r>
            <a:r>
              <a:rPr lang="zh-CN" altLang="en-US" sz="2400"/>
              <a:t>的系统称为计算机网络。 </a:t>
            </a:r>
            <a:endParaRPr lang="zh-CN" altLang="en-US" sz="2400"/>
          </a:p>
        </p:txBody>
      </p:sp>
      <p:sp>
        <p:nvSpPr>
          <p:cNvPr id="625668" name="Rectangle 4"/>
          <p:cNvSpPr>
            <a:spLocks noChangeArrowheads="1"/>
          </p:cNvSpPr>
          <p:nvPr/>
        </p:nvSpPr>
        <p:spPr bwMode="auto">
          <a:xfrm>
            <a:off x="900113" y="2997200"/>
            <a:ext cx="7704137" cy="311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624205" indent="-34290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lvl="1" eaLnBrk="1" hangingPunct="1">
              <a:lnSpc>
                <a:spcPct val="150000"/>
              </a:lnSpc>
              <a:buFont typeface="Wingdings" panose="05000000000000000000" pitchFamily="2" charset="2"/>
              <a:buChar char="l"/>
            </a:pPr>
            <a:r>
              <a:rPr lang="zh-CN" altLang="en-US" sz="1800"/>
              <a:t>一个网络中包含了多个独立的计算机系统。 “独立”的含义是指每台计算机都可运行各自独立的操作系统，各计算机系统之间的地位平等，无主从之分，任何一台计算机不能干预或强行控制其他计算机的正常运行。</a:t>
            </a:r>
            <a:endParaRPr lang="zh-CN" altLang="en-US" sz="1800"/>
          </a:p>
          <a:p>
            <a:pPr lvl="1" eaLnBrk="1" hangingPunct="1">
              <a:lnSpc>
                <a:spcPct val="150000"/>
              </a:lnSpc>
              <a:buFont typeface="Wingdings" panose="05000000000000000000" pitchFamily="2" charset="2"/>
              <a:buChar char="l"/>
            </a:pPr>
            <a:r>
              <a:rPr lang="zh-CN" altLang="en-US" sz="1800"/>
              <a:t>数据交换是网络的最基本功能，各种资源共享都是建立在数据交换的基础上的。</a:t>
            </a:r>
            <a:endParaRPr lang="zh-CN" altLang="en-US" sz="1800"/>
          </a:p>
          <a:p>
            <a:pPr lvl="1" eaLnBrk="1" hangingPunct="1">
              <a:lnSpc>
                <a:spcPct val="150000"/>
              </a:lnSpc>
              <a:buFont typeface="Wingdings" panose="05000000000000000000" pitchFamily="2" charset="2"/>
              <a:buChar char="l"/>
            </a:pPr>
            <a:r>
              <a:rPr lang="zh-CN" altLang="en-US" sz="1800"/>
              <a:t>资源共享是网络最终目的。</a:t>
            </a: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5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566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566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566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a:t>1.3 </a:t>
            </a:r>
            <a:r>
              <a:rPr lang="zh-CN" altLang="en-US"/>
              <a:t>计算机网络的分类</a:t>
            </a:r>
            <a:endParaRPr lang="zh-CN" altLang="en-US"/>
          </a:p>
        </p:txBody>
      </p:sp>
      <p:sp>
        <p:nvSpPr>
          <p:cNvPr id="626691" name="Rectangle 3"/>
          <p:cNvSpPr>
            <a:spLocks noGrp="1" noChangeArrowheads="1"/>
          </p:cNvSpPr>
          <p:nvPr>
            <p:ph type="body" idx="1"/>
          </p:nvPr>
        </p:nvSpPr>
        <p:spPr>
          <a:xfrm>
            <a:off x="900113" y="1557338"/>
            <a:ext cx="7559675" cy="4068762"/>
          </a:xfrm>
        </p:spPr>
        <p:txBody>
          <a:bodyPr/>
          <a:lstStyle/>
          <a:p>
            <a:pPr marL="533400" indent="-533400" eaLnBrk="1" hangingPunct="1"/>
            <a:r>
              <a:rPr lang="zh-CN" altLang="en-US" dirty="0"/>
              <a:t>局域网</a:t>
            </a:r>
            <a:r>
              <a:rPr lang="en-US" altLang="zh-CN" dirty="0"/>
              <a:t>LAN(Local Area Network)</a:t>
            </a:r>
            <a:endParaRPr lang="en-US" altLang="zh-CN" dirty="0"/>
          </a:p>
          <a:p>
            <a:pPr lvl="1" eaLnBrk="1" hangingPunct="1"/>
            <a:r>
              <a:rPr lang="zh-CN" altLang="en-US" dirty="0"/>
              <a:t>其覆盖范围一般不超过数公里。通常安装在一幢大楼内，大学校园内或厂区内</a:t>
            </a:r>
            <a:endParaRPr lang="zh-CN" altLang="en-US" dirty="0"/>
          </a:p>
          <a:p>
            <a:pPr marL="533400" indent="-533400" eaLnBrk="1" hangingPunct="1"/>
            <a:r>
              <a:rPr lang="zh-CN" altLang="en-US" dirty="0"/>
              <a:t>城域网</a:t>
            </a:r>
            <a:r>
              <a:rPr lang="en-US" altLang="zh-CN" dirty="0"/>
              <a:t>MAN (Metropolitan Area Network)</a:t>
            </a:r>
            <a:endParaRPr lang="en-US" altLang="zh-CN" dirty="0"/>
          </a:p>
          <a:p>
            <a:pPr lvl="1" eaLnBrk="1" hangingPunct="1"/>
            <a:r>
              <a:rPr lang="zh-CN" altLang="en-US" dirty="0"/>
              <a:t>覆盖范围通常是一个大城市，大约数十公里到上百公里。</a:t>
            </a:r>
            <a:endParaRPr lang="zh-CN" altLang="en-US" dirty="0"/>
          </a:p>
          <a:p>
            <a:pPr marL="533400" indent="-533400" eaLnBrk="1" hangingPunct="1"/>
            <a:r>
              <a:rPr lang="zh-CN" altLang="en-US" dirty="0"/>
              <a:t>广域网</a:t>
            </a:r>
            <a:r>
              <a:rPr lang="en-US" altLang="zh-CN" dirty="0"/>
              <a:t>WAN (Wide Area Network)</a:t>
            </a:r>
            <a:endParaRPr lang="en-US" altLang="zh-CN" dirty="0"/>
          </a:p>
          <a:p>
            <a:pPr lvl="1" eaLnBrk="1" hangingPunct="1"/>
            <a:r>
              <a:rPr lang="zh-CN" altLang="en-US" dirty="0"/>
              <a:t>覆盖范围一般在数百公里以上</a:t>
            </a:r>
            <a:endParaRPr lang="zh-CN" altLang="en-US" dirty="0"/>
          </a:p>
          <a:p>
            <a:pPr lvl="1" eaLnBrk="1" hangingPunct="1"/>
            <a:r>
              <a:rPr lang="en-US" altLang="zh-CN" dirty="0"/>
              <a:t>Internet</a:t>
            </a:r>
            <a:r>
              <a:rPr lang="zh-CN" altLang="en-US" dirty="0"/>
              <a:t>就是目前最大的广域网</a:t>
            </a:r>
            <a:endParaRPr lang="zh-CN" altLang="en-US" dirty="0"/>
          </a:p>
        </p:txBody>
      </p:sp>
      <p:sp>
        <p:nvSpPr>
          <p:cNvPr id="29700" name="Rectangle 4"/>
          <p:cNvSpPr>
            <a:spLocks noChangeArrowheads="1"/>
          </p:cNvSpPr>
          <p:nvPr/>
        </p:nvSpPr>
        <p:spPr bwMode="auto">
          <a:xfrm>
            <a:off x="900113" y="981075"/>
            <a:ext cx="4645025"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1.3.1</a:t>
            </a:r>
            <a:r>
              <a:rPr lang="zh-CN" altLang="en-US" sz="3000"/>
              <a:t>　按地理范围分类：</a:t>
            </a:r>
            <a:endParaRPr lang="zh-CN" altLang="en-US" sz="30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66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66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66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66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66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66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66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a:t>按地理范围分类</a:t>
            </a:r>
            <a:endParaRPr lang="zh-CN" altLang="en-US"/>
          </a:p>
        </p:txBody>
      </p:sp>
      <p:sp>
        <p:nvSpPr>
          <p:cNvPr id="30723" name="Line 5"/>
          <p:cNvSpPr>
            <a:spLocks noChangeShapeType="1"/>
          </p:cNvSpPr>
          <p:nvPr/>
        </p:nvSpPr>
        <p:spPr bwMode="auto">
          <a:xfrm>
            <a:off x="5248275" y="3605213"/>
            <a:ext cx="0" cy="56515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4" name="Line 6"/>
          <p:cNvSpPr>
            <a:spLocks noChangeShapeType="1"/>
          </p:cNvSpPr>
          <p:nvPr/>
        </p:nvSpPr>
        <p:spPr bwMode="auto">
          <a:xfrm>
            <a:off x="3870325" y="3605213"/>
            <a:ext cx="0" cy="56515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5" name="Line 7"/>
          <p:cNvSpPr>
            <a:spLocks noChangeShapeType="1"/>
          </p:cNvSpPr>
          <p:nvPr/>
        </p:nvSpPr>
        <p:spPr bwMode="auto">
          <a:xfrm>
            <a:off x="1408113" y="3605213"/>
            <a:ext cx="0" cy="56515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6" name="Line 8"/>
          <p:cNvSpPr>
            <a:spLocks noChangeShapeType="1"/>
          </p:cNvSpPr>
          <p:nvPr/>
        </p:nvSpPr>
        <p:spPr bwMode="auto">
          <a:xfrm flipH="1">
            <a:off x="1604963" y="2700338"/>
            <a:ext cx="1181100" cy="5667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7" name="Line 9"/>
          <p:cNvSpPr>
            <a:spLocks noChangeShapeType="1"/>
          </p:cNvSpPr>
          <p:nvPr/>
        </p:nvSpPr>
        <p:spPr bwMode="auto">
          <a:xfrm flipH="1">
            <a:off x="2854325" y="2700338"/>
            <a:ext cx="325438" cy="4524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8" name="Line 10"/>
          <p:cNvSpPr>
            <a:spLocks noChangeShapeType="1"/>
          </p:cNvSpPr>
          <p:nvPr/>
        </p:nvSpPr>
        <p:spPr bwMode="auto">
          <a:xfrm>
            <a:off x="3575050" y="2700338"/>
            <a:ext cx="492125" cy="4524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9" name="Line 11"/>
          <p:cNvSpPr>
            <a:spLocks noChangeShapeType="1"/>
          </p:cNvSpPr>
          <p:nvPr/>
        </p:nvSpPr>
        <p:spPr bwMode="auto">
          <a:xfrm flipH="1">
            <a:off x="5248275" y="2700338"/>
            <a:ext cx="393700" cy="4524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0" name="Line 12"/>
          <p:cNvSpPr>
            <a:spLocks noChangeShapeType="1"/>
          </p:cNvSpPr>
          <p:nvPr/>
        </p:nvSpPr>
        <p:spPr bwMode="auto">
          <a:xfrm>
            <a:off x="6234113" y="2700338"/>
            <a:ext cx="196850" cy="4524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1" name="Line 13"/>
          <p:cNvSpPr>
            <a:spLocks noChangeShapeType="1"/>
          </p:cNvSpPr>
          <p:nvPr/>
        </p:nvSpPr>
        <p:spPr bwMode="auto">
          <a:xfrm>
            <a:off x="6529388" y="2700338"/>
            <a:ext cx="1082675" cy="4524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2" name="Line 14"/>
          <p:cNvSpPr>
            <a:spLocks noChangeShapeType="1"/>
          </p:cNvSpPr>
          <p:nvPr/>
        </p:nvSpPr>
        <p:spPr bwMode="auto">
          <a:xfrm flipH="1">
            <a:off x="3376613" y="1797050"/>
            <a:ext cx="985837" cy="56515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3" name="Line 15"/>
          <p:cNvSpPr>
            <a:spLocks noChangeShapeType="1"/>
          </p:cNvSpPr>
          <p:nvPr/>
        </p:nvSpPr>
        <p:spPr bwMode="auto">
          <a:xfrm>
            <a:off x="4953000" y="1909763"/>
            <a:ext cx="887413" cy="452437"/>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4" name="Line 16"/>
          <p:cNvSpPr>
            <a:spLocks noChangeShapeType="1"/>
          </p:cNvSpPr>
          <p:nvPr/>
        </p:nvSpPr>
        <p:spPr bwMode="auto">
          <a:xfrm>
            <a:off x="3771900" y="2474913"/>
            <a:ext cx="1673225"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0735" name="Group 17"/>
          <p:cNvGrpSpPr/>
          <p:nvPr/>
        </p:nvGrpSpPr>
        <p:grpSpPr bwMode="auto">
          <a:xfrm>
            <a:off x="2392363" y="2135188"/>
            <a:ext cx="1643062" cy="777875"/>
            <a:chOff x="1680" y="240"/>
            <a:chExt cx="2529" cy="1270"/>
          </a:xfrm>
        </p:grpSpPr>
        <p:sp>
          <p:nvSpPr>
            <p:cNvPr id="30848" name="Oval 18"/>
            <p:cNvSpPr>
              <a:spLocks noChangeArrowheads="1"/>
            </p:cNvSpPr>
            <p:nvPr/>
          </p:nvSpPr>
          <p:spPr bwMode="auto">
            <a:xfrm>
              <a:off x="2554" y="240"/>
              <a:ext cx="1088"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49" name="Oval 19"/>
            <p:cNvSpPr>
              <a:spLocks noChangeArrowheads="1"/>
            </p:cNvSpPr>
            <p:nvPr/>
          </p:nvSpPr>
          <p:spPr bwMode="auto">
            <a:xfrm>
              <a:off x="1941" y="381"/>
              <a:ext cx="827"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50" name="Oval 20"/>
            <p:cNvSpPr>
              <a:spLocks noChangeArrowheads="1"/>
            </p:cNvSpPr>
            <p:nvPr/>
          </p:nvSpPr>
          <p:spPr bwMode="auto">
            <a:xfrm>
              <a:off x="1680" y="702"/>
              <a:ext cx="552" cy="411"/>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51" name="Oval 21"/>
            <p:cNvSpPr>
              <a:spLocks noChangeArrowheads="1"/>
            </p:cNvSpPr>
            <p:nvPr/>
          </p:nvSpPr>
          <p:spPr bwMode="auto">
            <a:xfrm>
              <a:off x="1849" y="894"/>
              <a:ext cx="842" cy="450"/>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52" name="Oval 22"/>
            <p:cNvSpPr>
              <a:spLocks noChangeArrowheads="1"/>
            </p:cNvSpPr>
            <p:nvPr/>
          </p:nvSpPr>
          <p:spPr bwMode="auto">
            <a:xfrm>
              <a:off x="2462" y="971"/>
              <a:ext cx="1272" cy="539"/>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53" name="Oval 23"/>
            <p:cNvSpPr>
              <a:spLocks noChangeArrowheads="1"/>
            </p:cNvSpPr>
            <p:nvPr/>
          </p:nvSpPr>
          <p:spPr bwMode="auto">
            <a:xfrm>
              <a:off x="3289" y="394"/>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54" name="Oval 24"/>
            <p:cNvSpPr>
              <a:spLocks noChangeArrowheads="1"/>
            </p:cNvSpPr>
            <p:nvPr/>
          </p:nvSpPr>
          <p:spPr bwMode="auto">
            <a:xfrm>
              <a:off x="3412" y="663"/>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55" name="Oval 25"/>
            <p:cNvSpPr>
              <a:spLocks noChangeArrowheads="1"/>
            </p:cNvSpPr>
            <p:nvPr/>
          </p:nvSpPr>
          <p:spPr bwMode="auto">
            <a:xfrm>
              <a:off x="3335" y="753"/>
              <a:ext cx="797" cy="66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56" name="Oval 26"/>
            <p:cNvSpPr>
              <a:spLocks noChangeArrowheads="1"/>
            </p:cNvSpPr>
            <p:nvPr/>
          </p:nvSpPr>
          <p:spPr bwMode="auto">
            <a:xfrm>
              <a:off x="2140" y="548"/>
              <a:ext cx="1640" cy="667"/>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grpSp>
      <p:grpSp>
        <p:nvGrpSpPr>
          <p:cNvPr id="30736" name="Group 27"/>
          <p:cNvGrpSpPr/>
          <p:nvPr/>
        </p:nvGrpSpPr>
        <p:grpSpPr bwMode="auto">
          <a:xfrm>
            <a:off x="5248275" y="2135188"/>
            <a:ext cx="1644650" cy="777875"/>
            <a:chOff x="1680" y="240"/>
            <a:chExt cx="2529" cy="1270"/>
          </a:xfrm>
        </p:grpSpPr>
        <p:sp>
          <p:nvSpPr>
            <p:cNvPr id="30839" name="Oval 28"/>
            <p:cNvSpPr>
              <a:spLocks noChangeArrowheads="1"/>
            </p:cNvSpPr>
            <p:nvPr/>
          </p:nvSpPr>
          <p:spPr bwMode="auto">
            <a:xfrm>
              <a:off x="2554" y="240"/>
              <a:ext cx="1088"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40" name="Oval 29"/>
            <p:cNvSpPr>
              <a:spLocks noChangeArrowheads="1"/>
            </p:cNvSpPr>
            <p:nvPr/>
          </p:nvSpPr>
          <p:spPr bwMode="auto">
            <a:xfrm>
              <a:off x="1941" y="381"/>
              <a:ext cx="827"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41" name="Oval 30"/>
            <p:cNvSpPr>
              <a:spLocks noChangeArrowheads="1"/>
            </p:cNvSpPr>
            <p:nvPr/>
          </p:nvSpPr>
          <p:spPr bwMode="auto">
            <a:xfrm>
              <a:off x="1680" y="702"/>
              <a:ext cx="552" cy="411"/>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42" name="Oval 31"/>
            <p:cNvSpPr>
              <a:spLocks noChangeArrowheads="1"/>
            </p:cNvSpPr>
            <p:nvPr/>
          </p:nvSpPr>
          <p:spPr bwMode="auto">
            <a:xfrm>
              <a:off x="1849" y="894"/>
              <a:ext cx="842" cy="450"/>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43" name="Oval 32"/>
            <p:cNvSpPr>
              <a:spLocks noChangeArrowheads="1"/>
            </p:cNvSpPr>
            <p:nvPr/>
          </p:nvSpPr>
          <p:spPr bwMode="auto">
            <a:xfrm>
              <a:off x="2462" y="971"/>
              <a:ext cx="1272" cy="539"/>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44" name="Oval 33"/>
            <p:cNvSpPr>
              <a:spLocks noChangeArrowheads="1"/>
            </p:cNvSpPr>
            <p:nvPr/>
          </p:nvSpPr>
          <p:spPr bwMode="auto">
            <a:xfrm>
              <a:off x="3289" y="394"/>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45" name="Oval 34"/>
            <p:cNvSpPr>
              <a:spLocks noChangeArrowheads="1"/>
            </p:cNvSpPr>
            <p:nvPr/>
          </p:nvSpPr>
          <p:spPr bwMode="auto">
            <a:xfrm>
              <a:off x="3412" y="663"/>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46" name="Oval 35"/>
            <p:cNvSpPr>
              <a:spLocks noChangeArrowheads="1"/>
            </p:cNvSpPr>
            <p:nvPr/>
          </p:nvSpPr>
          <p:spPr bwMode="auto">
            <a:xfrm>
              <a:off x="3335" y="753"/>
              <a:ext cx="797" cy="66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47" name="Oval 36"/>
            <p:cNvSpPr>
              <a:spLocks noChangeArrowheads="1"/>
            </p:cNvSpPr>
            <p:nvPr/>
          </p:nvSpPr>
          <p:spPr bwMode="auto">
            <a:xfrm>
              <a:off x="2140" y="548"/>
              <a:ext cx="1640" cy="667"/>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grpSp>
      <p:sp>
        <p:nvSpPr>
          <p:cNvPr id="30737" name="Text Box 37"/>
          <p:cNvSpPr txBox="1">
            <a:spLocks noChangeArrowheads="1"/>
          </p:cNvSpPr>
          <p:nvPr/>
        </p:nvSpPr>
        <p:spPr bwMode="auto">
          <a:xfrm>
            <a:off x="2703513" y="2243138"/>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001C2A"/>
                </a:solidFill>
                <a:latin typeface="Times New Roman" panose="02020603050405020304" pitchFamily="18" charset="0"/>
                <a:ea typeface="黑体" panose="02010609060101010101" pitchFamily="49" charset="-122"/>
              </a:rPr>
              <a:t>城域网</a:t>
            </a:r>
            <a:endParaRPr lang="zh-CN" altLang="en-US" sz="2400">
              <a:solidFill>
                <a:srgbClr val="001C2A"/>
              </a:solidFill>
              <a:latin typeface="Times New Roman" panose="02020603050405020304" pitchFamily="18" charset="0"/>
              <a:ea typeface="黑体" panose="02010609060101010101" pitchFamily="49" charset="-122"/>
            </a:endParaRPr>
          </a:p>
        </p:txBody>
      </p:sp>
      <p:sp>
        <p:nvSpPr>
          <p:cNvPr id="30738" name="Text Box 38"/>
          <p:cNvSpPr txBox="1">
            <a:spLocks noChangeArrowheads="1"/>
          </p:cNvSpPr>
          <p:nvPr/>
        </p:nvSpPr>
        <p:spPr bwMode="auto">
          <a:xfrm>
            <a:off x="5608638" y="2257425"/>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001C2A"/>
                </a:solidFill>
                <a:latin typeface="Times New Roman" panose="02020603050405020304" pitchFamily="18" charset="0"/>
                <a:ea typeface="黑体" panose="02010609060101010101" pitchFamily="49" charset="-122"/>
              </a:rPr>
              <a:t>城域网</a:t>
            </a:r>
            <a:endParaRPr lang="zh-CN" altLang="en-US" sz="2400">
              <a:solidFill>
                <a:srgbClr val="001C2A"/>
              </a:solidFill>
              <a:latin typeface="Times New Roman" panose="02020603050405020304" pitchFamily="18" charset="0"/>
              <a:ea typeface="黑体" panose="02010609060101010101" pitchFamily="49" charset="-122"/>
            </a:endParaRPr>
          </a:p>
        </p:txBody>
      </p:sp>
      <p:grpSp>
        <p:nvGrpSpPr>
          <p:cNvPr id="30739" name="Group 39"/>
          <p:cNvGrpSpPr/>
          <p:nvPr/>
        </p:nvGrpSpPr>
        <p:grpSpPr bwMode="auto">
          <a:xfrm>
            <a:off x="815975" y="3040063"/>
            <a:ext cx="1052513" cy="663575"/>
            <a:chOff x="1680" y="240"/>
            <a:chExt cx="2529" cy="1270"/>
          </a:xfrm>
        </p:grpSpPr>
        <p:sp>
          <p:nvSpPr>
            <p:cNvPr id="30830" name="Oval 40"/>
            <p:cNvSpPr>
              <a:spLocks noChangeArrowheads="1"/>
            </p:cNvSpPr>
            <p:nvPr/>
          </p:nvSpPr>
          <p:spPr bwMode="auto">
            <a:xfrm>
              <a:off x="2554" y="240"/>
              <a:ext cx="1088"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31" name="Oval 41"/>
            <p:cNvSpPr>
              <a:spLocks noChangeArrowheads="1"/>
            </p:cNvSpPr>
            <p:nvPr/>
          </p:nvSpPr>
          <p:spPr bwMode="auto">
            <a:xfrm>
              <a:off x="1941" y="381"/>
              <a:ext cx="827"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32" name="Oval 42"/>
            <p:cNvSpPr>
              <a:spLocks noChangeArrowheads="1"/>
            </p:cNvSpPr>
            <p:nvPr/>
          </p:nvSpPr>
          <p:spPr bwMode="auto">
            <a:xfrm>
              <a:off x="1680" y="702"/>
              <a:ext cx="552" cy="411"/>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33" name="Oval 43"/>
            <p:cNvSpPr>
              <a:spLocks noChangeArrowheads="1"/>
            </p:cNvSpPr>
            <p:nvPr/>
          </p:nvSpPr>
          <p:spPr bwMode="auto">
            <a:xfrm>
              <a:off x="1849" y="894"/>
              <a:ext cx="842" cy="450"/>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34" name="Oval 44"/>
            <p:cNvSpPr>
              <a:spLocks noChangeArrowheads="1"/>
            </p:cNvSpPr>
            <p:nvPr/>
          </p:nvSpPr>
          <p:spPr bwMode="auto">
            <a:xfrm>
              <a:off x="2462" y="971"/>
              <a:ext cx="1272" cy="539"/>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35" name="Oval 45"/>
            <p:cNvSpPr>
              <a:spLocks noChangeArrowheads="1"/>
            </p:cNvSpPr>
            <p:nvPr/>
          </p:nvSpPr>
          <p:spPr bwMode="auto">
            <a:xfrm>
              <a:off x="3289" y="394"/>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36" name="Oval 46"/>
            <p:cNvSpPr>
              <a:spLocks noChangeArrowheads="1"/>
            </p:cNvSpPr>
            <p:nvPr/>
          </p:nvSpPr>
          <p:spPr bwMode="auto">
            <a:xfrm>
              <a:off x="3412" y="663"/>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37" name="Oval 47"/>
            <p:cNvSpPr>
              <a:spLocks noChangeArrowheads="1"/>
            </p:cNvSpPr>
            <p:nvPr/>
          </p:nvSpPr>
          <p:spPr bwMode="auto">
            <a:xfrm>
              <a:off x="3335" y="753"/>
              <a:ext cx="797" cy="66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38" name="Oval 48"/>
            <p:cNvSpPr>
              <a:spLocks noChangeArrowheads="1"/>
            </p:cNvSpPr>
            <p:nvPr/>
          </p:nvSpPr>
          <p:spPr bwMode="auto">
            <a:xfrm>
              <a:off x="2140" y="548"/>
              <a:ext cx="1640" cy="667"/>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grpSp>
      <p:grpSp>
        <p:nvGrpSpPr>
          <p:cNvPr id="30740" name="Group 50"/>
          <p:cNvGrpSpPr/>
          <p:nvPr/>
        </p:nvGrpSpPr>
        <p:grpSpPr bwMode="auto">
          <a:xfrm>
            <a:off x="2195513" y="3040063"/>
            <a:ext cx="1052512" cy="663575"/>
            <a:chOff x="1680" y="240"/>
            <a:chExt cx="2529" cy="1270"/>
          </a:xfrm>
        </p:grpSpPr>
        <p:sp>
          <p:nvSpPr>
            <p:cNvPr id="30821" name="Oval 51"/>
            <p:cNvSpPr>
              <a:spLocks noChangeArrowheads="1"/>
            </p:cNvSpPr>
            <p:nvPr/>
          </p:nvSpPr>
          <p:spPr bwMode="auto">
            <a:xfrm>
              <a:off x="2554" y="240"/>
              <a:ext cx="1088"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22" name="Oval 52"/>
            <p:cNvSpPr>
              <a:spLocks noChangeArrowheads="1"/>
            </p:cNvSpPr>
            <p:nvPr/>
          </p:nvSpPr>
          <p:spPr bwMode="auto">
            <a:xfrm>
              <a:off x="1941" y="381"/>
              <a:ext cx="827"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23" name="Oval 53"/>
            <p:cNvSpPr>
              <a:spLocks noChangeArrowheads="1"/>
            </p:cNvSpPr>
            <p:nvPr/>
          </p:nvSpPr>
          <p:spPr bwMode="auto">
            <a:xfrm>
              <a:off x="1680" y="702"/>
              <a:ext cx="552" cy="411"/>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24" name="Oval 54"/>
            <p:cNvSpPr>
              <a:spLocks noChangeArrowheads="1"/>
            </p:cNvSpPr>
            <p:nvPr/>
          </p:nvSpPr>
          <p:spPr bwMode="auto">
            <a:xfrm>
              <a:off x="1849" y="894"/>
              <a:ext cx="842" cy="450"/>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25" name="Oval 55"/>
            <p:cNvSpPr>
              <a:spLocks noChangeArrowheads="1"/>
            </p:cNvSpPr>
            <p:nvPr/>
          </p:nvSpPr>
          <p:spPr bwMode="auto">
            <a:xfrm>
              <a:off x="2462" y="971"/>
              <a:ext cx="1272" cy="539"/>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26" name="Oval 56"/>
            <p:cNvSpPr>
              <a:spLocks noChangeArrowheads="1"/>
            </p:cNvSpPr>
            <p:nvPr/>
          </p:nvSpPr>
          <p:spPr bwMode="auto">
            <a:xfrm>
              <a:off x="3289" y="394"/>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27" name="Oval 57"/>
            <p:cNvSpPr>
              <a:spLocks noChangeArrowheads="1"/>
            </p:cNvSpPr>
            <p:nvPr/>
          </p:nvSpPr>
          <p:spPr bwMode="auto">
            <a:xfrm>
              <a:off x="3412" y="663"/>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28" name="Oval 58"/>
            <p:cNvSpPr>
              <a:spLocks noChangeArrowheads="1"/>
            </p:cNvSpPr>
            <p:nvPr/>
          </p:nvSpPr>
          <p:spPr bwMode="auto">
            <a:xfrm>
              <a:off x="3335" y="753"/>
              <a:ext cx="797" cy="66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29" name="Oval 59"/>
            <p:cNvSpPr>
              <a:spLocks noChangeArrowheads="1"/>
            </p:cNvSpPr>
            <p:nvPr/>
          </p:nvSpPr>
          <p:spPr bwMode="auto">
            <a:xfrm>
              <a:off x="2140" y="548"/>
              <a:ext cx="1640" cy="667"/>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grpSp>
      <p:grpSp>
        <p:nvGrpSpPr>
          <p:cNvPr id="30741" name="Group 61"/>
          <p:cNvGrpSpPr/>
          <p:nvPr/>
        </p:nvGrpSpPr>
        <p:grpSpPr bwMode="auto">
          <a:xfrm>
            <a:off x="3408363" y="3040063"/>
            <a:ext cx="1052512" cy="663575"/>
            <a:chOff x="1680" y="240"/>
            <a:chExt cx="2529" cy="1270"/>
          </a:xfrm>
        </p:grpSpPr>
        <p:sp>
          <p:nvSpPr>
            <p:cNvPr id="30812" name="Oval 62"/>
            <p:cNvSpPr>
              <a:spLocks noChangeArrowheads="1"/>
            </p:cNvSpPr>
            <p:nvPr/>
          </p:nvSpPr>
          <p:spPr bwMode="auto">
            <a:xfrm>
              <a:off x="2554" y="240"/>
              <a:ext cx="1088"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13" name="Oval 63"/>
            <p:cNvSpPr>
              <a:spLocks noChangeArrowheads="1"/>
            </p:cNvSpPr>
            <p:nvPr/>
          </p:nvSpPr>
          <p:spPr bwMode="auto">
            <a:xfrm>
              <a:off x="1941" y="381"/>
              <a:ext cx="827"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14" name="Oval 64"/>
            <p:cNvSpPr>
              <a:spLocks noChangeArrowheads="1"/>
            </p:cNvSpPr>
            <p:nvPr/>
          </p:nvSpPr>
          <p:spPr bwMode="auto">
            <a:xfrm>
              <a:off x="1680" y="702"/>
              <a:ext cx="552" cy="411"/>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15" name="Oval 65"/>
            <p:cNvSpPr>
              <a:spLocks noChangeArrowheads="1"/>
            </p:cNvSpPr>
            <p:nvPr/>
          </p:nvSpPr>
          <p:spPr bwMode="auto">
            <a:xfrm>
              <a:off x="1849" y="894"/>
              <a:ext cx="842" cy="450"/>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16" name="Oval 66"/>
            <p:cNvSpPr>
              <a:spLocks noChangeArrowheads="1"/>
            </p:cNvSpPr>
            <p:nvPr/>
          </p:nvSpPr>
          <p:spPr bwMode="auto">
            <a:xfrm>
              <a:off x="2462" y="971"/>
              <a:ext cx="1272" cy="539"/>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17" name="Oval 67"/>
            <p:cNvSpPr>
              <a:spLocks noChangeArrowheads="1"/>
            </p:cNvSpPr>
            <p:nvPr/>
          </p:nvSpPr>
          <p:spPr bwMode="auto">
            <a:xfrm>
              <a:off x="3289" y="394"/>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18" name="Oval 68"/>
            <p:cNvSpPr>
              <a:spLocks noChangeArrowheads="1"/>
            </p:cNvSpPr>
            <p:nvPr/>
          </p:nvSpPr>
          <p:spPr bwMode="auto">
            <a:xfrm>
              <a:off x="3412" y="663"/>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19" name="Oval 69"/>
            <p:cNvSpPr>
              <a:spLocks noChangeArrowheads="1"/>
            </p:cNvSpPr>
            <p:nvPr/>
          </p:nvSpPr>
          <p:spPr bwMode="auto">
            <a:xfrm>
              <a:off x="3335" y="753"/>
              <a:ext cx="797" cy="66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20" name="Oval 70"/>
            <p:cNvSpPr>
              <a:spLocks noChangeArrowheads="1"/>
            </p:cNvSpPr>
            <p:nvPr/>
          </p:nvSpPr>
          <p:spPr bwMode="auto">
            <a:xfrm>
              <a:off x="2140" y="548"/>
              <a:ext cx="1640" cy="667"/>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grpSp>
      <p:grpSp>
        <p:nvGrpSpPr>
          <p:cNvPr id="30742" name="Group 72"/>
          <p:cNvGrpSpPr/>
          <p:nvPr/>
        </p:nvGrpSpPr>
        <p:grpSpPr bwMode="auto">
          <a:xfrm>
            <a:off x="4749800" y="3040063"/>
            <a:ext cx="1052513" cy="663575"/>
            <a:chOff x="1680" y="240"/>
            <a:chExt cx="2529" cy="1270"/>
          </a:xfrm>
        </p:grpSpPr>
        <p:sp>
          <p:nvSpPr>
            <p:cNvPr id="30803" name="Oval 73"/>
            <p:cNvSpPr>
              <a:spLocks noChangeArrowheads="1"/>
            </p:cNvSpPr>
            <p:nvPr/>
          </p:nvSpPr>
          <p:spPr bwMode="auto">
            <a:xfrm>
              <a:off x="2554" y="240"/>
              <a:ext cx="1088"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04" name="Oval 74"/>
            <p:cNvSpPr>
              <a:spLocks noChangeArrowheads="1"/>
            </p:cNvSpPr>
            <p:nvPr/>
          </p:nvSpPr>
          <p:spPr bwMode="auto">
            <a:xfrm>
              <a:off x="1941" y="381"/>
              <a:ext cx="827"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05" name="Oval 75"/>
            <p:cNvSpPr>
              <a:spLocks noChangeArrowheads="1"/>
            </p:cNvSpPr>
            <p:nvPr/>
          </p:nvSpPr>
          <p:spPr bwMode="auto">
            <a:xfrm>
              <a:off x="1680" y="702"/>
              <a:ext cx="552" cy="411"/>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06" name="Oval 76"/>
            <p:cNvSpPr>
              <a:spLocks noChangeArrowheads="1"/>
            </p:cNvSpPr>
            <p:nvPr/>
          </p:nvSpPr>
          <p:spPr bwMode="auto">
            <a:xfrm>
              <a:off x="1849" y="894"/>
              <a:ext cx="842" cy="450"/>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07" name="Oval 77"/>
            <p:cNvSpPr>
              <a:spLocks noChangeArrowheads="1"/>
            </p:cNvSpPr>
            <p:nvPr/>
          </p:nvSpPr>
          <p:spPr bwMode="auto">
            <a:xfrm>
              <a:off x="2462" y="971"/>
              <a:ext cx="1272" cy="539"/>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08" name="Oval 78"/>
            <p:cNvSpPr>
              <a:spLocks noChangeArrowheads="1"/>
            </p:cNvSpPr>
            <p:nvPr/>
          </p:nvSpPr>
          <p:spPr bwMode="auto">
            <a:xfrm>
              <a:off x="3289" y="394"/>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09" name="Oval 79"/>
            <p:cNvSpPr>
              <a:spLocks noChangeArrowheads="1"/>
            </p:cNvSpPr>
            <p:nvPr/>
          </p:nvSpPr>
          <p:spPr bwMode="auto">
            <a:xfrm>
              <a:off x="3412" y="663"/>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10" name="Oval 80"/>
            <p:cNvSpPr>
              <a:spLocks noChangeArrowheads="1"/>
            </p:cNvSpPr>
            <p:nvPr/>
          </p:nvSpPr>
          <p:spPr bwMode="auto">
            <a:xfrm>
              <a:off x="3335" y="753"/>
              <a:ext cx="797" cy="66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11" name="Oval 81"/>
            <p:cNvSpPr>
              <a:spLocks noChangeArrowheads="1"/>
            </p:cNvSpPr>
            <p:nvPr/>
          </p:nvSpPr>
          <p:spPr bwMode="auto">
            <a:xfrm>
              <a:off x="2140" y="548"/>
              <a:ext cx="1640" cy="667"/>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grpSp>
      <p:grpSp>
        <p:nvGrpSpPr>
          <p:cNvPr id="30743" name="Group 83"/>
          <p:cNvGrpSpPr/>
          <p:nvPr/>
        </p:nvGrpSpPr>
        <p:grpSpPr bwMode="auto">
          <a:xfrm>
            <a:off x="5969000" y="3040063"/>
            <a:ext cx="1052513" cy="663575"/>
            <a:chOff x="1680" y="240"/>
            <a:chExt cx="2529" cy="1270"/>
          </a:xfrm>
        </p:grpSpPr>
        <p:sp>
          <p:nvSpPr>
            <p:cNvPr id="30794" name="Oval 84"/>
            <p:cNvSpPr>
              <a:spLocks noChangeArrowheads="1"/>
            </p:cNvSpPr>
            <p:nvPr/>
          </p:nvSpPr>
          <p:spPr bwMode="auto">
            <a:xfrm>
              <a:off x="2554" y="240"/>
              <a:ext cx="1088"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95" name="Oval 85"/>
            <p:cNvSpPr>
              <a:spLocks noChangeArrowheads="1"/>
            </p:cNvSpPr>
            <p:nvPr/>
          </p:nvSpPr>
          <p:spPr bwMode="auto">
            <a:xfrm>
              <a:off x="1941" y="381"/>
              <a:ext cx="827"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96" name="Oval 86"/>
            <p:cNvSpPr>
              <a:spLocks noChangeArrowheads="1"/>
            </p:cNvSpPr>
            <p:nvPr/>
          </p:nvSpPr>
          <p:spPr bwMode="auto">
            <a:xfrm>
              <a:off x="1680" y="702"/>
              <a:ext cx="552" cy="411"/>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97" name="Oval 87"/>
            <p:cNvSpPr>
              <a:spLocks noChangeArrowheads="1"/>
            </p:cNvSpPr>
            <p:nvPr/>
          </p:nvSpPr>
          <p:spPr bwMode="auto">
            <a:xfrm>
              <a:off x="1849" y="894"/>
              <a:ext cx="842" cy="450"/>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98" name="Oval 88"/>
            <p:cNvSpPr>
              <a:spLocks noChangeArrowheads="1"/>
            </p:cNvSpPr>
            <p:nvPr/>
          </p:nvSpPr>
          <p:spPr bwMode="auto">
            <a:xfrm>
              <a:off x="2462" y="971"/>
              <a:ext cx="1272" cy="539"/>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99" name="Oval 89"/>
            <p:cNvSpPr>
              <a:spLocks noChangeArrowheads="1"/>
            </p:cNvSpPr>
            <p:nvPr/>
          </p:nvSpPr>
          <p:spPr bwMode="auto">
            <a:xfrm>
              <a:off x="3289" y="394"/>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00" name="Oval 90"/>
            <p:cNvSpPr>
              <a:spLocks noChangeArrowheads="1"/>
            </p:cNvSpPr>
            <p:nvPr/>
          </p:nvSpPr>
          <p:spPr bwMode="auto">
            <a:xfrm>
              <a:off x="3412" y="663"/>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01" name="Oval 91"/>
            <p:cNvSpPr>
              <a:spLocks noChangeArrowheads="1"/>
            </p:cNvSpPr>
            <p:nvPr/>
          </p:nvSpPr>
          <p:spPr bwMode="auto">
            <a:xfrm>
              <a:off x="3335" y="753"/>
              <a:ext cx="797" cy="66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02" name="Oval 92"/>
            <p:cNvSpPr>
              <a:spLocks noChangeArrowheads="1"/>
            </p:cNvSpPr>
            <p:nvPr/>
          </p:nvSpPr>
          <p:spPr bwMode="auto">
            <a:xfrm>
              <a:off x="2140" y="548"/>
              <a:ext cx="1640" cy="667"/>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grpSp>
      <p:grpSp>
        <p:nvGrpSpPr>
          <p:cNvPr id="30744" name="Group 94"/>
          <p:cNvGrpSpPr/>
          <p:nvPr/>
        </p:nvGrpSpPr>
        <p:grpSpPr bwMode="auto">
          <a:xfrm>
            <a:off x="7250113" y="3040063"/>
            <a:ext cx="1052512" cy="663575"/>
            <a:chOff x="1680" y="240"/>
            <a:chExt cx="2529" cy="1270"/>
          </a:xfrm>
        </p:grpSpPr>
        <p:sp>
          <p:nvSpPr>
            <p:cNvPr id="30785" name="Oval 95"/>
            <p:cNvSpPr>
              <a:spLocks noChangeArrowheads="1"/>
            </p:cNvSpPr>
            <p:nvPr/>
          </p:nvSpPr>
          <p:spPr bwMode="auto">
            <a:xfrm>
              <a:off x="2554" y="240"/>
              <a:ext cx="1088"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86" name="Oval 96"/>
            <p:cNvSpPr>
              <a:spLocks noChangeArrowheads="1"/>
            </p:cNvSpPr>
            <p:nvPr/>
          </p:nvSpPr>
          <p:spPr bwMode="auto">
            <a:xfrm>
              <a:off x="1941" y="381"/>
              <a:ext cx="827"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87" name="Oval 97"/>
            <p:cNvSpPr>
              <a:spLocks noChangeArrowheads="1"/>
            </p:cNvSpPr>
            <p:nvPr/>
          </p:nvSpPr>
          <p:spPr bwMode="auto">
            <a:xfrm>
              <a:off x="1680" y="702"/>
              <a:ext cx="552" cy="411"/>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88" name="Oval 98"/>
            <p:cNvSpPr>
              <a:spLocks noChangeArrowheads="1"/>
            </p:cNvSpPr>
            <p:nvPr/>
          </p:nvSpPr>
          <p:spPr bwMode="auto">
            <a:xfrm>
              <a:off x="1849" y="894"/>
              <a:ext cx="842" cy="450"/>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89" name="Oval 99"/>
            <p:cNvSpPr>
              <a:spLocks noChangeArrowheads="1"/>
            </p:cNvSpPr>
            <p:nvPr/>
          </p:nvSpPr>
          <p:spPr bwMode="auto">
            <a:xfrm>
              <a:off x="2462" y="971"/>
              <a:ext cx="1272" cy="539"/>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90" name="Oval 100"/>
            <p:cNvSpPr>
              <a:spLocks noChangeArrowheads="1"/>
            </p:cNvSpPr>
            <p:nvPr/>
          </p:nvSpPr>
          <p:spPr bwMode="auto">
            <a:xfrm>
              <a:off x="3289" y="394"/>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91" name="Oval 101"/>
            <p:cNvSpPr>
              <a:spLocks noChangeArrowheads="1"/>
            </p:cNvSpPr>
            <p:nvPr/>
          </p:nvSpPr>
          <p:spPr bwMode="auto">
            <a:xfrm>
              <a:off x="3412" y="663"/>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92" name="Oval 102"/>
            <p:cNvSpPr>
              <a:spLocks noChangeArrowheads="1"/>
            </p:cNvSpPr>
            <p:nvPr/>
          </p:nvSpPr>
          <p:spPr bwMode="auto">
            <a:xfrm>
              <a:off x="3335" y="753"/>
              <a:ext cx="797" cy="66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93" name="Oval 103"/>
            <p:cNvSpPr>
              <a:spLocks noChangeArrowheads="1"/>
            </p:cNvSpPr>
            <p:nvPr/>
          </p:nvSpPr>
          <p:spPr bwMode="auto">
            <a:xfrm>
              <a:off x="2140" y="548"/>
              <a:ext cx="1640" cy="667"/>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grpSp>
      <p:grpSp>
        <p:nvGrpSpPr>
          <p:cNvPr id="30745" name="Group 105"/>
          <p:cNvGrpSpPr/>
          <p:nvPr/>
        </p:nvGrpSpPr>
        <p:grpSpPr bwMode="auto">
          <a:xfrm>
            <a:off x="323850" y="4170363"/>
            <a:ext cx="1674813" cy="642937"/>
            <a:chOff x="720" y="1296"/>
            <a:chExt cx="816" cy="273"/>
          </a:xfrm>
        </p:grpSpPr>
        <p:sp>
          <p:nvSpPr>
            <p:cNvPr id="30778" name="Line 106"/>
            <p:cNvSpPr>
              <a:spLocks noChangeShapeType="1"/>
            </p:cNvSpPr>
            <p:nvPr/>
          </p:nvSpPr>
          <p:spPr bwMode="auto">
            <a:xfrm rot="-5400000">
              <a:off x="1008" y="1392"/>
              <a:ext cx="19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79" name="Line 107"/>
            <p:cNvSpPr>
              <a:spLocks noChangeShapeType="1"/>
            </p:cNvSpPr>
            <p:nvPr/>
          </p:nvSpPr>
          <p:spPr bwMode="auto">
            <a:xfrm rot="-5400000">
              <a:off x="1248" y="1392"/>
              <a:ext cx="19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80" name="Line 108"/>
            <p:cNvSpPr>
              <a:spLocks noChangeShapeType="1"/>
            </p:cNvSpPr>
            <p:nvPr/>
          </p:nvSpPr>
          <p:spPr bwMode="auto">
            <a:xfrm rot="-5400000">
              <a:off x="768" y="1392"/>
              <a:ext cx="19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0781" name="Picture 10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 y="1398"/>
              <a:ext cx="186"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82" name="Line 110"/>
            <p:cNvSpPr>
              <a:spLocks noChangeShapeType="1"/>
            </p:cNvSpPr>
            <p:nvPr/>
          </p:nvSpPr>
          <p:spPr bwMode="auto">
            <a:xfrm>
              <a:off x="720" y="1296"/>
              <a:ext cx="81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0783" name="Picture 1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 y="1392"/>
              <a:ext cx="186"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4" name="Picture 1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 y="1392"/>
              <a:ext cx="186"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0746" name="Group 113"/>
          <p:cNvGrpSpPr/>
          <p:nvPr/>
        </p:nvGrpSpPr>
        <p:grpSpPr bwMode="auto">
          <a:xfrm>
            <a:off x="2786063" y="4170363"/>
            <a:ext cx="1674812" cy="642937"/>
            <a:chOff x="720" y="1296"/>
            <a:chExt cx="816" cy="273"/>
          </a:xfrm>
        </p:grpSpPr>
        <p:sp>
          <p:nvSpPr>
            <p:cNvPr id="30771" name="Line 114"/>
            <p:cNvSpPr>
              <a:spLocks noChangeShapeType="1"/>
            </p:cNvSpPr>
            <p:nvPr/>
          </p:nvSpPr>
          <p:spPr bwMode="auto">
            <a:xfrm rot="-5400000">
              <a:off x="1008" y="1392"/>
              <a:ext cx="19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72" name="Line 115"/>
            <p:cNvSpPr>
              <a:spLocks noChangeShapeType="1"/>
            </p:cNvSpPr>
            <p:nvPr/>
          </p:nvSpPr>
          <p:spPr bwMode="auto">
            <a:xfrm rot="-5400000">
              <a:off x="1248" y="1392"/>
              <a:ext cx="19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73" name="Line 116"/>
            <p:cNvSpPr>
              <a:spLocks noChangeShapeType="1"/>
            </p:cNvSpPr>
            <p:nvPr/>
          </p:nvSpPr>
          <p:spPr bwMode="auto">
            <a:xfrm rot="-5400000">
              <a:off x="768" y="1392"/>
              <a:ext cx="19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0774" name="Picture 1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 y="1398"/>
              <a:ext cx="186"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75" name="Line 118"/>
            <p:cNvSpPr>
              <a:spLocks noChangeShapeType="1"/>
            </p:cNvSpPr>
            <p:nvPr/>
          </p:nvSpPr>
          <p:spPr bwMode="auto">
            <a:xfrm>
              <a:off x="720" y="1296"/>
              <a:ext cx="81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0776" name="Picture 1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 y="1392"/>
              <a:ext cx="186"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7" name="Picture 12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 y="1392"/>
              <a:ext cx="186"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0747" name="Line 121"/>
          <p:cNvSpPr>
            <a:spLocks noChangeShapeType="1"/>
          </p:cNvSpPr>
          <p:nvPr/>
        </p:nvSpPr>
        <p:spPr bwMode="auto">
          <a:xfrm rot="-5400000">
            <a:off x="5317331" y="4396582"/>
            <a:ext cx="452437"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8" name="Line 122"/>
          <p:cNvSpPr>
            <a:spLocks noChangeShapeType="1"/>
          </p:cNvSpPr>
          <p:nvPr/>
        </p:nvSpPr>
        <p:spPr bwMode="auto">
          <a:xfrm rot="-5400000">
            <a:off x="5811044" y="4396582"/>
            <a:ext cx="452437"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9" name="Line 123"/>
          <p:cNvSpPr>
            <a:spLocks noChangeShapeType="1"/>
          </p:cNvSpPr>
          <p:nvPr/>
        </p:nvSpPr>
        <p:spPr bwMode="auto">
          <a:xfrm rot="-5400000">
            <a:off x="4825206" y="4396582"/>
            <a:ext cx="452437"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0750" name="Picture 12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8225" y="4411663"/>
            <a:ext cx="382588"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51" name="Line 125"/>
          <p:cNvSpPr>
            <a:spLocks noChangeShapeType="1"/>
          </p:cNvSpPr>
          <p:nvPr/>
        </p:nvSpPr>
        <p:spPr bwMode="auto">
          <a:xfrm>
            <a:off x="4756150" y="4170363"/>
            <a:ext cx="167481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0752" name="Picture 12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3050" y="4397375"/>
            <a:ext cx="382588"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3" name="Picture 1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4063" y="4397375"/>
            <a:ext cx="38100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0754" name="Group 135"/>
          <p:cNvGrpSpPr/>
          <p:nvPr/>
        </p:nvGrpSpPr>
        <p:grpSpPr bwMode="auto">
          <a:xfrm>
            <a:off x="3278188" y="1344613"/>
            <a:ext cx="2825750" cy="777875"/>
            <a:chOff x="1680" y="240"/>
            <a:chExt cx="2529" cy="1270"/>
          </a:xfrm>
        </p:grpSpPr>
        <p:sp>
          <p:nvSpPr>
            <p:cNvPr id="30762" name="Oval 136"/>
            <p:cNvSpPr>
              <a:spLocks noChangeArrowheads="1"/>
            </p:cNvSpPr>
            <p:nvPr/>
          </p:nvSpPr>
          <p:spPr bwMode="auto">
            <a:xfrm>
              <a:off x="2554" y="240"/>
              <a:ext cx="1088"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63" name="Oval 137"/>
            <p:cNvSpPr>
              <a:spLocks noChangeArrowheads="1"/>
            </p:cNvSpPr>
            <p:nvPr/>
          </p:nvSpPr>
          <p:spPr bwMode="auto">
            <a:xfrm>
              <a:off x="1941" y="381"/>
              <a:ext cx="827"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64" name="Oval 138"/>
            <p:cNvSpPr>
              <a:spLocks noChangeArrowheads="1"/>
            </p:cNvSpPr>
            <p:nvPr/>
          </p:nvSpPr>
          <p:spPr bwMode="auto">
            <a:xfrm>
              <a:off x="1680" y="702"/>
              <a:ext cx="552" cy="411"/>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65" name="Oval 139"/>
            <p:cNvSpPr>
              <a:spLocks noChangeArrowheads="1"/>
            </p:cNvSpPr>
            <p:nvPr/>
          </p:nvSpPr>
          <p:spPr bwMode="auto">
            <a:xfrm>
              <a:off x="1849" y="894"/>
              <a:ext cx="842" cy="450"/>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66" name="Oval 140"/>
            <p:cNvSpPr>
              <a:spLocks noChangeArrowheads="1"/>
            </p:cNvSpPr>
            <p:nvPr/>
          </p:nvSpPr>
          <p:spPr bwMode="auto">
            <a:xfrm>
              <a:off x="2462" y="971"/>
              <a:ext cx="1272" cy="539"/>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67" name="Oval 141"/>
            <p:cNvSpPr>
              <a:spLocks noChangeArrowheads="1"/>
            </p:cNvSpPr>
            <p:nvPr/>
          </p:nvSpPr>
          <p:spPr bwMode="auto">
            <a:xfrm>
              <a:off x="3289" y="394"/>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68" name="Oval 142"/>
            <p:cNvSpPr>
              <a:spLocks noChangeArrowheads="1"/>
            </p:cNvSpPr>
            <p:nvPr/>
          </p:nvSpPr>
          <p:spPr bwMode="auto">
            <a:xfrm>
              <a:off x="3412" y="663"/>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69" name="Oval 143"/>
            <p:cNvSpPr>
              <a:spLocks noChangeArrowheads="1"/>
            </p:cNvSpPr>
            <p:nvPr/>
          </p:nvSpPr>
          <p:spPr bwMode="auto">
            <a:xfrm>
              <a:off x="3335" y="753"/>
              <a:ext cx="797" cy="66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70" name="Oval 144"/>
            <p:cNvSpPr>
              <a:spLocks noChangeArrowheads="1"/>
            </p:cNvSpPr>
            <p:nvPr/>
          </p:nvSpPr>
          <p:spPr bwMode="auto">
            <a:xfrm>
              <a:off x="2140" y="548"/>
              <a:ext cx="1640" cy="667"/>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grpSp>
      <p:sp>
        <p:nvSpPr>
          <p:cNvPr id="30755" name="Text Box 145"/>
          <p:cNvSpPr txBox="1">
            <a:spLocks noChangeArrowheads="1"/>
          </p:cNvSpPr>
          <p:nvPr/>
        </p:nvSpPr>
        <p:spPr bwMode="auto">
          <a:xfrm>
            <a:off x="4140200" y="1412875"/>
            <a:ext cx="1255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a:solidFill>
                  <a:srgbClr val="001C2A"/>
                </a:solidFill>
                <a:latin typeface="Times New Roman" panose="02020603050405020304" pitchFamily="18" charset="0"/>
                <a:ea typeface="黑体" panose="02010609060101010101" pitchFamily="49" charset="-122"/>
              </a:rPr>
              <a:t>广域网</a:t>
            </a:r>
            <a:endParaRPr lang="zh-CN" altLang="en-US">
              <a:solidFill>
                <a:srgbClr val="001C2A"/>
              </a:solidFill>
              <a:latin typeface="Times New Roman" panose="02020603050405020304" pitchFamily="18" charset="0"/>
              <a:ea typeface="黑体" panose="02010609060101010101" pitchFamily="49" charset="-122"/>
            </a:endParaRPr>
          </a:p>
        </p:txBody>
      </p:sp>
      <p:sp>
        <p:nvSpPr>
          <p:cNvPr id="30756" name="Text Box 146"/>
          <p:cNvSpPr txBox="1">
            <a:spLocks noChangeArrowheads="1"/>
          </p:cNvSpPr>
          <p:nvPr/>
        </p:nvSpPr>
        <p:spPr bwMode="auto">
          <a:xfrm>
            <a:off x="644525" y="4837113"/>
            <a:ext cx="9588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dirty="0">
                <a:solidFill>
                  <a:srgbClr val="001C2A"/>
                </a:solidFill>
                <a:latin typeface="Times New Roman" panose="02020603050405020304" pitchFamily="18" charset="0"/>
                <a:ea typeface="黑体" panose="02010609060101010101" pitchFamily="49" charset="-122"/>
              </a:rPr>
              <a:t>政府网</a:t>
            </a:r>
            <a:endParaRPr lang="zh-CN" altLang="en-US" sz="2000" dirty="0">
              <a:solidFill>
                <a:srgbClr val="001C2A"/>
              </a:solidFill>
              <a:latin typeface="Times New Roman" panose="02020603050405020304" pitchFamily="18" charset="0"/>
              <a:ea typeface="黑体" panose="02010609060101010101" pitchFamily="49" charset="-122"/>
            </a:endParaRPr>
          </a:p>
        </p:txBody>
      </p:sp>
      <p:sp>
        <p:nvSpPr>
          <p:cNvPr id="30757" name="Text Box 147"/>
          <p:cNvSpPr txBox="1">
            <a:spLocks noChangeArrowheads="1"/>
          </p:cNvSpPr>
          <p:nvPr/>
        </p:nvSpPr>
        <p:spPr bwMode="auto">
          <a:xfrm>
            <a:off x="7713663" y="4197350"/>
            <a:ext cx="111283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001C2A"/>
                </a:solidFill>
                <a:latin typeface="Times New Roman" panose="02020603050405020304" pitchFamily="18" charset="0"/>
                <a:ea typeface="黑体" panose="02010609060101010101" pitchFamily="49" charset="-122"/>
              </a:rPr>
              <a:t>局域网</a:t>
            </a:r>
            <a:endParaRPr lang="zh-CN" altLang="en-US" sz="2400">
              <a:solidFill>
                <a:srgbClr val="001C2A"/>
              </a:solidFill>
              <a:latin typeface="Times New Roman" panose="02020603050405020304" pitchFamily="18" charset="0"/>
              <a:ea typeface="黑体" panose="02010609060101010101" pitchFamily="49" charset="-122"/>
            </a:endParaRPr>
          </a:p>
        </p:txBody>
      </p:sp>
      <p:sp>
        <p:nvSpPr>
          <p:cNvPr id="30758" name="Text Box 148"/>
          <p:cNvSpPr txBox="1">
            <a:spLocks noChangeArrowheads="1"/>
          </p:cNvSpPr>
          <p:nvPr/>
        </p:nvSpPr>
        <p:spPr bwMode="auto">
          <a:xfrm>
            <a:off x="3081338" y="4837113"/>
            <a:ext cx="950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001C2A"/>
                </a:solidFill>
                <a:latin typeface="Times New Roman" panose="02020603050405020304" pitchFamily="18" charset="0"/>
                <a:ea typeface="黑体" panose="02010609060101010101" pitchFamily="49" charset="-122"/>
              </a:rPr>
              <a:t>校园网</a:t>
            </a:r>
            <a:endParaRPr lang="zh-CN" altLang="en-US" sz="2000">
              <a:solidFill>
                <a:srgbClr val="001C2A"/>
              </a:solidFill>
              <a:latin typeface="Times New Roman" panose="02020603050405020304" pitchFamily="18" charset="0"/>
              <a:ea typeface="黑体" panose="02010609060101010101" pitchFamily="49" charset="-122"/>
            </a:endParaRPr>
          </a:p>
        </p:txBody>
      </p:sp>
      <p:sp>
        <p:nvSpPr>
          <p:cNvPr id="30759" name="Text Box 149"/>
          <p:cNvSpPr txBox="1">
            <a:spLocks noChangeArrowheads="1"/>
          </p:cNvSpPr>
          <p:nvPr/>
        </p:nvSpPr>
        <p:spPr bwMode="auto">
          <a:xfrm>
            <a:off x="5051425" y="4837113"/>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001C2A"/>
                </a:solidFill>
                <a:latin typeface="Times New Roman" panose="02020603050405020304" pitchFamily="18" charset="0"/>
                <a:ea typeface="黑体" panose="02010609060101010101" pitchFamily="49" charset="-122"/>
              </a:rPr>
              <a:t>企业网</a:t>
            </a:r>
            <a:endParaRPr lang="zh-CN" altLang="en-US" sz="2000">
              <a:solidFill>
                <a:srgbClr val="001C2A"/>
              </a:solidFill>
              <a:latin typeface="Times New Roman" panose="02020603050405020304" pitchFamily="18" charset="0"/>
              <a:ea typeface="黑体" panose="02010609060101010101" pitchFamily="49" charset="-122"/>
            </a:endParaRPr>
          </a:p>
        </p:txBody>
      </p:sp>
      <p:sp>
        <p:nvSpPr>
          <p:cNvPr id="30760" name="Text Box 150"/>
          <p:cNvSpPr txBox="1">
            <a:spLocks noChangeArrowheads="1"/>
          </p:cNvSpPr>
          <p:nvPr/>
        </p:nvSpPr>
        <p:spPr bwMode="auto">
          <a:xfrm>
            <a:off x="2097088" y="38481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3200">
                <a:solidFill>
                  <a:srgbClr val="001C2A"/>
                </a:solidFill>
                <a:latin typeface="Times New Roman" panose="02020603050405020304" pitchFamily="18" charset="0"/>
                <a:ea typeface="黑体" panose="02010609060101010101" pitchFamily="49" charset="-122"/>
              </a:rPr>
              <a:t>…</a:t>
            </a:r>
            <a:endParaRPr lang="en-US" altLang="zh-CN" sz="3200">
              <a:solidFill>
                <a:srgbClr val="001C2A"/>
              </a:solidFill>
              <a:latin typeface="Times New Roman" panose="02020603050405020304" pitchFamily="18" charset="0"/>
              <a:ea typeface="黑体" panose="02010609060101010101" pitchFamily="49" charset="-122"/>
            </a:endParaRPr>
          </a:p>
        </p:txBody>
      </p:sp>
      <p:sp>
        <p:nvSpPr>
          <p:cNvPr id="30761" name="Text Box 151"/>
          <p:cNvSpPr txBox="1">
            <a:spLocks noChangeArrowheads="1"/>
          </p:cNvSpPr>
          <p:nvPr/>
        </p:nvSpPr>
        <p:spPr bwMode="auto">
          <a:xfrm>
            <a:off x="6586538" y="38481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3200">
                <a:solidFill>
                  <a:srgbClr val="001C2A"/>
                </a:solidFill>
                <a:latin typeface="Times New Roman" panose="02020603050405020304" pitchFamily="18" charset="0"/>
                <a:ea typeface="黑体" panose="02010609060101010101" pitchFamily="49" charset="-122"/>
              </a:rPr>
              <a:t>…</a:t>
            </a:r>
            <a:endParaRPr lang="en-US" altLang="zh-CN" sz="3200">
              <a:solidFill>
                <a:srgbClr val="001C2A"/>
              </a:solidFill>
              <a:latin typeface="Times New Roman" panose="02020603050405020304" pitchFamily="18" charset="0"/>
              <a:ea typeface="黑体" panose="02010609060101010101" pitchFamily="49"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50825" y="260350"/>
            <a:ext cx="7086600" cy="685800"/>
          </a:xfrm>
        </p:spPr>
        <p:txBody>
          <a:bodyPr/>
          <a:lstStyle/>
          <a:p>
            <a:pPr eaLnBrk="1" hangingPunct="1"/>
            <a:r>
              <a:rPr lang="en-US" altLang="zh-CN"/>
              <a:t>1.3.2 </a:t>
            </a:r>
            <a:r>
              <a:rPr lang="zh-CN" altLang="en-US"/>
              <a:t>按拓扑结构分类 </a:t>
            </a:r>
            <a:endParaRPr lang="zh-CN" altLang="en-US"/>
          </a:p>
        </p:txBody>
      </p:sp>
      <p:sp>
        <p:nvSpPr>
          <p:cNvPr id="31747" name="Rectangle 3"/>
          <p:cNvSpPr>
            <a:spLocks noGrp="1" noChangeArrowheads="1"/>
          </p:cNvSpPr>
          <p:nvPr>
            <p:ph type="body" idx="1"/>
          </p:nvPr>
        </p:nvSpPr>
        <p:spPr>
          <a:xfrm>
            <a:off x="900113" y="4077072"/>
            <a:ext cx="3095823" cy="2057400"/>
          </a:xfrm>
        </p:spPr>
        <p:txBody>
          <a:bodyPr/>
          <a:lstStyle/>
          <a:p>
            <a:pPr marL="533400" indent="-533400" eaLnBrk="1" hangingPunct="1"/>
            <a:r>
              <a:rPr lang="zh-CN" altLang="en-US" dirty="0"/>
              <a:t>星型网</a:t>
            </a:r>
            <a:endParaRPr lang="zh-CN" altLang="en-US" dirty="0"/>
          </a:p>
          <a:p>
            <a:pPr marL="533400" indent="-533400" eaLnBrk="1" hangingPunct="1"/>
            <a:r>
              <a:rPr lang="zh-CN" altLang="en-US" dirty="0"/>
              <a:t>环形网</a:t>
            </a:r>
            <a:endParaRPr lang="zh-CN" altLang="en-US" dirty="0"/>
          </a:p>
          <a:p>
            <a:pPr marL="533400" indent="-533400" eaLnBrk="1" hangingPunct="1"/>
            <a:r>
              <a:rPr lang="zh-CN" altLang="en-US" dirty="0"/>
              <a:t>总线网络</a:t>
            </a:r>
            <a:endParaRPr lang="zh-CN" altLang="en-US" dirty="0"/>
          </a:p>
          <a:p>
            <a:pPr marL="533400" indent="-533400" eaLnBrk="1" hangingPunct="1"/>
            <a:r>
              <a:rPr lang="zh-CN" altLang="en-US" dirty="0"/>
              <a:t>不规则型网</a:t>
            </a:r>
            <a:endParaRPr lang="zh-CN" altLang="en-US" dirty="0"/>
          </a:p>
        </p:txBody>
      </p:sp>
      <p:sp>
        <p:nvSpPr>
          <p:cNvPr id="4" name="Rectangle 3"/>
          <p:cNvSpPr txBox="1">
            <a:spLocks noChangeArrowheads="1"/>
          </p:cNvSpPr>
          <p:nvPr/>
        </p:nvSpPr>
        <p:spPr bwMode="auto">
          <a:xfrm>
            <a:off x="900113" y="1274302"/>
            <a:ext cx="7704137" cy="1200329"/>
          </a:xfrm>
          <a:prstGeom prst="rect">
            <a:avLst/>
          </a:prstGeom>
          <a:noFill/>
          <a:ln>
            <a:noFill/>
          </a:ln>
          <a:effectLst/>
        </p:spPr>
        <p:txBody>
          <a:bodyPr>
            <a:spAutoFit/>
          </a:bodyPr>
          <a:lstStyle>
            <a:lvl1pPr marL="195580" indent="-195580" algn="just" rtl="0" eaLnBrk="0" fontAlgn="base" hangingPunct="0">
              <a:spcBef>
                <a:spcPct val="20000"/>
              </a:spcBef>
              <a:spcAft>
                <a:spcPct val="0"/>
              </a:spcAft>
              <a:buClr>
                <a:schemeClr val="accent2"/>
              </a:buClr>
              <a:buSzPct val="70000"/>
              <a:buFont typeface="Wingdings" panose="05000000000000000000" pitchFamily="2" charset="2"/>
              <a:buBlip>
                <a:blip r:embed="rId1"/>
              </a:buBlip>
              <a:defRPr kumimoji="1" sz="2800" b="1">
                <a:solidFill>
                  <a:schemeClr val="tx1"/>
                </a:solidFill>
                <a:latin typeface="+mn-lt"/>
                <a:ea typeface="+mn-ea"/>
                <a:cs typeface="+mn-cs"/>
              </a:defRPr>
            </a:lvl1pPr>
            <a:lvl2pPr marL="671830" indent="-285750" algn="just" rtl="0" eaLnBrk="0" fontAlgn="base" hangingPunct="0">
              <a:spcBef>
                <a:spcPct val="20000"/>
              </a:spcBef>
              <a:spcAft>
                <a:spcPct val="0"/>
              </a:spcAft>
              <a:buClr>
                <a:schemeClr val="accent2"/>
              </a:buClr>
              <a:buSzPct val="70000"/>
              <a:buFont typeface="Wingdings" panose="05000000000000000000" pitchFamily="2" charset="2"/>
              <a:buChar char="l"/>
              <a:defRPr kumimoji="1" sz="2400" b="1">
                <a:solidFill>
                  <a:schemeClr val="tx1"/>
                </a:solidFill>
                <a:latin typeface="+mn-lt"/>
                <a:ea typeface="+mn-ea"/>
              </a:defRPr>
            </a:lvl2pPr>
            <a:lvl3pPr marL="1090930"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10030" indent="-228600" algn="just" rtl="0" eaLnBrk="0" fontAlgn="base" hangingPunct="0">
              <a:spcBef>
                <a:spcPct val="20000"/>
              </a:spcBef>
              <a:spcAft>
                <a:spcPct val="0"/>
              </a:spcAft>
              <a:buChar char="–"/>
              <a:defRPr kumimoji="1" sz="1600" b="1">
                <a:solidFill>
                  <a:schemeClr val="tx1"/>
                </a:solidFill>
                <a:latin typeface="+mn-lt"/>
                <a:ea typeface="+mn-ea"/>
              </a:defRPr>
            </a:lvl4pPr>
            <a:lvl5pPr marL="1929130" indent="-228600" algn="just" rtl="0" eaLnBrk="0" fontAlgn="base" hangingPunct="0">
              <a:spcBef>
                <a:spcPct val="20000"/>
              </a:spcBef>
              <a:spcAft>
                <a:spcPct val="0"/>
              </a:spcAft>
              <a:buChar char="»"/>
              <a:defRPr kumimoji="1" sz="1200" b="1">
                <a:solidFill>
                  <a:schemeClr val="tx1"/>
                </a:solidFill>
                <a:latin typeface="+mn-lt"/>
                <a:ea typeface="+mn-ea"/>
              </a:defRPr>
            </a:lvl5pPr>
            <a:lvl6pPr marL="2386330" indent="-228600" algn="just" rtl="0" fontAlgn="base">
              <a:spcBef>
                <a:spcPct val="20000"/>
              </a:spcBef>
              <a:spcAft>
                <a:spcPct val="0"/>
              </a:spcAft>
              <a:buChar char="»"/>
              <a:defRPr kumimoji="1" sz="1200" b="1">
                <a:solidFill>
                  <a:schemeClr val="tx1"/>
                </a:solidFill>
                <a:latin typeface="+mn-lt"/>
                <a:ea typeface="+mn-ea"/>
              </a:defRPr>
            </a:lvl6pPr>
            <a:lvl7pPr marL="2843530" indent="-228600" algn="just" rtl="0" fontAlgn="base">
              <a:spcBef>
                <a:spcPct val="20000"/>
              </a:spcBef>
              <a:spcAft>
                <a:spcPct val="0"/>
              </a:spcAft>
              <a:buChar char="»"/>
              <a:defRPr kumimoji="1" sz="1200" b="1">
                <a:solidFill>
                  <a:schemeClr val="tx1"/>
                </a:solidFill>
                <a:latin typeface="+mn-lt"/>
                <a:ea typeface="+mn-ea"/>
              </a:defRPr>
            </a:lvl7pPr>
            <a:lvl8pPr marL="3300730" indent="-228600" algn="just" rtl="0" fontAlgn="base">
              <a:spcBef>
                <a:spcPct val="20000"/>
              </a:spcBef>
              <a:spcAft>
                <a:spcPct val="0"/>
              </a:spcAft>
              <a:buChar char="»"/>
              <a:defRPr kumimoji="1" sz="1200" b="1">
                <a:solidFill>
                  <a:schemeClr val="tx1"/>
                </a:solidFill>
                <a:latin typeface="+mn-lt"/>
                <a:ea typeface="+mn-ea"/>
              </a:defRPr>
            </a:lvl8pPr>
            <a:lvl9pPr marL="3757930" indent="-228600" algn="just" rtl="0" fontAlgn="base">
              <a:spcBef>
                <a:spcPct val="20000"/>
              </a:spcBef>
              <a:spcAft>
                <a:spcPct val="0"/>
              </a:spcAft>
              <a:buChar char="»"/>
              <a:defRPr kumimoji="1" sz="1200" b="1">
                <a:solidFill>
                  <a:schemeClr val="tx1"/>
                </a:solidFill>
                <a:latin typeface="+mn-lt"/>
                <a:ea typeface="+mn-ea"/>
              </a:defRPr>
            </a:lvl9pPr>
          </a:lstStyle>
          <a:p>
            <a:pPr marL="0" indent="0" eaLnBrk="1" hangingPunct="1">
              <a:buNone/>
              <a:defRPr/>
            </a:pPr>
            <a:r>
              <a:rPr lang="zh-CN" altLang="en-US" sz="2400" kern="0" dirty="0"/>
              <a:t>拓扑学</a:t>
            </a:r>
            <a:r>
              <a:rPr lang="en-US" altLang="zh-CN" sz="2400" kern="0" dirty="0"/>
              <a:t>(Topology)</a:t>
            </a:r>
            <a:r>
              <a:rPr lang="zh-CN" altLang="en-US" sz="2400" kern="0" dirty="0"/>
              <a:t>是数学中的一个重要分支，研究的几何图形或空间在连续改变形状后还能保持不变的一些性质。最著名的例子是欧拉提出的“哥尼斯堡七桥问题”。</a:t>
            </a:r>
            <a:endParaRPr lang="zh-CN" altLang="en-US" sz="2400" kern="0" dirty="0"/>
          </a:p>
        </p:txBody>
      </p:sp>
      <p:sp>
        <p:nvSpPr>
          <p:cNvPr id="5" name="Rectangle 3"/>
          <p:cNvSpPr txBox="1">
            <a:spLocks noChangeArrowheads="1"/>
          </p:cNvSpPr>
          <p:nvPr/>
        </p:nvSpPr>
        <p:spPr bwMode="auto">
          <a:xfrm>
            <a:off x="900113" y="2636912"/>
            <a:ext cx="7704137" cy="1200150"/>
          </a:xfrm>
          <a:prstGeom prst="rect">
            <a:avLst/>
          </a:prstGeom>
          <a:noFill/>
          <a:ln>
            <a:noFill/>
          </a:ln>
          <a:effectLst/>
        </p:spPr>
        <p:txBody>
          <a:bodyPr>
            <a:spAutoFit/>
          </a:bodyPr>
          <a:lstStyle>
            <a:lvl1pPr marL="195580" indent="-195580" algn="just" rtl="0" eaLnBrk="0" fontAlgn="base" hangingPunct="0">
              <a:spcBef>
                <a:spcPct val="20000"/>
              </a:spcBef>
              <a:spcAft>
                <a:spcPct val="0"/>
              </a:spcAft>
              <a:buClr>
                <a:schemeClr val="accent2"/>
              </a:buClr>
              <a:buSzPct val="70000"/>
              <a:buFont typeface="Wingdings" panose="05000000000000000000" pitchFamily="2" charset="2"/>
              <a:buBlip>
                <a:blip r:embed="rId1"/>
              </a:buBlip>
              <a:defRPr kumimoji="1" sz="2800" b="1">
                <a:solidFill>
                  <a:schemeClr val="tx1"/>
                </a:solidFill>
                <a:latin typeface="+mn-lt"/>
                <a:ea typeface="+mn-ea"/>
                <a:cs typeface="+mn-cs"/>
              </a:defRPr>
            </a:lvl1pPr>
            <a:lvl2pPr marL="671830" indent="-285750" algn="just" rtl="0" eaLnBrk="0" fontAlgn="base" hangingPunct="0">
              <a:spcBef>
                <a:spcPct val="20000"/>
              </a:spcBef>
              <a:spcAft>
                <a:spcPct val="0"/>
              </a:spcAft>
              <a:buClr>
                <a:schemeClr val="accent2"/>
              </a:buClr>
              <a:buSzPct val="70000"/>
              <a:buFont typeface="Wingdings" panose="05000000000000000000" pitchFamily="2" charset="2"/>
              <a:buChar char="l"/>
              <a:defRPr kumimoji="1" sz="2400" b="1">
                <a:solidFill>
                  <a:schemeClr val="tx1"/>
                </a:solidFill>
                <a:latin typeface="+mn-lt"/>
                <a:ea typeface="+mn-ea"/>
              </a:defRPr>
            </a:lvl2pPr>
            <a:lvl3pPr marL="1090930"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10030" indent="-228600" algn="just" rtl="0" eaLnBrk="0" fontAlgn="base" hangingPunct="0">
              <a:spcBef>
                <a:spcPct val="20000"/>
              </a:spcBef>
              <a:spcAft>
                <a:spcPct val="0"/>
              </a:spcAft>
              <a:buChar char="–"/>
              <a:defRPr kumimoji="1" sz="1600" b="1">
                <a:solidFill>
                  <a:schemeClr val="tx1"/>
                </a:solidFill>
                <a:latin typeface="+mn-lt"/>
                <a:ea typeface="+mn-ea"/>
              </a:defRPr>
            </a:lvl4pPr>
            <a:lvl5pPr marL="1929130" indent="-228600" algn="just" rtl="0" eaLnBrk="0" fontAlgn="base" hangingPunct="0">
              <a:spcBef>
                <a:spcPct val="20000"/>
              </a:spcBef>
              <a:spcAft>
                <a:spcPct val="0"/>
              </a:spcAft>
              <a:buChar char="»"/>
              <a:defRPr kumimoji="1" sz="1200" b="1">
                <a:solidFill>
                  <a:schemeClr val="tx1"/>
                </a:solidFill>
                <a:latin typeface="+mn-lt"/>
                <a:ea typeface="+mn-ea"/>
              </a:defRPr>
            </a:lvl5pPr>
            <a:lvl6pPr marL="2386330" indent="-228600" algn="just" rtl="0" fontAlgn="base">
              <a:spcBef>
                <a:spcPct val="20000"/>
              </a:spcBef>
              <a:spcAft>
                <a:spcPct val="0"/>
              </a:spcAft>
              <a:buChar char="»"/>
              <a:defRPr kumimoji="1" sz="1200" b="1">
                <a:solidFill>
                  <a:schemeClr val="tx1"/>
                </a:solidFill>
                <a:latin typeface="+mn-lt"/>
                <a:ea typeface="+mn-ea"/>
              </a:defRPr>
            </a:lvl6pPr>
            <a:lvl7pPr marL="2843530" indent="-228600" algn="just" rtl="0" fontAlgn="base">
              <a:spcBef>
                <a:spcPct val="20000"/>
              </a:spcBef>
              <a:spcAft>
                <a:spcPct val="0"/>
              </a:spcAft>
              <a:buChar char="»"/>
              <a:defRPr kumimoji="1" sz="1200" b="1">
                <a:solidFill>
                  <a:schemeClr val="tx1"/>
                </a:solidFill>
                <a:latin typeface="+mn-lt"/>
                <a:ea typeface="+mn-ea"/>
              </a:defRPr>
            </a:lvl7pPr>
            <a:lvl8pPr marL="3300730" indent="-228600" algn="just" rtl="0" fontAlgn="base">
              <a:spcBef>
                <a:spcPct val="20000"/>
              </a:spcBef>
              <a:spcAft>
                <a:spcPct val="0"/>
              </a:spcAft>
              <a:buChar char="»"/>
              <a:defRPr kumimoji="1" sz="1200" b="1">
                <a:solidFill>
                  <a:schemeClr val="tx1"/>
                </a:solidFill>
                <a:latin typeface="+mn-lt"/>
                <a:ea typeface="+mn-ea"/>
              </a:defRPr>
            </a:lvl8pPr>
            <a:lvl9pPr marL="3757930" indent="-228600" algn="just" rtl="0" fontAlgn="base">
              <a:spcBef>
                <a:spcPct val="20000"/>
              </a:spcBef>
              <a:spcAft>
                <a:spcPct val="0"/>
              </a:spcAft>
              <a:buChar char="»"/>
              <a:defRPr kumimoji="1" sz="1200" b="1">
                <a:solidFill>
                  <a:schemeClr val="tx1"/>
                </a:solidFill>
                <a:latin typeface="+mn-lt"/>
                <a:ea typeface="+mn-ea"/>
              </a:defRPr>
            </a:lvl9pPr>
          </a:lstStyle>
          <a:p>
            <a:pPr marL="0" indent="0" eaLnBrk="1" hangingPunct="1">
              <a:buFont typeface="Wingdings" panose="05000000000000000000" pitchFamily="2" charset="2"/>
              <a:buNone/>
              <a:defRPr/>
            </a:pPr>
            <a:r>
              <a:rPr lang="zh-CN" altLang="en-US" sz="2400" kern="0" dirty="0"/>
              <a:t>计算机网络拓扑是指通信子网节点间连接结构的拓扑形式，通过结点与线段间的几何关系表示网络结构，反映网络中各实体的结构关系。</a:t>
            </a:r>
            <a:endParaRPr lang="zh-CN" altLang="en-US" sz="2400" kern="0" dirty="0"/>
          </a:p>
        </p:txBody>
      </p:sp>
      <p:pic>
        <p:nvPicPr>
          <p:cNvPr id="2" name="图片 1"/>
          <p:cNvPicPr>
            <a:picLocks noChangeAspect="1"/>
          </p:cNvPicPr>
          <p:nvPr/>
        </p:nvPicPr>
        <p:blipFill>
          <a:blip r:embed="rId2"/>
          <a:stretch>
            <a:fillRect/>
          </a:stretch>
        </p:blipFill>
        <p:spPr>
          <a:xfrm>
            <a:off x="5508104" y="3706625"/>
            <a:ext cx="2876550" cy="226695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marL="609600" indent="-609600" eaLnBrk="1" hangingPunct="1"/>
            <a:r>
              <a:rPr lang="zh-CN" altLang="en-US"/>
              <a:t>星型网</a:t>
            </a:r>
            <a:endParaRPr lang="zh-CN" altLang="en-US"/>
          </a:p>
        </p:txBody>
      </p:sp>
      <p:sp>
        <p:nvSpPr>
          <p:cNvPr id="631811" name="Rectangle 3"/>
          <p:cNvSpPr>
            <a:spLocks noGrp="1" noChangeArrowheads="1"/>
          </p:cNvSpPr>
          <p:nvPr>
            <p:ph type="body" idx="1"/>
          </p:nvPr>
        </p:nvSpPr>
        <p:spPr>
          <a:xfrm>
            <a:off x="971550" y="3575050"/>
            <a:ext cx="7056438" cy="2085975"/>
          </a:xfrm>
        </p:spPr>
        <p:txBody>
          <a:bodyPr/>
          <a:lstStyle/>
          <a:p>
            <a:pPr eaLnBrk="1" hangingPunct="1"/>
            <a:r>
              <a:rPr lang="zh-CN" altLang="en-US" sz="2400"/>
              <a:t>转输介质从一个中央结点向外辐射连接其他节点。</a:t>
            </a:r>
            <a:endParaRPr lang="zh-CN" altLang="en-US" sz="2400"/>
          </a:p>
          <a:p>
            <a:pPr eaLnBrk="1" hangingPunct="1"/>
            <a:r>
              <a:rPr lang="zh-CN" altLang="en-US" sz="2400"/>
              <a:t>任何两个结点之间的信息交换必须经过中央结点转发。</a:t>
            </a:r>
            <a:endParaRPr lang="zh-CN" altLang="en-US" sz="2400"/>
          </a:p>
          <a:p>
            <a:pPr eaLnBrk="1" hangingPunct="1"/>
            <a:r>
              <a:rPr lang="zh-CN" altLang="en-US" sz="2400"/>
              <a:t>中央结点的可靠性十分重要，一旦中央结点发生故障，会引起整个网络瘫痪 </a:t>
            </a:r>
            <a:endParaRPr lang="zh-CN" altLang="en-US" sz="2400"/>
          </a:p>
        </p:txBody>
      </p:sp>
      <p:pic>
        <p:nvPicPr>
          <p:cNvPr id="32772" name="Picture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63938" y="982663"/>
            <a:ext cx="2268537" cy="226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1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18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18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331913" y="79375"/>
            <a:ext cx="7086600" cy="685800"/>
          </a:xfrm>
        </p:spPr>
        <p:txBody>
          <a:bodyPr/>
          <a:lstStyle/>
          <a:p>
            <a:pPr marL="609600" indent="-609600" eaLnBrk="1" hangingPunct="1"/>
            <a:r>
              <a:rPr lang="zh-CN" altLang="en-US"/>
              <a:t>环形网</a:t>
            </a:r>
            <a:endParaRPr lang="zh-CN" altLang="en-US"/>
          </a:p>
        </p:txBody>
      </p:sp>
      <p:sp>
        <p:nvSpPr>
          <p:cNvPr id="632835" name="Rectangle 3"/>
          <p:cNvSpPr>
            <a:spLocks noGrp="1" noChangeArrowheads="1"/>
          </p:cNvSpPr>
          <p:nvPr>
            <p:ph type="body" idx="1"/>
          </p:nvPr>
        </p:nvSpPr>
        <p:spPr>
          <a:xfrm>
            <a:off x="900113" y="3586163"/>
            <a:ext cx="7200900" cy="1643062"/>
          </a:xfrm>
        </p:spPr>
        <p:txBody>
          <a:bodyPr/>
          <a:lstStyle/>
          <a:p>
            <a:pPr eaLnBrk="1" hangingPunct="1"/>
            <a:r>
              <a:rPr lang="zh-CN" altLang="en-US" sz="2400"/>
              <a:t>网络上所有的结点通过传输介质连接成一个闭环，任何两个结点的数据交换必须沿环进行</a:t>
            </a:r>
            <a:endParaRPr lang="zh-CN" altLang="en-US" sz="2400"/>
          </a:p>
          <a:p>
            <a:pPr eaLnBrk="1" hangingPunct="1"/>
            <a:r>
              <a:rPr lang="zh-CN" altLang="en-US" sz="2400"/>
              <a:t>可靠性：一旦结点或链路发生故障，则环路断开，导致网络瘫痪 </a:t>
            </a:r>
            <a:endParaRPr lang="zh-CN" altLang="en-US" sz="2400"/>
          </a:p>
        </p:txBody>
      </p:sp>
      <p:pic>
        <p:nvPicPr>
          <p:cNvPr id="33796" name="Picture 2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59113" y="1125538"/>
            <a:ext cx="2484437" cy="248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28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28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marL="609600" indent="-609600" eaLnBrk="1" hangingPunct="1"/>
            <a:r>
              <a:rPr lang="zh-CN" altLang="en-US"/>
              <a:t>总线网络</a:t>
            </a:r>
            <a:endParaRPr lang="zh-CN" altLang="en-US"/>
          </a:p>
        </p:txBody>
      </p:sp>
      <p:sp>
        <p:nvSpPr>
          <p:cNvPr id="633859" name="Rectangle 3"/>
          <p:cNvSpPr>
            <a:spLocks noGrp="1" noChangeArrowheads="1"/>
          </p:cNvSpPr>
          <p:nvPr>
            <p:ph type="body" idx="1"/>
          </p:nvPr>
        </p:nvSpPr>
        <p:spPr>
          <a:xfrm>
            <a:off x="996950" y="2998788"/>
            <a:ext cx="7391400" cy="2085975"/>
          </a:xfrm>
        </p:spPr>
        <p:txBody>
          <a:bodyPr/>
          <a:lstStyle/>
          <a:p>
            <a:pPr eaLnBrk="1" hangingPunct="1"/>
            <a:r>
              <a:rPr lang="zh-CN" altLang="en-US" sz="2400"/>
              <a:t>一条总线连接所有的结点，任何一个结点发送数据，其他节点都能收到。</a:t>
            </a:r>
            <a:endParaRPr lang="zh-CN" altLang="en-US" sz="2400"/>
          </a:p>
          <a:p>
            <a:pPr eaLnBrk="1" hangingPunct="1"/>
            <a:r>
              <a:rPr lang="zh-CN" altLang="en-US" sz="2400"/>
              <a:t>特点：共享信道</a:t>
            </a:r>
            <a:endParaRPr lang="zh-CN" altLang="en-US" sz="2400"/>
          </a:p>
          <a:p>
            <a:pPr eaLnBrk="1" hangingPunct="1"/>
            <a:r>
              <a:rPr lang="zh-CN" altLang="en-US" sz="2400"/>
              <a:t>可靠性：任何结点故障都不会影响整个网络正常运行。</a:t>
            </a:r>
            <a:endParaRPr lang="zh-CN" altLang="en-US" sz="2400"/>
          </a:p>
        </p:txBody>
      </p:sp>
      <p:pic>
        <p:nvPicPr>
          <p:cNvPr id="34820" name="Picture 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39975" y="1268413"/>
            <a:ext cx="4752975" cy="133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3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3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38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a:t>课前思考</a:t>
            </a:r>
            <a:endParaRPr lang="zh-CN" altLang="en-US"/>
          </a:p>
        </p:txBody>
      </p:sp>
      <p:sp>
        <p:nvSpPr>
          <p:cNvPr id="647173" name="Text Box 5"/>
          <p:cNvSpPr txBox="1">
            <a:spLocks noChangeArrowheads="1"/>
          </p:cNvSpPr>
          <p:nvPr/>
        </p:nvSpPr>
        <p:spPr bwMode="auto">
          <a:xfrm>
            <a:off x="684213" y="1196975"/>
            <a:ext cx="8459787" cy="449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pPr>
            <a:r>
              <a:rPr lang="zh-CN" altLang="en-US"/>
              <a:t>什么是计算机网络？它是怎样发展起来的？</a:t>
            </a:r>
            <a:endParaRPr lang="zh-CN" altLang="en-US"/>
          </a:p>
          <a:p>
            <a:pPr algn="l" eaLnBrk="1" hangingPunct="1">
              <a:lnSpc>
                <a:spcPct val="130000"/>
              </a:lnSpc>
            </a:pPr>
            <a:r>
              <a:rPr lang="zh-CN" altLang="en-US"/>
              <a:t>计算机网络有那些功能？</a:t>
            </a:r>
            <a:endParaRPr lang="zh-CN" altLang="en-US"/>
          </a:p>
          <a:p>
            <a:pPr algn="l" eaLnBrk="1" hangingPunct="1">
              <a:lnSpc>
                <a:spcPct val="130000"/>
              </a:lnSpc>
            </a:pPr>
            <a:r>
              <a:rPr lang="zh-CN" altLang="en-US"/>
              <a:t>网络上不同的计算机系统如何进行数据交换的？</a:t>
            </a:r>
            <a:endParaRPr lang="zh-CN" altLang="en-US"/>
          </a:p>
          <a:p>
            <a:pPr algn="l" eaLnBrk="1" hangingPunct="1">
              <a:lnSpc>
                <a:spcPct val="130000"/>
              </a:lnSpc>
            </a:pPr>
            <a:r>
              <a:rPr lang="zh-CN" altLang="en-US"/>
              <a:t>什么是网络协议</a:t>
            </a:r>
            <a:r>
              <a:rPr lang="en-US" altLang="zh-CN"/>
              <a:t>?</a:t>
            </a:r>
            <a:endParaRPr lang="en-US" altLang="zh-CN"/>
          </a:p>
          <a:p>
            <a:pPr algn="l" eaLnBrk="1" hangingPunct="1">
              <a:lnSpc>
                <a:spcPct val="130000"/>
              </a:lnSpc>
            </a:pPr>
            <a:r>
              <a:rPr lang="zh-CN" altLang="en-US"/>
              <a:t>如何进行差错控制，流量控制</a:t>
            </a:r>
            <a:r>
              <a:rPr lang="en-US" altLang="zh-CN"/>
              <a:t>?</a:t>
            </a:r>
            <a:endParaRPr lang="en-US" altLang="zh-CN"/>
          </a:p>
          <a:p>
            <a:pPr algn="l" eaLnBrk="1" hangingPunct="1">
              <a:lnSpc>
                <a:spcPct val="130000"/>
              </a:lnSpc>
            </a:pPr>
            <a:r>
              <a:rPr lang="zh-CN" altLang="en-US"/>
              <a:t>如何进行路由选择</a:t>
            </a:r>
            <a:r>
              <a:rPr lang="en-US" altLang="zh-CN"/>
              <a:t>?</a:t>
            </a:r>
            <a:endParaRPr lang="en-US" altLang="zh-CN"/>
          </a:p>
          <a:p>
            <a:pPr algn="l" eaLnBrk="1" hangingPunct="1">
              <a:lnSpc>
                <a:spcPct val="130000"/>
              </a:lnSpc>
            </a:pPr>
            <a:r>
              <a:rPr lang="zh-CN" altLang="en-US"/>
              <a:t>如何保证网络安全？</a:t>
            </a:r>
            <a:endParaRPr lang="zh-CN" altLang="en-US"/>
          </a:p>
        </p:txBody>
      </p:sp>
      <p:pic>
        <p:nvPicPr>
          <p:cNvPr id="17412" name="Picture 6" descr="j024122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925" y="4071938"/>
            <a:ext cx="1657350"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71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71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71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717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717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717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4717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marL="609600" indent="-609600" eaLnBrk="1" hangingPunct="1"/>
            <a:r>
              <a:rPr lang="zh-CN" altLang="en-US"/>
              <a:t>不规则型网</a:t>
            </a:r>
            <a:endParaRPr lang="zh-CN" altLang="en-US"/>
          </a:p>
        </p:txBody>
      </p:sp>
      <p:sp>
        <p:nvSpPr>
          <p:cNvPr id="634883" name="Rectangle 3"/>
          <p:cNvSpPr>
            <a:spLocks noGrp="1" noChangeArrowheads="1"/>
          </p:cNvSpPr>
          <p:nvPr>
            <p:ph type="body" idx="1"/>
          </p:nvPr>
        </p:nvSpPr>
        <p:spPr>
          <a:xfrm>
            <a:off x="1187450" y="3224213"/>
            <a:ext cx="6985000" cy="1717675"/>
          </a:xfrm>
        </p:spPr>
        <p:txBody>
          <a:bodyPr/>
          <a:lstStyle/>
          <a:p>
            <a:pPr eaLnBrk="1" hangingPunct="1"/>
            <a:r>
              <a:rPr lang="zh-CN" altLang="en-US" sz="2400"/>
              <a:t>每个结点至少要和其他两个结点连接</a:t>
            </a:r>
            <a:endParaRPr lang="zh-CN" altLang="en-US" sz="2400"/>
          </a:p>
          <a:p>
            <a:pPr eaLnBrk="1" hangingPunct="1"/>
            <a:r>
              <a:rPr lang="zh-CN" altLang="en-US" sz="2400"/>
              <a:t>可靠性好：任何一个结点或一条链路发生故障都不会影响网络的连通性</a:t>
            </a:r>
            <a:endParaRPr lang="zh-CN" altLang="en-US" sz="2400"/>
          </a:p>
          <a:p>
            <a:pPr eaLnBrk="1" hangingPunct="1"/>
            <a:r>
              <a:rPr lang="zh-CN" altLang="en-US" sz="2400"/>
              <a:t>布线灵活，几乎不受任何拓扑结构的约束。 </a:t>
            </a:r>
            <a:endParaRPr lang="zh-CN" altLang="en-US" sz="2400"/>
          </a:p>
        </p:txBody>
      </p:sp>
      <p:pic>
        <p:nvPicPr>
          <p:cNvPr id="35844" name="Picture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32138" y="981075"/>
            <a:ext cx="3541712"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8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8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8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a:t>小结</a:t>
            </a:r>
            <a:endParaRPr lang="zh-CN" altLang="en-US"/>
          </a:p>
        </p:txBody>
      </p:sp>
      <p:sp>
        <p:nvSpPr>
          <p:cNvPr id="635907" name="Rectangle 3"/>
          <p:cNvSpPr>
            <a:spLocks noGrp="1" noChangeArrowheads="1"/>
          </p:cNvSpPr>
          <p:nvPr>
            <p:ph type="body" idx="1"/>
          </p:nvPr>
        </p:nvSpPr>
        <p:spPr>
          <a:xfrm>
            <a:off x="914400" y="1524000"/>
            <a:ext cx="7391400" cy="3810000"/>
          </a:xfrm>
        </p:spPr>
        <p:txBody>
          <a:bodyPr/>
          <a:lstStyle/>
          <a:p>
            <a:pPr eaLnBrk="1" hangingPunct="1"/>
            <a:r>
              <a:rPr lang="zh-CN" altLang="en-US"/>
              <a:t>局域网</a:t>
            </a:r>
            <a:endParaRPr lang="zh-CN" altLang="en-US"/>
          </a:p>
          <a:p>
            <a:pPr lvl="1" eaLnBrk="1" hangingPunct="1"/>
            <a:r>
              <a:rPr lang="zh-CN" altLang="en-US"/>
              <a:t>总线型，星型，环型 </a:t>
            </a:r>
            <a:endParaRPr lang="zh-CN" altLang="en-US"/>
          </a:p>
          <a:p>
            <a:pPr eaLnBrk="1" hangingPunct="1"/>
            <a:r>
              <a:rPr lang="zh-CN" altLang="en-US"/>
              <a:t>广域网</a:t>
            </a:r>
            <a:endParaRPr lang="zh-CN" altLang="en-US"/>
          </a:p>
          <a:p>
            <a:pPr lvl="1" eaLnBrk="1" hangingPunct="1"/>
            <a:r>
              <a:rPr lang="zh-CN" altLang="en-US"/>
              <a:t>不规则型  </a:t>
            </a:r>
            <a:endParaRPr lang="zh-CN" altLang="en-US"/>
          </a:p>
          <a:p>
            <a:pPr eaLnBrk="1" hangingPunct="1"/>
            <a:r>
              <a:rPr lang="zh-CN" altLang="en-US"/>
              <a:t>点</a:t>
            </a:r>
            <a:r>
              <a:rPr lang="en-US" altLang="zh-CN"/>
              <a:t>—</a:t>
            </a:r>
            <a:r>
              <a:rPr lang="zh-CN" altLang="en-US"/>
              <a:t>点通信：独占信道</a:t>
            </a:r>
            <a:endParaRPr lang="zh-CN" altLang="en-US"/>
          </a:p>
          <a:p>
            <a:pPr lvl="1" eaLnBrk="1" hangingPunct="1"/>
            <a:r>
              <a:rPr lang="zh-CN" altLang="en-US"/>
              <a:t>星型、不规则型</a:t>
            </a:r>
            <a:endParaRPr lang="zh-CN" altLang="en-US"/>
          </a:p>
          <a:p>
            <a:pPr eaLnBrk="1" hangingPunct="1"/>
            <a:r>
              <a:rPr lang="zh-CN" altLang="en-US"/>
              <a:t>多点通信：共享信道</a:t>
            </a:r>
            <a:endParaRPr lang="zh-CN" altLang="en-US"/>
          </a:p>
          <a:p>
            <a:pPr lvl="1" eaLnBrk="1" hangingPunct="1"/>
            <a:r>
              <a:rPr lang="zh-CN" altLang="en-US"/>
              <a:t>总线型、环型</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590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590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359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590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59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59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noChangeArrowheads="1"/>
          </p:cNvSpPr>
          <p:nvPr>
            <p:ph type="title"/>
          </p:nvPr>
        </p:nvSpPr>
        <p:spPr/>
        <p:txBody>
          <a:bodyPr/>
          <a:lstStyle/>
          <a:p>
            <a:r>
              <a:rPr lang="en-US" altLang="zh-CN"/>
              <a:t>1.4 </a:t>
            </a:r>
            <a:r>
              <a:rPr lang="zh-CN" altLang="en-US"/>
              <a:t>计算机网络运行过程</a:t>
            </a:r>
            <a:endParaRPr lang="zh-CN" altLang="en-US"/>
          </a:p>
        </p:txBody>
      </p:sp>
      <p:sp>
        <p:nvSpPr>
          <p:cNvPr id="37891" name="内容占位符 2"/>
          <p:cNvSpPr>
            <a:spLocks noGrp="1" noChangeArrowheads="1"/>
          </p:cNvSpPr>
          <p:nvPr>
            <p:ph idx="1"/>
          </p:nvPr>
        </p:nvSpPr>
        <p:spPr>
          <a:xfrm>
            <a:off x="925513" y="1357313"/>
            <a:ext cx="7391400" cy="1384300"/>
          </a:xfrm>
        </p:spPr>
        <p:txBody>
          <a:bodyPr/>
          <a:lstStyle/>
          <a:p>
            <a:r>
              <a:rPr lang="zh-CN" altLang="en-US"/>
              <a:t>在计算机网络运行过程中，网络边缘的主机系统和网络核心的路由器各自发挥着完全不同的作用。</a:t>
            </a:r>
            <a:endParaRPr lang="zh-CN" altLang="en-US"/>
          </a:p>
        </p:txBody>
      </p:sp>
      <p:sp>
        <p:nvSpPr>
          <p:cNvPr id="37892" name="文本框 7"/>
          <p:cNvSpPr txBox="1">
            <a:spLocks noChangeArrowheads="1"/>
          </p:cNvSpPr>
          <p:nvPr/>
        </p:nvSpPr>
        <p:spPr bwMode="auto">
          <a:xfrm>
            <a:off x="1116013" y="2997200"/>
            <a:ext cx="71072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buFont typeface="Wingdings" panose="05000000000000000000" pitchFamily="2" charset="2"/>
              <a:buChar char="u"/>
            </a:pPr>
            <a:r>
              <a:rPr lang="zh-CN" altLang="en-US" sz="2800" b="0">
                <a:latin typeface="宋体" panose="02010600030101010101" pitchFamily="2" charset="-122"/>
                <a:ea typeface="宋体" panose="02010600030101010101" pitchFamily="2" charset="-122"/>
              </a:rPr>
              <a:t>主机系统关心的是与其他计算机通信方式以及通信的内容。</a:t>
            </a:r>
            <a:endParaRPr lang="zh-CN" altLang="en-US" sz="2800" b="0">
              <a:latin typeface="宋体" panose="02010600030101010101" pitchFamily="2" charset="-122"/>
              <a:ea typeface="宋体" panose="02010600030101010101" pitchFamily="2" charset="-122"/>
            </a:endParaRPr>
          </a:p>
        </p:txBody>
      </p:sp>
      <p:sp>
        <p:nvSpPr>
          <p:cNvPr id="37893" name="文本框 8"/>
          <p:cNvSpPr txBox="1">
            <a:spLocks noChangeArrowheads="1"/>
          </p:cNvSpPr>
          <p:nvPr/>
        </p:nvSpPr>
        <p:spPr bwMode="auto">
          <a:xfrm>
            <a:off x="1116013" y="4205288"/>
            <a:ext cx="71072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buFont typeface="Wingdings" panose="05000000000000000000" pitchFamily="2" charset="2"/>
              <a:buChar char="u"/>
            </a:pPr>
            <a:r>
              <a:rPr lang="zh-CN" altLang="en-US" sz="2800" b="0">
                <a:latin typeface="宋体" panose="02010600030101010101" pitchFamily="2" charset="-122"/>
                <a:ea typeface="宋体" panose="02010600030101010101" pitchFamily="2" charset="-122"/>
              </a:rPr>
              <a:t>路由器关心的是如何把收到的数据包转发目的主机。</a:t>
            </a:r>
            <a:endParaRPr lang="zh-CN" altLang="en-US" sz="2800" b="0">
              <a:latin typeface="宋体" panose="02010600030101010101" pitchFamily="2" charset="-122"/>
              <a:ea typeface="宋体" panose="02010600030101010101" pitchFamily="2"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p:txBody>
          <a:bodyPr/>
          <a:lstStyle/>
          <a:p>
            <a:r>
              <a:rPr lang="en-US" altLang="zh-CN"/>
              <a:t>1.4.1 </a:t>
            </a:r>
            <a:r>
              <a:rPr lang="zh-CN" altLang="en-US"/>
              <a:t>网络边缘的主机系统</a:t>
            </a:r>
            <a:endParaRPr lang="zh-CN" altLang="en-US"/>
          </a:p>
        </p:txBody>
      </p:sp>
      <p:sp>
        <p:nvSpPr>
          <p:cNvPr id="38915" name="内容占位符 2"/>
          <p:cNvSpPr>
            <a:spLocks noGrp="1" noChangeArrowheads="1"/>
          </p:cNvSpPr>
          <p:nvPr>
            <p:ph idx="1"/>
          </p:nvPr>
        </p:nvSpPr>
        <p:spPr>
          <a:xfrm>
            <a:off x="1230313" y="1628775"/>
            <a:ext cx="7086600" cy="1584325"/>
          </a:xfrm>
        </p:spPr>
        <p:txBody>
          <a:bodyPr/>
          <a:lstStyle/>
          <a:p>
            <a:r>
              <a:rPr lang="zh-CN" altLang="en-US"/>
              <a:t>两个计算机系统进行通信实际上是指两个分别位于不同计算机系统中的程序之间进行通信。</a:t>
            </a:r>
            <a:endParaRPr lang="zh-CN" altLang="en-US"/>
          </a:p>
          <a:p>
            <a:endParaRPr lang="zh-CN" altLang="en-US"/>
          </a:p>
        </p:txBody>
      </p:sp>
      <p:sp>
        <p:nvSpPr>
          <p:cNvPr id="38916" name="文本框 6"/>
          <p:cNvSpPr txBox="1">
            <a:spLocks noChangeArrowheads="1"/>
          </p:cNvSpPr>
          <p:nvPr/>
        </p:nvSpPr>
        <p:spPr bwMode="auto">
          <a:xfrm>
            <a:off x="1235075" y="3106738"/>
            <a:ext cx="729773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r>
              <a:rPr lang="zh-CN" altLang="en-US" sz="2800" b="0">
                <a:latin typeface="宋体" panose="02010600030101010101" pitchFamily="2" charset="-122"/>
                <a:ea typeface="宋体" panose="02010600030101010101" pitchFamily="2" charset="-122"/>
              </a:rPr>
              <a:t>在网络边缘的端系统（</a:t>
            </a:r>
            <a:r>
              <a:rPr lang="en-US" altLang="zh-CN" sz="2800" b="0">
                <a:latin typeface="宋体" panose="02010600030101010101" pitchFamily="2" charset="-122"/>
                <a:ea typeface="宋体" panose="02010600030101010101" pitchFamily="2" charset="-122"/>
              </a:rPr>
              <a:t>End System</a:t>
            </a:r>
            <a:r>
              <a:rPr lang="zh-CN" altLang="en-US" sz="2800" b="0">
                <a:latin typeface="宋体" panose="02010600030101010101" pitchFamily="2" charset="-122"/>
                <a:ea typeface="宋体" panose="02010600030101010101" pitchFamily="2" charset="-122"/>
              </a:rPr>
              <a:t>）中运行的程序之间的通信方式通常可划分为两大类：</a:t>
            </a:r>
            <a:endParaRPr lang="zh-CN" altLang="en-US" sz="2800" b="0">
              <a:latin typeface="宋体" panose="02010600030101010101" pitchFamily="2" charset="-122"/>
              <a:ea typeface="宋体" panose="02010600030101010101" pitchFamily="2" charset="-122"/>
            </a:endParaRPr>
          </a:p>
        </p:txBody>
      </p:sp>
      <p:sp>
        <p:nvSpPr>
          <p:cNvPr id="8" name="内容占位符 2"/>
          <p:cNvSpPr txBox="1"/>
          <p:nvPr/>
        </p:nvSpPr>
        <p:spPr bwMode="auto">
          <a:xfrm>
            <a:off x="1230313" y="4292600"/>
            <a:ext cx="7086600" cy="1041400"/>
          </a:xfrm>
          <a:prstGeom prst="rect">
            <a:avLst/>
          </a:prstGeom>
          <a:noFill/>
          <a:ln>
            <a:noFill/>
          </a:ln>
          <a:effectLst/>
        </p:spPr>
        <p:txBody>
          <a:bodyPr>
            <a:spAutoFit/>
          </a:bodyPr>
          <a:lstStyle>
            <a:lvl1pPr marL="195580" indent="-195580" algn="just" rtl="0" eaLnBrk="0" fontAlgn="base" hangingPunct="0">
              <a:spcBef>
                <a:spcPct val="20000"/>
              </a:spcBef>
              <a:spcAft>
                <a:spcPct val="0"/>
              </a:spcAft>
              <a:buClr>
                <a:schemeClr val="accent2"/>
              </a:buClr>
              <a:buSzPct val="70000"/>
              <a:buFont typeface="Wingdings" panose="05000000000000000000" pitchFamily="2" charset="2"/>
              <a:buBlip>
                <a:blip r:embed="rId1"/>
              </a:buBlip>
              <a:defRPr kumimoji="1" sz="2800" b="1">
                <a:solidFill>
                  <a:schemeClr val="tx1"/>
                </a:solidFill>
                <a:latin typeface="+mn-lt"/>
                <a:ea typeface="+mn-ea"/>
                <a:cs typeface="+mn-cs"/>
              </a:defRPr>
            </a:lvl1pPr>
            <a:lvl2pPr marL="671830" indent="-285750" algn="just" rtl="0" eaLnBrk="0" fontAlgn="base" hangingPunct="0">
              <a:spcBef>
                <a:spcPct val="20000"/>
              </a:spcBef>
              <a:spcAft>
                <a:spcPct val="0"/>
              </a:spcAft>
              <a:buClr>
                <a:schemeClr val="accent2"/>
              </a:buClr>
              <a:buSzPct val="70000"/>
              <a:buFont typeface="Wingdings" panose="05000000000000000000" pitchFamily="2" charset="2"/>
              <a:buChar char="l"/>
              <a:defRPr kumimoji="1" sz="2400" b="1">
                <a:solidFill>
                  <a:schemeClr val="tx1"/>
                </a:solidFill>
                <a:latin typeface="+mn-lt"/>
                <a:ea typeface="+mn-ea"/>
              </a:defRPr>
            </a:lvl2pPr>
            <a:lvl3pPr marL="1090930"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10030" indent="-228600" algn="just" rtl="0" eaLnBrk="0" fontAlgn="base" hangingPunct="0">
              <a:spcBef>
                <a:spcPct val="20000"/>
              </a:spcBef>
              <a:spcAft>
                <a:spcPct val="0"/>
              </a:spcAft>
              <a:buChar char="–"/>
              <a:defRPr kumimoji="1" sz="1600" b="1">
                <a:solidFill>
                  <a:schemeClr val="tx1"/>
                </a:solidFill>
                <a:latin typeface="+mn-lt"/>
                <a:ea typeface="+mn-ea"/>
              </a:defRPr>
            </a:lvl4pPr>
            <a:lvl5pPr marL="1929130" indent="-228600" algn="just" rtl="0" eaLnBrk="0" fontAlgn="base" hangingPunct="0">
              <a:spcBef>
                <a:spcPct val="20000"/>
              </a:spcBef>
              <a:spcAft>
                <a:spcPct val="0"/>
              </a:spcAft>
              <a:buChar char="»"/>
              <a:defRPr kumimoji="1" sz="1200" b="1">
                <a:solidFill>
                  <a:schemeClr val="tx1"/>
                </a:solidFill>
                <a:latin typeface="+mn-lt"/>
                <a:ea typeface="+mn-ea"/>
              </a:defRPr>
            </a:lvl5pPr>
            <a:lvl6pPr marL="2386330" indent="-228600" algn="just" rtl="0" fontAlgn="base">
              <a:spcBef>
                <a:spcPct val="20000"/>
              </a:spcBef>
              <a:spcAft>
                <a:spcPct val="0"/>
              </a:spcAft>
              <a:buChar char="»"/>
              <a:defRPr kumimoji="1" sz="1200" b="1">
                <a:solidFill>
                  <a:schemeClr val="tx1"/>
                </a:solidFill>
                <a:latin typeface="+mn-lt"/>
                <a:ea typeface="+mn-ea"/>
              </a:defRPr>
            </a:lvl6pPr>
            <a:lvl7pPr marL="2843530" indent="-228600" algn="just" rtl="0" fontAlgn="base">
              <a:spcBef>
                <a:spcPct val="20000"/>
              </a:spcBef>
              <a:spcAft>
                <a:spcPct val="0"/>
              </a:spcAft>
              <a:buChar char="»"/>
              <a:defRPr kumimoji="1" sz="1200" b="1">
                <a:solidFill>
                  <a:schemeClr val="tx1"/>
                </a:solidFill>
                <a:latin typeface="+mn-lt"/>
                <a:ea typeface="+mn-ea"/>
              </a:defRPr>
            </a:lvl7pPr>
            <a:lvl8pPr marL="3300730" indent="-228600" algn="just" rtl="0" fontAlgn="base">
              <a:spcBef>
                <a:spcPct val="20000"/>
              </a:spcBef>
              <a:spcAft>
                <a:spcPct val="0"/>
              </a:spcAft>
              <a:buChar char="»"/>
              <a:defRPr kumimoji="1" sz="1200" b="1">
                <a:solidFill>
                  <a:schemeClr val="tx1"/>
                </a:solidFill>
                <a:latin typeface="+mn-lt"/>
                <a:ea typeface="+mn-ea"/>
              </a:defRPr>
            </a:lvl8pPr>
            <a:lvl9pPr marL="3757930" indent="-228600" algn="just" rtl="0" fontAlgn="base">
              <a:spcBef>
                <a:spcPct val="20000"/>
              </a:spcBef>
              <a:spcAft>
                <a:spcPct val="0"/>
              </a:spcAft>
              <a:buChar char="»"/>
              <a:defRPr kumimoji="1" sz="1200" b="1">
                <a:solidFill>
                  <a:schemeClr val="tx1"/>
                </a:solidFill>
                <a:latin typeface="+mn-lt"/>
                <a:ea typeface="+mn-ea"/>
              </a:defRPr>
            </a:lvl9pPr>
          </a:lstStyle>
          <a:p>
            <a:pPr>
              <a:defRPr/>
            </a:pPr>
            <a:r>
              <a:rPr lang="zh-CN" altLang="en-US" kern="0" dirty="0"/>
              <a:t>客户服务器方式：通常称为</a:t>
            </a:r>
            <a:r>
              <a:rPr lang="en-US" altLang="zh-CN" kern="0" dirty="0"/>
              <a:t>C/S</a:t>
            </a:r>
            <a:r>
              <a:rPr lang="zh-CN" altLang="en-US" kern="0" dirty="0"/>
              <a:t>方式</a:t>
            </a:r>
            <a:endParaRPr lang="en-US" altLang="zh-CN" kern="0" dirty="0"/>
          </a:p>
          <a:p>
            <a:pPr>
              <a:defRPr/>
            </a:pPr>
            <a:r>
              <a:rPr lang="zh-CN" altLang="en-US" kern="0" dirty="0"/>
              <a:t>对等方式：通常称为</a:t>
            </a:r>
            <a:r>
              <a:rPr lang="en-US" altLang="zh-CN" kern="0" dirty="0"/>
              <a:t>P2P</a:t>
            </a:r>
            <a:r>
              <a:rPr lang="zh-CN" altLang="en-US" kern="0" dirty="0"/>
              <a:t>模式</a:t>
            </a:r>
            <a:endParaRPr lang="zh-CN" altLang="en-US" kern="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noChangeArrowheads="1"/>
          </p:cNvSpPr>
          <p:nvPr>
            <p:ph type="title"/>
          </p:nvPr>
        </p:nvSpPr>
        <p:spPr/>
        <p:txBody>
          <a:bodyPr/>
          <a:lstStyle/>
          <a:p>
            <a:r>
              <a:rPr lang="en-US" altLang="zh-CN"/>
              <a:t>1. C/S</a:t>
            </a:r>
            <a:r>
              <a:rPr lang="zh-CN" altLang="en-US"/>
              <a:t>方式</a:t>
            </a:r>
            <a:endParaRPr lang="zh-CN" altLang="en-US"/>
          </a:p>
        </p:txBody>
      </p:sp>
      <p:sp>
        <p:nvSpPr>
          <p:cNvPr id="39939" name="内容占位符 2"/>
          <p:cNvSpPr>
            <a:spLocks noGrp="1" noChangeArrowheads="1"/>
          </p:cNvSpPr>
          <p:nvPr>
            <p:ph idx="1"/>
          </p:nvPr>
        </p:nvSpPr>
        <p:spPr>
          <a:xfrm>
            <a:off x="914400" y="1524000"/>
            <a:ext cx="7391400" cy="523875"/>
          </a:xfrm>
        </p:spPr>
        <p:txBody>
          <a:bodyPr/>
          <a:lstStyle/>
          <a:p>
            <a:r>
              <a:rPr lang="en-US" altLang="zh-CN"/>
              <a:t>Client/Server</a:t>
            </a:r>
            <a:r>
              <a:rPr lang="zh-CN" altLang="en-US"/>
              <a:t>的简称 </a:t>
            </a:r>
            <a:endParaRPr lang="zh-CN" altLang="en-US"/>
          </a:p>
        </p:txBody>
      </p:sp>
      <p:sp>
        <p:nvSpPr>
          <p:cNvPr id="5" name="文本框 4"/>
          <p:cNvSpPr txBox="1"/>
          <p:nvPr/>
        </p:nvSpPr>
        <p:spPr>
          <a:xfrm>
            <a:off x="1009650" y="2047875"/>
            <a:ext cx="7200900" cy="4022725"/>
          </a:xfrm>
          <a:prstGeom prst="rect">
            <a:avLst/>
          </a:prstGeom>
          <a:noFill/>
        </p:spPr>
        <p:txBody>
          <a:bodyPr>
            <a:spAutoFit/>
          </a:bodyPr>
          <a:lstStyle/>
          <a:p>
            <a:pPr marL="457200" indent="-457200">
              <a:lnSpc>
                <a:spcPct val="150000"/>
              </a:lnSpc>
              <a:spcBef>
                <a:spcPts val="600"/>
              </a:spcBef>
              <a:buFont typeface="Wingdings" panose="05000000000000000000" pitchFamily="2" charset="2"/>
              <a:buChar char="u"/>
              <a:defRPr/>
            </a:pPr>
            <a:r>
              <a:rPr lang="zh-CN" altLang="en-US" sz="2800" b="0" dirty="0">
                <a:latin typeface="+mn-ea"/>
                <a:ea typeface="+mn-ea"/>
              </a:rPr>
              <a:t>客户</a:t>
            </a:r>
            <a:r>
              <a:rPr lang="en-US" altLang="zh-CN" sz="2800" b="0" dirty="0">
                <a:latin typeface="+mn-ea"/>
                <a:ea typeface="+mn-ea"/>
              </a:rPr>
              <a:t>(client)</a:t>
            </a:r>
            <a:r>
              <a:rPr lang="zh-CN" altLang="en-US" sz="2800" b="0" dirty="0">
                <a:latin typeface="+mn-ea"/>
                <a:ea typeface="+mn-ea"/>
              </a:rPr>
              <a:t>和服务器</a:t>
            </a:r>
            <a:r>
              <a:rPr lang="en-US" altLang="zh-CN" sz="2800" b="0" dirty="0">
                <a:latin typeface="+mn-ea"/>
                <a:ea typeface="+mn-ea"/>
              </a:rPr>
              <a:t>(server)</a:t>
            </a:r>
            <a:r>
              <a:rPr lang="zh-CN" altLang="en-US" sz="2800" b="0" dirty="0">
                <a:latin typeface="+mn-ea"/>
                <a:ea typeface="+mn-ea"/>
              </a:rPr>
              <a:t>都是指通信中所涉及的两个应用进程。</a:t>
            </a:r>
            <a:endParaRPr lang="zh-CN" altLang="en-US" sz="2800" b="0" dirty="0">
              <a:latin typeface="+mn-ea"/>
              <a:ea typeface="+mn-ea"/>
            </a:endParaRPr>
          </a:p>
          <a:p>
            <a:pPr marL="457200" indent="-457200">
              <a:lnSpc>
                <a:spcPct val="150000"/>
              </a:lnSpc>
              <a:spcBef>
                <a:spcPts val="600"/>
              </a:spcBef>
              <a:buFont typeface="Wingdings" panose="05000000000000000000" pitchFamily="2" charset="2"/>
              <a:buChar char="u"/>
              <a:defRPr/>
            </a:pPr>
            <a:r>
              <a:rPr lang="zh-CN" altLang="en-US" sz="2800" b="0" dirty="0">
                <a:latin typeface="+mn-ea"/>
                <a:ea typeface="+mn-ea"/>
              </a:rPr>
              <a:t>客户服务器方式所描述的是进程之间服务和被服务的关系。</a:t>
            </a:r>
            <a:endParaRPr lang="zh-CN" altLang="en-US" sz="2800" b="0" dirty="0">
              <a:latin typeface="+mn-ea"/>
              <a:ea typeface="+mn-ea"/>
            </a:endParaRPr>
          </a:p>
          <a:p>
            <a:pPr marL="457200" indent="-457200">
              <a:lnSpc>
                <a:spcPct val="150000"/>
              </a:lnSpc>
              <a:spcBef>
                <a:spcPts val="600"/>
              </a:spcBef>
              <a:buFont typeface="Wingdings" panose="05000000000000000000" pitchFamily="2" charset="2"/>
              <a:buChar char="u"/>
              <a:defRPr/>
            </a:pPr>
            <a:r>
              <a:rPr lang="zh-CN" altLang="en-US" sz="2800" b="0" dirty="0">
                <a:latin typeface="+mn-ea"/>
                <a:ea typeface="+mn-ea"/>
              </a:rPr>
              <a:t>客户是服务的请求方，服务器是服务的提供方。</a:t>
            </a:r>
            <a:endParaRPr lang="zh-CN" altLang="en-US" sz="2800" b="0" dirty="0">
              <a:latin typeface="+mn-ea"/>
              <a:ea typeface="+mn-ea"/>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Oval 4"/>
          <p:cNvSpPr>
            <a:spLocks noChangeArrowheads="1"/>
          </p:cNvSpPr>
          <p:nvPr/>
        </p:nvSpPr>
        <p:spPr bwMode="auto">
          <a:xfrm>
            <a:off x="1250950" y="968375"/>
            <a:ext cx="6662738" cy="4643438"/>
          </a:xfrm>
          <a:prstGeom prst="ellipse">
            <a:avLst/>
          </a:prstGeom>
          <a:solidFill>
            <a:srgbClr val="FFCCCC"/>
          </a:solidFill>
          <a:ln w="9525">
            <a:solidFill>
              <a:schemeClr val="tx1"/>
            </a:solidFill>
            <a:prstDash val="dash"/>
            <a:round/>
          </a:ln>
        </p:spPr>
        <p:txBody>
          <a:bodyPr wrap="none" anchor="ctr"/>
          <a:lstStyle/>
          <a:p>
            <a:pPr>
              <a:defRPr/>
            </a:pPr>
            <a:endParaRPr lang="zh-CN" altLang="en-US" sz="2800" b="0">
              <a:solidFill>
                <a:srgbClr val="000000"/>
              </a:solidFill>
              <a:latin typeface="+mn-ea"/>
              <a:ea typeface="+mn-ea"/>
            </a:endParaRPr>
          </a:p>
        </p:txBody>
      </p:sp>
      <p:sp>
        <p:nvSpPr>
          <p:cNvPr id="3076" name="Line 5"/>
          <p:cNvSpPr>
            <a:spLocks noChangeShapeType="1"/>
          </p:cNvSpPr>
          <p:nvPr/>
        </p:nvSpPr>
        <p:spPr bwMode="auto">
          <a:xfrm flipV="1">
            <a:off x="2106613" y="3417888"/>
            <a:ext cx="787400" cy="466725"/>
          </a:xfrm>
          <a:prstGeom prst="line">
            <a:avLst/>
          </a:prstGeom>
          <a:noFill/>
          <a:ln w="28575">
            <a:solidFill>
              <a:schemeClr val="tx1"/>
            </a:solidFill>
            <a:round/>
          </a:ln>
        </p:spPr>
        <p:txBody>
          <a:bodyPr wrap="none" anchor="ctr"/>
          <a:lstStyle/>
          <a:p>
            <a:pPr>
              <a:defRPr/>
            </a:pPr>
            <a:endParaRPr lang="zh-CN" altLang="en-US" sz="2800" b="0">
              <a:solidFill>
                <a:srgbClr val="000000"/>
              </a:solidFill>
              <a:latin typeface="+mn-ea"/>
              <a:ea typeface="+mn-ea"/>
            </a:endParaRPr>
          </a:p>
        </p:txBody>
      </p:sp>
      <p:sp>
        <p:nvSpPr>
          <p:cNvPr id="3077" name="Line 6"/>
          <p:cNvSpPr>
            <a:spLocks noChangeShapeType="1"/>
          </p:cNvSpPr>
          <p:nvPr/>
        </p:nvSpPr>
        <p:spPr bwMode="auto">
          <a:xfrm flipH="1" flipV="1">
            <a:off x="2254250" y="2592388"/>
            <a:ext cx="850900" cy="220662"/>
          </a:xfrm>
          <a:prstGeom prst="line">
            <a:avLst/>
          </a:prstGeom>
          <a:noFill/>
          <a:ln w="28575">
            <a:solidFill>
              <a:schemeClr val="tx1"/>
            </a:solidFill>
            <a:round/>
          </a:ln>
        </p:spPr>
        <p:txBody>
          <a:bodyPr wrap="none" anchor="ctr"/>
          <a:lstStyle/>
          <a:p>
            <a:pPr>
              <a:defRPr/>
            </a:pPr>
            <a:endParaRPr lang="zh-CN" altLang="en-US" sz="2800" b="0">
              <a:solidFill>
                <a:srgbClr val="000000"/>
              </a:solidFill>
              <a:latin typeface="+mn-ea"/>
              <a:ea typeface="+mn-ea"/>
            </a:endParaRPr>
          </a:p>
        </p:txBody>
      </p:sp>
      <p:sp>
        <p:nvSpPr>
          <p:cNvPr id="3078" name="Line 7"/>
          <p:cNvSpPr>
            <a:spLocks noChangeShapeType="1"/>
          </p:cNvSpPr>
          <p:nvPr/>
        </p:nvSpPr>
        <p:spPr bwMode="auto">
          <a:xfrm flipH="1">
            <a:off x="5973763" y="3143250"/>
            <a:ext cx="1011237" cy="0"/>
          </a:xfrm>
          <a:prstGeom prst="line">
            <a:avLst/>
          </a:prstGeom>
          <a:noFill/>
          <a:ln w="28575">
            <a:solidFill>
              <a:schemeClr val="tx1"/>
            </a:solidFill>
            <a:round/>
          </a:ln>
        </p:spPr>
        <p:txBody>
          <a:bodyPr wrap="none" anchor="ctr"/>
          <a:lstStyle/>
          <a:p>
            <a:pPr>
              <a:defRPr/>
            </a:pPr>
            <a:endParaRPr lang="zh-CN" altLang="en-US" sz="2800" b="0">
              <a:solidFill>
                <a:srgbClr val="000000"/>
              </a:solidFill>
              <a:latin typeface="+mn-ea"/>
              <a:ea typeface="+mn-ea"/>
            </a:endParaRPr>
          </a:p>
        </p:txBody>
      </p:sp>
      <p:sp>
        <p:nvSpPr>
          <p:cNvPr id="3079" name="Line 8"/>
          <p:cNvSpPr>
            <a:spLocks noChangeShapeType="1"/>
          </p:cNvSpPr>
          <p:nvPr/>
        </p:nvSpPr>
        <p:spPr bwMode="auto">
          <a:xfrm flipH="1">
            <a:off x="4921250" y="1258888"/>
            <a:ext cx="746125" cy="1101725"/>
          </a:xfrm>
          <a:prstGeom prst="line">
            <a:avLst/>
          </a:prstGeom>
          <a:noFill/>
          <a:ln w="28575">
            <a:solidFill>
              <a:schemeClr val="tx1"/>
            </a:solidFill>
            <a:round/>
          </a:ln>
        </p:spPr>
        <p:txBody>
          <a:bodyPr wrap="none" anchor="ctr"/>
          <a:lstStyle/>
          <a:p>
            <a:pPr>
              <a:defRPr/>
            </a:pPr>
            <a:endParaRPr lang="zh-CN" altLang="en-US" sz="2800" b="0">
              <a:solidFill>
                <a:srgbClr val="000000"/>
              </a:solidFill>
              <a:latin typeface="+mn-ea"/>
              <a:ea typeface="+mn-ea"/>
            </a:endParaRPr>
          </a:p>
        </p:txBody>
      </p:sp>
      <p:sp>
        <p:nvSpPr>
          <p:cNvPr id="3080" name="Line 9"/>
          <p:cNvSpPr>
            <a:spLocks noChangeShapeType="1"/>
          </p:cNvSpPr>
          <p:nvPr/>
        </p:nvSpPr>
        <p:spPr bwMode="auto">
          <a:xfrm flipH="1" flipV="1">
            <a:off x="5492750" y="3949700"/>
            <a:ext cx="561975" cy="700088"/>
          </a:xfrm>
          <a:prstGeom prst="line">
            <a:avLst/>
          </a:prstGeom>
          <a:noFill/>
          <a:ln w="28575">
            <a:solidFill>
              <a:schemeClr val="tx1"/>
            </a:solidFill>
            <a:round/>
          </a:ln>
        </p:spPr>
        <p:txBody>
          <a:bodyPr wrap="none" anchor="ctr"/>
          <a:lstStyle/>
          <a:p>
            <a:pPr>
              <a:defRPr/>
            </a:pPr>
            <a:endParaRPr lang="zh-CN" altLang="en-US" sz="2800" b="0">
              <a:solidFill>
                <a:srgbClr val="000000"/>
              </a:solidFill>
              <a:latin typeface="+mn-ea"/>
              <a:ea typeface="+mn-ea"/>
            </a:endParaRPr>
          </a:p>
        </p:txBody>
      </p:sp>
      <p:sp>
        <p:nvSpPr>
          <p:cNvPr id="3081" name="Line 10"/>
          <p:cNvSpPr>
            <a:spLocks noChangeShapeType="1"/>
          </p:cNvSpPr>
          <p:nvPr/>
        </p:nvSpPr>
        <p:spPr bwMode="auto">
          <a:xfrm>
            <a:off x="2900363" y="1368425"/>
            <a:ext cx="476250" cy="804863"/>
          </a:xfrm>
          <a:prstGeom prst="line">
            <a:avLst/>
          </a:prstGeom>
          <a:noFill/>
          <a:ln w="28575">
            <a:solidFill>
              <a:schemeClr val="tx1"/>
            </a:solidFill>
            <a:round/>
          </a:ln>
        </p:spPr>
        <p:txBody>
          <a:bodyPr wrap="none" anchor="ctr"/>
          <a:lstStyle/>
          <a:p>
            <a:pPr>
              <a:defRPr/>
            </a:pPr>
            <a:endParaRPr lang="zh-CN" altLang="en-US" sz="2800" b="0">
              <a:solidFill>
                <a:srgbClr val="000000"/>
              </a:solidFill>
              <a:latin typeface="+mn-ea"/>
              <a:ea typeface="+mn-ea"/>
            </a:endParaRPr>
          </a:p>
        </p:txBody>
      </p:sp>
      <p:sp>
        <p:nvSpPr>
          <p:cNvPr id="3082" name="Line 11"/>
          <p:cNvSpPr>
            <a:spLocks noChangeShapeType="1"/>
          </p:cNvSpPr>
          <p:nvPr/>
        </p:nvSpPr>
        <p:spPr bwMode="auto">
          <a:xfrm flipV="1">
            <a:off x="3714750" y="4025900"/>
            <a:ext cx="212725" cy="809625"/>
          </a:xfrm>
          <a:prstGeom prst="line">
            <a:avLst/>
          </a:prstGeom>
          <a:noFill/>
          <a:ln w="28575">
            <a:solidFill>
              <a:schemeClr val="tx1"/>
            </a:solidFill>
            <a:round/>
          </a:ln>
        </p:spPr>
        <p:txBody>
          <a:bodyPr wrap="none" anchor="ctr"/>
          <a:lstStyle/>
          <a:p>
            <a:pPr>
              <a:defRPr/>
            </a:pPr>
            <a:endParaRPr lang="zh-CN" altLang="en-US" sz="2800" b="0">
              <a:solidFill>
                <a:srgbClr val="000000"/>
              </a:solidFill>
              <a:latin typeface="+mn-ea"/>
              <a:ea typeface="+mn-ea"/>
            </a:endParaRPr>
          </a:p>
        </p:txBody>
      </p:sp>
      <p:pic>
        <p:nvPicPr>
          <p:cNvPr id="40970" name="Picture 1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78463" y="806450"/>
            <a:ext cx="644525"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1" name="Picture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82863" y="815975"/>
            <a:ext cx="644525"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2" name="Picture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03913" y="4416425"/>
            <a:ext cx="644525"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3" name="Picture 1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29013" y="4740275"/>
            <a:ext cx="644525"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4" name="Text Box 16"/>
          <p:cNvSpPr txBox="1">
            <a:spLocks noChangeArrowheads="1"/>
          </p:cNvSpPr>
          <p:nvPr/>
        </p:nvSpPr>
        <p:spPr bwMode="auto">
          <a:xfrm>
            <a:off x="300038" y="1127125"/>
            <a:ext cx="14446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b="0">
                <a:solidFill>
                  <a:srgbClr val="3333CC"/>
                </a:solidFill>
                <a:latin typeface="宋体" panose="02010600030101010101" pitchFamily="2" charset="-122"/>
              </a:rPr>
              <a:t>运行客户程序</a:t>
            </a:r>
            <a:endParaRPr lang="zh-CN" altLang="en-US" b="0">
              <a:solidFill>
                <a:srgbClr val="3333CC"/>
              </a:solidFill>
              <a:latin typeface="宋体" panose="02010600030101010101" pitchFamily="2" charset="-122"/>
            </a:endParaRPr>
          </a:p>
        </p:txBody>
      </p:sp>
      <p:pic>
        <p:nvPicPr>
          <p:cNvPr id="40975" name="Picture 17"/>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51000" y="2212975"/>
            <a:ext cx="644525"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0976" name="Group 18"/>
          <p:cNvGrpSpPr/>
          <p:nvPr/>
        </p:nvGrpSpPr>
        <p:grpSpPr bwMode="auto">
          <a:xfrm>
            <a:off x="2546350" y="1449388"/>
            <a:ext cx="4048125" cy="3046412"/>
            <a:chOff x="1680" y="240"/>
            <a:chExt cx="2529" cy="1270"/>
          </a:xfrm>
        </p:grpSpPr>
        <p:sp>
          <p:nvSpPr>
            <p:cNvPr id="3107" name="Oval 19"/>
            <p:cNvSpPr>
              <a:spLocks noChangeArrowheads="1"/>
            </p:cNvSpPr>
            <p:nvPr/>
          </p:nvSpPr>
          <p:spPr bwMode="auto">
            <a:xfrm>
              <a:off x="2554" y="240"/>
              <a:ext cx="1088" cy="513"/>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sp>
          <p:nvSpPr>
            <p:cNvPr id="3108" name="Oval 20"/>
            <p:cNvSpPr>
              <a:spLocks noChangeArrowheads="1"/>
            </p:cNvSpPr>
            <p:nvPr/>
          </p:nvSpPr>
          <p:spPr bwMode="auto">
            <a:xfrm>
              <a:off x="1941" y="381"/>
              <a:ext cx="827" cy="513"/>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sp>
          <p:nvSpPr>
            <p:cNvPr id="3109" name="Oval 21"/>
            <p:cNvSpPr>
              <a:spLocks noChangeArrowheads="1"/>
            </p:cNvSpPr>
            <p:nvPr/>
          </p:nvSpPr>
          <p:spPr bwMode="auto">
            <a:xfrm>
              <a:off x="1680" y="702"/>
              <a:ext cx="552" cy="411"/>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sp>
          <p:nvSpPr>
            <p:cNvPr id="3110" name="Oval 22"/>
            <p:cNvSpPr>
              <a:spLocks noChangeArrowheads="1"/>
            </p:cNvSpPr>
            <p:nvPr/>
          </p:nvSpPr>
          <p:spPr bwMode="auto">
            <a:xfrm>
              <a:off x="1849" y="894"/>
              <a:ext cx="842" cy="450"/>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sp>
          <p:nvSpPr>
            <p:cNvPr id="3111" name="Oval 23"/>
            <p:cNvSpPr>
              <a:spLocks noChangeArrowheads="1"/>
            </p:cNvSpPr>
            <p:nvPr/>
          </p:nvSpPr>
          <p:spPr bwMode="auto">
            <a:xfrm>
              <a:off x="2462" y="971"/>
              <a:ext cx="1272" cy="539"/>
            </a:xfrm>
            <a:prstGeom prst="ellipse">
              <a:avLst/>
            </a:prstGeom>
            <a:solidFill>
              <a:srgbClr val="DDDDDD"/>
            </a:solidFill>
            <a:ln>
              <a:noFill/>
            </a:ln>
          </p:spPr>
          <p:txBody>
            <a:bodyPr/>
            <a:lstStyle/>
            <a:p>
              <a:pPr>
                <a:defRPr/>
              </a:pPr>
              <a:endParaRPr lang="zh-CN" altLang="en-US" sz="2800" b="0" dirty="0">
                <a:solidFill>
                  <a:srgbClr val="000000"/>
                </a:solidFill>
                <a:latin typeface="+mn-ea"/>
                <a:ea typeface="+mn-ea"/>
              </a:endParaRPr>
            </a:p>
          </p:txBody>
        </p:sp>
        <p:sp>
          <p:nvSpPr>
            <p:cNvPr id="3112" name="Oval 24"/>
            <p:cNvSpPr>
              <a:spLocks noChangeArrowheads="1"/>
            </p:cNvSpPr>
            <p:nvPr/>
          </p:nvSpPr>
          <p:spPr bwMode="auto">
            <a:xfrm>
              <a:off x="3289" y="394"/>
              <a:ext cx="797" cy="398"/>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sp>
          <p:nvSpPr>
            <p:cNvPr id="3113" name="Oval 25"/>
            <p:cNvSpPr>
              <a:spLocks noChangeArrowheads="1"/>
            </p:cNvSpPr>
            <p:nvPr/>
          </p:nvSpPr>
          <p:spPr bwMode="auto">
            <a:xfrm>
              <a:off x="3412" y="663"/>
              <a:ext cx="797" cy="398"/>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sp>
          <p:nvSpPr>
            <p:cNvPr id="3114" name="Oval 26"/>
            <p:cNvSpPr>
              <a:spLocks noChangeArrowheads="1"/>
            </p:cNvSpPr>
            <p:nvPr/>
          </p:nvSpPr>
          <p:spPr bwMode="auto">
            <a:xfrm>
              <a:off x="3340" y="764"/>
              <a:ext cx="796" cy="668"/>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sp>
          <p:nvSpPr>
            <p:cNvPr id="3115" name="Oval 27"/>
            <p:cNvSpPr>
              <a:spLocks noChangeArrowheads="1"/>
            </p:cNvSpPr>
            <p:nvPr/>
          </p:nvSpPr>
          <p:spPr bwMode="auto">
            <a:xfrm>
              <a:off x="2140" y="548"/>
              <a:ext cx="1639" cy="667"/>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grpSp>
      <p:sp>
        <p:nvSpPr>
          <p:cNvPr id="3090" name="Text Box 28"/>
          <p:cNvSpPr txBox="1">
            <a:spLocks noChangeArrowheads="1"/>
          </p:cNvSpPr>
          <p:nvPr/>
        </p:nvSpPr>
        <p:spPr bwMode="auto">
          <a:xfrm>
            <a:off x="3781425" y="892175"/>
            <a:ext cx="1616075" cy="530225"/>
          </a:xfrm>
          <a:prstGeom prst="rect">
            <a:avLst/>
          </a:prstGeom>
          <a:solidFill>
            <a:schemeClr val="bg1"/>
          </a:solidFill>
          <a:ln w="9525">
            <a:solidFill>
              <a:srgbClr val="0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800" b="0">
                <a:solidFill>
                  <a:srgbClr val="3333CC"/>
                </a:solidFill>
                <a:latin typeface="+mn-ea"/>
                <a:ea typeface="+mn-ea"/>
              </a:rPr>
              <a:t>网络边缘</a:t>
            </a:r>
            <a:endParaRPr lang="zh-CN" altLang="en-US" sz="2800" b="0">
              <a:solidFill>
                <a:srgbClr val="3333CC"/>
              </a:solidFill>
              <a:latin typeface="+mn-ea"/>
              <a:ea typeface="+mn-ea"/>
            </a:endParaRPr>
          </a:p>
        </p:txBody>
      </p:sp>
      <p:sp>
        <p:nvSpPr>
          <p:cNvPr id="3091" name="Text Box 29"/>
          <p:cNvSpPr txBox="1">
            <a:spLocks noChangeArrowheads="1"/>
          </p:cNvSpPr>
          <p:nvPr/>
        </p:nvSpPr>
        <p:spPr bwMode="auto">
          <a:xfrm>
            <a:off x="3978275" y="3689350"/>
            <a:ext cx="1614488" cy="530225"/>
          </a:xfrm>
          <a:prstGeom prst="rect">
            <a:avLst/>
          </a:prstGeom>
          <a:solidFill>
            <a:schemeClr val="bg1"/>
          </a:solidFill>
          <a:ln w="9525">
            <a:solidFill>
              <a:srgbClr val="0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800" b="0" dirty="0">
                <a:solidFill>
                  <a:srgbClr val="3333CC"/>
                </a:solidFill>
                <a:latin typeface="+mn-ea"/>
                <a:ea typeface="+mn-ea"/>
              </a:rPr>
              <a:t>网络核心</a:t>
            </a:r>
            <a:endParaRPr lang="zh-CN" altLang="en-US" sz="2800" b="0" dirty="0">
              <a:solidFill>
                <a:srgbClr val="3333CC"/>
              </a:solidFill>
              <a:latin typeface="+mn-ea"/>
              <a:ea typeface="+mn-ea"/>
            </a:endParaRPr>
          </a:p>
        </p:txBody>
      </p:sp>
      <p:graphicFrame>
        <p:nvGraphicFramePr>
          <p:cNvPr id="40979" name="Object 30">
            <a:hlinkClick r:id="" action="ppaction://ole?verb=0"/>
          </p:cNvPr>
          <p:cNvGraphicFramePr/>
          <p:nvPr/>
        </p:nvGraphicFramePr>
        <p:xfrm>
          <a:off x="6880225" y="2432050"/>
          <a:ext cx="749300" cy="1049338"/>
        </p:xfrm>
        <a:graphic>
          <a:graphicData uri="http://schemas.openxmlformats.org/presentationml/2006/ole">
            <mc:AlternateContent xmlns:mc="http://schemas.openxmlformats.org/markup-compatibility/2006">
              <mc:Choice xmlns:v="urn:schemas-microsoft-com:vml" Requires="v">
                <p:oleObj spid="_x0000_s1034" name="Microsoft ClipArt Gallery" r:id="rId3" imgW="2735580" imgH="3825875" progId="MS_ClipArt_Gallery">
                  <p:embed/>
                </p:oleObj>
              </mc:Choice>
              <mc:Fallback>
                <p:oleObj name="Microsoft ClipArt Gallery" r:id="rId3" imgW="2735580" imgH="3825875" progId="MS_ClipArt_Gallery">
                  <p:embed/>
                  <p:pic>
                    <p:nvPicPr>
                      <p:cNvPr id="0" name="Object 3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0225" y="2432050"/>
                        <a:ext cx="749300"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2" name="Text Box 31"/>
          <p:cNvSpPr txBox="1">
            <a:spLocks noChangeArrowheads="1"/>
          </p:cNvSpPr>
          <p:nvPr/>
        </p:nvSpPr>
        <p:spPr bwMode="auto">
          <a:xfrm>
            <a:off x="7291388" y="1028700"/>
            <a:ext cx="1741487" cy="95567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800" b="0" dirty="0">
                <a:solidFill>
                  <a:srgbClr val="3333CC"/>
                </a:solidFill>
                <a:latin typeface="+mn-ea"/>
                <a:ea typeface="+mn-ea"/>
              </a:rPr>
              <a:t>运行服务器程序</a:t>
            </a:r>
            <a:endParaRPr lang="zh-CN" altLang="en-US" sz="2800" b="0" dirty="0">
              <a:solidFill>
                <a:srgbClr val="3333CC"/>
              </a:solidFill>
              <a:latin typeface="+mn-ea"/>
              <a:ea typeface="+mn-ea"/>
            </a:endParaRPr>
          </a:p>
        </p:txBody>
      </p:sp>
      <p:sp>
        <p:nvSpPr>
          <p:cNvPr id="3093" name="Line 33"/>
          <p:cNvSpPr>
            <a:spLocks noChangeShapeType="1"/>
          </p:cNvSpPr>
          <p:nvPr/>
        </p:nvSpPr>
        <p:spPr bwMode="auto">
          <a:xfrm>
            <a:off x="1181100" y="1944688"/>
            <a:ext cx="576263" cy="576262"/>
          </a:xfrm>
          <a:prstGeom prst="line">
            <a:avLst/>
          </a:prstGeom>
          <a:noFill/>
          <a:ln w="9525">
            <a:solidFill>
              <a:schemeClr val="tx1"/>
            </a:solidFill>
            <a:round/>
          </a:ln>
        </p:spPr>
        <p:txBody>
          <a:bodyPr/>
          <a:lstStyle/>
          <a:p>
            <a:pPr>
              <a:defRPr/>
            </a:pPr>
            <a:endParaRPr lang="zh-CN" altLang="en-US" sz="2800" b="0">
              <a:solidFill>
                <a:srgbClr val="000000"/>
              </a:solidFill>
              <a:latin typeface="+mn-ea"/>
              <a:ea typeface="+mn-ea"/>
            </a:endParaRPr>
          </a:p>
        </p:txBody>
      </p:sp>
      <p:sp>
        <p:nvSpPr>
          <p:cNvPr id="3094" name="Line 34"/>
          <p:cNvSpPr>
            <a:spLocks noChangeShapeType="1"/>
          </p:cNvSpPr>
          <p:nvPr/>
        </p:nvSpPr>
        <p:spPr bwMode="auto">
          <a:xfrm flipH="1">
            <a:off x="7258050" y="1633538"/>
            <a:ext cx="914400" cy="1169987"/>
          </a:xfrm>
          <a:prstGeom prst="line">
            <a:avLst/>
          </a:prstGeom>
          <a:noFill/>
          <a:ln w="9525">
            <a:solidFill>
              <a:schemeClr val="tx1"/>
            </a:solidFill>
            <a:round/>
          </a:ln>
        </p:spPr>
        <p:txBody>
          <a:bodyPr/>
          <a:lstStyle/>
          <a:p>
            <a:pPr>
              <a:defRPr/>
            </a:pPr>
            <a:endParaRPr lang="zh-CN" altLang="en-US" sz="2800" b="0">
              <a:solidFill>
                <a:srgbClr val="000000"/>
              </a:solidFill>
              <a:latin typeface="+mn-ea"/>
              <a:ea typeface="+mn-ea"/>
            </a:endParaRPr>
          </a:p>
        </p:txBody>
      </p:sp>
      <p:sp>
        <p:nvSpPr>
          <p:cNvPr id="3095" name="Text Box 35"/>
          <p:cNvSpPr txBox="1">
            <a:spLocks noChangeArrowheads="1"/>
          </p:cNvSpPr>
          <p:nvPr/>
        </p:nvSpPr>
        <p:spPr bwMode="auto">
          <a:xfrm>
            <a:off x="1343025" y="2471738"/>
            <a:ext cx="319088" cy="52387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800" b="0" dirty="0">
                <a:solidFill>
                  <a:srgbClr val="3333CC"/>
                </a:solidFill>
                <a:latin typeface="+mn-ea"/>
                <a:ea typeface="+mn-ea"/>
              </a:rPr>
              <a:t>A</a:t>
            </a:r>
            <a:endParaRPr lang="en-US" altLang="zh-CN" sz="2800" b="0" dirty="0">
              <a:solidFill>
                <a:srgbClr val="3333CC"/>
              </a:solidFill>
              <a:latin typeface="+mn-ea"/>
              <a:ea typeface="+mn-ea"/>
            </a:endParaRPr>
          </a:p>
        </p:txBody>
      </p:sp>
      <p:sp>
        <p:nvSpPr>
          <p:cNvPr id="3096" name="Text Box 36"/>
          <p:cNvSpPr txBox="1">
            <a:spLocks noChangeArrowheads="1"/>
          </p:cNvSpPr>
          <p:nvPr/>
        </p:nvSpPr>
        <p:spPr bwMode="auto">
          <a:xfrm>
            <a:off x="6619875" y="1906588"/>
            <a:ext cx="365125" cy="523875"/>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800" b="0">
                <a:solidFill>
                  <a:srgbClr val="3333CC"/>
                </a:solidFill>
                <a:latin typeface="+mn-ea"/>
                <a:ea typeface="+mn-ea"/>
              </a:rPr>
              <a:t>B</a:t>
            </a:r>
            <a:endParaRPr lang="en-US" altLang="zh-CN" sz="2800" b="0">
              <a:solidFill>
                <a:srgbClr val="3333CC"/>
              </a:solidFill>
              <a:latin typeface="+mn-ea"/>
              <a:ea typeface="+mn-ea"/>
            </a:endParaRPr>
          </a:p>
        </p:txBody>
      </p:sp>
      <p:pic>
        <p:nvPicPr>
          <p:cNvPr id="40985" name="Picture 37"/>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24013" y="3686175"/>
            <a:ext cx="644525"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44"/>
          <p:cNvGrpSpPr/>
          <p:nvPr/>
        </p:nvGrpSpPr>
        <p:grpSpPr bwMode="auto">
          <a:xfrm>
            <a:off x="2268538" y="2014538"/>
            <a:ext cx="4705350" cy="668337"/>
            <a:chOff x="1157" y="698"/>
            <a:chExt cx="2947" cy="1037"/>
          </a:xfrm>
        </p:grpSpPr>
        <p:sp>
          <p:nvSpPr>
            <p:cNvPr id="3105" name="Freeform 32"/>
            <p:cNvSpPr/>
            <p:nvPr/>
          </p:nvSpPr>
          <p:spPr bwMode="auto">
            <a:xfrm>
              <a:off x="1157" y="1319"/>
              <a:ext cx="2947" cy="416"/>
            </a:xfrm>
            <a:custGeom>
              <a:avLst/>
              <a:gdLst>
                <a:gd name="T0" fmla="*/ 0 w 2112"/>
                <a:gd name="T1" fmla="*/ 0 h 192"/>
                <a:gd name="T2" fmla="*/ 4112 w 2112"/>
                <a:gd name="T3" fmla="*/ 901 h 192"/>
                <a:gd name="T4" fmla="*/ 0 60000 65536"/>
                <a:gd name="T5" fmla="*/ 0 60000 65536"/>
                <a:gd name="T6" fmla="*/ 0 w 2112"/>
                <a:gd name="T7" fmla="*/ 0 h 192"/>
                <a:gd name="T8" fmla="*/ 2112 w 2112"/>
                <a:gd name="T9" fmla="*/ 192 h 192"/>
              </a:gdLst>
              <a:ahLst/>
              <a:cxnLst>
                <a:cxn ang="T4">
                  <a:pos x="T0" y="T1"/>
                </a:cxn>
                <a:cxn ang="T5">
                  <a:pos x="T2" y="T3"/>
                </a:cxn>
              </a:cxnLst>
              <a:rect l="T6" t="T7" r="T8" b="T9"/>
              <a:pathLst>
                <a:path w="2112" h="192">
                  <a:moveTo>
                    <a:pt x="0" y="0"/>
                  </a:moveTo>
                  <a:lnTo>
                    <a:pt x="2112" y="192"/>
                  </a:lnTo>
                </a:path>
              </a:pathLst>
            </a:custGeom>
            <a:noFill/>
            <a:ln w="57150" cap="flat" cmpd="sng">
              <a:solidFill>
                <a:schemeClr val="tx2">
                  <a:alpha val="56078"/>
                </a:schemeClr>
              </a:solidFill>
              <a:prstDash val="sysDot"/>
              <a:round/>
              <a:headEnd type="none" w="med" len="lg"/>
              <a:tailEnd type="triangle" w="med" len="med"/>
            </a:ln>
          </p:spPr>
          <p:txBody>
            <a:bodyPr/>
            <a:lstStyle/>
            <a:p>
              <a:pPr>
                <a:defRPr/>
              </a:pPr>
              <a:endParaRPr lang="zh-CN" altLang="en-US" sz="2800" b="0">
                <a:solidFill>
                  <a:srgbClr val="000000"/>
                </a:solidFill>
                <a:latin typeface="+mn-ea"/>
                <a:ea typeface="+mn-ea"/>
              </a:endParaRPr>
            </a:p>
          </p:txBody>
        </p:sp>
        <p:sp>
          <p:nvSpPr>
            <p:cNvPr id="3106" name="Text Box 39"/>
            <p:cNvSpPr txBox="1">
              <a:spLocks noChangeArrowheads="1"/>
            </p:cNvSpPr>
            <p:nvPr/>
          </p:nvSpPr>
          <p:spPr bwMode="auto">
            <a:xfrm rot="309987">
              <a:off x="2192" y="698"/>
              <a:ext cx="1252" cy="330"/>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800" b="0" dirty="0">
                  <a:solidFill>
                    <a:srgbClr val="3333CC"/>
                  </a:solidFill>
                  <a:latin typeface="+mn-ea"/>
                  <a:ea typeface="+mn-ea"/>
                </a:rPr>
                <a:t>①</a:t>
              </a:r>
              <a:r>
                <a:rPr lang="zh-CN" altLang="en-US" sz="2800" b="0" dirty="0">
                  <a:solidFill>
                    <a:srgbClr val="3333CC"/>
                  </a:solidFill>
                  <a:latin typeface="+mn-ea"/>
                  <a:ea typeface="+mn-ea"/>
                </a:rPr>
                <a:t>服务请求</a:t>
              </a:r>
              <a:endParaRPr lang="zh-CN" altLang="en-US" sz="2800" b="0" dirty="0">
                <a:solidFill>
                  <a:srgbClr val="3333CC"/>
                </a:solidFill>
                <a:latin typeface="+mn-ea"/>
                <a:ea typeface="+mn-ea"/>
              </a:endParaRPr>
            </a:p>
          </p:txBody>
        </p:sp>
      </p:grpSp>
      <p:grpSp>
        <p:nvGrpSpPr>
          <p:cNvPr id="4" name="Group 45"/>
          <p:cNvGrpSpPr/>
          <p:nvPr/>
        </p:nvGrpSpPr>
        <p:grpSpPr bwMode="auto">
          <a:xfrm>
            <a:off x="2292350" y="2747963"/>
            <a:ext cx="4724400" cy="633412"/>
            <a:chOff x="1091" y="1457"/>
            <a:chExt cx="2947" cy="629"/>
          </a:xfrm>
        </p:grpSpPr>
        <p:sp>
          <p:nvSpPr>
            <p:cNvPr id="3103" name="Freeform 38"/>
            <p:cNvSpPr/>
            <p:nvPr/>
          </p:nvSpPr>
          <p:spPr bwMode="auto">
            <a:xfrm rot="10800000">
              <a:off x="1091" y="1457"/>
              <a:ext cx="2947" cy="416"/>
            </a:xfrm>
            <a:custGeom>
              <a:avLst/>
              <a:gdLst>
                <a:gd name="T0" fmla="*/ 0 w 2112"/>
                <a:gd name="T1" fmla="*/ 0 h 192"/>
                <a:gd name="T2" fmla="*/ 4112 w 2112"/>
                <a:gd name="T3" fmla="*/ 901 h 192"/>
                <a:gd name="T4" fmla="*/ 0 60000 65536"/>
                <a:gd name="T5" fmla="*/ 0 60000 65536"/>
                <a:gd name="T6" fmla="*/ 0 w 2112"/>
                <a:gd name="T7" fmla="*/ 0 h 192"/>
                <a:gd name="T8" fmla="*/ 2112 w 2112"/>
                <a:gd name="T9" fmla="*/ 192 h 192"/>
              </a:gdLst>
              <a:ahLst/>
              <a:cxnLst>
                <a:cxn ang="T4">
                  <a:pos x="T0" y="T1"/>
                </a:cxn>
                <a:cxn ang="T5">
                  <a:pos x="T2" y="T3"/>
                </a:cxn>
              </a:cxnLst>
              <a:rect l="T6" t="T7" r="T8" b="T9"/>
              <a:pathLst>
                <a:path w="2112" h="192">
                  <a:moveTo>
                    <a:pt x="0" y="0"/>
                  </a:moveTo>
                  <a:lnTo>
                    <a:pt x="2112" y="192"/>
                  </a:lnTo>
                </a:path>
              </a:pathLst>
            </a:custGeom>
            <a:noFill/>
            <a:ln w="57150" cap="flat" cmpd="sng">
              <a:solidFill>
                <a:schemeClr val="tx2">
                  <a:alpha val="56078"/>
                </a:schemeClr>
              </a:solidFill>
              <a:prstDash val="sysDot"/>
              <a:round/>
              <a:headEnd type="none" w="med" len="lg"/>
              <a:tailEnd type="triangle" w="med" len="med"/>
            </a:ln>
          </p:spPr>
          <p:txBody>
            <a:bodyPr/>
            <a:lstStyle/>
            <a:p>
              <a:pPr>
                <a:defRPr/>
              </a:pPr>
              <a:endParaRPr lang="zh-CN" altLang="en-US" sz="2800" b="0">
                <a:solidFill>
                  <a:srgbClr val="000000"/>
                </a:solidFill>
                <a:latin typeface="+mn-ea"/>
                <a:ea typeface="+mn-ea"/>
              </a:endParaRPr>
            </a:p>
          </p:txBody>
        </p:sp>
        <p:sp>
          <p:nvSpPr>
            <p:cNvPr id="3104" name="Text Box 40"/>
            <p:cNvSpPr txBox="1">
              <a:spLocks noChangeArrowheads="1"/>
            </p:cNvSpPr>
            <p:nvPr/>
          </p:nvSpPr>
          <p:spPr bwMode="auto">
            <a:xfrm rot="277169">
              <a:off x="1977" y="1566"/>
              <a:ext cx="1347" cy="520"/>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800" b="0" dirty="0">
                  <a:solidFill>
                    <a:srgbClr val="3333CC"/>
                  </a:solidFill>
                  <a:latin typeface="+mn-ea"/>
                  <a:ea typeface="+mn-ea"/>
                </a:rPr>
                <a:t>② </a:t>
              </a:r>
              <a:r>
                <a:rPr lang="zh-CN" altLang="en-US" sz="2800" b="0" dirty="0">
                  <a:solidFill>
                    <a:srgbClr val="3333CC"/>
                  </a:solidFill>
                  <a:latin typeface="+mn-ea"/>
                  <a:ea typeface="+mn-ea"/>
                </a:rPr>
                <a:t>服务响应</a:t>
              </a:r>
              <a:endParaRPr lang="zh-CN" altLang="en-US" sz="2800" b="0" dirty="0">
                <a:solidFill>
                  <a:srgbClr val="3333CC"/>
                </a:solidFill>
                <a:latin typeface="+mn-ea"/>
                <a:ea typeface="+mn-ea"/>
              </a:endParaRPr>
            </a:p>
          </p:txBody>
        </p:sp>
      </p:grpSp>
      <p:sp>
        <p:nvSpPr>
          <p:cNvPr id="3100" name="Text Box 41"/>
          <p:cNvSpPr txBox="1">
            <a:spLocks noChangeArrowheads="1"/>
          </p:cNvSpPr>
          <p:nvPr/>
        </p:nvSpPr>
        <p:spPr bwMode="auto">
          <a:xfrm>
            <a:off x="1608138" y="2935288"/>
            <a:ext cx="906462" cy="52228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800" b="0" dirty="0">
                <a:solidFill>
                  <a:srgbClr val="3333CC"/>
                </a:solidFill>
                <a:latin typeface="+mn-ea"/>
                <a:ea typeface="+mn-ea"/>
              </a:rPr>
              <a:t>客户</a:t>
            </a:r>
            <a:endParaRPr lang="zh-CN" altLang="en-US" sz="2800" b="0" dirty="0">
              <a:solidFill>
                <a:srgbClr val="3333CC"/>
              </a:solidFill>
              <a:latin typeface="+mn-ea"/>
              <a:ea typeface="+mn-ea"/>
            </a:endParaRPr>
          </a:p>
        </p:txBody>
      </p:sp>
      <p:sp>
        <p:nvSpPr>
          <p:cNvPr id="3101" name="Text Box 42"/>
          <p:cNvSpPr txBox="1">
            <a:spLocks noChangeArrowheads="1"/>
          </p:cNvSpPr>
          <p:nvPr/>
        </p:nvSpPr>
        <p:spPr bwMode="auto">
          <a:xfrm>
            <a:off x="6604000" y="3436938"/>
            <a:ext cx="1266825" cy="523875"/>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800" b="0" dirty="0">
                <a:solidFill>
                  <a:srgbClr val="3333CC"/>
                </a:solidFill>
                <a:latin typeface="+mn-ea"/>
                <a:ea typeface="+mn-ea"/>
              </a:rPr>
              <a:t>服务器</a:t>
            </a:r>
            <a:endParaRPr lang="zh-CN" altLang="en-US" sz="2800" b="0" dirty="0">
              <a:solidFill>
                <a:srgbClr val="3333CC"/>
              </a:solidFill>
              <a:latin typeface="+mn-ea"/>
              <a:ea typeface="+mn-ea"/>
            </a:endParaRPr>
          </a:p>
        </p:txBody>
      </p:sp>
      <p:sp>
        <p:nvSpPr>
          <p:cNvPr id="3102" name="Text Box 46"/>
          <p:cNvSpPr txBox="1">
            <a:spLocks noChangeArrowheads="1"/>
          </p:cNvSpPr>
          <p:nvPr/>
        </p:nvSpPr>
        <p:spPr bwMode="auto">
          <a:xfrm>
            <a:off x="1639888" y="5435600"/>
            <a:ext cx="6604000" cy="954088"/>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800" dirty="0">
                <a:solidFill>
                  <a:srgbClr val="333399"/>
                </a:solidFill>
                <a:latin typeface="+mn-ea"/>
                <a:ea typeface="+mn-ea"/>
              </a:rPr>
              <a:t>客户 </a:t>
            </a:r>
            <a:r>
              <a:rPr lang="en-US" altLang="zh-CN" sz="2800" dirty="0">
                <a:solidFill>
                  <a:srgbClr val="333399"/>
                </a:solidFill>
                <a:latin typeface="+mn-ea"/>
                <a:ea typeface="+mn-ea"/>
              </a:rPr>
              <a:t>A </a:t>
            </a:r>
            <a:r>
              <a:rPr lang="zh-CN" altLang="en-US" sz="2800" dirty="0">
                <a:solidFill>
                  <a:srgbClr val="333399"/>
                </a:solidFill>
                <a:latin typeface="+mn-ea"/>
                <a:ea typeface="+mn-ea"/>
              </a:rPr>
              <a:t>向服务器 </a:t>
            </a:r>
            <a:r>
              <a:rPr lang="en-US" altLang="zh-CN" sz="2800" dirty="0">
                <a:solidFill>
                  <a:srgbClr val="333399"/>
                </a:solidFill>
                <a:latin typeface="+mn-ea"/>
                <a:ea typeface="+mn-ea"/>
              </a:rPr>
              <a:t>B </a:t>
            </a:r>
            <a:r>
              <a:rPr lang="zh-CN" altLang="en-US" sz="2800" dirty="0">
                <a:solidFill>
                  <a:srgbClr val="333399"/>
                </a:solidFill>
                <a:latin typeface="+mn-ea"/>
                <a:ea typeface="+mn-ea"/>
              </a:rPr>
              <a:t>发出服务请求，而服务器 </a:t>
            </a:r>
            <a:r>
              <a:rPr lang="en-US" altLang="zh-CN" sz="2800" dirty="0">
                <a:solidFill>
                  <a:srgbClr val="333399"/>
                </a:solidFill>
                <a:latin typeface="+mn-ea"/>
                <a:ea typeface="+mn-ea"/>
              </a:rPr>
              <a:t>B </a:t>
            </a:r>
            <a:r>
              <a:rPr lang="zh-CN" altLang="en-US" sz="2800" dirty="0">
                <a:solidFill>
                  <a:srgbClr val="333399"/>
                </a:solidFill>
                <a:latin typeface="+mn-ea"/>
                <a:ea typeface="+mn-ea"/>
              </a:rPr>
              <a:t>向客户 </a:t>
            </a:r>
            <a:r>
              <a:rPr lang="en-US" altLang="zh-CN" sz="2800" dirty="0">
                <a:solidFill>
                  <a:srgbClr val="333399"/>
                </a:solidFill>
                <a:latin typeface="+mn-ea"/>
                <a:ea typeface="+mn-ea"/>
              </a:rPr>
              <a:t>A </a:t>
            </a:r>
            <a:r>
              <a:rPr lang="zh-CN" altLang="en-US" sz="2800" dirty="0">
                <a:solidFill>
                  <a:srgbClr val="333399"/>
                </a:solidFill>
                <a:latin typeface="+mn-ea"/>
                <a:ea typeface="+mn-ea"/>
              </a:rPr>
              <a:t>提供服务。</a:t>
            </a:r>
            <a:endParaRPr lang="zh-CN" altLang="en-US" sz="2800" dirty="0">
              <a:solidFill>
                <a:srgbClr val="333399"/>
              </a:solidFill>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par>
                          <p:cTn id="8" fill="hold">
                            <p:stCondLst>
                              <p:cond delay="2000"/>
                            </p:stCondLst>
                            <p:childTnLst>
                              <p:par>
                                <p:cTn id="9" presetID="22" presetClass="entr" presetSubtype="2"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114425" y="214313"/>
            <a:ext cx="7778750" cy="693737"/>
          </a:xfrm>
        </p:spPr>
        <p:txBody>
          <a:bodyPr/>
          <a:lstStyle/>
          <a:p>
            <a:pPr eaLnBrk="1" hangingPunct="1"/>
            <a:r>
              <a:rPr lang="zh-CN" altLang="en-US"/>
              <a:t>客户软件的特点 </a:t>
            </a:r>
            <a:endParaRPr lang="zh-CN" altLang="en-US"/>
          </a:p>
        </p:txBody>
      </p:sp>
      <p:sp>
        <p:nvSpPr>
          <p:cNvPr id="338947" name="Rectangle 3"/>
          <p:cNvSpPr>
            <a:spLocks noGrp="1" noChangeArrowheads="1"/>
          </p:cNvSpPr>
          <p:nvPr>
            <p:ph type="body" idx="1"/>
          </p:nvPr>
        </p:nvSpPr>
        <p:spPr>
          <a:xfrm>
            <a:off x="827088" y="1479550"/>
            <a:ext cx="7921625" cy="1901825"/>
          </a:xfrm>
        </p:spPr>
        <p:txBody>
          <a:bodyPr/>
          <a:lstStyle/>
          <a:p>
            <a:pPr eaLnBrk="1" hangingPunct="1"/>
            <a:r>
              <a:rPr lang="zh-CN" altLang="en-US"/>
              <a:t>被用户调用后运行，在打算通信时主动向远地服务器发起通信（服务请求）。因此，客户程序必须知道服务器程序的地址。</a:t>
            </a:r>
            <a:endParaRPr lang="zh-CN" altLang="en-US"/>
          </a:p>
          <a:p>
            <a:pPr eaLnBrk="1" hangingPunct="1"/>
            <a:r>
              <a:rPr lang="zh-CN" altLang="en-US"/>
              <a:t>不需要特殊的硬件和很复杂的操作系统。 </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9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14425" y="115888"/>
            <a:ext cx="7778750" cy="865187"/>
          </a:xfrm>
        </p:spPr>
        <p:txBody>
          <a:bodyPr/>
          <a:lstStyle/>
          <a:p>
            <a:pPr eaLnBrk="1" hangingPunct="1"/>
            <a:r>
              <a:rPr lang="zh-CN" altLang="en-US"/>
              <a:t>服务器软件的特点 </a:t>
            </a:r>
            <a:endParaRPr lang="zh-CN" altLang="en-US"/>
          </a:p>
        </p:txBody>
      </p:sp>
      <p:sp>
        <p:nvSpPr>
          <p:cNvPr id="340995" name="Rectangle 3"/>
          <p:cNvSpPr>
            <a:spLocks noGrp="1" noChangeArrowheads="1"/>
          </p:cNvSpPr>
          <p:nvPr>
            <p:ph type="body" idx="1"/>
          </p:nvPr>
        </p:nvSpPr>
        <p:spPr>
          <a:xfrm>
            <a:off x="900113" y="1268413"/>
            <a:ext cx="7777162" cy="4059237"/>
          </a:xfrm>
        </p:spPr>
        <p:txBody>
          <a:bodyPr/>
          <a:lstStyle/>
          <a:p>
            <a:pPr eaLnBrk="1" hangingPunct="1">
              <a:lnSpc>
                <a:spcPct val="150000"/>
              </a:lnSpc>
            </a:pPr>
            <a:r>
              <a:rPr lang="zh-CN" altLang="en-US" dirty="0"/>
              <a:t>一种专门用来提供某种服务的程序，可同时处理多个远地或本地客户的请求。</a:t>
            </a:r>
            <a:endParaRPr lang="zh-CN" altLang="en-US" dirty="0"/>
          </a:p>
          <a:p>
            <a:pPr eaLnBrk="1" hangingPunct="1">
              <a:lnSpc>
                <a:spcPct val="150000"/>
              </a:lnSpc>
            </a:pPr>
            <a:r>
              <a:rPr lang="zh-CN" altLang="en-US" dirty="0"/>
              <a:t>系统启动后即自动调用并</a:t>
            </a:r>
            <a:r>
              <a:rPr lang="zh-CN" altLang="en-US" dirty="0">
                <a:solidFill>
                  <a:srgbClr val="CC0000"/>
                </a:solidFill>
              </a:rPr>
              <a:t>一直不断地运行着</a:t>
            </a:r>
            <a:r>
              <a:rPr lang="zh-CN" altLang="en-US" dirty="0"/>
              <a:t>，</a:t>
            </a:r>
            <a:r>
              <a:rPr lang="zh-CN" altLang="en-US" dirty="0">
                <a:solidFill>
                  <a:srgbClr val="CC0000"/>
                </a:solidFill>
              </a:rPr>
              <a:t>被动地等待</a:t>
            </a:r>
            <a:r>
              <a:rPr lang="zh-CN" altLang="en-US" dirty="0"/>
              <a:t>并接受来自各地的客户的通信请求。因此，服务器程序不需要知道客户程序的地址。</a:t>
            </a:r>
            <a:endParaRPr lang="zh-CN" altLang="en-US" dirty="0"/>
          </a:p>
          <a:p>
            <a:pPr eaLnBrk="1" hangingPunct="1">
              <a:lnSpc>
                <a:spcPct val="150000"/>
              </a:lnSpc>
            </a:pPr>
            <a:r>
              <a:rPr lang="zh-CN" altLang="en-US" dirty="0"/>
              <a:t>一般需要强大的硬件和高级的操作系统支持。</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0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0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50938" y="214313"/>
            <a:ext cx="6805612" cy="766762"/>
          </a:xfrm>
        </p:spPr>
        <p:txBody>
          <a:bodyPr/>
          <a:lstStyle/>
          <a:p>
            <a:pPr eaLnBrk="1" hangingPunct="1"/>
            <a:r>
              <a:rPr lang="en-US" altLang="zh-CN"/>
              <a:t>2. </a:t>
            </a:r>
            <a:r>
              <a:rPr lang="zh-CN" altLang="en-US"/>
              <a:t>对等连接方式 </a:t>
            </a:r>
            <a:endParaRPr lang="zh-CN" altLang="en-US"/>
          </a:p>
        </p:txBody>
      </p:sp>
      <p:sp>
        <p:nvSpPr>
          <p:cNvPr id="221187" name="Rectangle 3"/>
          <p:cNvSpPr>
            <a:spLocks noGrp="1" noChangeArrowheads="1"/>
          </p:cNvSpPr>
          <p:nvPr>
            <p:ph type="body" idx="1"/>
          </p:nvPr>
        </p:nvSpPr>
        <p:spPr>
          <a:xfrm>
            <a:off x="914400" y="1524000"/>
            <a:ext cx="7834313" cy="3849688"/>
          </a:xfrm>
        </p:spPr>
        <p:txBody>
          <a:bodyPr>
            <a:noAutofit/>
          </a:bodyPr>
          <a:lstStyle/>
          <a:p>
            <a:pPr eaLnBrk="1" hangingPunct="1">
              <a:lnSpc>
                <a:spcPct val="170000"/>
              </a:lnSpc>
              <a:spcBef>
                <a:spcPts val="600"/>
              </a:spcBef>
              <a:defRPr/>
            </a:pPr>
            <a:r>
              <a:rPr lang="zh-CN" altLang="en-US" sz="2400" b="0" dirty="0">
                <a:solidFill>
                  <a:srgbClr val="CC0000"/>
                </a:solidFill>
                <a:latin typeface="+mn-ea"/>
              </a:rPr>
              <a:t>对等连接</a:t>
            </a:r>
            <a:r>
              <a:rPr lang="en-US" altLang="zh-CN" sz="2400" b="0" dirty="0">
                <a:latin typeface="+mn-ea"/>
              </a:rPr>
              <a:t>(peer-to-peer</a:t>
            </a:r>
            <a:r>
              <a:rPr lang="zh-CN" altLang="en-US" sz="2400" b="0" dirty="0">
                <a:latin typeface="+mn-ea"/>
              </a:rPr>
              <a:t>，简写为 </a:t>
            </a:r>
            <a:r>
              <a:rPr lang="en-US" altLang="zh-CN" sz="2400" b="0" dirty="0">
                <a:solidFill>
                  <a:srgbClr val="CC0000"/>
                </a:solidFill>
                <a:latin typeface="+mn-ea"/>
              </a:rPr>
              <a:t>P2P</a:t>
            </a:r>
            <a:r>
              <a:rPr lang="en-US" altLang="zh-CN" sz="2400" b="0" dirty="0">
                <a:latin typeface="+mn-ea"/>
              </a:rPr>
              <a:t>)</a:t>
            </a:r>
            <a:r>
              <a:rPr lang="zh-CN" altLang="en-US" sz="2400" b="0" dirty="0">
                <a:latin typeface="+mn-ea"/>
              </a:rPr>
              <a:t>是指两个主机在通信时并不区分哪一个是服务请求方还是服务提供方。</a:t>
            </a:r>
            <a:endParaRPr lang="zh-CN" altLang="en-US" sz="2400" b="0" dirty="0">
              <a:latin typeface="+mn-ea"/>
            </a:endParaRPr>
          </a:p>
          <a:p>
            <a:pPr eaLnBrk="1" hangingPunct="1">
              <a:lnSpc>
                <a:spcPct val="170000"/>
              </a:lnSpc>
              <a:spcBef>
                <a:spcPts val="600"/>
              </a:spcBef>
              <a:defRPr/>
            </a:pPr>
            <a:r>
              <a:rPr lang="zh-CN" altLang="en-US" sz="2400" b="0" dirty="0">
                <a:latin typeface="+mn-ea"/>
              </a:rPr>
              <a:t>只要两个主机都运行了对等连接软件（</a:t>
            </a:r>
            <a:r>
              <a:rPr lang="en-US" altLang="zh-CN" sz="2400" b="0" dirty="0">
                <a:latin typeface="+mn-ea"/>
              </a:rPr>
              <a:t>P2P </a:t>
            </a:r>
            <a:r>
              <a:rPr lang="zh-CN" altLang="en-US" sz="2400" b="0" dirty="0">
                <a:latin typeface="+mn-ea"/>
              </a:rPr>
              <a:t>软件），它们就可以进行</a:t>
            </a:r>
            <a:r>
              <a:rPr lang="zh-CN" altLang="en-US" sz="2400" b="0" dirty="0">
                <a:solidFill>
                  <a:srgbClr val="CC0000"/>
                </a:solidFill>
                <a:latin typeface="+mn-ea"/>
              </a:rPr>
              <a:t>平等的、对等连接通信</a:t>
            </a:r>
            <a:r>
              <a:rPr lang="zh-CN" altLang="en-US" sz="2400" b="0" dirty="0">
                <a:latin typeface="+mn-ea"/>
              </a:rPr>
              <a:t>。</a:t>
            </a:r>
            <a:endParaRPr lang="zh-CN" altLang="en-US" sz="2400" b="0" dirty="0">
              <a:latin typeface="+mn-ea"/>
            </a:endParaRPr>
          </a:p>
          <a:p>
            <a:pPr eaLnBrk="1" hangingPunct="1">
              <a:lnSpc>
                <a:spcPct val="170000"/>
              </a:lnSpc>
              <a:spcBef>
                <a:spcPts val="600"/>
              </a:spcBef>
              <a:defRPr/>
            </a:pPr>
            <a:r>
              <a:rPr lang="zh-CN" altLang="en-US" sz="2400" b="0" dirty="0">
                <a:latin typeface="+mn-ea"/>
              </a:rPr>
              <a:t>双方都可以下载对方已经存储在硬盘中的共享文档。 </a:t>
            </a:r>
            <a:endParaRPr lang="zh-CN" altLang="en-US" sz="2400" b="0" dirty="0">
              <a:latin typeface="+mn-ea"/>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150938" y="214313"/>
            <a:ext cx="7237412" cy="766762"/>
          </a:xfrm>
        </p:spPr>
        <p:txBody>
          <a:bodyPr/>
          <a:lstStyle/>
          <a:p>
            <a:pPr eaLnBrk="1" hangingPunct="1"/>
            <a:r>
              <a:rPr lang="zh-CN" altLang="en-US"/>
              <a:t>对等连接方式的特点</a:t>
            </a:r>
            <a:endParaRPr lang="zh-CN" altLang="en-US"/>
          </a:p>
        </p:txBody>
      </p:sp>
      <p:sp>
        <p:nvSpPr>
          <p:cNvPr id="222211" name="Rectangle 3"/>
          <p:cNvSpPr>
            <a:spLocks noGrp="1" noChangeArrowheads="1"/>
          </p:cNvSpPr>
          <p:nvPr>
            <p:ph type="body" idx="1"/>
          </p:nvPr>
        </p:nvSpPr>
        <p:spPr>
          <a:xfrm>
            <a:off x="914400" y="1524000"/>
            <a:ext cx="7391400" cy="3946525"/>
          </a:xfrm>
        </p:spPr>
        <p:txBody>
          <a:bodyPr/>
          <a:lstStyle/>
          <a:p>
            <a:pPr eaLnBrk="1" hangingPunct="1">
              <a:lnSpc>
                <a:spcPct val="150000"/>
              </a:lnSpc>
              <a:spcBef>
                <a:spcPts val="600"/>
              </a:spcBef>
              <a:defRPr/>
            </a:pPr>
            <a:r>
              <a:rPr lang="zh-CN" altLang="en-US" b="0" dirty="0">
                <a:latin typeface="+mn-ea"/>
              </a:rPr>
              <a:t>对等连接方式从本质上看仍然是使用客户服务器方式，只是对等连接中的每一个主机既是客户又同时是服务器。</a:t>
            </a:r>
            <a:endParaRPr lang="zh-CN" altLang="en-US" b="0" dirty="0">
              <a:latin typeface="+mn-ea"/>
            </a:endParaRPr>
          </a:p>
          <a:p>
            <a:pPr eaLnBrk="1" hangingPunct="1">
              <a:lnSpc>
                <a:spcPct val="150000"/>
              </a:lnSpc>
              <a:spcBef>
                <a:spcPts val="600"/>
              </a:spcBef>
              <a:defRPr/>
            </a:pPr>
            <a:r>
              <a:rPr lang="zh-CN" altLang="en-US" b="0" dirty="0">
                <a:latin typeface="+mn-ea"/>
              </a:rPr>
              <a:t>例如主机 </a:t>
            </a:r>
            <a:r>
              <a:rPr lang="en-US" altLang="zh-CN" b="0" dirty="0">
                <a:latin typeface="+mn-ea"/>
              </a:rPr>
              <a:t>C </a:t>
            </a:r>
            <a:r>
              <a:rPr lang="zh-CN" altLang="en-US" b="0" dirty="0">
                <a:latin typeface="+mn-ea"/>
              </a:rPr>
              <a:t>请求 </a:t>
            </a:r>
            <a:r>
              <a:rPr lang="en-US" altLang="zh-CN" b="0" dirty="0">
                <a:latin typeface="+mn-ea"/>
              </a:rPr>
              <a:t>D </a:t>
            </a:r>
            <a:r>
              <a:rPr lang="zh-CN" altLang="en-US" b="0" dirty="0">
                <a:latin typeface="+mn-ea"/>
              </a:rPr>
              <a:t>的服务时，</a:t>
            </a:r>
            <a:r>
              <a:rPr lang="en-US" altLang="zh-CN" b="0" dirty="0">
                <a:latin typeface="+mn-ea"/>
              </a:rPr>
              <a:t>C </a:t>
            </a:r>
            <a:r>
              <a:rPr lang="zh-CN" altLang="en-US" b="0" dirty="0">
                <a:latin typeface="+mn-ea"/>
              </a:rPr>
              <a:t>是客户，</a:t>
            </a:r>
            <a:r>
              <a:rPr lang="en-US" altLang="zh-CN" b="0" dirty="0">
                <a:latin typeface="+mn-ea"/>
              </a:rPr>
              <a:t>D </a:t>
            </a:r>
            <a:r>
              <a:rPr lang="zh-CN" altLang="en-US" b="0" dirty="0">
                <a:latin typeface="+mn-ea"/>
              </a:rPr>
              <a:t>是服务器。但如果 </a:t>
            </a:r>
            <a:r>
              <a:rPr lang="en-US" altLang="zh-CN" b="0" dirty="0">
                <a:latin typeface="+mn-ea"/>
              </a:rPr>
              <a:t>C </a:t>
            </a:r>
            <a:r>
              <a:rPr lang="zh-CN" altLang="en-US" b="0" dirty="0">
                <a:latin typeface="+mn-ea"/>
              </a:rPr>
              <a:t>又同时向 </a:t>
            </a:r>
            <a:r>
              <a:rPr lang="en-US" altLang="zh-CN" b="0" dirty="0">
                <a:latin typeface="+mn-ea"/>
              </a:rPr>
              <a:t>F</a:t>
            </a:r>
            <a:r>
              <a:rPr lang="zh-CN" altLang="en-US" b="0" dirty="0">
                <a:latin typeface="+mn-ea"/>
              </a:rPr>
              <a:t>提供服务，那么 </a:t>
            </a:r>
            <a:r>
              <a:rPr lang="en-US" altLang="zh-CN" b="0" dirty="0">
                <a:latin typeface="+mn-ea"/>
              </a:rPr>
              <a:t>C </a:t>
            </a:r>
            <a:r>
              <a:rPr lang="zh-CN" altLang="en-US" b="0" dirty="0">
                <a:latin typeface="+mn-ea"/>
              </a:rPr>
              <a:t>又同时起着服务器的作用。</a:t>
            </a:r>
            <a:endParaRPr lang="zh-CN" altLang="en-US" b="0" dirty="0">
              <a:latin typeface="+mn-ea"/>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8" name="Rectangle 10"/>
          <p:cNvSpPr>
            <a:spLocks noGrp="1" noChangeArrowheads="1"/>
          </p:cNvSpPr>
          <p:nvPr>
            <p:ph type="body" idx="1"/>
          </p:nvPr>
        </p:nvSpPr>
        <p:spPr>
          <a:xfrm>
            <a:off x="539750" y="1412875"/>
            <a:ext cx="7632700" cy="4259263"/>
          </a:xfrm>
        </p:spPr>
        <p:txBody>
          <a:bodyPr/>
          <a:lstStyle/>
          <a:p>
            <a:pPr eaLnBrk="1" hangingPunct="1">
              <a:lnSpc>
                <a:spcPct val="120000"/>
              </a:lnSpc>
            </a:pPr>
            <a:r>
              <a:rPr lang="zh-CN" altLang="en-US"/>
              <a:t>计算机网络是计算机技术与通信技术的产物。</a:t>
            </a:r>
            <a:endParaRPr lang="zh-CN" altLang="en-US"/>
          </a:p>
          <a:p>
            <a:pPr lvl="1" algn="l" eaLnBrk="1" hangingPunct="1">
              <a:lnSpc>
                <a:spcPct val="120000"/>
              </a:lnSpc>
            </a:pPr>
            <a:r>
              <a:rPr lang="zh-CN" altLang="en-US"/>
              <a:t>世界上最早的计算机网络</a:t>
            </a:r>
            <a:r>
              <a:rPr lang="en-US" altLang="zh-CN"/>
              <a:t>ARPANET</a:t>
            </a:r>
            <a:r>
              <a:rPr lang="zh-CN" altLang="en-US"/>
              <a:t>（</a:t>
            </a:r>
            <a:r>
              <a:rPr lang="en-US" altLang="zh-CN"/>
              <a:t>Internet</a:t>
            </a:r>
            <a:r>
              <a:rPr lang="zh-CN" altLang="en-US"/>
              <a:t>的前身），由美国国防部高级计划研究署研制。 </a:t>
            </a:r>
            <a:endParaRPr lang="zh-CN" altLang="en-US"/>
          </a:p>
          <a:p>
            <a:pPr lvl="1" eaLnBrk="1" hangingPunct="1">
              <a:lnSpc>
                <a:spcPct val="120000"/>
              </a:lnSpc>
            </a:pPr>
            <a:r>
              <a:rPr lang="en-US" altLang="zh-CN"/>
              <a:t>ARPANET</a:t>
            </a:r>
            <a:r>
              <a:rPr lang="zh-CN" altLang="en-US"/>
              <a:t>于</a:t>
            </a:r>
            <a:r>
              <a:rPr lang="en-US" altLang="zh-CN"/>
              <a:t>1969</a:t>
            </a:r>
            <a:r>
              <a:rPr lang="zh-CN" altLang="en-US"/>
              <a:t>年开通。最初仅连接美国本土的四个主机系统（加州大学洛杉矶分校，加州大学伯克利分校，斯坦福研究所，犹他大学），随后网络规模不断扩大，连接的主机数目越来越多，并由最初的纯军事网络演变成为面向教育，科研，商业的全球性网络。</a:t>
            </a:r>
            <a:endParaRPr lang="zh-CN" altLang="en-US"/>
          </a:p>
        </p:txBody>
      </p:sp>
      <p:sp>
        <p:nvSpPr>
          <p:cNvPr id="18435" name="Rectangle 11"/>
          <p:cNvSpPr>
            <a:spLocks noGrp="1" noChangeArrowheads="1"/>
          </p:cNvSpPr>
          <p:nvPr>
            <p:ph type="title"/>
          </p:nvPr>
        </p:nvSpPr>
        <p:spPr/>
        <p:txBody>
          <a:bodyPr/>
          <a:lstStyle/>
          <a:p>
            <a:pPr eaLnBrk="1" hangingPunct="1"/>
            <a:r>
              <a:rPr lang="en-US" altLang="zh-CN"/>
              <a:t>1.1 </a:t>
            </a:r>
            <a:r>
              <a:rPr lang="zh-CN" altLang="en-US"/>
              <a:t>计算机网络的产生和发展</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1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1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1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Oval 4"/>
          <p:cNvSpPr>
            <a:spLocks noChangeArrowheads="1"/>
          </p:cNvSpPr>
          <p:nvPr/>
        </p:nvSpPr>
        <p:spPr bwMode="auto">
          <a:xfrm>
            <a:off x="1298575" y="1306513"/>
            <a:ext cx="6115050" cy="4246562"/>
          </a:xfrm>
          <a:prstGeom prst="ellipse">
            <a:avLst/>
          </a:prstGeom>
          <a:solidFill>
            <a:srgbClr val="FFCCFF"/>
          </a:solidFill>
          <a:ln w="9525">
            <a:solidFill>
              <a:schemeClr val="tx1"/>
            </a:solidFill>
            <a:prstDash val="dash"/>
            <a:round/>
          </a:ln>
        </p:spPr>
        <p:txBody>
          <a:bodyPr wrap="none" anchor="ctr"/>
          <a:lstStyle/>
          <a:p>
            <a:pPr>
              <a:defRPr/>
            </a:pPr>
            <a:endParaRPr lang="zh-CN" altLang="en-US" sz="2800" b="0">
              <a:solidFill>
                <a:srgbClr val="000000"/>
              </a:solidFill>
              <a:latin typeface="+mn-ea"/>
              <a:ea typeface="+mn-ea"/>
            </a:endParaRPr>
          </a:p>
        </p:txBody>
      </p:sp>
      <p:sp>
        <p:nvSpPr>
          <p:cNvPr id="4100" name="Line 5"/>
          <p:cNvSpPr>
            <a:spLocks noChangeShapeType="1"/>
          </p:cNvSpPr>
          <p:nvPr/>
        </p:nvSpPr>
        <p:spPr bwMode="auto">
          <a:xfrm flipV="1">
            <a:off x="2562225" y="3917950"/>
            <a:ext cx="687388" cy="382588"/>
          </a:xfrm>
          <a:prstGeom prst="line">
            <a:avLst/>
          </a:prstGeom>
          <a:noFill/>
          <a:ln w="28575">
            <a:solidFill>
              <a:schemeClr val="tx1"/>
            </a:solidFill>
            <a:round/>
          </a:ln>
        </p:spPr>
        <p:txBody>
          <a:bodyPr wrap="none" anchor="ctr"/>
          <a:lstStyle/>
          <a:p>
            <a:pPr>
              <a:defRPr/>
            </a:pPr>
            <a:endParaRPr lang="zh-CN" altLang="en-US" sz="2800" b="0">
              <a:solidFill>
                <a:srgbClr val="000000"/>
              </a:solidFill>
              <a:latin typeface="+mn-ea"/>
              <a:ea typeface="+mn-ea"/>
            </a:endParaRPr>
          </a:p>
        </p:txBody>
      </p:sp>
      <p:sp>
        <p:nvSpPr>
          <p:cNvPr id="4101" name="Line 6"/>
          <p:cNvSpPr>
            <a:spLocks noChangeShapeType="1"/>
          </p:cNvSpPr>
          <p:nvPr/>
        </p:nvSpPr>
        <p:spPr bwMode="auto">
          <a:xfrm flipH="1" flipV="1">
            <a:off x="2235200" y="3051175"/>
            <a:ext cx="741363" cy="182563"/>
          </a:xfrm>
          <a:prstGeom prst="line">
            <a:avLst/>
          </a:prstGeom>
          <a:noFill/>
          <a:ln w="28575">
            <a:solidFill>
              <a:schemeClr val="tx1"/>
            </a:solidFill>
            <a:round/>
          </a:ln>
        </p:spPr>
        <p:txBody>
          <a:bodyPr wrap="none" anchor="ctr"/>
          <a:lstStyle/>
          <a:p>
            <a:pPr>
              <a:defRPr/>
            </a:pPr>
            <a:endParaRPr lang="zh-CN" altLang="en-US" sz="2800" b="0">
              <a:solidFill>
                <a:srgbClr val="000000"/>
              </a:solidFill>
              <a:latin typeface="+mn-ea"/>
              <a:ea typeface="+mn-ea"/>
            </a:endParaRPr>
          </a:p>
        </p:txBody>
      </p:sp>
      <p:sp>
        <p:nvSpPr>
          <p:cNvPr id="4102" name="Line 7"/>
          <p:cNvSpPr>
            <a:spLocks noChangeShapeType="1"/>
          </p:cNvSpPr>
          <p:nvPr/>
        </p:nvSpPr>
        <p:spPr bwMode="auto">
          <a:xfrm flipH="1">
            <a:off x="5665788" y="3503613"/>
            <a:ext cx="882650" cy="0"/>
          </a:xfrm>
          <a:prstGeom prst="line">
            <a:avLst/>
          </a:prstGeom>
          <a:noFill/>
          <a:ln w="28575">
            <a:solidFill>
              <a:schemeClr val="tx1"/>
            </a:solidFill>
            <a:round/>
          </a:ln>
        </p:spPr>
        <p:txBody>
          <a:bodyPr wrap="none" anchor="ctr"/>
          <a:lstStyle/>
          <a:p>
            <a:pPr>
              <a:defRPr/>
            </a:pPr>
            <a:endParaRPr lang="zh-CN" altLang="en-US" sz="2800" b="0">
              <a:solidFill>
                <a:srgbClr val="000000"/>
              </a:solidFill>
              <a:latin typeface="+mn-ea"/>
              <a:ea typeface="+mn-ea"/>
            </a:endParaRPr>
          </a:p>
        </p:txBody>
      </p:sp>
      <p:sp>
        <p:nvSpPr>
          <p:cNvPr id="4103" name="Line 8"/>
          <p:cNvSpPr>
            <a:spLocks noChangeShapeType="1"/>
          </p:cNvSpPr>
          <p:nvPr/>
        </p:nvSpPr>
        <p:spPr bwMode="auto">
          <a:xfrm flipH="1">
            <a:off x="4922838" y="2149475"/>
            <a:ext cx="649287" cy="901700"/>
          </a:xfrm>
          <a:prstGeom prst="line">
            <a:avLst/>
          </a:prstGeom>
          <a:noFill/>
          <a:ln w="28575">
            <a:solidFill>
              <a:schemeClr val="tx1"/>
            </a:solidFill>
            <a:round/>
          </a:ln>
        </p:spPr>
        <p:txBody>
          <a:bodyPr wrap="none" anchor="ctr"/>
          <a:lstStyle/>
          <a:p>
            <a:pPr>
              <a:defRPr/>
            </a:pPr>
            <a:endParaRPr lang="zh-CN" altLang="en-US" sz="2800" b="0">
              <a:solidFill>
                <a:srgbClr val="000000"/>
              </a:solidFill>
              <a:latin typeface="+mn-ea"/>
              <a:ea typeface="+mn-ea"/>
            </a:endParaRPr>
          </a:p>
        </p:txBody>
      </p:sp>
      <p:sp>
        <p:nvSpPr>
          <p:cNvPr id="4104" name="Line 9"/>
          <p:cNvSpPr>
            <a:spLocks noChangeShapeType="1"/>
          </p:cNvSpPr>
          <p:nvPr/>
        </p:nvSpPr>
        <p:spPr bwMode="auto">
          <a:xfrm flipH="1" flipV="1">
            <a:off x="4924425" y="4227513"/>
            <a:ext cx="490538" cy="573087"/>
          </a:xfrm>
          <a:prstGeom prst="line">
            <a:avLst/>
          </a:prstGeom>
          <a:noFill/>
          <a:ln w="28575">
            <a:solidFill>
              <a:schemeClr val="tx1"/>
            </a:solidFill>
            <a:round/>
          </a:ln>
        </p:spPr>
        <p:txBody>
          <a:bodyPr wrap="none" anchor="ctr"/>
          <a:lstStyle/>
          <a:p>
            <a:pPr>
              <a:defRPr/>
            </a:pPr>
            <a:endParaRPr lang="zh-CN" altLang="en-US" sz="2800" b="0">
              <a:solidFill>
                <a:srgbClr val="000000"/>
              </a:solidFill>
              <a:latin typeface="+mn-ea"/>
              <a:ea typeface="+mn-ea"/>
            </a:endParaRPr>
          </a:p>
        </p:txBody>
      </p:sp>
      <p:sp>
        <p:nvSpPr>
          <p:cNvPr id="4105" name="Line 10"/>
          <p:cNvSpPr>
            <a:spLocks noChangeShapeType="1"/>
          </p:cNvSpPr>
          <p:nvPr/>
        </p:nvSpPr>
        <p:spPr bwMode="auto">
          <a:xfrm>
            <a:off x="3254375" y="2239963"/>
            <a:ext cx="415925" cy="658812"/>
          </a:xfrm>
          <a:prstGeom prst="line">
            <a:avLst/>
          </a:prstGeom>
          <a:noFill/>
          <a:ln w="28575">
            <a:solidFill>
              <a:schemeClr val="tx1"/>
            </a:solidFill>
            <a:round/>
          </a:ln>
        </p:spPr>
        <p:txBody>
          <a:bodyPr wrap="none" anchor="ctr"/>
          <a:lstStyle/>
          <a:p>
            <a:pPr>
              <a:defRPr/>
            </a:pPr>
            <a:endParaRPr lang="zh-CN" altLang="en-US" sz="2800" b="0">
              <a:solidFill>
                <a:srgbClr val="000000"/>
              </a:solidFill>
              <a:latin typeface="+mn-ea"/>
              <a:ea typeface="+mn-ea"/>
            </a:endParaRPr>
          </a:p>
        </p:txBody>
      </p:sp>
      <p:sp>
        <p:nvSpPr>
          <p:cNvPr id="4106" name="Line 11"/>
          <p:cNvSpPr>
            <a:spLocks noChangeShapeType="1"/>
          </p:cNvSpPr>
          <p:nvPr/>
        </p:nvSpPr>
        <p:spPr bwMode="auto">
          <a:xfrm flipV="1">
            <a:off x="3532188" y="4137025"/>
            <a:ext cx="187325" cy="663575"/>
          </a:xfrm>
          <a:prstGeom prst="line">
            <a:avLst/>
          </a:prstGeom>
          <a:noFill/>
          <a:ln w="28575">
            <a:solidFill>
              <a:schemeClr val="tx1"/>
            </a:solidFill>
            <a:round/>
          </a:ln>
        </p:spPr>
        <p:txBody>
          <a:bodyPr wrap="none" anchor="ctr"/>
          <a:lstStyle/>
          <a:p>
            <a:pPr>
              <a:defRPr/>
            </a:pPr>
            <a:endParaRPr lang="zh-CN" altLang="en-US" sz="2800" b="0">
              <a:solidFill>
                <a:srgbClr val="000000"/>
              </a:solidFill>
              <a:latin typeface="+mn-ea"/>
              <a:ea typeface="+mn-ea"/>
            </a:endParaRPr>
          </a:p>
        </p:txBody>
      </p:sp>
      <p:pic>
        <p:nvPicPr>
          <p:cNvPr id="51210" name="Picture 1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94313" y="1787525"/>
            <a:ext cx="5619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1" name="Picture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76563" y="1787525"/>
            <a:ext cx="5619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2" name="Picture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02238" y="4678363"/>
            <a:ext cx="56197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3" name="Picture 1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54375" y="4678363"/>
            <a:ext cx="56197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4" name="Picture 16"/>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71650" y="2509838"/>
            <a:ext cx="56197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15" name="Group 17"/>
          <p:cNvGrpSpPr/>
          <p:nvPr/>
        </p:nvGrpSpPr>
        <p:grpSpPr bwMode="auto">
          <a:xfrm>
            <a:off x="2606675" y="2239963"/>
            <a:ext cx="3529013" cy="2495550"/>
            <a:chOff x="1680" y="240"/>
            <a:chExt cx="2529" cy="1270"/>
          </a:xfrm>
        </p:grpSpPr>
        <p:sp>
          <p:nvSpPr>
            <p:cNvPr id="4131" name="Oval 18"/>
            <p:cNvSpPr>
              <a:spLocks noChangeArrowheads="1"/>
            </p:cNvSpPr>
            <p:nvPr/>
          </p:nvSpPr>
          <p:spPr bwMode="auto">
            <a:xfrm>
              <a:off x="2554" y="240"/>
              <a:ext cx="1089" cy="513"/>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sp>
          <p:nvSpPr>
            <p:cNvPr id="4132" name="Oval 19"/>
            <p:cNvSpPr>
              <a:spLocks noChangeArrowheads="1"/>
            </p:cNvSpPr>
            <p:nvPr/>
          </p:nvSpPr>
          <p:spPr bwMode="auto">
            <a:xfrm>
              <a:off x="1941" y="381"/>
              <a:ext cx="827" cy="513"/>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sp>
          <p:nvSpPr>
            <p:cNvPr id="4133" name="Oval 20"/>
            <p:cNvSpPr>
              <a:spLocks noChangeArrowheads="1"/>
            </p:cNvSpPr>
            <p:nvPr/>
          </p:nvSpPr>
          <p:spPr bwMode="auto">
            <a:xfrm>
              <a:off x="1680" y="702"/>
              <a:ext cx="552" cy="411"/>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sp>
          <p:nvSpPr>
            <p:cNvPr id="4134" name="Oval 21"/>
            <p:cNvSpPr>
              <a:spLocks noChangeArrowheads="1"/>
            </p:cNvSpPr>
            <p:nvPr/>
          </p:nvSpPr>
          <p:spPr bwMode="auto">
            <a:xfrm>
              <a:off x="1850" y="894"/>
              <a:ext cx="842" cy="450"/>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sp>
          <p:nvSpPr>
            <p:cNvPr id="4135" name="Oval 22"/>
            <p:cNvSpPr>
              <a:spLocks noChangeArrowheads="1"/>
            </p:cNvSpPr>
            <p:nvPr/>
          </p:nvSpPr>
          <p:spPr bwMode="auto">
            <a:xfrm>
              <a:off x="2462" y="971"/>
              <a:ext cx="1272" cy="539"/>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sp>
          <p:nvSpPr>
            <p:cNvPr id="4136" name="Oval 23"/>
            <p:cNvSpPr>
              <a:spLocks noChangeArrowheads="1"/>
            </p:cNvSpPr>
            <p:nvPr/>
          </p:nvSpPr>
          <p:spPr bwMode="auto">
            <a:xfrm>
              <a:off x="3289" y="394"/>
              <a:ext cx="797" cy="397"/>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sp>
          <p:nvSpPr>
            <p:cNvPr id="4137" name="Oval 24"/>
            <p:cNvSpPr>
              <a:spLocks noChangeArrowheads="1"/>
            </p:cNvSpPr>
            <p:nvPr/>
          </p:nvSpPr>
          <p:spPr bwMode="auto">
            <a:xfrm>
              <a:off x="3412" y="663"/>
              <a:ext cx="797" cy="397"/>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sp>
          <p:nvSpPr>
            <p:cNvPr id="4138" name="Oval 25"/>
            <p:cNvSpPr>
              <a:spLocks noChangeArrowheads="1"/>
            </p:cNvSpPr>
            <p:nvPr/>
          </p:nvSpPr>
          <p:spPr bwMode="auto">
            <a:xfrm>
              <a:off x="3335" y="753"/>
              <a:ext cx="796" cy="668"/>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sp>
          <p:nvSpPr>
            <p:cNvPr id="4139" name="Oval 26"/>
            <p:cNvSpPr>
              <a:spLocks noChangeArrowheads="1"/>
            </p:cNvSpPr>
            <p:nvPr/>
          </p:nvSpPr>
          <p:spPr bwMode="auto">
            <a:xfrm>
              <a:off x="2140" y="548"/>
              <a:ext cx="1640" cy="667"/>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grpSp>
      <p:sp>
        <p:nvSpPr>
          <p:cNvPr id="4113" name="Text Box 27"/>
          <p:cNvSpPr txBox="1">
            <a:spLocks noChangeArrowheads="1"/>
          </p:cNvSpPr>
          <p:nvPr/>
        </p:nvSpPr>
        <p:spPr bwMode="auto">
          <a:xfrm>
            <a:off x="3571875" y="1525588"/>
            <a:ext cx="1616075" cy="528637"/>
          </a:xfrm>
          <a:prstGeom prst="rect">
            <a:avLst/>
          </a:prstGeom>
          <a:solidFill>
            <a:schemeClr val="bg1"/>
          </a:solidFill>
          <a:ln w="9525">
            <a:solidFill>
              <a:srgbClr val="0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800" b="0">
                <a:solidFill>
                  <a:srgbClr val="3333CC"/>
                </a:solidFill>
                <a:latin typeface="+mn-ea"/>
                <a:ea typeface="+mn-ea"/>
              </a:rPr>
              <a:t>网络边缘</a:t>
            </a:r>
            <a:endParaRPr lang="zh-CN" altLang="en-US" sz="2800" b="0">
              <a:solidFill>
                <a:srgbClr val="3333CC"/>
              </a:solidFill>
              <a:latin typeface="+mn-ea"/>
              <a:ea typeface="+mn-ea"/>
            </a:endParaRPr>
          </a:p>
        </p:txBody>
      </p:sp>
      <p:sp>
        <p:nvSpPr>
          <p:cNvPr id="4114" name="Text Box 28"/>
          <p:cNvSpPr txBox="1">
            <a:spLocks noChangeArrowheads="1"/>
          </p:cNvSpPr>
          <p:nvPr/>
        </p:nvSpPr>
        <p:spPr bwMode="auto">
          <a:xfrm>
            <a:off x="3571875" y="3686175"/>
            <a:ext cx="1616075" cy="528638"/>
          </a:xfrm>
          <a:prstGeom prst="rect">
            <a:avLst/>
          </a:prstGeom>
          <a:solidFill>
            <a:schemeClr val="bg1"/>
          </a:solidFill>
          <a:ln w="9525">
            <a:solidFill>
              <a:srgbClr val="000000"/>
            </a:solidFill>
            <a:miter lim="800000"/>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800" b="0">
                <a:solidFill>
                  <a:srgbClr val="3333CC"/>
                </a:solidFill>
                <a:latin typeface="+mn-ea"/>
                <a:ea typeface="+mn-ea"/>
              </a:rPr>
              <a:t>网络核心</a:t>
            </a:r>
            <a:endParaRPr lang="zh-CN" altLang="en-US" sz="2800" b="0">
              <a:solidFill>
                <a:srgbClr val="3333CC"/>
              </a:solidFill>
              <a:latin typeface="+mn-ea"/>
              <a:ea typeface="+mn-ea"/>
            </a:endParaRPr>
          </a:p>
        </p:txBody>
      </p:sp>
      <p:graphicFrame>
        <p:nvGraphicFramePr>
          <p:cNvPr id="51218" name="Object 29">
            <a:hlinkClick r:id="" action="ppaction://ole?verb=0"/>
          </p:cNvPr>
          <p:cNvGraphicFramePr/>
          <p:nvPr/>
        </p:nvGraphicFramePr>
        <p:xfrm>
          <a:off x="6405563" y="3054350"/>
          <a:ext cx="654050" cy="857250"/>
        </p:xfrm>
        <a:graphic>
          <a:graphicData uri="http://schemas.openxmlformats.org/presentationml/2006/ole">
            <mc:AlternateContent xmlns:mc="http://schemas.openxmlformats.org/markup-compatibility/2006">
              <mc:Choice xmlns:v="urn:schemas-microsoft-com:vml" Requires="v">
                <p:oleObj spid="_x0000_s2058" name="Microsoft ClipArt Gallery" r:id="rId2" imgW="2735580" imgH="3825875" progId="MS_ClipArt_Gallery">
                  <p:embed/>
                </p:oleObj>
              </mc:Choice>
              <mc:Fallback>
                <p:oleObj name="Microsoft ClipArt Gallery" r:id="rId2" imgW="2735580" imgH="3825875" progId="MS_ClipArt_Gallery">
                  <p:embed/>
                  <p:pic>
                    <p:nvPicPr>
                      <p:cNvPr id="0" name="Object 2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5563" y="3054350"/>
                        <a:ext cx="6540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5" name="Text Box 30"/>
          <p:cNvSpPr txBox="1">
            <a:spLocks noChangeArrowheads="1"/>
          </p:cNvSpPr>
          <p:nvPr/>
        </p:nvSpPr>
        <p:spPr bwMode="auto">
          <a:xfrm>
            <a:off x="6659563" y="1181100"/>
            <a:ext cx="1665287" cy="946150"/>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800" b="0">
                <a:solidFill>
                  <a:srgbClr val="3333CC"/>
                </a:solidFill>
                <a:latin typeface="+mn-ea"/>
                <a:ea typeface="+mn-ea"/>
              </a:rPr>
              <a:t>运行</a:t>
            </a:r>
            <a:endParaRPr lang="zh-CN" altLang="en-US" sz="2800" b="0">
              <a:solidFill>
                <a:srgbClr val="3333CC"/>
              </a:solidFill>
              <a:latin typeface="+mn-ea"/>
              <a:ea typeface="+mn-ea"/>
            </a:endParaRPr>
          </a:p>
          <a:p>
            <a:pPr algn="ctr" eaLnBrk="1" hangingPunct="1">
              <a:defRPr/>
            </a:pPr>
            <a:r>
              <a:rPr lang="en-US" altLang="zh-CN" sz="2800" b="0">
                <a:solidFill>
                  <a:srgbClr val="3333CC"/>
                </a:solidFill>
                <a:latin typeface="+mn-ea"/>
                <a:ea typeface="+mn-ea"/>
              </a:rPr>
              <a:t>P2P </a:t>
            </a:r>
            <a:r>
              <a:rPr lang="zh-CN" altLang="en-US" sz="2800" b="0">
                <a:solidFill>
                  <a:srgbClr val="3333CC"/>
                </a:solidFill>
                <a:latin typeface="+mn-ea"/>
                <a:ea typeface="+mn-ea"/>
              </a:rPr>
              <a:t>程序</a:t>
            </a:r>
            <a:endParaRPr lang="zh-CN" altLang="en-US" sz="2800" b="0">
              <a:solidFill>
                <a:srgbClr val="3333CC"/>
              </a:solidFill>
              <a:latin typeface="+mn-ea"/>
              <a:ea typeface="+mn-ea"/>
            </a:endParaRPr>
          </a:p>
        </p:txBody>
      </p:sp>
      <p:sp>
        <p:nvSpPr>
          <p:cNvPr id="4116" name="Text Box 31"/>
          <p:cNvSpPr txBox="1">
            <a:spLocks noChangeArrowheads="1"/>
          </p:cNvSpPr>
          <p:nvPr/>
        </p:nvSpPr>
        <p:spPr bwMode="auto">
          <a:xfrm>
            <a:off x="7164388" y="4508500"/>
            <a:ext cx="1665287" cy="946150"/>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800" b="0">
                <a:solidFill>
                  <a:srgbClr val="3333CC"/>
                </a:solidFill>
                <a:latin typeface="+mn-ea"/>
                <a:ea typeface="+mn-ea"/>
              </a:rPr>
              <a:t>运行</a:t>
            </a:r>
            <a:endParaRPr lang="zh-CN" altLang="en-US" sz="2800" b="0">
              <a:solidFill>
                <a:srgbClr val="3333CC"/>
              </a:solidFill>
              <a:latin typeface="+mn-ea"/>
              <a:ea typeface="+mn-ea"/>
            </a:endParaRPr>
          </a:p>
          <a:p>
            <a:pPr algn="ctr" eaLnBrk="1" hangingPunct="1">
              <a:defRPr/>
            </a:pPr>
            <a:r>
              <a:rPr lang="en-US" altLang="zh-CN" sz="2800" b="0">
                <a:solidFill>
                  <a:srgbClr val="3333CC"/>
                </a:solidFill>
                <a:latin typeface="+mn-ea"/>
                <a:ea typeface="+mn-ea"/>
              </a:rPr>
              <a:t>P2P </a:t>
            </a:r>
            <a:r>
              <a:rPr lang="zh-CN" altLang="en-US" sz="2800" b="0">
                <a:solidFill>
                  <a:srgbClr val="3333CC"/>
                </a:solidFill>
                <a:latin typeface="+mn-ea"/>
                <a:ea typeface="+mn-ea"/>
              </a:rPr>
              <a:t>程序</a:t>
            </a:r>
            <a:endParaRPr lang="zh-CN" altLang="en-US" sz="2800" b="0">
              <a:solidFill>
                <a:srgbClr val="3333CC"/>
              </a:solidFill>
              <a:latin typeface="+mn-ea"/>
              <a:ea typeface="+mn-ea"/>
            </a:endParaRPr>
          </a:p>
        </p:txBody>
      </p:sp>
      <p:sp>
        <p:nvSpPr>
          <p:cNvPr id="348192" name="Line 32"/>
          <p:cNvSpPr>
            <a:spLocks noChangeShapeType="1"/>
          </p:cNvSpPr>
          <p:nvPr/>
        </p:nvSpPr>
        <p:spPr bwMode="auto">
          <a:xfrm flipH="1">
            <a:off x="5478463" y="1968500"/>
            <a:ext cx="93662" cy="2981325"/>
          </a:xfrm>
          <a:prstGeom prst="line">
            <a:avLst/>
          </a:prstGeom>
          <a:noFill/>
          <a:ln w="76200">
            <a:solidFill>
              <a:schemeClr val="folHlink">
                <a:alpha val="56078"/>
              </a:schemeClr>
            </a:solidFill>
            <a:prstDash val="dash"/>
            <a:round/>
            <a:headEnd type="triangle" w="med" len="lg"/>
            <a:tailEnd type="triangle" w="med" len="lg"/>
          </a:ln>
        </p:spPr>
        <p:txBody>
          <a:bodyPr/>
          <a:lstStyle/>
          <a:p>
            <a:pPr>
              <a:defRPr/>
            </a:pPr>
            <a:endParaRPr lang="zh-CN" altLang="en-US" sz="2800" b="0">
              <a:solidFill>
                <a:srgbClr val="000000"/>
              </a:solidFill>
              <a:latin typeface="+mn-ea"/>
              <a:ea typeface="+mn-ea"/>
            </a:endParaRPr>
          </a:p>
        </p:txBody>
      </p:sp>
      <p:sp>
        <p:nvSpPr>
          <p:cNvPr id="4118" name="Line 33"/>
          <p:cNvSpPr>
            <a:spLocks noChangeShapeType="1"/>
          </p:cNvSpPr>
          <p:nvPr/>
        </p:nvSpPr>
        <p:spPr bwMode="auto">
          <a:xfrm flipH="1">
            <a:off x="5756275" y="1697038"/>
            <a:ext cx="835025" cy="271462"/>
          </a:xfrm>
          <a:prstGeom prst="line">
            <a:avLst/>
          </a:prstGeom>
          <a:noFill/>
          <a:ln w="9525">
            <a:solidFill>
              <a:schemeClr val="tx1"/>
            </a:solidFill>
            <a:round/>
          </a:ln>
        </p:spPr>
        <p:txBody>
          <a:bodyPr/>
          <a:lstStyle/>
          <a:p>
            <a:pPr>
              <a:defRPr/>
            </a:pPr>
            <a:endParaRPr lang="zh-CN" altLang="en-US" sz="2800" b="0">
              <a:solidFill>
                <a:srgbClr val="000000"/>
              </a:solidFill>
              <a:latin typeface="+mn-ea"/>
              <a:ea typeface="+mn-ea"/>
            </a:endParaRPr>
          </a:p>
        </p:txBody>
      </p:sp>
      <p:sp>
        <p:nvSpPr>
          <p:cNvPr id="4119" name="Line 34"/>
          <p:cNvSpPr>
            <a:spLocks noChangeShapeType="1"/>
          </p:cNvSpPr>
          <p:nvPr/>
        </p:nvSpPr>
        <p:spPr bwMode="auto">
          <a:xfrm flipH="1" flipV="1">
            <a:off x="5664200" y="4860925"/>
            <a:ext cx="1868488" cy="74613"/>
          </a:xfrm>
          <a:prstGeom prst="line">
            <a:avLst/>
          </a:prstGeom>
          <a:noFill/>
          <a:ln w="9525">
            <a:solidFill>
              <a:schemeClr val="tx1"/>
            </a:solidFill>
            <a:round/>
          </a:ln>
        </p:spPr>
        <p:txBody>
          <a:bodyPr/>
          <a:lstStyle/>
          <a:p>
            <a:pPr>
              <a:defRPr/>
            </a:pPr>
            <a:endParaRPr lang="zh-CN" altLang="en-US" sz="2800" b="0">
              <a:solidFill>
                <a:srgbClr val="000000"/>
              </a:solidFill>
              <a:latin typeface="+mn-ea"/>
              <a:ea typeface="+mn-ea"/>
            </a:endParaRPr>
          </a:p>
        </p:txBody>
      </p:sp>
      <p:sp>
        <p:nvSpPr>
          <p:cNvPr id="4120" name="Text Box 35"/>
          <p:cNvSpPr txBox="1">
            <a:spLocks noChangeArrowheads="1"/>
          </p:cNvSpPr>
          <p:nvPr/>
        </p:nvSpPr>
        <p:spPr bwMode="auto">
          <a:xfrm>
            <a:off x="4919663" y="4529138"/>
            <a:ext cx="363537" cy="523875"/>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800" b="0">
                <a:solidFill>
                  <a:srgbClr val="3333CC"/>
                </a:solidFill>
                <a:latin typeface="+mn-ea"/>
                <a:ea typeface="+mn-ea"/>
              </a:rPr>
              <a:t>D</a:t>
            </a:r>
            <a:endParaRPr lang="en-US" altLang="zh-CN" sz="2800" b="0">
              <a:solidFill>
                <a:srgbClr val="3333CC"/>
              </a:solidFill>
              <a:latin typeface="+mn-ea"/>
              <a:ea typeface="+mn-ea"/>
            </a:endParaRPr>
          </a:p>
        </p:txBody>
      </p:sp>
      <p:sp>
        <p:nvSpPr>
          <p:cNvPr id="4121" name="Text Box 36"/>
          <p:cNvSpPr txBox="1">
            <a:spLocks noChangeArrowheads="1"/>
          </p:cNvSpPr>
          <p:nvPr/>
        </p:nvSpPr>
        <p:spPr bwMode="auto">
          <a:xfrm>
            <a:off x="5294313" y="1304925"/>
            <a:ext cx="363537" cy="523875"/>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800" b="0">
                <a:solidFill>
                  <a:srgbClr val="3333CC"/>
                </a:solidFill>
                <a:latin typeface="+mn-ea"/>
                <a:ea typeface="+mn-ea"/>
              </a:rPr>
              <a:t>C</a:t>
            </a:r>
            <a:endParaRPr lang="en-US" altLang="zh-CN" sz="2800" b="0">
              <a:solidFill>
                <a:srgbClr val="3333CC"/>
              </a:solidFill>
              <a:latin typeface="+mn-ea"/>
              <a:ea typeface="+mn-ea"/>
            </a:endParaRPr>
          </a:p>
        </p:txBody>
      </p:sp>
      <p:pic>
        <p:nvPicPr>
          <p:cNvPr id="51226" name="Picture 37"/>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41538" y="4137025"/>
            <a:ext cx="5619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8" name="Line 38"/>
          <p:cNvSpPr>
            <a:spLocks noChangeShapeType="1"/>
          </p:cNvSpPr>
          <p:nvPr/>
        </p:nvSpPr>
        <p:spPr bwMode="auto">
          <a:xfrm flipH="1">
            <a:off x="2419350" y="1968500"/>
            <a:ext cx="835025" cy="2439988"/>
          </a:xfrm>
          <a:prstGeom prst="line">
            <a:avLst/>
          </a:prstGeom>
          <a:noFill/>
          <a:ln w="76200">
            <a:solidFill>
              <a:schemeClr val="folHlink">
                <a:alpha val="56078"/>
              </a:schemeClr>
            </a:solidFill>
            <a:prstDash val="dash"/>
            <a:round/>
            <a:headEnd type="triangle" w="med" len="lg"/>
            <a:tailEnd type="triangle" w="med" len="lg"/>
          </a:ln>
        </p:spPr>
        <p:txBody>
          <a:bodyPr/>
          <a:lstStyle/>
          <a:p>
            <a:pPr>
              <a:defRPr/>
            </a:pPr>
            <a:endParaRPr lang="zh-CN" altLang="en-US" sz="2800" b="0">
              <a:solidFill>
                <a:srgbClr val="000000"/>
              </a:solidFill>
              <a:latin typeface="+mn-ea"/>
              <a:ea typeface="+mn-ea"/>
            </a:endParaRPr>
          </a:p>
        </p:txBody>
      </p:sp>
      <p:sp>
        <p:nvSpPr>
          <p:cNvPr id="4124" name="Text Box 39"/>
          <p:cNvSpPr txBox="1">
            <a:spLocks noChangeArrowheads="1"/>
          </p:cNvSpPr>
          <p:nvPr/>
        </p:nvSpPr>
        <p:spPr bwMode="auto">
          <a:xfrm>
            <a:off x="3043238" y="1274763"/>
            <a:ext cx="363537" cy="523875"/>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800" b="0">
                <a:solidFill>
                  <a:srgbClr val="3333CC"/>
                </a:solidFill>
                <a:latin typeface="+mn-ea"/>
                <a:ea typeface="+mn-ea"/>
              </a:rPr>
              <a:t>E</a:t>
            </a:r>
            <a:endParaRPr lang="en-US" altLang="zh-CN" sz="2800" b="0">
              <a:solidFill>
                <a:srgbClr val="3333CC"/>
              </a:solidFill>
              <a:latin typeface="+mn-ea"/>
              <a:ea typeface="+mn-ea"/>
            </a:endParaRPr>
          </a:p>
        </p:txBody>
      </p:sp>
      <p:sp>
        <p:nvSpPr>
          <p:cNvPr id="4125" name="Text Box 40"/>
          <p:cNvSpPr txBox="1">
            <a:spLocks noChangeArrowheads="1"/>
          </p:cNvSpPr>
          <p:nvPr/>
        </p:nvSpPr>
        <p:spPr bwMode="auto">
          <a:xfrm>
            <a:off x="1809750" y="3895725"/>
            <a:ext cx="363538" cy="523875"/>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800" b="0">
                <a:solidFill>
                  <a:srgbClr val="3333CC"/>
                </a:solidFill>
                <a:latin typeface="+mn-ea"/>
                <a:ea typeface="+mn-ea"/>
              </a:rPr>
              <a:t>F</a:t>
            </a:r>
            <a:endParaRPr lang="en-US" altLang="zh-CN" sz="2800" b="0">
              <a:solidFill>
                <a:srgbClr val="3333CC"/>
              </a:solidFill>
              <a:latin typeface="+mn-ea"/>
              <a:ea typeface="+mn-ea"/>
            </a:endParaRPr>
          </a:p>
        </p:txBody>
      </p:sp>
      <p:sp>
        <p:nvSpPr>
          <p:cNvPr id="4126" name="Text Box 41"/>
          <p:cNvSpPr txBox="1">
            <a:spLocks noChangeArrowheads="1"/>
          </p:cNvSpPr>
          <p:nvPr/>
        </p:nvSpPr>
        <p:spPr bwMode="auto">
          <a:xfrm>
            <a:off x="115888" y="1254125"/>
            <a:ext cx="1665287" cy="946150"/>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800" b="0">
                <a:solidFill>
                  <a:srgbClr val="3333CC"/>
                </a:solidFill>
                <a:latin typeface="+mn-ea"/>
                <a:ea typeface="+mn-ea"/>
              </a:rPr>
              <a:t>运行</a:t>
            </a:r>
            <a:endParaRPr lang="zh-CN" altLang="en-US" sz="2800" b="0">
              <a:solidFill>
                <a:srgbClr val="3333CC"/>
              </a:solidFill>
              <a:latin typeface="+mn-ea"/>
              <a:ea typeface="+mn-ea"/>
            </a:endParaRPr>
          </a:p>
          <a:p>
            <a:pPr algn="ctr" eaLnBrk="1" hangingPunct="1">
              <a:defRPr/>
            </a:pPr>
            <a:r>
              <a:rPr lang="en-US" altLang="zh-CN" sz="2800" b="0">
                <a:solidFill>
                  <a:srgbClr val="3333CC"/>
                </a:solidFill>
                <a:latin typeface="+mn-ea"/>
                <a:ea typeface="+mn-ea"/>
              </a:rPr>
              <a:t>P2P </a:t>
            </a:r>
            <a:r>
              <a:rPr lang="zh-CN" altLang="en-US" sz="2800" b="0">
                <a:solidFill>
                  <a:srgbClr val="3333CC"/>
                </a:solidFill>
                <a:latin typeface="+mn-ea"/>
                <a:ea typeface="+mn-ea"/>
              </a:rPr>
              <a:t>程序</a:t>
            </a:r>
            <a:endParaRPr lang="zh-CN" altLang="en-US" sz="2800" b="0">
              <a:solidFill>
                <a:srgbClr val="3333CC"/>
              </a:solidFill>
              <a:latin typeface="+mn-ea"/>
              <a:ea typeface="+mn-ea"/>
            </a:endParaRPr>
          </a:p>
        </p:txBody>
      </p:sp>
      <p:sp>
        <p:nvSpPr>
          <p:cNvPr id="4127" name="Text Box 42"/>
          <p:cNvSpPr txBox="1">
            <a:spLocks noChangeArrowheads="1"/>
          </p:cNvSpPr>
          <p:nvPr/>
        </p:nvSpPr>
        <p:spPr bwMode="auto">
          <a:xfrm>
            <a:off x="322263" y="4564063"/>
            <a:ext cx="1665287" cy="946150"/>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800" b="0">
                <a:solidFill>
                  <a:srgbClr val="3333CC"/>
                </a:solidFill>
                <a:latin typeface="+mn-ea"/>
                <a:ea typeface="+mn-ea"/>
              </a:rPr>
              <a:t>运行</a:t>
            </a:r>
            <a:endParaRPr lang="zh-CN" altLang="en-US" sz="2800" b="0">
              <a:solidFill>
                <a:srgbClr val="3333CC"/>
              </a:solidFill>
              <a:latin typeface="+mn-ea"/>
              <a:ea typeface="+mn-ea"/>
            </a:endParaRPr>
          </a:p>
          <a:p>
            <a:pPr algn="ctr" eaLnBrk="1" hangingPunct="1">
              <a:defRPr/>
            </a:pPr>
            <a:r>
              <a:rPr lang="en-US" altLang="zh-CN" sz="2800" b="0">
                <a:solidFill>
                  <a:srgbClr val="3333CC"/>
                </a:solidFill>
                <a:latin typeface="+mn-ea"/>
                <a:ea typeface="+mn-ea"/>
              </a:rPr>
              <a:t>P2P </a:t>
            </a:r>
            <a:r>
              <a:rPr lang="zh-CN" altLang="en-US" sz="2800" b="0">
                <a:solidFill>
                  <a:srgbClr val="3333CC"/>
                </a:solidFill>
                <a:latin typeface="+mn-ea"/>
                <a:ea typeface="+mn-ea"/>
              </a:rPr>
              <a:t>程序</a:t>
            </a:r>
            <a:endParaRPr lang="zh-CN" altLang="en-US" sz="2800" b="0">
              <a:solidFill>
                <a:srgbClr val="3333CC"/>
              </a:solidFill>
              <a:latin typeface="+mn-ea"/>
              <a:ea typeface="+mn-ea"/>
            </a:endParaRPr>
          </a:p>
        </p:txBody>
      </p:sp>
      <p:sp>
        <p:nvSpPr>
          <p:cNvPr id="4128" name="Line 43"/>
          <p:cNvSpPr>
            <a:spLocks noChangeShapeType="1"/>
          </p:cNvSpPr>
          <p:nvPr/>
        </p:nvSpPr>
        <p:spPr bwMode="auto">
          <a:xfrm>
            <a:off x="1339850" y="1693863"/>
            <a:ext cx="1728788" cy="274637"/>
          </a:xfrm>
          <a:prstGeom prst="line">
            <a:avLst/>
          </a:prstGeom>
          <a:noFill/>
          <a:ln w="9525">
            <a:solidFill>
              <a:schemeClr val="tx1"/>
            </a:solidFill>
            <a:round/>
          </a:ln>
        </p:spPr>
        <p:txBody>
          <a:bodyPr/>
          <a:lstStyle/>
          <a:p>
            <a:pPr>
              <a:defRPr/>
            </a:pPr>
            <a:endParaRPr lang="zh-CN" altLang="en-US" sz="2800" b="0">
              <a:solidFill>
                <a:srgbClr val="000000"/>
              </a:solidFill>
              <a:latin typeface="+mn-ea"/>
              <a:ea typeface="+mn-ea"/>
            </a:endParaRPr>
          </a:p>
        </p:txBody>
      </p:sp>
      <p:sp>
        <p:nvSpPr>
          <p:cNvPr id="4129" name="Line 44"/>
          <p:cNvSpPr>
            <a:spLocks noChangeShapeType="1"/>
          </p:cNvSpPr>
          <p:nvPr/>
        </p:nvSpPr>
        <p:spPr bwMode="auto">
          <a:xfrm flipV="1">
            <a:off x="1679575" y="4678363"/>
            <a:ext cx="555625" cy="182562"/>
          </a:xfrm>
          <a:prstGeom prst="line">
            <a:avLst/>
          </a:prstGeom>
          <a:noFill/>
          <a:ln w="9525">
            <a:solidFill>
              <a:schemeClr val="tx1"/>
            </a:solidFill>
            <a:round/>
          </a:ln>
        </p:spPr>
        <p:txBody>
          <a:bodyPr/>
          <a:lstStyle/>
          <a:p>
            <a:pPr>
              <a:defRPr/>
            </a:pPr>
            <a:endParaRPr lang="zh-CN" altLang="en-US" sz="2800" b="0">
              <a:solidFill>
                <a:srgbClr val="000000"/>
              </a:solidFill>
              <a:latin typeface="+mn-ea"/>
              <a:ea typeface="+mn-ea"/>
            </a:endParaRPr>
          </a:p>
        </p:txBody>
      </p:sp>
      <p:sp>
        <p:nvSpPr>
          <p:cNvPr id="348205" name="Line 45"/>
          <p:cNvSpPr>
            <a:spLocks noChangeShapeType="1"/>
          </p:cNvSpPr>
          <p:nvPr/>
        </p:nvSpPr>
        <p:spPr bwMode="auto">
          <a:xfrm flipH="1">
            <a:off x="2697163" y="1968500"/>
            <a:ext cx="2781300" cy="2528888"/>
          </a:xfrm>
          <a:prstGeom prst="line">
            <a:avLst/>
          </a:prstGeom>
          <a:noFill/>
          <a:ln w="76200">
            <a:solidFill>
              <a:schemeClr val="folHlink">
                <a:alpha val="56078"/>
              </a:schemeClr>
            </a:solidFill>
            <a:prstDash val="dash"/>
            <a:round/>
            <a:headEnd type="triangle" w="med" len="lg"/>
            <a:tailEnd type="triangle" w="med" len="lg"/>
          </a:ln>
        </p:spPr>
        <p:txBody>
          <a:bodyPr/>
          <a:lstStyle/>
          <a:p>
            <a:pPr>
              <a:defRPr/>
            </a:pPr>
            <a:endParaRPr lang="zh-CN" altLang="en-US" sz="2800" b="0">
              <a:solidFill>
                <a:srgbClr val="000000"/>
              </a:solidFill>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8192"/>
                                        </p:tgtEl>
                                        <p:attrNameLst>
                                          <p:attrName>style.visibility</p:attrName>
                                        </p:attrNameLst>
                                      </p:cBhvr>
                                      <p:to>
                                        <p:strVal val="visible"/>
                                      </p:to>
                                    </p:set>
                                    <p:animEffect transition="in" filter="wipe(up)">
                                      <p:cBhvr>
                                        <p:cTn id="7" dur="1000"/>
                                        <p:tgtEl>
                                          <p:spTgt spid="348192"/>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48205"/>
                                        </p:tgtEl>
                                        <p:attrNameLst>
                                          <p:attrName>style.visibility</p:attrName>
                                        </p:attrNameLst>
                                      </p:cBhvr>
                                      <p:to>
                                        <p:strVal val="visible"/>
                                      </p:to>
                                    </p:set>
                                    <p:animEffect transition="in" filter="wipe(up)">
                                      <p:cBhvr>
                                        <p:cTn id="11" dur="1000"/>
                                        <p:tgtEl>
                                          <p:spTgt spid="348205"/>
                                        </p:tgtEl>
                                      </p:cBhvr>
                                    </p:animEffect>
                                  </p:childTnLst>
                                </p:cTn>
                              </p:par>
                            </p:childTnLst>
                          </p:cTn>
                        </p:par>
                        <p:par>
                          <p:cTn id="12" fill="hold">
                            <p:stCondLst>
                              <p:cond delay="2500"/>
                            </p:stCondLst>
                            <p:childTnLst>
                              <p:par>
                                <p:cTn id="13" presetID="22" presetClass="entr" presetSubtype="4" fill="hold" nodeType="afterEffect">
                                  <p:stCondLst>
                                    <p:cond delay="500"/>
                                  </p:stCondLst>
                                  <p:childTnLst>
                                    <p:set>
                                      <p:cBhvr>
                                        <p:cTn id="14" dur="1" fill="hold">
                                          <p:stCondLst>
                                            <p:cond delay="0"/>
                                          </p:stCondLst>
                                        </p:cTn>
                                        <p:tgtEl>
                                          <p:spTgt spid="348198"/>
                                        </p:tgtEl>
                                        <p:attrNameLst>
                                          <p:attrName>style.visibility</p:attrName>
                                        </p:attrNameLst>
                                      </p:cBhvr>
                                      <p:to>
                                        <p:strVal val="visible"/>
                                      </p:to>
                                    </p:set>
                                    <p:animEffect transition="in" filter="wipe(down)">
                                      <p:cBhvr>
                                        <p:cTn id="15" dur="1000"/>
                                        <p:tgtEl>
                                          <p:spTgt spid="34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noChangeArrowheads="1"/>
          </p:cNvSpPr>
          <p:nvPr>
            <p:ph type="title"/>
          </p:nvPr>
        </p:nvSpPr>
        <p:spPr/>
        <p:txBody>
          <a:bodyPr/>
          <a:lstStyle/>
          <a:p>
            <a:r>
              <a:rPr lang="en-US" altLang="zh-CN"/>
              <a:t>1.4.2 </a:t>
            </a:r>
            <a:r>
              <a:rPr lang="zh-CN" altLang="en-US"/>
              <a:t>网络核心中的路由器</a:t>
            </a:r>
            <a:endParaRPr lang="zh-CN" altLang="en-US"/>
          </a:p>
        </p:txBody>
      </p:sp>
      <p:sp>
        <p:nvSpPr>
          <p:cNvPr id="4" name="内容占位符 3"/>
          <p:cNvSpPr>
            <a:spLocks noGrp="1"/>
          </p:cNvSpPr>
          <p:nvPr>
            <p:ph idx="1"/>
          </p:nvPr>
        </p:nvSpPr>
        <p:spPr>
          <a:xfrm>
            <a:off x="925513" y="1268413"/>
            <a:ext cx="7391400" cy="4659312"/>
          </a:xfrm>
        </p:spPr>
        <p:txBody>
          <a:bodyPr/>
          <a:lstStyle/>
          <a:p>
            <a:pPr>
              <a:defRPr/>
            </a:pPr>
            <a:r>
              <a:rPr lang="zh-CN" altLang="en-US" b="0" dirty="0">
                <a:latin typeface="+mn-ea"/>
              </a:rPr>
              <a:t>网络核心是计算机网络（特别是因特网）中最复杂的部分。</a:t>
            </a:r>
            <a:endParaRPr lang="zh-CN" altLang="en-US" b="0" dirty="0">
              <a:latin typeface="+mn-ea"/>
            </a:endParaRPr>
          </a:p>
          <a:p>
            <a:pPr>
              <a:defRPr/>
            </a:pPr>
            <a:r>
              <a:rPr lang="zh-CN" altLang="en-US" b="0" dirty="0">
                <a:latin typeface="+mn-ea"/>
              </a:rPr>
              <a:t>网络核心要向网络边缘中的大量主机提供连通性，使边缘部分中的任何一个主机都能够与其他主机通信。</a:t>
            </a:r>
            <a:endParaRPr lang="zh-CN" altLang="en-US" b="0" dirty="0">
              <a:latin typeface="+mn-ea"/>
            </a:endParaRPr>
          </a:p>
          <a:p>
            <a:pPr>
              <a:defRPr/>
            </a:pPr>
            <a:r>
              <a:rPr lang="zh-CN" altLang="en-US" b="0" dirty="0">
                <a:latin typeface="+mn-ea"/>
              </a:rPr>
              <a:t>路由器</a:t>
            </a:r>
            <a:r>
              <a:rPr lang="en-US" altLang="zh-CN" b="0" dirty="0">
                <a:latin typeface="+mn-ea"/>
              </a:rPr>
              <a:t>(Router)</a:t>
            </a:r>
            <a:r>
              <a:rPr lang="zh-CN" altLang="en-US" b="0" dirty="0">
                <a:latin typeface="+mn-ea"/>
              </a:rPr>
              <a:t>是网络核心中最主要的设备，其主要功能是数据交换，即接收来自源主机系统的数据，并向目的主机系统转发。</a:t>
            </a:r>
            <a:endParaRPr lang="en-US" altLang="zh-CN" b="0" dirty="0">
              <a:latin typeface="+mn-ea"/>
            </a:endParaRPr>
          </a:p>
          <a:p>
            <a:pPr>
              <a:defRPr/>
            </a:pPr>
            <a:r>
              <a:rPr lang="zh-CN" altLang="en-US" b="0" dirty="0">
                <a:latin typeface="+mn-ea"/>
              </a:rPr>
              <a:t>在计算机网络中，路由器转发的数据称为数据分组（</a:t>
            </a:r>
            <a:r>
              <a:rPr lang="en-US" altLang="zh-CN" b="0" dirty="0">
                <a:latin typeface="+mn-ea"/>
              </a:rPr>
              <a:t>Packet Switching</a:t>
            </a:r>
            <a:r>
              <a:rPr lang="zh-CN" altLang="en-US" b="0" dirty="0">
                <a:latin typeface="+mn-ea"/>
              </a:rPr>
              <a:t>）。</a:t>
            </a:r>
            <a:endParaRPr lang="zh-CN" altLang="en-US" b="0" dirty="0">
              <a:latin typeface="+mn-ea"/>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a:t>1. </a:t>
            </a:r>
            <a:r>
              <a:rPr lang="zh-CN" altLang="en-US"/>
              <a:t>电路交换及特点</a:t>
            </a:r>
            <a:endParaRPr lang="zh-CN" altLang="en-US"/>
          </a:p>
        </p:txBody>
      </p:sp>
      <p:sp>
        <p:nvSpPr>
          <p:cNvPr id="7" name="Rectangle 3"/>
          <p:cNvSpPr txBox="1">
            <a:spLocks noChangeArrowheads="1"/>
          </p:cNvSpPr>
          <p:nvPr/>
        </p:nvSpPr>
        <p:spPr bwMode="auto">
          <a:xfrm>
            <a:off x="827088" y="2967038"/>
            <a:ext cx="4219575" cy="2763837"/>
          </a:xfrm>
          <a:prstGeom prst="rect">
            <a:avLst/>
          </a:prstGeom>
          <a:noFill/>
          <a:ln>
            <a:noFill/>
          </a:ln>
          <a:effectLst/>
        </p:spPr>
        <p:txBody>
          <a:bodyPr>
            <a:spAutoFit/>
          </a:bodyPr>
          <a:lstStyle>
            <a:lvl1pPr marL="195580" indent="-195580" algn="just" rtl="0" eaLnBrk="0" fontAlgn="base" hangingPunct="0">
              <a:spcBef>
                <a:spcPct val="20000"/>
              </a:spcBef>
              <a:spcAft>
                <a:spcPct val="0"/>
              </a:spcAft>
              <a:buClr>
                <a:schemeClr val="accent2"/>
              </a:buClr>
              <a:buSzPct val="70000"/>
              <a:buFont typeface="Wingdings" panose="05000000000000000000" pitchFamily="2" charset="2"/>
              <a:buBlip>
                <a:blip r:embed="rId1"/>
              </a:buBlip>
              <a:defRPr kumimoji="1" sz="2800" b="1">
                <a:solidFill>
                  <a:schemeClr val="tx1"/>
                </a:solidFill>
                <a:latin typeface="+mn-lt"/>
                <a:ea typeface="+mn-ea"/>
                <a:cs typeface="+mn-cs"/>
              </a:defRPr>
            </a:lvl1pPr>
            <a:lvl2pPr marL="671830" indent="-285750" algn="just" rtl="0" eaLnBrk="0" fontAlgn="base" hangingPunct="0">
              <a:spcBef>
                <a:spcPct val="20000"/>
              </a:spcBef>
              <a:spcAft>
                <a:spcPct val="0"/>
              </a:spcAft>
              <a:buClr>
                <a:schemeClr val="accent2"/>
              </a:buClr>
              <a:buSzPct val="70000"/>
              <a:buFont typeface="Wingdings" panose="05000000000000000000" pitchFamily="2" charset="2"/>
              <a:buChar char="l"/>
              <a:defRPr kumimoji="1" sz="2400" b="1">
                <a:solidFill>
                  <a:schemeClr val="tx1"/>
                </a:solidFill>
                <a:latin typeface="+mn-lt"/>
                <a:ea typeface="+mn-ea"/>
              </a:defRPr>
            </a:lvl2pPr>
            <a:lvl3pPr marL="1090930"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10030" indent="-228600" algn="just" rtl="0" eaLnBrk="0" fontAlgn="base" hangingPunct="0">
              <a:spcBef>
                <a:spcPct val="20000"/>
              </a:spcBef>
              <a:spcAft>
                <a:spcPct val="0"/>
              </a:spcAft>
              <a:buChar char="–"/>
              <a:defRPr kumimoji="1" sz="1600" b="1">
                <a:solidFill>
                  <a:schemeClr val="tx1"/>
                </a:solidFill>
                <a:latin typeface="+mn-lt"/>
                <a:ea typeface="+mn-ea"/>
              </a:defRPr>
            </a:lvl4pPr>
            <a:lvl5pPr marL="1929130" indent="-228600" algn="just" rtl="0" eaLnBrk="0" fontAlgn="base" hangingPunct="0">
              <a:spcBef>
                <a:spcPct val="20000"/>
              </a:spcBef>
              <a:spcAft>
                <a:spcPct val="0"/>
              </a:spcAft>
              <a:buChar char="»"/>
              <a:defRPr kumimoji="1" sz="1200" b="1">
                <a:solidFill>
                  <a:schemeClr val="tx1"/>
                </a:solidFill>
                <a:latin typeface="+mn-lt"/>
                <a:ea typeface="+mn-ea"/>
              </a:defRPr>
            </a:lvl5pPr>
            <a:lvl6pPr marL="2386330" indent="-228600" algn="just" rtl="0" fontAlgn="base">
              <a:spcBef>
                <a:spcPct val="20000"/>
              </a:spcBef>
              <a:spcAft>
                <a:spcPct val="0"/>
              </a:spcAft>
              <a:buChar char="»"/>
              <a:defRPr kumimoji="1" sz="1200" b="1">
                <a:solidFill>
                  <a:schemeClr val="tx1"/>
                </a:solidFill>
                <a:latin typeface="+mn-lt"/>
                <a:ea typeface="+mn-ea"/>
              </a:defRPr>
            </a:lvl6pPr>
            <a:lvl7pPr marL="2843530" indent="-228600" algn="just" rtl="0" fontAlgn="base">
              <a:spcBef>
                <a:spcPct val="20000"/>
              </a:spcBef>
              <a:spcAft>
                <a:spcPct val="0"/>
              </a:spcAft>
              <a:buChar char="»"/>
              <a:defRPr kumimoji="1" sz="1200" b="1">
                <a:solidFill>
                  <a:schemeClr val="tx1"/>
                </a:solidFill>
                <a:latin typeface="+mn-lt"/>
                <a:ea typeface="+mn-ea"/>
              </a:defRPr>
            </a:lvl7pPr>
            <a:lvl8pPr marL="3300730" indent="-228600" algn="just" rtl="0" fontAlgn="base">
              <a:spcBef>
                <a:spcPct val="20000"/>
              </a:spcBef>
              <a:spcAft>
                <a:spcPct val="0"/>
              </a:spcAft>
              <a:buChar char="»"/>
              <a:defRPr kumimoji="1" sz="1200" b="1">
                <a:solidFill>
                  <a:schemeClr val="tx1"/>
                </a:solidFill>
                <a:latin typeface="+mn-lt"/>
                <a:ea typeface="+mn-ea"/>
              </a:defRPr>
            </a:lvl8pPr>
            <a:lvl9pPr marL="3757930" indent="-228600" algn="just" rtl="0" fontAlgn="base">
              <a:spcBef>
                <a:spcPct val="20000"/>
              </a:spcBef>
              <a:spcAft>
                <a:spcPct val="0"/>
              </a:spcAft>
              <a:buChar char="»"/>
              <a:defRPr kumimoji="1" sz="1200" b="1">
                <a:solidFill>
                  <a:schemeClr val="tx1"/>
                </a:solidFill>
                <a:latin typeface="+mn-lt"/>
                <a:ea typeface="+mn-ea"/>
              </a:defRPr>
            </a:lvl9pPr>
          </a:lstStyle>
          <a:p>
            <a:pPr marL="0" indent="0" eaLnBrk="1" hangingPunct="1">
              <a:spcBef>
                <a:spcPct val="0"/>
              </a:spcBef>
              <a:buFont typeface="Wingdings" panose="05000000000000000000" pitchFamily="2" charset="2"/>
              <a:buNone/>
              <a:defRPr/>
            </a:pPr>
            <a:r>
              <a:rPr lang="en-US" altLang="zh-CN" b="0" i="1" kern="0" dirty="0">
                <a:latin typeface="+mn-ea"/>
              </a:rPr>
              <a:t>N </a:t>
            </a:r>
            <a:r>
              <a:rPr lang="zh-CN" altLang="en-US" b="0" kern="0" dirty="0">
                <a:latin typeface="+mn-ea"/>
              </a:rPr>
              <a:t>部电话机两两相连，需 </a:t>
            </a:r>
            <a:r>
              <a:rPr lang="en-US" altLang="zh-CN" b="0" i="1" kern="0" dirty="0">
                <a:latin typeface="+mn-ea"/>
              </a:rPr>
              <a:t>N</a:t>
            </a:r>
            <a:r>
              <a:rPr lang="en-US" altLang="zh-CN" b="0" kern="0" dirty="0">
                <a:latin typeface="+mn-ea"/>
              </a:rPr>
              <a:t>(</a:t>
            </a:r>
            <a:r>
              <a:rPr lang="en-US" altLang="zh-CN" b="0" i="1" kern="0" dirty="0">
                <a:latin typeface="+mn-ea"/>
              </a:rPr>
              <a:t>N</a:t>
            </a:r>
            <a:r>
              <a:rPr lang="en-US" altLang="zh-CN" b="0" kern="0" dirty="0">
                <a:latin typeface="+mn-ea"/>
              </a:rPr>
              <a:t> – 1)/2 </a:t>
            </a:r>
            <a:r>
              <a:rPr lang="zh-CN" altLang="en-US" b="0" kern="0" dirty="0">
                <a:latin typeface="+mn-ea"/>
              </a:rPr>
              <a:t>对电线。</a:t>
            </a:r>
            <a:endParaRPr lang="zh-CN" altLang="en-US" b="0" kern="0" dirty="0">
              <a:latin typeface="+mn-ea"/>
            </a:endParaRPr>
          </a:p>
          <a:p>
            <a:pPr marL="0" indent="0" eaLnBrk="1" hangingPunct="1">
              <a:buFont typeface="Wingdings" panose="05000000000000000000" pitchFamily="2" charset="2"/>
              <a:buNone/>
              <a:defRPr/>
            </a:pPr>
            <a:r>
              <a:rPr lang="zh-CN" altLang="en-US" b="0" kern="0" dirty="0">
                <a:latin typeface="+mn-ea"/>
              </a:rPr>
              <a:t>当电话机的数量很大时，这种连接方法需要的电线对的数量与电话机数的平方成正比。</a:t>
            </a:r>
            <a:endParaRPr lang="zh-CN" altLang="en-US" b="0" kern="0" dirty="0">
              <a:latin typeface="+mn-ea"/>
            </a:endParaRPr>
          </a:p>
        </p:txBody>
      </p:sp>
      <p:pic>
        <p:nvPicPr>
          <p:cNvPr id="5427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6663" y="3043238"/>
            <a:ext cx="4217987"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p:cNvSpPr txBox="1"/>
          <p:nvPr/>
        </p:nvSpPr>
        <p:spPr>
          <a:xfrm>
            <a:off x="900113" y="1176338"/>
            <a:ext cx="7200900" cy="954087"/>
          </a:xfrm>
          <a:prstGeom prst="rect">
            <a:avLst/>
          </a:prstGeom>
          <a:noFill/>
        </p:spPr>
        <p:txBody>
          <a:bodyPr>
            <a:spAutoFit/>
          </a:bodyPr>
          <a:lstStyle/>
          <a:p>
            <a:pPr eaLnBrk="1" hangingPunct="1">
              <a:defRPr/>
            </a:pPr>
            <a:r>
              <a:rPr lang="zh-CN" altLang="en-US" sz="2800" b="0" dirty="0">
                <a:latin typeface="宋体" panose="02010600030101010101" pitchFamily="2" charset="-122"/>
                <a:ea typeface="宋体" panose="02010600030101010101" pitchFamily="2" charset="-122"/>
              </a:rPr>
              <a:t>两部电话机只需要用一对电线就能够互相连接起来。 </a:t>
            </a:r>
            <a:endParaRPr lang="en-US" altLang="zh-CN" sz="2800" b="0" kern="0" dirty="0">
              <a:latin typeface="宋体" panose="02010600030101010101" pitchFamily="2" charset="-122"/>
              <a:ea typeface="宋体" panose="02010600030101010101" pitchFamily="2" charset="-122"/>
            </a:endParaRPr>
          </a:p>
        </p:txBody>
      </p:sp>
      <p:sp>
        <p:nvSpPr>
          <p:cNvPr id="12" name="文本框 11"/>
          <p:cNvSpPr txBox="1"/>
          <p:nvPr/>
        </p:nvSpPr>
        <p:spPr>
          <a:xfrm>
            <a:off x="827088" y="2181225"/>
            <a:ext cx="7200900" cy="522288"/>
          </a:xfrm>
          <a:prstGeom prst="rect">
            <a:avLst/>
          </a:prstGeom>
          <a:noFill/>
        </p:spPr>
        <p:txBody>
          <a:bodyPr>
            <a:spAutoFit/>
          </a:bodyPr>
          <a:lstStyle/>
          <a:p>
            <a:pPr eaLnBrk="1" hangingPunct="1">
              <a:defRPr/>
            </a:pPr>
            <a:r>
              <a:rPr lang="en-US" altLang="zh-CN" sz="2800" b="0" kern="0" dirty="0">
                <a:latin typeface="+mn-ea"/>
                <a:ea typeface="+mn-ea"/>
              </a:rPr>
              <a:t>5 </a:t>
            </a:r>
            <a:r>
              <a:rPr lang="zh-CN" altLang="en-US" sz="2800" b="0" kern="0" dirty="0">
                <a:latin typeface="+mn-ea"/>
                <a:ea typeface="+mn-ea"/>
              </a:rPr>
              <a:t>部电话机两两相连，需 </a:t>
            </a:r>
            <a:r>
              <a:rPr lang="en-US" altLang="zh-CN" sz="2800" b="0" kern="0" dirty="0">
                <a:latin typeface="+mn-ea"/>
                <a:ea typeface="+mn-ea"/>
              </a:rPr>
              <a:t>10 </a:t>
            </a:r>
            <a:r>
              <a:rPr lang="zh-CN" altLang="en-US" sz="2800" b="0" kern="0" dirty="0">
                <a:latin typeface="+mn-ea"/>
                <a:ea typeface="+mn-ea"/>
              </a:rPr>
              <a:t>对电线。</a:t>
            </a:r>
            <a:endParaRPr lang="zh-CN" altLang="en-US" sz="2800" b="0" kern="0" dirty="0">
              <a:latin typeface="+mn-ea"/>
              <a:ea typeface="+mn-ea"/>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a:t>使用交换机</a:t>
            </a:r>
            <a:endParaRPr lang="zh-CN" altLang="en-US"/>
          </a:p>
        </p:txBody>
      </p:sp>
      <p:sp>
        <p:nvSpPr>
          <p:cNvPr id="56323" name="Rectangle 3"/>
          <p:cNvSpPr>
            <a:spLocks noGrp="1" noChangeArrowheads="1"/>
          </p:cNvSpPr>
          <p:nvPr>
            <p:ph type="body" idx="1"/>
          </p:nvPr>
        </p:nvSpPr>
        <p:spPr>
          <a:xfrm>
            <a:off x="827088" y="1628775"/>
            <a:ext cx="7772400" cy="4114800"/>
          </a:xfrm>
        </p:spPr>
        <p:txBody>
          <a:bodyPr/>
          <a:lstStyle/>
          <a:p>
            <a:pPr eaLnBrk="1" hangingPunct="1"/>
            <a:r>
              <a:rPr lang="zh-CN" altLang="en-US" dirty="0"/>
              <a:t>当电话机的数量增多时，就要使用交换机来完成全网的交换任务。 </a:t>
            </a:r>
            <a:endParaRPr lang="zh-CN" altLang="en-US" dirty="0"/>
          </a:p>
        </p:txBody>
      </p:sp>
      <p:sp>
        <p:nvSpPr>
          <p:cNvPr id="56324" name="Text Box 19"/>
          <p:cNvSpPr txBox="1">
            <a:spLocks noChangeArrowheads="1"/>
          </p:cNvSpPr>
          <p:nvPr/>
        </p:nvSpPr>
        <p:spPr bwMode="auto">
          <a:xfrm rot="1458061">
            <a:off x="5005388" y="2863850"/>
            <a:ext cx="79216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4800">
                <a:solidFill>
                  <a:srgbClr val="333399"/>
                </a:solidFill>
                <a:latin typeface="Times New Roman" panose="02020603050405020304" pitchFamily="18" charset="0"/>
              </a:rPr>
              <a:t>…</a:t>
            </a:r>
            <a:endParaRPr lang="en-US" altLang="zh-CN" sz="4800">
              <a:solidFill>
                <a:srgbClr val="333399"/>
              </a:solidFill>
              <a:latin typeface="Times New Roman" panose="02020603050405020304" pitchFamily="18" charset="0"/>
            </a:endParaRPr>
          </a:p>
        </p:txBody>
      </p:sp>
      <p:sp>
        <p:nvSpPr>
          <p:cNvPr id="35844" name="Line 4"/>
          <p:cNvSpPr>
            <a:spLocks noChangeShapeType="1"/>
          </p:cNvSpPr>
          <p:nvPr/>
        </p:nvSpPr>
        <p:spPr bwMode="auto">
          <a:xfrm flipH="1" flipV="1">
            <a:off x="4572000" y="4519613"/>
            <a:ext cx="1265238" cy="49371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45" name="Line 5"/>
          <p:cNvSpPr>
            <a:spLocks noChangeShapeType="1"/>
          </p:cNvSpPr>
          <p:nvPr/>
        </p:nvSpPr>
        <p:spPr bwMode="auto">
          <a:xfrm flipV="1">
            <a:off x="4211638" y="4519613"/>
            <a:ext cx="73025" cy="10064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46" name="Line 6"/>
          <p:cNvSpPr>
            <a:spLocks noChangeShapeType="1"/>
          </p:cNvSpPr>
          <p:nvPr/>
        </p:nvSpPr>
        <p:spPr bwMode="auto">
          <a:xfrm flipV="1">
            <a:off x="2484438" y="4519613"/>
            <a:ext cx="1584325" cy="2603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47" name="Line 7"/>
          <p:cNvSpPr>
            <a:spLocks noChangeShapeType="1"/>
          </p:cNvSpPr>
          <p:nvPr/>
        </p:nvSpPr>
        <p:spPr bwMode="auto">
          <a:xfrm>
            <a:off x="3348038" y="3224213"/>
            <a:ext cx="615950" cy="9080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29" name="Text Box 8"/>
          <p:cNvSpPr txBox="1">
            <a:spLocks noChangeArrowheads="1"/>
          </p:cNvSpPr>
          <p:nvPr/>
        </p:nvSpPr>
        <p:spPr bwMode="auto">
          <a:xfrm>
            <a:off x="4030663" y="2736850"/>
            <a:ext cx="793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3600">
                <a:solidFill>
                  <a:srgbClr val="000000"/>
                </a:solidFill>
                <a:latin typeface="Times New Roman" panose="02020603050405020304" pitchFamily="18" charset="0"/>
                <a:sym typeface="Wingdings" panose="05000000000000000000" pitchFamily="2" charset="2"/>
              </a:rPr>
              <a:t></a:t>
            </a:r>
            <a:r>
              <a:rPr lang="en-US" altLang="zh-CN" sz="3600">
                <a:solidFill>
                  <a:srgbClr val="000000"/>
                </a:solidFill>
                <a:latin typeface="Times New Roman" panose="02020603050405020304" pitchFamily="18" charset="0"/>
              </a:rPr>
              <a:t> </a:t>
            </a:r>
            <a:endParaRPr lang="en-US" altLang="zh-CN" sz="3600">
              <a:solidFill>
                <a:srgbClr val="000000"/>
              </a:solidFill>
              <a:latin typeface="Times New Roman" panose="02020603050405020304" pitchFamily="18" charset="0"/>
            </a:endParaRPr>
          </a:p>
        </p:txBody>
      </p:sp>
      <p:sp>
        <p:nvSpPr>
          <p:cNvPr id="56330" name="Text Box 9"/>
          <p:cNvSpPr txBox="1">
            <a:spLocks noChangeArrowheads="1"/>
          </p:cNvSpPr>
          <p:nvPr/>
        </p:nvSpPr>
        <p:spPr bwMode="auto">
          <a:xfrm>
            <a:off x="2165350" y="3440113"/>
            <a:ext cx="793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3600">
                <a:solidFill>
                  <a:srgbClr val="000000"/>
                </a:solidFill>
                <a:latin typeface="Times New Roman" panose="02020603050405020304" pitchFamily="18" charset="0"/>
                <a:sym typeface="Wingdings" panose="05000000000000000000" pitchFamily="2" charset="2"/>
              </a:rPr>
              <a:t></a:t>
            </a:r>
            <a:r>
              <a:rPr lang="en-US" altLang="zh-CN" sz="3600">
                <a:solidFill>
                  <a:srgbClr val="000000"/>
                </a:solidFill>
                <a:latin typeface="Times New Roman" panose="02020603050405020304" pitchFamily="18" charset="0"/>
              </a:rPr>
              <a:t> </a:t>
            </a:r>
            <a:endParaRPr lang="en-US" altLang="zh-CN" sz="3600">
              <a:solidFill>
                <a:srgbClr val="000000"/>
              </a:solidFill>
              <a:latin typeface="Times New Roman" panose="02020603050405020304" pitchFamily="18" charset="0"/>
            </a:endParaRPr>
          </a:p>
        </p:txBody>
      </p:sp>
      <p:sp>
        <p:nvSpPr>
          <p:cNvPr id="56331" name="Text Box 10"/>
          <p:cNvSpPr txBox="1">
            <a:spLocks noChangeArrowheads="1"/>
          </p:cNvSpPr>
          <p:nvPr/>
        </p:nvSpPr>
        <p:spPr bwMode="auto">
          <a:xfrm>
            <a:off x="2828925" y="5022850"/>
            <a:ext cx="793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3600">
                <a:solidFill>
                  <a:srgbClr val="000000"/>
                </a:solidFill>
                <a:latin typeface="Times New Roman" panose="02020603050405020304" pitchFamily="18" charset="0"/>
                <a:sym typeface="Wingdings" panose="05000000000000000000" pitchFamily="2" charset="2"/>
              </a:rPr>
              <a:t></a:t>
            </a:r>
            <a:r>
              <a:rPr lang="en-US" altLang="zh-CN" sz="3600">
                <a:solidFill>
                  <a:srgbClr val="000000"/>
                </a:solidFill>
                <a:latin typeface="Times New Roman" panose="02020603050405020304" pitchFamily="18" charset="0"/>
              </a:rPr>
              <a:t> </a:t>
            </a:r>
            <a:endParaRPr lang="en-US" altLang="zh-CN" sz="3600">
              <a:solidFill>
                <a:srgbClr val="000000"/>
              </a:solidFill>
              <a:latin typeface="Times New Roman" panose="02020603050405020304" pitchFamily="18" charset="0"/>
            </a:endParaRPr>
          </a:p>
        </p:txBody>
      </p:sp>
      <p:sp>
        <p:nvSpPr>
          <p:cNvPr id="56332" name="Text Box 11"/>
          <p:cNvSpPr txBox="1">
            <a:spLocks noChangeArrowheads="1"/>
          </p:cNvSpPr>
          <p:nvPr/>
        </p:nvSpPr>
        <p:spPr bwMode="auto">
          <a:xfrm>
            <a:off x="5802313" y="3719513"/>
            <a:ext cx="793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3600">
                <a:solidFill>
                  <a:srgbClr val="000000"/>
                </a:solidFill>
                <a:latin typeface="Times New Roman" panose="02020603050405020304" pitchFamily="18" charset="0"/>
                <a:sym typeface="Wingdings" panose="05000000000000000000" pitchFamily="2" charset="2"/>
              </a:rPr>
              <a:t></a:t>
            </a:r>
            <a:r>
              <a:rPr lang="en-US" altLang="zh-CN" sz="3600">
                <a:solidFill>
                  <a:srgbClr val="000000"/>
                </a:solidFill>
                <a:latin typeface="Times New Roman" panose="02020603050405020304" pitchFamily="18" charset="0"/>
              </a:rPr>
              <a:t> </a:t>
            </a:r>
            <a:endParaRPr lang="en-US" altLang="zh-CN" sz="3600">
              <a:solidFill>
                <a:srgbClr val="000000"/>
              </a:solidFill>
              <a:latin typeface="Times New Roman" panose="02020603050405020304" pitchFamily="18" charset="0"/>
            </a:endParaRPr>
          </a:p>
        </p:txBody>
      </p:sp>
      <p:sp>
        <p:nvSpPr>
          <p:cNvPr id="56333" name="Text Box 12"/>
          <p:cNvSpPr txBox="1">
            <a:spLocks noChangeArrowheads="1"/>
          </p:cNvSpPr>
          <p:nvPr/>
        </p:nvSpPr>
        <p:spPr bwMode="auto">
          <a:xfrm>
            <a:off x="4787900" y="4959350"/>
            <a:ext cx="793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3600">
                <a:solidFill>
                  <a:srgbClr val="000000"/>
                </a:solidFill>
                <a:latin typeface="Times New Roman" panose="02020603050405020304" pitchFamily="18" charset="0"/>
                <a:sym typeface="Wingdings" panose="05000000000000000000" pitchFamily="2" charset="2"/>
              </a:rPr>
              <a:t></a:t>
            </a:r>
            <a:r>
              <a:rPr lang="en-US" altLang="zh-CN" sz="3600">
                <a:solidFill>
                  <a:srgbClr val="000000"/>
                </a:solidFill>
                <a:latin typeface="Times New Roman" panose="02020603050405020304" pitchFamily="18" charset="0"/>
              </a:rPr>
              <a:t> </a:t>
            </a:r>
            <a:endParaRPr lang="en-US" altLang="zh-CN" sz="3600">
              <a:solidFill>
                <a:srgbClr val="000000"/>
              </a:solidFill>
              <a:latin typeface="Times New Roman" panose="02020603050405020304" pitchFamily="18" charset="0"/>
            </a:endParaRPr>
          </a:p>
        </p:txBody>
      </p:sp>
      <p:sp>
        <p:nvSpPr>
          <p:cNvPr id="35853" name="Line 13"/>
          <p:cNvSpPr>
            <a:spLocks noChangeShapeType="1"/>
          </p:cNvSpPr>
          <p:nvPr/>
        </p:nvSpPr>
        <p:spPr bwMode="auto">
          <a:xfrm flipH="1" flipV="1">
            <a:off x="4356100" y="3079750"/>
            <a:ext cx="12700" cy="11557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54" name="Line 14"/>
          <p:cNvSpPr>
            <a:spLocks noChangeShapeType="1"/>
          </p:cNvSpPr>
          <p:nvPr/>
        </p:nvSpPr>
        <p:spPr bwMode="auto">
          <a:xfrm flipV="1">
            <a:off x="4716463" y="4087813"/>
            <a:ext cx="1425575" cy="257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55" name="Line 15"/>
          <p:cNvSpPr>
            <a:spLocks noChangeShapeType="1"/>
          </p:cNvSpPr>
          <p:nvPr/>
        </p:nvSpPr>
        <p:spPr bwMode="auto">
          <a:xfrm>
            <a:off x="2555875" y="3871913"/>
            <a:ext cx="1466850" cy="46196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56" name="Line 16"/>
          <p:cNvSpPr>
            <a:spLocks noChangeShapeType="1"/>
          </p:cNvSpPr>
          <p:nvPr/>
        </p:nvSpPr>
        <p:spPr bwMode="auto">
          <a:xfrm flipV="1">
            <a:off x="3203575" y="4592638"/>
            <a:ext cx="936625" cy="8636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857" name="Line 17"/>
          <p:cNvSpPr>
            <a:spLocks noChangeShapeType="1"/>
          </p:cNvSpPr>
          <p:nvPr/>
        </p:nvSpPr>
        <p:spPr bwMode="auto">
          <a:xfrm flipH="1" flipV="1">
            <a:off x="4284663" y="4375150"/>
            <a:ext cx="850900" cy="93503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39" name="Text Box 20"/>
          <p:cNvSpPr txBox="1">
            <a:spLocks noChangeArrowheads="1"/>
          </p:cNvSpPr>
          <p:nvPr/>
        </p:nvSpPr>
        <p:spPr bwMode="auto">
          <a:xfrm>
            <a:off x="2052638" y="4359275"/>
            <a:ext cx="793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3600">
                <a:solidFill>
                  <a:srgbClr val="000000"/>
                </a:solidFill>
                <a:latin typeface="Times New Roman" panose="02020603050405020304" pitchFamily="18" charset="0"/>
                <a:sym typeface="Wingdings" panose="05000000000000000000" pitchFamily="2" charset="2"/>
              </a:rPr>
              <a:t></a:t>
            </a:r>
            <a:r>
              <a:rPr lang="en-US" altLang="zh-CN" sz="3600">
                <a:solidFill>
                  <a:srgbClr val="000000"/>
                </a:solidFill>
                <a:latin typeface="Times New Roman" panose="02020603050405020304" pitchFamily="18" charset="0"/>
              </a:rPr>
              <a:t> </a:t>
            </a:r>
            <a:endParaRPr lang="en-US" altLang="zh-CN" sz="3600">
              <a:solidFill>
                <a:srgbClr val="000000"/>
              </a:solidFill>
              <a:latin typeface="Times New Roman" panose="02020603050405020304" pitchFamily="18" charset="0"/>
            </a:endParaRPr>
          </a:p>
        </p:txBody>
      </p:sp>
      <p:sp>
        <p:nvSpPr>
          <p:cNvPr id="56340" name="Text Box 21"/>
          <p:cNvSpPr txBox="1">
            <a:spLocks noChangeArrowheads="1"/>
          </p:cNvSpPr>
          <p:nvPr/>
        </p:nvSpPr>
        <p:spPr bwMode="auto">
          <a:xfrm>
            <a:off x="3033713" y="2878138"/>
            <a:ext cx="793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3600">
                <a:solidFill>
                  <a:srgbClr val="000000"/>
                </a:solidFill>
                <a:latin typeface="Times New Roman" panose="02020603050405020304" pitchFamily="18" charset="0"/>
                <a:sym typeface="Wingdings" panose="05000000000000000000" pitchFamily="2" charset="2"/>
              </a:rPr>
              <a:t></a:t>
            </a:r>
            <a:r>
              <a:rPr lang="en-US" altLang="zh-CN" sz="3600">
                <a:solidFill>
                  <a:srgbClr val="000000"/>
                </a:solidFill>
                <a:latin typeface="Times New Roman" panose="02020603050405020304" pitchFamily="18" charset="0"/>
              </a:rPr>
              <a:t> </a:t>
            </a:r>
            <a:endParaRPr lang="en-US" altLang="zh-CN" sz="3600">
              <a:solidFill>
                <a:srgbClr val="000000"/>
              </a:solidFill>
              <a:latin typeface="Times New Roman" panose="02020603050405020304" pitchFamily="18" charset="0"/>
            </a:endParaRPr>
          </a:p>
        </p:txBody>
      </p:sp>
      <p:sp>
        <p:nvSpPr>
          <p:cNvPr id="56341" name="Text Box 22"/>
          <p:cNvSpPr txBox="1">
            <a:spLocks noChangeArrowheads="1"/>
          </p:cNvSpPr>
          <p:nvPr/>
        </p:nvSpPr>
        <p:spPr bwMode="auto">
          <a:xfrm>
            <a:off x="3841750" y="5148263"/>
            <a:ext cx="793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3600">
                <a:solidFill>
                  <a:srgbClr val="000000"/>
                </a:solidFill>
                <a:latin typeface="Times New Roman" panose="02020603050405020304" pitchFamily="18" charset="0"/>
                <a:sym typeface="Wingdings" panose="05000000000000000000" pitchFamily="2" charset="2"/>
              </a:rPr>
              <a:t></a:t>
            </a:r>
            <a:r>
              <a:rPr lang="en-US" altLang="zh-CN" sz="3600">
                <a:solidFill>
                  <a:srgbClr val="000000"/>
                </a:solidFill>
                <a:latin typeface="Times New Roman" panose="02020603050405020304" pitchFamily="18" charset="0"/>
              </a:rPr>
              <a:t> </a:t>
            </a:r>
            <a:endParaRPr lang="en-US" altLang="zh-CN" sz="3600">
              <a:solidFill>
                <a:srgbClr val="000000"/>
              </a:solidFill>
              <a:latin typeface="Times New Roman" panose="02020603050405020304" pitchFamily="18" charset="0"/>
            </a:endParaRPr>
          </a:p>
        </p:txBody>
      </p:sp>
      <p:sp>
        <p:nvSpPr>
          <p:cNvPr id="56342" name="Text Box 23"/>
          <p:cNvSpPr txBox="1">
            <a:spLocks noChangeArrowheads="1"/>
          </p:cNvSpPr>
          <p:nvPr/>
        </p:nvSpPr>
        <p:spPr bwMode="auto">
          <a:xfrm>
            <a:off x="5470525" y="4624388"/>
            <a:ext cx="793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3600">
                <a:solidFill>
                  <a:srgbClr val="000000"/>
                </a:solidFill>
                <a:latin typeface="Times New Roman" panose="02020603050405020304" pitchFamily="18" charset="0"/>
                <a:sym typeface="Wingdings" panose="05000000000000000000" pitchFamily="2" charset="2"/>
              </a:rPr>
              <a:t></a:t>
            </a:r>
            <a:r>
              <a:rPr lang="en-US" altLang="zh-CN" sz="3600">
                <a:solidFill>
                  <a:srgbClr val="000000"/>
                </a:solidFill>
                <a:latin typeface="Times New Roman" panose="02020603050405020304" pitchFamily="18" charset="0"/>
              </a:rPr>
              <a:t> </a:t>
            </a:r>
            <a:endParaRPr lang="en-US" altLang="zh-CN" sz="3600">
              <a:solidFill>
                <a:srgbClr val="000000"/>
              </a:solidFill>
              <a:latin typeface="Times New Roman" panose="02020603050405020304" pitchFamily="18" charset="0"/>
            </a:endParaRPr>
          </a:p>
        </p:txBody>
      </p:sp>
      <p:sp>
        <p:nvSpPr>
          <p:cNvPr id="56343" name="AutoShape 18"/>
          <p:cNvSpPr>
            <a:spLocks noChangeArrowheads="1"/>
          </p:cNvSpPr>
          <p:nvPr/>
        </p:nvSpPr>
        <p:spPr bwMode="auto">
          <a:xfrm>
            <a:off x="3817938" y="3943350"/>
            <a:ext cx="1185862" cy="730250"/>
          </a:xfrm>
          <a:prstGeom prst="cube">
            <a:avLst>
              <a:gd name="adj" fmla="val 25000"/>
            </a:avLst>
          </a:prstGeom>
          <a:solidFill>
            <a:schemeClr val="accent2"/>
          </a:solidFill>
          <a:ln w="952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endParaRPr lang="zh-CN" altLang="zh-CN" sz="2400">
              <a:solidFill>
                <a:srgbClr val="333399"/>
              </a:solidFill>
              <a:ea typeface="宋体" panose="02010600030101010101" pitchFamily="2" charset="-122"/>
            </a:endParaRPr>
          </a:p>
        </p:txBody>
      </p:sp>
      <p:sp>
        <p:nvSpPr>
          <p:cNvPr id="56344" name="Text Box 24"/>
          <p:cNvSpPr txBox="1">
            <a:spLocks noChangeArrowheads="1"/>
          </p:cNvSpPr>
          <p:nvPr/>
        </p:nvSpPr>
        <p:spPr bwMode="auto">
          <a:xfrm>
            <a:off x="3805238" y="4137025"/>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dirty="0">
                <a:solidFill>
                  <a:schemeClr val="bg1"/>
                </a:solidFill>
                <a:latin typeface="Times New Roman" panose="02020603050405020304" pitchFamily="18" charset="0"/>
                <a:ea typeface="黑体" panose="02010609060101010101" pitchFamily="49" charset="-122"/>
              </a:rPr>
              <a:t>交换机</a:t>
            </a:r>
            <a:endParaRPr lang="zh-CN" altLang="en-US" sz="2400" dirty="0">
              <a:solidFill>
                <a:schemeClr val="bg1"/>
              </a:solidFill>
              <a:latin typeface="Times New Roman" panose="02020603050405020304" pitchFamily="18" charset="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300"/>
                                  </p:stCondLst>
                                  <p:childTnLst>
                                    <p:set>
                                      <p:cBhvr>
                                        <p:cTn id="6" dur="1" fill="hold">
                                          <p:stCondLst>
                                            <p:cond delay="0"/>
                                          </p:stCondLst>
                                        </p:cTn>
                                        <p:tgtEl>
                                          <p:spTgt spid="35853"/>
                                        </p:tgtEl>
                                        <p:attrNameLst>
                                          <p:attrName>style.visibility</p:attrName>
                                        </p:attrNameLst>
                                      </p:cBhvr>
                                      <p:to>
                                        <p:strVal val="visible"/>
                                      </p:to>
                                    </p:set>
                                  </p:childTnLst>
                                </p:cTn>
                              </p:par>
                            </p:childTnLst>
                          </p:cTn>
                        </p:par>
                        <p:par>
                          <p:cTn id="7" fill="hold">
                            <p:stCondLst>
                              <p:cond delay="300"/>
                            </p:stCondLst>
                            <p:childTnLst>
                              <p:par>
                                <p:cTn id="8" presetID="1" presetClass="entr" presetSubtype="0" fill="hold" nodeType="afterEffect">
                                  <p:stCondLst>
                                    <p:cond delay="300"/>
                                  </p:stCondLst>
                                  <p:childTnLst>
                                    <p:set>
                                      <p:cBhvr>
                                        <p:cTn id="9" dur="1" fill="hold">
                                          <p:stCondLst>
                                            <p:cond delay="0"/>
                                          </p:stCondLst>
                                        </p:cTn>
                                        <p:tgtEl>
                                          <p:spTgt spid="35847"/>
                                        </p:tgtEl>
                                        <p:attrNameLst>
                                          <p:attrName>style.visibility</p:attrName>
                                        </p:attrNameLst>
                                      </p:cBhvr>
                                      <p:to>
                                        <p:strVal val="visible"/>
                                      </p:to>
                                    </p:set>
                                  </p:childTnLst>
                                </p:cTn>
                              </p:par>
                            </p:childTnLst>
                          </p:cTn>
                        </p:par>
                        <p:par>
                          <p:cTn id="10" fill="hold">
                            <p:stCondLst>
                              <p:cond delay="600"/>
                            </p:stCondLst>
                            <p:childTnLst>
                              <p:par>
                                <p:cTn id="11" presetID="1" presetClass="entr" presetSubtype="0" fill="hold" nodeType="afterEffect">
                                  <p:stCondLst>
                                    <p:cond delay="300"/>
                                  </p:stCondLst>
                                  <p:childTnLst>
                                    <p:set>
                                      <p:cBhvr>
                                        <p:cTn id="12" dur="1" fill="hold">
                                          <p:stCondLst>
                                            <p:cond delay="0"/>
                                          </p:stCondLst>
                                        </p:cTn>
                                        <p:tgtEl>
                                          <p:spTgt spid="35855"/>
                                        </p:tgtEl>
                                        <p:attrNameLst>
                                          <p:attrName>style.visibility</p:attrName>
                                        </p:attrNameLst>
                                      </p:cBhvr>
                                      <p:to>
                                        <p:strVal val="visible"/>
                                      </p:to>
                                    </p:set>
                                  </p:childTnLst>
                                </p:cTn>
                              </p:par>
                            </p:childTnLst>
                          </p:cTn>
                        </p:par>
                        <p:par>
                          <p:cTn id="13" fill="hold">
                            <p:stCondLst>
                              <p:cond delay="900"/>
                            </p:stCondLst>
                            <p:childTnLst>
                              <p:par>
                                <p:cTn id="14" presetID="1" presetClass="entr" presetSubtype="0" fill="hold" nodeType="afterEffect">
                                  <p:stCondLst>
                                    <p:cond delay="300"/>
                                  </p:stCondLst>
                                  <p:childTnLst>
                                    <p:set>
                                      <p:cBhvr>
                                        <p:cTn id="15" dur="1" fill="hold">
                                          <p:stCondLst>
                                            <p:cond delay="0"/>
                                          </p:stCondLst>
                                        </p:cTn>
                                        <p:tgtEl>
                                          <p:spTgt spid="35846"/>
                                        </p:tgtEl>
                                        <p:attrNameLst>
                                          <p:attrName>style.visibility</p:attrName>
                                        </p:attrNameLst>
                                      </p:cBhvr>
                                      <p:to>
                                        <p:strVal val="visible"/>
                                      </p:to>
                                    </p:set>
                                  </p:childTnLst>
                                </p:cTn>
                              </p:par>
                            </p:childTnLst>
                          </p:cTn>
                        </p:par>
                        <p:par>
                          <p:cTn id="16" fill="hold">
                            <p:stCondLst>
                              <p:cond delay="1200"/>
                            </p:stCondLst>
                            <p:childTnLst>
                              <p:par>
                                <p:cTn id="17" presetID="1" presetClass="entr" presetSubtype="0" fill="hold" nodeType="afterEffect">
                                  <p:stCondLst>
                                    <p:cond delay="300"/>
                                  </p:stCondLst>
                                  <p:childTnLst>
                                    <p:set>
                                      <p:cBhvr>
                                        <p:cTn id="18" dur="1" fill="hold">
                                          <p:stCondLst>
                                            <p:cond delay="0"/>
                                          </p:stCondLst>
                                        </p:cTn>
                                        <p:tgtEl>
                                          <p:spTgt spid="35856"/>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nodeType="afterEffect">
                                  <p:stCondLst>
                                    <p:cond delay="300"/>
                                  </p:stCondLst>
                                  <p:childTnLst>
                                    <p:set>
                                      <p:cBhvr>
                                        <p:cTn id="21" dur="1" fill="hold">
                                          <p:stCondLst>
                                            <p:cond delay="0"/>
                                          </p:stCondLst>
                                        </p:cTn>
                                        <p:tgtEl>
                                          <p:spTgt spid="35845"/>
                                        </p:tgtEl>
                                        <p:attrNameLst>
                                          <p:attrName>style.visibility</p:attrName>
                                        </p:attrNameLst>
                                      </p:cBhvr>
                                      <p:to>
                                        <p:strVal val="visible"/>
                                      </p:to>
                                    </p:set>
                                  </p:childTnLst>
                                </p:cTn>
                              </p:par>
                            </p:childTnLst>
                          </p:cTn>
                        </p:par>
                        <p:par>
                          <p:cTn id="22" fill="hold">
                            <p:stCondLst>
                              <p:cond delay="1800"/>
                            </p:stCondLst>
                            <p:childTnLst>
                              <p:par>
                                <p:cTn id="23" presetID="1" presetClass="entr" presetSubtype="0" fill="hold" nodeType="afterEffect">
                                  <p:stCondLst>
                                    <p:cond delay="300"/>
                                  </p:stCondLst>
                                  <p:childTnLst>
                                    <p:set>
                                      <p:cBhvr>
                                        <p:cTn id="24" dur="1" fill="hold">
                                          <p:stCondLst>
                                            <p:cond delay="0"/>
                                          </p:stCondLst>
                                        </p:cTn>
                                        <p:tgtEl>
                                          <p:spTgt spid="35857"/>
                                        </p:tgtEl>
                                        <p:attrNameLst>
                                          <p:attrName>style.visibility</p:attrName>
                                        </p:attrNameLst>
                                      </p:cBhvr>
                                      <p:to>
                                        <p:strVal val="visible"/>
                                      </p:to>
                                    </p:set>
                                  </p:childTnLst>
                                </p:cTn>
                              </p:par>
                            </p:childTnLst>
                          </p:cTn>
                        </p:par>
                        <p:par>
                          <p:cTn id="25" fill="hold">
                            <p:stCondLst>
                              <p:cond delay="2100"/>
                            </p:stCondLst>
                            <p:childTnLst>
                              <p:par>
                                <p:cTn id="26" presetID="1" presetClass="entr" presetSubtype="0" fill="hold" nodeType="afterEffect">
                                  <p:stCondLst>
                                    <p:cond delay="300"/>
                                  </p:stCondLst>
                                  <p:childTnLst>
                                    <p:set>
                                      <p:cBhvr>
                                        <p:cTn id="27" dur="1" fill="hold">
                                          <p:stCondLst>
                                            <p:cond delay="0"/>
                                          </p:stCondLst>
                                        </p:cTn>
                                        <p:tgtEl>
                                          <p:spTgt spid="35844"/>
                                        </p:tgtEl>
                                        <p:attrNameLst>
                                          <p:attrName>style.visibility</p:attrName>
                                        </p:attrNameLst>
                                      </p:cBhvr>
                                      <p:to>
                                        <p:strVal val="visible"/>
                                      </p:to>
                                    </p:set>
                                  </p:childTnLst>
                                </p:cTn>
                              </p:par>
                            </p:childTnLst>
                          </p:cTn>
                        </p:par>
                        <p:par>
                          <p:cTn id="28" fill="hold">
                            <p:stCondLst>
                              <p:cond delay="2400"/>
                            </p:stCondLst>
                            <p:childTnLst>
                              <p:par>
                                <p:cTn id="29" presetID="1" presetClass="entr" presetSubtype="0" fill="hold" nodeType="afterEffect">
                                  <p:stCondLst>
                                    <p:cond delay="300"/>
                                  </p:stCondLst>
                                  <p:childTnLst>
                                    <p:set>
                                      <p:cBhvr>
                                        <p:cTn id="30" dur="1" fill="hold">
                                          <p:stCondLst>
                                            <p:cond delay="0"/>
                                          </p:stCondLst>
                                        </p:cTn>
                                        <p:tgtEl>
                                          <p:spTgt spid="35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CN"/>
              <a:t>“</a:t>
            </a:r>
            <a:r>
              <a:rPr lang="zh-CN" altLang="en-US"/>
              <a:t>交换”的含义</a:t>
            </a:r>
            <a:endParaRPr lang="zh-CN" altLang="en-US"/>
          </a:p>
        </p:txBody>
      </p:sp>
      <p:sp>
        <p:nvSpPr>
          <p:cNvPr id="40963" name="Rectangle 3"/>
          <p:cNvSpPr>
            <a:spLocks noGrp="1" noChangeArrowheads="1"/>
          </p:cNvSpPr>
          <p:nvPr>
            <p:ph type="body" idx="1"/>
          </p:nvPr>
        </p:nvSpPr>
        <p:spPr>
          <a:xfrm>
            <a:off x="887413" y="1844675"/>
            <a:ext cx="7772400" cy="2333625"/>
          </a:xfrm>
        </p:spPr>
        <p:txBody>
          <a:bodyPr/>
          <a:lstStyle/>
          <a:p>
            <a:pPr eaLnBrk="1" hangingPunct="1"/>
            <a:r>
              <a:rPr lang="zh-CN" altLang="en-US"/>
              <a:t>在这里，“</a:t>
            </a:r>
            <a:r>
              <a:rPr lang="zh-CN" altLang="en-US">
                <a:solidFill>
                  <a:srgbClr val="FF0000"/>
                </a:solidFill>
              </a:rPr>
              <a:t>交换</a:t>
            </a:r>
            <a:r>
              <a:rPr lang="zh-CN" altLang="en-US"/>
              <a:t>”</a:t>
            </a:r>
            <a:r>
              <a:rPr lang="en-US" altLang="zh-CN"/>
              <a:t>(switching)</a:t>
            </a:r>
            <a:r>
              <a:rPr lang="zh-CN" altLang="en-US"/>
              <a:t>的含义就是</a:t>
            </a:r>
            <a:r>
              <a:rPr lang="zh-CN" altLang="en-US">
                <a:solidFill>
                  <a:srgbClr val="FF0000"/>
                </a:solidFill>
              </a:rPr>
              <a:t>转接</a:t>
            </a:r>
            <a:r>
              <a:rPr lang="en-US" altLang="zh-CN"/>
              <a:t>——</a:t>
            </a:r>
            <a:r>
              <a:rPr lang="zh-CN" altLang="en-US"/>
              <a:t>把一条电话线转接到另一条电话线，使它们连通起来。</a:t>
            </a:r>
            <a:endParaRPr lang="zh-CN" altLang="en-US"/>
          </a:p>
          <a:p>
            <a:pPr eaLnBrk="1" hangingPunct="1"/>
            <a:r>
              <a:rPr lang="zh-CN" altLang="en-US"/>
              <a:t>从通信资源的分配角度来看，“交换”就是按照某种方式</a:t>
            </a:r>
            <a:r>
              <a:rPr lang="zh-CN" altLang="en-US">
                <a:solidFill>
                  <a:srgbClr val="FF0000"/>
                </a:solidFill>
              </a:rPr>
              <a:t>动态地分配</a:t>
            </a:r>
            <a:r>
              <a:rPr lang="zh-CN" altLang="en-US"/>
              <a:t>传输线路的资源。 </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a:t>电路交换的特点</a:t>
            </a:r>
            <a:endParaRPr lang="zh-CN" altLang="en-US"/>
          </a:p>
        </p:txBody>
      </p:sp>
      <p:sp>
        <p:nvSpPr>
          <p:cNvPr id="41987" name="Rectangle 3"/>
          <p:cNvSpPr>
            <a:spLocks noGrp="1" noChangeArrowheads="1"/>
          </p:cNvSpPr>
          <p:nvPr>
            <p:ph type="body" idx="1"/>
          </p:nvPr>
        </p:nvSpPr>
        <p:spPr/>
        <p:txBody>
          <a:bodyPr/>
          <a:lstStyle/>
          <a:p>
            <a:pPr eaLnBrk="1" hangingPunct="1"/>
            <a:r>
              <a:rPr lang="zh-CN" altLang="en-US"/>
              <a:t>电路交换必定是面向连接的。 </a:t>
            </a:r>
            <a:endParaRPr lang="zh-CN" altLang="en-US"/>
          </a:p>
          <a:p>
            <a:pPr eaLnBrk="1" hangingPunct="1"/>
            <a:r>
              <a:rPr lang="zh-CN" altLang="en-US"/>
              <a:t>电路交换的三个阶段：</a:t>
            </a:r>
            <a:endParaRPr lang="zh-CN" altLang="en-US"/>
          </a:p>
          <a:p>
            <a:pPr lvl="1" eaLnBrk="1" hangingPunct="1"/>
            <a:r>
              <a:rPr lang="zh-CN" altLang="en-US">
                <a:solidFill>
                  <a:srgbClr val="333399"/>
                </a:solidFill>
                <a:ea typeface="黑体" panose="02010609060101010101" pitchFamily="49" charset="-122"/>
              </a:rPr>
              <a:t>建立连接</a:t>
            </a:r>
            <a:endParaRPr lang="zh-CN" altLang="en-US">
              <a:solidFill>
                <a:srgbClr val="333399"/>
              </a:solidFill>
              <a:ea typeface="黑体" panose="02010609060101010101" pitchFamily="49" charset="-122"/>
            </a:endParaRPr>
          </a:p>
          <a:p>
            <a:pPr lvl="1" eaLnBrk="1" hangingPunct="1"/>
            <a:r>
              <a:rPr lang="zh-CN" altLang="en-US">
                <a:solidFill>
                  <a:srgbClr val="333399"/>
                </a:solidFill>
                <a:ea typeface="黑体" panose="02010609060101010101" pitchFamily="49" charset="-122"/>
              </a:rPr>
              <a:t>通信</a:t>
            </a:r>
            <a:endParaRPr lang="zh-CN" altLang="en-US">
              <a:solidFill>
                <a:srgbClr val="333399"/>
              </a:solidFill>
              <a:ea typeface="黑体" panose="02010609060101010101" pitchFamily="49" charset="-122"/>
            </a:endParaRPr>
          </a:p>
          <a:p>
            <a:pPr lvl="1" eaLnBrk="1" hangingPunct="1"/>
            <a:r>
              <a:rPr lang="zh-CN" altLang="en-US">
                <a:solidFill>
                  <a:srgbClr val="333399"/>
                </a:solidFill>
                <a:ea typeface="黑体" panose="02010609060101010101" pitchFamily="49" charset="-122"/>
              </a:rPr>
              <a:t>释放连接</a:t>
            </a:r>
            <a:endParaRPr lang="zh-CN" altLang="en-US">
              <a:solidFill>
                <a:srgbClr val="333399"/>
              </a:solidFill>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a:t>电路交换举例</a:t>
            </a:r>
            <a:endParaRPr lang="zh-CN" altLang="en-US"/>
          </a:p>
        </p:txBody>
      </p:sp>
      <p:sp>
        <p:nvSpPr>
          <p:cNvPr id="43011" name="Rectangle 3"/>
          <p:cNvSpPr>
            <a:spLocks noGrp="1" noChangeArrowheads="1"/>
          </p:cNvSpPr>
          <p:nvPr>
            <p:ph type="body" idx="1"/>
          </p:nvPr>
        </p:nvSpPr>
        <p:spPr/>
        <p:txBody>
          <a:bodyPr/>
          <a:lstStyle/>
          <a:p>
            <a:pPr eaLnBrk="1" hangingPunct="1"/>
            <a:r>
              <a:rPr lang="en-US" altLang="zh-CN"/>
              <a:t>A </a:t>
            </a:r>
            <a:r>
              <a:rPr lang="zh-CN" altLang="en-US"/>
              <a:t>和 </a:t>
            </a:r>
            <a:r>
              <a:rPr lang="en-US" altLang="zh-CN"/>
              <a:t>B </a:t>
            </a:r>
            <a:r>
              <a:rPr lang="zh-CN" altLang="en-US"/>
              <a:t>通话经过四个交换机</a:t>
            </a:r>
            <a:endParaRPr lang="zh-CN" altLang="en-US"/>
          </a:p>
          <a:p>
            <a:pPr eaLnBrk="1" hangingPunct="1"/>
            <a:r>
              <a:rPr lang="zh-CN" altLang="en-US"/>
              <a:t>通话在 </a:t>
            </a:r>
            <a:r>
              <a:rPr lang="en-US" altLang="zh-CN"/>
              <a:t>A </a:t>
            </a:r>
            <a:r>
              <a:rPr lang="zh-CN" altLang="en-US"/>
              <a:t>到 </a:t>
            </a:r>
            <a:r>
              <a:rPr lang="en-US" altLang="zh-CN"/>
              <a:t>B </a:t>
            </a:r>
            <a:r>
              <a:rPr lang="zh-CN" altLang="en-US"/>
              <a:t>的连接上进行</a:t>
            </a:r>
            <a:endParaRPr lang="zh-CN" altLang="en-US"/>
          </a:p>
        </p:txBody>
      </p:sp>
      <p:sp>
        <p:nvSpPr>
          <p:cNvPr id="62468" name="Freeform 4"/>
          <p:cNvSpPr/>
          <p:nvPr/>
        </p:nvSpPr>
        <p:spPr bwMode="auto">
          <a:xfrm>
            <a:off x="1604962" y="4933951"/>
            <a:ext cx="212725" cy="325437"/>
          </a:xfrm>
          <a:custGeom>
            <a:avLst/>
            <a:gdLst>
              <a:gd name="T0" fmla="*/ 2147483646 w 136"/>
              <a:gd name="T1" fmla="*/ 0 h 210"/>
              <a:gd name="T2" fmla="*/ 2147483646 w 136"/>
              <a:gd name="T3" fmla="*/ 2147483646 h 210"/>
              <a:gd name="T4" fmla="*/ 2147483646 w 136"/>
              <a:gd name="T5" fmla="*/ 2147483646 h 210"/>
              <a:gd name="T6" fmla="*/ 2147483646 w 136"/>
              <a:gd name="T7" fmla="*/ 2147483646 h 210"/>
              <a:gd name="T8" fmla="*/ 2147483646 w 136"/>
              <a:gd name="T9" fmla="*/ 2147483646 h 210"/>
              <a:gd name="T10" fmla="*/ 2147483646 w 136"/>
              <a:gd name="T11" fmla="*/ 2147483646 h 210"/>
              <a:gd name="T12" fmla="*/ 2147483646 w 136"/>
              <a:gd name="T13" fmla="*/ 2147483646 h 210"/>
              <a:gd name="T14" fmla="*/ 0 w 136"/>
              <a:gd name="T15" fmla="*/ 2147483646 h 210"/>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210"/>
              <a:gd name="T26" fmla="*/ 136 w 136"/>
              <a:gd name="T27" fmla="*/ 210 h 2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210">
                <a:moveTo>
                  <a:pt x="9" y="0"/>
                </a:moveTo>
                <a:cubicBezTo>
                  <a:pt x="17" y="1"/>
                  <a:pt x="42" y="2"/>
                  <a:pt x="57" y="6"/>
                </a:cubicBezTo>
                <a:cubicBezTo>
                  <a:pt x="72" y="10"/>
                  <a:pt x="87" y="18"/>
                  <a:pt x="99" y="27"/>
                </a:cubicBezTo>
                <a:cubicBezTo>
                  <a:pt x="111" y="36"/>
                  <a:pt x="124" y="49"/>
                  <a:pt x="129" y="63"/>
                </a:cubicBezTo>
                <a:cubicBezTo>
                  <a:pt x="134" y="77"/>
                  <a:pt x="136" y="97"/>
                  <a:pt x="132" y="114"/>
                </a:cubicBezTo>
                <a:cubicBezTo>
                  <a:pt x="128" y="131"/>
                  <a:pt x="115" y="154"/>
                  <a:pt x="102" y="168"/>
                </a:cubicBezTo>
                <a:cubicBezTo>
                  <a:pt x="89" y="182"/>
                  <a:pt x="68" y="191"/>
                  <a:pt x="51" y="198"/>
                </a:cubicBezTo>
                <a:cubicBezTo>
                  <a:pt x="34" y="205"/>
                  <a:pt x="11" y="208"/>
                  <a:pt x="0" y="210"/>
                </a:cubicBez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69" name="Line 5"/>
          <p:cNvSpPr>
            <a:spLocks noChangeShapeType="1"/>
          </p:cNvSpPr>
          <p:nvPr/>
        </p:nvSpPr>
        <p:spPr bwMode="auto">
          <a:xfrm flipV="1">
            <a:off x="873125" y="5286375"/>
            <a:ext cx="711200" cy="4889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0" name="Line 6"/>
          <p:cNvSpPr>
            <a:spLocks noChangeShapeType="1"/>
          </p:cNvSpPr>
          <p:nvPr/>
        </p:nvSpPr>
        <p:spPr bwMode="auto">
          <a:xfrm flipV="1">
            <a:off x="877888" y="4964113"/>
            <a:ext cx="711200" cy="1397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1" name="Line 7"/>
          <p:cNvSpPr>
            <a:spLocks noChangeShapeType="1"/>
          </p:cNvSpPr>
          <p:nvPr/>
        </p:nvSpPr>
        <p:spPr bwMode="auto">
          <a:xfrm flipV="1">
            <a:off x="7473950" y="4570413"/>
            <a:ext cx="92710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2" name="Line 8"/>
          <p:cNvSpPr>
            <a:spLocks noChangeShapeType="1"/>
          </p:cNvSpPr>
          <p:nvPr/>
        </p:nvSpPr>
        <p:spPr bwMode="auto">
          <a:xfrm>
            <a:off x="731838" y="4456113"/>
            <a:ext cx="847725" cy="1698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3" name="Freeform 9"/>
          <p:cNvSpPr/>
          <p:nvPr/>
        </p:nvSpPr>
        <p:spPr bwMode="auto">
          <a:xfrm>
            <a:off x="1565275" y="3894138"/>
            <a:ext cx="5930900" cy="1524000"/>
          </a:xfrm>
          <a:custGeom>
            <a:avLst/>
            <a:gdLst>
              <a:gd name="T0" fmla="*/ 0 w 3776"/>
              <a:gd name="T1" fmla="*/ 2147483646 h 981"/>
              <a:gd name="T2" fmla="*/ 2147483646 w 3776"/>
              <a:gd name="T3" fmla="*/ 2147483646 h 981"/>
              <a:gd name="T4" fmla="*/ 2147483646 w 3776"/>
              <a:gd name="T5" fmla="*/ 2147483646 h 981"/>
              <a:gd name="T6" fmla="*/ 2147483646 w 3776"/>
              <a:gd name="T7" fmla="*/ 0 h 981"/>
              <a:gd name="T8" fmla="*/ 2147483646 w 3776"/>
              <a:gd name="T9" fmla="*/ 2147483646 h 981"/>
              <a:gd name="T10" fmla="*/ 2147483646 w 3776"/>
              <a:gd name="T11" fmla="*/ 2147483646 h 981"/>
              <a:gd name="T12" fmla="*/ 2147483646 w 3776"/>
              <a:gd name="T13" fmla="*/ 2147483646 h 981"/>
              <a:gd name="T14" fmla="*/ 2147483646 w 3776"/>
              <a:gd name="T15" fmla="*/ 2147483646 h 981"/>
              <a:gd name="T16" fmla="*/ 2147483646 w 3776"/>
              <a:gd name="T17" fmla="*/ 2147483646 h 981"/>
              <a:gd name="T18" fmla="*/ 2147483646 w 3776"/>
              <a:gd name="T19" fmla="*/ 2147483646 h 9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76"/>
              <a:gd name="T31" fmla="*/ 0 h 981"/>
              <a:gd name="T32" fmla="*/ 3776 w 3776"/>
              <a:gd name="T33" fmla="*/ 981 h 9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76" h="981">
                <a:moveTo>
                  <a:pt x="0" y="462"/>
                </a:moveTo>
                <a:lnTo>
                  <a:pt x="3" y="463"/>
                </a:lnTo>
                <a:lnTo>
                  <a:pt x="558" y="690"/>
                </a:lnTo>
                <a:lnTo>
                  <a:pt x="1167" y="0"/>
                </a:lnTo>
                <a:lnTo>
                  <a:pt x="1712" y="209"/>
                </a:lnTo>
                <a:lnTo>
                  <a:pt x="2167" y="754"/>
                </a:lnTo>
                <a:lnTo>
                  <a:pt x="2712" y="981"/>
                </a:lnTo>
                <a:lnTo>
                  <a:pt x="3230" y="500"/>
                </a:lnTo>
                <a:lnTo>
                  <a:pt x="3776" y="618"/>
                </a:lnTo>
                <a:lnTo>
                  <a:pt x="3766" y="608"/>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74" name="Rectangle 10"/>
          <p:cNvSpPr>
            <a:spLocks noChangeArrowheads="1"/>
          </p:cNvSpPr>
          <p:nvPr/>
        </p:nvSpPr>
        <p:spPr bwMode="auto">
          <a:xfrm>
            <a:off x="1627188" y="4438650"/>
            <a:ext cx="754062" cy="104298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75" name="Oval 11"/>
          <p:cNvSpPr>
            <a:spLocks noChangeArrowheads="1"/>
          </p:cNvSpPr>
          <p:nvPr/>
        </p:nvSpPr>
        <p:spPr bwMode="auto">
          <a:xfrm>
            <a:off x="1533525" y="4568825"/>
            <a:ext cx="93663" cy="93663"/>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76" name="Oval 12"/>
          <p:cNvSpPr>
            <a:spLocks noChangeArrowheads="1"/>
          </p:cNvSpPr>
          <p:nvPr/>
        </p:nvSpPr>
        <p:spPr bwMode="auto">
          <a:xfrm>
            <a:off x="1533525" y="4737100"/>
            <a:ext cx="93663" cy="92075"/>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77" name="Oval 13"/>
          <p:cNvSpPr>
            <a:spLocks noChangeArrowheads="1"/>
          </p:cNvSpPr>
          <p:nvPr/>
        </p:nvSpPr>
        <p:spPr bwMode="auto">
          <a:xfrm>
            <a:off x="1533525" y="4913313"/>
            <a:ext cx="93663" cy="93662"/>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78" name="Oval 14"/>
          <p:cNvSpPr>
            <a:spLocks noChangeArrowheads="1"/>
          </p:cNvSpPr>
          <p:nvPr/>
        </p:nvSpPr>
        <p:spPr bwMode="auto">
          <a:xfrm>
            <a:off x="1533525" y="5070475"/>
            <a:ext cx="93663" cy="95250"/>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79" name="Oval 15"/>
          <p:cNvSpPr>
            <a:spLocks noChangeArrowheads="1"/>
          </p:cNvSpPr>
          <p:nvPr/>
        </p:nvSpPr>
        <p:spPr bwMode="auto">
          <a:xfrm>
            <a:off x="1533525" y="5238750"/>
            <a:ext cx="93663" cy="95250"/>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80" name="Oval 16"/>
          <p:cNvSpPr>
            <a:spLocks noChangeArrowheads="1"/>
          </p:cNvSpPr>
          <p:nvPr/>
        </p:nvSpPr>
        <p:spPr bwMode="auto">
          <a:xfrm>
            <a:off x="2381250" y="4568825"/>
            <a:ext cx="93663" cy="93663"/>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81" name="Oval 17"/>
          <p:cNvSpPr>
            <a:spLocks noChangeArrowheads="1"/>
          </p:cNvSpPr>
          <p:nvPr/>
        </p:nvSpPr>
        <p:spPr bwMode="auto">
          <a:xfrm>
            <a:off x="2381250" y="4737100"/>
            <a:ext cx="93663" cy="92075"/>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82" name="Oval 18"/>
          <p:cNvSpPr>
            <a:spLocks noChangeArrowheads="1"/>
          </p:cNvSpPr>
          <p:nvPr/>
        </p:nvSpPr>
        <p:spPr bwMode="auto">
          <a:xfrm>
            <a:off x="2381250" y="4913313"/>
            <a:ext cx="93663" cy="93662"/>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83" name="Oval 19"/>
          <p:cNvSpPr>
            <a:spLocks noChangeArrowheads="1"/>
          </p:cNvSpPr>
          <p:nvPr/>
        </p:nvSpPr>
        <p:spPr bwMode="auto">
          <a:xfrm>
            <a:off x="2381250" y="5070475"/>
            <a:ext cx="93663" cy="95250"/>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84" name="Oval 20"/>
          <p:cNvSpPr>
            <a:spLocks noChangeArrowheads="1"/>
          </p:cNvSpPr>
          <p:nvPr/>
        </p:nvSpPr>
        <p:spPr bwMode="auto">
          <a:xfrm>
            <a:off x="2381250" y="5238750"/>
            <a:ext cx="93663" cy="95250"/>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85" name="Rectangle 21"/>
          <p:cNvSpPr>
            <a:spLocks noChangeArrowheads="1"/>
          </p:cNvSpPr>
          <p:nvPr/>
        </p:nvSpPr>
        <p:spPr bwMode="auto">
          <a:xfrm>
            <a:off x="3436938" y="3541713"/>
            <a:ext cx="752475" cy="1044575"/>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86" name="Oval 22"/>
          <p:cNvSpPr>
            <a:spLocks noChangeArrowheads="1"/>
          </p:cNvSpPr>
          <p:nvPr/>
        </p:nvSpPr>
        <p:spPr bwMode="auto">
          <a:xfrm>
            <a:off x="3341688" y="3673475"/>
            <a:ext cx="95250" cy="92075"/>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87" name="Oval 23"/>
          <p:cNvSpPr>
            <a:spLocks noChangeArrowheads="1"/>
          </p:cNvSpPr>
          <p:nvPr/>
        </p:nvSpPr>
        <p:spPr bwMode="auto">
          <a:xfrm>
            <a:off x="3341688" y="3841750"/>
            <a:ext cx="95250" cy="92075"/>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88" name="Oval 24"/>
          <p:cNvSpPr>
            <a:spLocks noChangeArrowheads="1"/>
          </p:cNvSpPr>
          <p:nvPr/>
        </p:nvSpPr>
        <p:spPr bwMode="auto">
          <a:xfrm>
            <a:off x="3341688" y="4019550"/>
            <a:ext cx="95250" cy="92075"/>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89" name="Oval 25"/>
          <p:cNvSpPr>
            <a:spLocks noChangeArrowheads="1"/>
          </p:cNvSpPr>
          <p:nvPr/>
        </p:nvSpPr>
        <p:spPr bwMode="auto">
          <a:xfrm>
            <a:off x="3341688" y="4176713"/>
            <a:ext cx="95250" cy="93662"/>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90" name="Oval 26"/>
          <p:cNvSpPr>
            <a:spLocks noChangeArrowheads="1"/>
          </p:cNvSpPr>
          <p:nvPr/>
        </p:nvSpPr>
        <p:spPr bwMode="auto">
          <a:xfrm>
            <a:off x="3341688" y="4344988"/>
            <a:ext cx="95250" cy="93662"/>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91" name="Oval 27"/>
          <p:cNvSpPr>
            <a:spLocks noChangeArrowheads="1"/>
          </p:cNvSpPr>
          <p:nvPr/>
        </p:nvSpPr>
        <p:spPr bwMode="auto">
          <a:xfrm>
            <a:off x="4189413" y="3673475"/>
            <a:ext cx="95250" cy="92075"/>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92" name="Oval 28"/>
          <p:cNvSpPr>
            <a:spLocks noChangeArrowheads="1"/>
          </p:cNvSpPr>
          <p:nvPr/>
        </p:nvSpPr>
        <p:spPr bwMode="auto">
          <a:xfrm>
            <a:off x="4189413" y="3841750"/>
            <a:ext cx="95250" cy="92075"/>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93" name="Oval 29"/>
          <p:cNvSpPr>
            <a:spLocks noChangeArrowheads="1"/>
          </p:cNvSpPr>
          <p:nvPr/>
        </p:nvSpPr>
        <p:spPr bwMode="auto">
          <a:xfrm>
            <a:off x="4189413" y="4019550"/>
            <a:ext cx="95250" cy="92075"/>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94" name="Oval 30"/>
          <p:cNvSpPr>
            <a:spLocks noChangeArrowheads="1"/>
          </p:cNvSpPr>
          <p:nvPr/>
        </p:nvSpPr>
        <p:spPr bwMode="auto">
          <a:xfrm>
            <a:off x="4189413" y="4176713"/>
            <a:ext cx="95250" cy="93662"/>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95" name="Oval 31"/>
          <p:cNvSpPr>
            <a:spLocks noChangeArrowheads="1"/>
          </p:cNvSpPr>
          <p:nvPr/>
        </p:nvSpPr>
        <p:spPr bwMode="auto">
          <a:xfrm>
            <a:off x="4189413" y="4344988"/>
            <a:ext cx="95250" cy="93662"/>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96" name="Rectangle 32"/>
          <p:cNvSpPr>
            <a:spLocks noChangeArrowheads="1"/>
          </p:cNvSpPr>
          <p:nvPr/>
        </p:nvSpPr>
        <p:spPr bwMode="auto">
          <a:xfrm>
            <a:off x="5019675" y="4886325"/>
            <a:ext cx="754063" cy="104298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97" name="Oval 33"/>
          <p:cNvSpPr>
            <a:spLocks noChangeArrowheads="1"/>
          </p:cNvSpPr>
          <p:nvPr/>
        </p:nvSpPr>
        <p:spPr bwMode="auto">
          <a:xfrm>
            <a:off x="4924425" y="5016500"/>
            <a:ext cx="95250" cy="93663"/>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98" name="Oval 34"/>
          <p:cNvSpPr>
            <a:spLocks noChangeArrowheads="1"/>
          </p:cNvSpPr>
          <p:nvPr/>
        </p:nvSpPr>
        <p:spPr bwMode="auto">
          <a:xfrm>
            <a:off x="4924425" y="5183188"/>
            <a:ext cx="95250" cy="93662"/>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99" name="Oval 35"/>
          <p:cNvSpPr>
            <a:spLocks noChangeArrowheads="1"/>
          </p:cNvSpPr>
          <p:nvPr/>
        </p:nvSpPr>
        <p:spPr bwMode="auto">
          <a:xfrm>
            <a:off x="4924425" y="5360988"/>
            <a:ext cx="95250" cy="92075"/>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00" name="Oval 36"/>
          <p:cNvSpPr>
            <a:spLocks noChangeArrowheads="1"/>
          </p:cNvSpPr>
          <p:nvPr/>
        </p:nvSpPr>
        <p:spPr bwMode="auto">
          <a:xfrm>
            <a:off x="4924425" y="5518150"/>
            <a:ext cx="95250" cy="95250"/>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01" name="Oval 37"/>
          <p:cNvSpPr>
            <a:spLocks noChangeArrowheads="1"/>
          </p:cNvSpPr>
          <p:nvPr/>
        </p:nvSpPr>
        <p:spPr bwMode="auto">
          <a:xfrm>
            <a:off x="4924425" y="5686425"/>
            <a:ext cx="95250" cy="95250"/>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02" name="Oval 38"/>
          <p:cNvSpPr>
            <a:spLocks noChangeArrowheads="1"/>
          </p:cNvSpPr>
          <p:nvPr/>
        </p:nvSpPr>
        <p:spPr bwMode="auto">
          <a:xfrm>
            <a:off x="5773738" y="5016500"/>
            <a:ext cx="93662" cy="93663"/>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03" name="Oval 39"/>
          <p:cNvSpPr>
            <a:spLocks noChangeArrowheads="1"/>
          </p:cNvSpPr>
          <p:nvPr/>
        </p:nvSpPr>
        <p:spPr bwMode="auto">
          <a:xfrm>
            <a:off x="5773738" y="5183188"/>
            <a:ext cx="93662" cy="93662"/>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04" name="Oval 40"/>
          <p:cNvSpPr>
            <a:spLocks noChangeArrowheads="1"/>
          </p:cNvSpPr>
          <p:nvPr/>
        </p:nvSpPr>
        <p:spPr bwMode="auto">
          <a:xfrm>
            <a:off x="5773738" y="5360988"/>
            <a:ext cx="93662" cy="92075"/>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05" name="Oval 41"/>
          <p:cNvSpPr>
            <a:spLocks noChangeArrowheads="1"/>
          </p:cNvSpPr>
          <p:nvPr/>
        </p:nvSpPr>
        <p:spPr bwMode="auto">
          <a:xfrm>
            <a:off x="5773738" y="5518150"/>
            <a:ext cx="93662" cy="95250"/>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06" name="Oval 42"/>
          <p:cNvSpPr>
            <a:spLocks noChangeArrowheads="1"/>
          </p:cNvSpPr>
          <p:nvPr/>
        </p:nvSpPr>
        <p:spPr bwMode="auto">
          <a:xfrm>
            <a:off x="5773738" y="5686425"/>
            <a:ext cx="93662" cy="95250"/>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07" name="Text Box 43"/>
          <p:cNvSpPr txBox="1">
            <a:spLocks noChangeArrowheads="1"/>
          </p:cNvSpPr>
          <p:nvPr/>
        </p:nvSpPr>
        <p:spPr bwMode="auto">
          <a:xfrm>
            <a:off x="325438" y="3989388"/>
            <a:ext cx="790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4400">
                <a:solidFill>
                  <a:srgbClr val="000000"/>
                </a:solidFill>
                <a:latin typeface="Wingdings" panose="05000000000000000000" pitchFamily="2" charset="2"/>
              </a:rPr>
              <a:t>(</a:t>
            </a:r>
            <a:endParaRPr lang="en-US" altLang="zh-CN" sz="4400">
              <a:solidFill>
                <a:srgbClr val="000000"/>
              </a:solidFill>
              <a:latin typeface="Wingdings" panose="05000000000000000000" pitchFamily="2" charset="2"/>
            </a:endParaRPr>
          </a:p>
        </p:txBody>
      </p:sp>
      <p:sp>
        <p:nvSpPr>
          <p:cNvPr id="62508" name="Text Box 44"/>
          <p:cNvSpPr txBox="1">
            <a:spLocks noChangeArrowheads="1"/>
          </p:cNvSpPr>
          <p:nvPr/>
        </p:nvSpPr>
        <p:spPr bwMode="auto">
          <a:xfrm>
            <a:off x="8169275" y="4065588"/>
            <a:ext cx="7889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4400">
                <a:solidFill>
                  <a:srgbClr val="000000"/>
                </a:solidFill>
                <a:latin typeface="Wingdings" panose="05000000000000000000" pitchFamily="2" charset="2"/>
              </a:rPr>
              <a:t>(</a:t>
            </a:r>
            <a:endParaRPr lang="en-US" altLang="zh-CN" sz="4400">
              <a:solidFill>
                <a:srgbClr val="000000"/>
              </a:solidFill>
              <a:latin typeface="Wingdings" panose="05000000000000000000" pitchFamily="2" charset="2"/>
            </a:endParaRPr>
          </a:p>
        </p:txBody>
      </p:sp>
      <p:sp>
        <p:nvSpPr>
          <p:cNvPr id="62509" name="Rectangle 45"/>
          <p:cNvSpPr>
            <a:spLocks noChangeArrowheads="1"/>
          </p:cNvSpPr>
          <p:nvPr/>
        </p:nvSpPr>
        <p:spPr bwMode="auto">
          <a:xfrm>
            <a:off x="6678613" y="3989388"/>
            <a:ext cx="754062" cy="1044575"/>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10" name="Oval 46"/>
          <p:cNvSpPr>
            <a:spLocks noChangeArrowheads="1"/>
          </p:cNvSpPr>
          <p:nvPr/>
        </p:nvSpPr>
        <p:spPr bwMode="auto">
          <a:xfrm>
            <a:off x="6583363" y="4121150"/>
            <a:ext cx="95250" cy="92075"/>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11" name="Oval 47"/>
          <p:cNvSpPr>
            <a:spLocks noChangeArrowheads="1"/>
          </p:cNvSpPr>
          <p:nvPr/>
        </p:nvSpPr>
        <p:spPr bwMode="auto">
          <a:xfrm>
            <a:off x="6583363" y="4289425"/>
            <a:ext cx="95250" cy="92075"/>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12" name="Oval 48"/>
          <p:cNvSpPr>
            <a:spLocks noChangeArrowheads="1"/>
          </p:cNvSpPr>
          <p:nvPr/>
        </p:nvSpPr>
        <p:spPr bwMode="auto">
          <a:xfrm>
            <a:off x="6583363" y="4467225"/>
            <a:ext cx="95250" cy="92075"/>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13" name="Oval 49"/>
          <p:cNvSpPr>
            <a:spLocks noChangeArrowheads="1"/>
          </p:cNvSpPr>
          <p:nvPr/>
        </p:nvSpPr>
        <p:spPr bwMode="auto">
          <a:xfrm>
            <a:off x="6583363" y="4624388"/>
            <a:ext cx="95250" cy="93662"/>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14" name="Oval 50"/>
          <p:cNvSpPr>
            <a:spLocks noChangeArrowheads="1"/>
          </p:cNvSpPr>
          <p:nvPr/>
        </p:nvSpPr>
        <p:spPr bwMode="auto">
          <a:xfrm>
            <a:off x="6583363" y="4792663"/>
            <a:ext cx="95250" cy="93662"/>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15" name="Oval 51"/>
          <p:cNvSpPr>
            <a:spLocks noChangeArrowheads="1"/>
          </p:cNvSpPr>
          <p:nvPr/>
        </p:nvSpPr>
        <p:spPr bwMode="auto">
          <a:xfrm>
            <a:off x="7432675" y="4121150"/>
            <a:ext cx="93663" cy="92075"/>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16" name="Oval 52"/>
          <p:cNvSpPr>
            <a:spLocks noChangeArrowheads="1"/>
          </p:cNvSpPr>
          <p:nvPr/>
        </p:nvSpPr>
        <p:spPr bwMode="auto">
          <a:xfrm>
            <a:off x="7432675" y="4289425"/>
            <a:ext cx="93663" cy="92075"/>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17" name="Oval 53"/>
          <p:cNvSpPr>
            <a:spLocks noChangeArrowheads="1"/>
          </p:cNvSpPr>
          <p:nvPr/>
        </p:nvSpPr>
        <p:spPr bwMode="auto">
          <a:xfrm>
            <a:off x="7432675" y="4467225"/>
            <a:ext cx="93663" cy="92075"/>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18" name="Oval 54"/>
          <p:cNvSpPr>
            <a:spLocks noChangeArrowheads="1"/>
          </p:cNvSpPr>
          <p:nvPr/>
        </p:nvSpPr>
        <p:spPr bwMode="auto">
          <a:xfrm>
            <a:off x="7432675" y="4624388"/>
            <a:ext cx="93663" cy="93662"/>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19" name="Oval 55"/>
          <p:cNvSpPr>
            <a:spLocks noChangeArrowheads="1"/>
          </p:cNvSpPr>
          <p:nvPr/>
        </p:nvSpPr>
        <p:spPr bwMode="auto">
          <a:xfrm>
            <a:off x="7432675" y="4792663"/>
            <a:ext cx="93663" cy="93662"/>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20" name="Line 56"/>
          <p:cNvSpPr>
            <a:spLocks noChangeShapeType="1"/>
          </p:cNvSpPr>
          <p:nvPr/>
        </p:nvSpPr>
        <p:spPr bwMode="auto">
          <a:xfrm flipH="1">
            <a:off x="1220788" y="4000500"/>
            <a:ext cx="127000" cy="561975"/>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21" name="Line 57"/>
          <p:cNvSpPr>
            <a:spLocks noChangeShapeType="1"/>
          </p:cNvSpPr>
          <p:nvPr/>
        </p:nvSpPr>
        <p:spPr bwMode="auto">
          <a:xfrm flipH="1" flipV="1">
            <a:off x="7940675" y="4737100"/>
            <a:ext cx="184150" cy="484188"/>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22" name="Line 58"/>
          <p:cNvSpPr>
            <a:spLocks noChangeShapeType="1"/>
          </p:cNvSpPr>
          <p:nvPr/>
        </p:nvSpPr>
        <p:spPr bwMode="auto">
          <a:xfrm flipH="1">
            <a:off x="4699000" y="4065588"/>
            <a:ext cx="677863" cy="596900"/>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23" name="Line 59"/>
          <p:cNvSpPr>
            <a:spLocks noChangeShapeType="1"/>
          </p:cNvSpPr>
          <p:nvPr/>
        </p:nvSpPr>
        <p:spPr bwMode="auto">
          <a:xfrm>
            <a:off x="5754688" y="4065588"/>
            <a:ext cx="468312" cy="936625"/>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24" name="Line 60"/>
          <p:cNvSpPr>
            <a:spLocks noChangeShapeType="1"/>
          </p:cNvSpPr>
          <p:nvPr/>
        </p:nvSpPr>
        <p:spPr bwMode="auto">
          <a:xfrm>
            <a:off x="2663825" y="3692525"/>
            <a:ext cx="161925" cy="765175"/>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25" name="Text Box 61"/>
          <p:cNvSpPr txBox="1">
            <a:spLocks noChangeArrowheads="1"/>
          </p:cNvSpPr>
          <p:nvPr/>
        </p:nvSpPr>
        <p:spPr bwMode="auto">
          <a:xfrm>
            <a:off x="449263" y="4586288"/>
            <a:ext cx="790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4400">
                <a:solidFill>
                  <a:srgbClr val="000000"/>
                </a:solidFill>
                <a:latin typeface="Wingdings" panose="05000000000000000000" pitchFamily="2" charset="2"/>
              </a:rPr>
              <a:t>(</a:t>
            </a:r>
            <a:endParaRPr lang="en-US" altLang="zh-CN" sz="4400">
              <a:solidFill>
                <a:srgbClr val="000000"/>
              </a:solidFill>
              <a:latin typeface="Wingdings" panose="05000000000000000000" pitchFamily="2" charset="2"/>
            </a:endParaRPr>
          </a:p>
        </p:txBody>
      </p:sp>
      <p:sp>
        <p:nvSpPr>
          <p:cNvPr id="62526" name="Text Box 62"/>
          <p:cNvSpPr txBox="1">
            <a:spLocks noChangeArrowheads="1"/>
          </p:cNvSpPr>
          <p:nvPr/>
        </p:nvSpPr>
        <p:spPr bwMode="auto">
          <a:xfrm>
            <a:off x="449263" y="5259388"/>
            <a:ext cx="790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4400">
                <a:solidFill>
                  <a:srgbClr val="000000"/>
                </a:solidFill>
                <a:latin typeface="Wingdings" panose="05000000000000000000" pitchFamily="2" charset="2"/>
              </a:rPr>
              <a:t>(</a:t>
            </a:r>
            <a:endParaRPr lang="en-US" altLang="zh-CN" sz="4400">
              <a:solidFill>
                <a:srgbClr val="000000"/>
              </a:solidFill>
              <a:latin typeface="Wingdings" panose="05000000000000000000" pitchFamily="2" charset="2"/>
            </a:endParaRPr>
          </a:p>
        </p:txBody>
      </p:sp>
      <p:sp>
        <p:nvSpPr>
          <p:cNvPr id="62527" name="Text Box 63"/>
          <p:cNvSpPr txBox="1">
            <a:spLocks noChangeArrowheads="1"/>
          </p:cNvSpPr>
          <p:nvPr/>
        </p:nvSpPr>
        <p:spPr bwMode="auto">
          <a:xfrm>
            <a:off x="1555750" y="40132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交换机</a:t>
            </a:r>
            <a:endParaRPr lang="zh-CN" altLang="en-US" sz="2000">
              <a:solidFill>
                <a:srgbClr val="333399"/>
              </a:solidFill>
              <a:latin typeface="Times New Roman" panose="02020603050405020304" pitchFamily="18" charset="0"/>
              <a:ea typeface="黑体" panose="02010609060101010101" pitchFamily="49" charset="-122"/>
            </a:endParaRPr>
          </a:p>
        </p:txBody>
      </p:sp>
      <p:sp>
        <p:nvSpPr>
          <p:cNvPr id="62528" name="Text Box 64"/>
          <p:cNvSpPr txBox="1">
            <a:spLocks noChangeArrowheads="1"/>
          </p:cNvSpPr>
          <p:nvPr/>
        </p:nvSpPr>
        <p:spPr bwMode="auto">
          <a:xfrm>
            <a:off x="3348038" y="313213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交换机</a:t>
            </a:r>
            <a:endParaRPr lang="zh-CN" altLang="en-US" sz="2000">
              <a:solidFill>
                <a:srgbClr val="333399"/>
              </a:solidFill>
              <a:latin typeface="Times New Roman" panose="02020603050405020304" pitchFamily="18" charset="0"/>
              <a:ea typeface="黑体" panose="02010609060101010101" pitchFamily="49" charset="-122"/>
            </a:endParaRPr>
          </a:p>
        </p:txBody>
      </p:sp>
      <p:sp>
        <p:nvSpPr>
          <p:cNvPr id="62529" name="Text Box 65"/>
          <p:cNvSpPr txBox="1">
            <a:spLocks noChangeArrowheads="1"/>
          </p:cNvSpPr>
          <p:nvPr/>
        </p:nvSpPr>
        <p:spPr bwMode="auto">
          <a:xfrm>
            <a:off x="4949825" y="447198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交换机</a:t>
            </a:r>
            <a:endParaRPr lang="zh-CN" altLang="en-US" sz="2000">
              <a:solidFill>
                <a:srgbClr val="333399"/>
              </a:solidFill>
              <a:latin typeface="Times New Roman" panose="02020603050405020304" pitchFamily="18" charset="0"/>
              <a:ea typeface="黑体" panose="02010609060101010101" pitchFamily="49" charset="-122"/>
            </a:endParaRPr>
          </a:p>
        </p:txBody>
      </p:sp>
      <p:sp>
        <p:nvSpPr>
          <p:cNvPr id="62530" name="Text Box 66"/>
          <p:cNvSpPr txBox="1">
            <a:spLocks noChangeArrowheads="1"/>
          </p:cNvSpPr>
          <p:nvPr/>
        </p:nvSpPr>
        <p:spPr bwMode="auto">
          <a:xfrm>
            <a:off x="6554788" y="356076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交换机</a:t>
            </a:r>
            <a:endParaRPr lang="zh-CN" altLang="en-US" sz="2000">
              <a:solidFill>
                <a:srgbClr val="333399"/>
              </a:solidFill>
              <a:latin typeface="Times New Roman" panose="02020603050405020304" pitchFamily="18" charset="0"/>
              <a:ea typeface="黑体" panose="02010609060101010101" pitchFamily="49" charset="-122"/>
            </a:endParaRPr>
          </a:p>
        </p:txBody>
      </p:sp>
      <p:sp>
        <p:nvSpPr>
          <p:cNvPr id="62531" name="Text Box 67"/>
          <p:cNvSpPr txBox="1">
            <a:spLocks noChangeArrowheads="1"/>
          </p:cNvSpPr>
          <p:nvPr/>
        </p:nvSpPr>
        <p:spPr bwMode="auto">
          <a:xfrm>
            <a:off x="977900" y="36068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用户线</a:t>
            </a:r>
            <a:endParaRPr lang="zh-CN" altLang="en-US" sz="2000">
              <a:solidFill>
                <a:srgbClr val="333399"/>
              </a:solidFill>
              <a:latin typeface="Times New Roman" panose="02020603050405020304" pitchFamily="18" charset="0"/>
              <a:ea typeface="黑体" panose="02010609060101010101" pitchFamily="49" charset="-122"/>
            </a:endParaRPr>
          </a:p>
        </p:txBody>
      </p:sp>
      <p:sp>
        <p:nvSpPr>
          <p:cNvPr id="62532" name="Text Box 68"/>
          <p:cNvSpPr txBox="1">
            <a:spLocks noChangeArrowheads="1"/>
          </p:cNvSpPr>
          <p:nvPr/>
        </p:nvSpPr>
        <p:spPr bwMode="auto">
          <a:xfrm>
            <a:off x="7716838" y="51562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用户线</a:t>
            </a:r>
            <a:endParaRPr lang="zh-CN" altLang="en-US" sz="2000">
              <a:solidFill>
                <a:srgbClr val="333399"/>
              </a:solidFill>
              <a:latin typeface="Times New Roman" panose="02020603050405020304" pitchFamily="18" charset="0"/>
              <a:ea typeface="黑体" panose="02010609060101010101" pitchFamily="49" charset="-122"/>
            </a:endParaRPr>
          </a:p>
        </p:txBody>
      </p:sp>
      <p:sp>
        <p:nvSpPr>
          <p:cNvPr id="62533" name="Text Box 69"/>
          <p:cNvSpPr txBox="1">
            <a:spLocks noChangeArrowheads="1"/>
          </p:cNvSpPr>
          <p:nvPr/>
        </p:nvSpPr>
        <p:spPr bwMode="auto">
          <a:xfrm>
            <a:off x="5227638" y="366553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中继线</a:t>
            </a:r>
            <a:endParaRPr lang="zh-CN" altLang="en-US" sz="2000">
              <a:solidFill>
                <a:srgbClr val="333399"/>
              </a:solidFill>
              <a:latin typeface="Times New Roman" panose="02020603050405020304" pitchFamily="18" charset="0"/>
              <a:ea typeface="黑体" panose="02010609060101010101" pitchFamily="49" charset="-122"/>
            </a:endParaRPr>
          </a:p>
        </p:txBody>
      </p:sp>
      <p:sp>
        <p:nvSpPr>
          <p:cNvPr id="62534" name="Text Box 70"/>
          <p:cNvSpPr txBox="1">
            <a:spLocks noChangeArrowheads="1"/>
          </p:cNvSpPr>
          <p:nvPr/>
        </p:nvSpPr>
        <p:spPr bwMode="auto">
          <a:xfrm>
            <a:off x="2211388" y="329406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中继线</a:t>
            </a:r>
            <a:endParaRPr lang="zh-CN" altLang="en-US" sz="2000">
              <a:solidFill>
                <a:srgbClr val="333399"/>
              </a:solidFill>
              <a:latin typeface="Times New Roman" panose="02020603050405020304" pitchFamily="18" charset="0"/>
              <a:ea typeface="黑体" panose="02010609060101010101" pitchFamily="49" charset="-122"/>
            </a:endParaRPr>
          </a:p>
        </p:txBody>
      </p:sp>
      <p:sp>
        <p:nvSpPr>
          <p:cNvPr id="62535" name="Text Box 71"/>
          <p:cNvSpPr txBox="1">
            <a:spLocks noChangeArrowheads="1"/>
          </p:cNvSpPr>
          <p:nvPr/>
        </p:nvSpPr>
        <p:spPr bwMode="auto">
          <a:xfrm>
            <a:off x="8362950" y="382905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B</a:t>
            </a:r>
            <a:endParaRPr lang="en-US" altLang="zh-CN" sz="2000">
              <a:solidFill>
                <a:srgbClr val="333399"/>
              </a:solidFill>
            </a:endParaRPr>
          </a:p>
        </p:txBody>
      </p:sp>
      <p:sp>
        <p:nvSpPr>
          <p:cNvPr id="62536" name="Text Box 72"/>
          <p:cNvSpPr txBox="1">
            <a:spLocks noChangeArrowheads="1"/>
          </p:cNvSpPr>
          <p:nvPr/>
        </p:nvSpPr>
        <p:spPr bwMode="auto">
          <a:xfrm>
            <a:off x="282575" y="5399088"/>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D</a:t>
            </a:r>
            <a:endParaRPr lang="en-US" altLang="zh-CN" sz="2000">
              <a:solidFill>
                <a:srgbClr val="333399"/>
              </a:solidFill>
            </a:endParaRPr>
          </a:p>
        </p:txBody>
      </p:sp>
      <p:sp>
        <p:nvSpPr>
          <p:cNvPr id="62537" name="Text Box 73"/>
          <p:cNvSpPr txBox="1">
            <a:spLocks noChangeArrowheads="1"/>
          </p:cNvSpPr>
          <p:nvPr/>
        </p:nvSpPr>
        <p:spPr bwMode="auto">
          <a:xfrm>
            <a:off x="250825" y="470217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C</a:t>
            </a:r>
            <a:endParaRPr lang="en-US" altLang="zh-CN" sz="2000">
              <a:solidFill>
                <a:srgbClr val="333399"/>
              </a:solidFill>
            </a:endParaRPr>
          </a:p>
        </p:txBody>
      </p:sp>
      <p:sp>
        <p:nvSpPr>
          <p:cNvPr id="62538" name="Text Box 74"/>
          <p:cNvSpPr txBox="1">
            <a:spLocks noChangeArrowheads="1"/>
          </p:cNvSpPr>
          <p:nvPr/>
        </p:nvSpPr>
        <p:spPr bwMode="auto">
          <a:xfrm>
            <a:off x="574675" y="375602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A</a:t>
            </a:r>
            <a:endParaRPr lang="en-US" altLang="zh-CN" sz="2000">
              <a:solidFill>
                <a:srgbClr val="333399"/>
              </a:solidFill>
            </a:endParaRPr>
          </a:p>
        </p:txBody>
      </p:sp>
      <p:sp>
        <p:nvSpPr>
          <p:cNvPr id="43084" name="Freeform 76"/>
          <p:cNvSpPr/>
          <p:nvPr/>
        </p:nvSpPr>
        <p:spPr bwMode="auto">
          <a:xfrm>
            <a:off x="839788" y="3881438"/>
            <a:ext cx="7561262" cy="1524000"/>
          </a:xfrm>
          <a:custGeom>
            <a:avLst/>
            <a:gdLst>
              <a:gd name="T0" fmla="*/ 0 w 4763"/>
              <a:gd name="T1" fmla="*/ 2147483646 h 960"/>
              <a:gd name="T2" fmla="*/ 2147483646 w 4763"/>
              <a:gd name="T3" fmla="*/ 2147483646 h 960"/>
              <a:gd name="T4" fmla="*/ 2147483646 w 4763"/>
              <a:gd name="T5" fmla="*/ 2147483646 h 960"/>
              <a:gd name="T6" fmla="*/ 2147483646 w 4763"/>
              <a:gd name="T7" fmla="*/ 0 h 960"/>
              <a:gd name="T8" fmla="*/ 2147483646 w 4763"/>
              <a:gd name="T9" fmla="*/ 2147483646 h 960"/>
              <a:gd name="T10" fmla="*/ 2147483646 w 4763"/>
              <a:gd name="T11" fmla="*/ 2147483646 h 960"/>
              <a:gd name="T12" fmla="*/ 2147483646 w 4763"/>
              <a:gd name="T13" fmla="*/ 2147483646 h 960"/>
              <a:gd name="T14" fmla="*/ 2147483646 w 4763"/>
              <a:gd name="T15" fmla="*/ 2147483646 h 960"/>
              <a:gd name="T16" fmla="*/ 2147483646 w 4763"/>
              <a:gd name="T17" fmla="*/ 2147483646 h 960"/>
              <a:gd name="T18" fmla="*/ 2147483646 w 4763"/>
              <a:gd name="T19" fmla="*/ 2147483646 h 9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63"/>
              <a:gd name="T31" fmla="*/ 0 h 960"/>
              <a:gd name="T32" fmla="*/ 4763 w 4763"/>
              <a:gd name="T33" fmla="*/ 960 h 9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63" h="960">
                <a:moveTo>
                  <a:pt x="0" y="345"/>
                </a:moveTo>
                <a:lnTo>
                  <a:pt x="476" y="448"/>
                </a:lnTo>
                <a:lnTo>
                  <a:pt x="1006" y="686"/>
                </a:lnTo>
                <a:lnTo>
                  <a:pt x="1609" y="0"/>
                </a:lnTo>
                <a:lnTo>
                  <a:pt x="2158" y="211"/>
                </a:lnTo>
                <a:lnTo>
                  <a:pt x="2606" y="750"/>
                </a:lnTo>
                <a:lnTo>
                  <a:pt x="3145" y="960"/>
                </a:lnTo>
                <a:lnTo>
                  <a:pt x="3657" y="485"/>
                </a:lnTo>
                <a:lnTo>
                  <a:pt x="4197" y="604"/>
                </a:lnTo>
                <a:lnTo>
                  <a:pt x="4763" y="436"/>
                </a:lnTo>
              </a:path>
            </a:pathLst>
          </a:custGeom>
          <a:noFill/>
          <a:ln w="76200" cmpd="sng">
            <a:solidFill>
              <a:srgbClr val="FF33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3084"/>
                                        </p:tgtEl>
                                        <p:attrNameLst>
                                          <p:attrName>style.visibility</p:attrName>
                                        </p:attrNameLst>
                                      </p:cBhvr>
                                      <p:to>
                                        <p:strVal val="visible"/>
                                      </p:to>
                                    </p:set>
                                    <p:animEffect transition="in" filter="wipe(left)">
                                      <p:cBhvr>
                                        <p:cTn id="15" dur="2000"/>
                                        <p:tgtEl>
                                          <p:spTgt spid="43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a:t>电路交换举例</a:t>
            </a:r>
            <a:endParaRPr lang="zh-CN" altLang="en-US"/>
          </a:p>
        </p:txBody>
      </p:sp>
      <p:sp>
        <p:nvSpPr>
          <p:cNvPr id="46083" name="Rectangle 3"/>
          <p:cNvSpPr>
            <a:spLocks noGrp="1" noChangeArrowheads="1"/>
          </p:cNvSpPr>
          <p:nvPr>
            <p:ph type="body" idx="1"/>
          </p:nvPr>
        </p:nvSpPr>
        <p:spPr/>
        <p:txBody>
          <a:bodyPr/>
          <a:lstStyle/>
          <a:p>
            <a:pPr eaLnBrk="1" hangingPunct="1"/>
            <a:r>
              <a:rPr lang="en-US" altLang="zh-CN"/>
              <a:t>C </a:t>
            </a:r>
            <a:r>
              <a:rPr lang="zh-CN" altLang="en-US"/>
              <a:t>和 </a:t>
            </a:r>
            <a:r>
              <a:rPr lang="en-US" altLang="zh-CN"/>
              <a:t>D </a:t>
            </a:r>
            <a:r>
              <a:rPr lang="zh-CN" altLang="en-US"/>
              <a:t>通话只经过一个本地交换机</a:t>
            </a:r>
            <a:endParaRPr lang="zh-CN" altLang="en-US"/>
          </a:p>
          <a:p>
            <a:pPr eaLnBrk="1" hangingPunct="1"/>
            <a:r>
              <a:rPr lang="zh-CN" altLang="en-US"/>
              <a:t>通话在 </a:t>
            </a:r>
            <a:r>
              <a:rPr lang="en-US" altLang="zh-CN"/>
              <a:t>C </a:t>
            </a:r>
            <a:r>
              <a:rPr lang="zh-CN" altLang="en-US"/>
              <a:t>到 </a:t>
            </a:r>
            <a:r>
              <a:rPr lang="en-US" altLang="zh-CN"/>
              <a:t>D </a:t>
            </a:r>
            <a:r>
              <a:rPr lang="zh-CN" altLang="en-US"/>
              <a:t>的连接上进行</a:t>
            </a:r>
            <a:endParaRPr lang="zh-CN" altLang="en-US"/>
          </a:p>
        </p:txBody>
      </p:sp>
      <p:sp>
        <p:nvSpPr>
          <p:cNvPr id="64516" name="Freeform 4"/>
          <p:cNvSpPr/>
          <p:nvPr/>
        </p:nvSpPr>
        <p:spPr bwMode="auto">
          <a:xfrm>
            <a:off x="1593850" y="4960938"/>
            <a:ext cx="212725" cy="325437"/>
          </a:xfrm>
          <a:custGeom>
            <a:avLst/>
            <a:gdLst>
              <a:gd name="T0" fmla="*/ 2147483646 w 136"/>
              <a:gd name="T1" fmla="*/ 0 h 210"/>
              <a:gd name="T2" fmla="*/ 2147483646 w 136"/>
              <a:gd name="T3" fmla="*/ 2147483646 h 210"/>
              <a:gd name="T4" fmla="*/ 2147483646 w 136"/>
              <a:gd name="T5" fmla="*/ 2147483646 h 210"/>
              <a:gd name="T6" fmla="*/ 2147483646 w 136"/>
              <a:gd name="T7" fmla="*/ 2147483646 h 210"/>
              <a:gd name="T8" fmla="*/ 2147483646 w 136"/>
              <a:gd name="T9" fmla="*/ 2147483646 h 210"/>
              <a:gd name="T10" fmla="*/ 2147483646 w 136"/>
              <a:gd name="T11" fmla="*/ 2147483646 h 210"/>
              <a:gd name="T12" fmla="*/ 2147483646 w 136"/>
              <a:gd name="T13" fmla="*/ 2147483646 h 210"/>
              <a:gd name="T14" fmla="*/ 0 w 136"/>
              <a:gd name="T15" fmla="*/ 2147483646 h 210"/>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210"/>
              <a:gd name="T26" fmla="*/ 136 w 136"/>
              <a:gd name="T27" fmla="*/ 210 h 2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210">
                <a:moveTo>
                  <a:pt x="9" y="0"/>
                </a:moveTo>
                <a:cubicBezTo>
                  <a:pt x="17" y="1"/>
                  <a:pt x="42" y="2"/>
                  <a:pt x="57" y="6"/>
                </a:cubicBezTo>
                <a:cubicBezTo>
                  <a:pt x="72" y="10"/>
                  <a:pt x="87" y="18"/>
                  <a:pt x="99" y="27"/>
                </a:cubicBezTo>
                <a:cubicBezTo>
                  <a:pt x="111" y="36"/>
                  <a:pt x="124" y="49"/>
                  <a:pt x="129" y="63"/>
                </a:cubicBezTo>
                <a:cubicBezTo>
                  <a:pt x="134" y="77"/>
                  <a:pt x="136" y="97"/>
                  <a:pt x="132" y="114"/>
                </a:cubicBezTo>
                <a:cubicBezTo>
                  <a:pt x="128" y="131"/>
                  <a:pt x="115" y="154"/>
                  <a:pt x="102" y="168"/>
                </a:cubicBezTo>
                <a:cubicBezTo>
                  <a:pt x="89" y="182"/>
                  <a:pt x="68" y="191"/>
                  <a:pt x="51" y="198"/>
                </a:cubicBezTo>
                <a:cubicBezTo>
                  <a:pt x="34" y="205"/>
                  <a:pt x="11" y="208"/>
                  <a:pt x="0" y="210"/>
                </a:cubicBez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17" name="Line 5"/>
          <p:cNvSpPr>
            <a:spLocks noChangeShapeType="1"/>
          </p:cNvSpPr>
          <p:nvPr/>
        </p:nvSpPr>
        <p:spPr bwMode="auto">
          <a:xfrm flipV="1">
            <a:off x="860425" y="5249215"/>
            <a:ext cx="711200" cy="4889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18" name="Line 6"/>
          <p:cNvSpPr>
            <a:spLocks noChangeShapeType="1"/>
          </p:cNvSpPr>
          <p:nvPr/>
        </p:nvSpPr>
        <p:spPr bwMode="auto">
          <a:xfrm flipV="1">
            <a:off x="877888" y="4964113"/>
            <a:ext cx="711200" cy="1397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19" name="Line 7"/>
          <p:cNvSpPr>
            <a:spLocks noChangeShapeType="1"/>
          </p:cNvSpPr>
          <p:nvPr/>
        </p:nvSpPr>
        <p:spPr bwMode="auto">
          <a:xfrm flipV="1">
            <a:off x="7473950" y="4570413"/>
            <a:ext cx="92710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20" name="Line 8"/>
          <p:cNvSpPr>
            <a:spLocks noChangeShapeType="1"/>
          </p:cNvSpPr>
          <p:nvPr/>
        </p:nvSpPr>
        <p:spPr bwMode="auto">
          <a:xfrm>
            <a:off x="731838" y="4456113"/>
            <a:ext cx="847725" cy="1698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21" name="Freeform 9"/>
          <p:cNvSpPr/>
          <p:nvPr/>
        </p:nvSpPr>
        <p:spPr bwMode="auto">
          <a:xfrm>
            <a:off x="1565275" y="3894138"/>
            <a:ext cx="5930900" cy="1524000"/>
          </a:xfrm>
          <a:custGeom>
            <a:avLst/>
            <a:gdLst>
              <a:gd name="T0" fmla="*/ 0 w 3776"/>
              <a:gd name="T1" fmla="*/ 2147483646 h 981"/>
              <a:gd name="T2" fmla="*/ 2147483646 w 3776"/>
              <a:gd name="T3" fmla="*/ 2147483646 h 981"/>
              <a:gd name="T4" fmla="*/ 2147483646 w 3776"/>
              <a:gd name="T5" fmla="*/ 2147483646 h 981"/>
              <a:gd name="T6" fmla="*/ 2147483646 w 3776"/>
              <a:gd name="T7" fmla="*/ 0 h 981"/>
              <a:gd name="T8" fmla="*/ 2147483646 w 3776"/>
              <a:gd name="T9" fmla="*/ 2147483646 h 981"/>
              <a:gd name="T10" fmla="*/ 2147483646 w 3776"/>
              <a:gd name="T11" fmla="*/ 2147483646 h 981"/>
              <a:gd name="T12" fmla="*/ 2147483646 w 3776"/>
              <a:gd name="T13" fmla="*/ 2147483646 h 981"/>
              <a:gd name="T14" fmla="*/ 2147483646 w 3776"/>
              <a:gd name="T15" fmla="*/ 2147483646 h 981"/>
              <a:gd name="T16" fmla="*/ 2147483646 w 3776"/>
              <a:gd name="T17" fmla="*/ 2147483646 h 981"/>
              <a:gd name="T18" fmla="*/ 2147483646 w 3776"/>
              <a:gd name="T19" fmla="*/ 2147483646 h 9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76"/>
              <a:gd name="T31" fmla="*/ 0 h 981"/>
              <a:gd name="T32" fmla="*/ 3776 w 3776"/>
              <a:gd name="T33" fmla="*/ 981 h 9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76" h="981">
                <a:moveTo>
                  <a:pt x="0" y="462"/>
                </a:moveTo>
                <a:lnTo>
                  <a:pt x="3" y="463"/>
                </a:lnTo>
                <a:lnTo>
                  <a:pt x="558" y="690"/>
                </a:lnTo>
                <a:lnTo>
                  <a:pt x="1167" y="0"/>
                </a:lnTo>
                <a:lnTo>
                  <a:pt x="1712" y="209"/>
                </a:lnTo>
                <a:lnTo>
                  <a:pt x="2167" y="754"/>
                </a:lnTo>
                <a:lnTo>
                  <a:pt x="2712" y="981"/>
                </a:lnTo>
                <a:lnTo>
                  <a:pt x="3230" y="500"/>
                </a:lnTo>
                <a:lnTo>
                  <a:pt x="3776" y="618"/>
                </a:lnTo>
                <a:lnTo>
                  <a:pt x="3766" y="608"/>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22" name="Rectangle 10"/>
          <p:cNvSpPr>
            <a:spLocks noChangeArrowheads="1"/>
          </p:cNvSpPr>
          <p:nvPr/>
        </p:nvSpPr>
        <p:spPr bwMode="auto">
          <a:xfrm>
            <a:off x="1627188" y="4438650"/>
            <a:ext cx="754062" cy="104298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23" name="Oval 11"/>
          <p:cNvSpPr>
            <a:spLocks noChangeArrowheads="1"/>
          </p:cNvSpPr>
          <p:nvPr/>
        </p:nvSpPr>
        <p:spPr bwMode="auto">
          <a:xfrm>
            <a:off x="1533525" y="4568825"/>
            <a:ext cx="93663" cy="93663"/>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24" name="Oval 12"/>
          <p:cNvSpPr>
            <a:spLocks noChangeArrowheads="1"/>
          </p:cNvSpPr>
          <p:nvPr/>
        </p:nvSpPr>
        <p:spPr bwMode="auto">
          <a:xfrm>
            <a:off x="1533525" y="4737100"/>
            <a:ext cx="93663" cy="92075"/>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25" name="Oval 13"/>
          <p:cNvSpPr>
            <a:spLocks noChangeArrowheads="1"/>
          </p:cNvSpPr>
          <p:nvPr/>
        </p:nvSpPr>
        <p:spPr bwMode="auto">
          <a:xfrm>
            <a:off x="1533525" y="4913313"/>
            <a:ext cx="93663" cy="93662"/>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26" name="Oval 14"/>
          <p:cNvSpPr>
            <a:spLocks noChangeArrowheads="1"/>
          </p:cNvSpPr>
          <p:nvPr/>
        </p:nvSpPr>
        <p:spPr bwMode="auto">
          <a:xfrm>
            <a:off x="1533525" y="5070475"/>
            <a:ext cx="93663" cy="95250"/>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27" name="Oval 15"/>
          <p:cNvSpPr>
            <a:spLocks noChangeArrowheads="1"/>
          </p:cNvSpPr>
          <p:nvPr/>
        </p:nvSpPr>
        <p:spPr bwMode="auto">
          <a:xfrm>
            <a:off x="1533525" y="5238750"/>
            <a:ext cx="93663" cy="95250"/>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28" name="Oval 16"/>
          <p:cNvSpPr>
            <a:spLocks noChangeArrowheads="1"/>
          </p:cNvSpPr>
          <p:nvPr/>
        </p:nvSpPr>
        <p:spPr bwMode="auto">
          <a:xfrm>
            <a:off x="2381250" y="4568825"/>
            <a:ext cx="93663" cy="93663"/>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29" name="Oval 17"/>
          <p:cNvSpPr>
            <a:spLocks noChangeArrowheads="1"/>
          </p:cNvSpPr>
          <p:nvPr/>
        </p:nvSpPr>
        <p:spPr bwMode="auto">
          <a:xfrm>
            <a:off x="2381250" y="4737100"/>
            <a:ext cx="93663" cy="92075"/>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30" name="Oval 18"/>
          <p:cNvSpPr>
            <a:spLocks noChangeArrowheads="1"/>
          </p:cNvSpPr>
          <p:nvPr/>
        </p:nvSpPr>
        <p:spPr bwMode="auto">
          <a:xfrm>
            <a:off x="2381250" y="4913313"/>
            <a:ext cx="93663" cy="93662"/>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31" name="Oval 19"/>
          <p:cNvSpPr>
            <a:spLocks noChangeArrowheads="1"/>
          </p:cNvSpPr>
          <p:nvPr/>
        </p:nvSpPr>
        <p:spPr bwMode="auto">
          <a:xfrm>
            <a:off x="2381250" y="5070475"/>
            <a:ext cx="93663" cy="95250"/>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32" name="Oval 20"/>
          <p:cNvSpPr>
            <a:spLocks noChangeArrowheads="1"/>
          </p:cNvSpPr>
          <p:nvPr/>
        </p:nvSpPr>
        <p:spPr bwMode="auto">
          <a:xfrm>
            <a:off x="2381250" y="5238750"/>
            <a:ext cx="93663" cy="95250"/>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33" name="Rectangle 21"/>
          <p:cNvSpPr>
            <a:spLocks noChangeArrowheads="1"/>
          </p:cNvSpPr>
          <p:nvPr/>
        </p:nvSpPr>
        <p:spPr bwMode="auto">
          <a:xfrm>
            <a:off x="3436938" y="3541713"/>
            <a:ext cx="752475" cy="1044575"/>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34" name="Oval 22"/>
          <p:cNvSpPr>
            <a:spLocks noChangeArrowheads="1"/>
          </p:cNvSpPr>
          <p:nvPr/>
        </p:nvSpPr>
        <p:spPr bwMode="auto">
          <a:xfrm>
            <a:off x="3341688" y="3673475"/>
            <a:ext cx="95250" cy="92075"/>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35" name="Oval 23"/>
          <p:cNvSpPr>
            <a:spLocks noChangeArrowheads="1"/>
          </p:cNvSpPr>
          <p:nvPr/>
        </p:nvSpPr>
        <p:spPr bwMode="auto">
          <a:xfrm>
            <a:off x="3341688" y="3841750"/>
            <a:ext cx="95250" cy="92075"/>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36" name="Oval 24"/>
          <p:cNvSpPr>
            <a:spLocks noChangeArrowheads="1"/>
          </p:cNvSpPr>
          <p:nvPr/>
        </p:nvSpPr>
        <p:spPr bwMode="auto">
          <a:xfrm>
            <a:off x="3341688" y="4019550"/>
            <a:ext cx="95250" cy="92075"/>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37" name="Oval 25"/>
          <p:cNvSpPr>
            <a:spLocks noChangeArrowheads="1"/>
          </p:cNvSpPr>
          <p:nvPr/>
        </p:nvSpPr>
        <p:spPr bwMode="auto">
          <a:xfrm>
            <a:off x="3341688" y="4176713"/>
            <a:ext cx="95250" cy="93662"/>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38" name="Oval 26"/>
          <p:cNvSpPr>
            <a:spLocks noChangeArrowheads="1"/>
          </p:cNvSpPr>
          <p:nvPr/>
        </p:nvSpPr>
        <p:spPr bwMode="auto">
          <a:xfrm>
            <a:off x="3341688" y="4344988"/>
            <a:ext cx="95250" cy="93662"/>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39" name="Oval 27"/>
          <p:cNvSpPr>
            <a:spLocks noChangeArrowheads="1"/>
          </p:cNvSpPr>
          <p:nvPr/>
        </p:nvSpPr>
        <p:spPr bwMode="auto">
          <a:xfrm>
            <a:off x="4189413" y="3673475"/>
            <a:ext cx="95250" cy="92075"/>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40" name="Oval 28"/>
          <p:cNvSpPr>
            <a:spLocks noChangeArrowheads="1"/>
          </p:cNvSpPr>
          <p:nvPr/>
        </p:nvSpPr>
        <p:spPr bwMode="auto">
          <a:xfrm>
            <a:off x="4189413" y="3841750"/>
            <a:ext cx="95250" cy="92075"/>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41" name="Oval 29"/>
          <p:cNvSpPr>
            <a:spLocks noChangeArrowheads="1"/>
          </p:cNvSpPr>
          <p:nvPr/>
        </p:nvSpPr>
        <p:spPr bwMode="auto">
          <a:xfrm>
            <a:off x="4189413" y="4019550"/>
            <a:ext cx="95250" cy="92075"/>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42" name="Oval 30"/>
          <p:cNvSpPr>
            <a:spLocks noChangeArrowheads="1"/>
          </p:cNvSpPr>
          <p:nvPr/>
        </p:nvSpPr>
        <p:spPr bwMode="auto">
          <a:xfrm>
            <a:off x="4189413" y="4176713"/>
            <a:ext cx="95250" cy="93662"/>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43" name="Oval 31"/>
          <p:cNvSpPr>
            <a:spLocks noChangeArrowheads="1"/>
          </p:cNvSpPr>
          <p:nvPr/>
        </p:nvSpPr>
        <p:spPr bwMode="auto">
          <a:xfrm>
            <a:off x="4189413" y="4344988"/>
            <a:ext cx="95250" cy="93662"/>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44" name="Rectangle 32"/>
          <p:cNvSpPr>
            <a:spLocks noChangeArrowheads="1"/>
          </p:cNvSpPr>
          <p:nvPr/>
        </p:nvSpPr>
        <p:spPr bwMode="auto">
          <a:xfrm>
            <a:off x="5019675" y="4886325"/>
            <a:ext cx="754063" cy="104298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45" name="Oval 33"/>
          <p:cNvSpPr>
            <a:spLocks noChangeArrowheads="1"/>
          </p:cNvSpPr>
          <p:nvPr/>
        </p:nvSpPr>
        <p:spPr bwMode="auto">
          <a:xfrm>
            <a:off x="4924425" y="5016500"/>
            <a:ext cx="95250" cy="93663"/>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46" name="Oval 34"/>
          <p:cNvSpPr>
            <a:spLocks noChangeArrowheads="1"/>
          </p:cNvSpPr>
          <p:nvPr/>
        </p:nvSpPr>
        <p:spPr bwMode="auto">
          <a:xfrm>
            <a:off x="4924425" y="5183188"/>
            <a:ext cx="95250" cy="93662"/>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47" name="Oval 35"/>
          <p:cNvSpPr>
            <a:spLocks noChangeArrowheads="1"/>
          </p:cNvSpPr>
          <p:nvPr/>
        </p:nvSpPr>
        <p:spPr bwMode="auto">
          <a:xfrm>
            <a:off x="4924425" y="5360988"/>
            <a:ext cx="95250" cy="92075"/>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48" name="Oval 36"/>
          <p:cNvSpPr>
            <a:spLocks noChangeArrowheads="1"/>
          </p:cNvSpPr>
          <p:nvPr/>
        </p:nvSpPr>
        <p:spPr bwMode="auto">
          <a:xfrm>
            <a:off x="4924425" y="5518150"/>
            <a:ext cx="95250" cy="95250"/>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49" name="Oval 37"/>
          <p:cNvSpPr>
            <a:spLocks noChangeArrowheads="1"/>
          </p:cNvSpPr>
          <p:nvPr/>
        </p:nvSpPr>
        <p:spPr bwMode="auto">
          <a:xfrm>
            <a:off x="4924425" y="5686425"/>
            <a:ext cx="95250" cy="95250"/>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50" name="Oval 38"/>
          <p:cNvSpPr>
            <a:spLocks noChangeArrowheads="1"/>
          </p:cNvSpPr>
          <p:nvPr/>
        </p:nvSpPr>
        <p:spPr bwMode="auto">
          <a:xfrm>
            <a:off x="5773738" y="5016500"/>
            <a:ext cx="93662" cy="93663"/>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51" name="Oval 39"/>
          <p:cNvSpPr>
            <a:spLocks noChangeArrowheads="1"/>
          </p:cNvSpPr>
          <p:nvPr/>
        </p:nvSpPr>
        <p:spPr bwMode="auto">
          <a:xfrm>
            <a:off x="5773738" y="5183188"/>
            <a:ext cx="93662" cy="93662"/>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52" name="Oval 40"/>
          <p:cNvSpPr>
            <a:spLocks noChangeArrowheads="1"/>
          </p:cNvSpPr>
          <p:nvPr/>
        </p:nvSpPr>
        <p:spPr bwMode="auto">
          <a:xfrm>
            <a:off x="5773738" y="5360988"/>
            <a:ext cx="93662" cy="92075"/>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53" name="Oval 41"/>
          <p:cNvSpPr>
            <a:spLocks noChangeArrowheads="1"/>
          </p:cNvSpPr>
          <p:nvPr/>
        </p:nvSpPr>
        <p:spPr bwMode="auto">
          <a:xfrm>
            <a:off x="5773738" y="5518150"/>
            <a:ext cx="93662" cy="95250"/>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54" name="Oval 42"/>
          <p:cNvSpPr>
            <a:spLocks noChangeArrowheads="1"/>
          </p:cNvSpPr>
          <p:nvPr/>
        </p:nvSpPr>
        <p:spPr bwMode="auto">
          <a:xfrm>
            <a:off x="5773738" y="5686425"/>
            <a:ext cx="93662" cy="95250"/>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55" name="Text Box 43"/>
          <p:cNvSpPr txBox="1">
            <a:spLocks noChangeArrowheads="1"/>
          </p:cNvSpPr>
          <p:nvPr/>
        </p:nvSpPr>
        <p:spPr bwMode="auto">
          <a:xfrm>
            <a:off x="325438" y="3989388"/>
            <a:ext cx="790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4400">
                <a:solidFill>
                  <a:srgbClr val="000000"/>
                </a:solidFill>
                <a:latin typeface="Wingdings" panose="05000000000000000000" pitchFamily="2" charset="2"/>
              </a:rPr>
              <a:t>(</a:t>
            </a:r>
            <a:endParaRPr lang="en-US" altLang="zh-CN" sz="4400">
              <a:solidFill>
                <a:srgbClr val="000000"/>
              </a:solidFill>
              <a:latin typeface="Wingdings" panose="05000000000000000000" pitchFamily="2" charset="2"/>
            </a:endParaRPr>
          </a:p>
        </p:txBody>
      </p:sp>
      <p:sp>
        <p:nvSpPr>
          <p:cNvPr id="64556" name="Text Box 44"/>
          <p:cNvSpPr txBox="1">
            <a:spLocks noChangeArrowheads="1"/>
          </p:cNvSpPr>
          <p:nvPr/>
        </p:nvSpPr>
        <p:spPr bwMode="auto">
          <a:xfrm>
            <a:off x="8169275" y="4065588"/>
            <a:ext cx="7889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4400">
                <a:solidFill>
                  <a:srgbClr val="000000"/>
                </a:solidFill>
                <a:latin typeface="Wingdings" panose="05000000000000000000" pitchFamily="2" charset="2"/>
              </a:rPr>
              <a:t>(</a:t>
            </a:r>
            <a:endParaRPr lang="en-US" altLang="zh-CN" sz="4400">
              <a:solidFill>
                <a:srgbClr val="000000"/>
              </a:solidFill>
              <a:latin typeface="Wingdings" panose="05000000000000000000" pitchFamily="2" charset="2"/>
            </a:endParaRPr>
          </a:p>
        </p:txBody>
      </p:sp>
      <p:sp>
        <p:nvSpPr>
          <p:cNvPr id="64557" name="Rectangle 45"/>
          <p:cNvSpPr>
            <a:spLocks noChangeArrowheads="1"/>
          </p:cNvSpPr>
          <p:nvPr/>
        </p:nvSpPr>
        <p:spPr bwMode="auto">
          <a:xfrm>
            <a:off x="6678613" y="3989388"/>
            <a:ext cx="754062" cy="1044575"/>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58" name="Oval 46"/>
          <p:cNvSpPr>
            <a:spLocks noChangeArrowheads="1"/>
          </p:cNvSpPr>
          <p:nvPr/>
        </p:nvSpPr>
        <p:spPr bwMode="auto">
          <a:xfrm>
            <a:off x="6583363" y="4121150"/>
            <a:ext cx="95250" cy="92075"/>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59" name="Oval 47"/>
          <p:cNvSpPr>
            <a:spLocks noChangeArrowheads="1"/>
          </p:cNvSpPr>
          <p:nvPr/>
        </p:nvSpPr>
        <p:spPr bwMode="auto">
          <a:xfrm>
            <a:off x="6583363" y="4289425"/>
            <a:ext cx="95250" cy="92075"/>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60" name="Oval 48"/>
          <p:cNvSpPr>
            <a:spLocks noChangeArrowheads="1"/>
          </p:cNvSpPr>
          <p:nvPr/>
        </p:nvSpPr>
        <p:spPr bwMode="auto">
          <a:xfrm>
            <a:off x="6583363" y="4467225"/>
            <a:ext cx="95250" cy="92075"/>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61" name="Oval 49"/>
          <p:cNvSpPr>
            <a:spLocks noChangeArrowheads="1"/>
          </p:cNvSpPr>
          <p:nvPr/>
        </p:nvSpPr>
        <p:spPr bwMode="auto">
          <a:xfrm>
            <a:off x="6583363" y="4624388"/>
            <a:ext cx="95250" cy="93662"/>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62" name="Oval 50"/>
          <p:cNvSpPr>
            <a:spLocks noChangeArrowheads="1"/>
          </p:cNvSpPr>
          <p:nvPr/>
        </p:nvSpPr>
        <p:spPr bwMode="auto">
          <a:xfrm>
            <a:off x="6583363" y="4792663"/>
            <a:ext cx="95250" cy="93662"/>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63" name="Oval 51"/>
          <p:cNvSpPr>
            <a:spLocks noChangeArrowheads="1"/>
          </p:cNvSpPr>
          <p:nvPr/>
        </p:nvSpPr>
        <p:spPr bwMode="auto">
          <a:xfrm>
            <a:off x="7432675" y="4121150"/>
            <a:ext cx="93663" cy="92075"/>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64" name="Oval 52"/>
          <p:cNvSpPr>
            <a:spLocks noChangeArrowheads="1"/>
          </p:cNvSpPr>
          <p:nvPr/>
        </p:nvSpPr>
        <p:spPr bwMode="auto">
          <a:xfrm>
            <a:off x="7432675" y="4289425"/>
            <a:ext cx="93663" cy="92075"/>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65" name="Oval 53"/>
          <p:cNvSpPr>
            <a:spLocks noChangeArrowheads="1"/>
          </p:cNvSpPr>
          <p:nvPr/>
        </p:nvSpPr>
        <p:spPr bwMode="auto">
          <a:xfrm>
            <a:off x="7432675" y="4467225"/>
            <a:ext cx="93663" cy="92075"/>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66" name="Oval 54"/>
          <p:cNvSpPr>
            <a:spLocks noChangeArrowheads="1"/>
          </p:cNvSpPr>
          <p:nvPr/>
        </p:nvSpPr>
        <p:spPr bwMode="auto">
          <a:xfrm>
            <a:off x="7432675" y="4624388"/>
            <a:ext cx="93663" cy="93662"/>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67" name="Oval 55"/>
          <p:cNvSpPr>
            <a:spLocks noChangeArrowheads="1"/>
          </p:cNvSpPr>
          <p:nvPr/>
        </p:nvSpPr>
        <p:spPr bwMode="auto">
          <a:xfrm>
            <a:off x="7432675" y="4792663"/>
            <a:ext cx="93663" cy="93662"/>
          </a:xfrm>
          <a:prstGeom prst="ellipse">
            <a:avLst/>
          </a:prstGeom>
          <a:solidFill>
            <a:schemeClr val="bg1"/>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68" name="Line 56"/>
          <p:cNvSpPr>
            <a:spLocks noChangeShapeType="1"/>
          </p:cNvSpPr>
          <p:nvPr/>
        </p:nvSpPr>
        <p:spPr bwMode="auto">
          <a:xfrm flipH="1">
            <a:off x="1220788" y="4000500"/>
            <a:ext cx="127000" cy="561975"/>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9" name="Line 57"/>
          <p:cNvSpPr>
            <a:spLocks noChangeShapeType="1"/>
          </p:cNvSpPr>
          <p:nvPr/>
        </p:nvSpPr>
        <p:spPr bwMode="auto">
          <a:xfrm flipH="1" flipV="1">
            <a:off x="7940675" y="4737100"/>
            <a:ext cx="184150" cy="484188"/>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70" name="Line 58"/>
          <p:cNvSpPr>
            <a:spLocks noChangeShapeType="1"/>
          </p:cNvSpPr>
          <p:nvPr/>
        </p:nvSpPr>
        <p:spPr bwMode="auto">
          <a:xfrm flipH="1">
            <a:off x="4699000" y="4065588"/>
            <a:ext cx="677863" cy="596900"/>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71" name="Line 59"/>
          <p:cNvSpPr>
            <a:spLocks noChangeShapeType="1"/>
          </p:cNvSpPr>
          <p:nvPr/>
        </p:nvSpPr>
        <p:spPr bwMode="auto">
          <a:xfrm>
            <a:off x="5754688" y="4065588"/>
            <a:ext cx="468312" cy="936625"/>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72" name="Line 60"/>
          <p:cNvSpPr>
            <a:spLocks noChangeShapeType="1"/>
          </p:cNvSpPr>
          <p:nvPr/>
        </p:nvSpPr>
        <p:spPr bwMode="auto">
          <a:xfrm>
            <a:off x="2663825" y="3692525"/>
            <a:ext cx="161925" cy="765175"/>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73" name="Text Box 61"/>
          <p:cNvSpPr txBox="1">
            <a:spLocks noChangeArrowheads="1"/>
          </p:cNvSpPr>
          <p:nvPr/>
        </p:nvSpPr>
        <p:spPr bwMode="auto">
          <a:xfrm>
            <a:off x="449263" y="4586288"/>
            <a:ext cx="790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4400" dirty="0">
                <a:solidFill>
                  <a:srgbClr val="000000"/>
                </a:solidFill>
                <a:latin typeface="Wingdings" panose="05000000000000000000" pitchFamily="2" charset="2"/>
              </a:rPr>
              <a:t>(</a:t>
            </a:r>
            <a:endParaRPr lang="en-US" altLang="zh-CN" sz="4400" dirty="0">
              <a:solidFill>
                <a:srgbClr val="000000"/>
              </a:solidFill>
              <a:latin typeface="Wingdings" panose="05000000000000000000" pitchFamily="2" charset="2"/>
            </a:endParaRPr>
          </a:p>
        </p:txBody>
      </p:sp>
      <p:sp>
        <p:nvSpPr>
          <p:cNvPr id="64574" name="Text Box 62"/>
          <p:cNvSpPr txBox="1">
            <a:spLocks noChangeArrowheads="1"/>
          </p:cNvSpPr>
          <p:nvPr/>
        </p:nvSpPr>
        <p:spPr bwMode="auto">
          <a:xfrm>
            <a:off x="449263" y="5259388"/>
            <a:ext cx="790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4400" dirty="0">
                <a:solidFill>
                  <a:srgbClr val="000000"/>
                </a:solidFill>
                <a:latin typeface="Wingdings" panose="05000000000000000000" pitchFamily="2" charset="2"/>
              </a:rPr>
              <a:t>(</a:t>
            </a:r>
            <a:endParaRPr lang="en-US" altLang="zh-CN" sz="4400" dirty="0">
              <a:solidFill>
                <a:srgbClr val="000000"/>
              </a:solidFill>
              <a:latin typeface="Wingdings" panose="05000000000000000000" pitchFamily="2" charset="2"/>
            </a:endParaRPr>
          </a:p>
        </p:txBody>
      </p:sp>
      <p:sp>
        <p:nvSpPr>
          <p:cNvPr id="64575" name="Text Box 63"/>
          <p:cNvSpPr txBox="1">
            <a:spLocks noChangeArrowheads="1"/>
          </p:cNvSpPr>
          <p:nvPr/>
        </p:nvSpPr>
        <p:spPr bwMode="auto">
          <a:xfrm>
            <a:off x="1555750" y="40132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交换机</a:t>
            </a:r>
            <a:endParaRPr lang="zh-CN" altLang="en-US" sz="2000">
              <a:solidFill>
                <a:srgbClr val="333399"/>
              </a:solidFill>
              <a:latin typeface="Times New Roman" panose="02020603050405020304" pitchFamily="18" charset="0"/>
              <a:ea typeface="黑体" panose="02010609060101010101" pitchFamily="49" charset="-122"/>
            </a:endParaRPr>
          </a:p>
        </p:txBody>
      </p:sp>
      <p:sp>
        <p:nvSpPr>
          <p:cNvPr id="64576" name="Text Box 64"/>
          <p:cNvSpPr txBox="1">
            <a:spLocks noChangeArrowheads="1"/>
          </p:cNvSpPr>
          <p:nvPr/>
        </p:nvSpPr>
        <p:spPr bwMode="auto">
          <a:xfrm>
            <a:off x="3348038" y="313213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交换机</a:t>
            </a:r>
            <a:endParaRPr lang="zh-CN" altLang="en-US" sz="2000">
              <a:solidFill>
                <a:srgbClr val="333399"/>
              </a:solidFill>
              <a:latin typeface="Times New Roman" panose="02020603050405020304" pitchFamily="18" charset="0"/>
              <a:ea typeface="黑体" panose="02010609060101010101" pitchFamily="49" charset="-122"/>
            </a:endParaRPr>
          </a:p>
        </p:txBody>
      </p:sp>
      <p:sp>
        <p:nvSpPr>
          <p:cNvPr id="64577" name="Text Box 65"/>
          <p:cNvSpPr txBox="1">
            <a:spLocks noChangeArrowheads="1"/>
          </p:cNvSpPr>
          <p:nvPr/>
        </p:nvSpPr>
        <p:spPr bwMode="auto">
          <a:xfrm>
            <a:off x="4949825" y="447198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交换机</a:t>
            </a:r>
            <a:endParaRPr lang="zh-CN" altLang="en-US" sz="2000">
              <a:solidFill>
                <a:srgbClr val="333399"/>
              </a:solidFill>
              <a:latin typeface="Times New Roman" panose="02020603050405020304" pitchFamily="18" charset="0"/>
              <a:ea typeface="黑体" panose="02010609060101010101" pitchFamily="49" charset="-122"/>
            </a:endParaRPr>
          </a:p>
        </p:txBody>
      </p:sp>
      <p:sp>
        <p:nvSpPr>
          <p:cNvPr id="64578" name="Text Box 66"/>
          <p:cNvSpPr txBox="1">
            <a:spLocks noChangeArrowheads="1"/>
          </p:cNvSpPr>
          <p:nvPr/>
        </p:nvSpPr>
        <p:spPr bwMode="auto">
          <a:xfrm>
            <a:off x="6554788" y="356076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交换机</a:t>
            </a:r>
            <a:endParaRPr lang="zh-CN" altLang="en-US" sz="2000">
              <a:solidFill>
                <a:srgbClr val="333399"/>
              </a:solidFill>
              <a:latin typeface="Times New Roman" panose="02020603050405020304" pitchFamily="18" charset="0"/>
              <a:ea typeface="黑体" panose="02010609060101010101" pitchFamily="49" charset="-122"/>
            </a:endParaRPr>
          </a:p>
        </p:txBody>
      </p:sp>
      <p:sp>
        <p:nvSpPr>
          <p:cNvPr id="64579" name="Text Box 67"/>
          <p:cNvSpPr txBox="1">
            <a:spLocks noChangeArrowheads="1"/>
          </p:cNvSpPr>
          <p:nvPr/>
        </p:nvSpPr>
        <p:spPr bwMode="auto">
          <a:xfrm>
            <a:off x="977900" y="36068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用户线</a:t>
            </a:r>
            <a:endParaRPr lang="zh-CN" altLang="en-US" sz="2000">
              <a:solidFill>
                <a:srgbClr val="333399"/>
              </a:solidFill>
              <a:latin typeface="Times New Roman" panose="02020603050405020304" pitchFamily="18" charset="0"/>
              <a:ea typeface="黑体" panose="02010609060101010101" pitchFamily="49" charset="-122"/>
            </a:endParaRPr>
          </a:p>
        </p:txBody>
      </p:sp>
      <p:sp>
        <p:nvSpPr>
          <p:cNvPr id="64580" name="Text Box 68"/>
          <p:cNvSpPr txBox="1">
            <a:spLocks noChangeArrowheads="1"/>
          </p:cNvSpPr>
          <p:nvPr/>
        </p:nvSpPr>
        <p:spPr bwMode="auto">
          <a:xfrm>
            <a:off x="7716838" y="51562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用户线</a:t>
            </a:r>
            <a:endParaRPr lang="zh-CN" altLang="en-US" sz="2000">
              <a:solidFill>
                <a:srgbClr val="333399"/>
              </a:solidFill>
              <a:latin typeface="Times New Roman" panose="02020603050405020304" pitchFamily="18" charset="0"/>
              <a:ea typeface="黑体" panose="02010609060101010101" pitchFamily="49" charset="-122"/>
            </a:endParaRPr>
          </a:p>
        </p:txBody>
      </p:sp>
      <p:sp>
        <p:nvSpPr>
          <p:cNvPr id="64581" name="Text Box 69"/>
          <p:cNvSpPr txBox="1">
            <a:spLocks noChangeArrowheads="1"/>
          </p:cNvSpPr>
          <p:nvPr/>
        </p:nvSpPr>
        <p:spPr bwMode="auto">
          <a:xfrm>
            <a:off x="5227638" y="366553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中继线</a:t>
            </a:r>
            <a:endParaRPr lang="zh-CN" altLang="en-US" sz="2000">
              <a:solidFill>
                <a:srgbClr val="333399"/>
              </a:solidFill>
              <a:latin typeface="Times New Roman" panose="02020603050405020304" pitchFamily="18" charset="0"/>
              <a:ea typeface="黑体" panose="02010609060101010101" pitchFamily="49" charset="-122"/>
            </a:endParaRPr>
          </a:p>
        </p:txBody>
      </p:sp>
      <p:sp>
        <p:nvSpPr>
          <p:cNvPr id="64582" name="Text Box 70"/>
          <p:cNvSpPr txBox="1">
            <a:spLocks noChangeArrowheads="1"/>
          </p:cNvSpPr>
          <p:nvPr/>
        </p:nvSpPr>
        <p:spPr bwMode="auto">
          <a:xfrm>
            <a:off x="2211388" y="329406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中继线</a:t>
            </a:r>
            <a:endParaRPr lang="zh-CN" altLang="en-US" sz="2000">
              <a:solidFill>
                <a:srgbClr val="333399"/>
              </a:solidFill>
              <a:latin typeface="Times New Roman" panose="02020603050405020304" pitchFamily="18" charset="0"/>
              <a:ea typeface="黑体" panose="02010609060101010101" pitchFamily="49" charset="-122"/>
            </a:endParaRPr>
          </a:p>
        </p:txBody>
      </p:sp>
      <p:sp>
        <p:nvSpPr>
          <p:cNvPr id="64583" name="Text Box 71"/>
          <p:cNvSpPr txBox="1">
            <a:spLocks noChangeArrowheads="1"/>
          </p:cNvSpPr>
          <p:nvPr/>
        </p:nvSpPr>
        <p:spPr bwMode="auto">
          <a:xfrm>
            <a:off x="8362950" y="382905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B</a:t>
            </a:r>
            <a:endParaRPr lang="en-US" altLang="zh-CN" sz="2000">
              <a:solidFill>
                <a:srgbClr val="333399"/>
              </a:solidFill>
            </a:endParaRPr>
          </a:p>
        </p:txBody>
      </p:sp>
      <p:sp>
        <p:nvSpPr>
          <p:cNvPr id="64584" name="Text Box 72"/>
          <p:cNvSpPr txBox="1">
            <a:spLocks noChangeArrowheads="1"/>
          </p:cNvSpPr>
          <p:nvPr/>
        </p:nvSpPr>
        <p:spPr bwMode="auto">
          <a:xfrm>
            <a:off x="282575" y="5399088"/>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D</a:t>
            </a:r>
            <a:endParaRPr lang="en-US" altLang="zh-CN" sz="2000">
              <a:solidFill>
                <a:srgbClr val="333399"/>
              </a:solidFill>
            </a:endParaRPr>
          </a:p>
        </p:txBody>
      </p:sp>
      <p:sp>
        <p:nvSpPr>
          <p:cNvPr id="64585" name="Text Box 73"/>
          <p:cNvSpPr txBox="1">
            <a:spLocks noChangeArrowheads="1"/>
          </p:cNvSpPr>
          <p:nvPr/>
        </p:nvSpPr>
        <p:spPr bwMode="auto">
          <a:xfrm>
            <a:off x="250825" y="470217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C</a:t>
            </a:r>
            <a:endParaRPr lang="en-US" altLang="zh-CN" sz="2000">
              <a:solidFill>
                <a:srgbClr val="333399"/>
              </a:solidFill>
            </a:endParaRPr>
          </a:p>
        </p:txBody>
      </p:sp>
      <p:sp>
        <p:nvSpPr>
          <p:cNvPr id="64586" name="Text Box 74"/>
          <p:cNvSpPr txBox="1">
            <a:spLocks noChangeArrowheads="1"/>
          </p:cNvSpPr>
          <p:nvPr/>
        </p:nvSpPr>
        <p:spPr bwMode="auto">
          <a:xfrm>
            <a:off x="574675" y="375602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A</a:t>
            </a:r>
            <a:endParaRPr lang="en-US" altLang="zh-CN" sz="2000">
              <a:solidFill>
                <a:srgbClr val="333399"/>
              </a:solidFill>
            </a:endParaRPr>
          </a:p>
        </p:txBody>
      </p:sp>
      <p:sp>
        <p:nvSpPr>
          <p:cNvPr id="3" name="弧形 2"/>
          <p:cNvSpPr/>
          <p:nvPr/>
        </p:nvSpPr>
        <p:spPr bwMode="auto">
          <a:xfrm rot="19404411">
            <a:off x="531352" y="5037656"/>
            <a:ext cx="1392183" cy="925759"/>
          </a:xfrm>
          <a:prstGeom prst="arc">
            <a:avLst>
              <a:gd name="adj1" fmla="val 17301860"/>
              <a:gd name="adj2" fmla="val 388501"/>
            </a:avLst>
          </a:prstGeom>
          <a:noFill/>
          <a:ln w="825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20000"/>
              </a:spcBef>
              <a:spcAft>
                <a:spcPct val="0"/>
              </a:spcAft>
              <a:buClrTx/>
              <a:buSzTx/>
              <a:buFontTx/>
              <a:buNone/>
            </a:pPr>
            <a:endParaRPr kumimoji="1" lang="zh-CN" altLang="en-US" sz="3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p:txBody>
      </p:sp>
      <p:sp>
        <p:nvSpPr>
          <p:cNvPr id="4" name="弧形 3"/>
          <p:cNvSpPr/>
          <p:nvPr/>
        </p:nvSpPr>
        <p:spPr bwMode="auto">
          <a:xfrm rot="4004504">
            <a:off x="956097" y="4725044"/>
            <a:ext cx="373588" cy="1441515"/>
          </a:xfrm>
          <a:prstGeom prst="arc">
            <a:avLst>
              <a:gd name="adj1" fmla="val 16200000"/>
              <a:gd name="adj2" fmla="val 2989586"/>
            </a:avLst>
          </a:prstGeom>
          <a:noFill/>
          <a:ln w="79375" cap="flat" cmpd="sng" algn="ctr">
            <a:solidFill>
              <a:srgbClr val="FF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20000"/>
              </a:spcBef>
              <a:spcAft>
                <a:spcPct val="0"/>
              </a:spcAft>
              <a:buClrTx/>
              <a:buSzTx/>
              <a:buFontTx/>
              <a:buNone/>
            </a:pPr>
            <a:endParaRPr kumimoji="1" lang="zh-CN" altLang="en-US" sz="32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right)">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P spid="3" grpId="0" animBg="1"/>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a:xfrm>
            <a:off x="1230313" y="1628800"/>
            <a:ext cx="5760640" cy="523220"/>
          </a:xfrm>
        </p:spPr>
        <p:txBody>
          <a:bodyPr/>
          <a:lstStyle/>
          <a:p>
            <a:pPr eaLnBrk="1" hangingPunct="1"/>
            <a:r>
              <a:rPr lang="zh-CN" altLang="en-US" dirty="0"/>
              <a:t>特征：信道资源独占</a:t>
            </a:r>
            <a:endParaRPr lang="zh-CN" altLang="en-US" dirty="0"/>
          </a:p>
        </p:txBody>
      </p:sp>
      <p:sp>
        <p:nvSpPr>
          <p:cNvPr id="4" name="Rectangle 2"/>
          <p:cNvSpPr txBox="1">
            <a:spLocks noChangeArrowheads="1"/>
          </p:cNvSpPr>
          <p:nvPr/>
        </p:nvSpPr>
        <p:spPr bwMode="auto">
          <a:xfrm>
            <a:off x="1230313" y="22860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kumimoji="1" sz="3200" b="1">
                <a:solidFill>
                  <a:srgbClr val="333399"/>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kumimoji="1" sz="3200" b="1">
                <a:solidFill>
                  <a:srgbClr val="333399"/>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kumimoji="1" sz="3200" b="1">
                <a:solidFill>
                  <a:srgbClr val="333399"/>
                </a:solidFill>
                <a:latin typeface="Times New Roman" panose="02020603050405020304" pitchFamily="18" charset="0"/>
                <a:ea typeface="黑体" panose="02010609060101010101" pitchFamily="49" charset="-122"/>
              </a:defRPr>
            </a:lvl5pPr>
            <a:lvl6pPr marL="457200" algn="ctr" rtl="0" fontAlgn="base">
              <a:spcBef>
                <a:spcPct val="0"/>
              </a:spcBef>
              <a:spcAft>
                <a:spcPct val="0"/>
              </a:spcAft>
              <a:defRPr kumimoji="1" sz="3200" b="1">
                <a:solidFill>
                  <a:srgbClr val="333399"/>
                </a:solidFill>
                <a:latin typeface="Times New Roman" panose="02020603050405020304" pitchFamily="18" charset="0"/>
                <a:ea typeface="黑体" panose="02010609060101010101" pitchFamily="49" charset="-122"/>
              </a:defRPr>
            </a:lvl6pPr>
            <a:lvl7pPr marL="914400" algn="ctr" rtl="0" fontAlgn="base">
              <a:spcBef>
                <a:spcPct val="0"/>
              </a:spcBef>
              <a:spcAft>
                <a:spcPct val="0"/>
              </a:spcAft>
              <a:defRPr kumimoji="1" sz="3200" b="1">
                <a:solidFill>
                  <a:srgbClr val="333399"/>
                </a:solidFill>
                <a:latin typeface="Times New Roman" panose="02020603050405020304" pitchFamily="18" charset="0"/>
                <a:ea typeface="黑体" panose="02010609060101010101" pitchFamily="49" charset="-122"/>
              </a:defRPr>
            </a:lvl7pPr>
            <a:lvl8pPr marL="1371600" algn="ctr" rtl="0" fontAlgn="base">
              <a:spcBef>
                <a:spcPct val="0"/>
              </a:spcBef>
              <a:spcAft>
                <a:spcPct val="0"/>
              </a:spcAft>
              <a:defRPr kumimoji="1" sz="3200" b="1">
                <a:solidFill>
                  <a:srgbClr val="333399"/>
                </a:solidFill>
                <a:latin typeface="Times New Roman" panose="02020603050405020304" pitchFamily="18" charset="0"/>
                <a:ea typeface="黑体" panose="02010609060101010101" pitchFamily="49" charset="-122"/>
              </a:defRPr>
            </a:lvl8pPr>
            <a:lvl9pPr marL="1828800" algn="ctr" rtl="0" fontAlgn="base">
              <a:spcBef>
                <a:spcPct val="0"/>
              </a:spcBef>
              <a:spcAft>
                <a:spcPct val="0"/>
              </a:spcAft>
              <a:defRPr kumimoji="1" sz="3200" b="1">
                <a:solidFill>
                  <a:srgbClr val="333399"/>
                </a:solidFill>
                <a:latin typeface="Times New Roman" panose="02020603050405020304" pitchFamily="18" charset="0"/>
                <a:ea typeface="黑体" panose="02010609060101010101" pitchFamily="49" charset="-122"/>
              </a:defRPr>
            </a:lvl9pPr>
          </a:lstStyle>
          <a:p>
            <a:pPr eaLnBrk="1" hangingPunct="1"/>
            <a:r>
              <a:rPr lang="zh-CN" altLang="en-US" kern="0" dirty="0"/>
              <a:t>电路交换的特点</a:t>
            </a:r>
            <a:endParaRPr lang="zh-CN" altLang="en-US" kern="0" dirty="0"/>
          </a:p>
        </p:txBody>
      </p:sp>
      <p:sp>
        <p:nvSpPr>
          <p:cNvPr id="7" name="文本框 6"/>
          <p:cNvSpPr txBox="1"/>
          <p:nvPr/>
        </p:nvSpPr>
        <p:spPr>
          <a:xfrm>
            <a:off x="1475656" y="3198167"/>
            <a:ext cx="4593770" cy="461665"/>
          </a:xfrm>
          <a:prstGeom prst="rect">
            <a:avLst/>
          </a:prstGeom>
          <a:noFill/>
        </p:spPr>
        <p:txBody>
          <a:bodyPr wrap="square">
            <a:spAutoFit/>
          </a:bodyPr>
          <a:lstStyle/>
          <a:p>
            <a:pPr marL="342900" indent="-342900">
              <a:buFont typeface="Wingdings" panose="05000000000000000000" pitchFamily="2" charset="2"/>
              <a:buChar char="u"/>
            </a:pPr>
            <a:r>
              <a:rPr lang="zh-CN" altLang="en-US" sz="2400" b="0" dirty="0">
                <a:latin typeface="+mn-ea"/>
                <a:ea typeface="+mn-ea"/>
              </a:rPr>
              <a:t>通信线路的利用率很低</a:t>
            </a:r>
            <a:endParaRPr lang="zh-CN" altLang="en-US" sz="2400" dirty="0"/>
          </a:p>
        </p:txBody>
      </p:sp>
      <p:sp>
        <p:nvSpPr>
          <p:cNvPr id="10" name="Rectangle 3"/>
          <p:cNvSpPr txBox="1">
            <a:spLocks noChangeArrowheads="1"/>
          </p:cNvSpPr>
          <p:nvPr/>
        </p:nvSpPr>
        <p:spPr bwMode="auto">
          <a:xfrm>
            <a:off x="1230313" y="2519318"/>
            <a:ext cx="161349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lvl1pPr marL="195580" indent="-195580" algn="just" rtl="0" eaLnBrk="0" fontAlgn="base" hangingPunct="0">
              <a:spcBef>
                <a:spcPct val="20000"/>
              </a:spcBef>
              <a:spcAft>
                <a:spcPct val="0"/>
              </a:spcAft>
              <a:buClr>
                <a:schemeClr val="accent2"/>
              </a:buClr>
              <a:buSzPct val="70000"/>
              <a:buFont typeface="Wingdings" panose="05000000000000000000" pitchFamily="2" charset="2"/>
              <a:buBlip>
                <a:blip r:embed="rId1"/>
              </a:buBlip>
              <a:defRPr kumimoji="1" sz="2800" b="1">
                <a:solidFill>
                  <a:schemeClr val="tx1"/>
                </a:solidFill>
                <a:latin typeface="+mn-lt"/>
                <a:ea typeface="+mn-ea"/>
                <a:cs typeface="+mn-cs"/>
              </a:defRPr>
            </a:lvl1pPr>
            <a:lvl2pPr marL="671830" indent="-285750" algn="just" rtl="0" eaLnBrk="0" fontAlgn="base" hangingPunct="0">
              <a:spcBef>
                <a:spcPct val="20000"/>
              </a:spcBef>
              <a:spcAft>
                <a:spcPct val="0"/>
              </a:spcAft>
              <a:buClr>
                <a:schemeClr val="accent2"/>
              </a:buClr>
              <a:buSzPct val="70000"/>
              <a:buFont typeface="Wingdings" panose="05000000000000000000" pitchFamily="2" charset="2"/>
              <a:buChar char="l"/>
              <a:defRPr kumimoji="1" sz="2400" b="1">
                <a:solidFill>
                  <a:schemeClr val="tx1"/>
                </a:solidFill>
                <a:latin typeface="+mn-lt"/>
                <a:ea typeface="+mn-ea"/>
              </a:defRPr>
            </a:lvl2pPr>
            <a:lvl3pPr marL="1090930"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10030" indent="-228600" algn="just" rtl="0" eaLnBrk="0" fontAlgn="base" hangingPunct="0">
              <a:spcBef>
                <a:spcPct val="20000"/>
              </a:spcBef>
              <a:spcAft>
                <a:spcPct val="0"/>
              </a:spcAft>
              <a:buChar char="–"/>
              <a:defRPr kumimoji="1" sz="1600" b="1">
                <a:solidFill>
                  <a:schemeClr val="tx1"/>
                </a:solidFill>
                <a:latin typeface="+mn-lt"/>
                <a:ea typeface="+mn-ea"/>
              </a:defRPr>
            </a:lvl4pPr>
            <a:lvl5pPr marL="1929130" indent="-228600" algn="just" rtl="0" eaLnBrk="0" fontAlgn="base" hangingPunct="0">
              <a:spcBef>
                <a:spcPct val="20000"/>
              </a:spcBef>
              <a:spcAft>
                <a:spcPct val="0"/>
              </a:spcAft>
              <a:buChar char="»"/>
              <a:defRPr kumimoji="1" sz="1200" b="1">
                <a:solidFill>
                  <a:schemeClr val="tx1"/>
                </a:solidFill>
                <a:latin typeface="+mn-lt"/>
                <a:ea typeface="+mn-ea"/>
              </a:defRPr>
            </a:lvl5pPr>
            <a:lvl6pPr marL="2386330" indent="-228600" algn="just" rtl="0" fontAlgn="base">
              <a:spcBef>
                <a:spcPct val="20000"/>
              </a:spcBef>
              <a:spcAft>
                <a:spcPct val="0"/>
              </a:spcAft>
              <a:buChar char="»"/>
              <a:defRPr kumimoji="1" sz="1200" b="1">
                <a:solidFill>
                  <a:schemeClr val="tx1"/>
                </a:solidFill>
                <a:latin typeface="+mn-lt"/>
                <a:ea typeface="+mn-ea"/>
              </a:defRPr>
            </a:lvl6pPr>
            <a:lvl7pPr marL="2843530" indent="-228600" algn="just" rtl="0" fontAlgn="base">
              <a:spcBef>
                <a:spcPct val="20000"/>
              </a:spcBef>
              <a:spcAft>
                <a:spcPct val="0"/>
              </a:spcAft>
              <a:buChar char="»"/>
              <a:defRPr kumimoji="1" sz="1200" b="1">
                <a:solidFill>
                  <a:schemeClr val="tx1"/>
                </a:solidFill>
                <a:latin typeface="+mn-lt"/>
                <a:ea typeface="+mn-ea"/>
              </a:defRPr>
            </a:lvl7pPr>
            <a:lvl8pPr marL="3300730" indent="-228600" algn="just" rtl="0" fontAlgn="base">
              <a:spcBef>
                <a:spcPct val="20000"/>
              </a:spcBef>
              <a:spcAft>
                <a:spcPct val="0"/>
              </a:spcAft>
              <a:buChar char="»"/>
              <a:defRPr kumimoji="1" sz="1200" b="1">
                <a:solidFill>
                  <a:schemeClr val="tx1"/>
                </a:solidFill>
                <a:latin typeface="+mn-lt"/>
                <a:ea typeface="+mn-ea"/>
              </a:defRPr>
            </a:lvl8pPr>
            <a:lvl9pPr marL="3757930" indent="-228600" algn="just" rtl="0" fontAlgn="base">
              <a:spcBef>
                <a:spcPct val="20000"/>
              </a:spcBef>
              <a:spcAft>
                <a:spcPct val="0"/>
              </a:spcAft>
              <a:buChar char="»"/>
              <a:defRPr kumimoji="1" sz="1200" b="1">
                <a:solidFill>
                  <a:schemeClr val="tx1"/>
                </a:solidFill>
                <a:latin typeface="+mn-lt"/>
                <a:ea typeface="+mn-ea"/>
              </a:defRPr>
            </a:lvl9pPr>
          </a:lstStyle>
          <a:p>
            <a:pPr eaLnBrk="1" hangingPunct="1"/>
            <a:r>
              <a:rPr lang="zh-CN" altLang="en-US" kern="0" dirty="0"/>
              <a:t>特点：</a:t>
            </a:r>
            <a:endParaRPr lang="zh-CN" altLang="en-US" kern="0" dirty="0"/>
          </a:p>
        </p:txBody>
      </p:sp>
      <p:sp>
        <p:nvSpPr>
          <p:cNvPr id="11" name="文本框 10"/>
          <p:cNvSpPr txBox="1"/>
          <p:nvPr/>
        </p:nvSpPr>
        <p:spPr>
          <a:xfrm>
            <a:off x="1475656" y="3833985"/>
            <a:ext cx="4593770" cy="461665"/>
          </a:xfrm>
          <a:prstGeom prst="rect">
            <a:avLst/>
          </a:prstGeom>
          <a:noFill/>
        </p:spPr>
        <p:txBody>
          <a:bodyPr wrap="square">
            <a:spAutoFit/>
          </a:bodyPr>
          <a:lstStyle/>
          <a:p>
            <a:pPr marL="342900" indent="-342900">
              <a:buFont typeface="Wingdings" panose="05000000000000000000" pitchFamily="2" charset="2"/>
              <a:buChar char="u"/>
            </a:pPr>
            <a:r>
              <a:rPr lang="zh-CN" altLang="en-US" sz="2400" b="0" dirty="0">
                <a:latin typeface="+mn-ea"/>
                <a:ea typeface="+mn-ea"/>
              </a:rPr>
              <a:t>实时性好</a:t>
            </a:r>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P spid="7" grpId="0"/>
      <p:bldP spid="10" grpId="0" build="p"/>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Line 8"/>
          <p:cNvSpPr>
            <a:spLocks noChangeShapeType="1"/>
          </p:cNvSpPr>
          <p:nvPr/>
        </p:nvSpPr>
        <p:spPr bwMode="auto">
          <a:xfrm>
            <a:off x="2030413" y="3143250"/>
            <a:ext cx="5184775" cy="0"/>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1" name="Text Box 9"/>
          <p:cNvSpPr txBox="1">
            <a:spLocks noChangeArrowheads="1"/>
          </p:cNvSpPr>
          <p:nvPr/>
        </p:nvSpPr>
        <p:spPr bwMode="auto">
          <a:xfrm>
            <a:off x="4438650" y="2635250"/>
            <a:ext cx="69215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报文</a:t>
            </a:r>
            <a:endParaRPr lang="zh-CN" altLang="en-US" sz="2000">
              <a:solidFill>
                <a:srgbClr val="333399"/>
              </a:solidFill>
              <a:latin typeface="Times New Roman" panose="02020603050405020304" pitchFamily="18" charset="0"/>
              <a:ea typeface="黑体" panose="02010609060101010101" pitchFamily="49" charset="-122"/>
            </a:endParaRPr>
          </a:p>
        </p:txBody>
      </p:sp>
      <p:sp>
        <p:nvSpPr>
          <p:cNvPr id="68612" name="Rectangle 2"/>
          <p:cNvSpPr>
            <a:spLocks noGrp="1" noChangeArrowheads="1"/>
          </p:cNvSpPr>
          <p:nvPr>
            <p:ph type="title"/>
          </p:nvPr>
        </p:nvSpPr>
        <p:spPr/>
        <p:txBody>
          <a:bodyPr/>
          <a:lstStyle/>
          <a:p>
            <a:pPr eaLnBrk="1" hangingPunct="1"/>
            <a:r>
              <a:rPr lang="en-US" altLang="zh-CN"/>
              <a:t>2. </a:t>
            </a:r>
            <a:r>
              <a:rPr lang="zh-CN" altLang="en-US"/>
              <a:t>分组交换及特点 </a:t>
            </a:r>
            <a:endParaRPr lang="zh-CN" altLang="en-US"/>
          </a:p>
        </p:txBody>
      </p:sp>
      <p:sp>
        <p:nvSpPr>
          <p:cNvPr id="68613" name="Rectangle 3"/>
          <p:cNvSpPr>
            <a:spLocks noGrp="1" noChangeArrowheads="1"/>
          </p:cNvSpPr>
          <p:nvPr>
            <p:ph type="body" idx="1"/>
          </p:nvPr>
        </p:nvSpPr>
        <p:spPr>
          <a:xfrm>
            <a:off x="827088" y="1371600"/>
            <a:ext cx="7772400" cy="954088"/>
          </a:xfrm>
        </p:spPr>
        <p:txBody>
          <a:bodyPr/>
          <a:lstStyle/>
          <a:p>
            <a:pPr eaLnBrk="1" hangingPunct="1"/>
            <a:r>
              <a:rPr lang="zh-CN" altLang="en-US"/>
              <a:t>在发送端，先把较长的报文</a:t>
            </a:r>
            <a:r>
              <a:rPr lang="zh-CN" altLang="en-US" b="0">
                <a:solidFill>
                  <a:srgbClr val="FF0000"/>
                </a:solidFill>
              </a:rPr>
              <a:t>划分成较短的、固定长度的数据段</a:t>
            </a:r>
            <a:r>
              <a:rPr lang="zh-CN" altLang="en-US"/>
              <a:t>。 </a:t>
            </a:r>
            <a:endParaRPr lang="zh-CN" altLang="en-US"/>
          </a:p>
        </p:txBody>
      </p:sp>
      <p:grpSp>
        <p:nvGrpSpPr>
          <p:cNvPr id="68614" name="Group 77"/>
          <p:cNvGrpSpPr/>
          <p:nvPr/>
        </p:nvGrpSpPr>
        <p:grpSpPr bwMode="auto">
          <a:xfrm>
            <a:off x="1882775" y="3219450"/>
            <a:ext cx="5378450" cy="479425"/>
            <a:chOff x="1154" y="2176"/>
            <a:chExt cx="3388" cy="302"/>
          </a:xfrm>
        </p:grpSpPr>
        <p:grpSp>
          <p:nvGrpSpPr>
            <p:cNvPr id="68618" name="Group 75"/>
            <p:cNvGrpSpPr/>
            <p:nvPr/>
          </p:nvGrpSpPr>
          <p:grpSpPr bwMode="auto">
            <a:xfrm>
              <a:off x="1248" y="2176"/>
              <a:ext cx="3272" cy="302"/>
              <a:chOff x="1248" y="2901"/>
              <a:chExt cx="3272" cy="302"/>
            </a:xfrm>
          </p:grpSpPr>
          <p:sp>
            <p:nvSpPr>
              <p:cNvPr id="68620" name="Rectangle 70"/>
              <p:cNvSpPr>
                <a:spLocks noChangeArrowheads="1"/>
              </p:cNvSpPr>
              <p:nvPr/>
            </p:nvSpPr>
            <p:spPr bwMode="auto">
              <a:xfrm>
                <a:off x="1248" y="2931"/>
                <a:ext cx="1088" cy="272"/>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endParaRPr lang="zh-CN" altLang="zh-CN" sz="2000">
                  <a:solidFill>
                    <a:srgbClr val="333399"/>
                  </a:solidFill>
                  <a:latin typeface="宋体" panose="02010600030101010101" pitchFamily="2" charset="-122"/>
                  <a:ea typeface="宋体" panose="02010600030101010101" pitchFamily="2" charset="-122"/>
                </a:endParaRPr>
              </a:p>
            </p:txBody>
          </p:sp>
          <p:sp>
            <p:nvSpPr>
              <p:cNvPr id="68621" name="Rectangle 71"/>
              <p:cNvSpPr>
                <a:spLocks noChangeArrowheads="1"/>
              </p:cNvSpPr>
              <p:nvPr/>
            </p:nvSpPr>
            <p:spPr bwMode="auto">
              <a:xfrm>
                <a:off x="2336" y="2931"/>
                <a:ext cx="1088" cy="272"/>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endParaRPr lang="zh-CN" altLang="zh-CN" sz="2000">
                  <a:solidFill>
                    <a:srgbClr val="333399"/>
                  </a:solidFill>
                  <a:latin typeface="宋体" panose="02010600030101010101" pitchFamily="2" charset="-122"/>
                  <a:ea typeface="宋体" panose="02010600030101010101" pitchFamily="2" charset="-122"/>
                </a:endParaRPr>
              </a:p>
            </p:txBody>
          </p:sp>
          <p:sp>
            <p:nvSpPr>
              <p:cNvPr id="68622" name="Rectangle 72"/>
              <p:cNvSpPr>
                <a:spLocks noChangeArrowheads="1"/>
              </p:cNvSpPr>
              <p:nvPr/>
            </p:nvSpPr>
            <p:spPr bwMode="auto">
              <a:xfrm>
                <a:off x="3425" y="2931"/>
                <a:ext cx="1088" cy="272"/>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endParaRPr lang="zh-CN" altLang="zh-CN" sz="2000">
                  <a:solidFill>
                    <a:srgbClr val="333399"/>
                  </a:solidFill>
                  <a:latin typeface="宋体" panose="02010600030101010101" pitchFamily="2" charset="-122"/>
                  <a:ea typeface="宋体" panose="02010600030101010101" pitchFamily="2" charset="-122"/>
                </a:endParaRPr>
              </a:p>
            </p:txBody>
          </p:sp>
          <p:sp>
            <p:nvSpPr>
              <p:cNvPr id="68623" name="Rectangle 74"/>
              <p:cNvSpPr>
                <a:spLocks noChangeArrowheads="1"/>
              </p:cNvSpPr>
              <p:nvPr/>
            </p:nvSpPr>
            <p:spPr bwMode="auto">
              <a:xfrm>
                <a:off x="1254" y="2901"/>
                <a:ext cx="3266" cy="272"/>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latin typeface="宋体" panose="02010600030101010101" pitchFamily="2" charset="-122"/>
                  <a:ea typeface="宋体" panose="02010600030101010101" pitchFamily="2" charset="-122"/>
                </a:endParaRPr>
              </a:p>
            </p:txBody>
          </p:sp>
        </p:grpSp>
        <p:sp>
          <p:nvSpPr>
            <p:cNvPr id="68619" name="Text Box 76"/>
            <p:cNvSpPr txBox="1">
              <a:spLocks noChangeArrowheads="1"/>
            </p:cNvSpPr>
            <p:nvPr/>
          </p:nvSpPr>
          <p:spPr bwMode="auto">
            <a:xfrm>
              <a:off x="1154" y="2186"/>
              <a:ext cx="33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latin typeface="宋体" panose="02010600030101010101" pitchFamily="2" charset="-122"/>
                </a:rPr>
                <a:t>1101000110101010110101011100010011010010</a:t>
              </a:r>
              <a:endParaRPr lang="en-US" altLang="zh-CN" sz="2000">
                <a:solidFill>
                  <a:srgbClr val="333399"/>
                </a:solidFill>
                <a:latin typeface="宋体" panose="02010600030101010101" pitchFamily="2" charset="-122"/>
              </a:endParaRPr>
            </a:p>
          </p:txBody>
        </p:sp>
      </p:grpSp>
      <p:grpSp>
        <p:nvGrpSpPr>
          <p:cNvPr id="4" name="Group 81"/>
          <p:cNvGrpSpPr/>
          <p:nvPr/>
        </p:nvGrpSpPr>
        <p:grpSpPr bwMode="auto">
          <a:xfrm>
            <a:off x="3025775" y="3933825"/>
            <a:ext cx="3028950" cy="1416050"/>
            <a:chOff x="1906" y="2478"/>
            <a:chExt cx="1908" cy="892"/>
          </a:xfrm>
        </p:grpSpPr>
        <p:sp>
          <p:nvSpPr>
            <p:cNvPr id="68616" name="Text Box 78"/>
            <p:cNvSpPr txBox="1">
              <a:spLocks noChangeArrowheads="1"/>
            </p:cNvSpPr>
            <p:nvPr/>
          </p:nvSpPr>
          <p:spPr bwMode="auto">
            <a:xfrm>
              <a:off x="1906" y="2774"/>
              <a:ext cx="190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a:solidFill>
                    <a:srgbClr val="333399"/>
                  </a:solidFill>
                  <a:latin typeface="Tahoma" panose="020B0604030504040204" pitchFamily="34" charset="0"/>
                  <a:ea typeface="黑体" panose="02010609060101010101" pitchFamily="49" charset="-122"/>
                </a:rPr>
                <a:t>假定这个报文较长</a:t>
              </a:r>
              <a:endParaRPr lang="zh-CN" altLang="en-US">
                <a:solidFill>
                  <a:srgbClr val="333399"/>
                </a:solidFill>
                <a:latin typeface="Tahoma" panose="020B0604030504040204" pitchFamily="34" charset="0"/>
                <a:ea typeface="黑体" panose="02010609060101010101" pitchFamily="49" charset="-122"/>
              </a:endParaRPr>
            </a:p>
            <a:p>
              <a:pPr algn="ctr" eaLnBrk="1" hangingPunct="1">
                <a:spcBef>
                  <a:spcPct val="0"/>
                </a:spcBef>
                <a:buClrTx/>
                <a:buSzTx/>
                <a:buFontTx/>
                <a:buNone/>
              </a:pPr>
              <a:r>
                <a:rPr lang="zh-CN" altLang="en-US">
                  <a:solidFill>
                    <a:srgbClr val="333399"/>
                  </a:solidFill>
                  <a:latin typeface="Tahoma" panose="020B0604030504040204" pitchFamily="34" charset="0"/>
                  <a:ea typeface="黑体" panose="02010609060101010101" pitchFamily="49" charset="-122"/>
                </a:rPr>
                <a:t>不便于传输</a:t>
              </a:r>
              <a:endParaRPr lang="zh-CN" altLang="en-US">
                <a:solidFill>
                  <a:srgbClr val="333399"/>
                </a:solidFill>
                <a:latin typeface="Tahoma" panose="020B0604030504040204" pitchFamily="34" charset="0"/>
                <a:ea typeface="黑体" panose="02010609060101010101" pitchFamily="49" charset="-122"/>
              </a:endParaRPr>
            </a:p>
          </p:txBody>
        </p:sp>
        <p:sp>
          <p:nvSpPr>
            <p:cNvPr id="68617" name="Line 79"/>
            <p:cNvSpPr>
              <a:spLocks noChangeShapeType="1"/>
            </p:cNvSpPr>
            <p:nvPr/>
          </p:nvSpPr>
          <p:spPr bwMode="auto">
            <a:xfrm flipV="1">
              <a:off x="2789" y="2478"/>
              <a:ext cx="91" cy="362"/>
            </a:xfrm>
            <a:prstGeom prst="line">
              <a:avLst/>
            </a:prstGeom>
            <a:noFill/>
            <a:ln w="28575">
              <a:solidFill>
                <a:srgbClr val="333399"/>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a:t>计算机网络的发展阶段</a:t>
            </a:r>
            <a:endParaRPr lang="zh-CN" altLang="en-US"/>
          </a:p>
        </p:txBody>
      </p:sp>
      <p:sp>
        <p:nvSpPr>
          <p:cNvPr id="648198" name="Rectangle 6"/>
          <p:cNvSpPr>
            <a:spLocks noChangeArrowheads="1"/>
          </p:cNvSpPr>
          <p:nvPr/>
        </p:nvSpPr>
        <p:spPr bwMode="auto">
          <a:xfrm>
            <a:off x="900113" y="1268413"/>
            <a:ext cx="7488237" cy="3773487"/>
          </a:xfrm>
          <a:prstGeom prst="rect">
            <a:avLst/>
          </a:prstGeom>
          <a:noFill/>
          <a:ln>
            <a:noFill/>
          </a:ln>
          <a:effectLst/>
        </p:spPr>
        <p:txBody>
          <a:bodyPr>
            <a:spAutoFit/>
          </a:bodyPr>
          <a:lstStyle/>
          <a:p>
            <a:pPr marL="195580" indent="-195580" algn="just" eaLnBrk="1" hangingPunct="1">
              <a:spcBef>
                <a:spcPct val="20000"/>
              </a:spcBef>
              <a:buClr>
                <a:schemeClr val="accent2"/>
              </a:buClr>
              <a:buSzPct val="70000"/>
              <a:buFont typeface="Wingdings" panose="05000000000000000000" pitchFamily="2" charset="2"/>
              <a:buBlip>
                <a:blip r:embed="rId1"/>
              </a:buBlip>
              <a:defRPr/>
            </a:pPr>
            <a:r>
              <a:rPr lang="zh-CN" altLang="en-US" sz="2800" dirty="0">
                <a:latin typeface="Arial" panose="020B0604020202020204" pitchFamily="34" charset="0"/>
                <a:ea typeface="宋体" panose="02010600030101010101" pitchFamily="2" charset="-122"/>
              </a:rPr>
              <a:t>远程联机系统</a:t>
            </a:r>
            <a:endParaRPr lang="zh-CN" altLang="en-US" sz="2800" dirty="0">
              <a:latin typeface="Arial" panose="020B0604020202020204" pitchFamily="34" charset="0"/>
              <a:ea typeface="宋体" panose="02010600030101010101" pitchFamily="2" charset="-122"/>
            </a:endParaRPr>
          </a:p>
          <a:p>
            <a:pPr marL="728980" lvl="1" indent="-342900" algn="just" eaLnBrk="1" hangingPunct="1">
              <a:spcBef>
                <a:spcPct val="20000"/>
              </a:spcBef>
              <a:buClr>
                <a:schemeClr val="accent2"/>
              </a:buClr>
              <a:buSzPct val="70000"/>
              <a:buFont typeface="Wingdings" panose="05000000000000000000" pitchFamily="2" charset="2"/>
              <a:buChar char="l"/>
              <a:defRPr/>
            </a:pPr>
            <a:r>
              <a:rPr lang="zh-CN" altLang="en-US" sz="2400" dirty="0">
                <a:latin typeface="Arial" panose="020B0604020202020204" pitchFamily="34" charset="0"/>
                <a:ea typeface="宋体" panose="02010600030101010101" pitchFamily="2" charset="-122"/>
              </a:rPr>
              <a:t>五十年代中期－六十年代中期</a:t>
            </a:r>
            <a:endParaRPr lang="zh-CN" altLang="en-US" sz="2400" dirty="0">
              <a:latin typeface="Arial" panose="020B0604020202020204" pitchFamily="34" charset="0"/>
              <a:ea typeface="宋体" panose="02010600030101010101" pitchFamily="2" charset="-122"/>
            </a:endParaRPr>
          </a:p>
          <a:p>
            <a:pPr marL="671830" lvl="1" indent="-285750" algn="just" eaLnBrk="1" hangingPunct="1">
              <a:spcBef>
                <a:spcPct val="20000"/>
              </a:spcBef>
              <a:buClr>
                <a:schemeClr val="accent2"/>
              </a:buClr>
              <a:buSzPct val="70000"/>
              <a:buFont typeface="Wingdings" panose="05000000000000000000" pitchFamily="2" charset="2"/>
              <a:buChar char="è"/>
              <a:defRPr/>
            </a:pPr>
            <a:endParaRPr lang="zh-CN" altLang="en-US" sz="2400" dirty="0">
              <a:latin typeface="Arial" panose="020B0604020202020204" pitchFamily="34" charset="0"/>
              <a:ea typeface="宋体" panose="02010600030101010101" pitchFamily="2" charset="-122"/>
            </a:endParaRPr>
          </a:p>
          <a:p>
            <a:pPr marL="195580" indent="-195580" eaLnBrk="1" hangingPunct="1">
              <a:spcBef>
                <a:spcPct val="20000"/>
              </a:spcBef>
              <a:buClr>
                <a:schemeClr val="accent2"/>
              </a:buClr>
              <a:buSzPct val="70000"/>
              <a:buFont typeface="Wingdings" panose="05000000000000000000" pitchFamily="2" charset="2"/>
              <a:buBlip>
                <a:blip r:embed="rId1"/>
              </a:buBlip>
              <a:defRPr/>
            </a:pPr>
            <a:r>
              <a:rPr lang="zh-CN" altLang="en-US" sz="2800" dirty="0">
                <a:latin typeface="Arial" panose="020B0604020202020204" pitchFamily="34" charset="0"/>
                <a:ea typeface="宋体" panose="02010600030101010101" pitchFamily="2" charset="-122"/>
              </a:rPr>
              <a:t>计算机</a:t>
            </a:r>
            <a:r>
              <a:rPr lang="en-US" altLang="zh-CN" sz="2800" dirty="0">
                <a:latin typeface="Arial" panose="020B0604020202020204" pitchFamily="34" charset="0"/>
                <a:ea typeface="宋体" panose="02010600030101010101" pitchFamily="2" charset="-122"/>
              </a:rPr>
              <a:t>—</a:t>
            </a:r>
            <a:r>
              <a:rPr lang="zh-CN" altLang="en-US" sz="2800" dirty="0">
                <a:latin typeface="Arial" panose="020B0604020202020204" pitchFamily="34" charset="0"/>
                <a:ea typeface="宋体" panose="02010600030101010101" pitchFamily="2" charset="-122"/>
              </a:rPr>
              <a:t>计算机网络</a:t>
            </a:r>
            <a:endParaRPr lang="zh-CN" altLang="en-US" sz="2800" dirty="0">
              <a:latin typeface="Arial" panose="020B0604020202020204" pitchFamily="34" charset="0"/>
              <a:ea typeface="宋体" panose="02010600030101010101" pitchFamily="2" charset="-122"/>
            </a:endParaRPr>
          </a:p>
          <a:p>
            <a:pPr marL="728980" lvl="1" indent="-342900" algn="just" eaLnBrk="1" hangingPunct="1">
              <a:spcBef>
                <a:spcPct val="20000"/>
              </a:spcBef>
              <a:buClr>
                <a:schemeClr val="accent2"/>
              </a:buClr>
              <a:buSzPct val="70000"/>
              <a:buFont typeface="Wingdings" panose="05000000000000000000" pitchFamily="2" charset="2"/>
              <a:buChar char="l"/>
              <a:defRPr/>
            </a:pPr>
            <a:r>
              <a:rPr lang="zh-CN" altLang="en-US" sz="2400" dirty="0">
                <a:latin typeface="Arial" panose="020B0604020202020204" pitchFamily="34" charset="0"/>
                <a:ea typeface="宋体" panose="02010600030101010101" pitchFamily="2" charset="-122"/>
              </a:rPr>
              <a:t>六十年代末－七十年代末</a:t>
            </a:r>
            <a:endParaRPr lang="zh-CN" altLang="en-US" sz="2400" dirty="0">
              <a:latin typeface="Arial" panose="020B0604020202020204" pitchFamily="34" charset="0"/>
              <a:ea typeface="宋体" panose="02010600030101010101" pitchFamily="2" charset="-122"/>
            </a:endParaRPr>
          </a:p>
          <a:p>
            <a:pPr marL="671830" lvl="1" indent="-285750" algn="just" eaLnBrk="1" hangingPunct="1">
              <a:spcBef>
                <a:spcPct val="20000"/>
              </a:spcBef>
              <a:buClr>
                <a:schemeClr val="accent2"/>
              </a:buClr>
              <a:buSzPct val="70000"/>
              <a:buFont typeface="Wingdings" panose="05000000000000000000" pitchFamily="2" charset="2"/>
              <a:buNone/>
              <a:defRPr/>
            </a:pPr>
            <a:endParaRPr lang="zh-CN" altLang="en-US" sz="2400" dirty="0">
              <a:latin typeface="Arial" panose="020B0604020202020204" pitchFamily="34" charset="0"/>
              <a:ea typeface="宋体" panose="02010600030101010101" pitchFamily="2" charset="-122"/>
            </a:endParaRPr>
          </a:p>
          <a:p>
            <a:pPr marL="195580" indent="-195580" algn="just" eaLnBrk="1" hangingPunct="1">
              <a:spcBef>
                <a:spcPct val="20000"/>
              </a:spcBef>
              <a:buClr>
                <a:schemeClr val="accent2"/>
              </a:buClr>
              <a:buSzPct val="70000"/>
              <a:buFont typeface="Wingdings" panose="05000000000000000000" pitchFamily="2" charset="2"/>
              <a:buBlip>
                <a:blip r:embed="rId1"/>
              </a:buBlip>
              <a:defRPr/>
            </a:pPr>
            <a:r>
              <a:rPr lang="zh-CN" altLang="en-US" sz="2800" dirty="0">
                <a:latin typeface="Arial" panose="020B0604020202020204" pitchFamily="34" charset="0"/>
                <a:ea typeface="宋体" panose="02010600030101010101" pitchFamily="2" charset="-122"/>
              </a:rPr>
              <a:t>开放式标准化网络</a:t>
            </a:r>
            <a:endParaRPr lang="zh-CN" altLang="en-US" sz="2800" dirty="0">
              <a:latin typeface="Arial" panose="020B0604020202020204" pitchFamily="34" charset="0"/>
              <a:ea typeface="宋体" panose="02010600030101010101" pitchFamily="2" charset="-122"/>
            </a:endParaRPr>
          </a:p>
          <a:p>
            <a:pPr marL="728980" lvl="1" indent="-342900" algn="just" eaLnBrk="1" hangingPunct="1">
              <a:spcBef>
                <a:spcPct val="20000"/>
              </a:spcBef>
              <a:buClr>
                <a:schemeClr val="accent2"/>
              </a:buClr>
              <a:buSzPct val="70000"/>
              <a:buFont typeface="Wingdings" panose="05000000000000000000" pitchFamily="2" charset="2"/>
              <a:buChar char="l"/>
              <a:defRPr/>
            </a:pPr>
            <a:r>
              <a:rPr lang="zh-CN" altLang="en-US" sz="2400" dirty="0">
                <a:latin typeface="Arial" panose="020B0604020202020204" pitchFamily="34" charset="0"/>
                <a:ea typeface="宋体" panose="02010600030101010101" pitchFamily="2" charset="-122"/>
              </a:rPr>
              <a:t>八十年代－至今</a:t>
            </a:r>
            <a:endParaRPr lang="zh-CN" altLang="en-US" sz="2400"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81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81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81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819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819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819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60" name="Rectangle 12"/>
          <p:cNvSpPr>
            <a:spLocks noChangeArrowheads="1"/>
          </p:cNvSpPr>
          <p:nvPr/>
        </p:nvSpPr>
        <p:spPr bwMode="auto">
          <a:xfrm>
            <a:off x="1979613" y="2947988"/>
            <a:ext cx="1727200" cy="431800"/>
          </a:xfrm>
          <a:prstGeom prst="rect">
            <a:avLst/>
          </a:prstGeom>
          <a:solidFill>
            <a:srgbClr val="CCECFF"/>
          </a:solidFill>
          <a:ln w="2857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latin typeface="Tahoma" panose="020B0604030504040204" pitchFamily="34" charset="0"/>
              </a:rPr>
              <a:t>数     据</a:t>
            </a:r>
            <a:endParaRPr lang="zh-CN" altLang="en-US" sz="2000">
              <a:solidFill>
                <a:srgbClr val="333399"/>
              </a:solidFill>
              <a:latin typeface="Tahoma" panose="020B0604030504040204" pitchFamily="34" charset="0"/>
            </a:endParaRPr>
          </a:p>
        </p:txBody>
      </p:sp>
      <p:sp>
        <p:nvSpPr>
          <p:cNvPr id="53261" name="Rectangle 13"/>
          <p:cNvSpPr>
            <a:spLocks noChangeArrowheads="1"/>
          </p:cNvSpPr>
          <p:nvPr/>
        </p:nvSpPr>
        <p:spPr bwMode="auto">
          <a:xfrm>
            <a:off x="3708400" y="2947988"/>
            <a:ext cx="1727200" cy="431800"/>
          </a:xfrm>
          <a:prstGeom prst="rect">
            <a:avLst/>
          </a:prstGeom>
          <a:solidFill>
            <a:srgbClr val="CCECFF"/>
          </a:solidFill>
          <a:ln w="2857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latin typeface="Tahoma" panose="020B0604030504040204" pitchFamily="34" charset="0"/>
              </a:rPr>
              <a:t>数     据</a:t>
            </a:r>
            <a:endParaRPr lang="zh-CN" altLang="en-US" sz="2000">
              <a:solidFill>
                <a:srgbClr val="333399"/>
              </a:solidFill>
              <a:latin typeface="Tahoma" panose="020B0604030504040204" pitchFamily="34" charset="0"/>
            </a:endParaRPr>
          </a:p>
        </p:txBody>
      </p:sp>
      <p:sp>
        <p:nvSpPr>
          <p:cNvPr id="53262" name="Rectangle 14"/>
          <p:cNvSpPr>
            <a:spLocks noChangeArrowheads="1"/>
          </p:cNvSpPr>
          <p:nvPr/>
        </p:nvSpPr>
        <p:spPr bwMode="auto">
          <a:xfrm>
            <a:off x="5437188" y="2947988"/>
            <a:ext cx="1727200" cy="431800"/>
          </a:xfrm>
          <a:prstGeom prst="rect">
            <a:avLst/>
          </a:prstGeom>
          <a:solidFill>
            <a:srgbClr val="CCECFF"/>
          </a:solidFill>
          <a:ln w="2857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latin typeface="Tahoma" panose="020B0604030504040204" pitchFamily="34" charset="0"/>
              </a:rPr>
              <a:t>数     据</a:t>
            </a:r>
            <a:endParaRPr lang="zh-CN" altLang="en-US" sz="2000">
              <a:solidFill>
                <a:srgbClr val="333399"/>
              </a:solidFill>
              <a:latin typeface="Tahoma" panose="020B0604030504040204" pitchFamily="34" charset="0"/>
            </a:endParaRPr>
          </a:p>
        </p:txBody>
      </p:sp>
      <p:grpSp>
        <p:nvGrpSpPr>
          <p:cNvPr id="2" name="Group 15"/>
          <p:cNvGrpSpPr/>
          <p:nvPr/>
        </p:nvGrpSpPr>
        <p:grpSpPr bwMode="auto">
          <a:xfrm>
            <a:off x="1979613" y="2492375"/>
            <a:ext cx="5184775" cy="396875"/>
            <a:chOff x="1247" y="1737"/>
            <a:chExt cx="3266" cy="250"/>
          </a:xfrm>
        </p:grpSpPr>
        <p:sp>
          <p:nvSpPr>
            <p:cNvPr id="70677" name="Line 2"/>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78" name="Text Box 3"/>
            <p:cNvSpPr txBox="1">
              <a:spLocks noChangeArrowheads="1"/>
            </p:cNvSpPr>
            <p:nvPr/>
          </p:nvSpPr>
          <p:spPr bwMode="auto">
            <a:xfrm>
              <a:off x="2699" y="1737"/>
              <a:ext cx="436"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报文</a:t>
              </a:r>
              <a:endParaRPr lang="zh-CN" altLang="en-US" sz="2000">
                <a:solidFill>
                  <a:srgbClr val="333399"/>
                </a:solidFill>
                <a:latin typeface="Times New Roman" panose="02020603050405020304" pitchFamily="18" charset="0"/>
                <a:ea typeface="黑体" panose="02010609060101010101" pitchFamily="49" charset="-122"/>
              </a:endParaRPr>
            </a:p>
          </p:txBody>
        </p:sp>
      </p:grpSp>
      <p:sp>
        <p:nvSpPr>
          <p:cNvPr id="70662" name="Rectangle 4"/>
          <p:cNvSpPr>
            <a:spLocks noGrp="1" noChangeArrowheads="1"/>
          </p:cNvSpPr>
          <p:nvPr>
            <p:ph type="title"/>
          </p:nvPr>
        </p:nvSpPr>
        <p:spPr>
          <a:xfrm>
            <a:off x="1150938" y="214313"/>
            <a:ext cx="7381875" cy="811212"/>
          </a:xfrm>
        </p:spPr>
        <p:txBody>
          <a:bodyPr/>
          <a:lstStyle/>
          <a:p>
            <a:pPr eaLnBrk="1" hangingPunct="1"/>
            <a:r>
              <a:rPr lang="zh-CN" altLang="en-US"/>
              <a:t>添加首部构成分组</a:t>
            </a:r>
            <a:endParaRPr lang="zh-CN" altLang="en-US"/>
          </a:p>
        </p:txBody>
      </p:sp>
      <p:sp>
        <p:nvSpPr>
          <p:cNvPr id="70663" name="Rectangle 5"/>
          <p:cNvSpPr>
            <a:spLocks noGrp="1" noChangeArrowheads="1"/>
          </p:cNvSpPr>
          <p:nvPr>
            <p:ph type="body" idx="1"/>
          </p:nvPr>
        </p:nvSpPr>
        <p:spPr>
          <a:xfrm>
            <a:off x="862013" y="1411288"/>
            <a:ext cx="7915275" cy="523875"/>
          </a:xfrm>
        </p:spPr>
        <p:txBody>
          <a:bodyPr/>
          <a:lstStyle/>
          <a:p>
            <a:pPr eaLnBrk="1" hangingPunct="1"/>
            <a:r>
              <a:rPr lang="zh-CN" altLang="en-US"/>
              <a:t>每一个数据段前面添加上</a:t>
            </a:r>
            <a:r>
              <a:rPr lang="zh-CN" altLang="en-US">
                <a:solidFill>
                  <a:srgbClr val="FF0000"/>
                </a:solidFill>
              </a:rPr>
              <a:t>首部</a:t>
            </a:r>
            <a:r>
              <a:rPr lang="zh-CN" altLang="en-US"/>
              <a:t>构成分组。</a:t>
            </a:r>
            <a:endParaRPr lang="zh-CN" altLang="en-US"/>
          </a:p>
        </p:txBody>
      </p:sp>
      <p:sp>
        <p:nvSpPr>
          <p:cNvPr id="53264" name="Rectangle 16"/>
          <p:cNvSpPr>
            <a:spLocks noChangeArrowheads="1"/>
          </p:cNvSpPr>
          <p:nvPr/>
        </p:nvSpPr>
        <p:spPr bwMode="auto">
          <a:xfrm>
            <a:off x="1412875" y="3614738"/>
            <a:ext cx="576263" cy="431800"/>
          </a:xfrm>
          <a:prstGeom prst="rect">
            <a:avLst/>
          </a:prstGeom>
          <a:solidFill>
            <a:schemeClr val="accent2"/>
          </a:solidFill>
          <a:ln w="2857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FF0000"/>
                </a:solidFill>
                <a:latin typeface="Tahoma" panose="020B0604030504040204" pitchFamily="34" charset="0"/>
              </a:rPr>
              <a:t>首部</a:t>
            </a:r>
            <a:endParaRPr lang="zh-CN" altLang="en-US" sz="2000">
              <a:solidFill>
                <a:srgbClr val="FF0000"/>
              </a:solidFill>
              <a:latin typeface="Tahoma" panose="020B0604030504040204" pitchFamily="34" charset="0"/>
            </a:endParaRPr>
          </a:p>
        </p:txBody>
      </p:sp>
      <p:sp>
        <p:nvSpPr>
          <p:cNvPr id="53267" name="Rectangle 19"/>
          <p:cNvSpPr>
            <a:spLocks noChangeArrowheads="1"/>
          </p:cNvSpPr>
          <p:nvPr/>
        </p:nvSpPr>
        <p:spPr bwMode="auto">
          <a:xfrm>
            <a:off x="3132138" y="4460875"/>
            <a:ext cx="576262" cy="431800"/>
          </a:xfrm>
          <a:prstGeom prst="rect">
            <a:avLst/>
          </a:prstGeom>
          <a:solidFill>
            <a:schemeClr val="accent2"/>
          </a:solidFill>
          <a:ln w="2857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FF0000"/>
                </a:solidFill>
                <a:latin typeface="Tahoma" panose="020B0604030504040204" pitchFamily="34" charset="0"/>
              </a:rPr>
              <a:t>首部</a:t>
            </a:r>
            <a:endParaRPr lang="zh-CN" altLang="en-US" sz="2000">
              <a:solidFill>
                <a:srgbClr val="FF0000"/>
              </a:solidFill>
              <a:latin typeface="Tahoma" panose="020B0604030504040204" pitchFamily="34" charset="0"/>
            </a:endParaRPr>
          </a:p>
        </p:txBody>
      </p:sp>
      <p:sp>
        <p:nvSpPr>
          <p:cNvPr id="53268" name="Rectangle 20"/>
          <p:cNvSpPr>
            <a:spLocks noChangeArrowheads="1"/>
          </p:cNvSpPr>
          <p:nvPr/>
        </p:nvSpPr>
        <p:spPr bwMode="auto">
          <a:xfrm>
            <a:off x="4859338" y="5310188"/>
            <a:ext cx="576262" cy="431800"/>
          </a:xfrm>
          <a:prstGeom prst="rect">
            <a:avLst/>
          </a:prstGeom>
          <a:solidFill>
            <a:schemeClr val="accent2"/>
          </a:solidFill>
          <a:ln w="2857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FF0000"/>
                </a:solidFill>
                <a:latin typeface="Tahoma" panose="020B0604030504040204" pitchFamily="34" charset="0"/>
              </a:rPr>
              <a:t>首部</a:t>
            </a:r>
            <a:endParaRPr lang="zh-CN" altLang="en-US" sz="2000">
              <a:solidFill>
                <a:srgbClr val="FF0000"/>
              </a:solidFill>
              <a:latin typeface="Tahoma" panose="020B0604030504040204" pitchFamily="34" charset="0"/>
            </a:endParaRPr>
          </a:p>
        </p:txBody>
      </p:sp>
      <p:grpSp>
        <p:nvGrpSpPr>
          <p:cNvPr id="3" name="Group 25"/>
          <p:cNvGrpSpPr/>
          <p:nvPr/>
        </p:nvGrpSpPr>
        <p:grpSpPr bwMode="auto">
          <a:xfrm>
            <a:off x="1404938" y="3033713"/>
            <a:ext cx="2303462" cy="488950"/>
            <a:chOff x="1973" y="2532"/>
            <a:chExt cx="1451" cy="308"/>
          </a:xfrm>
        </p:grpSpPr>
        <p:sp>
          <p:nvSpPr>
            <p:cNvPr id="70675" name="AutoShape 21"/>
            <p:cNvSpPr/>
            <p:nvPr/>
          </p:nvSpPr>
          <p:spPr bwMode="auto">
            <a:xfrm rot="5400000">
              <a:off x="2654" y="2069"/>
              <a:ext cx="90" cy="1451"/>
            </a:xfrm>
            <a:prstGeom prst="leftBrace">
              <a:avLst>
                <a:gd name="adj1" fmla="val 134352"/>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70676" name="Text Box 24"/>
            <p:cNvSpPr txBox="1">
              <a:spLocks noChangeArrowheads="1"/>
            </p:cNvSpPr>
            <p:nvPr/>
          </p:nvSpPr>
          <p:spPr bwMode="auto">
            <a:xfrm>
              <a:off x="2489" y="2532"/>
              <a:ext cx="5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ahoma" panose="020B0604030504040204" pitchFamily="34" charset="0"/>
                  <a:ea typeface="黑体" panose="02010609060101010101" pitchFamily="49" charset="-122"/>
                </a:rPr>
                <a:t>分组</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endParaRPr lang="en-US" altLang="zh-CN" sz="2000">
                <a:solidFill>
                  <a:srgbClr val="333399"/>
                </a:solidFill>
                <a:ea typeface="黑体" panose="02010609060101010101" pitchFamily="49" charset="-122"/>
              </a:endParaRPr>
            </a:p>
          </p:txBody>
        </p:sp>
      </p:grpSp>
      <p:grpSp>
        <p:nvGrpSpPr>
          <p:cNvPr id="4" name="Group 26"/>
          <p:cNvGrpSpPr/>
          <p:nvPr/>
        </p:nvGrpSpPr>
        <p:grpSpPr bwMode="auto">
          <a:xfrm>
            <a:off x="3132138" y="3898900"/>
            <a:ext cx="2303462" cy="488950"/>
            <a:chOff x="1973" y="2532"/>
            <a:chExt cx="1451" cy="308"/>
          </a:xfrm>
        </p:grpSpPr>
        <p:sp>
          <p:nvSpPr>
            <p:cNvPr id="70673" name="AutoShape 27"/>
            <p:cNvSpPr/>
            <p:nvPr/>
          </p:nvSpPr>
          <p:spPr bwMode="auto">
            <a:xfrm rot="5400000">
              <a:off x="2654" y="2069"/>
              <a:ext cx="90" cy="1451"/>
            </a:xfrm>
            <a:prstGeom prst="leftBrace">
              <a:avLst>
                <a:gd name="adj1" fmla="val 134352"/>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70674" name="Text Box 28"/>
            <p:cNvSpPr txBox="1">
              <a:spLocks noChangeArrowheads="1"/>
            </p:cNvSpPr>
            <p:nvPr/>
          </p:nvSpPr>
          <p:spPr bwMode="auto">
            <a:xfrm>
              <a:off x="2489" y="2532"/>
              <a:ext cx="5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ahoma" panose="020B0604030504040204" pitchFamily="34" charset="0"/>
                  <a:ea typeface="黑体" panose="02010609060101010101" pitchFamily="49" charset="-122"/>
                </a:rPr>
                <a:t>分组</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endParaRPr lang="en-US" altLang="zh-CN" sz="2000">
                <a:solidFill>
                  <a:srgbClr val="333399"/>
                </a:solidFill>
                <a:ea typeface="黑体" panose="02010609060101010101" pitchFamily="49" charset="-122"/>
              </a:endParaRPr>
            </a:p>
          </p:txBody>
        </p:sp>
      </p:grpSp>
      <p:grpSp>
        <p:nvGrpSpPr>
          <p:cNvPr id="5" name="Group 29"/>
          <p:cNvGrpSpPr/>
          <p:nvPr/>
        </p:nvGrpSpPr>
        <p:grpSpPr bwMode="auto">
          <a:xfrm>
            <a:off x="4859338" y="4762500"/>
            <a:ext cx="2303462" cy="488950"/>
            <a:chOff x="1973" y="2532"/>
            <a:chExt cx="1451" cy="308"/>
          </a:xfrm>
        </p:grpSpPr>
        <p:sp>
          <p:nvSpPr>
            <p:cNvPr id="70671" name="AutoShape 30"/>
            <p:cNvSpPr/>
            <p:nvPr/>
          </p:nvSpPr>
          <p:spPr bwMode="auto">
            <a:xfrm rot="5400000">
              <a:off x="2654" y="2069"/>
              <a:ext cx="90" cy="1451"/>
            </a:xfrm>
            <a:prstGeom prst="leftBrace">
              <a:avLst>
                <a:gd name="adj1" fmla="val 134352"/>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70672" name="Text Box 31"/>
            <p:cNvSpPr txBox="1">
              <a:spLocks noChangeArrowheads="1"/>
            </p:cNvSpPr>
            <p:nvPr/>
          </p:nvSpPr>
          <p:spPr bwMode="auto">
            <a:xfrm>
              <a:off x="2489" y="2532"/>
              <a:ext cx="5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ahoma" panose="020B0604030504040204" pitchFamily="34" charset="0"/>
                  <a:ea typeface="黑体" panose="02010609060101010101" pitchFamily="49" charset="-122"/>
                </a:rPr>
                <a:t>分组</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3</a:t>
              </a:r>
              <a:endParaRPr lang="en-US" altLang="zh-CN" sz="2000">
                <a:solidFill>
                  <a:srgbClr val="333399"/>
                </a:solidFill>
                <a:ea typeface="黑体" panose="02010609060101010101" pitchFamily="49" charset="-122"/>
              </a:endParaRPr>
            </a:p>
          </p:txBody>
        </p:sp>
      </p:grpSp>
      <p:sp>
        <p:nvSpPr>
          <p:cNvPr id="53281" name="Text Box 33"/>
          <p:cNvSpPr txBox="1">
            <a:spLocks noChangeArrowheads="1"/>
          </p:cNvSpPr>
          <p:nvPr/>
        </p:nvSpPr>
        <p:spPr bwMode="auto">
          <a:xfrm>
            <a:off x="1090613" y="5730875"/>
            <a:ext cx="4152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a:solidFill>
                  <a:srgbClr val="FF0000"/>
                </a:solidFill>
                <a:latin typeface="Tahoma" panose="020B0604030504040204" pitchFamily="34" charset="0"/>
                <a:ea typeface="黑体" panose="02010609060101010101" pitchFamily="49" charset="-122"/>
              </a:rPr>
              <a:t>请注意：左边是</a:t>
            </a:r>
            <a:r>
              <a:rPr lang="zh-CN" altLang="en-US">
                <a:solidFill>
                  <a:srgbClr val="FF0000"/>
                </a:solidFill>
                <a:ea typeface="黑体" panose="02010609060101010101" pitchFamily="49" charset="-122"/>
              </a:rPr>
              <a:t>“</a:t>
            </a:r>
            <a:r>
              <a:rPr lang="zh-CN" altLang="en-US">
                <a:solidFill>
                  <a:srgbClr val="FF0000"/>
                </a:solidFill>
                <a:latin typeface="Tahoma" panose="020B0604030504040204" pitchFamily="34" charset="0"/>
                <a:ea typeface="黑体" panose="02010609060101010101" pitchFamily="49" charset="-122"/>
              </a:rPr>
              <a:t>前面</a:t>
            </a:r>
            <a:r>
              <a:rPr lang="zh-CN" altLang="en-US">
                <a:solidFill>
                  <a:srgbClr val="FF0000"/>
                </a:solidFill>
                <a:ea typeface="黑体" panose="02010609060101010101" pitchFamily="49" charset="-122"/>
              </a:rPr>
              <a:t>”</a:t>
            </a:r>
            <a:endParaRPr lang="zh-CN" altLang="en-US">
              <a:solidFill>
                <a:srgbClr val="FF0000"/>
              </a:solidFill>
              <a:latin typeface="Tahoma" panose="020B0604030504040204" pitchFamily="34" charset="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par>
                          <p:cTn id="7" fill="hold">
                            <p:stCondLst>
                              <p:cond delay="0"/>
                            </p:stCondLst>
                            <p:childTnLst>
                              <p:par>
                                <p:cTn id="8" presetID="42" presetClass="path" presetSubtype="0" accel="50000" decel="50000" fill="hold" grpId="0" nodeType="afterEffect">
                                  <p:stCondLst>
                                    <p:cond delay="0"/>
                                  </p:stCondLst>
                                  <p:childTnLst>
                                    <p:animMotion origin="layout" path="M 2.5E-6 0.0 L 2.5E-6 0.09653 " pathEditMode="relative" rAng="0" ptsTypes="AA">
                                      <p:cBhvr>
                                        <p:cTn id="9" dur="1000" fill="hold"/>
                                        <p:tgtEl>
                                          <p:spTgt spid="53260"/>
                                        </p:tgtEl>
                                        <p:attrNameLst>
                                          <p:attrName>ppt_x</p:attrName>
                                          <p:attrName>ppt_y</p:attrName>
                                        </p:attrNameLst>
                                      </p:cBhvr>
                                      <p:rCtr x="0" y="4815"/>
                                    </p:animMotion>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53264"/>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3"/>
                                        </p:tgtEl>
                                        <p:attrNameLst>
                                          <p:attrName>style.visibility</p:attrName>
                                        </p:attrNameLst>
                                      </p:cBhvr>
                                      <p:to>
                                        <p:strVal val="visible"/>
                                      </p:to>
                                    </p:set>
                                  </p:childTnLst>
                                </p:cTn>
                              </p:par>
                            </p:childTnLst>
                          </p:cTn>
                        </p:par>
                        <p:par>
                          <p:cTn id="16" fill="hold">
                            <p:stCondLst>
                              <p:cond delay="2000"/>
                            </p:stCondLst>
                            <p:childTnLst>
                              <p:par>
                                <p:cTn id="17" presetID="42" presetClass="path" presetSubtype="0" accel="50000" decel="50000" fill="hold" grpId="0" nodeType="afterEffect">
                                  <p:stCondLst>
                                    <p:cond delay="500"/>
                                  </p:stCondLst>
                                  <p:childTnLst>
                                    <p:animMotion origin="layout" path="M 0.0 -1.96532E-6 L 0.0 0.22035 " pathEditMode="relative" rAng="0" ptsTypes="AA">
                                      <p:cBhvr>
                                        <p:cTn id="18" dur="1000" fill="hold"/>
                                        <p:tgtEl>
                                          <p:spTgt spid="53261"/>
                                        </p:tgtEl>
                                        <p:attrNameLst>
                                          <p:attrName>ppt_x</p:attrName>
                                          <p:attrName>ppt_y</p:attrName>
                                        </p:attrNameLst>
                                      </p:cBhvr>
                                      <p:rCtr x="0" y="11006"/>
                                    </p:animMotion>
                                  </p:childTnLst>
                                </p:cTn>
                              </p:par>
                            </p:childTnLst>
                          </p:cTn>
                        </p:par>
                        <p:par>
                          <p:cTn id="19" fill="hold">
                            <p:stCondLst>
                              <p:cond delay="3500"/>
                            </p:stCondLst>
                            <p:childTnLst>
                              <p:par>
                                <p:cTn id="20" presetID="1" presetClass="entr" presetSubtype="0" fill="hold" grpId="0" nodeType="afterEffect">
                                  <p:stCondLst>
                                    <p:cond delay="500"/>
                                  </p:stCondLst>
                                  <p:childTnLst>
                                    <p:set>
                                      <p:cBhvr>
                                        <p:cTn id="21" dur="1" fill="hold">
                                          <p:stCondLst>
                                            <p:cond delay="0"/>
                                          </p:stCondLst>
                                        </p:cTn>
                                        <p:tgtEl>
                                          <p:spTgt spid="53267"/>
                                        </p:tgtEl>
                                        <p:attrNameLst>
                                          <p:attrName>style.visibility</p:attrName>
                                        </p:attrNameLst>
                                      </p:cBhvr>
                                      <p:to>
                                        <p:strVal val="visible"/>
                                      </p:to>
                                    </p:set>
                                  </p:childTnLst>
                                </p:cTn>
                              </p:par>
                            </p:childTnLst>
                          </p:cTn>
                        </p:par>
                        <p:par>
                          <p:cTn id="22" fill="hold">
                            <p:stCondLst>
                              <p:cond delay="4000"/>
                            </p:stCondLst>
                            <p:childTnLst>
                              <p:par>
                                <p:cTn id="23" presetID="1" presetClass="entr" presetSubtype="0" fill="hold" nodeType="afterEffect">
                                  <p:stCondLst>
                                    <p:cond delay="500"/>
                                  </p:stCondLst>
                                  <p:childTnLst>
                                    <p:set>
                                      <p:cBhvr>
                                        <p:cTn id="24" dur="1" fill="hold">
                                          <p:stCondLst>
                                            <p:cond delay="0"/>
                                          </p:stCondLst>
                                        </p:cTn>
                                        <p:tgtEl>
                                          <p:spTgt spid="4"/>
                                        </p:tgtEl>
                                        <p:attrNameLst>
                                          <p:attrName>style.visibility</p:attrName>
                                        </p:attrNameLst>
                                      </p:cBhvr>
                                      <p:to>
                                        <p:strVal val="visible"/>
                                      </p:to>
                                    </p:set>
                                  </p:childTnLst>
                                </p:cTn>
                              </p:par>
                            </p:childTnLst>
                          </p:cTn>
                        </p:par>
                        <p:par>
                          <p:cTn id="25" fill="hold">
                            <p:stCondLst>
                              <p:cond delay="4500"/>
                            </p:stCondLst>
                            <p:childTnLst>
                              <p:par>
                                <p:cTn id="26" presetID="42" presetClass="path" presetSubtype="0" accel="50000" decel="50000" fill="hold" grpId="0" nodeType="afterEffect">
                                  <p:stCondLst>
                                    <p:cond delay="500"/>
                                  </p:stCondLst>
                                  <p:childTnLst>
                                    <p:animMotion origin="layout" path="M -2.5E-6 -1.96532E-6 L -2.5E-6 0.34613 " pathEditMode="relative" rAng="0" ptsTypes="AA">
                                      <p:cBhvr>
                                        <p:cTn id="27" dur="1000" fill="hold"/>
                                        <p:tgtEl>
                                          <p:spTgt spid="53262"/>
                                        </p:tgtEl>
                                        <p:attrNameLst>
                                          <p:attrName>ppt_x</p:attrName>
                                          <p:attrName>ppt_y</p:attrName>
                                        </p:attrNameLst>
                                      </p:cBhvr>
                                      <p:rCtr x="0" y="17295"/>
                                    </p:animMotion>
                                  </p:childTnLst>
                                </p:cTn>
                              </p:par>
                            </p:childTnLst>
                          </p:cTn>
                        </p:par>
                        <p:par>
                          <p:cTn id="28" fill="hold">
                            <p:stCondLst>
                              <p:cond delay="6000"/>
                            </p:stCondLst>
                            <p:childTnLst>
                              <p:par>
                                <p:cTn id="29" presetID="1" presetClass="entr" presetSubtype="0" fill="hold" grpId="0" nodeType="afterEffect">
                                  <p:stCondLst>
                                    <p:cond delay="500"/>
                                  </p:stCondLst>
                                  <p:childTnLst>
                                    <p:set>
                                      <p:cBhvr>
                                        <p:cTn id="30" dur="1" fill="hold">
                                          <p:stCondLst>
                                            <p:cond delay="0"/>
                                          </p:stCondLst>
                                        </p:cTn>
                                        <p:tgtEl>
                                          <p:spTgt spid="53268"/>
                                        </p:tgtEl>
                                        <p:attrNameLst>
                                          <p:attrName>style.visibility</p:attrName>
                                        </p:attrNameLst>
                                      </p:cBhvr>
                                      <p:to>
                                        <p:strVal val="visible"/>
                                      </p:to>
                                    </p:set>
                                  </p:childTnLst>
                                </p:cTn>
                              </p:par>
                            </p:childTnLst>
                          </p:cTn>
                        </p:par>
                        <p:par>
                          <p:cTn id="31" fill="hold">
                            <p:stCondLst>
                              <p:cond delay="6500"/>
                            </p:stCondLst>
                            <p:childTnLst>
                              <p:par>
                                <p:cTn id="32" presetID="1" presetClass="entr" presetSubtype="0" fill="hold" nodeType="afterEffect">
                                  <p:stCondLst>
                                    <p:cond delay="500"/>
                                  </p:stCondLst>
                                  <p:childTnLst>
                                    <p:set>
                                      <p:cBhvr>
                                        <p:cTn id="33" dur="1" fill="hold">
                                          <p:stCondLst>
                                            <p:cond delay="0"/>
                                          </p:stCondLst>
                                        </p:cTn>
                                        <p:tgtEl>
                                          <p:spTgt spid="5"/>
                                        </p:tgtEl>
                                        <p:attrNameLst>
                                          <p:attrName>style.visibility</p:attrName>
                                        </p:attrNameLst>
                                      </p:cBhvr>
                                      <p:to>
                                        <p:strVal val="visible"/>
                                      </p:to>
                                    </p:set>
                                  </p:childTnLst>
                                </p:cTn>
                              </p:par>
                            </p:childTnLst>
                          </p:cTn>
                        </p:par>
                        <p:par>
                          <p:cTn id="34" fill="hold">
                            <p:stCondLst>
                              <p:cond delay="7000"/>
                            </p:stCondLst>
                            <p:childTnLst>
                              <p:par>
                                <p:cTn id="35" presetID="1" presetClass="entr" presetSubtype="0" fill="hold" grpId="0" nodeType="afterEffect">
                                  <p:stCondLst>
                                    <p:cond delay="0"/>
                                  </p:stCondLst>
                                  <p:childTnLst>
                                    <p:set>
                                      <p:cBhvr>
                                        <p:cTn id="36" dur="1" fill="hold">
                                          <p:stCondLst>
                                            <p:cond delay="0"/>
                                          </p:stCondLst>
                                        </p:cTn>
                                        <p:tgtEl>
                                          <p:spTgt spid="53281"/>
                                        </p:tgtEl>
                                        <p:attrNameLst>
                                          <p:attrName>style.visibility</p:attrName>
                                        </p:attrNameLst>
                                      </p:cBhvr>
                                      <p:to>
                                        <p:strVal val="visible"/>
                                      </p:to>
                                    </p:set>
                                  </p:childTnLst>
                                </p:cTn>
                              </p:par>
                            </p:childTnLst>
                          </p:cTn>
                        </p:par>
                        <p:par>
                          <p:cTn id="37" fill="hold">
                            <p:stCondLst>
                              <p:cond delay="7000"/>
                            </p:stCondLst>
                            <p:childTnLst>
                              <p:par>
                                <p:cTn id="38" presetID="35" presetClass="emph" presetSubtype="0" repeatCount="3000" fill="hold" grpId="1" nodeType="afterEffect">
                                  <p:stCondLst>
                                    <p:cond delay="0"/>
                                  </p:stCondLst>
                                  <p:childTnLst>
                                    <p:anim calcmode="discrete" valueType="str">
                                      <p:cBhvr>
                                        <p:cTn id="39" dur="1000" fill="hold"/>
                                        <p:tgtEl>
                                          <p:spTgt spid="5328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0" grpId="0" animBg="1"/>
      <p:bldP spid="53261" grpId="0" animBg="1"/>
      <p:bldP spid="53262" grpId="0" animBg="1"/>
      <p:bldP spid="53264" grpId="0" animBg="1"/>
      <p:bldP spid="53267" grpId="0" animBg="1"/>
      <p:bldP spid="53268" grpId="0" animBg="1"/>
      <p:bldP spid="53281" grpId="0"/>
      <p:bldP spid="53281"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8"/>
          <p:cNvSpPr>
            <a:spLocks noGrp="1" noChangeArrowheads="1"/>
          </p:cNvSpPr>
          <p:nvPr>
            <p:ph type="title"/>
          </p:nvPr>
        </p:nvSpPr>
        <p:spPr/>
        <p:txBody>
          <a:bodyPr/>
          <a:lstStyle/>
          <a:p>
            <a:pPr eaLnBrk="1" hangingPunct="1"/>
            <a:r>
              <a:rPr lang="zh-CN" altLang="en-US"/>
              <a:t>分组交换的传输单元</a:t>
            </a:r>
            <a:endParaRPr lang="zh-CN" altLang="en-US"/>
          </a:p>
        </p:txBody>
      </p:sp>
      <p:sp>
        <p:nvSpPr>
          <p:cNvPr id="57353" name="Rectangle 9"/>
          <p:cNvSpPr>
            <a:spLocks noGrp="1" noChangeArrowheads="1"/>
          </p:cNvSpPr>
          <p:nvPr>
            <p:ph type="body" idx="1"/>
          </p:nvPr>
        </p:nvSpPr>
        <p:spPr>
          <a:xfrm>
            <a:off x="827088" y="1700213"/>
            <a:ext cx="7772400" cy="998537"/>
          </a:xfrm>
        </p:spPr>
        <p:txBody>
          <a:bodyPr/>
          <a:lstStyle/>
          <a:p>
            <a:pPr eaLnBrk="1" hangingPunct="1">
              <a:spcBef>
                <a:spcPct val="10000"/>
              </a:spcBef>
            </a:pPr>
            <a:r>
              <a:rPr lang="zh-CN" altLang="en-US"/>
              <a:t>分组交换网以“</a:t>
            </a:r>
            <a:r>
              <a:rPr lang="zh-CN" altLang="en-US">
                <a:solidFill>
                  <a:srgbClr val="FF0000"/>
                </a:solidFill>
              </a:rPr>
              <a:t>分组</a:t>
            </a:r>
            <a:r>
              <a:rPr lang="zh-CN" altLang="en-US"/>
              <a:t>”作为数据传输单元。</a:t>
            </a:r>
            <a:endParaRPr lang="zh-CN" altLang="en-US"/>
          </a:p>
          <a:p>
            <a:pPr eaLnBrk="1" hangingPunct="1">
              <a:spcBef>
                <a:spcPct val="10000"/>
              </a:spcBef>
            </a:pPr>
            <a:r>
              <a:rPr lang="zh-CN" altLang="en-US">
                <a:solidFill>
                  <a:srgbClr val="FF0000"/>
                </a:solidFill>
              </a:rPr>
              <a:t>依次</a:t>
            </a:r>
            <a:r>
              <a:rPr lang="zh-CN" altLang="en-US"/>
              <a:t>把各分组发送到接收端。</a:t>
            </a:r>
            <a:endParaRPr lang="zh-CN" altLang="en-US"/>
          </a:p>
        </p:txBody>
      </p:sp>
      <p:grpSp>
        <p:nvGrpSpPr>
          <p:cNvPr id="2" name="Group 22"/>
          <p:cNvGrpSpPr/>
          <p:nvPr/>
        </p:nvGrpSpPr>
        <p:grpSpPr bwMode="auto">
          <a:xfrm>
            <a:off x="1403350" y="3598863"/>
            <a:ext cx="2305050" cy="993775"/>
            <a:chOff x="884" y="2078"/>
            <a:chExt cx="1452" cy="626"/>
          </a:xfrm>
        </p:grpSpPr>
        <p:sp>
          <p:nvSpPr>
            <p:cNvPr id="72721" name="Rectangle 2"/>
            <p:cNvSpPr>
              <a:spLocks noChangeArrowheads="1"/>
            </p:cNvSpPr>
            <p:nvPr/>
          </p:nvSpPr>
          <p:spPr bwMode="auto">
            <a:xfrm>
              <a:off x="1247" y="2432"/>
              <a:ext cx="1088" cy="272"/>
            </a:xfrm>
            <a:prstGeom prst="rect">
              <a:avLst/>
            </a:prstGeom>
            <a:solidFill>
              <a:srgbClr val="CCECFF"/>
            </a:solidFill>
            <a:ln w="2857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latin typeface="Tahoma" panose="020B0604030504040204" pitchFamily="34" charset="0"/>
                </a:rPr>
                <a:t>数     据</a:t>
              </a:r>
              <a:endParaRPr lang="zh-CN" altLang="en-US" sz="2000">
                <a:solidFill>
                  <a:srgbClr val="333399"/>
                </a:solidFill>
                <a:latin typeface="Tahoma" panose="020B0604030504040204" pitchFamily="34" charset="0"/>
              </a:endParaRPr>
            </a:p>
          </p:txBody>
        </p:sp>
        <p:sp>
          <p:nvSpPr>
            <p:cNvPr id="72722" name="Rectangle 10"/>
            <p:cNvSpPr>
              <a:spLocks noChangeArrowheads="1"/>
            </p:cNvSpPr>
            <p:nvPr/>
          </p:nvSpPr>
          <p:spPr bwMode="auto">
            <a:xfrm>
              <a:off x="884" y="2432"/>
              <a:ext cx="363" cy="272"/>
            </a:xfrm>
            <a:prstGeom prst="rect">
              <a:avLst/>
            </a:prstGeom>
            <a:solidFill>
              <a:schemeClr val="accent2"/>
            </a:solidFill>
            <a:ln w="2857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dirty="0">
                  <a:solidFill>
                    <a:srgbClr val="FF0000"/>
                  </a:solidFill>
                  <a:latin typeface="Tahoma" panose="020B0604030504040204" pitchFamily="34" charset="0"/>
                </a:rPr>
                <a:t>首部</a:t>
              </a:r>
              <a:endParaRPr lang="zh-CN" altLang="en-US" sz="2000" dirty="0">
                <a:solidFill>
                  <a:srgbClr val="FF0000"/>
                </a:solidFill>
                <a:latin typeface="Tahoma" panose="020B0604030504040204" pitchFamily="34" charset="0"/>
              </a:endParaRPr>
            </a:p>
          </p:txBody>
        </p:sp>
        <p:grpSp>
          <p:nvGrpSpPr>
            <p:cNvPr id="72723" name="Group 13"/>
            <p:cNvGrpSpPr/>
            <p:nvPr/>
          </p:nvGrpSpPr>
          <p:grpSpPr bwMode="auto">
            <a:xfrm>
              <a:off x="885" y="2078"/>
              <a:ext cx="1451" cy="308"/>
              <a:chOff x="1973" y="2532"/>
              <a:chExt cx="1451" cy="308"/>
            </a:xfrm>
          </p:grpSpPr>
          <p:sp>
            <p:nvSpPr>
              <p:cNvPr id="72724" name="AutoShape 14"/>
              <p:cNvSpPr/>
              <p:nvPr/>
            </p:nvSpPr>
            <p:spPr bwMode="auto">
              <a:xfrm rot="5400000">
                <a:off x="2654" y="2069"/>
                <a:ext cx="90" cy="1451"/>
              </a:xfrm>
              <a:prstGeom prst="leftBrace">
                <a:avLst>
                  <a:gd name="adj1" fmla="val 134352"/>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72725" name="Text Box 15"/>
              <p:cNvSpPr txBox="1">
                <a:spLocks noChangeArrowheads="1"/>
              </p:cNvSpPr>
              <p:nvPr/>
            </p:nvSpPr>
            <p:spPr bwMode="auto">
              <a:xfrm>
                <a:off x="2489" y="2532"/>
                <a:ext cx="5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ahoma" panose="020B0604030504040204" pitchFamily="34" charset="0"/>
                    <a:ea typeface="黑体" panose="02010609060101010101" pitchFamily="49" charset="-122"/>
                  </a:rPr>
                  <a:t>分组</a:t>
                </a:r>
                <a:r>
                  <a:rPr lang="zh-CN" altLang="en-US" sz="1400">
                    <a:solidFill>
                      <a:srgbClr val="333399"/>
                    </a:solidFill>
                    <a:latin typeface="Tahoma" panose="020B0604030504040204" pitchFamily="34" charset="0"/>
                    <a:ea typeface="黑体" panose="02010609060101010101" pitchFamily="49" charset="-122"/>
                  </a:rPr>
                  <a:t> </a:t>
                </a:r>
                <a:r>
                  <a:rPr lang="en-US" altLang="zh-CN" sz="2000">
                    <a:solidFill>
                      <a:srgbClr val="333399"/>
                    </a:solidFill>
                    <a:ea typeface="黑体" panose="02010609060101010101" pitchFamily="49" charset="-122"/>
                  </a:rPr>
                  <a:t>1</a:t>
                </a:r>
                <a:endParaRPr lang="en-US" altLang="zh-CN" sz="2000">
                  <a:solidFill>
                    <a:srgbClr val="333399"/>
                  </a:solidFill>
                  <a:ea typeface="黑体" panose="02010609060101010101" pitchFamily="49" charset="-122"/>
                </a:endParaRPr>
              </a:p>
            </p:txBody>
          </p:sp>
        </p:grpSp>
      </p:grpSp>
      <p:grpSp>
        <p:nvGrpSpPr>
          <p:cNvPr id="4" name="Group 23"/>
          <p:cNvGrpSpPr/>
          <p:nvPr/>
        </p:nvGrpSpPr>
        <p:grpSpPr bwMode="auto">
          <a:xfrm>
            <a:off x="3132138" y="4464050"/>
            <a:ext cx="2303462" cy="993775"/>
            <a:chOff x="1973" y="2623"/>
            <a:chExt cx="1451" cy="626"/>
          </a:xfrm>
        </p:grpSpPr>
        <p:sp>
          <p:nvSpPr>
            <p:cNvPr id="72716" name="Rectangle 3"/>
            <p:cNvSpPr>
              <a:spLocks noChangeArrowheads="1"/>
            </p:cNvSpPr>
            <p:nvPr/>
          </p:nvSpPr>
          <p:spPr bwMode="auto">
            <a:xfrm>
              <a:off x="2336" y="2977"/>
              <a:ext cx="1088" cy="272"/>
            </a:xfrm>
            <a:prstGeom prst="rect">
              <a:avLst/>
            </a:prstGeom>
            <a:solidFill>
              <a:srgbClr val="CCECFF"/>
            </a:solidFill>
            <a:ln w="2857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latin typeface="Tahoma" panose="020B0604030504040204" pitchFamily="34" charset="0"/>
                </a:rPr>
                <a:t>数     据</a:t>
              </a:r>
              <a:endParaRPr lang="zh-CN" altLang="en-US" sz="2000">
                <a:solidFill>
                  <a:srgbClr val="333399"/>
                </a:solidFill>
                <a:latin typeface="Tahoma" panose="020B0604030504040204" pitchFamily="34" charset="0"/>
              </a:endParaRPr>
            </a:p>
          </p:txBody>
        </p:sp>
        <p:sp>
          <p:nvSpPr>
            <p:cNvPr id="72717" name="Rectangle 11"/>
            <p:cNvSpPr>
              <a:spLocks noChangeArrowheads="1"/>
            </p:cNvSpPr>
            <p:nvPr/>
          </p:nvSpPr>
          <p:spPr bwMode="auto">
            <a:xfrm>
              <a:off x="1973" y="2977"/>
              <a:ext cx="363" cy="272"/>
            </a:xfrm>
            <a:prstGeom prst="rect">
              <a:avLst/>
            </a:prstGeom>
            <a:solidFill>
              <a:schemeClr val="accent2"/>
            </a:solidFill>
            <a:ln w="2857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dirty="0">
                  <a:solidFill>
                    <a:srgbClr val="FF0000"/>
                  </a:solidFill>
                  <a:latin typeface="Tahoma" panose="020B0604030504040204" pitchFamily="34" charset="0"/>
                </a:rPr>
                <a:t>首部</a:t>
              </a:r>
              <a:endParaRPr lang="zh-CN" altLang="en-US" sz="2000" dirty="0">
                <a:solidFill>
                  <a:srgbClr val="FF0000"/>
                </a:solidFill>
                <a:latin typeface="Tahoma" panose="020B0604030504040204" pitchFamily="34" charset="0"/>
              </a:endParaRPr>
            </a:p>
          </p:txBody>
        </p:sp>
        <p:grpSp>
          <p:nvGrpSpPr>
            <p:cNvPr id="72718" name="Group 16"/>
            <p:cNvGrpSpPr/>
            <p:nvPr/>
          </p:nvGrpSpPr>
          <p:grpSpPr bwMode="auto">
            <a:xfrm>
              <a:off x="1973" y="2623"/>
              <a:ext cx="1451" cy="308"/>
              <a:chOff x="1973" y="2532"/>
              <a:chExt cx="1451" cy="308"/>
            </a:xfrm>
          </p:grpSpPr>
          <p:sp>
            <p:nvSpPr>
              <p:cNvPr id="72719" name="AutoShape 17"/>
              <p:cNvSpPr/>
              <p:nvPr/>
            </p:nvSpPr>
            <p:spPr bwMode="auto">
              <a:xfrm rot="5400000">
                <a:off x="2654" y="2069"/>
                <a:ext cx="90" cy="1451"/>
              </a:xfrm>
              <a:prstGeom prst="leftBrace">
                <a:avLst>
                  <a:gd name="adj1" fmla="val 134352"/>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72720" name="Text Box 18"/>
              <p:cNvSpPr txBox="1">
                <a:spLocks noChangeArrowheads="1"/>
              </p:cNvSpPr>
              <p:nvPr/>
            </p:nvSpPr>
            <p:spPr bwMode="auto">
              <a:xfrm>
                <a:off x="2489" y="2532"/>
                <a:ext cx="5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ahoma" panose="020B0604030504040204" pitchFamily="34" charset="0"/>
                    <a:ea typeface="黑体" panose="02010609060101010101" pitchFamily="49" charset="-122"/>
                  </a:rPr>
                  <a:t>分组</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endParaRPr lang="en-US" altLang="zh-CN" sz="2000">
                  <a:solidFill>
                    <a:srgbClr val="333399"/>
                  </a:solidFill>
                  <a:ea typeface="黑体" panose="02010609060101010101" pitchFamily="49" charset="-122"/>
                </a:endParaRPr>
              </a:p>
            </p:txBody>
          </p:sp>
        </p:grpSp>
      </p:grpSp>
      <p:grpSp>
        <p:nvGrpSpPr>
          <p:cNvPr id="6" name="Group 24"/>
          <p:cNvGrpSpPr/>
          <p:nvPr/>
        </p:nvGrpSpPr>
        <p:grpSpPr bwMode="auto">
          <a:xfrm>
            <a:off x="4859338" y="5327650"/>
            <a:ext cx="2309812" cy="981075"/>
            <a:chOff x="3061" y="3167"/>
            <a:chExt cx="1455" cy="618"/>
          </a:xfrm>
        </p:grpSpPr>
        <p:sp>
          <p:nvSpPr>
            <p:cNvPr id="72711" name="Rectangle 4"/>
            <p:cNvSpPr>
              <a:spLocks noChangeArrowheads="1"/>
            </p:cNvSpPr>
            <p:nvPr/>
          </p:nvSpPr>
          <p:spPr bwMode="auto">
            <a:xfrm>
              <a:off x="3428" y="3513"/>
              <a:ext cx="1088" cy="272"/>
            </a:xfrm>
            <a:prstGeom prst="rect">
              <a:avLst/>
            </a:prstGeom>
            <a:solidFill>
              <a:srgbClr val="CCECFF"/>
            </a:solidFill>
            <a:ln w="2857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latin typeface="Tahoma" panose="020B0604030504040204" pitchFamily="34" charset="0"/>
                </a:rPr>
                <a:t>数     据</a:t>
              </a:r>
              <a:endParaRPr lang="zh-CN" altLang="en-US" sz="2000">
                <a:solidFill>
                  <a:srgbClr val="333399"/>
                </a:solidFill>
                <a:latin typeface="Tahoma" panose="020B0604030504040204" pitchFamily="34" charset="0"/>
              </a:endParaRPr>
            </a:p>
          </p:txBody>
        </p:sp>
        <p:sp>
          <p:nvSpPr>
            <p:cNvPr id="72712" name="Rectangle 12"/>
            <p:cNvSpPr>
              <a:spLocks noChangeArrowheads="1"/>
            </p:cNvSpPr>
            <p:nvPr/>
          </p:nvSpPr>
          <p:spPr bwMode="auto">
            <a:xfrm>
              <a:off x="3061" y="3512"/>
              <a:ext cx="363" cy="272"/>
            </a:xfrm>
            <a:prstGeom prst="rect">
              <a:avLst/>
            </a:prstGeom>
            <a:solidFill>
              <a:schemeClr val="accent2"/>
            </a:solidFill>
            <a:ln w="2857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FF0000"/>
                  </a:solidFill>
                  <a:latin typeface="Tahoma" panose="020B0604030504040204" pitchFamily="34" charset="0"/>
                </a:rPr>
                <a:t>首部</a:t>
              </a:r>
              <a:endParaRPr lang="zh-CN" altLang="en-US" sz="2000">
                <a:solidFill>
                  <a:srgbClr val="FF0000"/>
                </a:solidFill>
                <a:latin typeface="Tahoma" panose="020B0604030504040204" pitchFamily="34" charset="0"/>
              </a:endParaRPr>
            </a:p>
          </p:txBody>
        </p:sp>
        <p:grpSp>
          <p:nvGrpSpPr>
            <p:cNvPr id="72713" name="Group 19"/>
            <p:cNvGrpSpPr/>
            <p:nvPr/>
          </p:nvGrpSpPr>
          <p:grpSpPr bwMode="auto">
            <a:xfrm>
              <a:off x="3061" y="3167"/>
              <a:ext cx="1451" cy="308"/>
              <a:chOff x="1973" y="2532"/>
              <a:chExt cx="1451" cy="308"/>
            </a:xfrm>
          </p:grpSpPr>
          <p:sp>
            <p:nvSpPr>
              <p:cNvPr id="72714" name="AutoShape 20"/>
              <p:cNvSpPr/>
              <p:nvPr/>
            </p:nvSpPr>
            <p:spPr bwMode="auto">
              <a:xfrm rot="5400000">
                <a:off x="2654" y="2069"/>
                <a:ext cx="90" cy="1451"/>
              </a:xfrm>
              <a:prstGeom prst="leftBrace">
                <a:avLst>
                  <a:gd name="adj1" fmla="val 134352"/>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72715" name="Text Box 21"/>
              <p:cNvSpPr txBox="1">
                <a:spLocks noChangeArrowheads="1"/>
              </p:cNvSpPr>
              <p:nvPr/>
            </p:nvSpPr>
            <p:spPr bwMode="auto">
              <a:xfrm>
                <a:off x="2489" y="2532"/>
                <a:ext cx="5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ahoma" panose="020B0604030504040204" pitchFamily="34" charset="0"/>
                    <a:ea typeface="黑体" panose="02010609060101010101" pitchFamily="49" charset="-122"/>
                  </a:rPr>
                  <a:t>分组</a:t>
                </a:r>
                <a:r>
                  <a:rPr lang="zh-CN" altLang="en-US" sz="12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3</a:t>
                </a:r>
                <a:endParaRPr lang="en-US" altLang="zh-CN" sz="2000">
                  <a:solidFill>
                    <a:srgbClr val="333399"/>
                  </a:solidFill>
                  <a:ea typeface="黑体" panose="02010609060101010101" pitchFamily="49" charset="-122"/>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353">
                                            <p:txEl>
                                              <p:pRg st="1" end="1"/>
                                            </p:txEl>
                                          </p:spTgt>
                                        </p:tgtEl>
                                        <p:attrNameLst>
                                          <p:attrName>style.visibility</p:attrName>
                                        </p:attrNameLst>
                                      </p:cBhvr>
                                      <p:to>
                                        <p:strVal val="visible"/>
                                      </p:to>
                                    </p:set>
                                  </p:childTnLst>
                                </p:cTn>
                              </p:par>
                            </p:childTnLst>
                          </p:cTn>
                        </p:par>
                        <p:par>
                          <p:cTn id="17" fill="hold">
                            <p:stCondLst>
                              <p:cond delay="0"/>
                            </p:stCondLst>
                            <p:childTnLst>
                              <p:par>
                                <p:cTn id="18" presetID="2" presetClass="exit" presetSubtype="8" fill="hold" nodeType="afterEffect">
                                  <p:stCondLst>
                                    <p:cond delay="500"/>
                                  </p:stCondLst>
                                  <p:childTnLst>
                                    <p:anim calcmode="lin" valueType="num">
                                      <p:cBhvr additive="base">
                                        <p:cTn id="19" dur="2000"/>
                                        <p:tgtEl>
                                          <p:spTgt spid="2"/>
                                        </p:tgtEl>
                                        <p:attrNameLst>
                                          <p:attrName>ppt_x</p:attrName>
                                        </p:attrNameLst>
                                      </p:cBhvr>
                                      <p:tavLst>
                                        <p:tav tm="0">
                                          <p:val>
                                            <p:strVal val="ppt_x"/>
                                          </p:val>
                                        </p:tav>
                                        <p:tav tm="100000">
                                          <p:val>
                                            <p:strVal val="0-ppt_w/2"/>
                                          </p:val>
                                        </p:tav>
                                      </p:tavLst>
                                    </p:anim>
                                    <p:anim calcmode="lin" valueType="num">
                                      <p:cBhvr additive="base">
                                        <p:cTn id="20" dur="2000"/>
                                        <p:tgtEl>
                                          <p:spTgt spid="2"/>
                                        </p:tgtEl>
                                        <p:attrNameLst>
                                          <p:attrName>ppt_y</p:attrName>
                                        </p:attrNameLst>
                                      </p:cBhvr>
                                      <p:tavLst>
                                        <p:tav tm="0">
                                          <p:val>
                                            <p:strVal val="ppt_y"/>
                                          </p:val>
                                        </p:tav>
                                        <p:tav tm="100000">
                                          <p:val>
                                            <p:strVal val="ppt_y"/>
                                          </p:val>
                                        </p:tav>
                                      </p:tavLst>
                                    </p:anim>
                                    <p:set>
                                      <p:cBhvr>
                                        <p:cTn id="21" dur="1" fill="hold">
                                          <p:stCondLst>
                                            <p:cond delay="1999"/>
                                          </p:stCondLst>
                                        </p:cTn>
                                        <p:tgtEl>
                                          <p:spTgt spid="2"/>
                                        </p:tgtEl>
                                        <p:attrNameLst>
                                          <p:attrName>style.visibility</p:attrName>
                                        </p:attrNameLst>
                                      </p:cBhvr>
                                      <p:to>
                                        <p:strVal val="hidden"/>
                                      </p:to>
                                    </p:set>
                                  </p:childTnLst>
                                </p:cTn>
                              </p:par>
                            </p:childTnLst>
                          </p:cTn>
                        </p:par>
                        <p:par>
                          <p:cTn id="22" fill="hold">
                            <p:stCondLst>
                              <p:cond delay="2500"/>
                            </p:stCondLst>
                            <p:childTnLst>
                              <p:par>
                                <p:cTn id="23" presetID="2" presetClass="exit" presetSubtype="8" fill="hold" nodeType="afterEffect">
                                  <p:stCondLst>
                                    <p:cond delay="500"/>
                                  </p:stCondLst>
                                  <p:childTnLst>
                                    <p:anim calcmode="lin" valueType="num">
                                      <p:cBhvr additive="base">
                                        <p:cTn id="24" dur="2000"/>
                                        <p:tgtEl>
                                          <p:spTgt spid="4"/>
                                        </p:tgtEl>
                                        <p:attrNameLst>
                                          <p:attrName>ppt_x</p:attrName>
                                        </p:attrNameLst>
                                      </p:cBhvr>
                                      <p:tavLst>
                                        <p:tav tm="0">
                                          <p:val>
                                            <p:strVal val="ppt_x"/>
                                          </p:val>
                                        </p:tav>
                                        <p:tav tm="100000">
                                          <p:val>
                                            <p:strVal val="0-ppt_w/2"/>
                                          </p:val>
                                        </p:tav>
                                      </p:tavLst>
                                    </p:anim>
                                    <p:anim calcmode="lin" valueType="num">
                                      <p:cBhvr additive="base">
                                        <p:cTn id="25" dur="2000"/>
                                        <p:tgtEl>
                                          <p:spTgt spid="4"/>
                                        </p:tgtEl>
                                        <p:attrNameLst>
                                          <p:attrName>ppt_y</p:attrName>
                                        </p:attrNameLst>
                                      </p:cBhvr>
                                      <p:tavLst>
                                        <p:tav tm="0">
                                          <p:val>
                                            <p:strVal val="ppt_y"/>
                                          </p:val>
                                        </p:tav>
                                        <p:tav tm="100000">
                                          <p:val>
                                            <p:strVal val="ppt_y"/>
                                          </p:val>
                                        </p:tav>
                                      </p:tavLst>
                                    </p:anim>
                                    <p:set>
                                      <p:cBhvr>
                                        <p:cTn id="26" dur="1" fill="hold">
                                          <p:stCondLst>
                                            <p:cond delay="1999"/>
                                          </p:stCondLst>
                                        </p:cTn>
                                        <p:tgtEl>
                                          <p:spTgt spid="4"/>
                                        </p:tgtEl>
                                        <p:attrNameLst>
                                          <p:attrName>style.visibility</p:attrName>
                                        </p:attrNameLst>
                                      </p:cBhvr>
                                      <p:to>
                                        <p:strVal val="hidden"/>
                                      </p:to>
                                    </p:set>
                                  </p:childTnLst>
                                </p:cTn>
                              </p:par>
                            </p:childTnLst>
                          </p:cTn>
                        </p:par>
                        <p:par>
                          <p:cTn id="27" fill="hold">
                            <p:stCondLst>
                              <p:cond delay="5000"/>
                            </p:stCondLst>
                            <p:childTnLst>
                              <p:par>
                                <p:cTn id="28" presetID="2" presetClass="exit" presetSubtype="8" fill="hold" nodeType="afterEffect">
                                  <p:stCondLst>
                                    <p:cond delay="500"/>
                                  </p:stCondLst>
                                  <p:childTnLst>
                                    <p:anim calcmode="lin" valueType="num">
                                      <p:cBhvr additive="base">
                                        <p:cTn id="29" dur="2000"/>
                                        <p:tgtEl>
                                          <p:spTgt spid="6"/>
                                        </p:tgtEl>
                                        <p:attrNameLst>
                                          <p:attrName>ppt_x</p:attrName>
                                        </p:attrNameLst>
                                      </p:cBhvr>
                                      <p:tavLst>
                                        <p:tav tm="0">
                                          <p:val>
                                            <p:strVal val="ppt_x"/>
                                          </p:val>
                                        </p:tav>
                                        <p:tav tm="100000">
                                          <p:val>
                                            <p:strVal val="0-ppt_w/2"/>
                                          </p:val>
                                        </p:tav>
                                      </p:tavLst>
                                    </p:anim>
                                    <p:anim calcmode="lin" valueType="num">
                                      <p:cBhvr additive="base">
                                        <p:cTn id="30" dur="2000"/>
                                        <p:tgtEl>
                                          <p:spTgt spid="6"/>
                                        </p:tgtEl>
                                        <p:attrNameLst>
                                          <p:attrName>ppt_y</p:attrName>
                                        </p:attrNameLst>
                                      </p:cBhvr>
                                      <p:tavLst>
                                        <p:tav tm="0">
                                          <p:val>
                                            <p:strVal val="ppt_y"/>
                                          </p:val>
                                        </p:tav>
                                        <p:tav tm="100000">
                                          <p:val>
                                            <p:strVal val="ppt_y"/>
                                          </p:val>
                                        </p:tav>
                                      </p:tavLst>
                                    </p:anim>
                                    <p:set>
                                      <p:cBhvr>
                                        <p:cTn id="31"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a:t>分组首部的重要性</a:t>
            </a:r>
            <a:endParaRPr lang="zh-CN" altLang="en-US"/>
          </a:p>
        </p:txBody>
      </p:sp>
      <p:sp>
        <p:nvSpPr>
          <p:cNvPr id="58371" name="Rectangle 3"/>
          <p:cNvSpPr>
            <a:spLocks noGrp="1" noChangeArrowheads="1"/>
          </p:cNvSpPr>
          <p:nvPr>
            <p:ph type="body" idx="1"/>
          </p:nvPr>
        </p:nvSpPr>
        <p:spPr>
          <a:xfrm>
            <a:off x="827088" y="1628775"/>
            <a:ext cx="7772400" cy="4040188"/>
          </a:xfrm>
        </p:spPr>
        <p:txBody>
          <a:bodyPr/>
          <a:lstStyle/>
          <a:p>
            <a:pPr eaLnBrk="1" hangingPunct="1">
              <a:lnSpc>
                <a:spcPct val="150000"/>
              </a:lnSpc>
              <a:spcBef>
                <a:spcPts val="600"/>
              </a:spcBef>
            </a:pPr>
            <a:r>
              <a:rPr lang="zh-CN" altLang="en-US" b="0"/>
              <a:t>每一个</a:t>
            </a:r>
            <a:r>
              <a:rPr lang="zh-CN" altLang="en-US"/>
              <a:t>分组的首部都含有</a:t>
            </a:r>
            <a:r>
              <a:rPr lang="zh-CN" altLang="en-US">
                <a:solidFill>
                  <a:srgbClr val="FF0000"/>
                </a:solidFill>
              </a:rPr>
              <a:t>地址</a:t>
            </a:r>
            <a:r>
              <a:rPr lang="zh-CN" altLang="en-US"/>
              <a:t>等控制信息。</a:t>
            </a:r>
            <a:endParaRPr lang="zh-CN" altLang="en-US"/>
          </a:p>
          <a:p>
            <a:pPr eaLnBrk="1" hangingPunct="1">
              <a:lnSpc>
                <a:spcPct val="150000"/>
              </a:lnSpc>
              <a:spcBef>
                <a:spcPts val="600"/>
              </a:spcBef>
            </a:pPr>
            <a:r>
              <a:rPr lang="zh-CN" altLang="en-US"/>
              <a:t>分组交换网中的结点交换机根据收到的分组的首部中的</a:t>
            </a:r>
            <a:r>
              <a:rPr lang="zh-CN" altLang="en-US">
                <a:solidFill>
                  <a:srgbClr val="FF0000"/>
                </a:solidFill>
              </a:rPr>
              <a:t>地址信息</a:t>
            </a:r>
            <a:r>
              <a:rPr lang="zh-CN" altLang="en-US"/>
              <a:t>，把分组</a:t>
            </a:r>
            <a:r>
              <a:rPr lang="zh-CN" altLang="en-US">
                <a:solidFill>
                  <a:srgbClr val="FF0000"/>
                </a:solidFill>
              </a:rPr>
              <a:t>转发</a:t>
            </a:r>
            <a:r>
              <a:rPr lang="zh-CN" altLang="en-US"/>
              <a:t>到下一个结点交换机。</a:t>
            </a:r>
            <a:endParaRPr lang="zh-CN" altLang="en-US"/>
          </a:p>
          <a:p>
            <a:pPr eaLnBrk="1" hangingPunct="1">
              <a:lnSpc>
                <a:spcPct val="150000"/>
              </a:lnSpc>
              <a:spcBef>
                <a:spcPts val="600"/>
              </a:spcBef>
            </a:pPr>
            <a:r>
              <a:rPr lang="zh-CN" altLang="en-US"/>
              <a:t>用这样的</a:t>
            </a:r>
            <a:r>
              <a:rPr lang="zh-CN" altLang="en-US">
                <a:solidFill>
                  <a:srgbClr val="FF0000"/>
                </a:solidFill>
              </a:rPr>
              <a:t>存储转发</a:t>
            </a:r>
            <a:r>
              <a:rPr lang="zh-CN" altLang="en-US"/>
              <a:t>方式，最后分组就能到达</a:t>
            </a:r>
            <a:r>
              <a:rPr lang="zh-CN" altLang="en-US">
                <a:solidFill>
                  <a:srgbClr val="FF0000"/>
                </a:solidFill>
              </a:rPr>
              <a:t>最终目的地</a:t>
            </a:r>
            <a:r>
              <a:rPr lang="zh-CN" altLang="en-US"/>
              <a:t>。</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a:t>收到分组后剥去首部</a:t>
            </a:r>
            <a:endParaRPr lang="zh-CN" altLang="en-US"/>
          </a:p>
        </p:txBody>
      </p:sp>
      <p:sp>
        <p:nvSpPr>
          <p:cNvPr id="76803" name="Rectangle 3"/>
          <p:cNvSpPr>
            <a:spLocks noGrp="1" noChangeArrowheads="1"/>
          </p:cNvSpPr>
          <p:nvPr>
            <p:ph type="body" idx="1"/>
          </p:nvPr>
        </p:nvSpPr>
        <p:spPr>
          <a:xfrm>
            <a:off x="1042988" y="1916113"/>
            <a:ext cx="7850187" cy="1008062"/>
          </a:xfrm>
        </p:spPr>
        <p:txBody>
          <a:bodyPr/>
          <a:lstStyle/>
          <a:p>
            <a:pPr eaLnBrk="1" hangingPunct="1"/>
            <a:r>
              <a:rPr lang="zh-CN" altLang="en-US"/>
              <a:t>接收端收到分组后剥去首部还原成报文。</a:t>
            </a:r>
            <a:endParaRPr lang="zh-CN" altLang="en-US"/>
          </a:p>
        </p:txBody>
      </p:sp>
      <p:sp>
        <p:nvSpPr>
          <p:cNvPr id="59397" name="Rectangle 5"/>
          <p:cNvSpPr>
            <a:spLocks noChangeArrowheads="1"/>
          </p:cNvSpPr>
          <p:nvPr/>
        </p:nvSpPr>
        <p:spPr bwMode="auto">
          <a:xfrm>
            <a:off x="2695575" y="3068638"/>
            <a:ext cx="1727200" cy="431800"/>
          </a:xfrm>
          <a:prstGeom prst="rect">
            <a:avLst/>
          </a:prstGeom>
          <a:solidFill>
            <a:srgbClr val="CCECFF"/>
          </a:solidFill>
          <a:ln w="2857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latin typeface="Tahoma" panose="020B0604030504040204" pitchFamily="34" charset="0"/>
              </a:rPr>
              <a:t>数     据</a:t>
            </a:r>
            <a:endParaRPr lang="zh-CN" altLang="en-US" sz="2000">
              <a:solidFill>
                <a:srgbClr val="333399"/>
              </a:solidFill>
              <a:latin typeface="Tahoma" panose="020B0604030504040204" pitchFamily="34" charset="0"/>
            </a:endParaRPr>
          </a:p>
        </p:txBody>
      </p:sp>
      <p:sp>
        <p:nvSpPr>
          <p:cNvPr id="59398" name="Rectangle 6"/>
          <p:cNvSpPr>
            <a:spLocks noChangeArrowheads="1"/>
          </p:cNvSpPr>
          <p:nvPr/>
        </p:nvSpPr>
        <p:spPr bwMode="auto">
          <a:xfrm>
            <a:off x="2119313" y="3068638"/>
            <a:ext cx="576262" cy="431800"/>
          </a:xfrm>
          <a:prstGeom prst="rect">
            <a:avLst/>
          </a:prstGeom>
          <a:solidFill>
            <a:schemeClr val="accent2"/>
          </a:solidFill>
          <a:ln w="2857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FF0000"/>
                </a:solidFill>
                <a:latin typeface="Tahoma" panose="020B0604030504040204" pitchFamily="34" charset="0"/>
              </a:rPr>
              <a:t>首部</a:t>
            </a:r>
            <a:endParaRPr lang="zh-CN" altLang="en-US" sz="2000">
              <a:solidFill>
                <a:srgbClr val="FF0000"/>
              </a:solidFill>
              <a:latin typeface="Tahoma" panose="020B0604030504040204" pitchFamily="34" charset="0"/>
            </a:endParaRPr>
          </a:p>
        </p:txBody>
      </p:sp>
      <p:grpSp>
        <p:nvGrpSpPr>
          <p:cNvPr id="2" name="Group 7"/>
          <p:cNvGrpSpPr/>
          <p:nvPr/>
        </p:nvGrpSpPr>
        <p:grpSpPr bwMode="auto">
          <a:xfrm>
            <a:off x="2120900" y="2506663"/>
            <a:ext cx="2303463" cy="488950"/>
            <a:chOff x="1973" y="2532"/>
            <a:chExt cx="1451" cy="308"/>
          </a:xfrm>
        </p:grpSpPr>
        <p:sp>
          <p:nvSpPr>
            <p:cNvPr id="76818" name="AutoShape 8"/>
            <p:cNvSpPr/>
            <p:nvPr/>
          </p:nvSpPr>
          <p:spPr bwMode="auto">
            <a:xfrm rot="5400000">
              <a:off x="2654" y="2069"/>
              <a:ext cx="90" cy="1451"/>
            </a:xfrm>
            <a:prstGeom prst="leftBrace">
              <a:avLst>
                <a:gd name="adj1" fmla="val 134352"/>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76819" name="Text Box 9"/>
            <p:cNvSpPr txBox="1">
              <a:spLocks noChangeArrowheads="1"/>
            </p:cNvSpPr>
            <p:nvPr/>
          </p:nvSpPr>
          <p:spPr bwMode="auto">
            <a:xfrm>
              <a:off x="2489" y="2532"/>
              <a:ext cx="5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ahoma" panose="020B0604030504040204" pitchFamily="34" charset="0"/>
                  <a:ea typeface="黑体" panose="02010609060101010101" pitchFamily="49" charset="-122"/>
                </a:rPr>
                <a:t>分组</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endParaRPr lang="en-US" altLang="zh-CN" sz="2000">
                <a:solidFill>
                  <a:srgbClr val="333399"/>
                </a:solidFill>
                <a:ea typeface="黑体" panose="02010609060101010101" pitchFamily="49" charset="-122"/>
              </a:endParaRPr>
            </a:p>
          </p:txBody>
        </p:sp>
      </p:grpSp>
      <p:sp>
        <p:nvSpPr>
          <p:cNvPr id="59403" name="Rectangle 11"/>
          <p:cNvSpPr>
            <a:spLocks noChangeArrowheads="1"/>
          </p:cNvSpPr>
          <p:nvPr/>
        </p:nvSpPr>
        <p:spPr bwMode="auto">
          <a:xfrm>
            <a:off x="4424363" y="3933825"/>
            <a:ext cx="1727200" cy="431800"/>
          </a:xfrm>
          <a:prstGeom prst="rect">
            <a:avLst/>
          </a:prstGeom>
          <a:solidFill>
            <a:srgbClr val="CCECFF"/>
          </a:solidFill>
          <a:ln w="2857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latin typeface="Tahoma" panose="020B0604030504040204" pitchFamily="34" charset="0"/>
              </a:rPr>
              <a:t>数     据</a:t>
            </a:r>
            <a:endParaRPr lang="zh-CN" altLang="en-US" sz="2000">
              <a:solidFill>
                <a:srgbClr val="333399"/>
              </a:solidFill>
              <a:latin typeface="Tahoma" panose="020B0604030504040204" pitchFamily="34" charset="0"/>
            </a:endParaRPr>
          </a:p>
        </p:txBody>
      </p:sp>
      <p:sp>
        <p:nvSpPr>
          <p:cNvPr id="59404" name="Rectangle 12"/>
          <p:cNvSpPr>
            <a:spLocks noChangeArrowheads="1"/>
          </p:cNvSpPr>
          <p:nvPr/>
        </p:nvSpPr>
        <p:spPr bwMode="auto">
          <a:xfrm>
            <a:off x="3848100" y="3933825"/>
            <a:ext cx="576263" cy="431800"/>
          </a:xfrm>
          <a:prstGeom prst="rect">
            <a:avLst/>
          </a:prstGeom>
          <a:solidFill>
            <a:schemeClr val="accent2"/>
          </a:solidFill>
          <a:ln w="2857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FF0000"/>
                </a:solidFill>
                <a:latin typeface="Tahoma" panose="020B0604030504040204" pitchFamily="34" charset="0"/>
              </a:rPr>
              <a:t>首部</a:t>
            </a:r>
            <a:endParaRPr lang="zh-CN" altLang="en-US" sz="2000">
              <a:solidFill>
                <a:srgbClr val="FF0000"/>
              </a:solidFill>
              <a:latin typeface="Tahoma" panose="020B0604030504040204" pitchFamily="34" charset="0"/>
            </a:endParaRPr>
          </a:p>
        </p:txBody>
      </p:sp>
      <p:grpSp>
        <p:nvGrpSpPr>
          <p:cNvPr id="3" name="Group 13"/>
          <p:cNvGrpSpPr/>
          <p:nvPr/>
        </p:nvGrpSpPr>
        <p:grpSpPr bwMode="auto">
          <a:xfrm>
            <a:off x="3848100" y="3371850"/>
            <a:ext cx="2303463" cy="488950"/>
            <a:chOff x="1973" y="2532"/>
            <a:chExt cx="1451" cy="308"/>
          </a:xfrm>
        </p:grpSpPr>
        <p:sp>
          <p:nvSpPr>
            <p:cNvPr id="76816" name="AutoShape 14"/>
            <p:cNvSpPr/>
            <p:nvPr/>
          </p:nvSpPr>
          <p:spPr bwMode="auto">
            <a:xfrm rot="5400000">
              <a:off x="2654" y="2069"/>
              <a:ext cx="90" cy="1451"/>
            </a:xfrm>
            <a:prstGeom prst="leftBrace">
              <a:avLst>
                <a:gd name="adj1" fmla="val 134352"/>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76817" name="Text Box 15"/>
            <p:cNvSpPr txBox="1">
              <a:spLocks noChangeArrowheads="1"/>
            </p:cNvSpPr>
            <p:nvPr/>
          </p:nvSpPr>
          <p:spPr bwMode="auto">
            <a:xfrm>
              <a:off x="2489" y="2532"/>
              <a:ext cx="5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ahoma" panose="020B0604030504040204" pitchFamily="34" charset="0"/>
                  <a:ea typeface="黑体" panose="02010609060101010101" pitchFamily="49" charset="-122"/>
                </a:rPr>
                <a:t>分组</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endParaRPr lang="en-US" altLang="zh-CN" sz="2000">
                <a:solidFill>
                  <a:srgbClr val="333399"/>
                </a:solidFill>
                <a:ea typeface="黑体" panose="02010609060101010101" pitchFamily="49" charset="-122"/>
              </a:endParaRPr>
            </a:p>
          </p:txBody>
        </p:sp>
      </p:grpSp>
      <p:sp>
        <p:nvSpPr>
          <p:cNvPr id="59409" name="Rectangle 17"/>
          <p:cNvSpPr>
            <a:spLocks noChangeArrowheads="1"/>
          </p:cNvSpPr>
          <p:nvPr/>
        </p:nvSpPr>
        <p:spPr bwMode="auto">
          <a:xfrm>
            <a:off x="6157913" y="4784725"/>
            <a:ext cx="1727200" cy="431800"/>
          </a:xfrm>
          <a:prstGeom prst="rect">
            <a:avLst/>
          </a:prstGeom>
          <a:solidFill>
            <a:srgbClr val="CCECFF"/>
          </a:solidFill>
          <a:ln w="2857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latin typeface="Tahoma" panose="020B0604030504040204" pitchFamily="34" charset="0"/>
              </a:rPr>
              <a:t>数     据</a:t>
            </a:r>
            <a:endParaRPr lang="zh-CN" altLang="en-US" sz="2000">
              <a:solidFill>
                <a:srgbClr val="333399"/>
              </a:solidFill>
              <a:latin typeface="Tahoma" panose="020B0604030504040204" pitchFamily="34" charset="0"/>
            </a:endParaRPr>
          </a:p>
        </p:txBody>
      </p:sp>
      <p:sp>
        <p:nvSpPr>
          <p:cNvPr id="59410" name="Rectangle 18"/>
          <p:cNvSpPr>
            <a:spLocks noChangeArrowheads="1"/>
          </p:cNvSpPr>
          <p:nvPr/>
        </p:nvSpPr>
        <p:spPr bwMode="auto">
          <a:xfrm>
            <a:off x="5575300" y="4783138"/>
            <a:ext cx="576263" cy="431800"/>
          </a:xfrm>
          <a:prstGeom prst="rect">
            <a:avLst/>
          </a:prstGeom>
          <a:solidFill>
            <a:schemeClr val="accent2"/>
          </a:solidFill>
          <a:ln w="2857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FF0000"/>
                </a:solidFill>
                <a:latin typeface="Tahoma" panose="020B0604030504040204" pitchFamily="34" charset="0"/>
              </a:rPr>
              <a:t>首部</a:t>
            </a:r>
            <a:endParaRPr lang="zh-CN" altLang="en-US" sz="2000">
              <a:solidFill>
                <a:srgbClr val="FF0000"/>
              </a:solidFill>
              <a:latin typeface="Tahoma" panose="020B0604030504040204" pitchFamily="34" charset="0"/>
            </a:endParaRPr>
          </a:p>
        </p:txBody>
      </p:sp>
      <p:grpSp>
        <p:nvGrpSpPr>
          <p:cNvPr id="4" name="Group 31"/>
          <p:cNvGrpSpPr/>
          <p:nvPr/>
        </p:nvGrpSpPr>
        <p:grpSpPr bwMode="auto">
          <a:xfrm>
            <a:off x="5575300" y="4235450"/>
            <a:ext cx="2303463" cy="488950"/>
            <a:chOff x="3061" y="2668"/>
            <a:chExt cx="1451" cy="308"/>
          </a:xfrm>
        </p:grpSpPr>
        <p:sp>
          <p:nvSpPr>
            <p:cNvPr id="76814" name="AutoShape 20"/>
            <p:cNvSpPr/>
            <p:nvPr/>
          </p:nvSpPr>
          <p:spPr bwMode="auto">
            <a:xfrm rot="5400000">
              <a:off x="3742" y="2205"/>
              <a:ext cx="90" cy="1451"/>
            </a:xfrm>
            <a:prstGeom prst="leftBrace">
              <a:avLst>
                <a:gd name="adj1" fmla="val 134352"/>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76815" name="Text Box 21"/>
            <p:cNvSpPr txBox="1">
              <a:spLocks noChangeArrowheads="1"/>
            </p:cNvSpPr>
            <p:nvPr/>
          </p:nvSpPr>
          <p:spPr bwMode="auto">
            <a:xfrm>
              <a:off x="3577" y="2668"/>
              <a:ext cx="5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ahoma" panose="020B0604030504040204" pitchFamily="34" charset="0"/>
                  <a:ea typeface="黑体" panose="02010609060101010101" pitchFamily="49" charset="-122"/>
                </a:rPr>
                <a:t>分组</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3</a:t>
              </a:r>
              <a:endParaRPr lang="en-US" altLang="zh-CN" sz="2000">
                <a:solidFill>
                  <a:srgbClr val="333399"/>
                </a:solidFill>
                <a:ea typeface="黑体" panose="02010609060101010101" pitchFamily="49" charset="-122"/>
              </a:endParaRPr>
            </a:p>
          </p:txBody>
        </p:sp>
      </p:grpSp>
      <p:sp>
        <p:nvSpPr>
          <p:cNvPr id="59424" name="Text Box 32"/>
          <p:cNvSpPr txBox="1">
            <a:spLocks noChangeArrowheads="1"/>
          </p:cNvSpPr>
          <p:nvPr/>
        </p:nvSpPr>
        <p:spPr bwMode="auto">
          <a:xfrm>
            <a:off x="250825" y="5589588"/>
            <a:ext cx="2016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buClrTx/>
              <a:buSzTx/>
              <a:buFontTx/>
              <a:buNone/>
            </a:pPr>
            <a:r>
              <a:rPr lang="zh-CN" altLang="en-US">
                <a:solidFill>
                  <a:srgbClr val="333399"/>
                </a:solidFill>
                <a:latin typeface="Tahoma" panose="020B0604030504040204" pitchFamily="34" charset="0"/>
                <a:ea typeface="黑体" panose="02010609060101010101" pitchFamily="49" charset="-122"/>
              </a:rPr>
              <a:t>收到的数据</a:t>
            </a:r>
            <a:endParaRPr lang="zh-CN" altLang="en-US">
              <a:solidFill>
                <a:srgbClr val="333399"/>
              </a:solidFill>
              <a:latin typeface="Tahoma" panose="020B0604030504040204" pitchFamily="34" charset="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par>
                          <p:cTn id="7" fill="hold">
                            <p:stCondLst>
                              <p:cond delay="0"/>
                            </p:stCondLst>
                            <p:childTnLst>
                              <p:par>
                                <p:cTn id="8" presetID="29" presetClass="exit" presetSubtype="0" fill="hold" grpId="0" nodeType="afterEffect">
                                  <p:stCondLst>
                                    <p:cond delay="500"/>
                                  </p:stCondLst>
                                  <p:childTnLst>
                                    <p:anim calcmode="lin" valueType="num">
                                      <p:cBhvr>
                                        <p:cTn id="9" dur="1000"/>
                                        <p:tgtEl>
                                          <p:spTgt spid="59398"/>
                                        </p:tgtEl>
                                        <p:attrNameLst>
                                          <p:attrName>ppt_x</p:attrName>
                                        </p:attrNameLst>
                                      </p:cBhvr>
                                      <p:tavLst>
                                        <p:tav tm="0">
                                          <p:val>
                                            <p:strVal val="ppt_x"/>
                                          </p:val>
                                        </p:tav>
                                        <p:tav tm="100000">
                                          <p:val>
                                            <p:strVal val="ppt_x-.2"/>
                                          </p:val>
                                        </p:tav>
                                      </p:tavLst>
                                    </p:anim>
                                    <p:anim calcmode="lin" valueType="num">
                                      <p:cBhvr>
                                        <p:cTn id="10" dur="1000"/>
                                        <p:tgtEl>
                                          <p:spTgt spid="59398"/>
                                        </p:tgtEl>
                                        <p:attrNameLst>
                                          <p:attrName>ppt_y</p:attrName>
                                        </p:attrNameLst>
                                      </p:cBhvr>
                                      <p:tavLst>
                                        <p:tav tm="0">
                                          <p:val>
                                            <p:strVal val="ppt_y"/>
                                          </p:val>
                                        </p:tav>
                                        <p:tav tm="100000">
                                          <p:val>
                                            <p:strVal val="ppt_y"/>
                                          </p:val>
                                        </p:tav>
                                      </p:tavLst>
                                    </p:anim>
                                    <p:animEffect transition="out" filter="fade">
                                      <p:cBhvr>
                                        <p:cTn id="11" dur="1000"/>
                                        <p:tgtEl>
                                          <p:spTgt spid="59398"/>
                                        </p:tgtEl>
                                      </p:cBhvr>
                                    </p:animEffect>
                                    <p:set>
                                      <p:cBhvr>
                                        <p:cTn id="12" dur="1" fill="hold">
                                          <p:stCondLst>
                                            <p:cond delay="999"/>
                                          </p:stCondLst>
                                        </p:cTn>
                                        <p:tgtEl>
                                          <p:spTgt spid="59398"/>
                                        </p:tgtEl>
                                        <p:attrNameLst>
                                          <p:attrName>style.visibility</p:attrName>
                                        </p:attrNameLst>
                                      </p:cBhvr>
                                      <p:to>
                                        <p:strVal val="hidden"/>
                                      </p:to>
                                    </p:set>
                                  </p:childTnLst>
                                </p:cTn>
                              </p:par>
                            </p:childTnLst>
                          </p:cTn>
                        </p:par>
                        <p:par>
                          <p:cTn id="13" fill="hold">
                            <p:stCondLst>
                              <p:cond delay="1500"/>
                            </p:stCondLst>
                            <p:childTnLst>
                              <p:par>
                                <p:cTn id="14" presetID="42" presetClass="path" presetSubtype="0" accel="50000" decel="50000" fill="hold" grpId="0" nodeType="afterEffect">
                                  <p:stCondLst>
                                    <p:cond delay="0"/>
                                  </p:stCondLst>
                                  <p:childTnLst>
                                    <p:animMotion origin="layout" path="M 3.88889E-6 4.81481E-6 L 3.88889E-6 0.37754 " pathEditMode="relative" rAng="0" ptsTypes="AA">
                                      <p:cBhvr>
                                        <p:cTn id="15" dur="1000" fill="hold"/>
                                        <p:tgtEl>
                                          <p:spTgt spid="59397"/>
                                        </p:tgtEl>
                                        <p:attrNameLst>
                                          <p:attrName>ppt_x</p:attrName>
                                          <p:attrName>ppt_y</p:attrName>
                                        </p:attrNameLst>
                                      </p:cBhvr>
                                      <p:rCtr x="0" y="18866"/>
                                    </p:animMotion>
                                  </p:childTnLst>
                                </p:cTn>
                              </p:par>
                            </p:childTnLst>
                          </p:cTn>
                        </p:par>
                        <p:par>
                          <p:cTn id="16" fill="hold">
                            <p:stCondLst>
                              <p:cond delay="2500"/>
                            </p:stCondLst>
                            <p:childTnLst>
                              <p:par>
                                <p:cTn id="17" presetID="1" presetClass="exit" presetSubtype="0" fill="hold" nodeType="afterEffect">
                                  <p:stCondLst>
                                    <p:cond delay="500"/>
                                  </p:stCondLst>
                                  <p:childTnLst>
                                    <p:set>
                                      <p:cBhvr>
                                        <p:cTn id="18" dur="1" fill="hold">
                                          <p:stCondLst>
                                            <p:cond delay="0"/>
                                          </p:stCondLst>
                                        </p:cTn>
                                        <p:tgtEl>
                                          <p:spTgt spid="3"/>
                                        </p:tgtEl>
                                        <p:attrNameLst>
                                          <p:attrName>style.visibility</p:attrName>
                                        </p:attrNameLst>
                                      </p:cBhvr>
                                      <p:to>
                                        <p:strVal val="hidden"/>
                                      </p:to>
                                    </p:set>
                                  </p:childTnLst>
                                </p:cTn>
                              </p:par>
                            </p:childTnLst>
                          </p:cTn>
                        </p:par>
                        <p:par>
                          <p:cTn id="19" fill="hold">
                            <p:stCondLst>
                              <p:cond delay="3000"/>
                            </p:stCondLst>
                            <p:childTnLst>
                              <p:par>
                                <p:cTn id="20" presetID="29" presetClass="exit" presetSubtype="0" fill="hold" grpId="0" nodeType="afterEffect">
                                  <p:stCondLst>
                                    <p:cond delay="500"/>
                                  </p:stCondLst>
                                  <p:childTnLst>
                                    <p:anim calcmode="lin" valueType="num">
                                      <p:cBhvr>
                                        <p:cTn id="21" dur="500"/>
                                        <p:tgtEl>
                                          <p:spTgt spid="59404"/>
                                        </p:tgtEl>
                                        <p:attrNameLst>
                                          <p:attrName>ppt_x</p:attrName>
                                        </p:attrNameLst>
                                      </p:cBhvr>
                                      <p:tavLst>
                                        <p:tav tm="0">
                                          <p:val>
                                            <p:strVal val="ppt_x"/>
                                          </p:val>
                                        </p:tav>
                                        <p:tav tm="100000">
                                          <p:val>
                                            <p:strVal val="ppt_x-.2"/>
                                          </p:val>
                                        </p:tav>
                                      </p:tavLst>
                                    </p:anim>
                                    <p:anim calcmode="lin" valueType="num">
                                      <p:cBhvr>
                                        <p:cTn id="22" dur="500"/>
                                        <p:tgtEl>
                                          <p:spTgt spid="59404"/>
                                        </p:tgtEl>
                                        <p:attrNameLst>
                                          <p:attrName>ppt_y</p:attrName>
                                        </p:attrNameLst>
                                      </p:cBhvr>
                                      <p:tavLst>
                                        <p:tav tm="0">
                                          <p:val>
                                            <p:strVal val="ppt_y"/>
                                          </p:val>
                                        </p:tav>
                                        <p:tav tm="100000">
                                          <p:val>
                                            <p:strVal val="ppt_y"/>
                                          </p:val>
                                        </p:tav>
                                      </p:tavLst>
                                    </p:anim>
                                    <p:animEffect transition="out" filter="fade">
                                      <p:cBhvr>
                                        <p:cTn id="23" dur="500"/>
                                        <p:tgtEl>
                                          <p:spTgt spid="59404"/>
                                        </p:tgtEl>
                                      </p:cBhvr>
                                    </p:animEffect>
                                    <p:set>
                                      <p:cBhvr>
                                        <p:cTn id="24" dur="1" fill="hold">
                                          <p:stCondLst>
                                            <p:cond delay="499"/>
                                          </p:stCondLst>
                                        </p:cTn>
                                        <p:tgtEl>
                                          <p:spTgt spid="59404"/>
                                        </p:tgtEl>
                                        <p:attrNameLst>
                                          <p:attrName>style.visibility</p:attrName>
                                        </p:attrNameLst>
                                      </p:cBhvr>
                                      <p:to>
                                        <p:strVal val="hidden"/>
                                      </p:to>
                                    </p:set>
                                  </p:childTnLst>
                                </p:cTn>
                              </p:par>
                            </p:childTnLst>
                          </p:cTn>
                        </p:par>
                        <p:par>
                          <p:cTn id="25" fill="hold">
                            <p:stCondLst>
                              <p:cond delay="4000"/>
                            </p:stCondLst>
                            <p:childTnLst>
                              <p:par>
                                <p:cTn id="26" presetID="42" presetClass="path" presetSubtype="0" accel="50000" decel="50000" fill="hold" grpId="0" nodeType="afterEffect">
                                  <p:stCondLst>
                                    <p:cond delay="0"/>
                                  </p:stCondLst>
                                  <p:childTnLst>
                                    <p:animMotion origin="layout" path="M 1.38889E-6 -2.59259E-6 L 1.38889E-6 0.25162 " pathEditMode="relative" rAng="0" ptsTypes="AA">
                                      <p:cBhvr>
                                        <p:cTn id="27" dur="1000" fill="hold"/>
                                        <p:tgtEl>
                                          <p:spTgt spid="59403"/>
                                        </p:tgtEl>
                                        <p:attrNameLst>
                                          <p:attrName>ppt_x</p:attrName>
                                          <p:attrName>ppt_y</p:attrName>
                                        </p:attrNameLst>
                                      </p:cBhvr>
                                      <p:rCtr x="0" y="12569"/>
                                    </p:animMotion>
                                  </p:childTnLst>
                                </p:cTn>
                              </p:par>
                            </p:childTnLst>
                          </p:cTn>
                        </p:par>
                        <p:par>
                          <p:cTn id="28" fill="hold">
                            <p:stCondLst>
                              <p:cond delay="5000"/>
                            </p:stCondLst>
                            <p:childTnLst>
                              <p:par>
                                <p:cTn id="29" presetID="1" presetClass="exit" presetSubtype="0" fill="hold" nodeType="afterEffect">
                                  <p:stCondLst>
                                    <p:cond delay="500"/>
                                  </p:stCondLst>
                                  <p:childTnLst>
                                    <p:set>
                                      <p:cBhvr>
                                        <p:cTn id="30" dur="1" fill="hold">
                                          <p:stCondLst>
                                            <p:cond delay="0"/>
                                          </p:stCondLst>
                                        </p:cTn>
                                        <p:tgtEl>
                                          <p:spTgt spid="4"/>
                                        </p:tgtEl>
                                        <p:attrNameLst>
                                          <p:attrName>style.visibility</p:attrName>
                                        </p:attrNameLst>
                                      </p:cBhvr>
                                      <p:to>
                                        <p:strVal val="hidden"/>
                                      </p:to>
                                    </p:set>
                                  </p:childTnLst>
                                </p:cTn>
                              </p:par>
                            </p:childTnLst>
                          </p:cTn>
                        </p:par>
                        <p:par>
                          <p:cTn id="31" fill="hold">
                            <p:stCondLst>
                              <p:cond delay="5500"/>
                            </p:stCondLst>
                            <p:childTnLst>
                              <p:par>
                                <p:cTn id="32" presetID="29" presetClass="exit" presetSubtype="0" fill="hold" grpId="0" nodeType="afterEffect">
                                  <p:stCondLst>
                                    <p:cond delay="500"/>
                                  </p:stCondLst>
                                  <p:childTnLst>
                                    <p:anim calcmode="lin" valueType="num">
                                      <p:cBhvr>
                                        <p:cTn id="33" dur="500"/>
                                        <p:tgtEl>
                                          <p:spTgt spid="59410"/>
                                        </p:tgtEl>
                                        <p:attrNameLst>
                                          <p:attrName>ppt_x</p:attrName>
                                        </p:attrNameLst>
                                      </p:cBhvr>
                                      <p:tavLst>
                                        <p:tav tm="0">
                                          <p:val>
                                            <p:strVal val="ppt_x"/>
                                          </p:val>
                                        </p:tav>
                                        <p:tav tm="100000">
                                          <p:val>
                                            <p:strVal val="ppt_x-.2"/>
                                          </p:val>
                                        </p:tav>
                                      </p:tavLst>
                                    </p:anim>
                                    <p:anim calcmode="lin" valueType="num">
                                      <p:cBhvr>
                                        <p:cTn id="34" dur="500"/>
                                        <p:tgtEl>
                                          <p:spTgt spid="59410"/>
                                        </p:tgtEl>
                                        <p:attrNameLst>
                                          <p:attrName>ppt_y</p:attrName>
                                        </p:attrNameLst>
                                      </p:cBhvr>
                                      <p:tavLst>
                                        <p:tav tm="0">
                                          <p:val>
                                            <p:strVal val="ppt_y"/>
                                          </p:val>
                                        </p:tav>
                                        <p:tav tm="100000">
                                          <p:val>
                                            <p:strVal val="ppt_y"/>
                                          </p:val>
                                        </p:tav>
                                      </p:tavLst>
                                    </p:anim>
                                    <p:animEffect transition="out" filter="fade">
                                      <p:cBhvr>
                                        <p:cTn id="35" dur="500"/>
                                        <p:tgtEl>
                                          <p:spTgt spid="59410"/>
                                        </p:tgtEl>
                                      </p:cBhvr>
                                    </p:animEffect>
                                    <p:set>
                                      <p:cBhvr>
                                        <p:cTn id="36" dur="1" fill="hold">
                                          <p:stCondLst>
                                            <p:cond delay="499"/>
                                          </p:stCondLst>
                                        </p:cTn>
                                        <p:tgtEl>
                                          <p:spTgt spid="59410"/>
                                        </p:tgtEl>
                                        <p:attrNameLst>
                                          <p:attrName>style.visibility</p:attrName>
                                        </p:attrNameLst>
                                      </p:cBhvr>
                                      <p:to>
                                        <p:strVal val="hidden"/>
                                      </p:to>
                                    </p:set>
                                  </p:childTnLst>
                                </p:cTn>
                              </p:par>
                            </p:childTnLst>
                          </p:cTn>
                        </p:par>
                        <p:par>
                          <p:cTn id="37" fill="hold">
                            <p:stCondLst>
                              <p:cond delay="6500"/>
                            </p:stCondLst>
                            <p:childTnLst>
                              <p:par>
                                <p:cTn id="38" presetID="42" presetClass="path" presetSubtype="0" accel="50000" decel="50000" fill="hold" grpId="0" nodeType="afterEffect">
                                  <p:stCondLst>
                                    <p:cond delay="0"/>
                                  </p:stCondLst>
                                  <p:childTnLst>
                                    <p:animMotion origin="layout" path="M -1.94444E-6 3.33333E-6 L -0.00052 0.12754 " pathEditMode="relative" rAng="0" ptsTypes="AA">
                                      <p:cBhvr>
                                        <p:cTn id="39" dur="1000" fill="hold"/>
                                        <p:tgtEl>
                                          <p:spTgt spid="59409"/>
                                        </p:tgtEl>
                                        <p:attrNameLst>
                                          <p:attrName>ppt_x</p:attrName>
                                          <p:attrName>ppt_y</p:attrName>
                                        </p:attrNameLst>
                                      </p:cBhvr>
                                      <p:rCtr x="-35" y="6366"/>
                                    </p:animMotion>
                                  </p:childTnLst>
                                </p:cTn>
                              </p:par>
                            </p:childTnLst>
                          </p:cTn>
                        </p:par>
                        <p:par>
                          <p:cTn id="40" fill="hold">
                            <p:stCondLst>
                              <p:cond delay="7500"/>
                            </p:stCondLst>
                            <p:childTnLst>
                              <p:par>
                                <p:cTn id="41" presetID="1" presetClass="entr" presetSubtype="0" fill="hold" grpId="0" nodeType="afterEffect">
                                  <p:stCondLst>
                                    <p:cond delay="0"/>
                                  </p:stCondLst>
                                  <p:childTnLst>
                                    <p:set>
                                      <p:cBhvr>
                                        <p:cTn id="42" dur="1" fill="hold">
                                          <p:stCondLst>
                                            <p:cond delay="0"/>
                                          </p:stCondLst>
                                        </p:cTn>
                                        <p:tgtEl>
                                          <p:spTgt spid="59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P spid="59398" grpId="0" animBg="1"/>
      <p:bldP spid="59403" grpId="0" animBg="1"/>
      <p:bldP spid="59404" grpId="0" animBg="1"/>
      <p:bldP spid="59409" grpId="0" animBg="1"/>
      <p:bldP spid="59410" grpId="0" animBg="1"/>
      <p:bldP spid="594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1622425" y="3152775"/>
            <a:ext cx="1727200" cy="431800"/>
          </a:xfrm>
          <a:prstGeom prst="rect">
            <a:avLst/>
          </a:prstGeom>
          <a:solidFill>
            <a:srgbClr val="CCECFF"/>
          </a:solidFill>
          <a:ln w="2857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latin typeface="Tahoma" panose="020B0604030504040204" pitchFamily="34" charset="0"/>
              </a:rPr>
              <a:t>数     据</a:t>
            </a:r>
            <a:endParaRPr lang="zh-CN" altLang="en-US" sz="2000">
              <a:solidFill>
                <a:srgbClr val="333399"/>
              </a:solidFill>
              <a:latin typeface="Tahoma" panose="020B0604030504040204" pitchFamily="34" charset="0"/>
            </a:endParaRPr>
          </a:p>
        </p:txBody>
      </p:sp>
      <p:sp>
        <p:nvSpPr>
          <p:cNvPr id="78851" name="Rectangle 3"/>
          <p:cNvSpPr>
            <a:spLocks noChangeArrowheads="1"/>
          </p:cNvSpPr>
          <p:nvPr/>
        </p:nvSpPr>
        <p:spPr bwMode="auto">
          <a:xfrm>
            <a:off x="3351213" y="3152775"/>
            <a:ext cx="1727200" cy="431800"/>
          </a:xfrm>
          <a:prstGeom prst="rect">
            <a:avLst/>
          </a:prstGeom>
          <a:solidFill>
            <a:srgbClr val="CCECFF"/>
          </a:solidFill>
          <a:ln w="2857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latin typeface="Tahoma" panose="020B0604030504040204" pitchFamily="34" charset="0"/>
              </a:rPr>
              <a:t>数     据</a:t>
            </a:r>
            <a:endParaRPr lang="zh-CN" altLang="en-US" sz="2000">
              <a:solidFill>
                <a:srgbClr val="333399"/>
              </a:solidFill>
              <a:latin typeface="Tahoma" panose="020B0604030504040204" pitchFamily="34" charset="0"/>
            </a:endParaRPr>
          </a:p>
        </p:txBody>
      </p:sp>
      <p:sp>
        <p:nvSpPr>
          <p:cNvPr id="78852" name="Rectangle 4"/>
          <p:cNvSpPr>
            <a:spLocks noChangeArrowheads="1"/>
          </p:cNvSpPr>
          <p:nvPr/>
        </p:nvSpPr>
        <p:spPr bwMode="auto">
          <a:xfrm>
            <a:off x="5080000" y="3152775"/>
            <a:ext cx="1727200" cy="431800"/>
          </a:xfrm>
          <a:prstGeom prst="rect">
            <a:avLst/>
          </a:prstGeom>
          <a:solidFill>
            <a:srgbClr val="CCECFF"/>
          </a:solidFill>
          <a:ln w="2857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latin typeface="Tahoma" panose="020B0604030504040204" pitchFamily="34" charset="0"/>
              </a:rPr>
              <a:t>数     据</a:t>
            </a:r>
            <a:endParaRPr lang="zh-CN" altLang="en-US" sz="2000">
              <a:solidFill>
                <a:srgbClr val="333399"/>
              </a:solidFill>
              <a:latin typeface="Tahoma" panose="020B0604030504040204" pitchFamily="34" charset="0"/>
            </a:endParaRPr>
          </a:p>
        </p:txBody>
      </p:sp>
      <p:sp>
        <p:nvSpPr>
          <p:cNvPr id="78853" name="Rectangle 8"/>
          <p:cNvSpPr>
            <a:spLocks noGrp="1" noChangeArrowheads="1"/>
          </p:cNvSpPr>
          <p:nvPr>
            <p:ph type="title"/>
          </p:nvPr>
        </p:nvSpPr>
        <p:spPr/>
        <p:txBody>
          <a:bodyPr/>
          <a:lstStyle/>
          <a:p>
            <a:pPr eaLnBrk="1" hangingPunct="1"/>
            <a:r>
              <a:rPr lang="zh-CN" altLang="en-US"/>
              <a:t>最后还原成原来的报文</a:t>
            </a:r>
            <a:endParaRPr lang="zh-CN" altLang="en-US"/>
          </a:p>
        </p:txBody>
      </p:sp>
      <p:sp>
        <p:nvSpPr>
          <p:cNvPr id="60425" name="Rectangle 9"/>
          <p:cNvSpPr>
            <a:spLocks noGrp="1" noChangeArrowheads="1"/>
          </p:cNvSpPr>
          <p:nvPr>
            <p:ph type="body" idx="1"/>
          </p:nvPr>
        </p:nvSpPr>
        <p:spPr>
          <a:xfrm>
            <a:off x="685800" y="1557338"/>
            <a:ext cx="7772400" cy="3452812"/>
          </a:xfrm>
        </p:spPr>
        <p:txBody>
          <a:bodyPr/>
          <a:lstStyle/>
          <a:p>
            <a:pPr eaLnBrk="1" hangingPunct="1"/>
            <a:r>
              <a:rPr lang="zh-CN" altLang="en-US"/>
              <a:t>最后，在接收端把收到的数据</a:t>
            </a:r>
            <a:r>
              <a:rPr lang="zh-CN" altLang="en-US">
                <a:solidFill>
                  <a:srgbClr val="FF0000"/>
                </a:solidFill>
              </a:rPr>
              <a:t>恢复成为原来的报文</a:t>
            </a:r>
            <a:r>
              <a:rPr lang="zh-CN" altLang="en-US"/>
              <a:t>。</a:t>
            </a:r>
            <a:endParaRPr lang="zh-CN" altLang="en-US"/>
          </a:p>
          <a:p>
            <a:pPr eaLnBrk="1" hangingPunct="1"/>
            <a:endParaRPr lang="zh-CN" altLang="en-US"/>
          </a:p>
          <a:p>
            <a:pPr eaLnBrk="1" hangingPunct="1"/>
            <a:endParaRPr lang="zh-CN" altLang="en-US"/>
          </a:p>
          <a:p>
            <a:pPr eaLnBrk="1" hangingPunct="1"/>
            <a:endParaRPr lang="en-US" altLang="zh-CN"/>
          </a:p>
          <a:p>
            <a:pPr eaLnBrk="1" hangingPunct="1"/>
            <a:r>
              <a:rPr lang="zh-CN" altLang="en-US"/>
              <a:t>这里我们假定分组在传输过程中没有出现差错，在转发时也没有被丢弃。</a:t>
            </a:r>
            <a:endParaRPr lang="zh-CN" altLang="en-US"/>
          </a:p>
        </p:txBody>
      </p:sp>
      <p:grpSp>
        <p:nvGrpSpPr>
          <p:cNvPr id="2" name="Group 30"/>
          <p:cNvGrpSpPr/>
          <p:nvPr/>
        </p:nvGrpSpPr>
        <p:grpSpPr bwMode="auto">
          <a:xfrm>
            <a:off x="1550988" y="2697163"/>
            <a:ext cx="5314950" cy="887412"/>
            <a:chOff x="1202" y="1919"/>
            <a:chExt cx="3348" cy="559"/>
          </a:xfrm>
        </p:grpSpPr>
        <p:grpSp>
          <p:nvGrpSpPr>
            <p:cNvPr id="78856" name="Group 5"/>
            <p:cNvGrpSpPr/>
            <p:nvPr/>
          </p:nvGrpSpPr>
          <p:grpSpPr bwMode="auto">
            <a:xfrm>
              <a:off x="1247" y="1919"/>
              <a:ext cx="3266" cy="250"/>
              <a:chOff x="1247" y="1737"/>
              <a:chExt cx="3266" cy="250"/>
            </a:xfrm>
          </p:grpSpPr>
          <p:sp>
            <p:nvSpPr>
              <p:cNvPr id="78864" name="Line 6"/>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5" name="Text Box 7"/>
              <p:cNvSpPr txBox="1">
                <a:spLocks noChangeArrowheads="1"/>
              </p:cNvSpPr>
              <p:nvPr/>
            </p:nvSpPr>
            <p:spPr bwMode="auto">
              <a:xfrm>
                <a:off x="2699" y="1737"/>
                <a:ext cx="436"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报文</a:t>
                </a:r>
                <a:endParaRPr lang="zh-CN" altLang="en-US" sz="2000">
                  <a:solidFill>
                    <a:srgbClr val="333399"/>
                  </a:solidFill>
                  <a:latin typeface="Times New Roman" panose="02020603050405020304" pitchFamily="18" charset="0"/>
                  <a:ea typeface="黑体" panose="02010609060101010101" pitchFamily="49" charset="-122"/>
                </a:endParaRPr>
              </a:p>
            </p:txBody>
          </p:sp>
        </p:grpSp>
        <p:grpSp>
          <p:nvGrpSpPr>
            <p:cNvPr id="78857" name="Group 23"/>
            <p:cNvGrpSpPr/>
            <p:nvPr/>
          </p:nvGrpSpPr>
          <p:grpSpPr bwMode="auto">
            <a:xfrm>
              <a:off x="1202" y="2206"/>
              <a:ext cx="3348" cy="272"/>
              <a:chOff x="1202" y="2206"/>
              <a:chExt cx="3348" cy="272"/>
            </a:xfrm>
          </p:grpSpPr>
          <p:grpSp>
            <p:nvGrpSpPr>
              <p:cNvPr id="78858" name="Group 24"/>
              <p:cNvGrpSpPr/>
              <p:nvPr/>
            </p:nvGrpSpPr>
            <p:grpSpPr bwMode="auto">
              <a:xfrm>
                <a:off x="1247" y="2206"/>
                <a:ext cx="3266" cy="272"/>
                <a:chOff x="1247" y="2931"/>
                <a:chExt cx="3266" cy="272"/>
              </a:xfrm>
            </p:grpSpPr>
            <p:sp>
              <p:nvSpPr>
                <p:cNvPr id="78860" name="Rectangle 25"/>
                <p:cNvSpPr>
                  <a:spLocks noChangeArrowheads="1"/>
                </p:cNvSpPr>
                <p:nvPr/>
              </p:nvSpPr>
              <p:spPr bwMode="auto">
                <a:xfrm>
                  <a:off x="1248" y="2931"/>
                  <a:ext cx="1088" cy="272"/>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endParaRPr lang="zh-CN" altLang="zh-CN" sz="2000">
                    <a:solidFill>
                      <a:srgbClr val="333399"/>
                    </a:solidFill>
                  </a:endParaRPr>
                </a:p>
              </p:txBody>
            </p:sp>
            <p:sp>
              <p:nvSpPr>
                <p:cNvPr id="78861" name="Rectangle 26"/>
                <p:cNvSpPr>
                  <a:spLocks noChangeArrowheads="1"/>
                </p:cNvSpPr>
                <p:nvPr/>
              </p:nvSpPr>
              <p:spPr bwMode="auto">
                <a:xfrm>
                  <a:off x="2336" y="2931"/>
                  <a:ext cx="1088" cy="272"/>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endParaRPr lang="zh-CN" altLang="zh-CN" sz="2000">
                    <a:solidFill>
                      <a:srgbClr val="333399"/>
                    </a:solidFill>
                    <a:latin typeface="Tahoma" panose="020B0604030504040204" pitchFamily="34" charset="0"/>
                  </a:endParaRPr>
                </a:p>
              </p:txBody>
            </p:sp>
            <p:sp>
              <p:nvSpPr>
                <p:cNvPr id="78862" name="Rectangle 27"/>
                <p:cNvSpPr>
                  <a:spLocks noChangeArrowheads="1"/>
                </p:cNvSpPr>
                <p:nvPr/>
              </p:nvSpPr>
              <p:spPr bwMode="auto">
                <a:xfrm>
                  <a:off x="3425" y="2931"/>
                  <a:ext cx="1088" cy="272"/>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endParaRPr lang="zh-CN" altLang="zh-CN" sz="2000">
                    <a:solidFill>
                      <a:srgbClr val="333399"/>
                    </a:solidFill>
                  </a:endParaRPr>
                </a:p>
              </p:txBody>
            </p:sp>
            <p:sp>
              <p:nvSpPr>
                <p:cNvPr id="78863" name="Rectangle 28"/>
                <p:cNvSpPr>
                  <a:spLocks noChangeArrowheads="1"/>
                </p:cNvSpPr>
                <p:nvPr/>
              </p:nvSpPr>
              <p:spPr bwMode="auto">
                <a:xfrm>
                  <a:off x="1247" y="2931"/>
                  <a:ext cx="3266" cy="272"/>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grpSp>
          <p:sp>
            <p:nvSpPr>
              <p:cNvPr id="78859" name="Text Box 29"/>
              <p:cNvSpPr txBox="1">
                <a:spLocks noChangeArrowheads="1"/>
              </p:cNvSpPr>
              <p:nvPr/>
            </p:nvSpPr>
            <p:spPr bwMode="auto">
              <a:xfrm>
                <a:off x="1202" y="2219"/>
                <a:ext cx="334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latin typeface="宋体" panose="02010600030101010101" pitchFamily="2" charset="-122"/>
                  </a:rPr>
                  <a:t>1101000110101010110101011100010011010010</a:t>
                </a:r>
                <a:endParaRPr lang="en-US" altLang="zh-CN" sz="2000" b="0">
                  <a:solidFill>
                    <a:srgbClr val="333399"/>
                  </a:solidFill>
                  <a:latin typeface="宋体" panose="02010600030101010101" pitchFamily="2" charset="-122"/>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04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04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899" name="Group 4"/>
          <p:cNvGrpSpPr/>
          <p:nvPr/>
        </p:nvGrpSpPr>
        <p:grpSpPr bwMode="auto">
          <a:xfrm>
            <a:off x="1493044" y="2008611"/>
            <a:ext cx="4090988" cy="3667125"/>
            <a:chOff x="2256" y="2386"/>
            <a:chExt cx="2147" cy="1919"/>
          </a:xfrm>
        </p:grpSpPr>
        <p:sp>
          <p:nvSpPr>
            <p:cNvPr id="80946" name="Oval 5"/>
            <p:cNvSpPr>
              <a:spLocks noChangeArrowheads="1"/>
            </p:cNvSpPr>
            <p:nvPr/>
          </p:nvSpPr>
          <p:spPr bwMode="auto">
            <a:xfrm rot="-1674972">
              <a:off x="2346" y="2526"/>
              <a:ext cx="1015" cy="692"/>
            </a:xfrm>
            <a:prstGeom prst="ellipse">
              <a:avLst/>
            </a:prstGeom>
            <a:solidFill>
              <a:srgbClr val="FFFF99"/>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0947" name="Oval 6"/>
            <p:cNvSpPr>
              <a:spLocks noChangeArrowheads="1"/>
            </p:cNvSpPr>
            <p:nvPr/>
          </p:nvSpPr>
          <p:spPr bwMode="auto">
            <a:xfrm rot="-774972">
              <a:off x="3025" y="2386"/>
              <a:ext cx="887" cy="642"/>
            </a:xfrm>
            <a:prstGeom prst="ellipse">
              <a:avLst/>
            </a:prstGeom>
            <a:solidFill>
              <a:srgbClr val="FFFF99"/>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0948" name="Oval 7"/>
            <p:cNvSpPr>
              <a:spLocks noChangeArrowheads="1"/>
            </p:cNvSpPr>
            <p:nvPr/>
          </p:nvSpPr>
          <p:spPr bwMode="auto">
            <a:xfrm rot="-174972">
              <a:off x="3673" y="2621"/>
              <a:ext cx="655" cy="832"/>
            </a:xfrm>
            <a:prstGeom prst="ellipse">
              <a:avLst/>
            </a:prstGeom>
            <a:solidFill>
              <a:srgbClr val="FFFF99"/>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0949" name="Oval 8"/>
            <p:cNvSpPr>
              <a:spLocks noChangeArrowheads="1"/>
            </p:cNvSpPr>
            <p:nvPr/>
          </p:nvSpPr>
          <p:spPr bwMode="auto">
            <a:xfrm rot="-3234972">
              <a:off x="3754" y="3108"/>
              <a:ext cx="687" cy="610"/>
            </a:xfrm>
            <a:prstGeom prst="ellipse">
              <a:avLst/>
            </a:prstGeom>
            <a:solidFill>
              <a:srgbClr val="FFFF99"/>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0950" name="Oval 9"/>
            <p:cNvSpPr>
              <a:spLocks noChangeArrowheads="1"/>
            </p:cNvSpPr>
            <p:nvPr/>
          </p:nvSpPr>
          <p:spPr bwMode="auto">
            <a:xfrm rot="-1674972">
              <a:off x="3052" y="3445"/>
              <a:ext cx="1110" cy="772"/>
            </a:xfrm>
            <a:prstGeom prst="ellipse">
              <a:avLst/>
            </a:prstGeom>
            <a:solidFill>
              <a:srgbClr val="FFFF99"/>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0951" name="Oval 10"/>
            <p:cNvSpPr>
              <a:spLocks noChangeArrowheads="1"/>
            </p:cNvSpPr>
            <p:nvPr/>
          </p:nvSpPr>
          <p:spPr bwMode="auto">
            <a:xfrm rot="-594972">
              <a:off x="2616" y="3772"/>
              <a:ext cx="793" cy="533"/>
            </a:xfrm>
            <a:prstGeom prst="ellipse">
              <a:avLst/>
            </a:prstGeom>
            <a:solidFill>
              <a:srgbClr val="FFFF99"/>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0952" name="Oval 11"/>
            <p:cNvSpPr>
              <a:spLocks noChangeArrowheads="1"/>
            </p:cNvSpPr>
            <p:nvPr/>
          </p:nvSpPr>
          <p:spPr bwMode="auto">
            <a:xfrm rot="-1674972">
              <a:off x="2311" y="3539"/>
              <a:ext cx="503" cy="631"/>
            </a:xfrm>
            <a:prstGeom prst="ellipse">
              <a:avLst/>
            </a:prstGeom>
            <a:solidFill>
              <a:srgbClr val="FFFF99"/>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0953" name="Oval 12"/>
            <p:cNvSpPr>
              <a:spLocks noChangeArrowheads="1"/>
            </p:cNvSpPr>
            <p:nvPr/>
          </p:nvSpPr>
          <p:spPr bwMode="auto">
            <a:xfrm rot="-3534972">
              <a:off x="2160" y="3115"/>
              <a:ext cx="695" cy="504"/>
            </a:xfrm>
            <a:prstGeom prst="ellipse">
              <a:avLst/>
            </a:prstGeom>
            <a:solidFill>
              <a:srgbClr val="FFFF99"/>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0954" name="Freeform 13"/>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931"/>
                <a:gd name="T145" fmla="*/ 0 h 1684"/>
                <a:gd name="T146" fmla="*/ 1931 w 1931"/>
                <a:gd name="T147" fmla="*/ 1684 h 168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grpSp>
      <p:sp>
        <p:nvSpPr>
          <p:cNvPr id="80922" name="Oval 80"/>
          <p:cNvSpPr>
            <a:spLocks noChangeArrowheads="1"/>
          </p:cNvSpPr>
          <p:nvPr/>
        </p:nvSpPr>
        <p:spPr bwMode="auto">
          <a:xfrm>
            <a:off x="2343150" y="2651125"/>
            <a:ext cx="457200" cy="458788"/>
          </a:xfrm>
          <a:prstGeom prst="ellipse">
            <a:avLst/>
          </a:prstGeom>
          <a:solidFill>
            <a:srgbClr val="66FF33"/>
          </a:solidFill>
          <a:ln w="1905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en-US" altLang="zh-CN" sz="2000" dirty="0">
                <a:solidFill>
                  <a:srgbClr val="000000"/>
                </a:solidFill>
                <a:ea typeface="宋体" panose="02010600030101010101" pitchFamily="2" charset="-122"/>
              </a:rPr>
              <a:t>B</a:t>
            </a:r>
            <a:endParaRPr lang="en-US" altLang="zh-CN" sz="2000" dirty="0">
              <a:solidFill>
                <a:srgbClr val="000000"/>
              </a:solidFill>
              <a:ea typeface="宋体" panose="02010600030101010101" pitchFamily="2" charset="-122"/>
            </a:endParaRPr>
          </a:p>
        </p:txBody>
      </p:sp>
      <p:sp>
        <p:nvSpPr>
          <p:cNvPr id="80913" name="Oval 31"/>
          <p:cNvSpPr>
            <a:spLocks noChangeArrowheads="1"/>
          </p:cNvSpPr>
          <p:nvPr/>
        </p:nvSpPr>
        <p:spPr bwMode="auto">
          <a:xfrm>
            <a:off x="1619250" y="4017963"/>
            <a:ext cx="457200" cy="458787"/>
          </a:xfrm>
          <a:prstGeom prst="ellipse">
            <a:avLst/>
          </a:prstGeom>
          <a:solidFill>
            <a:srgbClr val="66FF33"/>
          </a:solidFill>
          <a:ln w="1905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en-US" altLang="zh-CN" sz="2000">
                <a:solidFill>
                  <a:srgbClr val="000000"/>
                </a:solidFill>
                <a:ea typeface="宋体" panose="02010600030101010101" pitchFamily="2" charset="-122"/>
              </a:rPr>
              <a:t>A</a:t>
            </a:r>
            <a:endParaRPr lang="en-US" altLang="zh-CN" sz="2000">
              <a:solidFill>
                <a:srgbClr val="000000"/>
              </a:solidFill>
              <a:ea typeface="宋体" panose="02010600030101010101" pitchFamily="2" charset="-122"/>
            </a:endParaRPr>
          </a:p>
        </p:txBody>
      </p:sp>
      <p:sp>
        <p:nvSpPr>
          <p:cNvPr id="80925" name="Oval 83"/>
          <p:cNvSpPr>
            <a:spLocks noChangeArrowheads="1"/>
          </p:cNvSpPr>
          <p:nvPr/>
        </p:nvSpPr>
        <p:spPr bwMode="auto">
          <a:xfrm>
            <a:off x="3309938" y="4987925"/>
            <a:ext cx="457200" cy="458788"/>
          </a:xfrm>
          <a:prstGeom prst="ellipse">
            <a:avLst/>
          </a:prstGeom>
          <a:solidFill>
            <a:srgbClr val="66FF33"/>
          </a:solidFill>
          <a:ln w="1905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en-US" altLang="zh-CN" sz="2000" dirty="0">
                <a:solidFill>
                  <a:srgbClr val="000000"/>
                </a:solidFill>
                <a:ea typeface="宋体" panose="02010600030101010101" pitchFamily="2" charset="-122"/>
              </a:rPr>
              <a:t>C</a:t>
            </a:r>
            <a:endParaRPr lang="en-US" altLang="zh-CN" sz="2000" dirty="0">
              <a:solidFill>
                <a:srgbClr val="000000"/>
              </a:solidFill>
              <a:ea typeface="宋体" panose="02010600030101010101" pitchFamily="2" charset="-122"/>
            </a:endParaRPr>
          </a:p>
        </p:txBody>
      </p:sp>
      <p:sp>
        <p:nvSpPr>
          <p:cNvPr id="80924" name="Oval 82"/>
          <p:cNvSpPr>
            <a:spLocks noChangeArrowheads="1"/>
          </p:cNvSpPr>
          <p:nvPr/>
        </p:nvSpPr>
        <p:spPr bwMode="auto">
          <a:xfrm>
            <a:off x="4618038" y="3668713"/>
            <a:ext cx="457200" cy="458787"/>
          </a:xfrm>
          <a:prstGeom prst="ellipse">
            <a:avLst/>
          </a:prstGeom>
          <a:solidFill>
            <a:srgbClr val="66FF33"/>
          </a:solidFill>
          <a:ln w="1905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en-US" altLang="zh-CN" sz="2000">
                <a:solidFill>
                  <a:srgbClr val="000000"/>
                </a:solidFill>
                <a:ea typeface="宋体" panose="02010600030101010101" pitchFamily="2" charset="-122"/>
              </a:rPr>
              <a:t>E</a:t>
            </a:r>
            <a:endParaRPr lang="en-US" altLang="zh-CN" sz="2000">
              <a:solidFill>
                <a:srgbClr val="000000"/>
              </a:solidFill>
              <a:ea typeface="宋体" panose="02010600030101010101" pitchFamily="2" charset="-122"/>
            </a:endParaRPr>
          </a:p>
        </p:txBody>
      </p:sp>
      <p:sp>
        <p:nvSpPr>
          <p:cNvPr id="80923" name="Oval 81"/>
          <p:cNvSpPr>
            <a:spLocks noChangeArrowheads="1"/>
          </p:cNvSpPr>
          <p:nvPr/>
        </p:nvSpPr>
        <p:spPr bwMode="auto">
          <a:xfrm>
            <a:off x="3763963" y="2039938"/>
            <a:ext cx="457200" cy="458787"/>
          </a:xfrm>
          <a:prstGeom prst="ellipse">
            <a:avLst/>
          </a:prstGeom>
          <a:solidFill>
            <a:srgbClr val="66FF33"/>
          </a:solidFill>
          <a:ln w="1905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en-US" altLang="zh-CN" sz="2000" dirty="0">
                <a:solidFill>
                  <a:srgbClr val="000000"/>
                </a:solidFill>
                <a:ea typeface="宋体" panose="02010600030101010101" pitchFamily="2" charset="-122"/>
              </a:rPr>
              <a:t>D</a:t>
            </a:r>
            <a:endParaRPr lang="en-US" altLang="zh-CN" sz="2000" dirty="0">
              <a:solidFill>
                <a:srgbClr val="000000"/>
              </a:solidFill>
              <a:ea typeface="宋体" panose="02010600030101010101" pitchFamily="2" charset="-122"/>
            </a:endParaRPr>
          </a:p>
        </p:txBody>
      </p:sp>
      <p:pic>
        <p:nvPicPr>
          <p:cNvPr id="80932" name="Picture 7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4675" y="4017963"/>
            <a:ext cx="58737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32" name="Rectangle 92"/>
          <p:cNvSpPr>
            <a:spLocks noChangeArrowheads="1"/>
          </p:cNvSpPr>
          <p:nvPr/>
        </p:nvSpPr>
        <p:spPr bwMode="auto">
          <a:xfrm>
            <a:off x="790575" y="4149725"/>
            <a:ext cx="217488" cy="217488"/>
          </a:xfrm>
          <a:prstGeom prst="rect">
            <a:avLst/>
          </a:prstGeom>
          <a:solidFill>
            <a:srgbClr val="FF3300"/>
          </a:solidFill>
          <a:ln w="9525">
            <a:solidFill>
              <a:schemeClr val="hlink"/>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1534" name="Rectangle 94"/>
          <p:cNvSpPr>
            <a:spLocks noChangeArrowheads="1"/>
          </p:cNvSpPr>
          <p:nvPr/>
        </p:nvSpPr>
        <p:spPr bwMode="auto">
          <a:xfrm>
            <a:off x="790575" y="4149725"/>
            <a:ext cx="217488" cy="217488"/>
          </a:xfrm>
          <a:prstGeom prst="rect">
            <a:avLst/>
          </a:prstGeom>
          <a:solidFill>
            <a:srgbClr val="FF0000"/>
          </a:solidFill>
          <a:ln w="9525">
            <a:solidFill>
              <a:schemeClr val="hlink"/>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1540" name="Rectangle 100"/>
          <p:cNvSpPr>
            <a:spLocks noChangeArrowheads="1"/>
          </p:cNvSpPr>
          <p:nvPr/>
        </p:nvSpPr>
        <p:spPr bwMode="auto">
          <a:xfrm>
            <a:off x="790575" y="4149725"/>
            <a:ext cx="217488" cy="217488"/>
          </a:xfrm>
          <a:prstGeom prst="rect">
            <a:avLst/>
          </a:prstGeom>
          <a:solidFill>
            <a:srgbClr val="FF3300"/>
          </a:solidFill>
          <a:ln w="9525">
            <a:solidFill>
              <a:schemeClr val="hlink"/>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1537" name="Rectangle 97"/>
          <p:cNvSpPr>
            <a:spLocks noChangeArrowheads="1"/>
          </p:cNvSpPr>
          <p:nvPr/>
        </p:nvSpPr>
        <p:spPr bwMode="auto">
          <a:xfrm>
            <a:off x="790575" y="4149725"/>
            <a:ext cx="217488" cy="217488"/>
          </a:xfrm>
          <a:prstGeom prst="rect">
            <a:avLst/>
          </a:prstGeom>
          <a:solidFill>
            <a:srgbClr val="FF0000"/>
          </a:solidFill>
          <a:ln w="9525">
            <a:solidFill>
              <a:srgbClr val="333399"/>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dirty="0">
              <a:solidFill>
                <a:srgbClr val="000000"/>
              </a:solidFill>
              <a:ea typeface="宋体" panose="02010600030101010101" pitchFamily="2" charset="-122"/>
            </a:endParaRPr>
          </a:p>
        </p:txBody>
      </p:sp>
      <p:sp>
        <p:nvSpPr>
          <p:cNvPr id="80898" name="Rectangle 2"/>
          <p:cNvSpPr>
            <a:spLocks noGrp="1" noChangeArrowheads="1"/>
          </p:cNvSpPr>
          <p:nvPr>
            <p:ph type="title"/>
          </p:nvPr>
        </p:nvSpPr>
        <p:spPr/>
        <p:txBody>
          <a:bodyPr/>
          <a:lstStyle/>
          <a:p>
            <a:pPr eaLnBrk="1" hangingPunct="1"/>
            <a:r>
              <a:rPr lang="zh-CN" altLang="en-US"/>
              <a:t>分组交换网的示意图</a:t>
            </a:r>
            <a:endParaRPr lang="zh-CN" altLang="en-US"/>
          </a:p>
        </p:txBody>
      </p:sp>
      <p:sp>
        <p:nvSpPr>
          <p:cNvPr id="80900" name="Line 14"/>
          <p:cNvSpPr>
            <a:spLocks noChangeShapeType="1"/>
          </p:cNvSpPr>
          <p:nvPr/>
        </p:nvSpPr>
        <p:spPr bwMode="auto">
          <a:xfrm flipV="1">
            <a:off x="2808129" y="2378512"/>
            <a:ext cx="1016870" cy="37869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1" name="Line 15"/>
          <p:cNvSpPr>
            <a:spLocks noChangeShapeType="1"/>
          </p:cNvSpPr>
          <p:nvPr/>
        </p:nvSpPr>
        <p:spPr bwMode="auto">
          <a:xfrm>
            <a:off x="4118686" y="2459808"/>
            <a:ext cx="645506" cy="124437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2" name="Line 16"/>
          <p:cNvSpPr>
            <a:spLocks noChangeShapeType="1"/>
          </p:cNvSpPr>
          <p:nvPr/>
        </p:nvSpPr>
        <p:spPr bwMode="auto">
          <a:xfrm flipH="1">
            <a:off x="1941512" y="3123370"/>
            <a:ext cx="511338" cy="8662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3" name="Line 17"/>
          <p:cNvSpPr>
            <a:spLocks noChangeShapeType="1"/>
          </p:cNvSpPr>
          <p:nvPr/>
        </p:nvSpPr>
        <p:spPr bwMode="auto">
          <a:xfrm>
            <a:off x="2019142" y="4410451"/>
            <a:ext cx="1325562" cy="66552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4" name="Line 18"/>
          <p:cNvSpPr>
            <a:spLocks noChangeShapeType="1"/>
          </p:cNvSpPr>
          <p:nvPr/>
        </p:nvSpPr>
        <p:spPr bwMode="auto">
          <a:xfrm flipV="1">
            <a:off x="3723912" y="4091349"/>
            <a:ext cx="997632" cy="99414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5" name="Line 19"/>
          <p:cNvSpPr>
            <a:spLocks noChangeShapeType="1"/>
          </p:cNvSpPr>
          <p:nvPr/>
        </p:nvSpPr>
        <p:spPr bwMode="auto">
          <a:xfrm>
            <a:off x="2792898" y="2966166"/>
            <a:ext cx="1822232" cy="87600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6" name="Line 20"/>
          <p:cNvSpPr>
            <a:spLocks noChangeShapeType="1"/>
          </p:cNvSpPr>
          <p:nvPr/>
        </p:nvSpPr>
        <p:spPr bwMode="auto">
          <a:xfrm>
            <a:off x="2665412" y="3109913"/>
            <a:ext cx="823967" cy="190031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7" name="Line 21"/>
          <p:cNvSpPr>
            <a:spLocks noChangeShapeType="1"/>
          </p:cNvSpPr>
          <p:nvPr/>
        </p:nvSpPr>
        <p:spPr bwMode="auto">
          <a:xfrm flipV="1">
            <a:off x="2898775" y="5428686"/>
            <a:ext cx="521403" cy="42283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8" name="Line 22"/>
          <p:cNvSpPr>
            <a:spLocks noChangeShapeType="1"/>
          </p:cNvSpPr>
          <p:nvPr/>
        </p:nvSpPr>
        <p:spPr bwMode="auto">
          <a:xfrm rot="-5400000">
            <a:off x="3822700" y="1952625"/>
            <a:ext cx="33655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9" name="Line 23"/>
          <p:cNvSpPr>
            <a:spLocks noChangeShapeType="1"/>
          </p:cNvSpPr>
          <p:nvPr/>
        </p:nvSpPr>
        <p:spPr bwMode="auto">
          <a:xfrm>
            <a:off x="4911725" y="4017963"/>
            <a:ext cx="639763" cy="100806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10" name="Line 24"/>
          <p:cNvSpPr>
            <a:spLocks noChangeShapeType="1"/>
          </p:cNvSpPr>
          <p:nvPr/>
        </p:nvSpPr>
        <p:spPr bwMode="auto">
          <a:xfrm>
            <a:off x="1047750" y="4256088"/>
            <a:ext cx="587375" cy="1905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11" name="Line 25"/>
          <p:cNvSpPr>
            <a:spLocks noChangeShapeType="1"/>
          </p:cNvSpPr>
          <p:nvPr/>
        </p:nvSpPr>
        <p:spPr bwMode="auto">
          <a:xfrm rot="5400000" flipH="1">
            <a:off x="2216636" y="2315677"/>
            <a:ext cx="652462" cy="1843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12" name="Text Box 26"/>
          <p:cNvSpPr txBox="1">
            <a:spLocks noChangeArrowheads="1"/>
          </p:cNvSpPr>
          <p:nvPr/>
        </p:nvSpPr>
        <p:spPr bwMode="auto">
          <a:xfrm>
            <a:off x="646113" y="3640138"/>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H</a:t>
            </a:r>
            <a:r>
              <a:rPr lang="en-US" altLang="zh-CN" sz="2000" baseline="-25000">
                <a:solidFill>
                  <a:srgbClr val="333399"/>
                </a:solidFill>
              </a:rPr>
              <a:t>1</a:t>
            </a:r>
            <a:endParaRPr lang="en-US" altLang="zh-CN" sz="2000">
              <a:solidFill>
                <a:srgbClr val="333399"/>
              </a:solidFill>
            </a:endParaRPr>
          </a:p>
        </p:txBody>
      </p:sp>
      <p:sp>
        <p:nvSpPr>
          <p:cNvPr id="80914" name="Line 39"/>
          <p:cNvSpPr>
            <a:spLocks noChangeShapeType="1"/>
          </p:cNvSpPr>
          <p:nvPr/>
        </p:nvSpPr>
        <p:spPr bwMode="auto">
          <a:xfrm flipV="1">
            <a:off x="5036861" y="3421063"/>
            <a:ext cx="681314" cy="36082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15" name="AutoShape 43"/>
          <p:cNvSpPr>
            <a:spLocks noChangeArrowheads="1"/>
          </p:cNvSpPr>
          <p:nvPr/>
        </p:nvSpPr>
        <p:spPr bwMode="auto">
          <a:xfrm flipV="1">
            <a:off x="4464050" y="5759450"/>
            <a:ext cx="1150938" cy="334963"/>
          </a:xfrm>
          <a:prstGeom prst="wedgeRoundRectCallout">
            <a:avLst>
              <a:gd name="adj1" fmla="val -65315"/>
              <a:gd name="adj2" fmla="val 160426"/>
              <a:gd name="adj3" fmla="val 16667"/>
            </a:avLst>
          </a:prstGeom>
          <a:solidFill>
            <a:schemeClr val="bg1"/>
          </a:solidFill>
          <a:ln w="9525">
            <a:solidFill>
              <a:schemeClr val="tx1"/>
            </a:solidFill>
            <a:miter lim="800000"/>
          </a:ln>
        </p:spPr>
        <p:txBody>
          <a:bodyPr rot="10800000"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endParaRPr lang="zh-CN" altLang="zh-CN" sz="2400">
              <a:solidFill>
                <a:srgbClr val="000000"/>
              </a:solidFill>
              <a:ea typeface="宋体" panose="02010600030101010101" pitchFamily="2" charset="-122"/>
            </a:endParaRPr>
          </a:p>
        </p:txBody>
      </p:sp>
      <p:sp>
        <p:nvSpPr>
          <p:cNvPr id="80916" name="Text Box 44"/>
          <p:cNvSpPr txBox="1">
            <a:spLocks noChangeArrowheads="1"/>
          </p:cNvSpPr>
          <p:nvPr/>
        </p:nvSpPr>
        <p:spPr bwMode="auto">
          <a:xfrm>
            <a:off x="4567238" y="569753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互联网</a:t>
            </a:r>
            <a:endParaRPr lang="zh-CN" altLang="en-US" sz="2000">
              <a:solidFill>
                <a:srgbClr val="333399"/>
              </a:solidFill>
              <a:latin typeface="Times New Roman" panose="02020603050405020304" pitchFamily="18" charset="0"/>
              <a:ea typeface="黑体" panose="02010609060101010101" pitchFamily="49" charset="-122"/>
            </a:endParaRPr>
          </a:p>
        </p:txBody>
      </p:sp>
      <p:pic>
        <p:nvPicPr>
          <p:cNvPr id="80917" name="Picture 7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76650" y="1341438"/>
            <a:ext cx="585788"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18" name="Picture 7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03875" y="3055938"/>
            <a:ext cx="58737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19" name="Picture 7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33650" y="5761038"/>
            <a:ext cx="585788"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20" name="Picture 76"/>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68925" y="4843463"/>
            <a:ext cx="585788"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21" name="Picture 77"/>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59013" y="1539875"/>
            <a:ext cx="5873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26" name="Text Box 84"/>
          <p:cNvSpPr txBox="1">
            <a:spLocks noChangeArrowheads="1"/>
          </p:cNvSpPr>
          <p:nvPr/>
        </p:nvSpPr>
        <p:spPr bwMode="auto">
          <a:xfrm>
            <a:off x="5040313" y="4797425"/>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H</a:t>
            </a:r>
            <a:r>
              <a:rPr lang="en-US" altLang="zh-CN" sz="2000" baseline="-25000">
                <a:solidFill>
                  <a:srgbClr val="333399"/>
                </a:solidFill>
              </a:rPr>
              <a:t>5</a:t>
            </a:r>
            <a:endParaRPr lang="en-US" altLang="zh-CN" sz="2000">
              <a:solidFill>
                <a:srgbClr val="333399"/>
              </a:solidFill>
            </a:endParaRPr>
          </a:p>
        </p:txBody>
      </p:sp>
      <p:sp>
        <p:nvSpPr>
          <p:cNvPr id="80927" name="Text Box 85"/>
          <p:cNvSpPr txBox="1">
            <a:spLocks noChangeArrowheads="1"/>
          </p:cNvSpPr>
          <p:nvPr/>
        </p:nvSpPr>
        <p:spPr bwMode="auto">
          <a:xfrm>
            <a:off x="6048375" y="29972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H</a:t>
            </a:r>
            <a:r>
              <a:rPr lang="en-US" altLang="zh-CN" sz="2000" baseline="-25000">
                <a:solidFill>
                  <a:srgbClr val="333399"/>
                </a:solidFill>
              </a:rPr>
              <a:t>6</a:t>
            </a:r>
            <a:endParaRPr lang="en-US" altLang="zh-CN" sz="2000">
              <a:solidFill>
                <a:srgbClr val="333399"/>
              </a:solidFill>
            </a:endParaRPr>
          </a:p>
        </p:txBody>
      </p:sp>
      <p:sp>
        <p:nvSpPr>
          <p:cNvPr id="80928" name="Text Box 86"/>
          <p:cNvSpPr txBox="1">
            <a:spLocks noChangeArrowheads="1"/>
          </p:cNvSpPr>
          <p:nvPr/>
        </p:nvSpPr>
        <p:spPr bwMode="auto">
          <a:xfrm>
            <a:off x="3311525" y="1341438"/>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H</a:t>
            </a:r>
            <a:r>
              <a:rPr lang="en-US" altLang="zh-CN" sz="2000" baseline="-25000">
                <a:solidFill>
                  <a:srgbClr val="333399"/>
                </a:solidFill>
              </a:rPr>
              <a:t>4</a:t>
            </a:r>
            <a:endParaRPr lang="en-US" altLang="zh-CN" sz="2000">
              <a:solidFill>
                <a:srgbClr val="333399"/>
              </a:solidFill>
            </a:endParaRPr>
          </a:p>
        </p:txBody>
      </p:sp>
      <p:sp>
        <p:nvSpPr>
          <p:cNvPr id="80929" name="Text Box 87"/>
          <p:cNvSpPr txBox="1">
            <a:spLocks noChangeArrowheads="1"/>
          </p:cNvSpPr>
          <p:nvPr/>
        </p:nvSpPr>
        <p:spPr bwMode="auto">
          <a:xfrm>
            <a:off x="1943100" y="14859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H</a:t>
            </a:r>
            <a:r>
              <a:rPr lang="en-US" altLang="zh-CN" sz="2000" baseline="-25000">
                <a:solidFill>
                  <a:srgbClr val="333399"/>
                </a:solidFill>
              </a:rPr>
              <a:t>2</a:t>
            </a:r>
            <a:endParaRPr lang="en-US" altLang="zh-CN" sz="2000">
              <a:solidFill>
                <a:srgbClr val="333399"/>
              </a:solidFill>
            </a:endParaRPr>
          </a:p>
        </p:txBody>
      </p:sp>
      <p:sp>
        <p:nvSpPr>
          <p:cNvPr id="80930" name="Text Box 88"/>
          <p:cNvSpPr txBox="1">
            <a:spLocks noChangeArrowheads="1"/>
          </p:cNvSpPr>
          <p:nvPr/>
        </p:nvSpPr>
        <p:spPr bwMode="auto">
          <a:xfrm>
            <a:off x="2159000" y="573405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H</a:t>
            </a:r>
            <a:r>
              <a:rPr lang="en-US" altLang="zh-CN" sz="2000" baseline="-25000">
                <a:solidFill>
                  <a:srgbClr val="333399"/>
                </a:solidFill>
              </a:rPr>
              <a:t>3</a:t>
            </a:r>
            <a:endParaRPr lang="en-US" altLang="zh-CN" sz="2000">
              <a:solidFill>
                <a:srgbClr val="333399"/>
              </a:solidFill>
            </a:endParaRPr>
          </a:p>
        </p:txBody>
      </p:sp>
      <p:sp>
        <p:nvSpPr>
          <p:cNvPr id="61535" name="Rectangle 95"/>
          <p:cNvSpPr>
            <a:spLocks noChangeArrowheads="1"/>
          </p:cNvSpPr>
          <p:nvPr/>
        </p:nvSpPr>
        <p:spPr bwMode="auto">
          <a:xfrm>
            <a:off x="2447925" y="1701800"/>
            <a:ext cx="217488" cy="217488"/>
          </a:xfrm>
          <a:prstGeom prst="rect">
            <a:avLst/>
          </a:prstGeom>
          <a:solidFill>
            <a:srgbClr val="333399"/>
          </a:solidFill>
          <a:ln w="9525">
            <a:solidFill>
              <a:srgbClr val="333399"/>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0935" name="Text Box 98"/>
          <p:cNvSpPr txBox="1">
            <a:spLocks noChangeArrowheads="1"/>
          </p:cNvSpPr>
          <p:nvPr/>
        </p:nvSpPr>
        <p:spPr bwMode="auto">
          <a:xfrm>
            <a:off x="6191250" y="4654550"/>
            <a:ext cx="2609850" cy="466725"/>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solidFill>
                  <a:srgbClr val="FF0000"/>
                </a:solidFill>
              </a:rPr>
              <a:t>H</a:t>
            </a:r>
            <a:r>
              <a:rPr lang="en-US" altLang="zh-CN" sz="2400" baseline="-25000">
                <a:solidFill>
                  <a:srgbClr val="FF0000"/>
                </a:solidFill>
              </a:rPr>
              <a:t>1 </a:t>
            </a:r>
            <a:r>
              <a:rPr lang="zh-CN" altLang="en-US" sz="2400">
                <a:solidFill>
                  <a:srgbClr val="FF0000"/>
                </a:solidFill>
                <a:ea typeface="黑体" panose="02010609060101010101" pitchFamily="49" charset="-122"/>
              </a:rPr>
              <a:t>向 </a:t>
            </a:r>
            <a:r>
              <a:rPr lang="en-US" altLang="zh-CN" sz="2400">
                <a:solidFill>
                  <a:srgbClr val="FF0000"/>
                </a:solidFill>
                <a:ea typeface="黑体" panose="02010609060101010101" pitchFamily="49" charset="-122"/>
              </a:rPr>
              <a:t>H</a:t>
            </a:r>
            <a:r>
              <a:rPr lang="en-US" altLang="zh-CN" sz="2400" baseline="-25000">
                <a:solidFill>
                  <a:srgbClr val="FF0000"/>
                </a:solidFill>
                <a:ea typeface="黑体" panose="02010609060101010101" pitchFamily="49" charset="-122"/>
              </a:rPr>
              <a:t>5</a:t>
            </a:r>
            <a:r>
              <a:rPr lang="en-US" altLang="zh-CN" sz="2400">
                <a:solidFill>
                  <a:srgbClr val="FF0000"/>
                </a:solidFill>
                <a:ea typeface="黑体" panose="02010609060101010101" pitchFamily="49" charset="-122"/>
              </a:rPr>
              <a:t> </a:t>
            </a:r>
            <a:r>
              <a:rPr lang="zh-CN" altLang="en-US" sz="2400">
                <a:solidFill>
                  <a:srgbClr val="FF0000"/>
                </a:solidFill>
                <a:ea typeface="黑体" panose="02010609060101010101" pitchFamily="49" charset="-122"/>
              </a:rPr>
              <a:t>发送分组</a:t>
            </a:r>
            <a:endParaRPr lang="zh-CN" altLang="en-US" sz="2400">
              <a:solidFill>
                <a:srgbClr val="FF0000"/>
              </a:solidFill>
              <a:ea typeface="黑体" panose="02010609060101010101" pitchFamily="49" charset="-122"/>
            </a:endParaRPr>
          </a:p>
        </p:txBody>
      </p:sp>
      <p:sp>
        <p:nvSpPr>
          <p:cNvPr id="61539" name="Text Box 99"/>
          <p:cNvSpPr txBox="1">
            <a:spLocks noChangeArrowheads="1"/>
          </p:cNvSpPr>
          <p:nvPr/>
        </p:nvSpPr>
        <p:spPr bwMode="auto">
          <a:xfrm>
            <a:off x="6191250" y="3789363"/>
            <a:ext cx="2609850" cy="466725"/>
          </a:xfrm>
          <a:prstGeom prst="rect">
            <a:avLst/>
          </a:prstGeom>
          <a:noFill/>
          <a:ln w="9525">
            <a:solidFill>
              <a:srgbClr val="333399"/>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solidFill>
                  <a:srgbClr val="333399"/>
                </a:solidFill>
              </a:rPr>
              <a:t>H</a:t>
            </a:r>
            <a:r>
              <a:rPr lang="en-US" altLang="zh-CN" sz="2400" baseline="-25000">
                <a:solidFill>
                  <a:srgbClr val="333399"/>
                </a:solidFill>
              </a:rPr>
              <a:t>2 </a:t>
            </a:r>
            <a:r>
              <a:rPr lang="zh-CN" altLang="en-US" sz="2400">
                <a:solidFill>
                  <a:srgbClr val="333399"/>
                </a:solidFill>
                <a:ea typeface="黑体" panose="02010609060101010101" pitchFamily="49" charset="-122"/>
              </a:rPr>
              <a:t>向 </a:t>
            </a:r>
            <a:r>
              <a:rPr lang="en-US" altLang="zh-CN" sz="2400">
                <a:solidFill>
                  <a:srgbClr val="333399"/>
                </a:solidFill>
                <a:ea typeface="黑体" panose="02010609060101010101" pitchFamily="49" charset="-122"/>
              </a:rPr>
              <a:t>H</a:t>
            </a:r>
            <a:r>
              <a:rPr lang="en-US" altLang="zh-CN" sz="2400" baseline="-25000">
                <a:solidFill>
                  <a:srgbClr val="333399"/>
                </a:solidFill>
                <a:ea typeface="黑体" panose="02010609060101010101" pitchFamily="49" charset="-122"/>
              </a:rPr>
              <a:t>6</a:t>
            </a:r>
            <a:r>
              <a:rPr lang="en-US" altLang="zh-CN" sz="2400">
                <a:solidFill>
                  <a:srgbClr val="333399"/>
                </a:solidFill>
                <a:ea typeface="黑体" panose="02010609060101010101" pitchFamily="49" charset="-122"/>
              </a:rPr>
              <a:t> </a:t>
            </a:r>
            <a:r>
              <a:rPr lang="zh-CN" altLang="en-US" sz="2400">
                <a:solidFill>
                  <a:srgbClr val="333399"/>
                </a:solidFill>
                <a:ea typeface="黑体" panose="02010609060101010101" pitchFamily="49" charset="-122"/>
              </a:rPr>
              <a:t>发送分组</a:t>
            </a:r>
            <a:endParaRPr lang="zh-CN" altLang="en-US" sz="2400">
              <a:solidFill>
                <a:srgbClr val="333399"/>
              </a:solidFill>
              <a:ea typeface="黑体" panose="02010609060101010101" pitchFamily="49" charset="-122"/>
            </a:endParaRPr>
          </a:p>
        </p:txBody>
      </p:sp>
      <p:sp>
        <p:nvSpPr>
          <p:cNvPr id="61541" name="Rectangle 101"/>
          <p:cNvSpPr>
            <a:spLocks noChangeArrowheads="1"/>
          </p:cNvSpPr>
          <p:nvPr/>
        </p:nvSpPr>
        <p:spPr bwMode="auto">
          <a:xfrm>
            <a:off x="2447925" y="1701800"/>
            <a:ext cx="217488" cy="217488"/>
          </a:xfrm>
          <a:prstGeom prst="rect">
            <a:avLst/>
          </a:prstGeom>
          <a:solidFill>
            <a:srgbClr val="333399"/>
          </a:solidFill>
          <a:ln w="9525">
            <a:solidFill>
              <a:srgbClr val="333399"/>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1536" name="Rectangle 96"/>
          <p:cNvSpPr>
            <a:spLocks noChangeArrowheads="1"/>
          </p:cNvSpPr>
          <p:nvPr/>
        </p:nvSpPr>
        <p:spPr bwMode="auto">
          <a:xfrm>
            <a:off x="2447925" y="1701800"/>
            <a:ext cx="217488" cy="217488"/>
          </a:xfrm>
          <a:prstGeom prst="rect">
            <a:avLst/>
          </a:prstGeom>
          <a:solidFill>
            <a:srgbClr val="333399"/>
          </a:solidFill>
          <a:ln w="9525">
            <a:solidFill>
              <a:srgbClr val="333399"/>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1542" name="Text Box 102"/>
          <p:cNvSpPr txBox="1">
            <a:spLocks noChangeArrowheads="1"/>
          </p:cNvSpPr>
          <p:nvPr/>
        </p:nvSpPr>
        <p:spPr bwMode="auto">
          <a:xfrm>
            <a:off x="5040313" y="1754188"/>
            <a:ext cx="3816350" cy="595312"/>
          </a:xfrm>
          <a:prstGeom prst="rect">
            <a:avLst/>
          </a:prstGeom>
          <a:solidFill>
            <a:srgbClr val="FFFFCC"/>
          </a:solidFill>
          <a:ln w="76200" cmpd="tri">
            <a:solidFill>
              <a:srgbClr val="333399"/>
            </a:solidFill>
            <a:miter lim="800000"/>
          </a:ln>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a:solidFill>
                  <a:srgbClr val="333399"/>
                </a:solidFill>
                <a:latin typeface="黑体" panose="02010609060101010101" pitchFamily="49" charset="-122"/>
                <a:ea typeface="黑体" panose="02010609060101010101" pitchFamily="49" charset="-122"/>
              </a:rPr>
              <a:t>注意分组路径的变化！</a:t>
            </a:r>
            <a:endParaRPr lang="zh-CN" altLang="en-US">
              <a:solidFill>
                <a:srgbClr val="333399"/>
              </a:solidFill>
              <a:latin typeface="黑体" panose="02010609060101010101" pitchFamily="49" charset="-122"/>
              <a:ea typeface="黑体" panose="02010609060101010101" pitchFamily="49" charset="-122"/>
            </a:endParaRPr>
          </a:p>
        </p:txBody>
      </p:sp>
      <p:sp>
        <p:nvSpPr>
          <p:cNvPr id="80942" name="Text Box 103"/>
          <p:cNvSpPr txBox="1">
            <a:spLocks noChangeArrowheads="1"/>
          </p:cNvSpPr>
          <p:nvPr/>
        </p:nvSpPr>
        <p:spPr bwMode="auto">
          <a:xfrm>
            <a:off x="709613" y="227806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路由器</a:t>
            </a:r>
            <a:endParaRPr lang="zh-CN" altLang="en-US" sz="2000">
              <a:solidFill>
                <a:srgbClr val="333399"/>
              </a:solidFill>
              <a:latin typeface="Times New Roman" panose="02020603050405020304" pitchFamily="18" charset="0"/>
              <a:ea typeface="黑体" panose="02010609060101010101" pitchFamily="49" charset="-122"/>
            </a:endParaRPr>
          </a:p>
        </p:txBody>
      </p:sp>
      <p:sp>
        <p:nvSpPr>
          <p:cNvPr id="80943" name="Text Box 105"/>
          <p:cNvSpPr txBox="1">
            <a:spLocks noChangeArrowheads="1"/>
          </p:cNvSpPr>
          <p:nvPr/>
        </p:nvSpPr>
        <p:spPr bwMode="auto">
          <a:xfrm>
            <a:off x="-36513" y="3141663"/>
            <a:ext cx="692151"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主机</a:t>
            </a:r>
            <a:endParaRPr lang="zh-CN" altLang="en-US" sz="2000">
              <a:solidFill>
                <a:srgbClr val="333399"/>
              </a:solidFill>
              <a:latin typeface="Times New Roman" panose="02020603050405020304" pitchFamily="18" charset="0"/>
              <a:ea typeface="黑体" panose="02010609060101010101" pitchFamily="49" charset="-122"/>
            </a:endParaRPr>
          </a:p>
        </p:txBody>
      </p:sp>
      <p:sp>
        <p:nvSpPr>
          <p:cNvPr id="80944" name="Line 106"/>
          <p:cNvSpPr>
            <a:spLocks noChangeShapeType="1"/>
          </p:cNvSpPr>
          <p:nvPr/>
        </p:nvSpPr>
        <p:spPr bwMode="auto">
          <a:xfrm>
            <a:off x="1582738" y="2565400"/>
            <a:ext cx="792162" cy="215900"/>
          </a:xfrm>
          <a:prstGeom prst="line">
            <a:avLst/>
          </a:prstGeom>
          <a:noFill/>
          <a:ln w="28575">
            <a:solidFill>
              <a:srgbClr val="333399"/>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0945" name="Line 107"/>
          <p:cNvSpPr>
            <a:spLocks noChangeShapeType="1"/>
          </p:cNvSpPr>
          <p:nvPr/>
        </p:nvSpPr>
        <p:spPr bwMode="auto">
          <a:xfrm>
            <a:off x="358775" y="3502025"/>
            <a:ext cx="360363" cy="576263"/>
          </a:xfrm>
          <a:prstGeom prst="line">
            <a:avLst/>
          </a:prstGeom>
          <a:noFill/>
          <a:ln w="28575">
            <a:solidFill>
              <a:srgbClr val="333399"/>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32"/>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1" nodeType="afterEffect">
                                  <p:stCondLst>
                                    <p:cond delay="0"/>
                                  </p:stCondLst>
                                  <p:childTnLst>
                                    <p:animMotion origin="layout" path="M -3.88889E-6 -3.33333E-6 L 0.10469 -3.33333E-6 L 0.28889 0.15 L 0.43802 -0.04444 L 0.52223 0.13311 " pathEditMode="relative" rAng="0" ptsTypes="AAAAA">
                                      <p:cBhvr>
                                        <p:cTn id="9" dur="2000" fill="hold"/>
                                        <p:tgtEl>
                                          <p:spTgt spid="61532"/>
                                        </p:tgtEl>
                                        <p:attrNameLst>
                                          <p:attrName>ppt_x</p:attrName>
                                          <p:attrName>ppt_y</p:attrName>
                                        </p:attrNameLst>
                                      </p:cBhvr>
                                      <p:rCtr x="26111" y="5278"/>
                                    </p:animMotion>
                                  </p:childTnLst>
                                </p:cTn>
                              </p:par>
                            </p:childTnLst>
                          </p:cTn>
                        </p:par>
                        <p:par>
                          <p:cTn id="10" fill="hold">
                            <p:stCondLst>
                              <p:cond delay="2000"/>
                            </p:stCondLst>
                            <p:childTnLst>
                              <p:par>
                                <p:cTn id="11" presetID="1" presetClass="exit" presetSubtype="0" fill="hold" grpId="2" nodeType="afterEffect">
                                  <p:stCondLst>
                                    <p:cond delay="0"/>
                                  </p:stCondLst>
                                  <p:childTnLst>
                                    <p:set>
                                      <p:cBhvr>
                                        <p:cTn id="12" dur="1" fill="hold">
                                          <p:stCondLst>
                                            <p:cond delay="0"/>
                                          </p:stCondLst>
                                        </p:cTn>
                                        <p:tgtEl>
                                          <p:spTgt spid="61532"/>
                                        </p:tgtEl>
                                        <p:attrNameLst>
                                          <p:attrName>style.visibility</p:attrName>
                                        </p:attrNameLst>
                                      </p:cBhvr>
                                      <p:to>
                                        <p:strVal val="hidden"/>
                                      </p:to>
                                    </p:set>
                                  </p:childTnLst>
                                </p:cTn>
                              </p:par>
                            </p:childTnLst>
                          </p:cTn>
                        </p:par>
                        <p:par>
                          <p:cTn id="13" fill="hold">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61534"/>
                                        </p:tgtEl>
                                        <p:attrNameLst>
                                          <p:attrName>style.visibility</p:attrName>
                                        </p:attrNameLst>
                                      </p:cBhvr>
                                      <p:to>
                                        <p:strVal val="visible"/>
                                      </p:to>
                                    </p:set>
                                  </p:childTnLst>
                                </p:cTn>
                              </p:par>
                            </p:childTnLst>
                          </p:cTn>
                        </p:par>
                        <p:par>
                          <p:cTn id="16" fill="hold">
                            <p:stCondLst>
                              <p:cond delay="2000"/>
                            </p:stCondLst>
                            <p:childTnLst>
                              <p:par>
                                <p:cTn id="17" presetID="0" presetClass="path" presetSubtype="0" accel="50000" decel="50000" fill="hold" grpId="1" nodeType="afterEffect">
                                  <p:stCondLst>
                                    <p:cond delay="0"/>
                                  </p:stCondLst>
                                  <p:childTnLst>
                                    <p:animMotion origin="layout" path="M -3.88889E-6 -3.33333E-6 L 0.10313 0.00209 L 0.17934 -0.20717 L 0.43021 -0.05509 L 0.52535 0.14375 " pathEditMode="relative" rAng="0" ptsTypes="AAAAA">
                                      <p:cBhvr>
                                        <p:cTn id="18" dur="2000" fill="hold"/>
                                        <p:tgtEl>
                                          <p:spTgt spid="61534"/>
                                        </p:tgtEl>
                                        <p:attrNameLst>
                                          <p:attrName>ppt_x</p:attrName>
                                          <p:attrName>ppt_y</p:attrName>
                                        </p:attrNameLst>
                                      </p:cBhvr>
                                      <p:rCtr x="26267" y="-3171"/>
                                    </p:animMotion>
                                  </p:childTnLst>
                                </p:cTn>
                              </p:par>
                            </p:childTnLst>
                          </p:cTn>
                        </p:par>
                        <p:par>
                          <p:cTn id="19" fill="hold">
                            <p:stCondLst>
                              <p:cond delay="4000"/>
                            </p:stCondLst>
                            <p:childTnLst>
                              <p:par>
                                <p:cTn id="20" presetID="1" presetClass="exit" presetSubtype="0" fill="hold" grpId="2" nodeType="afterEffect">
                                  <p:stCondLst>
                                    <p:cond delay="0"/>
                                  </p:stCondLst>
                                  <p:childTnLst>
                                    <p:set>
                                      <p:cBhvr>
                                        <p:cTn id="21" dur="1" fill="hold">
                                          <p:stCondLst>
                                            <p:cond delay="0"/>
                                          </p:stCondLst>
                                        </p:cTn>
                                        <p:tgtEl>
                                          <p:spTgt spid="61534"/>
                                        </p:tgtEl>
                                        <p:attrNameLst>
                                          <p:attrName>style.visibility</p:attrName>
                                        </p:attrNameLst>
                                      </p:cBhvr>
                                      <p:to>
                                        <p:strVal val="hidden"/>
                                      </p:to>
                                    </p:set>
                                  </p:childTnLst>
                                </p:cTn>
                              </p:par>
                            </p:childTnLst>
                          </p:cTn>
                        </p:par>
                        <p:par>
                          <p:cTn id="22" fill="hold">
                            <p:stCondLst>
                              <p:cond delay="4000"/>
                            </p:stCondLst>
                            <p:childTnLst>
                              <p:par>
                                <p:cTn id="23" presetID="1" presetClass="entr" presetSubtype="0" fill="hold" grpId="0" nodeType="afterEffect">
                                  <p:stCondLst>
                                    <p:cond delay="0"/>
                                  </p:stCondLst>
                                  <p:childTnLst>
                                    <p:set>
                                      <p:cBhvr>
                                        <p:cTn id="24" dur="1" fill="hold">
                                          <p:stCondLst>
                                            <p:cond delay="0"/>
                                          </p:stCondLst>
                                        </p:cTn>
                                        <p:tgtEl>
                                          <p:spTgt spid="61539"/>
                                        </p:tgtEl>
                                        <p:attrNameLst>
                                          <p:attrName>style.visibility</p:attrName>
                                        </p:attrNameLst>
                                      </p:cBhvr>
                                      <p:to>
                                        <p:strVal val="visible"/>
                                      </p:to>
                                    </p:set>
                                  </p:childTnLst>
                                </p:cTn>
                              </p:par>
                            </p:childTnLst>
                          </p:cTn>
                        </p:par>
                        <p:par>
                          <p:cTn id="25" fill="hold">
                            <p:stCondLst>
                              <p:cond delay="4000"/>
                            </p:stCondLst>
                            <p:childTnLst>
                              <p:par>
                                <p:cTn id="26" presetID="35" presetClass="emph" presetSubtype="0" repeatCount="3000" fill="hold" grpId="1" nodeType="afterEffect">
                                  <p:stCondLst>
                                    <p:cond delay="0"/>
                                  </p:stCondLst>
                                  <p:childTnLst>
                                    <p:anim calcmode="discrete" valueType="str">
                                      <p:cBhvr>
                                        <p:cTn id="27" dur="1000" fill="hold"/>
                                        <p:tgtEl>
                                          <p:spTgt spid="61539"/>
                                        </p:tgtEl>
                                        <p:attrNameLst>
                                          <p:attrName>style.visibility</p:attrName>
                                        </p:attrNameLst>
                                      </p:cBhvr>
                                      <p:tavLst>
                                        <p:tav tm="0">
                                          <p:val>
                                            <p:strVal val="hidden"/>
                                          </p:val>
                                        </p:tav>
                                        <p:tav tm="50000">
                                          <p:val>
                                            <p:strVal val="visible"/>
                                          </p:val>
                                        </p:tav>
                                      </p:tavLst>
                                    </p:anim>
                                  </p:childTnLst>
                                </p:cTn>
                              </p:par>
                            </p:childTnLst>
                          </p:cTn>
                        </p:par>
                        <p:par>
                          <p:cTn id="28" fill="hold">
                            <p:stCondLst>
                              <p:cond delay="5000"/>
                            </p:stCondLst>
                            <p:childTnLst>
                              <p:par>
                                <p:cTn id="29" presetID="1" presetClass="entr" presetSubtype="0" fill="hold" grpId="0" nodeType="afterEffect">
                                  <p:stCondLst>
                                    <p:cond delay="0"/>
                                  </p:stCondLst>
                                  <p:childTnLst>
                                    <p:set>
                                      <p:cBhvr>
                                        <p:cTn id="30" dur="1" fill="hold">
                                          <p:stCondLst>
                                            <p:cond delay="0"/>
                                          </p:stCondLst>
                                        </p:cTn>
                                        <p:tgtEl>
                                          <p:spTgt spid="61535"/>
                                        </p:tgtEl>
                                        <p:attrNameLst>
                                          <p:attrName>style.visibility</p:attrName>
                                        </p:attrNameLst>
                                      </p:cBhvr>
                                      <p:to>
                                        <p:strVal val="visible"/>
                                      </p:to>
                                    </p:set>
                                  </p:childTnLst>
                                </p:cTn>
                              </p:par>
                            </p:childTnLst>
                          </p:cTn>
                        </p:par>
                        <p:par>
                          <p:cTn id="31" fill="hold">
                            <p:stCondLst>
                              <p:cond delay="5000"/>
                            </p:stCondLst>
                            <p:childTnLst>
                              <p:par>
                                <p:cTn id="32" presetID="0" presetClass="path" presetSubtype="0" accel="50000" decel="50000" fill="hold" grpId="1" nodeType="afterEffect">
                                  <p:stCondLst>
                                    <p:cond delay="0"/>
                                  </p:stCondLst>
                                  <p:childTnLst>
                                    <p:animMotion origin="layout" path="M -3.88889E-6 1.11111E-6 L 0.00157 0.14375 L 0.25712 0.29792 L 0.3698 0.21574 " pathEditMode="relative" rAng="0" ptsTypes="AAAA">
                                      <p:cBhvr>
                                        <p:cTn id="33" dur="2000" fill="hold"/>
                                        <p:tgtEl>
                                          <p:spTgt spid="61535"/>
                                        </p:tgtEl>
                                        <p:attrNameLst>
                                          <p:attrName>ppt_x</p:attrName>
                                          <p:attrName>ppt_y</p:attrName>
                                        </p:attrNameLst>
                                      </p:cBhvr>
                                      <p:rCtr x="18490" y="14884"/>
                                    </p:animMotion>
                                  </p:childTnLst>
                                </p:cTn>
                              </p:par>
                            </p:childTnLst>
                          </p:cTn>
                        </p:par>
                        <p:par>
                          <p:cTn id="34" fill="hold">
                            <p:stCondLst>
                              <p:cond delay="7000"/>
                            </p:stCondLst>
                            <p:childTnLst>
                              <p:par>
                                <p:cTn id="35" presetID="1" presetClass="exit" presetSubtype="0" fill="hold" grpId="2" nodeType="afterEffect">
                                  <p:stCondLst>
                                    <p:cond delay="0"/>
                                  </p:stCondLst>
                                  <p:childTnLst>
                                    <p:set>
                                      <p:cBhvr>
                                        <p:cTn id="36" dur="1" fill="hold">
                                          <p:stCondLst>
                                            <p:cond delay="0"/>
                                          </p:stCondLst>
                                        </p:cTn>
                                        <p:tgtEl>
                                          <p:spTgt spid="61535"/>
                                        </p:tgtEl>
                                        <p:attrNameLst>
                                          <p:attrName>style.visibility</p:attrName>
                                        </p:attrNameLst>
                                      </p:cBhvr>
                                      <p:to>
                                        <p:strVal val="hidden"/>
                                      </p:to>
                                    </p:set>
                                  </p:childTnLst>
                                </p:cTn>
                              </p:par>
                            </p:childTnLst>
                          </p:cTn>
                        </p:par>
                        <p:par>
                          <p:cTn id="37" fill="hold">
                            <p:stCondLst>
                              <p:cond delay="7000"/>
                            </p:stCondLst>
                            <p:childTnLst>
                              <p:par>
                                <p:cTn id="38" presetID="1" presetClass="entr" presetSubtype="0" fill="hold" grpId="0" nodeType="afterEffect">
                                  <p:stCondLst>
                                    <p:cond delay="0"/>
                                  </p:stCondLst>
                                  <p:childTnLst>
                                    <p:set>
                                      <p:cBhvr>
                                        <p:cTn id="39" dur="1" fill="hold">
                                          <p:stCondLst>
                                            <p:cond delay="0"/>
                                          </p:stCondLst>
                                        </p:cTn>
                                        <p:tgtEl>
                                          <p:spTgt spid="61542"/>
                                        </p:tgtEl>
                                        <p:attrNameLst>
                                          <p:attrName>style.visibility</p:attrName>
                                        </p:attrNameLst>
                                      </p:cBhvr>
                                      <p:to>
                                        <p:strVal val="visible"/>
                                      </p:to>
                                    </p:set>
                                  </p:childTnLst>
                                </p:cTn>
                              </p:par>
                            </p:childTnLst>
                          </p:cTn>
                        </p:par>
                        <p:par>
                          <p:cTn id="40" fill="hold">
                            <p:stCondLst>
                              <p:cond delay="7000"/>
                            </p:stCondLst>
                            <p:childTnLst>
                              <p:par>
                                <p:cTn id="41" presetID="35" presetClass="emph" presetSubtype="0" repeatCount="2000" fill="hold" grpId="1" nodeType="afterEffect">
                                  <p:stCondLst>
                                    <p:cond delay="0"/>
                                  </p:stCondLst>
                                  <p:childTnLst>
                                    <p:anim calcmode="discrete" valueType="str">
                                      <p:cBhvr>
                                        <p:cTn id="42" dur="1000" fill="hold"/>
                                        <p:tgtEl>
                                          <p:spTgt spid="61542"/>
                                        </p:tgtEl>
                                        <p:attrNameLst>
                                          <p:attrName>style.visibility</p:attrName>
                                        </p:attrNameLst>
                                      </p:cBhvr>
                                      <p:tavLst>
                                        <p:tav tm="0">
                                          <p:val>
                                            <p:strVal val="hidden"/>
                                          </p:val>
                                        </p:tav>
                                        <p:tav tm="50000">
                                          <p:val>
                                            <p:strVal val="visible"/>
                                          </p:val>
                                        </p:tav>
                                      </p:tavLst>
                                    </p:anim>
                                  </p:childTnLst>
                                </p:cTn>
                              </p:par>
                            </p:childTnLst>
                          </p:cTn>
                        </p:par>
                        <p:par>
                          <p:cTn id="43" fill="hold">
                            <p:stCondLst>
                              <p:cond delay="8000"/>
                            </p:stCondLst>
                            <p:childTnLst>
                              <p:par>
                                <p:cTn id="44" presetID="1" presetClass="entr" presetSubtype="0" fill="hold" grpId="0" nodeType="afterEffect">
                                  <p:stCondLst>
                                    <p:cond delay="0"/>
                                  </p:stCondLst>
                                  <p:childTnLst>
                                    <p:set>
                                      <p:cBhvr>
                                        <p:cTn id="45" dur="1" fill="hold">
                                          <p:stCondLst>
                                            <p:cond delay="0"/>
                                          </p:stCondLst>
                                        </p:cTn>
                                        <p:tgtEl>
                                          <p:spTgt spid="61540"/>
                                        </p:tgtEl>
                                        <p:attrNameLst>
                                          <p:attrName>style.visibility</p:attrName>
                                        </p:attrNameLst>
                                      </p:cBhvr>
                                      <p:to>
                                        <p:strVal val="visible"/>
                                      </p:to>
                                    </p:set>
                                  </p:childTnLst>
                                </p:cTn>
                              </p:par>
                            </p:childTnLst>
                          </p:cTn>
                        </p:par>
                        <p:par>
                          <p:cTn id="46" fill="hold">
                            <p:stCondLst>
                              <p:cond delay="8000"/>
                            </p:stCondLst>
                            <p:childTnLst>
                              <p:par>
                                <p:cTn id="47" presetID="0" presetClass="path" presetSubtype="0" accel="50000" decel="50000" fill="hold" grpId="1" nodeType="afterEffect">
                                  <p:stCondLst>
                                    <p:cond delay="0"/>
                                  </p:stCondLst>
                                  <p:childTnLst>
                                    <p:animMotion origin="layout" path="M -3.88889E-6 -3.33333E-6 L 0.10313 0.00209 L 0.17934 -0.20717 L 0.43021 -0.05509 L 0.52535 0.14375 " pathEditMode="relative" rAng="0" ptsTypes="AAAAA">
                                      <p:cBhvr>
                                        <p:cTn id="48" dur="2000" fill="hold"/>
                                        <p:tgtEl>
                                          <p:spTgt spid="61540"/>
                                        </p:tgtEl>
                                        <p:attrNameLst>
                                          <p:attrName>ppt_x</p:attrName>
                                          <p:attrName>ppt_y</p:attrName>
                                        </p:attrNameLst>
                                      </p:cBhvr>
                                      <p:rCtr x="26267" y="-3171"/>
                                    </p:animMotion>
                                  </p:childTnLst>
                                </p:cTn>
                              </p:par>
                            </p:childTnLst>
                          </p:cTn>
                        </p:par>
                        <p:par>
                          <p:cTn id="49" fill="hold">
                            <p:stCondLst>
                              <p:cond delay="10000"/>
                            </p:stCondLst>
                            <p:childTnLst>
                              <p:par>
                                <p:cTn id="50" presetID="1" presetClass="exit" presetSubtype="0" fill="hold" grpId="2" nodeType="afterEffect">
                                  <p:stCondLst>
                                    <p:cond delay="0"/>
                                  </p:stCondLst>
                                  <p:childTnLst>
                                    <p:set>
                                      <p:cBhvr>
                                        <p:cTn id="51" dur="1" fill="hold">
                                          <p:stCondLst>
                                            <p:cond delay="0"/>
                                          </p:stCondLst>
                                        </p:cTn>
                                        <p:tgtEl>
                                          <p:spTgt spid="61540"/>
                                        </p:tgtEl>
                                        <p:attrNameLst>
                                          <p:attrName>style.visibility</p:attrName>
                                        </p:attrNameLst>
                                      </p:cBhvr>
                                      <p:to>
                                        <p:strVal val="hidden"/>
                                      </p:to>
                                    </p:set>
                                  </p:childTnLst>
                                </p:cTn>
                              </p:par>
                            </p:childTnLst>
                          </p:cTn>
                        </p:par>
                        <p:par>
                          <p:cTn id="52" fill="hold">
                            <p:stCondLst>
                              <p:cond delay="10000"/>
                            </p:stCondLst>
                            <p:childTnLst>
                              <p:par>
                                <p:cTn id="53" presetID="1" presetClass="entr" presetSubtype="0" fill="hold" grpId="0" nodeType="afterEffect">
                                  <p:stCondLst>
                                    <p:cond delay="0"/>
                                  </p:stCondLst>
                                  <p:childTnLst>
                                    <p:set>
                                      <p:cBhvr>
                                        <p:cTn id="54" dur="1" fill="hold">
                                          <p:stCondLst>
                                            <p:cond delay="0"/>
                                          </p:stCondLst>
                                        </p:cTn>
                                        <p:tgtEl>
                                          <p:spTgt spid="61541"/>
                                        </p:tgtEl>
                                        <p:attrNameLst>
                                          <p:attrName>style.visibility</p:attrName>
                                        </p:attrNameLst>
                                      </p:cBhvr>
                                      <p:to>
                                        <p:strVal val="visible"/>
                                      </p:to>
                                    </p:set>
                                  </p:childTnLst>
                                </p:cTn>
                              </p:par>
                            </p:childTnLst>
                          </p:cTn>
                        </p:par>
                        <p:par>
                          <p:cTn id="55" fill="hold">
                            <p:stCondLst>
                              <p:cond delay="10000"/>
                            </p:stCondLst>
                            <p:childTnLst>
                              <p:par>
                                <p:cTn id="56" presetID="0" presetClass="path" presetSubtype="0" accel="50000" decel="50000" fill="hold" grpId="1" nodeType="afterEffect">
                                  <p:stCondLst>
                                    <p:cond delay="0"/>
                                  </p:stCondLst>
                                  <p:childTnLst>
                                    <p:animMotion origin="layout" path="M -3.88889E-6 1.11111E-6 L 0.00157 0.14375 L 0.25712 0.29792 L 0.3698 0.21574 " pathEditMode="relative" rAng="0" ptsTypes="AAAA">
                                      <p:cBhvr>
                                        <p:cTn id="57" dur="2000" fill="hold"/>
                                        <p:tgtEl>
                                          <p:spTgt spid="61541"/>
                                        </p:tgtEl>
                                        <p:attrNameLst>
                                          <p:attrName>ppt_x</p:attrName>
                                          <p:attrName>ppt_y</p:attrName>
                                        </p:attrNameLst>
                                      </p:cBhvr>
                                      <p:rCtr x="18490" y="14884"/>
                                    </p:animMotion>
                                  </p:childTnLst>
                                </p:cTn>
                              </p:par>
                            </p:childTnLst>
                          </p:cTn>
                        </p:par>
                        <p:par>
                          <p:cTn id="58" fill="hold">
                            <p:stCondLst>
                              <p:cond delay="12000"/>
                            </p:stCondLst>
                            <p:childTnLst>
                              <p:par>
                                <p:cTn id="59" presetID="1" presetClass="exit" presetSubtype="0" fill="hold" grpId="2" nodeType="afterEffect">
                                  <p:stCondLst>
                                    <p:cond delay="0"/>
                                  </p:stCondLst>
                                  <p:childTnLst>
                                    <p:set>
                                      <p:cBhvr>
                                        <p:cTn id="60" dur="1" fill="hold">
                                          <p:stCondLst>
                                            <p:cond delay="0"/>
                                          </p:stCondLst>
                                        </p:cTn>
                                        <p:tgtEl>
                                          <p:spTgt spid="61541"/>
                                        </p:tgtEl>
                                        <p:attrNameLst>
                                          <p:attrName>style.visibility</p:attrName>
                                        </p:attrNameLst>
                                      </p:cBhvr>
                                      <p:to>
                                        <p:strVal val="hidden"/>
                                      </p:to>
                                    </p:set>
                                  </p:childTnLst>
                                </p:cTn>
                              </p:par>
                            </p:childTnLst>
                          </p:cTn>
                        </p:par>
                        <p:par>
                          <p:cTn id="61" fill="hold">
                            <p:stCondLst>
                              <p:cond delay="12000"/>
                            </p:stCondLst>
                            <p:childTnLst>
                              <p:par>
                                <p:cTn id="62" presetID="1" presetClass="entr" presetSubtype="0" fill="hold" grpId="0" nodeType="afterEffect">
                                  <p:stCondLst>
                                    <p:cond delay="0"/>
                                  </p:stCondLst>
                                  <p:childTnLst>
                                    <p:set>
                                      <p:cBhvr>
                                        <p:cTn id="63" dur="1" fill="hold">
                                          <p:stCondLst>
                                            <p:cond delay="0"/>
                                          </p:stCondLst>
                                        </p:cTn>
                                        <p:tgtEl>
                                          <p:spTgt spid="61537"/>
                                        </p:tgtEl>
                                        <p:attrNameLst>
                                          <p:attrName>style.visibility</p:attrName>
                                        </p:attrNameLst>
                                      </p:cBhvr>
                                      <p:to>
                                        <p:strVal val="visible"/>
                                      </p:to>
                                    </p:set>
                                  </p:childTnLst>
                                </p:cTn>
                              </p:par>
                            </p:childTnLst>
                          </p:cTn>
                        </p:par>
                        <p:par>
                          <p:cTn id="64" fill="hold">
                            <p:stCondLst>
                              <p:cond delay="12000"/>
                            </p:stCondLst>
                            <p:childTnLst>
                              <p:par>
                                <p:cTn id="65" presetID="0" presetClass="path" presetSubtype="0" accel="50000" decel="50000" fill="hold" grpId="1" nodeType="afterEffect">
                                  <p:stCondLst>
                                    <p:cond delay="0"/>
                                  </p:stCondLst>
                                  <p:childTnLst>
                                    <p:animMotion origin="layout" path="M -3.88889E-6 -3.33333E-6 L 0.10469 0.00417 L 0.18733 -0.19884 L 0.29358 0.14792 L 0.43802 -0.04884 L 0.52535 0.13727 " pathEditMode="relative" rAng="0" ptsTypes="AAAAAA">
                                      <p:cBhvr>
                                        <p:cTn id="66" dur="2000" fill="hold"/>
                                        <p:tgtEl>
                                          <p:spTgt spid="61537"/>
                                        </p:tgtEl>
                                        <p:attrNameLst>
                                          <p:attrName>ppt_x</p:attrName>
                                          <p:attrName>ppt_y</p:attrName>
                                        </p:attrNameLst>
                                      </p:cBhvr>
                                      <p:rCtr x="26267" y="-2546"/>
                                    </p:animMotion>
                                  </p:childTnLst>
                                </p:cTn>
                              </p:par>
                            </p:childTnLst>
                          </p:cTn>
                        </p:par>
                        <p:par>
                          <p:cTn id="67" fill="hold">
                            <p:stCondLst>
                              <p:cond delay="14000"/>
                            </p:stCondLst>
                            <p:childTnLst>
                              <p:par>
                                <p:cTn id="68" presetID="1" presetClass="exit" presetSubtype="0" fill="hold" grpId="2" nodeType="afterEffect">
                                  <p:stCondLst>
                                    <p:cond delay="0"/>
                                  </p:stCondLst>
                                  <p:childTnLst>
                                    <p:set>
                                      <p:cBhvr>
                                        <p:cTn id="69" dur="1" fill="hold">
                                          <p:stCondLst>
                                            <p:cond delay="0"/>
                                          </p:stCondLst>
                                        </p:cTn>
                                        <p:tgtEl>
                                          <p:spTgt spid="61537"/>
                                        </p:tgtEl>
                                        <p:attrNameLst>
                                          <p:attrName>style.visibility</p:attrName>
                                        </p:attrNameLst>
                                      </p:cBhvr>
                                      <p:to>
                                        <p:strVal val="hidden"/>
                                      </p:to>
                                    </p:set>
                                  </p:childTnLst>
                                </p:cTn>
                              </p:par>
                            </p:childTnLst>
                          </p:cTn>
                        </p:par>
                        <p:par>
                          <p:cTn id="70" fill="hold">
                            <p:stCondLst>
                              <p:cond delay="14000"/>
                            </p:stCondLst>
                            <p:childTnLst>
                              <p:par>
                                <p:cTn id="71" presetID="1" presetClass="entr" presetSubtype="0" fill="hold" grpId="0" nodeType="afterEffect">
                                  <p:stCondLst>
                                    <p:cond delay="0"/>
                                  </p:stCondLst>
                                  <p:childTnLst>
                                    <p:set>
                                      <p:cBhvr>
                                        <p:cTn id="72" dur="1" fill="hold">
                                          <p:stCondLst>
                                            <p:cond delay="0"/>
                                          </p:stCondLst>
                                        </p:cTn>
                                        <p:tgtEl>
                                          <p:spTgt spid="61536"/>
                                        </p:tgtEl>
                                        <p:attrNameLst>
                                          <p:attrName>style.visibility</p:attrName>
                                        </p:attrNameLst>
                                      </p:cBhvr>
                                      <p:to>
                                        <p:strVal val="visible"/>
                                      </p:to>
                                    </p:set>
                                  </p:childTnLst>
                                </p:cTn>
                              </p:par>
                            </p:childTnLst>
                          </p:cTn>
                        </p:par>
                        <p:par>
                          <p:cTn id="73" fill="hold">
                            <p:stCondLst>
                              <p:cond delay="14000"/>
                            </p:stCondLst>
                            <p:childTnLst>
                              <p:par>
                                <p:cTn id="74" presetID="0" presetClass="path" presetSubtype="0" accel="50000" decel="50000" fill="hold" grpId="1" nodeType="afterEffect">
                                  <p:stCondLst>
                                    <p:cond delay="0"/>
                                  </p:stCondLst>
                                  <p:childTnLst>
                                    <p:animMotion origin="layout" path="M -3.88889E-6 1.11111E-6 L 0.00174 0.16481 L 0.1573 0.06759 L 0.254 0.3 L 0.36997 0.21967 " pathEditMode="relative" rAng="0" ptsTypes="AAAAA">
                                      <p:cBhvr>
                                        <p:cTn id="75" dur="2000" fill="hold"/>
                                        <p:tgtEl>
                                          <p:spTgt spid="61536"/>
                                        </p:tgtEl>
                                        <p:attrNameLst>
                                          <p:attrName>ppt_x</p:attrName>
                                          <p:attrName>ppt_y</p:attrName>
                                        </p:attrNameLst>
                                      </p:cBhvr>
                                      <p:rCtr x="18490" y="15000"/>
                                    </p:animMotion>
                                  </p:childTnLst>
                                </p:cTn>
                              </p:par>
                            </p:childTnLst>
                          </p:cTn>
                        </p:par>
                        <p:par>
                          <p:cTn id="76" fill="hold">
                            <p:stCondLst>
                              <p:cond delay="16000"/>
                            </p:stCondLst>
                            <p:childTnLst>
                              <p:par>
                                <p:cTn id="77" presetID="1" presetClass="exit" presetSubtype="0" fill="hold" grpId="2" nodeType="afterEffect">
                                  <p:stCondLst>
                                    <p:cond delay="0"/>
                                  </p:stCondLst>
                                  <p:childTnLst>
                                    <p:set>
                                      <p:cBhvr>
                                        <p:cTn id="78" dur="1" fill="hold">
                                          <p:stCondLst>
                                            <p:cond delay="0"/>
                                          </p:stCondLst>
                                        </p:cTn>
                                        <p:tgtEl>
                                          <p:spTgt spid="615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2" grpId="0" animBg="1"/>
      <p:bldP spid="61532" grpId="1" animBg="1"/>
      <p:bldP spid="61532" grpId="2" animBg="1"/>
      <p:bldP spid="61534" grpId="0" animBg="1"/>
      <p:bldP spid="61534" grpId="1" animBg="1"/>
      <p:bldP spid="61534" grpId="2" animBg="1"/>
      <p:bldP spid="61540" grpId="0" animBg="1"/>
      <p:bldP spid="61540" grpId="1" animBg="1"/>
      <p:bldP spid="61540" grpId="2" animBg="1"/>
      <p:bldP spid="61537" grpId="0" animBg="1"/>
      <p:bldP spid="61537" grpId="1" animBg="1"/>
      <p:bldP spid="61537" grpId="2" animBg="1"/>
      <p:bldP spid="61535" grpId="0" animBg="1"/>
      <p:bldP spid="61535" grpId="1" animBg="1"/>
      <p:bldP spid="61535" grpId="2" animBg="1"/>
      <p:bldP spid="61539" grpId="0" animBg="1"/>
      <p:bldP spid="61539" grpId="1" animBg="1"/>
      <p:bldP spid="61541" grpId="0" animBg="1"/>
      <p:bldP spid="61541" grpId="1" animBg="1"/>
      <p:bldP spid="61541" grpId="2" animBg="1"/>
      <p:bldP spid="61536" grpId="0" animBg="1"/>
      <p:bldP spid="61536" grpId="1" animBg="1"/>
      <p:bldP spid="61536" grpId="2" animBg="1"/>
      <p:bldP spid="61542" grpId="0" animBg="1"/>
      <p:bldP spid="61542"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a:t>分组的</a:t>
            </a:r>
            <a:r>
              <a:rPr lang="zh-CN" altLang="en-US">
                <a:solidFill>
                  <a:schemeClr val="tx1"/>
                </a:solidFill>
              </a:rPr>
              <a:t>存储转发</a:t>
            </a:r>
            <a:r>
              <a:rPr lang="zh-CN" altLang="en-US"/>
              <a:t>过程</a:t>
            </a:r>
            <a:endParaRPr lang="zh-CN" altLang="en-US"/>
          </a:p>
        </p:txBody>
      </p:sp>
      <p:grpSp>
        <p:nvGrpSpPr>
          <p:cNvPr id="82947" name="Group 3"/>
          <p:cNvGrpSpPr/>
          <p:nvPr/>
        </p:nvGrpSpPr>
        <p:grpSpPr bwMode="auto">
          <a:xfrm>
            <a:off x="1557338" y="2155825"/>
            <a:ext cx="4090987" cy="3667125"/>
            <a:chOff x="2256" y="2386"/>
            <a:chExt cx="2147" cy="1919"/>
          </a:xfrm>
        </p:grpSpPr>
        <p:sp>
          <p:nvSpPr>
            <p:cNvPr id="82993" name="Oval 4"/>
            <p:cNvSpPr>
              <a:spLocks noChangeArrowheads="1"/>
            </p:cNvSpPr>
            <p:nvPr/>
          </p:nvSpPr>
          <p:spPr bwMode="auto">
            <a:xfrm rot="-1674972">
              <a:off x="2346" y="2526"/>
              <a:ext cx="1015" cy="692"/>
            </a:xfrm>
            <a:prstGeom prst="ellipse">
              <a:avLst/>
            </a:prstGeom>
            <a:solidFill>
              <a:srgbClr val="FFFF99"/>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2994" name="Oval 5"/>
            <p:cNvSpPr>
              <a:spLocks noChangeArrowheads="1"/>
            </p:cNvSpPr>
            <p:nvPr/>
          </p:nvSpPr>
          <p:spPr bwMode="auto">
            <a:xfrm rot="-774972">
              <a:off x="3025" y="2386"/>
              <a:ext cx="887" cy="642"/>
            </a:xfrm>
            <a:prstGeom prst="ellipse">
              <a:avLst/>
            </a:prstGeom>
            <a:solidFill>
              <a:srgbClr val="FFFF99"/>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2995" name="Oval 6"/>
            <p:cNvSpPr>
              <a:spLocks noChangeArrowheads="1"/>
            </p:cNvSpPr>
            <p:nvPr/>
          </p:nvSpPr>
          <p:spPr bwMode="auto">
            <a:xfrm rot="-174972">
              <a:off x="3673" y="2621"/>
              <a:ext cx="655" cy="832"/>
            </a:xfrm>
            <a:prstGeom prst="ellipse">
              <a:avLst/>
            </a:prstGeom>
            <a:solidFill>
              <a:srgbClr val="FFFF99"/>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2996" name="Oval 7"/>
            <p:cNvSpPr>
              <a:spLocks noChangeArrowheads="1"/>
            </p:cNvSpPr>
            <p:nvPr/>
          </p:nvSpPr>
          <p:spPr bwMode="auto">
            <a:xfrm rot="-3234972">
              <a:off x="3754" y="3108"/>
              <a:ext cx="687" cy="610"/>
            </a:xfrm>
            <a:prstGeom prst="ellipse">
              <a:avLst/>
            </a:prstGeom>
            <a:solidFill>
              <a:srgbClr val="FFFF99"/>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2997" name="Oval 8"/>
            <p:cNvSpPr>
              <a:spLocks noChangeArrowheads="1"/>
            </p:cNvSpPr>
            <p:nvPr/>
          </p:nvSpPr>
          <p:spPr bwMode="auto">
            <a:xfrm rot="-1674972">
              <a:off x="3052" y="3445"/>
              <a:ext cx="1110" cy="772"/>
            </a:xfrm>
            <a:prstGeom prst="ellipse">
              <a:avLst/>
            </a:prstGeom>
            <a:solidFill>
              <a:srgbClr val="FFFF99"/>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2998" name="Oval 9"/>
            <p:cNvSpPr>
              <a:spLocks noChangeArrowheads="1"/>
            </p:cNvSpPr>
            <p:nvPr/>
          </p:nvSpPr>
          <p:spPr bwMode="auto">
            <a:xfrm rot="-594972">
              <a:off x="2616" y="3772"/>
              <a:ext cx="793" cy="533"/>
            </a:xfrm>
            <a:prstGeom prst="ellipse">
              <a:avLst/>
            </a:prstGeom>
            <a:solidFill>
              <a:srgbClr val="FFFF99"/>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2999" name="Oval 10"/>
            <p:cNvSpPr>
              <a:spLocks noChangeArrowheads="1"/>
            </p:cNvSpPr>
            <p:nvPr/>
          </p:nvSpPr>
          <p:spPr bwMode="auto">
            <a:xfrm rot="-1674972">
              <a:off x="2311" y="3539"/>
              <a:ext cx="503" cy="631"/>
            </a:xfrm>
            <a:prstGeom prst="ellipse">
              <a:avLst/>
            </a:prstGeom>
            <a:solidFill>
              <a:srgbClr val="FFFF99"/>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3000" name="Oval 11"/>
            <p:cNvSpPr>
              <a:spLocks noChangeArrowheads="1"/>
            </p:cNvSpPr>
            <p:nvPr/>
          </p:nvSpPr>
          <p:spPr bwMode="auto">
            <a:xfrm rot="-3534972">
              <a:off x="2160" y="3115"/>
              <a:ext cx="695" cy="504"/>
            </a:xfrm>
            <a:prstGeom prst="ellipse">
              <a:avLst/>
            </a:prstGeom>
            <a:solidFill>
              <a:srgbClr val="FFFF99"/>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3001" name="Freeform 12"/>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931"/>
                <a:gd name="T145" fmla="*/ 0 h 1684"/>
                <a:gd name="T146" fmla="*/ 1931 w 1931"/>
                <a:gd name="T147" fmla="*/ 1684 h 168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grpSp>
      <p:sp>
        <p:nvSpPr>
          <p:cNvPr id="82948" name="Line 13"/>
          <p:cNvSpPr>
            <a:spLocks noChangeShapeType="1"/>
          </p:cNvSpPr>
          <p:nvPr/>
        </p:nvSpPr>
        <p:spPr bwMode="auto">
          <a:xfrm flipV="1">
            <a:off x="2689225" y="2390775"/>
            <a:ext cx="1281113" cy="5556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49" name="Line 14"/>
          <p:cNvSpPr>
            <a:spLocks noChangeShapeType="1"/>
          </p:cNvSpPr>
          <p:nvPr/>
        </p:nvSpPr>
        <p:spPr bwMode="auto">
          <a:xfrm>
            <a:off x="4127500" y="2465388"/>
            <a:ext cx="757238" cy="139858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0" name="Line 15"/>
          <p:cNvSpPr>
            <a:spLocks noChangeShapeType="1"/>
          </p:cNvSpPr>
          <p:nvPr/>
        </p:nvSpPr>
        <p:spPr bwMode="auto">
          <a:xfrm flipH="1">
            <a:off x="1933575" y="3038475"/>
            <a:ext cx="665163" cy="125571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1" name="Line 16"/>
          <p:cNvSpPr>
            <a:spLocks noChangeShapeType="1"/>
          </p:cNvSpPr>
          <p:nvPr/>
        </p:nvSpPr>
        <p:spPr bwMode="auto">
          <a:xfrm>
            <a:off x="1974850" y="4471988"/>
            <a:ext cx="1520825" cy="8826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2" name="Line 17"/>
          <p:cNvSpPr>
            <a:spLocks noChangeShapeType="1"/>
          </p:cNvSpPr>
          <p:nvPr/>
        </p:nvSpPr>
        <p:spPr bwMode="auto">
          <a:xfrm flipV="1">
            <a:off x="3559175" y="4140200"/>
            <a:ext cx="1325563" cy="130651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3" name="Line 18"/>
          <p:cNvSpPr>
            <a:spLocks noChangeShapeType="1"/>
          </p:cNvSpPr>
          <p:nvPr/>
        </p:nvSpPr>
        <p:spPr bwMode="auto">
          <a:xfrm>
            <a:off x="2741613" y="3044825"/>
            <a:ext cx="2125662" cy="9461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4" name="Line 19"/>
          <p:cNvSpPr>
            <a:spLocks noChangeShapeType="1"/>
          </p:cNvSpPr>
          <p:nvPr/>
        </p:nvSpPr>
        <p:spPr bwMode="auto">
          <a:xfrm>
            <a:off x="2640013" y="2881313"/>
            <a:ext cx="1000125" cy="247173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5" name="Line 20"/>
          <p:cNvSpPr>
            <a:spLocks noChangeShapeType="1"/>
          </p:cNvSpPr>
          <p:nvPr/>
        </p:nvSpPr>
        <p:spPr bwMode="auto">
          <a:xfrm flipV="1">
            <a:off x="2963863" y="5424488"/>
            <a:ext cx="639762" cy="54927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6" name="Line 21"/>
          <p:cNvSpPr>
            <a:spLocks noChangeShapeType="1"/>
          </p:cNvSpPr>
          <p:nvPr/>
        </p:nvSpPr>
        <p:spPr bwMode="auto">
          <a:xfrm rot="-5400000">
            <a:off x="3887788" y="2074863"/>
            <a:ext cx="33655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7" name="Line 22"/>
          <p:cNvSpPr>
            <a:spLocks noChangeShapeType="1"/>
          </p:cNvSpPr>
          <p:nvPr/>
        </p:nvSpPr>
        <p:spPr bwMode="auto">
          <a:xfrm>
            <a:off x="4976813" y="4140200"/>
            <a:ext cx="639762" cy="100806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8" name="Line 23"/>
          <p:cNvSpPr>
            <a:spLocks noChangeShapeType="1"/>
          </p:cNvSpPr>
          <p:nvPr/>
        </p:nvSpPr>
        <p:spPr bwMode="auto">
          <a:xfrm flipV="1">
            <a:off x="1055688" y="4397375"/>
            <a:ext cx="644525" cy="635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9" name="Line 24"/>
          <p:cNvSpPr>
            <a:spLocks noChangeShapeType="1"/>
          </p:cNvSpPr>
          <p:nvPr/>
        </p:nvSpPr>
        <p:spPr bwMode="auto">
          <a:xfrm rot="5400000" flipH="1">
            <a:off x="2212975" y="2506663"/>
            <a:ext cx="773113" cy="158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0" name="Text Box 25"/>
          <p:cNvSpPr txBox="1">
            <a:spLocks noChangeArrowheads="1"/>
          </p:cNvSpPr>
          <p:nvPr/>
        </p:nvSpPr>
        <p:spPr bwMode="auto">
          <a:xfrm>
            <a:off x="711200" y="3762375"/>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H</a:t>
            </a:r>
            <a:r>
              <a:rPr lang="en-US" altLang="zh-CN" sz="2000" baseline="-25000">
                <a:solidFill>
                  <a:srgbClr val="333399"/>
                </a:solidFill>
              </a:rPr>
              <a:t>1</a:t>
            </a:r>
            <a:endParaRPr lang="en-US" altLang="zh-CN" sz="2000">
              <a:solidFill>
                <a:srgbClr val="333399"/>
              </a:solidFill>
            </a:endParaRPr>
          </a:p>
        </p:txBody>
      </p:sp>
      <p:sp>
        <p:nvSpPr>
          <p:cNvPr id="82961" name="Oval 26"/>
          <p:cNvSpPr>
            <a:spLocks noChangeArrowheads="1"/>
          </p:cNvSpPr>
          <p:nvPr/>
        </p:nvSpPr>
        <p:spPr bwMode="auto">
          <a:xfrm>
            <a:off x="1684338" y="4140200"/>
            <a:ext cx="560387" cy="561975"/>
          </a:xfrm>
          <a:prstGeom prst="ellipse">
            <a:avLst/>
          </a:prstGeom>
          <a:solidFill>
            <a:srgbClr val="66FF33"/>
          </a:solidFill>
          <a:ln w="1905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en-US" altLang="zh-CN" sz="2000">
                <a:solidFill>
                  <a:srgbClr val="000000"/>
                </a:solidFill>
                <a:ea typeface="宋体" panose="02010600030101010101" pitchFamily="2" charset="-122"/>
              </a:rPr>
              <a:t>A</a:t>
            </a:r>
            <a:endParaRPr lang="en-US" altLang="zh-CN" sz="2000">
              <a:solidFill>
                <a:srgbClr val="000000"/>
              </a:solidFill>
              <a:ea typeface="宋体" panose="02010600030101010101" pitchFamily="2" charset="-122"/>
            </a:endParaRPr>
          </a:p>
        </p:txBody>
      </p:sp>
      <p:sp>
        <p:nvSpPr>
          <p:cNvPr id="82962" name="Line 27"/>
          <p:cNvSpPr>
            <a:spLocks noChangeShapeType="1"/>
          </p:cNvSpPr>
          <p:nvPr/>
        </p:nvSpPr>
        <p:spPr bwMode="auto">
          <a:xfrm flipV="1">
            <a:off x="4976813" y="3543300"/>
            <a:ext cx="806450" cy="41275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3" name="AutoShape 28"/>
          <p:cNvSpPr>
            <a:spLocks noChangeArrowheads="1"/>
          </p:cNvSpPr>
          <p:nvPr/>
        </p:nvSpPr>
        <p:spPr bwMode="auto">
          <a:xfrm flipV="1">
            <a:off x="4529138" y="5829300"/>
            <a:ext cx="1079500" cy="387350"/>
          </a:xfrm>
          <a:prstGeom prst="wedgeRoundRectCallout">
            <a:avLst>
              <a:gd name="adj1" fmla="val -66181"/>
              <a:gd name="adj2" fmla="val 131963"/>
              <a:gd name="adj3" fmla="val 16667"/>
            </a:avLst>
          </a:prstGeom>
          <a:solidFill>
            <a:schemeClr val="bg1"/>
          </a:solidFill>
          <a:ln w="9525">
            <a:solidFill>
              <a:schemeClr val="tx1"/>
            </a:solidFill>
            <a:miter lim="800000"/>
          </a:ln>
        </p:spPr>
        <p:txBody>
          <a:bodyPr rot="10800000"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endParaRPr lang="zh-CN" altLang="zh-CN" sz="2400">
              <a:solidFill>
                <a:srgbClr val="000000"/>
              </a:solidFill>
              <a:ea typeface="宋体" panose="02010600030101010101" pitchFamily="2" charset="-122"/>
            </a:endParaRPr>
          </a:p>
        </p:txBody>
      </p:sp>
      <p:sp>
        <p:nvSpPr>
          <p:cNvPr id="82964" name="Text Box 29"/>
          <p:cNvSpPr txBox="1">
            <a:spLocks noChangeArrowheads="1"/>
          </p:cNvSpPr>
          <p:nvPr/>
        </p:nvSpPr>
        <p:spPr bwMode="auto">
          <a:xfrm>
            <a:off x="4632325" y="581977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互联网</a:t>
            </a:r>
            <a:endParaRPr lang="zh-CN" altLang="en-US" sz="2000">
              <a:solidFill>
                <a:srgbClr val="333399"/>
              </a:solidFill>
              <a:latin typeface="Times New Roman" panose="02020603050405020304" pitchFamily="18" charset="0"/>
              <a:ea typeface="黑体" panose="02010609060101010101" pitchFamily="49" charset="-122"/>
            </a:endParaRPr>
          </a:p>
        </p:txBody>
      </p:sp>
      <p:pic>
        <p:nvPicPr>
          <p:cNvPr id="82965" name="Picture 3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1738" y="1463675"/>
            <a:ext cx="58578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66" name="Picture 3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8963" y="3178175"/>
            <a:ext cx="58737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67" name="Picture 3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8738" y="5883275"/>
            <a:ext cx="58578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68" name="Picture 3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4013" y="4965700"/>
            <a:ext cx="58578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69" name="Picture 3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1662113"/>
            <a:ext cx="58737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70" name="Oval 35"/>
          <p:cNvSpPr>
            <a:spLocks noChangeArrowheads="1"/>
          </p:cNvSpPr>
          <p:nvPr/>
        </p:nvSpPr>
        <p:spPr bwMode="auto">
          <a:xfrm>
            <a:off x="2408238" y="2773363"/>
            <a:ext cx="528637" cy="530225"/>
          </a:xfrm>
          <a:prstGeom prst="ellipse">
            <a:avLst/>
          </a:prstGeom>
          <a:solidFill>
            <a:srgbClr val="66FF33"/>
          </a:solidFill>
          <a:ln w="1905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en-US" altLang="zh-CN" sz="2000">
                <a:solidFill>
                  <a:srgbClr val="000000"/>
                </a:solidFill>
                <a:ea typeface="宋体" panose="02010600030101010101" pitchFamily="2" charset="-122"/>
              </a:rPr>
              <a:t>B</a:t>
            </a:r>
            <a:endParaRPr lang="en-US" altLang="zh-CN" sz="2000">
              <a:solidFill>
                <a:srgbClr val="000000"/>
              </a:solidFill>
              <a:ea typeface="宋体" panose="02010600030101010101" pitchFamily="2" charset="-122"/>
            </a:endParaRPr>
          </a:p>
        </p:txBody>
      </p:sp>
      <p:sp>
        <p:nvSpPr>
          <p:cNvPr id="82971" name="Oval 36"/>
          <p:cNvSpPr>
            <a:spLocks noChangeArrowheads="1"/>
          </p:cNvSpPr>
          <p:nvPr/>
        </p:nvSpPr>
        <p:spPr bwMode="auto">
          <a:xfrm>
            <a:off x="3829050" y="2162175"/>
            <a:ext cx="515938" cy="517525"/>
          </a:xfrm>
          <a:prstGeom prst="ellipse">
            <a:avLst/>
          </a:prstGeom>
          <a:solidFill>
            <a:srgbClr val="66FF33"/>
          </a:solidFill>
          <a:ln w="1905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en-US" altLang="zh-CN" sz="2000">
                <a:solidFill>
                  <a:srgbClr val="000000"/>
                </a:solidFill>
                <a:ea typeface="宋体" panose="02010600030101010101" pitchFamily="2" charset="-122"/>
              </a:rPr>
              <a:t>D</a:t>
            </a:r>
            <a:endParaRPr lang="en-US" altLang="zh-CN" sz="2000">
              <a:solidFill>
                <a:srgbClr val="000000"/>
              </a:solidFill>
              <a:ea typeface="宋体" panose="02010600030101010101" pitchFamily="2" charset="-122"/>
            </a:endParaRPr>
          </a:p>
        </p:txBody>
      </p:sp>
      <p:sp>
        <p:nvSpPr>
          <p:cNvPr id="82972" name="Oval 37"/>
          <p:cNvSpPr>
            <a:spLocks noChangeArrowheads="1"/>
          </p:cNvSpPr>
          <p:nvPr/>
        </p:nvSpPr>
        <p:spPr bwMode="auto">
          <a:xfrm>
            <a:off x="4654550" y="3762375"/>
            <a:ext cx="574675" cy="576263"/>
          </a:xfrm>
          <a:prstGeom prst="ellipse">
            <a:avLst/>
          </a:prstGeom>
          <a:solidFill>
            <a:srgbClr val="66FF33"/>
          </a:solidFill>
          <a:ln w="1905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en-US" altLang="zh-CN" sz="2000" dirty="0">
                <a:solidFill>
                  <a:srgbClr val="000000"/>
                </a:solidFill>
                <a:ea typeface="宋体" panose="02010600030101010101" pitchFamily="2" charset="-122"/>
              </a:rPr>
              <a:t>E</a:t>
            </a:r>
            <a:endParaRPr lang="en-US" altLang="zh-CN" sz="2000" dirty="0">
              <a:solidFill>
                <a:srgbClr val="000000"/>
              </a:solidFill>
              <a:ea typeface="宋体" panose="02010600030101010101" pitchFamily="2" charset="-122"/>
            </a:endParaRPr>
          </a:p>
        </p:txBody>
      </p:sp>
      <p:sp>
        <p:nvSpPr>
          <p:cNvPr id="82973" name="Oval 38"/>
          <p:cNvSpPr>
            <a:spLocks noChangeArrowheads="1"/>
          </p:cNvSpPr>
          <p:nvPr/>
        </p:nvSpPr>
        <p:spPr bwMode="auto">
          <a:xfrm>
            <a:off x="3375025" y="5110163"/>
            <a:ext cx="546100" cy="547687"/>
          </a:xfrm>
          <a:prstGeom prst="ellipse">
            <a:avLst/>
          </a:prstGeom>
          <a:solidFill>
            <a:srgbClr val="66FF33"/>
          </a:solidFill>
          <a:ln w="1905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en-US" altLang="zh-CN" sz="2000">
                <a:solidFill>
                  <a:srgbClr val="000000"/>
                </a:solidFill>
                <a:ea typeface="宋体" panose="02010600030101010101" pitchFamily="2" charset="-122"/>
              </a:rPr>
              <a:t>C</a:t>
            </a:r>
            <a:endParaRPr lang="en-US" altLang="zh-CN" sz="2000">
              <a:solidFill>
                <a:srgbClr val="000000"/>
              </a:solidFill>
              <a:ea typeface="宋体" panose="02010600030101010101" pitchFamily="2" charset="-122"/>
            </a:endParaRPr>
          </a:p>
        </p:txBody>
      </p:sp>
      <p:sp>
        <p:nvSpPr>
          <p:cNvPr id="82974" name="Text Box 39"/>
          <p:cNvSpPr txBox="1">
            <a:spLocks noChangeArrowheads="1"/>
          </p:cNvSpPr>
          <p:nvPr/>
        </p:nvSpPr>
        <p:spPr bwMode="auto">
          <a:xfrm>
            <a:off x="5105400" y="4919663"/>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H</a:t>
            </a:r>
            <a:r>
              <a:rPr lang="en-US" altLang="zh-CN" sz="2000" baseline="-25000">
                <a:solidFill>
                  <a:srgbClr val="333399"/>
                </a:solidFill>
              </a:rPr>
              <a:t>5</a:t>
            </a:r>
            <a:endParaRPr lang="en-US" altLang="zh-CN" sz="2000">
              <a:solidFill>
                <a:srgbClr val="333399"/>
              </a:solidFill>
            </a:endParaRPr>
          </a:p>
        </p:txBody>
      </p:sp>
      <p:sp>
        <p:nvSpPr>
          <p:cNvPr id="82975" name="Text Box 40"/>
          <p:cNvSpPr txBox="1">
            <a:spLocks noChangeArrowheads="1"/>
          </p:cNvSpPr>
          <p:nvPr/>
        </p:nvSpPr>
        <p:spPr bwMode="auto">
          <a:xfrm>
            <a:off x="6113463" y="3119438"/>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H</a:t>
            </a:r>
            <a:r>
              <a:rPr lang="en-US" altLang="zh-CN" sz="2000" baseline="-25000">
                <a:solidFill>
                  <a:srgbClr val="333399"/>
                </a:solidFill>
              </a:rPr>
              <a:t>6</a:t>
            </a:r>
            <a:endParaRPr lang="en-US" altLang="zh-CN" sz="2000">
              <a:solidFill>
                <a:srgbClr val="333399"/>
              </a:solidFill>
            </a:endParaRPr>
          </a:p>
        </p:txBody>
      </p:sp>
      <p:sp>
        <p:nvSpPr>
          <p:cNvPr id="82976" name="Text Box 41"/>
          <p:cNvSpPr txBox="1">
            <a:spLocks noChangeArrowheads="1"/>
          </p:cNvSpPr>
          <p:nvPr/>
        </p:nvSpPr>
        <p:spPr bwMode="auto">
          <a:xfrm>
            <a:off x="3376613" y="1463675"/>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H</a:t>
            </a:r>
            <a:r>
              <a:rPr lang="en-US" altLang="zh-CN" sz="2000" baseline="-25000">
                <a:solidFill>
                  <a:srgbClr val="333399"/>
                </a:solidFill>
              </a:rPr>
              <a:t>4</a:t>
            </a:r>
            <a:endParaRPr lang="en-US" altLang="zh-CN" sz="2000">
              <a:solidFill>
                <a:srgbClr val="333399"/>
              </a:solidFill>
            </a:endParaRPr>
          </a:p>
        </p:txBody>
      </p:sp>
      <p:sp>
        <p:nvSpPr>
          <p:cNvPr id="82977" name="Text Box 42"/>
          <p:cNvSpPr txBox="1">
            <a:spLocks noChangeArrowheads="1"/>
          </p:cNvSpPr>
          <p:nvPr/>
        </p:nvSpPr>
        <p:spPr bwMode="auto">
          <a:xfrm>
            <a:off x="2008188" y="1608138"/>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H</a:t>
            </a:r>
            <a:r>
              <a:rPr lang="en-US" altLang="zh-CN" sz="2000" baseline="-25000">
                <a:solidFill>
                  <a:srgbClr val="333399"/>
                </a:solidFill>
              </a:rPr>
              <a:t>2</a:t>
            </a:r>
            <a:endParaRPr lang="en-US" altLang="zh-CN" sz="2000">
              <a:solidFill>
                <a:srgbClr val="333399"/>
              </a:solidFill>
            </a:endParaRPr>
          </a:p>
        </p:txBody>
      </p:sp>
      <p:sp>
        <p:nvSpPr>
          <p:cNvPr id="82978" name="Text Box 43"/>
          <p:cNvSpPr txBox="1">
            <a:spLocks noChangeArrowheads="1"/>
          </p:cNvSpPr>
          <p:nvPr/>
        </p:nvSpPr>
        <p:spPr bwMode="auto">
          <a:xfrm>
            <a:off x="2224088" y="5856288"/>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H</a:t>
            </a:r>
            <a:r>
              <a:rPr lang="en-US" altLang="zh-CN" sz="2000" baseline="-25000">
                <a:solidFill>
                  <a:srgbClr val="333399"/>
                </a:solidFill>
              </a:rPr>
              <a:t>3</a:t>
            </a:r>
            <a:endParaRPr lang="en-US" altLang="zh-CN" sz="2000">
              <a:solidFill>
                <a:srgbClr val="333399"/>
              </a:solidFill>
            </a:endParaRPr>
          </a:p>
        </p:txBody>
      </p:sp>
      <p:pic>
        <p:nvPicPr>
          <p:cNvPr id="82979" name="Picture 4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763" y="4140200"/>
            <a:ext cx="58737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82" name="Rectangle 46"/>
          <p:cNvSpPr>
            <a:spLocks noChangeArrowheads="1"/>
          </p:cNvSpPr>
          <p:nvPr/>
        </p:nvSpPr>
        <p:spPr bwMode="auto">
          <a:xfrm>
            <a:off x="855663" y="4271963"/>
            <a:ext cx="158750" cy="158750"/>
          </a:xfrm>
          <a:prstGeom prst="rect">
            <a:avLst/>
          </a:prstGeom>
          <a:solidFill>
            <a:srgbClr val="FF3300"/>
          </a:solidFill>
          <a:ln w="9525">
            <a:solidFill>
              <a:schemeClr val="hlink"/>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FF0000"/>
              </a:solidFill>
              <a:ea typeface="宋体" panose="02010600030101010101" pitchFamily="2" charset="-122"/>
            </a:endParaRPr>
          </a:p>
        </p:txBody>
      </p:sp>
      <p:sp>
        <p:nvSpPr>
          <p:cNvPr id="82981" name="Text Box 48"/>
          <p:cNvSpPr txBox="1">
            <a:spLocks noChangeArrowheads="1"/>
          </p:cNvSpPr>
          <p:nvPr/>
        </p:nvSpPr>
        <p:spPr bwMode="auto">
          <a:xfrm>
            <a:off x="5735638" y="2636838"/>
            <a:ext cx="2936875" cy="557212"/>
          </a:xfrm>
          <a:prstGeom prst="rect">
            <a:avLst/>
          </a:prstGeom>
          <a:noFill/>
          <a:ln w="38100">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a:solidFill>
                  <a:srgbClr val="FF0000"/>
                </a:solidFill>
              </a:rPr>
              <a:t>H</a:t>
            </a:r>
            <a:r>
              <a:rPr lang="en-US" altLang="zh-CN" baseline="-25000">
                <a:solidFill>
                  <a:srgbClr val="FF0000"/>
                </a:solidFill>
              </a:rPr>
              <a:t>1</a:t>
            </a:r>
            <a:r>
              <a:rPr lang="en-US" altLang="zh-CN" sz="1600" baseline="-25000">
                <a:solidFill>
                  <a:srgbClr val="FF0000"/>
                </a:solidFill>
              </a:rPr>
              <a:t> </a:t>
            </a:r>
            <a:r>
              <a:rPr lang="zh-CN" altLang="en-US">
                <a:solidFill>
                  <a:srgbClr val="FF0000"/>
                </a:solidFill>
                <a:ea typeface="黑体" panose="02010609060101010101" pitchFamily="49" charset="-122"/>
              </a:rPr>
              <a:t>向</a:t>
            </a:r>
            <a:r>
              <a:rPr lang="zh-CN" altLang="en-US" sz="1600">
                <a:solidFill>
                  <a:srgbClr val="FF0000"/>
                </a:solidFill>
                <a:ea typeface="黑体" panose="02010609060101010101" pitchFamily="49" charset="-122"/>
              </a:rPr>
              <a:t> </a:t>
            </a:r>
            <a:r>
              <a:rPr lang="en-US" altLang="zh-CN">
                <a:solidFill>
                  <a:srgbClr val="FF0000"/>
                </a:solidFill>
                <a:ea typeface="黑体" panose="02010609060101010101" pitchFamily="49" charset="-122"/>
              </a:rPr>
              <a:t>H</a:t>
            </a:r>
            <a:r>
              <a:rPr lang="en-US" altLang="zh-CN" baseline="-25000">
                <a:solidFill>
                  <a:srgbClr val="FF0000"/>
                </a:solidFill>
                <a:ea typeface="黑体" panose="02010609060101010101" pitchFamily="49" charset="-122"/>
              </a:rPr>
              <a:t>5</a:t>
            </a:r>
            <a:r>
              <a:rPr lang="en-US" altLang="zh-CN" sz="1600">
                <a:solidFill>
                  <a:srgbClr val="FF0000"/>
                </a:solidFill>
                <a:ea typeface="黑体" panose="02010609060101010101" pitchFamily="49" charset="-122"/>
              </a:rPr>
              <a:t> </a:t>
            </a:r>
            <a:r>
              <a:rPr lang="zh-CN" altLang="en-US">
                <a:solidFill>
                  <a:srgbClr val="FF0000"/>
                </a:solidFill>
                <a:ea typeface="黑体" panose="02010609060101010101" pitchFamily="49" charset="-122"/>
              </a:rPr>
              <a:t>发送分组</a:t>
            </a:r>
            <a:endParaRPr lang="zh-CN" altLang="en-US">
              <a:solidFill>
                <a:srgbClr val="FF0000"/>
              </a:solidFill>
              <a:ea typeface="黑体" panose="02010609060101010101" pitchFamily="49" charset="-122"/>
            </a:endParaRPr>
          </a:p>
        </p:txBody>
      </p:sp>
      <p:sp>
        <p:nvSpPr>
          <p:cNvPr id="82982" name="Text Box 55"/>
          <p:cNvSpPr txBox="1">
            <a:spLocks noChangeArrowheads="1"/>
          </p:cNvSpPr>
          <p:nvPr/>
        </p:nvSpPr>
        <p:spPr bwMode="auto">
          <a:xfrm>
            <a:off x="774700" y="247173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路由器</a:t>
            </a:r>
            <a:endParaRPr lang="zh-CN" altLang="en-US" sz="2000">
              <a:solidFill>
                <a:srgbClr val="333399"/>
              </a:solidFill>
              <a:latin typeface="Times New Roman" panose="02020603050405020304" pitchFamily="18" charset="0"/>
              <a:ea typeface="黑体" panose="02010609060101010101" pitchFamily="49" charset="-122"/>
            </a:endParaRPr>
          </a:p>
        </p:txBody>
      </p:sp>
      <p:sp>
        <p:nvSpPr>
          <p:cNvPr id="82983" name="Text Box 56"/>
          <p:cNvSpPr txBox="1">
            <a:spLocks noChangeArrowheads="1"/>
          </p:cNvSpPr>
          <p:nvPr/>
        </p:nvSpPr>
        <p:spPr bwMode="auto">
          <a:xfrm>
            <a:off x="28575" y="3263900"/>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主机</a:t>
            </a:r>
            <a:endParaRPr lang="zh-CN" altLang="en-US" sz="2000">
              <a:solidFill>
                <a:srgbClr val="333399"/>
              </a:solidFill>
              <a:latin typeface="Times New Roman" panose="02020603050405020304" pitchFamily="18" charset="0"/>
              <a:ea typeface="黑体" panose="02010609060101010101" pitchFamily="49" charset="-122"/>
            </a:endParaRPr>
          </a:p>
        </p:txBody>
      </p:sp>
      <p:sp>
        <p:nvSpPr>
          <p:cNvPr id="82984" name="Line 57"/>
          <p:cNvSpPr>
            <a:spLocks noChangeShapeType="1"/>
          </p:cNvSpPr>
          <p:nvPr/>
        </p:nvSpPr>
        <p:spPr bwMode="auto">
          <a:xfrm>
            <a:off x="1647825" y="2687638"/>
            <a:ext cx="792163" cy="215900"/>
          </a:xfrm>
          <a:prstGeom prst="line">
            <a:avLst/>
          </a:prstGeom>
          <a:noFill/>
          <a:ln w="28575">
            <a:solidFill>
              <a:srgbClr val="333399"/>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2985" name="Line 58"/>
          <p:cNvSpPr>
            <a:spLocks noChangeShapeType="1"/>
          </p:cNvSpPr>
          <p:nvPr/>
        </p:nvSpPr>
        <p:spPr bwMode="auto">
          <a:xfrm>
            <a:off x="423863" y="3624263"/>
            <a:ext cx="360362" cy="576262"/>
          </a:xfrm>
          <a:prstGeom prst="line">
            <a:avLst/>
          </a:prstGeom>
          <a:noFill/>
          <a:ln w="28575">
            <a:solidFill>
              <a:srgbClr val="333399"/>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5595" name="Rectangle 59"/>
          <p:cNvSpPr>
            <a:spLocks noChangeArrowheads="1"/>
          </p:cNvSpPr>
          <p:nvPr/>
        </p:nvSpPr>
        <p:spPr bwMode="auto">
          <a:xfrm>
            <a:off x="1719263" y="4271963"/>
            <a:ext cx="158750" cy="158750"/>
          </a:xfrm>
          <a:prstGeom prst="rect">
            <a:avLst/>
          </a:prstGeom>
          <a:solidFill>
            <a:srgbClr val="FF3300"/>
          </a:solidFill>
          <a:ln w="9525">
            <a:solidFill>
              <a:schemeClr val="hlink"/>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5597" name="Rectangle 61"/>
          <p:cNvSpPr>
            <a:spLocks noChangeArrowheads="1"/>
          </p:cNvSpPr>
          <p:nvPr/>
        </p:nvSpPr>
        <p:spPr bwMode="auto">
          <a:xfrm>
            <a:off x="3521075" y="5280025"/>
            <a:ext cx="144463" cy="144463"/>
          </a:xfrm>
          <a:prstGeom prst="rect">
            <a:avLst/>
          </a:prstGeom>
          <a:solidFill>
            <a:srgbClr val="FF0000"/>
          </a:solidFill>
          <a:ln w="9525">
            <a:solidFill>
              <a:schemeClr val="hlink"/>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5598" name="Text Box 62"/>
          <p:cNvSpPr txBox="1">
            <a:spLocks noChangeArrowheads="1"/>
          </p:cNvSpPr>
          <p:nvPr/>
        </p:nvSpPr>
        <p:spPr bwMode="auto">
          <a:xfrm>
            <a:off x="1647825" y="1824038"/>
            <a:ext cx="3671888" cy="1449387"/>
          </a:xfrm>
          <a:prstGeom prst="rect">
            <a:avLst/>
          </a:prstGeom>
          <a:solidFill>
            <a:srgbClr val="FFCCFF"/>
          </a:solidFill>
          <a:ln w="76200" cmpd="tri">
            <a:solidFill>
              <a:srgbClr val="333399"/>
            </a:solidFill>
            <a:miter lim="800000"/>
          </a:ln>
        </p:spPr>
        <p:txBody>
          <a:bodyPr>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a:solidFill>
                  <a:srgbClr val="333399"/>
                </a:solidFill>
                <a:latin typeface="黑体" panose="02010609060101010101" pitchFamily="49" charset="-122"/>
                <a:ea typeface="黑体" panose="02010609060101010101" pitchFamily="49" charset="-122"/>
              </a:rPr>
              <a:t>在路由器</a:t>
            </a:r>
            <a:r>
              <a:rPr lang="zh-CN" altLang="en-US" sz="1000">
                <a:solidFill>
                  <a:srgbClr val="333399"/>
                </a:solidFill>
                <a:latin typeface="黑体" panose="02010609060101010101" pitchFamily="49" charset="-122"/>
                <a:ea typeface="黑体" panose="02010609060101010101" pitchFamily="49" charset="-122"/>
              </a:rPr>
              <a:t> </a:t>
            </a:r>
            <a:r>
              <a:rPr lang="en-US" altLang="zh-CN">
                <a:solidFill>
                  <a:srgbClr val="333399"/>
                </a:solidFill>
                <a:ea typeface="黑体" panose="02010609060101010101" pitchFamily="49" charset="-122"/>
              </a:rPr>
              <a:t>E</a:t>
            </a:r>
            <a:r>
              <a:rPr lang="en-US" altLang="zh-CN" sz="1000">
                <a:solidFill>
                  <a:srgbClr val="333399"/>
                </a:solidFill>
                <a:latin typeface="黑体" panose="02010609060101010101" pitchFamily="49" charset="-122"/>
                <a:ea typeface="黑体" panose="02010609060101010101" pitchFamily="49" charset="-122"/>
              </a:rPr>
              <a:t> </a:t>
            </a:r>
            <a:r>
              <a:rPr lang="zh-CN" altLang="en-US">
                <a:solidFill>
                  <a:srgbClr val="333399"/>
                </a:solidFill>
                <a:latin typeface="黑体" panose="02010609060101010101" pitchFamily="49" charset="-122"/>
                <a:ea typeface="黑体" panose="02010609060101010101" pitchFamily="49" charset="-122"/>
              </a:rPr>
              <a:t>暂存</a:t>
            </a:r>
            <a:endParaRPr lang="zh-CN" altLang="en-US">
              <a:solidFill>
                <a:srgbClr val="333399"/>
              </a:solidFill>
              <a:latin typeface="黑体" panose="02010609060101010101" pitchFamily="49" charset="-122"/>
              <a:ea typeface="黑体" panose="02010609060101010101" pitchFamily="49" charset="-122"/>
            </a:endParaRPr>
          </a:p>
          <a:p>
            <a:pPr algn="ctr" eaLnBrk="1" hangingPunct="1">
              <a:spcBef>
                <a:spcPct val="0"/>
              </a:spcBef>
              <a:buClrTx/>
              <a:buSzTx/>
              <a:buFontTx/>
              <a:buNone/>
            </a:pPr>
            <a:r>
              <a:rPr lang="zh-CN" altLang="en-US">
                <a:solidFill>
                  <a:srgbClr val="333399"/>
                </a:solidFill>
                <a:latin typeface="黑体" panose="02010609060101010101" pitchFamily="49" charset="-122"/>
                <a:ea typeface="黑体" panose="02010609060101010101" pitchFamily="49" charset="-122"/>
              </a:rPr>
              <a:t>查找转发表</a:t>
            </a:r>
            <a:endParaRPr lang="zh-CN" altLang="en-US">
              <a:solidFill>
                <a:srgbClr val="333399"/>
              </a:solidFill>
              <a:latin typeface="黑体" panose="02010609060101010101" pitchFamily="49" charset="-122"/>
              <a:ea typeface="黑体" panose="02010609060101010101" pitchFamily="49" charset="-122"/>
            </a:endParaRPr>
          </a:p>
          <a:p>
            <a:pPr algn="ctr" eaLnBrk="1" hangingPunct="1">
              <a:spcBef>
                <a:spcPct val="0"/>
              </a:spcBef>
              <a:buClrTx/>
              <a:buSzTx/>
              <a:buFontTx/>
              <a:buNone/>
            </a:pPr>
            <a:r>
              <a:rPr lang="zh-CN" altLang="en-US">
                <a:solidFill>
                  <a:srgbClr val="333399"/>
                </a:solidFill>
                <a:latin typeface="黑体" panose="02010609060101010101" pitchFamily="49" charset="-122"/>
                <a:ea typeface="黑体" panose="02010609060101010101" pitchFamily="49" charset="-122"/>
              </a:rPr>
              <a:t>找到转发的端口</a:t>
            </a:r>
            <a:endParaRPr lang="zh-CN" altLang="en-US">
              <a:solidFill>
                <a:srgbClr val="333399"/>
              </a:solidFill>
              <a:latin typeface="黑体" panose="02010609060101010101" pitchFamily="49" charset="-122"/>
              <a:ea typeface="黑体" panose="02010609060101010101" pitchFamily="49" charset="-122"/>
            </a:endParaRPr>
          </a:p>
        </p:txBody>
      </p:sp>
      <p:sp>
        <p:nvSpPr>
          <p:cNvPr id="65599" name="Rectangle 63"/>
          <p:cNvSpPr>
            <a:spLocks noChangeArrowheads="1"/>
          </p:cNvSpPr>
          <p:nvPr/>
        </p:nvSpPr>
        <p:spPr bwMode="auto">
          <a:xfrm>
            <a:off x="4816475" y="4127500"/>
            <a:ext cx="144463" cy="144463"/>
          </a:xfrm>
          <a:prstGeom prst="rect">
            <a:avLst/>
          </a:prstGeom>
          <a:solidFill>
            <a:srgbClr val="FF3300"/>
          </a:solidFill>
          <a:ln w="9525">
            <a:solidFill>
              <a:schemeClr val="hlink"/>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5600" name="Text Box 64"/>
          <p:cNvSpPr txBox="1">
            <a:spLocks noChangeArrowheads="1"/>
          </p:cNvSpPr>
          <p:nvPr/>
        </p:nvSpPr>
        <p:spPr bwMode="auto">
          <a:xfrm>
            <a:off x="1863725" y="1824038"/>
            <a:ext cx="3816350" cy="595312"/>
          </a:xfrm>
          <a:prstGeom prst="rect">
            <a:avLst/>
          </a:prstGeom>
          <a:solidFill>
            <a:srgbClr val="FFCCFF"/>
          </a:solidFill>
          <a:ln w="76200" cmpd="tri">
            <a:solidFill>
              <a:srgbClr val="333399"/>
            </a:solidFill>
            <a:miter lim="800000"/>
          </a:ln>
        </p:spPr>
        <p:txBody>
          <a:bodyPr>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a:solidFill>
                  <a:srgbClr val="333399"/>
                </a:solidFill>
                <a:latin typeface="黑体" panose="02010609060101010101" pitchFamily="49" charset="-122"/>
                <a:ea typeface="黑体" panose="02010609060101010101" pitchFamily="49" charset="-122"/>
              </a:rPr>
              <a:t>最后到达目的主机</a:t>
            </a:r>
            <a:r>
              <a:rPr lang="zh-CN" altLang="en-US" sz="800">
                <a:solidFill>
                  <a:srgbClr val="333399"/>
                </a:solidFill>
                <a:latin typeface="黑体" panose="02010609060101010101" pitchFamily="49" charset="-122"/>
                <a:ea typeface="黑体" panose="02010609060101010101" pitchFamily="49" charset="-122"/>
              </a:rPr>
              <a:t> </a:t>
            </a:r>
            <a:r>
              <a:rPr lang="en-US" altLang="zh-CN">
                <a:solidFill>
                  <a:srgbClr val="333399"/>
                </a:solidFill>
                <a:ea typeface="黑体" panose="02010609060101010101" pitchFamily="49" charset="-122"/>
              </a:rPr>
              <a:t>H</a:t>
            </a:r>
            <a:r>
              <a:rPr lang="en-US" altLang="zh-CN" baseline="-25000">
                <a:solidFill>
                  <a:srgbClr val="333399"/>
                </a:solidFill>
                <a:ea typeface="黑体" panose="02010609060101010101" pitchFamily="49" charset="-122"/>
              </a:rPr>
              <a:t>5</a:t>
            </a:r>
            <a:endParaRPr lang="en-US" altLang="zh-CN" baseline="-25000">
              <a:solidFill>
                <a:srgbClr val="333399"/>
              </a:solidFill>
              <a:ea typeface="黑体" panose="02010609060101010101" pitchFamily="49" charset="-122"/>
            </a:endParaRPr>
          </a:p>
        </p:txBody>
      </p:sp>
      <p:sp>
        <p:nvSpPr>
          <p:cNvPr id="65596" name="Text Box 60"/>
          <p:cNvSpPr txBox="1">
            <a:spLocks noChangeArrowheads="1"/>
          </p:cNvSpPr>
          <p:nvPr/>
        </p:nvSpPr>
        <p:spPr bwMode="auto">
          <a:xfrm flipH="1">
            <a:off x="1360488" y="1824038"/>
            <a:ext cx="3671887" cy="1449387"/>
          </a:xfrm>
          <a:prstGeom prst="rect">
            <a:avLst/>
          </a:prstGeom>
          <a:solidFill>
            <a:srgbClr val="FFCCFF"/>
          </a:solidFill>
          <a:ln w="76200" cmpd="tri">
            <a:solidFill>
              <a:srgbClr val="333399"/>
            </a:solidFill>
            <a:miter lim="800000"/>
          </a:ln>
        </p:spPr>
        <p:txBody>
          <a:bodyPr>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a:solidFill>
                  <a:srgbClr val="333399"/>
                </a:solidFill>
                <a:latin typeface="黑体" panose="02010609060101010101" pitchFamily="49" charset="-122"/>
                <a:ea typeface="黑体" panose="02010609060101010101" pitchFamily="49" charset="-122"/>
              </a:rPr>
              <a:t>在路由器</a:t>
            </a:r>
            <a:r>
              <a:rPr lang="zh-CN" altLang="en-US" sz="1000">
                <a:solidFill>
                  <a:srgbClr val="333399"/>
                </a:solidFill>
                <a:latin typeface="黑体" panose="02010609060101010101" pitchFamily="49" charset="-122"/>
                <a:ea typeface="黑体" panose="02010609060101010101" pitchFamily="49" charset="-122"/>
              </a:rPr>
              <a:t> </a:t>
            </a:r>
            <a:r>
              <a:rPr lang="en-US" altLang="zh-CN">
                <a:solidFill>
                  <a:srgbClr val="333399"/>
                </a:solidFill>
                <a:ea typeface="黑体" panose="02010609060101010101" pitchFamily="49" charset="-122"/>
              </a:rPr>
              <a:t>C</a:t>
            </a:r>
            <a:r>
              <a:rPr lang="en-US" altLang="zh-CN" sz="1000">
                <a:solidFill>
                  <a:srgbClr val="333399"/>
                </a:solidFill>
                <a:latin typeface="黑体" panose="02010609060101010101" pitchFamily="49" charset="-122"/>
                <a:ea typeface="黑体" panose="02010609060101010101" pitchFamily="49" charset="-122"/>
              </a:rPr>
              <a:t> </a:t>
            </a:r>
            <a:r>
              <a:rPr lang="zh-CN" altLang="en-US">
                <a:solidFill>
                  <a:srgbClr val="333399"/>
                </a:solidFill>
                <a:latin typeface="黑体" panose="02010609060101010101" pitchFamily="49" charset="-122"/>
                <a:ea typeface="黑体" panose="02010609060101010101" pitchFamily="49" charset="-122"/>
              </a:rPr>
              <a:t>暂存</a:t>
            </a:r>
            <a:endParaRPr lang="zh-CN" altLang="en-US">
              <a:solidFill>
                <a:srgbClr val="333399"/>
              </a:solidFill>
              <a:latin typeface="黑体" panose="02010609060101010101" pitchFamily="49" charset="-122"/>
              <a:ea typeface="黑体" panose="02010609060101010101" pitchFamily="49" charset="-122"/>
            </a:endParaRPr>
          </a:p>
          <a:p>
            <a:pPr algn="ctr" eaLnBrk="1" hangingPunct="1">
              <a:spcBef>
                <a:spcPct val="0"/>
              </a:spcBef>
              <a:buClrTx/>
              <a:buSzTx/>
              <a:buFontTx/>
              <a:buNone/>
            </a:pPr>
            <a:r>
              <a:rPr lang="zh-CN" altLang="en-US">
                <a:solidFill>
                  <a:srgbClr val="333399"/>
                </a:solidFill>
                <a:latin typeface="黑体" panose="02010609060101010101" pitchFamily="49" charset="-122"/>
                <a:ea typeface="黑体" panose="02010609060101010101" pitchFamily="49" charset="-122"/>
              </a:rPr>
              <a:t>查找转发表</a:t>
            </a:r>
            <a:endParaRPr lang="zh-CN" altLang="en-US">
              <a:solidFill>
                <a:srgbClr val="333399"/>
              </a:solidFill>
              <a:latin typeface="黑体" panose="02010609060101010101" pitchFamily="49" charset="-122"/>
              <a:ea typeface="黑体" panose="02010609060101010101" pitchFamily="49" charset="-122"/>
            </a:endParaRPr>
          </a:p>
          <a:p>
            <a:pPr algn="ctr" eaLnBrk="1" hangingPunct="1">
              <a:spcBef>
                <a:spcPct val="0"/>
              </a:spcBef>
              <a:buClrTx/>
              <a:buSzTx/>
              <a:buFontTx/>
              <a:buNone/>
            </a:pPr>
            <a:r>
              <a:rPr lang="zh-CN" altLang="en-US">
                <a:solidFill>
                  <a:srgbClr val="333399"/>
                </a:solidFill>
                <a:latin typeface="黑体" panose="02010609060101010101" pitchFamily="49" charset="-122"/>
                <a:ea typeface="黑体" panose="02010609060101010101" pitchFamily="49" charset="-122"/>
              </a:rPr>
              <a:t>找到转发的端口</a:t>
            </a:r>
            <a:endParaRPr lang="zh-CN" altLang="en-US">
              <a:solidFill>
                <a:srgbClr val="333399"/>
              </a:solidFill>
              <a:latin typeface="黑体" panose="02010609060101010101" pitchFamily="49" charset="-122"/>
              <a:ea typeface="黑体" panose="02010609060101010101" pitchFamily="49" charset="-122"/>
            </a:endParaRPr>
          </a:p>
        </p:txBody>
      </p:sp>
      <p:sp>
        <p:nvSpPr>
          <p:cNvPr id="65590" name="Text Box 54"/>
          <p:cNvSpPr txBox="1">
            <a:spLocks noChangeArrowheads="1"/>
          </p:cNvSpPr>
          <p:nvPr/>
        </p:nvSpPr>
        <p:spPr bwMode="auto">
          <a:xfrm>
            <a:off x="1144588" y="1824038"/>
            <a:ext cx="3671887" cy="1449387"/>
          </a:xfrm>
          <a:prstGeom prst="rect">
            <a:avLst/>
          </a:prstGeom>
          <a:solidFill>
            <a:srgbClr val="FFCCFF"/>
          </a:solidFill>
          <a:ln w="76200" cmpd="tri">
            <a:solidFill>
              <a:srgbClr val="333399"/>
            </a:solidFill>
            <a:miter lim="800000"/>
          </a:ln>
        </p:spPr>
        <p:txBody>
          <a:bodyPr>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a:solidFill>
                  <a:srgbClr val="333399"/>
                </a:solidFill>
                <a:latin typeface="黑体" panose="02010609060101010101" pitchFamily="49" charset="-122"/>
                <a:ea typeface="黑体" panose="02010609060101010101" pitchFamily="49" charset="-122"/>
              </a:rPr>
              <a:t>在路由器</a:t>
            </a:r>
            <a:r>
              <a:rPr lang="zh-CN" altLang="en-US" sz="1000">
                <a:solidFill>
                  <a:srgbClr val="333399"/>
                </a:solidFill>
                <a:latin typeface="黑体" panose="02010609060101010101" pitchFamily="49" charset="-122"/>
                <a:ea typeface="黑体" panose="02010609060101010101" pitchFamily="49" charset="-122"/>
              </a:rPr>
              <a:t> </a:t>
            </a:r>
            <a:r>
              <a:rPr lang="en-US" altLang="zh-CN">
                <a:solidFill>
                  <a:srgbClr val="333399"/>
                </a:solidFill>
                <a:ea typeface="黑体" panose="02010609060101010101" pitchFamily="49" charset="-122"/>
              </a:rPr>
              <a:t>A</a:t>
            </a:r>
            <a:r>
              <a:rPr lang="en-US" altLang="zh-CN" sz="1000">
                <a:solidFill>
                  <a:srgbClr val="333399"/>
                </a:solidFill>
                <a:latin typeface="黑体" panose="02010609060101010101" pitchFamily="49" charset="-122"/>
                <a:ea typeface="黑体" panose="02010609060101010101" pitchFamily="49" charset="-122"/>
              </a:rPr>
              <a:t> </a:t>
            </a:r>
            <a:r>
              <a:rPr lang="zh-CN" altLang="en-US">
                <a:solidFill>
                  <a:srgbClr val="333399"/>
                </a:solidFill>
                <a:latin typeface="黑体" panose="02010609060101010101" pitchFamily="49" charset="-122"/>
                <a:ea typeface="黑体" panose="02010609060101010101" pitchFamily="49" charset="-122"/>
              </a:rPr>
              <a:t>暂存</a:t>
            </a:r>
            <a:endParaRPr lang="zh-CN" altLang="en-US">
              <a:solidFill>
                <a:srgbClr val="333399"/>
              </a:solidFill>
              <a:latin typeface="黑体" panose="02010609060101010101" pitchFamily="49" charset="-122"/>
              <a:ea typeface="黑体" panose="02010609060101010101" pitchFamily="49" charset="-122"/>
            </a:endParaRPr>
          </a:p>
          <a:p>
            <a:pPr algn="ctr" eaLnBrk="1" hangingPunct="1">
              <a:spcBef>
                <a:spcPct val="0"/>
              </a:spcBef>
              <a:buClrTx/>
              <a:buSzTx/>
              <a:buFontTx/>
              <a:buNone/>
            </a:pPr>
            <a:r>
              <a:rPr lang="zh-CN" altLang="en-US">
                <a:solidFill>
                  <a:srgbClr val="333399"/>
                </a:solidFill>
                <a:latin typeface="黑体" panose="02010609060101010101" pitchFamily="49" charset="-122"/>
                <a:ea typeface="黑体" panose="02010609060101010101" pitchFamily="49" charset="-122"/>
              </a:rPr>
              <a:t>查找转发表</a:t>
            </a:r>
            <a:endParaRPr lang="zh-CN" altLang="en-US">
              <a:solidFill>
                <a:srgbClr val="333399"/>
              </a:solidFill>
              <a:latin typeface="黑体" panose="02010609060101010101" pitchFamily="49" charset="-122"/>
              <a:ea typeface="黑体" panose="02010609060101010101" pitchFamily="49" charset="-122"/>
            </a:endParaRPr>
          </a:p>
          <a:p>
            <a:pPr algn="ctr" eaLnBrk="1" hangingPunct="1">
              <a:spcBef>
                <a:spcPct val="0"/>
              </a:spcBef>
              <a:buClrTx/>
              <a:buSzTx/>
              <a:buFontTx/>
              <a:buNone/>
            </a:pPr>
            <a:r>
              <a:rPr lang="zh-CN" altLang="en-US">
                <a:solidFill>
                  <a:srgbClr val="333399"/>
                </a:solidFill>
                <a:latin typeface="黑体" panose="02010609060101010101" pitchFamily="49" charset="-122"/>
                <a:ea typeface="黑体" panose="02010609060101010101" pitchFamily="49" charset="-122"/>
              </a:rPr>
              <a:t>找到转发的端口</a:t>
            </a:r>
            <a:endParaRPr lang="zh-CN" altLang="en-US">
              <a:solidFill>
                <a:srgbClr val="333399"/>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82"/>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grpId="1" nodeType="afterEffect">
                                  <p:stCondLst>
                                    <p:cond delay="0"/>
                                  </p:stCondLst>
                                  <p:childTnLst>
                                    <p:animMotion origin="layout" path="M 0.00364 -0.00741 L 0.09444 -7.40741E-7 " pathEditMode="relative" rAng="0" ptsTypes="AA">
                                      <p:cBhvr>
                                        <p:cTn id="9" dur="2000" fill="hold"/>
                                        <p:tgtEl>
                                          <p:spTgt spid="65582"/>
                                        </p:tgtEl>
                                        <p:attrNameLst>
                                          <p:attrName>ppt_x</p:attrName>
                                          <p:attrName>ppt_y</p:attrName>
                                        </p:attrNameLst>
                                      </p:cBhvr>
                                      <p:rCtr x="4531" y="370"/>
                                    </p:animMotion>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65590"/>
                                        </p:tgtEl>
                                        <p:attrNameLst>
                                          <p:attrName>style.visibility</p:attrName>
                                        </p:attrNameLst>
                                      </p:cBhvr>
                                      <p:to>
                                        <p:strVal val="visible"/>
                                      </p:to>
                                    </p:set>
                                  </p:childTnLst>
                                </p:cTn>
                              </p:par>
                            </p:childTnLst>
                          </p:cTn>
                        </p:par>
                        <p:par>
                          <p:cTn id="13" fill="hold">
                            <p:stCondLst>
                              <p:cond delay="2000"/>
                            </p:stCondLst>
                            <p:childTnLst>
                              <p:par>
                                <p:cTn id="14" presetID="6" presetClass="emph" presetSubtype="0" fill="hold" grpId="1" nodeType="afterEffect">
                                  <p:stCondLst>
                                    <p:cond delay="300"/>
                                  </p:stCondLst>
                                  <p:childTnLst>
                                    <p:animScale>
                                      <p:cBhvr>
                                        <p:cTn id="15" dur="1000" fill="hold"/>
                                        <p:tgtEl>
                                          <p:spTgt spid="65590"/>
                                        </p:tgtEl>
                                      </p:cBhvr>
                                      <p:by x="150000" y="150000"/>
                                    </p:animScale>
                                  </p:childTnLst>
                                </p:cTn>
                              </p:par>
                            </p:childTnLst>
                          </p:cTn>
                        </p:par>
                        <p:par>
                          <p:cTn id="16" fill="hold">
                            <p:stCondLst>
                              <p:cond delay="3300"/>
                            </p:stCondLst>
                            <p:childTnLst>
                              <p:par>
                                <p:cTn id="17" presetID="1" presetClass="exit" presetSubtype="0" fill="hold" grpId="2" nodeType="afterEffect">
                                  <p:stCondLst>
                                    <p:cond delay="2000"/>
                                  </p:stCondLst>
                                  <p:childTnLst>
                                    <p:set>
                                      <p:cBhvr>
                                        <p:cTn id="18" dur="1" fill="hold">
                                          <p:stCondLst>
                                            <p:cond delay="0"/>
                                          </p:stCondLst>
                                        </p:cTn>
                                        <p:tgtEl>
                                          <p:spTgt spid="65590"/>
                                        </p:tgtEl>
                                        <p:attrNameLst>
                                          <p:attrName>style.visibility</p:attrName>
                                        </p:attrNameLst>
                                      </p:cBhvr>
                                      <p:to>
                                        <p:strVal val="hidden"/>
                                      </p:to>
                                    </p:set>
                                  </p:childTnLst>
                                </p:cTn>
                              </p:par>
                            </p:childTnLst>
                          </p:cTn>
                        </p:par>
                        <p:par>
                          <p:cTn id="19" fill="hold">
                            <p:stCondLst>
                              <p:cond delay="5300"/>
                            </p:stCondLst>
                            <p:childTnLst>
                              <p:par>
                                <p:cTn id="20" presetID="1" presetClass="exit" presetSubtype="0" fill="hold" grpId="2" nodeType="afterEffect">
                                  <p:stCondLst>
                                    <p:cond delay="0"/>
                                  </p:stCondLst>
                                  <p:childTnLst>
                                    <p:set>
                                      <p:cBhvr>
                                        <p:cTn id="21" dur="1" fill="hold">
                                          <p:stCondLst>
                                            <p:cond delay="0"/>
                                          </p:stCondLst>
                                        </p:cTn>
                                        <p:tgtEl>
                                          <p:spTgt spid="65582"/>
                                        </p:tgtEl>
                                        <p:attrNameLst>
                                          <p:attrName>style.visibility</p:attrName>
                                        </p:attrNameLst>
                                      </p:cBhvr>
                                      <p:to>
                                        <p:strVal val="hidden"/>
                                      </p:to>
                                    </p:set>
                                  </p:childTnLst>
                                </p:cTn>
                              </p:par>
                            </p:childTnLst>
                          </p:cTn>
                        </p:par>
                        <p:par>
                          <p:cTn id="22" fill="hold">
                            <p:stCondLst>
                              <p:cond delay="5300"/>
                            </p:stCondLst>
                            <p:childTnLst>
                              <p:par>
                                <p:cTn id="23" presetID="1" presetClass="entr" presetSubtype="0" fill="hold" grpId="0" nodeType="afterEffect">
                                  <p:stCondLst>
                                    <p:cond delay="0"/>
                                  </p:stCondLst>
                                  <p:childTnLst>
                                    <p:set>
                                      <p:cBhvr>
                                        <p:cTn id="24" dur="1" fill="hold">
                                          <p:stCondLst>
                                            <p:cond delay="0"/>
                                          </p:stCondLst>
                                        </p:cTn>
                                        <p:tgtEl>
                                          <p:spTgt spid="65595"/>
                                        </p:tgtEl>
                                        <p:attrNameLst>
                                          <p:attrName>style.visibility</p:attrName>
                                        </p:attrNameLst>
                                      </p:cBhvr>
                                      <p:to>
                                        <p:strVal val="visible"/>
                                      </p:to>
                                    </p:set>
                                  </p:childTnLst>
                                </p:cTn>
                              </p:par>
                            </p:childTnLst>
                          </p:cTn>
                        </p:par>
                        <p:par>
                          <p:cTn id="25" fill="hold">
                            <p:stCondLst>
                              <p:cond delay="5300"/>
                            </p:stCondLst>
                            <p:childTnLst>
                              <p:par>
                                <p:cTn id="26" presetID="63" presetClass="path" presetSubtype="0" accel="50000" decel="50000" fill="hold" grpId="1" nodeType="afterEffect">
                                  <p:stCondLst>
                                    <p:cond delay="0"/>
                                  </p:stCondLst>
                                  <p:childTnLst>
                                    <p:animMotion origin="layout" path="M -1.38889E-6 -7.40741E-7 L 0.18264 0.14375 " pathEditMode="relative" rAng="0" ptsTypes="AA">
                                      <p:cBhvr>
                                        <p:cTn id="27" dur="2000" fill="hold"/>
                                        <p:tgtEl>
                                          <p:spTgt spid="65595"/>
                                        </p:tgtEl>
                                        <p:attrNameLst>
                                          <p:attrName>ppt_x</p:attrName>
                                          <p:attrName>ppt_y</p:attrName>
                                        </p:attrNameLst>
                                      </p:cBhvr>
                                      <p:rCtr x="9132" y="7176"/>
                                    </p:animMotion>
                                  </p:childTnLst>
                                </p:cTn>
                              </p:par>
                            </p:childTnLst>
                          </p:cTn>
                        </p:par>
                        <p:par>
                          <p:cTn id="28" fill="hold">
                            <p:stCondLst>
                              <p:cond delay="7300"/>
                            </p:stCondLst>
                            <p:childTnLst>
                              <p:par>
                                <p:cTn id="29" presetID="1" presetClass="entr" presetSubtype="0" fill="hold" grpId="0" nodeType="afterEffect">
                                  <p:stCondLst>
                                    <p:cond delay="0"/>
                                  </p:stCondLst>
                                  <p:childTnLst>
                                    <p:set>
                                      <p:cBhvr>
                                        <p:cTn id="30" dur="1" fill="hold">
                                          <p:stCondLst>
                                            <p:cond delay="0"/>
                                          </p:stCondLst>
                                        </p:cTn>
                                        <p:tgtEl>
                                          <p:spTgt spid="65596"/>
                                        </p:tgtEl>
                                        <p:attrNameLst>
                                          <p:attrName>style.visibility</p:attrName>
                                        </p:attrNameLst>
                                      </p:cBhvr>
                                      <p:to>
                                        <p:strVal val="visible"/>
                                      </p:to>
                                    </p:set>
                                  </p:childTnLst>
                                </p:cTn>
                              </p:par>
                            </p:childTnLst>
                          </p:cTn>
                        </p:par>
                        <p:par>
                          <p:cTn id="31" fill="hold">
                            <p:stCondLst>
                              <p:cond delay="7300"/>
                            </p:stCondLst>
                            <p:childTnLst>
                              <p:par>
                                <p:cTn id="32" presetID="6" presetClass="emph" presetSubtype="0" fill="hold" grpId="1" nodeType="afterEffect">
                                  <p:stCondLst>
                                    <p:cond delay="0"/>
                                  </p:stCondLst>
                                  <p:childTnLst>
                                    <p:animScale>
                                      <p:cBhvr>
                                        <p:cTn id="33" dur="1000" fill="hold"/>
                                        <p:tgtEl>
                                          <p:spTgt spid="65596"/>
                                        </p:tgtEl>
                                      </p:cBhvr>
                                      <p:by x="150000" y="150000"/>
                                    </p:animScale>
                                  </p:childTnLst>
                                </p:cTn>
                              </p:par>
                            </p:childTnLst>
                          </p:cTn>
                        </p:par>
                        <p:par>
                          <p:cTn id="34" fill="hold">
                            <p:stCondLst>
                              <p:cond delay="8300"/>
                            </p:stCondLst>
                            <p:childTnLst>
                              <p:par>
                                <p:cTn id="35" presetID="1" presetClass="exit" presetSubtype="0" fill="hold" grpId="2" nodeType="afterEffect">
                                  <p:stCondLst>
                                    <p:cond delay="2000"/>
                                  </p:stCondLst>
                                  <p:childTnLst>
                                    <p:set>
                                      <p:cBhvr>
                                        <p:cTn id="36" dur="1" fill="hold">
                                          <p:stCondLst>
                                            <p:cond delay="0"/>
                                          </p:stCondLst>
                                        </p:cTn>
                                        <p:tgtEl>
                                          <p:spTgt spid="65596"/>
                                        </p:tgtEl>
                                        <p:attrNameLst>
                                          <p:attrName>style.visibility</p:attrName>
                                        </p:attrNameLst>
                                      </p:cBhvr>
                                      <p:to>
                                        <p:strVal val="hidden"/>
                                      </p:to>
                                    </p:set>
                                  </p:childTnLst>
                                </p:cTn>
                              </p:par>
                            </p:childTnLst>
                          </p:cTn>
                        </p:par>
                        <p:par>
                          <p:cTn id="37" fill="hold">
                            <p:stCondLst>
                              <p:cond delay="10300"/>
                            </p:stCondLst>
                            <p:childTnLst>
                              <p:par>
                                <p:cTn id="38" presetID="1" presetClass="exit" presetSubtype="0" fill="hold" grpId="2" nodeType="afterEffect">
                                  <p:stCondLst>
                                    <p:cond delay="0"/>
                                  </p:stCondLst>
                                  <p:childTnLst>
                                    <p:set>
                                      <p:cBhvr>
                                        <p:cTn id="39" dur="1" fill="hold">
                                          <p:stCondLst>
                                            <p:cond delay="0"/>
                                          </p:stCondLst>
                                        </p:cTn>
                                        <p:tgtEl>
                                          <p:spTgt spid="65595"/>
                                        </p:tgtEl>
                                        <p:attrNameLst>
                                          <p:attrName>style.visibility</p:attrName>
                                        </p:attrNameLst>
                                      </p:cBhvr>
                                      <p:to>
                                        <p:strVal val="hidden"/>
                                      </p:to>
                                    </p:set>
                                  </p:childTnLst>
                                </p:cTn>
                              </p:par>
                            </p:childTnLst>
                          </p:cTn>
                        </p:par>
                        <p:par>
                          <p:cTn id="40" fill="hold">
                            <p:stCondLst>
                              <p:cond delay="10300"/>
                            </p:stCondLst>
                            <p:childTnLst>
                              <p:par>
                                <p:cTn id="41" presetID="1" presetClass="entr" presetSubtype="0" fill="hold" grpId="0" nodeType="afterEffect">
                                  <p:stCondLst>
                                    <p:cond delay="0"/>
                                  </p:stCondLst>
                                  <p:childTnLst>
                                    <p:set>
                                      <p:cBhvr>
                                        <p:cTn id="42" dur="1" fill="hold">
                                          <p:stCondLst>
                                            <p:cond delay="0"/>
                                          </p:stCondLst>
                                        </p:cTn>
                                        <p:tgtEl>
                                          <p:spTgt spid="65597"/>
                                        </p:tgtEl>
                                        <p:attrNameLst>
                                          <p:attrName>style.visibility</p:attrName>
                                        </p:attrNameLst>
                                      </p:cBhvr>
                                      <p:to>
                                        <p:strVal val="visible"/>
                                      </p:to>
                                    </p:set>
                                  </p:childTnLst>
                                </p:cTn>
                              </p:par>
                            </p:childTnLst>
                          </p:cTn>
                        </p:par>
                        <p:par>
                          <p:cTn id="43" fill="hold">
                            <p:stCondLst>
                              <p:cond delay="10300"/>
                            </p:stCondLst>
                            <p:childTnLst>
                              <p:par>
                                <p:cTn id="44" presetID="63" presetClass="path" presetSubtype="0" accel="50000" decel="50000" fill="hold" grpId="1" nodeType="afterEffect">
                                  <p:stCondLst>
                                    <p:cond delay="0"/>
                                  </p:stCondLst>
                                  <p:childTnLst>
                                    <p:animMotion origin="layout" path="M 0.00729 -0.00185 L 0.14167 -0.17801 " pathEditMode="relative" rAng="0" ptsTypes="AA">
                                      <p:cBhvr>
                                        <p:cTn id="45" dur="2000" fill="hold"/>
                                        <p:tgtEl>
                                          <p:spTgt spid="65597"/>
                                        </p:tgtEl>
                                        <p:attrNameLst>
                                          <p:attrName>ppt_x</p:attrName>
                                          <p:attrName>ppt_y</p:attrName>
                                        </p:attrNameLst>
                                      </p:cBhvr>
                                      <p:rCtr x="6719" y="-8819"/>
                                    </p:animMotion>
                                  </p:childTnLst>
                                </p:cTn>
                              </p:par>
                            </p:childTnLst>
                          </p:cTn>
                        </p:par>
                        <p:par>
                          <p:cTn id="46" fill="hold">
                            <p:stCondLst>
                              <p:cond delay="12300"/>
                            </p:stCondLst>
                            <p:childTnLst>
                              <p:par>
                                <p:cTn id="47" presetID="1" presetClass="entr" presetSubtype="0" fill="hold" grpId="0" nodeType="afterEffect">
                                  <p:stCondLst>
                                    <p:cond delay="0"/>
                                  </p:stCondLst>
                                  <p:childTnLst>
                                    <p:set>
                                      <p:cBhvr>
                                        <p:cTn id="48" dur="1" fill="hold">
                                          <p:stCondLst>
                                            <p:cond delay="0"/>
                                          </p:stCondLst>
                                        </p:cTn>
                                        <p:tgtEl>
                                          <p:spTgt spid="65598"/>
                                        </p:tgtEl>
                                        <p:attrNameLst>
                                          <p:attrName>style.visibility</p:attrName>
                                        </p:attrNameLst>
                                      </p:cBhvr>
                                      <p:to>
                                        <p:strVal val="visible"/>
                                      </p:to>
                                    </p:set>
                                  </p:childTnLst>
                                </p:cTn>
                              </p:par>
                            </p:childTnLst>
                          </p:cTn>
                        </p:par>
                        <p:par>
                          <p:cTn id="49" fill="hold">
                            <p:stCondLst>
                              <p:cond delay="12300"/>
                            </p:stCondLst>
                            <p:childTnLst>
                              <p:par>
                                <p:cTn id="50" presetID="6" presetClass="emph" presetSubtype="0" fill="hold" grpId="1" nodeType="afterEffect">
                                  <p:stCondLst>
                                    <p:cond delay="0"/>
                                  </p:stCondLst>
                                  <p:childTnLst>
                                    <p:animScale>
                                      <p:cBhvr>
                                        <p:cTn id="51" dur="1000" fill="hold"/>
                                        <p:tgtEl>
                                          <p:spTgt spid="65598"/>
                                        </p:tgtEl>
                                      </p:cBhvr>
                                      <p:by x="150000" y="150000"/>
                                    </p:animScale>
                                  </p:childTnLst>
                                </p:cTn>
                              </p:par>
                            </p:childTnLst>
                          </p:cTn>
                        </p:par>
                        <p:par>
                          <p:cTn id="52" fill="hold">
                            <p:stCondLst>
                              <p:cond delay="13300"/>
                            </p:stCondLst>
                            <p:childTnLst>
                              <p:par>
                                <p:cTn id="53" presetID="1" presetClass="exit" presetSubtype="0" fill="hold" grpId="2" nodeType="afterEffect">
                                  <p:stCondLst>
                                    <p:cond delay="2000"/>
                                  </p:stCondLst>
                                  <p:childTnLst>
                                    <p:set>
                                      <p:cBhvr>
                                        <p:cTn id="54" dur="1" fill="hold">
                                          <p:stCondLst>
                                            <p:cond delay="0"/>
                                          </p:stCondLst>
                                        </p:cTn>
                                        <p:tgtEl>
                                          <p:spTgt spid="65598"/>
                                        </p:tgtEl>
                                        <p:attrNameLst>
                                          <p:attrName>style.visibility</p:attrName>
                                        </p:attrNameLst>
                                      </p:cBhvr>
                                      <p:to>
                                        <p:strVal val="hidden"/>
                                      </p:to>
                                    </p:set>
                                  </p:childTnLst>
                                </p:cTn>
                              </p:par>
                            </p:childTnLst>
                          </p:cTn>
                        </p:par>
                        <p:par>
                          <p:cTn id="55" fill="hold">
                            <p:stCondLst>
                              <p:cond delay="15300"/>
                            </p:stCondLst>
                            <p:childTnLst>
                              <p:par>
                                <p:cTn id="56" presetID="1" presetClass="exit" presetSubtype="0" fill="hold" grpId="2" nodeType="afterEffect">
                                  <p:stCondLst>
                                    <p:cond delay="0"/>
                                  </p:stCondLst>
                                  <p:childTnLst>
                                    <p:set>
                                      <p:cBhvr>
                                        <p:cTn id="57" dur="1" fill="hold">
                                          <p:stCondLst>
                                            <p:cond delay="0"/>
                                          </p:stCondLst>
                                        </p:cTn>
                                        <p:tgtEl>
                                          <p:spTgt spid="65597"/>
                                        </p:tgtEl>
                                        <p:attrNameLst>
                                          <p:attrName>style.visibility</p:attrName>
                                        </p:attrNameLst>
                                      </p:cBhvr>
                                      <p:to>
                                        <p:strVal val="hidden"/>
                                      </p:to>
                                    </p:set>
                                  </p:childTnLst>
                                </p:cTn>
                              </p:par>
                            </p:childTnLst>
                          </p:cTn>
                        </p:par>
                        <p:par>
                          <p:cTn id="58" fill="hold">
                            <p:stCondLst>
                              <p:cond delay="15300"/>
                            </p:stCondLst>
                            <p:childTnLst>
                              <p:par>
                                <p:cTn id="59" presetID="1" presetClass="entr" presetSubtype="0" fill="hold" grpId="0" nodeType="afterEffect">
                                  <p:stCondLst>
                                    <p:cond delay="0"/>
                                  </p:stCondLst>
                                  <p:childTnLst>
                                    <p:set>
                                      <p:cBhvr>
                                        <p:cTn id="60" dur="1" fill="hold">
                                          <p:stCondLst>
                                            <p:cond delay="0"/>
                                          </p:stCondLst>
                                        </p:cTn>
                                        <p:tgtEl>
                                          <p:spTgt spid="65599"/>
                                        </p:tgtEl>
                                        <p:attrNameLst>
                                          <p:attrName>style.visibility</p:attrName>
                                        </p:attrNameLst>
                                      </p:cBhvr>
                                      <p:to>
                                        <p:strVal val="visible"/>
                                      </p:to>
                                    </p:set>
                                  </p:childTnLst>
                                </p:cTn>
                              </p:par>
                            </p:childTnLst>
                          </p:cTn>
                        </p:par>
                        <p:par>
                          <p:cTn id="61" fill="hold">
                            <p:stCondLst>
                              <p:cond delay="15300"/>
                            </p:stCondLst>
                            <p:childTnLst>
                              <p:par>
                                <p:cTn id="62" presetID="63" presetClass="path" presetSubtype="0" accel="50000" decel="50000" fill="hold" grpId="1" nodeType="afterEffect">
                                  <p:stCondLst>
                                    <p:cond delay="0"/>
                                  </p:stCondLst>
                                  <p:childTnLst>
                                    <p:animMotion origin="layout" path="M 0.02205 0.00671 L 0.08663 0.14699 " pathEditMode="relative" rAng="0" ptsTypes="AA">
                                      <p:cBhvr>
                                        <p:cTn id="63" dur="2000" fill="hold"/>
                                        <p:tgtEl>
                                          <p:spTgt spid="65599"/>
                                        </p:tgtEl>
                                        <p:attrNameLst>
                                          <p:attrName>ppt_x</p:attrName>
                                          <p:attrName>ppt_y</p:attrName>
                                        </p:attrNameLst>
                                      </p:cBhvr>
                                      <p:rCtr x="3229" y="7014"/>
                                    </p:animMotion>
                                  </p:childTnLst>
                                </p:cTn>
                              </p:par>
                            </p:childTnLst>
                          </p:cTn>
                        </p:par>
                        <p:par>
                          <p:cTn id="64" fill="hold">
                            <p:stCondLst>
                              <p:cond delay="17300"/>
                            </p:stCondLst>
                            <p:childTnLst>
                              <p:par>
                                <p:cTn id="65" presetID="1" presetClass="entr" presetSubtype="0" fill="hold" grpId="0" nodeType="afterEffect">
                                  <p:stCondLst>
                                    <p:cond delay="0"/>
                                  </p:stCondLst>
                                  <p:childTnLst>
                                    <p:set>
                                      <p:cBhvr>
                                        <p:cTn id="66" dur="1" fill="hold">
                                          <p:stCondLst>
                                            <p:cond delay="0"/>
                                          </p:stCondLst>
                                        </p:cTn>
                                        <p:tgtEl>
                                          <p:spTgt spid="65600"/>
                                        </p:tgtEl>
                                        <p:attrNameLst>
                                          <p:attrName>style.visibility</p:attrName>
                                        </p:attrNameLst>
                                      </p:cBhvr>
                                      <p:to>
                                        <p:strVal val="visible"/>
                                      </p:to>
                                    </p:set>
                                  </p:childTnLst>
                                </p:cTn>
                              </p:par>
                            </p:childTnLst>
                          </p:cTn>
                        </p:par>
                        <p:par>
                          <p:cTn id="67" fill="hold">
                            <p:stCondLst>
                              <p:cond delay="17300"/>
                            </p:stCondLst>
                            <p:childTnLst>
                              <p:par>
                                <p:cTn id="68" presetID="6" presetClass="emph" presetSubtype="0" fill="hold" grpId="1" nodeType="afterEffect">
                                  <p:stCondLst>
                                    <p:cond delay="0"/>
                                  </p:stCondLst>
                                  <p:childTnLst>
                                    <p:animScale>
                                      <p:cBhvr>
                                        <p:cTn id="69" dur="1000" fill="hold"/>
                                        <p:tgtEl>
                                          <p:spTgt spid="6560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2" grpId="0" animBg="1"/>
      <p:bldP spid="65582" grpId="1" animBg="1"/>
      <p:bldP spid="65582" grpId="2" animBg="1"/>
      <p:bldP spid="65595" grpId="0" animBg="1"/>
      <p:bldP spid="65595" grpId="1" animBg="1"/>
      <p:bldP spid="65595" grpId="2" animBg="1"/>
      <p:bldP spid="65597" grpId="0" animBg="1"/>
      <p:bldP spid="65597" grpId="1" animBg="1"/>
      <p:bldP spid="65597" grpId="2" animBg="1"/>
      <p:bldP spid="65598" grpId="0" animBg="1"/>
      <p:bldP spid="65598" grpId="1" animBg="1"/>
      <p:bldP spid="65598" grpId="2" animBg="1"/>
      <p:bldP spid="65599" grpId="0" animBg="1"/>
      <p:bldP spid="65599" grpId="1" animBg="1"/>
      <p:bldP spid="65600" grpId="0" animBg="1"/>
      <p:bldP spid="65600" grpId="1" animBg="1"/>
      <p:bldP spid="65596" grpId="0" animBg="1"/>
      <p:bldP spid="65596" grpId="1" animBg="1"/>
      <p:bldP spid="65596" grpId="2" animBg="1"/>
      <p:bldP spid="65590" grpId="0" animBg="1"/>
      <p:bldP spid="65590" grpId="1" animBg="1"/>
      <p:bldP spid="65590" grpId="2"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971550" y="214313"/>
            <a:ext cx="7793038" cy="766762"/>
          </a:xfrm>
        </p:spPr>
        <p:txBody>
          <a:bodyPr/>
          <a:lstStyle/>
          <a:p>
            <a:pPr eaLnBrk="1" hangingPunct="1"/>
            <a:r>
              <a:rPr lang="zh-CN" altLang="en-US"/>
              <a:t>主机和路由器的作用</a:t>
            </a:r>
            <a:endParaRPr lang="zh-CN" altLang="en-US"/>
          </a:p>
        </p:txBody>
      </p:sp>
      <p:sp>
        <p:nvSpPr>
          <p:cNvPr id="62467" name="Rectangle 3"/>
          <p:cNvSpPr>
            <a:spLocks noGrp="1" noChangeArrowheads="1"/>
          </p:cNvSpPr>
          <p:nvPr>
            <p:ph type="body" idx="1"/>
          </p:nvPr>
        </p:nvSpPr>
        <p:spPr>
          <a:xfrm>
            <a:off x="936625" y="1412875"/>
            <a:ext cx="7391400" cy="1901825"/>
          </a:xfrm>
        </p:spPr>
        <p:txBody>
          <a:bodyPr/>
          <a:lstStyle/>
          <a:p>
            <a:pPr eaLnBrk="1" hangingPunct="1"/>
            <a:r>
              <a:rPr lang="zh-CN" altLang="en-US"/>
              <a:t>主机是</a:t>
            </a:r>
            <a:r>
              <a:rPr lang="zh-CN" altLang="en-US">
                <a:solidFill>
                  <a:srgbClr val="FF0000"/>
                </a:solidFill>
              </a:rPr>
              <a:t>为用户进行信息处理</a:t>
            </a:r>
            <a:r>
              <a:rPr lang="zh-CN" altLang="en-US"/>
              <a:t>的，并向网络发送分组，从网络接收分组。</a:t>
            </a:r>
            <a:endParaRPr lang="zh-CN" altLang="en-US"/>
          </a:p>
          <a:p>
            <a:pPr eaLnBrk="1" hangingPunct="1"/>
            <a:r>
              <a:rPr lang="zh-CN" altLang="en-US"/>
              <a:t>路由器对分组进行</a:t>
            </a:r>
            <a:r>
              <a:rPr lang="zh-CN" altLang="en-US">
                <a:solidFill>
                  <a:srgbClr val="FF0000"/>
                </a:solidFill>
              </a:rPr>
              <a:t>存储转发</a:t>
            </a:r>
            <a:r>
              <a:rPr lang="zh-CN" altLang="en-US"/>
              <a:t>，最后把分组交付目的主机。</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body" idx="1"/>
          </p:nvPr>
        </p:nvSpPr>
        <p:spPr>
          <a:xfrm>
            <a:off x="914400" y="1524000"/>
            <a:ext cx="7391400" cy="3170238"/>
          </a:xfrm>
        </p:spPr>
        <p:txBody>
          <a:bodyPr/>
          <a:lstStyle/>
          <a:p>
            <a:pPr eaLnBrk="1" hangingPunct="1"/>
            <a:r>
              <a:rPr lang="zh-CN" altLang="en-US"/>
              <a:t>在路由器中的输入和输出端口之间没有直接连线。</a:t>
            </a:r>
            <a:endParaRPr lang="zh-CN" altLang="en-US"/>
          </a:p>
          <a:p>
            <a:pPr eaLnBrk="1" hangingPunct="1"/>
            <a:r>
              <a:rPr lang="zh-CN" altLang="en-US"/>
              <a:t>路由器处理分组的过程是：</a:t>
            </a:r>
            <a:endParaRPr lang="zh-CN" altLang="en-US"/>
          </a:p>
          <a:p>
            <a:pPr lvl="1" eaLnBrk="1" hangingPunct="1"/>
            <a:r>
              <a:rPr lang="zh-CN" altLang="en-US">
                <a:solidFill>
                  <a:srgbClr val="333399"/>
                </a:solidFill>
                <a:ea typeface="黑体" panose="02010609060101010101" pitchFamily="49" charset="-122"/>
              </a:rPr>
              <a:t>把收到的分组先放入</a:t>
            </a:r>
            <a:r>
              <a:rPr lang="zh-CN" altLang="en-US">
                <a:solidFill>
                  <a:srgbClr val="FF0000"/>
                </a:solidFill>
                <a:ea typeface="黑体" panose="02010609060101010101" pitchFamily="49" charset="-122"/>
              </a:rPr>
              <a:t>缓存（暂时存储）</a:t>
            </a:r>
            <a:r>
              <a:rPr lang="zh-CN" altLang="en-US">
                <a:solidFill>
                  <a:srgbClr val="333399"/>
                </a:solidFill>
                <a:ea typeface="黑体" panose="02010609060101010101" pitchFamily="49" charset="-122"/>
              </a:rPr>
              <a:t>；</a:t>
            </a:r>
            <a:endParaRPr lang="zh-CN" altLang="en-US">
              <a:solidFill>
                <a:srgbClr val="333399"/>
              </a:solidFill>
              <a:ea typeface="黑体" panose="02010609060101010101" pitchFamily="49" charset="-122"/>
            </a:endParaRPr>
          </a:p>
          <a:p>
            <a:pPr lvl="1" eaLnBrk="1" hangingPunct="1"/>
            <a:r>
              <a:rPr lang="zh-CN" altLang="en-US">
                <a:solidFill>
                  <a:srgbClr val="333399"/>
                </a:solidFill>
                <a:ea typeface="黑体" panose="02010609060101010101" pitchFamily="49" charset="-122"/>
              </a:rPr>
              <a:t>查找</a:t>
            </a:r>
            <a:r>
              <a:rPr lang="zh-CN" altLang="en-US">
                <a:solidFill>
                  <a:srgbClr val="FF0000"/>
                </a:solidFill>
                <a:ea typeface="黑体" panose="02010609060101010101" pitchFamily="49" charset="-122"/>
              </a:rPr>
              <a:t>路由表</a:t>
            </a:r>
            <a:r>
              <a:rPr lang="zh-CN" altLang="en-US">
                <a:solidFill>
                  <a:srgbClr val="333399"/>
                </a:solidFill>
                <a:ea typeface="黑体" panose="02010609060101010101" pitchFamily="49" charset="-122"/>
              </a:rPr>
              <a:t>，找出到某个目的地址应从哪个端口转发；</a:t>
            </a:r>
            <a:endParaRPr lang="zh-CN" altLang="en-US">
              <a:solidFill>
                <a:srgbClr val="333399"/>
              </a:solidFill>
              <a:ea typeface="黑体" panose="02010609060101010101" pitchFamily="49" charset="-122"/>
            </a:endParaRPr>
          </a:p>
          <a:p>
            <a:pPr lvl="1" eaLnBrk="1" hangingPunct="1"/>
            <a:r>
              <a:rPr lang="zh-CN" altLang="en-US">
                <a:solidFill>
                  <a:srgbClr val="333399"/>
                </a:solidFill>
                <a:ea typeface="黑体" panose="02010609060101010101" pitchFamily="49" charset="-122"/>
              </a:rPr>
              <a:t>把分组送到适当的</a:t>
            </a:r>
            <a:r>
              <a:rPr lang="zh-CN" altLang="en-US">
                <a:solidFill>
                  <a:srgbClr val="FF0000"/>
                </a:solidFill>
                <a:ea typeface="黑体" panose="02010609060101010101" pitchFamily="49" charset="-122"/>
              </a:rPr>
              <a:t>端口</a:t>
            </a:r>
            <a:r>
              <a:rPr lang="zh-CN" altLang="en-US">
                <a:solidFill>
                  <a:srgbClr val="333399"/>
                </a:solidFill>
                <a:ea typeface="黑体" panose="02010609060101010101" pitchFamily="49" charset="-122"/>
              </a:rPr>
              <a:t>转发出去。</a:t>
            </a:r>
            <a:r>
              <a:rPr lang="zh-CN" altLang="en-US"/>
              <a:t> </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dirty="0"/>
              <a:t>分组交换的优点</a:t>
            </a:r>
            <a:endParaRPr lang="zh-CN" altLang="en-US" dirty="0"/>
          </a:p>
        </p:txBody>
      </p:sp>
      <p:sp>
        <p:nvSpPr>
          <p:cNvPr id="66563" name="Rectangle 3"/>
          <p:cNvSpPr>
            <a:spLocks noGrp="1" noChangeArrowheads="1"/>
          </p:cNvSpPr>
          <p:nvPr>
            <p:ph type="body" idx="1"/>
          </p:nvPr>
        </p:nvSpPr>
        <p:spPr>
          <a:xfrm>
            <a:off x="685800" y="1628775"/>
            <a:ext cx="7918450" cy="3065463"/>
          </a:xfrm>
        </p:spPr>
        <p:txBody>
          <a:bodyPr/>
          <a:lstStyle/>
          <a:p>
            <a:pPr eaLnBrk="1" hangingPunct="1">
              <a:lnSpc>
                <a:spcPct val="90000"/>
              </a:lnSpc>
            </a:pPr>
            <a:r>
              <a:rPr lang="zh-CN" altLang="en-US">
                <a:solidFill>
                  <a:srgbClr val="FF0000"/>
                </a:solidFill>
              </a:rPr>
              <a:t>高效</a:t>
            </a:r>
            <a:r>
              <a:rPr lang="zh-CN" altLang="en-US"/>
              <a:t>：动态分配传输带宽，对通信链路是逐段占用。 </a:t>
            </a:r>
            <a:endParaRPr lang="zh-CN" altLang="en-US"/>
          </a:p>
          <a:p>
            <a:pPr eaLnBrk="1" hangingPunct="1">
              <a:lnSpc>
                <a:spcPct val="90000"/>
              </a:lnSpc>
            </a:pPr>
            <a:r>
              <a:rPr lang="zh-CN" altLang="en-US">
                <a:solidFill>
                  <a:srgbClr val="FF0000"/>
                </a:solidFill>
              </a:rPr>
              <a:t>灵活</a:t>
            </a:r>
            <a:r>
              <a:rPr lang="zh-CN" altLang="en-US"/>
              <a:t>    以分组为传送单位和查找路由。</a:t>
            </a:r>
            <a:endParaRPr lang="zh-CN" altLang="en-US"/>
          </a:p>
          <a:p>
            <a:pPr eaLnBrk="1" hangingPunct="1">
              <a:lnSpc>
                <a:spcPct val="90000"/>
              </a:lnSpc>
            </a:pPr>
            <a:r>
              <a:rPr lang="zh-CN" altLang="en-US">
                <a:solidFill>
                  <a:srgbClr val="FF0000"/>
                </a:solidFill>
              </a:rPr>
              <a:t>迅速</a:t>
            </a:r>
            <a:r>
              <a:rPr lang="zh-CN" altLang="en-US"/>
              <a:t>    不必先建立连接就能向其他主机发送分组。</a:t>
            </a:r>
            <a:endParaRPr lang="zh-CN" altLang="en-US"/>
          </a:p>
          <a:p>
            <a:pPr eaLnBrk="1" hangingPunct="1">
              <a:lnSpc>
                <a:spcPct val="90000"/>
              </a:lnSpc>
            </a:pPr>
            <a:r>
              <a:rPr lang="zh-CN" altLang="en-US">
                <a:solidFill>
                  <a:srgbClr val="FF0000"/>
                </a:solidFill>
              </a:rPr>
              <a:t>可靠</a:t>
            </a:r>
            <a:r>
              <a:rPr lang="zh-CN" altLang="en-US">
                <a:solidFill>
                  <a:schemeClr val="hlink"/>
                </a:solidFill>
              </a:rPr>
              <a:t>    </a:t>
            </a:r>
            <a:r>
              <a:rPr lang="zh-CN" altLang="en-US"/>
              <a:t>保证可靠性的网络协议；分布式的路由选择协议使网络有很好的生存性。   </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5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5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2"/>
          <p:cNvGrpSpPr/>
          <p:nvPr/>
        </p:nvGrpSpPr>
        <p:grpSpPr bwMode="auto">
          <a:xfrm>
            <a:off x="1187450" y="1341438"/>
            <a:ext cx="6911975" cy="2598737"/>
            <a:chOff x="1187450" y="1340768"/>
            <a:chExt cx="6911975" cy="2598960"/>
          </a:xfrm>
        </p:grpSpPr>
        <p:grpSp>
          <p:nvGrpSpPr>
            <p:cNvPr id="20485" name="组合 1"/>
            <p:cNvGrpSpPr/>
            <p:nvPr/>
          </p:nvGrpSpPr>
          <p:grpSpPr bwMode="auto">
            <a:xfrm>
              <a:off x="1187450" y="1340768"/>
              <a:ext cx="6911975" cy="2245711"/>
              <a:chOff x="1187450" y="1602389"/>
              <a:chExt cx="6911975" cy="2245711"/>
            </a:xfrm>
          </p:grpSpPr>
          <p:grpSp>
            <p:nvGrpSpPr>
              <p:cNvPr id="20489" name="Group 188"/>
              <p:cNvGrpSpPr/>
              <p:nvPr/>
            </p:nvGrpSpPr>
            <p:grpSpPr bwMode="auto">
              <a:xfrm>
                <a:off x="1187450" y="1602389"/>
                <a:ext cx="6911975" cy="2245711"/>
                <a:chOff x="2160" y="4716"/>
                <a:chExt cx="7740" cy="2967"/>
              </a:xfrm>
            </p:grpSpPr>
            <p:grpSp>
              <p:nvGrpSpPr>
                <p:cNvPr id="20492" name="Group 189"/>
                <p:cNvGrpSpPr/>
                <p:nvPr/>
              </p:nvGrpSpPr>
              <p:grpSpPr bwMode="auto">
                <a:xfrm>
                  <a:off x="2160" y="4716"/>
                  <a:ext cx="7740" cy="2964"/>
                  <a:chOff x="2160" y="4716"/>
                  <a:chExt cx="7740" cy="2964"/>
                </a:xfrm>
              </p:grpSpPr>
              <p:grpSp>
                <p:nvGrpSpPr>
                  <p:cNvPr id="20500" name="Group 190"/>
                  <p:cNvGrpSpPr/>
                  <p:nvPr/>
                </p:nvGrpSpPr>
                <p:grpSpPr bwMode="auto">
                  <a:xfrm>
                    <a:off x="5760" y="4716"/>
                    <a:ext cx="4140" cy="2964"/>
                    <a:chOff x="5760" y="4716"/>
                    <a:chExt cx="4140" cy="2964"/>
                  </a:xfrm>
                </p:grpSpPr>
                <p:sp>
                  <p:nvSpPr>
                    <p:cNvPr id="20515" name="Line 191"/>
                    <p:cNvSpPr>
                      <a:spLocks noChangeShapeType="1"/>
                    </p:cNvSpPr>
                    <p:nvPr/>
                  </p:nvSpPr>
                  <p:spPr bwMode="auto">
                    <a:xfrm>
                      <a:off x="5940" y="5028"/>
                      <a:ext cx="14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16" name="Line 192"/>
                    <p:cNvSpPr>
                      <a:spLocks noChangeShapeType="1"/>
                    </p:cNvSpPr>
                    <p:nvPr/>
                  </p:nvSpPr>
                  <p:spPr bwMode="auto">
                    <a:xfrm>
                      <a:off x="5760" y="5652"/>
                      <a:ext cx="16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17" name="Line 193"/>
                    <p:cNvSpPr>
                      <a:spLocks noChangeShapeType="1"/>
                    </p:cNvSpPr>
                    <p:nvPr/>
                  </p:nvSpPr>
                  <p:spPr bwMode="auto">
                    <a:xfrm>
                      <a:off x="5760" y="6588"/>
                      <a:ext cx="16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0518" name="Group 195"/>
                    <p:cNvGrpSpPr/>
                    <p:nvPr/>
                  </p:nvGrpSpPr>
                  <p:grpSpPr bwMode="auto">
                    <a:xfrm>
                      <a:off x="7380" y="4716"/>
                      <a:ext cx="2520" cy="2964"/>
                      <a:chOff x="7380" y="4716"/>
                      <a:chExt cx="2520" cy="2964"/>
                    </a:xfrm>
                  </p:grpSpPr>
                  <p:sp>
                    <p:nvSpPr>
                      <p:cNvPr id="615620" name="Rectangle 196"/>
                      <p:cNvSpPr>
                        <a:spLocks noChangeArrowheads="1"/>
                      </p:cNvSpPr>
                      <p:nvPr/>
                    </p:nvSpPr>
                    <p:spPr bwMode="auto">
                      <a:xfrm>
                        <a:off x="7376" y="4716"/>
                        <a:ext cx="540" cy="468"/>
                      </a:xfrm>
                      <a:prstGeom prst="rect">
                        <a:avLst/>
                      </a:prstGeom>
                      <a:solidFill>
                        <a:srgbClr val="FFFFFF"/>
                      </a:solidFill>
                      <a:ln w="9525">
                        <a:solidFill>
                          <a:srgbClr val="000000"/>
                        </a:solidFill>
                        <a:miter lim="800000"/>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en-US" altLang="zh-CN" sz="1800">
                            <a:ea typeface="宋体" panose="02010600030101010101" pitchFamily="2" charset="-122"/>
                          </a:rPr>
                          <a:t>M</a:t>
                        </a:r>
                        <a:endParaRPr lang="en-US" altLang="zh-CN" sz="1800">
                          <a:effectLst>
                            <a:outerShdw blurRad="38100" dist="38100" dir="2700000" algn="tl">
                              <a:srgbClr val="C0C0C0"/>
                            </a:outerShdw>
                          </a:effectLst>
                          <a:latin typeface="Arial" panose="020B0604020202020204" pitchFamily="34" charset="0"/>
                          <a:ea typeface="宋体" panose="02010600030101010101" pitchFamily="2" charset="-122"/>
                        </a:endParaRPr>
                      </a:p>
                    </p:txBody>
                  </p:sp>
                  <p:sp>
                    <p:nvSpPr>
                      <p:cNvPr id="615621" name="Rectangle 197"/>
                      <p:cNvSpPr>
                        <a:spLocks noChangeArrowheads="1"/>
                      </p:cNvSpPr>
                      <p:nvPr/>
                    </p:nvSpPr>
                    <p:spPr bwMode="auto">
                      <a:xfrm>
                        <a:off x="7376" y="5496"/>
                        <a:ext cx="540" cy="468"/>
                      </a:xfrm>
                      <a:prstGeom prst="rect">
                        <a:avLst/>
                      </a:prstGeom>
                      <a:solidFill>
                        <a:srgbClr val="FFFFFF"/>
                      </a:solidFill>
                      <a:ln w="9525">
                        <a:solidFill>
                          <a:srgbClr val="000000"/>
                        </a:solidFill>
                        <a:miter lim="800000"/>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en-US" altLang="zh-CN" sz="1800" dirty="0">
                            <a:ea typeface="宋体" panose="02010600030101010101" pitchFamily="2" charset="-122"/>
                          </a:rPr>
                          <a:t>M</a:t>
                        </a:r>
                        <a:endParaRPr lang="en-US" altLang="zh-CN" sz="1800" dirty="0">
                          <a:effectLst>
                            <a:outerShdw blurRad="38100" dist="38100" dir="2700000" algn="tl">
                              <a:srgbClr val="C0C0C0"/>
                            </a:outerShdw>
                          </a:effectLst>
                          <a:latin typeface="Arial" panose="020B0604020202020204" pitchFamily="34" charset="0"/>
                          <a:ea typeface="宋体" panose="02010600030101010101" pitchFamily="2" charset="-122"/>
                        </a:endParaRPr>
                      </a:p>
                    </p:txBody>
                  </p:sp>
                  <p:sp>
                    <p:nvSpPr>
                      <p:cNvPr id="615622" name="Rectangle 198"/>
                      <p:cNvSpPr>
                        <a:spLocks noChangeArrowheads="1"/>
                      </p:cNvSpPr>
                      <p:nvPr/>
                    </p:nvSpPr>
                    <p:spPr bwMode="auto">
                      <a:xfrm>
                        <a:off x="7376" y="6432"/>
                        <a:ext cx="540" cy="468"/>
                      </a:xfrm>
                      <a:prstGeom prst="rect">
                        <a:avLst/>
                      </a:prstGeom>
                      <a:solidFill>
                        <a:srgbClr val="FFFFFF"/>
                      </a:solidFill>
                      <a:ln w="9525">
                        <a:solidFill>
                          <a:srgbClr val="000000"/>
                        </a:solidFill>
                        <a:miter lim="800000"/>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en-US" altLang="zh-CN" sz="1800" dirty="0">
                            <a:ea typeface="宋体" panose="02010600030101010101" pitchFamily="2" charset="-122"/>
                          </a:rPr>
                          <a:t>M</a:t>
                        </a:r>
                        <a:endParaRPr lang="en-US" altLang="zh-CN" sz="1800" dirty="0">
                          <a:effectLst>
                            <a:outerShdw blurRad="38100" dist="38100" dir="2700000" algn="tl">
                              <a:srgbClr val="C0C0C0"/>
                            </a:outerShdw>
                          </a:effectLst>
                          <a:latin typeface="Arial" panose="020B0604020202020204" pitchFamily="34" charset="0"/>
                          <a:ea typeface="宋体" panose="02010600030101010101" pitchFamily="2" charset="-122"/>
                        </a:endParaRPr>
                      </a:p>
                    </p:txBody>
                  </p:sp>
                  <p:sp>
                    <p:nvSpPr>
                      <p:cNvPr id="20522" name="Line 199"/>
                      <p:cNvSpPr>
                        <a:spLocks noChangeShapeType="1"/>
                      </p:cNvSpPr>
                      <p:nvPr/>
                    </p:nvSpPr>
                    <p:spPr bwMode="auto">
                      <a:xfrm>
                        <a:off x="7920" y="5028"/>
                        <a:ext cx="5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23" name="Line 200"/>
                      <p:cNvSpPr>
                        <a:spLocks noChangeShapeType="1"/>
                      </p:cNvSpPr>
                      <p:nvPr/>
                    </p:nvSpPr>
                    <p:spPr bwMode="auto">
                      <a:xfrm>
                        <a:off x="7920" y="5808"/>
                        <a:ext cx="5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24" name="Line 201"/>
                      <p:cNvSpPr>
                        <a:spLocks noChangeShapeType="1"/>
                      </p:cNvSpPr>
                      <p:nvPr/>
                    </p:nvSpPr>
                    <p:spPr bwMode="auto">
                      <a:xfrm>
                        <a:off x="7920" y="6744"/>
                        <a:ext cx="5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0525" name="Group 202"/>
                      <p:cNvGrpSpPr/>
                      <p:nvPr/>
                    </p:nvGrpSpPr>
                    <p:grpSpPr bwMode="auto">
                      <a:xfrm>
                        <a:off x="8460" y="4716"/>
                        <a:ext cx="1440" cy="2964"/>
                        <a:chOff x="8460" y="4716"/>
                        <a:chExt cx="1440" cy="2964"/>
                      </a:xfrm>
                    </p:grpSpPr>
                    <p:sp>
                      <p:nvSpPr>
                        <p:cNvPr id="20526" name="Line 203"/>
                        <p:cNvSpPr>
                          <a:spLocks noChangeShapeType="1"/>
                        </p:cNvSpPr>
                        <p:nvPr/>
                      </p:nvSpPr>
                      <p:spPr bwMode="auto">
                        <a:xfrm>
                          <a:off x="9000" y="6276"/>
                          <a:ext cx="3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27" name="Line 204"/>
                        <p:cNvSpPr>
                          <a:spLocks noChangeShapeType="1"/>
                        </p:cNvSpPr>
                        <p:nvPr/>
                      </p:nvSpPr>
                      <p:spPr bwMode="auto">
                        <a:xfrm>
                          <a:off x="9000" y="6900"/>
                          <a:ext cx="3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629" name="Rectangle 205"/>
                        <p:cNvSpPr>
                          <a:spLocks noChangeArrowheads="1"/>
                        </p:cNvSpPr>
                        <p:nvPr/>
                      </p:nvSpPr>
                      <p:spPr bwMode="auto">
                        <a:xfrm>
                          <a:off x="8460" y="4716"/>
                          <a:ext cx="540" cy="468"/>
                        </a:xfrm>
                        <a:prstGeom prst="rect">
                          <a:avLst/>
                        </a:prstGeom>
                        <a:solidFill>
                          <a:srgbClr val="FFFFFF"/>
                        </a:solidFill>
                        <a:ln w="9525">
                          <a:solidFill>
                            <a:srgbClr val="000000"/>
                          </a:solidFill>
                          <a:miter lim="800000"/>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en-US" altLang="zh-CN" sz="1800">
                              <a:ea typeface="宋体" panose="02010600030101010101" pitchFamily="2" charset="-122"/>
                            </a:rPr>
                            <a:t>T</a:t>
                          </a:r>
                          <a:endParaRPr lang="en-US" altLang="zh-CN" sz="1800">
                            <a:effectLst>
                              <a:outerShdw blurRad="38100" dist="38100" dir="2700000" algn="tl">
                                <a:srgbClr val="C0C0C0"/>
                              </a:outerShdw>
                            </a:effectLst>
                            <a:latin typeface="Arial" panose="020B0604020202020204" pitchFamily="34" charset="0"/>
                            <a:ea typeface="宋体" panose="02010600030101010101" pitchFamily="2" charset="-122"/>
                          </a:endParaRPr>
                        </a:p>
                      </p:txBody>
                    </p:sp>
                    <p:sp>
                      <p:nvSpPr>
                        <p:cNvPr id="615630" name="Rectangle 206"/>
                        <p:cNvSpPr>
                          <a:spLocks noChangeArrowheads="1"/>
                        </p:cNvSpPr>
                        <p:nvPr/>
                      </p:nvSpPr>
                      <p:spPr bwMode="auto">
                        <a:xfrm>
                          <a:off x="8460" y="5496"/>
                          <a:ext cx="540" cy="468"/>
                        </a:xfrm>
                        <a:prstGeom prst="rect">
                          <a:avLst/>
                        </a:prstGeom>
                        <a:solidFill>
                          <a:srgbClr val="FFFFFF"/>
                        </a:solidFill>
                        <a:ln w="9525">
                          <a:solidFill>
                            <a:srgbClr val="000000"/>
                          </a:solidFill>
                          <a:miter lim="800000"/>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en-US" altLang="zh-CN" sz="1800">
                              <a:ea typeface="宋体" panose="02010600030101010101" pitchFamily="2" charset="-122"/>
                            </a:rPr>
                            <a:t>T</a:t>
                          </a:r>
                          <a:endParaRPr lang="en-US" altLang="zh-CN" sz="1800">
                            <a:effectLst>
                              <a:outerShdw blurRad="38100" dist="38100" dir="2700000" algn="tl">
                                <a:srgbClr val="C0C0C0"/>
                              </a:outerShdw>
                            </a:effectLst>
                            <a:latin typeface="Arial" panose="020B0604020202020204" pitchFamily="34" charset="0"/>
                            <a:ea typeface="宋体" panose="02010600030101010101" pitchFamily="2" charset="-122"/>
                          </a:endParaRPr>
                        </a:p>
                      </p:txBody>
                    </p:sp>
                    <p:sp>
                      <p:nvSpPr>
                        <p:cNvPr id="615631" name="AutoShape 207"/>
                        <p:cNvSpPr>
                          <a:spLocks noChangeArrowheads="1"/>
                        </p:cNvSpPr>
                        <p:nvPr/>
                      </p:nvSpPr>
                      <p:spPr bwMode="auto">
                        <a:xfrm rot="16267820">
                          <a:off x="8044" y="6474"/>
                          <a:ext cx="1405" cy="574"/>
                        </a:xfrm>
                        <a:prstGeom prst="flowChartExtract">
                          <a:avLst/>
                        </a:prstGeom>
                        <a:solidFill>
                          <a:srgbClr val="FFFFFF"/>
                        </a:solidFill>
                        <a:ln w="9525">
                          <a:solidFill>
                            <a:srgbClr val="000000"/>
                          </a:solidFill>
                          <a:miter lim="800000"/>
                        </a:ln>
                      </p:spPr>
                      <p:txBody>
                        <a:bodyPr vert="eaVert"/>
                        <a:lstStyle/>
                        <a:p>
                          <a:pPr algn="just" eaLnBrk="1" hangingPunct="1">
                            <a:lnSpc>
                              <a:spcPct val="130000"/>
                            </a:lnSpc>
                            <a:spcBef>
                              <a:spcPct val="20000"/>
                            </a:spcBef>
                            <a:buClr>
                              <a:schemeClr val="accent2"/>
                            </a:buClr>
                            <a:buSzPct val="70000"/>
                            <a:buFont typeface="Wingdings" panose="05000000000000000000" pitchFamily="2" charset="2"/>
                            <a:buNone/>
                            <a:defRPr/>
                          </a:pPr>
                          <a:endParaRPr lang="zh-CN" altLang="zh-CN" sz="1800">
                            <a:effectLst>
                              <a:outerShdw blurRad="38100" dist="38100" dir="2700000" algn="tl">
                                <a:srgbClr val="C0C0C0"/>
                              </a:outerShdw>
                            </a:effectLst>
                            <a:latin typeface="Arial" panose="020B0604020202020204" pitchFamily="34" charset="0"/>
                            <a:ea typeface="宋体" panose="02010600030101010101" pitchFamily="2" charset="-122"/>
                          </a:endParaRPr>
                        </a:p>
                      </p:txBody>
                    </p:sp>
                    <p:sp>
                      <p:nvSpPr>
                        <p:cNvPr id="615632" name="Rectangle 208"/>
                        <p:cNvSpPr>
                          <a:spLocks noChangeArrowheads="1"/>
                        </p:cNvSpPr>
                        <p:nvPr/>
                      </p:nvSpPr>
                      <p:spPr bwMode="auto">
                        <a:xfrm>
                          <a:off x="9360" y="5964"/>
                          <a:ext cx="540" cy="468"/>
                        </a:xfrm>
                        <a:prstGeom prst="rect">
                          <a:avLst/>
                        </a:prstGeom>
                        <a:solidFill>
                          <a:srgbClr val="FFFFFF"/>
                        </a:solidFill>
                        <a:ln w="9525">
                          <a:solidFill>
                            <a:srgbClr val="000000"/>
                          </a:solidFill>
                          <a:miter lim="800000"/>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en-US" altLang="zh-CN" sz="1800">
                              <a:ea typeface="宋体" panose="02010600030101010101" pitchFamily="2" charset="-122"/>
                            </a:rPr>
                            <a:t>T</a:t>
                          </a:r>
                          <a:endParaRPr lang="en-US" altLang="zh-CN" sz="1800">
                            <a:effectLst>
                              <a:outerShdw blurRad="38100" dist="38100" dir="2700000" algn="tl">
                                <a:srgbClr val="C0C0C0"/>
                              </a:outerShdw>
                            </a:effectLst>
                            <a:latin typeface="Arial" panose="020B0604020202020204" pitchFamily="34" charset="0"/>
                            <a:ea typeface="宋体" panose="02010600030101010101" pitchFamily="2" charset="-122"/>
                          </a:endParaRPr>
                        </a:p>
                      </p:txBody>
                    </p:sp>
                    <p:sp>
                      <p:nvSpPr>
                        <p:cNvPr id="615633" name="Rectangle 209"/>
                        <p:cNvSpPr>
                          <a:spLocks noChangeArrowheads="1"/>
                        </p:cNvSpPr>
                        <p:nvPr/>
                      </p:nvSpPr>
                      <p:spPr bwMode="auto">
                        <a:xfrm>
                          <a:off x="9360" y="6587"/>
                          <a:ext cx="540" cy="470"/>
                        </a:xfrm>
                        <a:prstGeom prst="rect">
                          <a:avLst/>
                        </a:prstGeom>
                        <a:solidFill>
                          <a:srgbClr val="FFFFFF"/>
                        </a:solidFill>
                        <a:ln w="9525">
                          <a:solidFill>
                            <a:srgbClr val="000000"/>
                          </a:solidFill>
                          <a:miter lim="800000"/>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en-US" altLang="zh-CN" sz="1800">
                              <a:ea typeface="宋体" panose="02010600030101010101" pitchFamily="2" charset="-122"/>
                            </a:rPr>
                            <a:t>T</a:t>
                          </a:r>
                          <a:endParaRPr lang="en-US" altLang="zh-CN" sz="1800">
                            <a:effectLst>
                              <a:outerShdw blurRad="38100" dist="38100" dir="2700000" algn="tl">
                                <a:srgbClr val="C0C0C0"/>
                              </a:outerShdw>
                            </a:effectLst>
                            <a:latin typeface="Arial" panose="020B0604020202020204" pitchFamily="34" charset="0"/>
                            <a:ea typeface="宋体" panose="02010600030101010101" pitchFamily="2" charset="-122"/>
                          </a:endParaRPr>
                        </a:p>
                      </p:txBody>
                    </p:sp>
                    <p:sp>
                      <p:nvSpPr>
                        <p:cNvPr id="20533" name="Line 210"/>
                        <p:cNvSpPr>
                          <a:spLocks noChangeShapeType="1"/>
                        </p:cNvSpPr>
                        <p:nvPr/>
                      </p:nvSpPr>
                      <p:spPr bwMode="auto">
                        <a:xfrm>
                          <a:off x="9000" y="7443"/>
                          <a:ext cx="3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635" name="Rectangle 211"/>
                        <p:cNvSpPr>
                          <a:spLocks noChangeArrowheads="1"/>
                        </p:cNvSpPr>
                        <p:nvPr/>
                      </p:nvSpPr>
                      <p:spPr bwMode="auto">
                        <a:xfrm>
                          <a:off x="9360" y="7212"/>
                          <a:ext cx="540" cy="468"/>
                        </a:xfrm>
                        <a:prstGeom prst="rect">
                          <a:avLst/>
                        </a:prstGeom>
                        <a:solidFill>
                          <a:srgbClr val="FFFFFF"/>
                        </a:solidFill>
                        <a:ln w="9525">
                          <a:solidFill>
                            <a:srgbClr val="000000"/>
                          </a:solidFill>
                          <a:miter lim="800000"/>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en-US" altLang="zh-CN" sz="1800">
                              <a:ea typeface="宋体" panose="02010600030101010101" pitchFamily="2" charset="-122"/>
                            </a:rPr>
                            <a:t>T</a:t>
                          </a:r>
                          <a:endParaRPr lang="en-US" altLang="zh-CN" sz="1800">
                            <a:effectLst>
                              <a:outerShdw blurRad="38100" dist="38100" dir="2700000" algn="tl">
                                <a:srgbClr val="C0C0C0"/>
                              </a:outerShdw>
                            </a:effectLst>
                            <a:latin typeface="Arial" panose="020B0604020202020204" pitchFamily="34" charset="0"/>
                            <a:ea typeface="宋体" panose="02010600030101010101" pitchFamily="2" charset="-122"/>
                          </a:endParaRPr>
                        </a:p>
                      </p:txBody>
                    </p:sp>
                  </p:grpSp>
                </p:grpSp>
              </p:grpSp>
              <p:grpSp>
                <p:nvGrpSpPr>
                  <p:cNvPr id="20501" name="Group 212"/>
                  <p:cNvGrpSpPr/>
                  <p:nvPr/>
                </p:nvGrpSpPr>
                <p:grpSpPr bwMode="auto">
                  <a:xfrm>
                    <a:off x="2160" y="4716"/>
                    <a:ext cx="3960" cy="1872"/>
                    <a:chOff x="2160" y="4716"/>
                    <a:chExt cx="3960" cy="1872"/>
                  </a:xfrm>
                </p:grpSpPr>
                <p:grpSp>
                  <p:nvGrpSpPr>
                    <p:cNvPr id="20502" name="Group 213"/>
                    <p:cNvGrpSpPr/>
                    <p:nvPr/>
                  </p:nvGrpSpPr>
                  <p:grpSpPr bwMode="auto">
                    <a:xfrm>
                      <a:off x="2160" y="4716"/>
                      <a:ext cx="3960" cy="1872"/>
                      <a:chOff x="2160" y="4716"/>
                      <a:chExt cx="3960" cy="1872"/>
                    </a:xfrm>
                  </p:grpSpPr>
                  <p:sp>
                    <p:nvSpPr>
                      <p:cNvPr id="20506" name="Line 214"/>
                      <p:cNvSpPr>
                        <a:spLocks noChangeShapeType="1"/>
                      </p:cNvSpPr>
                      <p:nvPr/>
                    </p:nvSpPr>
                    <p:spPr bwMode="auto">
                      <a:xfrm>
                        <a:off x="5040" y="4872"/>
                        <a:ext cx="10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07" name="Line 215"/>
                      <p:cNvSpPr>
                        <a:spLocks noChangeShapeType="1"/>
                      </p:cNvSpPr>
                      <p:nvPr/>
                    </p:nvSpPr>
                    <p:spPr bwMode="auto">
                      <a:xfrm>
                        <a:off x="5040" y="5496"/>
                        <a:ext cx="9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08" name="Line 216"/>
                      <p:cNvSpPr>
                        <a:spLocks noChangeShapeType="1"/>
                      </p:cNvSpPr>
                      <p:nvPr/>
                    </p:nvSpPr>
                    <p:spPr bwMode="auto">
                      <a:xfrm>
                        <a:off x="5040" y="6276"/>
                        <a:ext cx="9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0509" name="Group 217"/>
                      <p:cNvGrpSpPr/>
                      <p:nvPr/>
                    </p:nvGrpSpPr>
                    <p:grpSpPr bwMode="auto">
                      <a:xfrm>
                        <a:off x="2160" y="4716"/>
                        <a:ext cx="2880" cy="1872"/>
                        <a:chOff x="2160" y="4716"/>
                        <a:chExt cx="2880" cy="1872"/>
                      </a:xfrm>
                    </p:grpSpPr>
                    <p:sp>
                      <p:nvSpPr>
                        <p:cNvPr id="615642" name="Rectangle 218"/>
                        <p:cNvSpPr>
                          <a:spLocks noChangeArrowheads="1"/>
                        </p:cNvSpPr>
                        <p:nvPr/>
                      </p:nvSpPr>
                      <p:spPr bwMode="auto">
                        <a:xfrm>
                          <a:off x="2160" y="5029"/>
                          <a:ext cx="540" cy="936"/>
                        </a:xfrm>
                        <a:prstGeom prst="rect">
                          <a:avLst/>
                        </a:prstGeom>
                        <a:solidFill>
                          <a:srgbClr val="FFFFFF"/>
                        </a:solidFill>
                        <a:ln w="9525">
                          <a:solidFill>
                            <a:srgbClr val="000000"/>
                          </a:solidFill>
                          <a:miter lim="800000"/>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zh-CN" altLang="en-US" sz="1600">
                              <a:ea typeface="宋体" panose="02010600030101010101" pitchFamily="2" charset="-122"/>
                            </a:rPr>
                            <a:t>主机</a:t>
                          </a:r>
                          <a:endParaRPr lang="zh-CN" altLang="en-US" sz="1600">
                            <a:effectLst>
                              <a:outerShdw blurRad="38100" dist="38100" dir="2700000" algn="tl">
                                <a:srgbClr val="C0C0C0"/>
                              </a:outerShdw>
                            </a:effectLst>
                            <a:latin typeface="Arial" panose="020B0604020202020204" pitchFamily="34" charset="0"/>
                            <a:ea typeface="宋体" panose="02010600030101010101" pitchFamily="2" charset="-122"/>
                          </a:endParaRPr>
                        </a:p>
                      </p:txBody>
                    </p:sp>
                    <p:sp>
                      <p:nvSpPr>
                        <p:cNvPr id="615643" name="Rectangle 219"/>
                        <p:cNvSpPr>
                          <a:spLocks noChangeArrowheads="1"/>
                        </p:cNvSpPr>
                        <p:nvPr/>
                      </p:nvSpPr>
                      <p:spPr bwMode="auto">
                        <a:xfrm>
                          <a:off x="3241" y="4871"/>
                          <a:ext cx="720" cy="1248"/>
                        </a:xfrm>
                        <a:prstGeom prst="rect">
                          <a:avLst/>
                        </a:prstGeom>
                        <a:solidFill>
                          <a:srgbClr val="FFFFFF"/>
                        </a:solidFill>
                        <a:ln w="9525">
                          <a:solidFill>
                            <a:srgbClr val="000000"/>
                          </a:solidFill>
                          <a:miter lim="800000"/>
                        </a:ln>
                      </p:spPr>
                      <p:txBody>
                        <a:bodyPr anchor="ctr"/>
                        <a:lstStyle/>
                        <a:p>
                          <a:pPr algn="just" eaLnBrk="1" hangingPunct="1">
                            <a:lnSpc>
                              <a:spcPct val="130000"/>
                            </a:lnSpc>
                            <a:spcBef>
                              <a:spcPct val="20000"/>
                            </a:spcBef>
                            <a:buClr>
                              <a:schemeClr val="accent2"/>
                            </a:buClr>
                            <a:buSzPct val="70000"/>
                            <a:buFont typeface="Wingdings" panose="05000000000000000000" pitchFamily="2" charset="2"/>
                            <a:buNone/>
                            <a:defRPr/>
                          </a:pPr>
                          <a:r>
                            <a:rPr lang="en-US" altLang="zh-CN" sz="1800" dirty="0">
                              <a:ea typeface="宋体" panose="02010600030101010101" pitchFamily="2" charset="-122"/>
                            </a:rPr>
                            <a:t>FEP</a:t>
                          </a:r>
                          <a:endParaRPr lang="en-US" altLang="zh-CN" sz="1800" dirty="0">
                            <a:effectLst>
                              <a:outerShdw blurRad="38100" dist="38100" dir="2700000" algn="tl">
                                <a:srgbClr val="C0C0C0"/>
                              </a:outerShdw>
                            </a:effectLst>
                            <a:latin typeface="Arial" panose="020B0604020202020204" pitchFamily="34" charset="0"/>
                            <a:ea typeface="宋体" panose="02010600030101010101" pitchFamily="2" charset="-122"/>
                          </a:endParaRPr>
                        </a:p>
                      </p:txBody>
                    </p:sp>
                    <p:sp>
                      <p:nvSpPr>
                        <p:cNvPr id="615644" name="Rectangle 220"/>
                        <p:cNvSpPr>
                          <a:spLocks noChangeArrowheads="1"/>
                        </p:cNvSpPr>
                        <p:nvPr/>
                      </p:nvSpPr>
                      <p:spPr bwMode="auto">
                        <a:xfrm>
                          <a:off x="4499" y="4716"/>
                          <a:ext cx="539" cy="468"/>
                        </a:xfrm>
                        <a:prstGeom prst="rect">
                          <a:avLst/>
                        </a:prstGeom>
                        <a:solidFill>
                          <a:srgbClr val="FFFFFF"/>
                        </a:solidFill>
                        <a:ln w="9525">
                          <a:solidFill>
                            <a:srgbClr val="000000"/>
                          </a:solidFill>
                          <a:miter lim="800000"/>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en-US" altLang="zh-CN" sz="1800" dirty="0">
                              <a:ea typeface="宋体" panose="02010600030101010101" pitchFamily="2" charset="-122"/>
                            </a:rPr>
                            <a:t>M</a:t>
                          </a:r>
                          <a:endParaRPr lang="en-US" altLang="zh-CN" sz="1800" dirty="0">
                            <a:effectLst>
                              <a:outerShdw blurRad="38100" dist="38100" dir="2700000" algn="tl">
                                <a:srgbClr val="C0C0C0"/>
                              </a:outerShdw>
                            </a:effectLst>
                            <a:latin typeface="Arial" panose="020B0604020202020204" pitchFamily="34" charset="0"/>
                            <a:ea typeface="宋体" panose="02010600030101010101" pitchFamily="2" charset="-122"/>
                          </a:endParaRPr>
                        </a:p>
                      </p:txBody>
                    </p:sp>
                    <p:sp>
                      <p:nvSpPr>
                        <p:cNvPr id="615645" name="Rectangle 221"/>
                        <p:cNvSpPr>
                          <a:spLocks noChangeArrowheads="1"/>
                        </p:cNvSpPr>
                        <p:nvPr/>
                      </p:nvSpPr>
                      <p:spPr bwMode="auto">
                        <a:xfrm>
                          <a:off x="4499" y="6119"/>
                          <a:ext cx="539" cy="468"/>
                        </a:xfrm>
                        <a:prstGeom prst="rect">
                          <a:avLst/>
                        </a:prstGeom>
                        <a:solidFill>
                          <a:srgbClr val="FFFFFF"/>
                        </a:solidFill>
                        <a:ln w="9525">
                          <a:solidFill>
                            <a:srgbClr val="000000"/>
                          </a:solidFill>
                          <a:miter lim="800000"/>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en-US" altLang="zh-CN" sz="1800">
                              <a:ea typeface="宋体" panose="02010600030101010101" pitchFamily="2" charset="-122"/>
                            </a:rPr>
                            <a:t>M</a:t>
                          </a:r>
                          <a:endParaRPr lang="en-US" altLang="zh-CN" sz="1800">
                            <a:effectLst>
                              <a:outerShdw blurRad="38100" dist="38100" dir="2700000" algn="tl">
                                <a:srgbClr val="C0C0C0"/>
                              </a:outerShdw>
                            </a:effectLst>
                            <a:latin typeface="Arial" panose="020B0604020202020204" pitchFamily="34" charset="0"/>
                            <a:ea typeface="宋体" panose="02010600030101010101" pitchFamily="2" charset="-122"/>
                          </a:endParaRPr>
                        </a:p>
                      </p:txBody>
                    </p:sp>
                    <p:sp>
                      <p:nvSpPr>
                        <p:cNvPr id="615646" name="Rectangle 222"/>
                        <p:cNvSpPr>
                          <a:spLocks noChangeArrowheads="1"/>
                        </p:cNvSpPr>
                        <p:nvPr/>
                      </p:nvSpPr>
                      <p:spPr bwMode="auto">
                        <a:xfrm>
                          <a:off x="4499" y="5339"/>
                          <a:ext cx="539" cy="468"/>
                        </a:xfrm>
                        <a:prstGeom prst="rect">
                          <a:avLst/>
                        </a:prstGeom>
                        <a:solidFill>
                          <a:srgbClr val="FFFFFF"/>
                        </a:solidFill>
                        <a:ln w="9525">
                          <a:solidFill>
                            <a:srgbClr val="000000"/>
                          </a:solidFill>
                          <a:miter lim="800000"/>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en-US" altLang="zh-CN" sz="1800">
                              <a:ea typeface="宋体" panose="02010600030101010101" pitchFamily="2" charset="-122"/>
                            </a:rPr>
                            <a:t>M</a:t>
                          </a:r>
                          <a:endParaRPr lang="en-US" altLang="zh-CN" sz="1800">
                            <a:effectLst>
                              <a:outerShdw blurRad="38100" dist="38100" dir="2700000" algn="tl">
                                <a:srgbClr val="C0C0C0"/>
                              </a:outerShdw>
                            </a:effectLst>
                            <a:latin typeface="Arial" panose="020B0604020202020204" pitchFamily="34" charset="0"/>
                            <a:ea typeface="宋体" panose="02010600030101010101" pitchFamily="2" charset="-122"/>
                          </a:endParaRPr>
                        </a:p>
                      </p:txBody>
                    </p:sp>
                  </p:grpSp>
                </p:grpSp>
                <p:sp>
                  <p:nvSpPr>
                    <p:cNvPr id="20503" name="Line 223"/>
                    <p:cNvSpPr>
                      <a:spLocks noChangeShapeType="1"/>
                    </p:cNvSpPr>
                    <p:nvPr/>
                  </p:nvSpPr>
                  <p:spPr bwMode="auto">
                    <a:xfrm flipV="1">
                      <a:off x="3960" y="4872"/>
                      <a:ext cx="54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04" name="Line 224"/>
                    <p:cNvSpPr>
                      <a:spLocks noChangeShapeType="1"/>
                    </p:cNvSpPr>
                    <p:nvPr/>
                  </p:nvSpPr>
                  <p:spPr bwMode="auto">
                    <a:xfrm>
                      <a:off x="3960" y="5496"/>
                      <a:ext cx="5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05" name="Line 225"/>
                    <p:cNvSpPr>
                      <a:spLocks noChangeShapeType="1"/>
                    </p:cNvSpPr>
                    <p:nvPr/>
                  </p:nvSpPr>
                  <p:spPr bwMode="auto">
                    <a:xfrm>
                      <a:off x="3960" y="5808"/>
                      <a:ext cx="54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20493" name="Line 227"/>
                <p:cNvSpPr>
                  <a:spLocks noChangeShapeType="1"/>
                </p:cNvSpPr>
                <p:nvPr/>
              </p:nvSpPr>
              <p:spPr bwMode="auto">
                <a:xfrm flipH="1">
                  <a:off x="5940" y="4872"/>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494" name="Line 228"/>
                <p:cNvSpPr>
                  <a:spLocks noChangeShapeType="1"/>
                </p:cNvSpPr>
                <p:nvPr/>
              </p:nvSpPr>
              <p:spPr bwMode="auto">
                <a:xfrm flipH="1">
                  <a:off x="5760" y="5496"/>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495" name="Line 229"/>
                <p:cNvSpPr>
                  <a:spLocks noChangeShapeType="1"/>
                </p:cNvSpPr>
                <p:nvPr/>
              </p:nvSpPr>
              <p:spPr bwMode="auto">
                <a:xfrm flipH="1">
                  <a:off x="5760" y="6276"/>
                  <a:ext cx="18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654" name="Rectangle 230"/>
                <p:cNvSpPr>
                  <a:spLocks noChangeArrowheads="1"/>
                </p:cNvSpPr>
                <p:nvPr/>
              </p:nvSpPr>
              <p:spPr bwMode="auto">
                <a:xfrm>
                  <a:off x="9360" y="5964"/>
                  <a:ext cx="540" cy="468"/>
                </a:xfrm>
                <a:prstGeom prst="rect">
                  <a:avLst/>
                </a:prstGeom>
                <a:solidFill>
                  <a:srgbClr val="FFFFFF"/>
                </a:solidFill>
                <a:ln w="9525">
                  <a:solidFill>
                    <a:srgbClr val="000000"/>
                  </a:solidFill>
                  <a:miter lim="800000"/>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en-US" altLang="zh-CN" sz="1800" dirty="0">
                      <a:ea typeface="宋体" panose="02010600030101010101" pitchFamily="2" charset="-122"/>
                    </a:rPr>
                    <a:t>T</a:t>
                  </a:r>
                  <a:endParaRPr lang="en-US" altLang="zh-CN" sz="1800" dirty="0">
                    <a:effectLst>
                      <a:outerShdw blurRad="38100" dist="38100" dir="2700000" algn="tl">
                        <a:srgbClr val="C0C0C0"/>
                      </a:outerShdw>
                    </a:effectLst>
                    <a:latin typeface="Arial" panose="020B0604020202020204" pitchFamily="34" charset="0"/>
                    <a:ea typeface="宋体" panose="02010600030101010101" pitchFamily="2" charset="-122"/>
                  </a:endParaRPr>
                </a:p>
              </p:txBody>
            </p:sp>
            <p:sp>
              <p:nvSpPr>
                <p:cNvPr id="615655" name="Rectangle 231"/>
                <p:cNvSpPr>
                  <a:spLocks noChangeArrowheads="1"/>
                </p:cNvSpPr>
                <p:nvPr/>
              </p:nvSpPr>
              <p:spPr bwMode="auto">
                <a:xfrm>
                  <a:off x="9360" y="6587"/>
                  <a:ext cx="540" cy="468"/>
                </a:xfrm>
                <a:prstGeom prst="rect">
                  <a:avLst/>
                </a:prstGeom>
                <a:solidFill>
                  <a:srgbClr val="FFFFFF"/>
                </a:solidFill>
                <a:ln w="9525">
                  <a:solidFill>
                    <a:srgbClr val="000000"/>
                  </a:solidFill>
                  <a:miter lim="800000"/>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en-US" altLang="zh-CN" sz="1800">
                      <a:ea typeface="宋体" panose="02010600030101010101" pitchFamily="2" charset="-122"/>
                    </a:rPr>
                    <a:t>T</a:t>
                  </a:r>
                  <a:endParaRPr lang="en-US" altLang="zh-CN" sz="1800">
                    <a:effectLst>
                      <a:outerShdw blurRad="38100" dist="38100" dir="2700000" algn="tl">
                        <a:srgbClr val="C0C0C0"/>
                      </a:outerShdw>
                    </a:effectLst>
                    <a:latin typeface="Arial" panose="020B0604020202020204" pitchFamily="34" charset="0"/>
                    <a:ea typeface="宋体" panose="02010600030101010101" pitchFamily="2" charset="-122"/>
                  </a:endParaRPr>
                </a:p>
              </p:txBody>
            </p:sp>
            <p:sp>
              <p:nvSpPr>
                <p:cNvPr id="615656" name="Rectangle 232"/>
                <p:cNvSpPr>
                  <a:spLocks noChangeArrowheads="1"/>
                </p:cNvSpPr>
                <p:nvPr/>
              </p:nvSpPr>
              <p:spPr bwMode="auto">
                <a:xfrm>
                  <a:off x="9360" y="7212"/>
                  <a:ext cx="540" cy="468"/>
                </a:xfrm>
                <a:prstGeom prst="rect">
                  <a:avLst/>
                </a:prstGeom>
                <a:solidFill>
                  <a:srgbClr val="FFFFFF"/>
                </a:solidFill>
                <a:ln w="9525">
                  <a:solidFill>
                    <a:srgbClr val="000000"/>
                  </a:solidFill>
                  <a:miter lim="800000"/>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en-US" altLang="zh-CN" sz="1800">
                      <a:ea typeface="宋体" panose="02010600030101010101" pitchFamily="2" charset="-122"/>
                    </a:rPr>
                    <a:t>T</a:t>
                  </a:r>
                  <a:endParaRPr lang="en-US" altLang="zh-CN" sz="1800">
                    <a:effectLst>
                      <a:outerShdw blurRad="38100" dist="38100" dir="2700000" algn="tl">
                        <a:srgbClr val="C0C0C0"/>
                      </a:outerShdw>
                    </a:effectLst>
                    <a:latin typeface="Arial" panose="020B0604020202020204" pitchFamily="34" charset="0"/>
                    <a:ea typeface="宋体" panose="02010600030101010101" pitchFamily="2" charset="-122"/>
                  </a:endParaRPr>
                </a:p>
              </p:txBody>
            </p:sp>
            <p:sp>
              <p:nvSpPr>
                <p:cNvPr id="20499" name="Line 233"/>
                <p:cNvSpPr>
                  <a:spLocks noChangeShapeType="1"/>
                </p:cNvSpPr>
                <p:nvPr/>
              </p:nvSpPr>
              <p:spPr bwMode="auto">
                <a:xfrm flipV="1">
                  <a:off x="9000" y="7527"/>
                  <a:ext cx="180" cy="156"/>
                </a:xfrm>
                <a:prstGeom prst="line">
                  <a:avLst/>
                </a:prstGeom>
                <a:noFill/>
                <a:ln w="9525">
                  <a:solidFill>
                    <a:srgbClr val="000000"/>
                  </a:solidFill>
                  <a:prstDash val="lgDash"/>
                  <a:round/>
                  <a:tailEnd type="arrow" w="sm" len="sm"/>
                </a:ln>
                <a:extLst>
                  <a:ext uri="{909E8E84-426E-40DD-AFC4-6F175D3DCCD1}">
                    <a14:hiddenFill xmlns:a14="http://schemas.microsoft.com/office/drawing/2010/main">
                      <a:noFill/>
                    </a14:hiddenFill>
                  </a:ext>
                </a:extLst>
              </p:spPr>
              <p:txBody>
                <a:bodyPr/>
                <a:lstStyle/>
                <a:p>
                  <a:endParaRPr lang="zh-CN" altLang="en-US"/>
                </a:p>
              </p:txBody>
            </p:sp>
          </p:grpSp>
          <p:sp>
            <p:nvSpPr>
              <p:cNvPr id="20490" name="Line 234"/>
              <p:cNvSpPr>
                <a:spLocks noChangeShapeType="1"/>
              </p:cNvSpPr>
              <p:nvPr/>
            </p:nvSpPr>
            <p:spPr bwMode="auto">
              <a:xfrm>
                <a:off x="1669681" y="1956616"/>
                <a:ext cx="482231"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491" name="Line 235"/>
              <p:cNvSpPr>
                <a:spLocks noChangeShapeType="1"/>
              </p:cNvSpPr>
              <p:nvPr/>
            </p:nvSpPr>
            <p:spPr bwMode="auto">
              <a:xfrm>
                <a:off x="1669681" y="2428920"/>
                <a:ext cx="482231"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0486" name="Rectangle 238"/>
            <p:cNvSpPr>
              <a:spLocks noChangeArrowheads="1"/>
            </p:cNvSpPr>
            <p:nvPr/>
          </p:nvSpPr>
          <p:spPr bwMode="auto">
            <a:xfrm>
              <a:off x="6932740" y="3003093"/>
              <a:ext cx="488484" cy="449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TC</a:t>
              </a:r>
              <a:endParaRPr lang="en-US" altLang="zh-CN" sz="1800"/>
            </a:p>
          </p:txBody>
        </p:sp>
        <p:sp>
          <p:nvSpPr>
            <p:cNvPr id="615664" name="Rectangle 240"/>
            <p:cNvSpPr>
              <a:spLocks noChangeArrowheads="1"/>
            </p:cNvSpPr>
            <p:nvPr/>
          </p:nvSpPr>
          <p:spPr bwMode="auto">
            <a:xfrm>
              <a:off x="3895725" y="3141147"/>
              <a:ext cx="1495425" cy="366743"/>
            </a:xfrm>
            <a:prstGeom prst="rect">
              <a:avLst/>
            </a:prstGeom>
            <a:noFill/>
            <a:ln>
              <a:noFill/>
            </a:ln>
            <a:effectLst/>
          </p:spPr>
          <p:txBody>
            <a:bodyPr anchor="ctr">
              <a:spAutoFit/>
            </a:bodyPr>
            <a:lstStyle/>
            <a:p>
              <a:pPr eaLnBrk="1" hangingPunct="1">
                <a:defRPr/>
              </a:pPr>
              <a:r>
                <a:rPr lang="en-US" altLang="zh-CN" sz="1800" dirty="0">
                  <a:effectLst>
                    <a:outerShdw blurRad="38100" dist="38100" dir="2700000" algn="tl">
                      <a:srgbClr val="C0C0C0"/>
                    </a:outerShdw>
                  </a:effectLst>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公共电话网</a:t>
              </a:r>
              <a:r>
                <a:rPr lang="zh-CN" altLang="en-US" sz="1800" dirty="0">
                  <a:effectLst>
                    <a:outerShdw blurRad="38100" dist="38100" dir="2700000" algn="tl">
                      <a:srgbClr val="C0C0C0"/>
                    </a:outerShdw>
                  </a:effectLst>
                  <a:latin typeface="Arial" panose="020B0604020202020204" pitchFamily="34" charset="0"/>
                  <a:ea typeface="宋体" panose="02010600030101010101" pitchFamily="2" charset="-122"/>
                </a:rPr>
                <a:t> </a:t>
              </a:r>
              <a:endParaRPr lang="zh-CN" altLang="en-US" sz="1800" dirty="0">
                <a:effectLst>
                  <a:outerShdw blurRad="38100" dist="38100" dir="2700000" algn="tl">
                    <a:srgbClr val="C0C0C0"/>
                  </a:outerShdw>
                </a:effectLst>
                <a:latin typeface="Arial" panose="020B0604020202020204" pitchFamily="34" charset="0"/>
                <a:ea typeface="宋体" panose="02010600030101010101" pitchFamily="2" charset="-122"/>
              </a:endParaRPr>
            </a:p>
          </p:txBody>
        </p:sp>
        <p:sp>
          <p:nvSpPr>
            <p:cNvPr id="20488" name="Rectangle 241"/>
            <p:cNvSpPr>
              <a:spLocks noChangeArrowheads="1"/>
            </p:cNvSpPr>
            <p:nvPr/>
          </p:nvSpPr>
          <p:spPr bwMode="auto">
            <a:xfrm>
              <a:off x="6405563" y="3573016"/>
              <a:ext cx="10985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1"/>
                </a:buBlip>
                <a:tabLst>
                  <a:tab pos="4295775"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tabLst>
                  <a:tab pos="4295775"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4295775"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4295775"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4295775"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4295775"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4295775"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4295775"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4295775"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1800"/>
                <a:t>低速线路</a:t>
              </a:r>
              <a:endParaRPr lang="zh-CN" altLang="en-US" sz="1800"/>
            </a:p>
          </p:txBody>
        </p:sp>
      </p:grpSp>
      <p:sp>
        <p:nvSpPr>
          <p:cNvPr id="615667" name="Rectangle 243"/>
          <p:cNvSpPr>
            <a:spLocks noChangeArrowheads="1"/>
          </p:cNvSpPr>
          <p:nvPr/>
        </p:nvSpPr>
        <p:spPr bwMode="auto">
          <a:xfrm>
            <a:off x="611188" y="4037013"/>
            <a:ext cx="8064500" cy="209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marL="342900" indent="-342900"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Font typeface="Wingdings" panose="05000000000000000000" pitchFamily="2" charset="2"/>
              <a:buChar char="l"/>
            </a:pPr>
            <a:r>
              <a:rPr lang="en-US" altLang="zh-CN" sz="2000"/>
              <a:t>FEP</a:t>
            </a:r>
            <a:r>
              <a:rPr lang="zh-CN" altLang="en-US" sz="2000"/>
              <a:t>：</a:t>
            </a:r>
            <a:r>
              <a:rPr lang="en-US" altLang="zh-CN" sz="2000" b="0">
                <a:latin typeface="Times New Roman" panose="02020603050405020304" pitchFamily="18" charset="0"/>
              </a:rPr>
              <a:t>Front End Processor</a:t>
            </a:r>
            <a:r>
              <a:rPr lang="zh-CN" altLang="en-US" sz="2000"/>
              <a:t>，前端处理机。通常由一台廉价的计算机担任，完成 通信任务。</a:t>
            </a:r>
            <a:endParaRPr lang="zh-CN" altLang="en-US" sz="2000"/>
          </a:p>
          <a:p>
            <a:pPr algn="l" eaLnBrk="1" hangingPunct="1">
              <a:buFont typeface="Wingdings" panose="05000000000000000000" pitchFamily="2" charset="2"/>
              <a:buChar char="l"/>
            </a:pPr>
            <a:r>
              <a:rPr lang="zh-CN" altLang="en-US" sz="2000"/>
              <a:t>Ｍ：</a:t>
            </a:r>
            <a:r>
              <a:rPr lang="en-US" altLang="zh-CN" sz="2000" b="0">
                <a:latin typeface="Times New Roman" panose="02020603050405020304" pitchFamily="18" charset="0"/>
              </a:rPr>
              <a:t>Modem</a:t>
            </a:r>
            <a:r>
              <a:rPr lang="en-US" altLang="zh-CN" sz="2000"/>
              <a:t>, </a:t>
            </a:r>
            <a:r>
              <a:rPr lang="zh-CN" altLang="en-US" sz="2000"/>
              <a:t>调制解调器，使数字信号转化为模拟信号以便在模拟信道上传输。</a:t>
            </a:r>
            <a:endParaRPr lang="zh-CN" altLang="en-US" sz="2000"/>
          </a:p>
          <a:p>
            <a:pPr algn="l" eaLnBrk="1" hangingPunct="1">
              <a:buFont typeface="Wingdings" panose="05000000000000000000" pitchFamily="2" charset="2"/>
              <a:buChar char="l"/>
            </a:pPr>
            <a:r>
              <a:rPr lang="en-US" altLang="zh-CN" sz="2000"/>
              <a:t>TC</a:t>
            </a:r>
            <a:r>
              <a:rPr lang="zh-CN" altLang="en-US" sz="2000"/>
              <a:t>：</a:t>
            </a:r>
            <a:r>
              <a:rPr lang="en-US" altLang="zh-CN" sz="2000" b="0">
                <a:latin typeface="Times New Roman" panose="02020603050405020304" pitchFamily="18" charset="0"/>
              </a:rPr>
              <a:t>Terminal Controller</a:t>
            </a:r>
            <a:r>
              <a:rPr lang="zh-CN" altLang="en-US" sz="2000"/>
              <a:t>，终端控制器，将多条低速线路汇集到一条高速线路上，从而提高了高速线路的利用率。   </a:t>
            </a:r>
            <a:endParaRPr lang="zh-CN" altLang="en-US" sz="2000"/>
          </a:p>
        </p:txBody>
      </p:sp>
      <p:sp>
        <p:nvSpPr>
          <p:cNvPr id="20484" name="Rectangle 245"/>
          <p:cNvSpPr>
            <a:spLocks noGrp="1" noChangeArrowheads="1"/>
          </p:cNvSpPr>
          <p:nvPr>
            <p:ph type="title"/>
          </p:nvPr>
        </p:nvSpPr>
        <p:spPr>
          <a:xfrm>
            <a:off x="1258888" y="260350"/>
            <a:ext cx="7086600" cy="685800"/>
          </a:xfrm>
          <a:noFill/>
        </p:spPr>
        <p:txBody>
          <a:bodyPr/>
          <a:lstStyle/>
          <a:p>
            <a:pPr eaLnBrk="1" hangingPunct="1"/>
            <a:r>
              <a:rPr lang="en-US" altLang="zh-CN"/>
              <a:t>1.1.1 </a:t>
            </a:r>
            <a:r>
              <a:rPr lang="zh-CN" altLang="en-US"/>
              <a:t>远程联机系统</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5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56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56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a:t>分组交换的问题</a:t>
            </a:r>
            <a:endParaRPr lang="zh-CN" altLang="en-US"/>
          </a:p>
        </p:txBody>
      </p:sp>
      <p:sp>
        <p:nvSpPr>
          <p:cNvPr id="67587" name="Rectangle 3"/>
          <p:cNvSpPr>
            <a:spLocks noGrp="1" noChangeArrowheads="1"/>
          </p:cNvSpPr>
          <p:nvPr>
            <p:ph type="body" idx="1"/>
          </p:nvPr>
        </p:nvSpPr>
        <p:spPr>
          <a:xfrm>
            <a:off x="1042988" y="1978025"/>
            <a:ext cx="7772400" cy="1901825"/>
          </a:xfrm>
        </p:spPr>
        <p:txBody>
          <a:bodyPr/>
          <a:lstStyle/>
          <a:p>
            <a:pPr eaLnBrk="1" hangingPunct="1"/>
            <a:r>
              <a:rPr lang="zh-CN" altLang="en-US"/>
              <a:t>分组在各结点存储转发时需要</a:t>
            </a:r>
            <a:r>
              <a:rPr lang="zh-CN" altLang="en-US">
                <a:solidFill>
                  <a:srgbClr val="FF0000"/>
                </a:solidFill>
              </a:rPr>
              <a:t>排队</a:t>
            </a:r>
            <a:r>
              <a:rPr lang="zh-CN" altLang="en-US"/>
              <a:t>，这就会造成一定的</a:t>
            </a:r>
            <a:r>
              <a:rPr lang="zh-CN" altLang="en-US">
                <a:solidFill>
                  <a:srgbClr val="FF0000"/>
                </a:solidFill>
              </a:rPr>
              <a:t>时延</a:t>
            </a:r>
            <a:r>
              <a:rPr lang="zh-CN" altLang="en-US"/>
              <a:t>。 </a:t>
            </a:r>
            <a:endParaRPr lang="zh-CN" altLang="en-US"/>
          </a:p>
          <a:p>
            <a:pPr eaLnBrk="1" hangingPunct="1"/>
            <a:r>
              <a:rPr lang="zh-CN" altLang="en-US"/>
              <a:t>分组必须携带的首部（里面有必不可少的控制信息）也造成了一定的</a:t>
            </a:r>
            <a:r>
              <a:rPr lang="zh-CN" altLang="en-US">
                <a:solidFill>
                  <a:srgbClr val="FF0000"/>
                </a:solidFill>
              </a:rPr>
              <a:t>开销</a:t>
            </a:r>
            <a:r>
              <a:rPr lang="zh-CN" altLang="en-US"/>
              <a:t>。 </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900113" y="1196975"/>
            <a:ext cx="4176712" cy="685800"/>
          </a:xfrm>
        </p:spPr>
        <p:txBody>
          <a:bodyPr/>
          <a:lstStyle/>
          <a:p>
            <a:pPr eaLnBrk="1" hangingPunct="1"/>
            <a:r>
              <a:rPr lang="zh-CN" altLang="en-US"/>
              <a:t>存储转发不是新概念</a:t>
            </a:r>
            <a:endParaRPr lang="zh-CN" altLang="en-US"/>
          </a:p>
        </p:txBody>
      </p:sp>
      <p:sp>
        <p:nvSpPr>
          <p:cNvPr id="153603" name="Rectangle 3"/>
          <p:cNvSpPr>
            <a:spLocks noGrp="1" noChangeArrowheads="1"/>
          </p:cNvSpPr>
          <p:nvPr>
            <p:ph type="body" idx="1"/>
          </p:nvPr>
        </p:nvSpPr>
        <p:spPr>
          <a:xfrm>
            <a:off x="900113" y="2060575"/>
            <a:ext cx="7772400" cy="1901825"/>
          </a:xfrm>
        </p:spPr>
        <p:txBody>
          <a:bodyPr/>
          <a:lstStyle/>
          <a:p>
            <a:pPr eaLnBrk="1" hangingPunct="1"/>
            <a:r>
              <a:rPr lang="zh-CN" altLang="en-US"/>
              <a:t>在 </a:t>
            </a:r>
            <a:r>
              <a:rPr lang="en-US" altLang="zh-CN"/>
              <a:t>20 </a:t>
            </a:r>
            <a:r>
              <a:rPr lang="zh-CN" altLang="en-US"/>
              <a:t>世纪 </a:t>
            </a:r>
            <a:r>
              <a:rPr lang="en-US" altLang="zh-CN"/>
              <a:t>40 </a:t>
            </a:r>
            <a:r>
              <a:rPr lang="zh-CN" altLang="en-US"/>
              <a:t>年代，电报通信也采用了基于存储转发原理的</a:t>
            </a:r>
            <a:r>
              <a:rPr lang="zh-CN" altLang="en-US">
                <a:solidFill>
                  <a:srgbClr val="FF0000"/>
                </a:solidFill>
              </a:rPr>
              <a:t>报文交换</a:t>
            </a:r>
            <a:r>
              <a:rPr lang="en-US" altLang="zh-CN"/>
              <a:t>(message switching)</a:t>
            </a:r>
            <a:r>
              <a:rPr lang="zh-CN" altLang="en-US"/>
              <a:t>。 </a:t>
            </a:r>
            <a:endParaRPr lang="zh-CN" altLang="en-US"/>
          </a:p>
          <a:p>
            <a:pPr eaLnBrk="1" hangingPunct="1"/>
            <a:r>
              <a:rPr lang="zh-CN" altLang="en-US"/>
              <a:t>报文交换的时延较长，从几分钟到几小时不等。现在报文交换已经很少有人使用了。 </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684213" y="-147638"/>
            <a:ext cx="7793037" cy="839788"/>
          </a:xfrm>
        </p:spPr>
        <p:txBody>
          <a:bodyPr/>
          <a:lstStyle/>
          <a:p>
            <a:pPr eaLnBrk="1" hangingPunct="1"/>
            <a:r>
              <a:rPr lang="zh-CN" altLang="en-US"/>
              <a:t>三种交换的比较 </a:t>
            </a:r>
            <a:endParaRPr lang="zh-CN" altLang="en-US"/>
          </a:p>
        </p:txBody>
      </p:sp>
      <p:grpSp>
        <p:nvGrpSpPr>
          <p:cNvPr id="2" name="Group 134"/>
          <p:cNvGrpSpPr/>
          <p:nvPr/>
        </p:nvGrpSpPr>
        <p:grpSpPr bwMode="auto">
          <a:xfrm>
            <a:off x="7386638" y="1473200"/>
            <a:ext cx="581025" cy="382588"/>
            <a:chOff x="4653" y="1623"/>
            <a:chExt cx="366" cy="241"/>
          </a:xfrm>
        </p:grpSpPr>
        <p:sp>
          <p:nvSpPr>
            <p:cNvPr id="250029" name="AutoShape 4"/>
            <p:cNvSpPr>
              <a:spLocks noChangeArrowheads="1"/>
            </p:cNvSpPr>
            <p:nvPr/>
          </p:nvSpPr>
          <p:spPr bwMode="auto">
            <a:xfrm rot="5400000">
              <a:off x="4733" y="1579"/>
              <a:ext cx="211" cy="359"/>
            </a:xfrm>
            <a:prstGeom prst="parallelogram">
              <a:avLst>
                <a:gd name="adj" fmla="val 29162"/>
              </a:avLst>
            </a:prstGeom>
            <a:solidFill>
              <a:srgbClr val="DDDDDD"/>
            </a:solidFill>
            <a:ln>
              <a:noFill/>
            </a:ln>
          </p:spPr>
          <p:txBody>
            <a:bodyPr wrap="none" anchor="ctr"/>
            <a:lstStyle/>
            <a:p>
              <a:pPr>
                <a:defRPr/>
              </a:pPr>
              <a:endParaRPr lang="zh-CN" altLang="en-US" sz="1600">
                <a:solidFill>
                  <a:srgbClr val="000000"/>
                </a:solidFill>
                <a:latin typeface="+mn-ea"/>
                <a:ea typeface="+mn-ea"/>
              </a:endParaRPr>
            </a:p>
          </p:txBody>
        </p:sp>
        <p:sp>
          <p:nvSpPr>
            <p:cNvPr id="250030" name="Text Box 5"/>
            <p:cNvSpPr txBox="1">
              <a:spLocks noChangeArrowheads="1"/>
            </p:cNvSpPr>
            <p:nvPr/>
          </p:nvSpPr>
          <p:spPr bwMode="auto">
            <a:xfrm rot="626605">
              <a:off x="4682" y="1623"/>
              <a:ext cx="225" cy="213"/>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a:solidFill>
                    <a:srgbClr val="333399"/>
                  </a:solidFill>
                  <a:latin typeface="+mn-ea"/>
                  <a:ea typeface="+mn-ea"/>
                </a:rPr>
                <a:t>P</a:t>
              </a:r>
              <a:r>
                <a:rPr lang="en-US" altLang="zh-CN" sz="1600" baseline="-25000">
                  <a:solidFill>
                    <a:srgbClr val="333399"/>
                  </a:solidFill>
                  <a:latin typeface="+mn-ea"/>
                  <a:ea typeface="+mn-ea"/>
                </a:rPr>
                <a:t>1</a:t>
              </a:r>
              <a:endParaRPr lang="en-US" altLang="zh-CN" sz="1600">
                <a:solidFill>
                  <a:srgbClr val="333399"/>
                </a:solidFill>
                <a:latin typeface="+mn-ea"/>
                <a:ea typeface="+mn-ea"/>
              </a:endParaRPr>
            </a:p>
          </p:txBody>
        </p:sp>
        <p:sp>
          <p:nvSpPr>
            <p:cNvPr id="250031" name="Line 6"/>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50032" name="Line 7"/>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50033" name="AutoShape 8"/>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solidFill>
                <a:srgbClr val="333399"/>
              </a:solidFill>
              <a:miter lim="800000"/>
            </a:ln>
          </p:spPr>
          <p:txBody>
            <a:bodyPr wrap="none" anchor="ctr"/>
            <a:lstStyle/>
            <a:p>
              <a:pPr>
                <a:defRPr/>
              </a:pPr>
              <a:endParaRPr lang="zh-CN" altLang="en-US" sz="1600">
                <a:solidFill>
                  <a:srgbClr val="000000"/>
                </a:solidFill>
                <a:latin typeface="+mn-ea"/>
                <a:ea typeface="+mn-ea"/>
              </a:endParaRPr>
            </a:p>
          </p:txBody>
        </p:sp>
      </p:grpSp>
      <p:grpSp>
        <p:nvGrpSpPr>
          <p:cNvPr id="3" name="Group 135"/>
          <p:cNvGrpSpPr/>
          <p:nvPr/>
        </p:nvGrpSpPr>
        <p:grpSpPr bwMode="auto">
          <a:xfrm>
            <a:off x="7378700" y="1757363"/>
            <a:ext cx="582613" cy="382587"/>
            <a:chOff x="4648" y="1802"/>
            <a:chExt cx="367" cy="241"/>
          </a:xfrm>
        </p:grpSpPr>
        <p:sp>
          <p:nvSpPr>
            <p:cNvPr id="250024" name="AutoShape 9"/>
            <p:cNvSpPr>
              <a:spLocks noChangeArrowheads="1"/>
            </p:cNvSpPr>
            <p:nvPr/>
          </p:nvSpPr>
          <p:spPr bwMode="auto">
            <a:xfrm rot="5400000">
              <a:off x="4729" y="1758"/>
              <a:ext cx="211" cy="359"/>
            </a:xfrm>
            <a:prstGeom prst="parallelogram">
              <a:avLst>
                <a:gd name="adj" fmla="val 29162"/>
              </a:avLst>
            </a:prstGeom>
            <a:solidFill>
              <a:srgbClr val="DDDDDD"/>
            </a:solidFill>
            <a:ln>
              <a:noFill/>
            </a:ln>
          </p:spPr>
          <p:txBody>
            <a:bodyPr wrap="none" anchor="ctr"/>
            <a:lstStyle/>
            <a:p>
              <a:pPr>
                <a:defRPr/>
              </a:pPr>
              <a:endParaRPr lang="zh-CN" altLang="en-US" sz="1600">
                <a:solidFill>
                  <a:srgbClr val="000000"/>
                </a:solidFill>
                <a:latin typeface="+mn-ea"/>
                <a:ea typeface="+mn-ea"/>
              </a:endParaRPr>
            </a:p>
          </p:txBody>
        </p:sp>
        <p:sp>
          <p:nvSpPr>
            <p:cNvPr id="250025" name="Text Box 10"/>
            <p:cNvSpPr txBox="1">
              <a:spLocks noChangeArrowheads="1"/>
            </p:cNvSpPr>
            <p:nvPr/>
          </p:nvSpPr>
          <p:spPr bwMode="auto">
            <a:xfrm rot="626605">
              <a:off x="4671" y="1802"/>
              <a:ext cx="225" cy="213"/>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a:solidFill>
                    <a:srgbClr val="333399"/>
                  </a:solidFill>
                  <a:latin typeface="+mn-ea"/>
                  <a:ea typeface="+mn-ea"/>
                </a:rPr>
                <a:t>P</a:t>
              </a:r>
              <a:r>
                <a:rPr lang="en-US" altLang="zh-CN" sz="1600" baseline="-25000">
                  <a:solidFill>
                    <a:srgbClr val="333399"/>
                  </a:solidFill>
                  <a:latin typeface="+mn-ea"/>
                  <a:ea typeface="+mn-ea"/>
                </a:rPr>
                <a:t>2</a:t>
              </a:r>
              <a:endParaRPr lang="en-US" altLang="zh-CN" sz="1600">
                <a:solidFill>
                  <a:srgbClr val="333399"/>
                </a:solidFill>
                <a:latin typeface="+mn-ea"/>
                <a:ea typeface="+mn-ea"/>
              </a:endParaRPr>
            </a:p>
          </p:txBody>
        </p:sp>
        <p:sp>
          <p:nvSpPr>
            <p:cNvPr id="250026" name="Line 11"/>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50027" name="Line 12"/>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50028" name="AutoShape 13"/>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solidFill>
                <a:srgbClr val="333399"/>
              </a:solidFill>
              <a:miter lim="800000"/>
            </a:ln>
          </p:spPr>
          <p:txBody>
            <a:bodyPr wrap="none" anchor="ctr"/>
            <a:lstStyle/>
            <a:p>
              <a:pPr>
                <a:defRPr/>
              </a:pPr>
              <a:endParaRPr lang="zh-CN" altLang="en-US" sz="1600">
                <a:solidFill>
                  <a:srgbClr val="000000"/>
                </a:solidFill>
                <a:latin typeface="+mn-ea"/>
                <a:ea typeface="+mn-ea"/>
              </a:endParaRPr>
            </a:p>
          </p:txBody>
        </p:sp>
      </p:grpSp>
      <p:grpSp>
        <p:nvGrpSpPr>
          <p:cNvPr id="4" name="Group 136"/>
          <p:cNvGrpSpPr/>
          <p:nvPr/>
        </p:nvGrpSpPr>
        <p:grpSpPr bwMode="auto">
          <a:xfrm>
            <a:off x="7385050" y="2046288"/>
            <a:ext cx="581025" cy="373062"/>
            <a:chOff x="4652" y="1984"/>
            <a:chExt cx="366" cy="235"/>
          </a:xfrm>
        </p:grpSpPr>
        <p:sp>
          <p:nvSpPr>
            <p:cNvPr id="250019" name="AutoShape 14"/>
            <p:cNvSpPr>
              <a:spLocks noChangeArrowheads="1"/>
            </p:cNvSpPr>
            <p:nvPr/>
          </p:nvSpPr>
          <p:spPr bwMode="auto">
            <a:xfrm rot="5400000">
              <a:off x="4732" y="1934"/>
              <a:ext cx="211" cy="359"/>
            </a:xfrm>
            <a:prstGeom prst="parallelogram">
              <a:avLst>
                <a:gd name="adj" fmla="val 29162"/>
              </a:avLst>
            </a:prstGeom>
            <a:solidFill>
              <a:srgbClr val="DDDDDD"/>
            </a:solidFill>
            <a:ln>
              <a:noFill/>
            </a:ln>
          </p:spPr>
          <p:txBody>
            <a:bodyPr wrap="none" anchor="ctr"/>
            <a:lstStyle/>
            <a:p>
              <a:pPr>
                <a:defRPr/>
              </a:pPr>
              <a:endParaRPr lang="zh-CN" altLang="en-US" sz="1600">
                <a:solidFill>
                  <a:srgbClr val="000000"/>
                </a:solidFill>
                <a:latin typeface="+mn-ea"/>
                <a:ea typeface="+mn-ea"/>
              </a:endParaRPr>
            </a:p>
          </p:txBody>
        </p:sp>
        <p:sp>
          <p:nvSpPr>
            <p:cNvPr id="250020" name="Text Box 15"/>
            <p:cNvSpPr txBox="1">
              <a:spLocks noChangeArrowheads="1"/>
            </p:cNvSpPr>
            <p:nvPr/>
          </p:nvSpPr>
          <p:spPr bwMode="auto">
            <a:xfrm rot="626605">
              <a:off x="4675" y="1984"/>
              <a:ext cx="225" cy="213"/>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a:solidFill>
                    <a:srgbClr val="333399"/>
                  </a:solidFill>
                  <a:latin typeface="+mn-ea"/>
                  <a:ea typeface="+mn-ea"/>
                </a:rPr>
                <a:t>P</a:t>
              </a:r>
              <a:r>
                <a:rPr lang="en-US" altLang="zh-CN" sz="1600" baseline="-25000">
                  <a:solidFill>
                    <a:srgbClr val="333399"/>
                  </a:solidFill>
                  <a:latin typeface="+mn-ea"/>
                  <a:ea typeface="+mn-ea"/>
                </a:rPr>
                <a:t>3</a:t>
              </a:r>
              <a:endParaRPr lang="en-US" altLang="zh-CN" sz="1600">
                <a:solidFill>
                  <a:srgbClr val="333399"/>
                </a:solidFill>
                <a:latin typeface="+mn-ea"/>
                <a:ea typeface="+mn-ea"/>
              </a:endParaRPr>
            </a:p>
          </p:txBody>
        </p:sp>
        <p:sp>
          <p:nvSpPr>
            <p:cNvPr id="250021" name="Line 16"/>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50022" name="Line 17"/>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50023" name="AutoShape 18"/>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solidFill>
                <a:srgbClr val="333399"/>
              </a:solidFill>
              <a:miter lim="800000"/>
            </a:ln>
          </p:spPr>
          <p:txBody>
            <a:bodyPr wrap="none" anchor="ctr"/>
            <a:lstStyle/>
            <a:p>
              <a:pPr>
                <a:defRPr/>
              </a:pPr>
              <a:endParaRPr lang="zh-CN" altLang="en-US" sz="1600">
                <a:solidFill>
                  <a:srgbClr val="000000"/>
                </a:solidFill>
                <a:latin typeface="+mn-ea"/>
                <a:ea typeface="+mn-ea"/>
              </a:endParaRPr>
            </a:p>
          </p:txBody>
        </p:sp>
      </p:grpSp>
      <p:grpSp>
        <p:nvGrpSpPr>
          <p:cNvPr id="5" name="Group 137"/>
          <p:cNvGrpSpPr/>
          <p:nvPr/>
        </p:nvGrpSpPr>
        <p:grpSpPr bwMode="auto">
          <a:xfrm>
            <a:off x="7391400" y="2316163"/>
            <a:ext cx="581025" cy="381000"/>
            <a:chOff x="4656" y="2154"/>
            <a:chExt cx="366" cy="240"/>
          </a:xfrm>
        </p:grpSpPr>
        <p:sp>
          <p:nvSpPr>
            <p:cNvPr id="250014" name="AutoShape 19"/>
            <p:cNvSpPr>
              <a:spLocks noChangeArrowheads="1"/>
            </p:cNvSpPr>
            <p:nvPr/>
          </p:nvSpPr>
          <p:spPr bwMode="auto">
            <a:xfrm rot="5400000">
              <a:off x="4737" y="2109"/>
              <a:ext cx="210" cy="359"/>
            </a:xfrm>
            <a:prstGeom prst="parallelogram">
              <a:avLst>
                <a:gd name="adj" fmla="val 29162"/>
              </a:avLst>
            </a:prstGeom>
            <a:solidFill>
              <a:srgbClr val="DDDDDD"/>
            </a:solidFill>
            <a:ln>
              <a:noFill/>
            </a:ln>
          </p:spPr>
          <p:txBody>
            <a:bodyPr wrap="none" anchor="ctr"/>
            <a:lstStyle/>
            <a:p>
              <a:pPr>
                <a:defRPr/>
              </a:pPr>
              <a:endParaRPr lang="zh-CN" altLang="en-US" sz="1600">
                <a:solidFill>
                  <a:srgbClr val="000000"/>
                </a:solidFill>
                <a:latin typeface="+mn-ea"/>
                <a:ea typeface="+mn-ea"/>
              </a:endParaRPr>
            </a:p>
          </p:txBody>
        </p:sp>
        <p:sp>
          <p:nvSpPr>
            <p:cNvPr id="250015" name="Text Box 20"/>
            <p:cNvSpPr txBox="1">
              <a:spLocks noChangeArrowheads="1"/>
            </p:cNvSpPr>
            <p:nvPr/>
          </p:nvSpPr>
          <p:spPr bwMode="auto">
            <a:xfrm rot="626605">
              <a:off x="4679" y="2154"/>
              <a:ext cx="225" cy="213"/>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a:solidFill>
                    <a:srgbClr val="333399"/>
                  </a:solidFill>
                  <a:latin typeface="+mn-ea"/>
                  <a:ea typeface="+mn-ea"/>
                </a:rPr>
                <a:t>P</a:t>
              </a:r>
              <a:r>
                <a:rPr lang="en-US" altLang="zh-CN" sz="1600" baseline="-25000">
                  <a:solidFill>
                    <a:srgbClr val="333399"/>
                  </a:solidFill>
                  <a:latin typeface="+mn-ea"/>
                  <a:ea typeface="+mn-ea"/>
                </a:rPr>
                <a:t>4</a:t>
              </a:r>
              <a:endParaRPr lang="en-US" altLang="zh-CN" sz="1600">
                <a:solidFill>
                  <a:srgbClr val="333399"/>
                </a:solidFill>
                <a:latin typeface="+mn-ea"/>
                <a:ea typeface="+mn-ea"/>
              </a:endParaRPr>
            </a:p>
          </p:txBody>
        </p:sp>
        <p:sp>
          <p:nvSpPr>
            <p:cNvPr id="250016" name="Line 21"/>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50017" name="Line 22"/>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50018" name="AutoShape 23"/>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solidFill>
                <a:srgbClr val="333399"/>
              </a:solidFill>
              <a:miter lim="800000"/>
            </a:ln>
          </p:spPr>
          <p:txBody>
            <a:bodyPr wrap="none" anchor="ctr"/>
            <a:lstStyle/>
            <a:p>
              <a:pPr>
                <a:defRPr/>
              </a:pPr>
              <a:endParaRPr lang="zh-CN" altLang="en-US" sz="1600">
                <a:solidFill>
                  <a:srgbClr val="000000"/>
                </a:solidFill>
                <a:latin typeface="+mn-ea"/>
                <a:ea typeface="+mn-ea"/>
              </a:endParaRPr>
            </a:p>
          </p:txBody>
        </p:sp>
      </p:grpSp>
      <p:grpSp>
        <p:nvGrpSpPr>
          <p:cNvPr id="6" name="Group 139"/>
          <p:cNvGrpSpPr/>
          <p:nvPr/>
        </p:nvGrpSpPr>
        <p:grpSpPr bwMode="auto">
          <a:xfrm>
            <a:off x="7961313" y="1868488"/>
            <a:ext cx="581025" cy="371475"/>
            <a:chOff x="5015" y="1872"/>
            <a:chExt cx="366" cy="234"/>
          </a:xfrm>
        </p:grpSpPr>
        <p:sp>
          <p:nvSpPr>
            <p:cNvPr id="250009" name="AutoShape 24"/>
            <p:cNvSpPr>
              <a:spLocks noChangeArrowheads="1"/>
            </p:cNvSpPr>
            <p:nvPr/>
          </p:nvSpPr>
          <p:spPr bwMode="auto">
            <a:xfrm rot="5400000">
              <a:off x="5095" y="1822"/>
              <a:ext cx="210" cy="359"/>
            </a:xfrm>
            <a:prstGeom prst="parallelogram">
              <a:avLst>
                <a:gd name="adj" fmla="val 29162"/>
              </a:avLst>
            </a:prstGeom>
            <a:solidFill>
              <a:srgbClr val="DDDDDD"/>
            </a:solidFill>
            <a:ln>
              <a:noFill/>
            </a:ln>
          </p:spPr>
          <p:txBody>
            <a:bodyPr wrap="none" anchor="ctr"/>
            <a:lstStyle/>
            <a:p>
              <a:pPr>
                <a:defRPr/>
              </a:pPr>
              <a:endParaRPr lang="zh-CN" altLang="en-US" sz="1600">
                <a:solidFill>
                  <a:srgbClr val="000000"/>
                </a:solidFill>
                <a:latin typeface="+mn-ea"/>
                <a:ea typeface="+mn-ea"/>
              </a:endParaRPr>
            </a:p>
          </p:txBody>
        </p:sp>
        <p:sp>
          <p:nvSpPr>
            <p:cNvPr id="250010" name="Text Box 25"/>
            <p:cNvSpPr txBox="1">
              <a:spLocks noChangeArrowheads="1"/>
            </p:cNvSpPr>
            <p:nvPr/>
          </p:nvSpPr>
          <p:spPr bwMode="auto">
            <a:xfrm rot="626605">
              <a:off x="5032" y="1872"/>
              <a:ext cx="225" cy="213"/>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a:solidFill>
                    <a:srgbClr val="333399"/>
                  </a:solidFill>
                  <a:latin typeface="+mn-ea"/>
                  <a:ea typeface="+mn-ea"/>
                </a:rPr>
                <a:t>P</a:t>
              </a:r>
              <a:r>
                <a:rPr lang="en-US" altLang="zh-CN" sz="1600" baseline="-25000">
                  <a:solidFill>
                    <a:srgbClr val="333399"/>
                  </a:solidFill>
                  <a:latin typeface="+mn-ea"/>
                  <a:ea typeface="+mn-ea"/>
                </a:rPr>
                <a:t>1</a:t>
              </a:r>
              <a:endParaRPr lang="en-US" altLang="zh-CN" sz="1600">
                <a:solidFill>
                  <a:srgbClr val="333399"/>
                </a:solidFill>
                <a:latin typeface="+mn-ea"/>
                <a:ea typeface="+mn-ea"/>
              </a:endParaRPr>
            </a:p>
          </p:txBody>
        </p:sp>
        <p:sp>
          <p:nvSpPr>
            <p:cNvPr id="250011" name="Line 26"/>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50012" name="Line 27"/>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50013" name="AutoShape 28"/>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solidFill>
                <a:srgbClr val="333399"/>
              </a:solidFill>
              <a:miter lim="800000"/>
            </a:ln>
          </p:spPr>
          <p:txBody>
            <a:bodyPr wrap="none" anchor="ctr"/>
            <a:lstStyle/>
            <a:p>
              <a:pPr>
                <a:defRPr/>
              </a:pPr>
              <a:endParaRPr lang="zh-CN" altLang="en-US" sz="1600">
                <a:solidFill>
                  <a:srgbClr val="000000"/>
                </a:solidFill>
                <a:latin typeface="+mn-ea"/>
                <a:ea typeface="+mn-ea"/>
              </a:endParaRPr>
            </a:p>
          </p:txBody>
        </p:sp>
      </p:grpSp>
      <p:grpSp>
        <p:nvGrpSpPr>
          <p:cNvPr id="7" name="Group 140"/>
          <p:cNvGrpSpPr/>
          <p:nvPr/>
        </p:nvGrpSpPr>
        <p:grpSpPr bwMode="auto">
          <a:xfrm>
            <a:off x="7953375" y="2133600"/>
            <a:ext cx="581025" cy="390525"/>
            <a:chOff x="5010" y="2039"/>
            <a:chExt cx="366" cy="246"/>
          </a:xfrm>
        </p:grpSpPr>
        <p:sp>
          <p:nvSpPr>
            <p:cNvPr id="250004" name="AutoShape 29"/>
            <p:cNvSpPr>
              <a:spLocks noChangeArrowheads="1"/>
            </p:cNvSpPr>
            <p:nvPr/>
          </p:nvSpPr>
          <p:spPr bwMode="auto">
            <a:xfrm rot="5400000">
              <a:off x="5091" y="2000"/>
              <a:ext cx="210" cy="359"/>
            </a:xfrm>
            <a:prstGeom prst="parallelogram">
              <a:avLst>
                <a:gd name="adj" fmla="val 29162"/>
              </a:avLst>
            </a:prstGeom>
            <a:solidFill>
              <a:srgbClr val="DDDDDD"/>
            </a:solidFill>
            <a:ln>
              <a:noFill/>
            </a:ln>
          </p:spPr>
          <p:txBody>
            <a:bodyPr wrap="none" anchor="ctr"/>
            <a:lstStyle/>
            <a:p>
              <a:pPr>
                <a:defRPr/>
              </a:pPr>
              <a:endParaRPr lang="zh-CN" altLang="en-US" sz="1600">
                <a:solidFill>
                  <a:srgbClr val="000000"/>
                </a:solidFill>
                <a:latin typeface="+mn-ea"/>
                <a:ea typeface="+mn-ea"/>
              </a:endParaRPr>
            </a:p>
          </p:txBody>
        </p:sp>
        <p:sp>
          <p:nvSpPr>
            <p:cNvPr id="250005" name="Text Box 30"/>
            <p:cNvSpPr txBox="1">
              <a:spLocks noChangeArrowheads="1"/>
            </p:cNvSpPr>
            <p:nvPr/>
          </p:nvSpPr>
          <p:spPr bwMode="auto">
            <a:xfrm rot="626605">
              <a:off x="5027" y="2039"/>
              <a:ext cx="225" cy="213"/>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a:solidFill>
                    <a:srgbClr val="333399"/>
                  </a:solidFill>
                  <a:latin typeface="+mn-ea"/>
                  <a:ea typeface="+mn-ea"/>
                </a:rPr>
                <a:t>P</a:t>
              </a:r>
              <a:r>
                <a:rPr lang="en-US" altLang="zh-CN" sz="1600" baseline="-25000">
                  <a:solidFill>
                    <a:srgbClr val="333399"/>
                  </a:solidFill>
                  <a:latin typeface="+mn-ea"/>
                  <a:ea typeface="+mn-ea"/>
                </a:rPr>
                <a:t>2</a:t>
              </a:r>
              <a:endParaRPr lang="en-US" altLang="zh-CN" sz="1600">
                <a:solidFill>
                  <a:srgbClr val="333399"/>
                </a:solidFill>
                <a:latin typeface="+mn-ea"/>
                <a:ea typeface="+mn-ea"/>
              </a:endParaRPr>
            </a:p>
          </p:txBody>
        </p:sp>
        <p:sp>
          <p:nvSpPr>
            <p:cNvPr id="250006" name="Line 31"/>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50007" name="Line 32"/>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50008" name="AutoShape 33"/>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solidFill>
                <a:srgbClr val="333399"/>
              </a:solidFill>
              <a:miter lim="800000"/>
            </a:ln>
          </p:spPr>
          <p:txBody>
            <a:bodyPr wrap="none" anchor="ctr"/>
            <a:lstStyle/>
            <a:p>
              <a:pPr>
                <a:defRPr/>
              </a:pPr>
              <a:endParaRPr lang="zh-CN" altLang="en-US" sz="1600">
                <a:solidFill>
                  <a:srgbClr val="000000"/>
                </a:solidFill>
                <a:latin typeface="+mn-ea"/>
                <a:ea typeface="+mn-ea"/>
              </a:endParaRPr>
            </a:p>
          </p:txBody>
        </p:sp>
      </p:grpSp>
      <p:grpSp>
        <p:nvGrpSpPr>
          <p:cNvPr id="8" name="Group 141"/>
          <p:cNvGrpSpPr/>
          <p:nvPr/>
        </p:nvGrpSpPr>
        <p:grpSpPr bwMode="auto">
          <a:xfrm>
            <a:off x="7959725" y="2420938"/>
            <a:ext cx="581025" cy="382587"/>
            <a:chOff x="5014" y="2220"/>
            <a:chExt cx="366" cy="241"/>
          </a:xfrm>
        </p:grpSpPr>
        <p:sp>
          <p:nvSpPr>
            <p:cNvPr id="249999" name="AutoShape 34"/>
            <p:cNvSpPr>
              <a:spLocks noChangeArrowheads="1"/>
            </p:cNvSpPr>
            <p:nvPr/>
          </p:nvSpPr>
          <p:spPr bwMode="auto">
            <a:xfrm rot="5400000">
              <a:off x="5094" y="2176"/>
              <a:ext cx="211" cy="359"/>
            </a:xfrm>
            <a:prstGeom prst="parallelogram">
              <a:avLst>
                <a:gd name="adj" fmla="val 29162"/>
              </a:avLst>
            </a:prstGeom>
            <a:solidFill>
              <a:srgbClr val="DDDDDD"/>
            </a:solidFill>
            <a:ln>
              <a:noFill/>
            </a:ln>
          </p:spPr>
          <p:txBody>
            <a:bodyPr wrap="none" anchor="ctr"/>
            <a:lstStyle/>
            <a:p>
              <a:pPr>
                <a:defRPr/>
              </a:pPr>
              <a:endParaRPr lang="zh-CN" altLang="en-US" sz="1600">
                <a:solidFill>
                  <a:srgbClr val="000000"/>
                </a:solidFill>
                <a:latin typeface="+mn-ea"/>
                <a:ea typeface="+mn-ea"/>
              </a:endParaRPr>
            </a:p>
          </p:txBody>
        </p:sp>
        <p:sp>
          <p:nvSpPr>
            <p:cNvPr id="250000" name="Text Box 35"/>
            <p:cNvSpPr txBox="1">
              <a:spLocks noChangeArrowheads="1"/>
            </p:cNvSpPr>
            <p:nvPr/>
          </p:nvSpPr>
          <p:spPr bwMode="auto">
            <a:xfrm rot="626605">
              <a:off x="5037" y="2220"/>
              <a:ext cx="225" cy="213"/>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a:solidFill>
                    <a:srgbClr val="333399"/>
                  </a:solidFill>
                  <a:latin typeface="+mn-ea"/>
                  <a:ea typeface="+mn-ea"/>
                </a:rPr>
                <a:t>P</a:t>
              </a:r>
              <a:r>
                <a:rPr lang="en-US" altLang="zh-CN" sz="1600" baseline="-25000">
                  <a:solidFill>
                    <a:srgbClr val="333399"/>
                  </a:solidFill>
                  <a:latin typeface="+mn-ea"/>
                  <a:ea typeface="+mn-ea"/>
                </a:rPr>
                <a:t>3</a:t>
              </a:r>
              <a:endParaRPr lang="en-US" altLang="zh-CN" sz="1600">
                <a:solidFill>
                  <a:srgbClr val="333399"/>
                </a:solidFill>
                <a:latin typeface="+mn-ea"/>
                <a:ea typeface="+mn-ea"/>
              </a:endParaRPr>
            </a:p>
          </p:txBody>
        </p:sp>
        <p:sp>
          <p:nvSpPr>
            <p:cNvPr id="250001" name="Line 36"/>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50002" name="Line 37"/>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50003" name="AutoShape 38"/>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solidFill>
                <a:srgbClr val="333399"/>
              </a:solidFill>
              <a:miter lim="800000"/>
            </a:ln>
          </p:spPr>
          <p:txBody>
            <a:bodyPr wrap="none" anchor="ctr"/>
            <a:lstStyle/>
            <a:p>
              <a:pPr>
                <a:defRPr/>
              </a:pPr>
              <a:endParaRPr lang="zh-CN" altLang="en-US" sz="1600">
                <a:solidFill>
                  <a:srgbClr val="000000"/>
                </a:solidFill>
                <a:latin typeface="+mn-ea"/>
                <a:ea typeface="+mn-ea"/>
              </a:endParaRPr>
            </a:p>
          </p:txBody>
        </p:sp>
      </p:grpSp>
      <p:grpSp>
        <p:nvGrpSpPr>
          <p:cNvPr id="9" name="Group 142"/>
          <p:cNvGrpSpPr/>
          <p:nvPr/>
        </p:nvGrpSpPr>
        <p:grpSpPr bwMode="auto">
          <a:xfrm>
            <a:off x="7964488" y="2690813"/>
            <a:ext cx="582612" cy="392112"/>
            <a:chOff x="5017" y="2390"/>
            <a:chExt cx="367" cy="247"/>
          </a:xfrm>
        </p:grpSpPr>
        <p:sp>
          <p:nvSpPr>
            <p:cNvPr id="249994" name="AutoShape 39"/>
            <p:cNvSpPr>
              <a:spLocks noChangeArrowheads="1"/>
            </p:cNvSpPr>
            <p:nvPr/>
          </p:nvSpPr>
          <p:spPr bwMode="auto">
            <a:xfrm rot="5400000">
              <a:off x="5098" y="2352"/>
              <a:ext cx="211" cy="359"/>
            </a:xfrm>
            <a:prstGeom prst="parallelogram">
              <a:avLst>
                <a:gd name="adj" fmla="val 29162"/>
              </a:avLst>
            </a:prstGeom>
            <a:solidFill>
              <a:srgbClr val="DDDDDD"/>
            </a:solidFill>
            <a:ln>
              <a:noFill/>
            </a:ln>
          </p:spPr>
          <p:txBody>
            <a:bodyPr wrap="none" anchor="ctr"/>
            <a:lstStyle/>
            <a:p>
              <a:pPr>
                <a:defRPr/>
              </a:pPr>
              <a:endParaRPr lang="zh-CN" altLang="en-US" sz="1600">
                <a:solidFill>
                  <a:srgbClr val="000000"/>
                </a:solidFill>
                <a:latin typeface="+mn-ea"/>
                <a:ea typeface="+mn-ea"/>
              </a:endParaRPr>
            </a:p>
          </p:txBody>
        </p:sp>
        <p:sp>
          <p:nvSpPr>
            <p:cNvPr id="249995" name="Text Box 40"/>
            <p:cNvSpPr txBox="1">
              <a:spLocks noChangeArrowheads="1"/>
            </p:cNvSpPr>
            <p:nvPr/>
          </p:nvSpPr>
          <p:spPr bwMode="auto">
            <a:xfrm rot="626605">
              <a:off x="5034" y="2390"/>
              <a:ext cx="225" cy="213"/>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a:solidFill>
                    <a:srgbClr val="333399"/>
                  </a:solidFill>
                  <a:latin typeface="+mn-ea"/>
                  <a:ea typeface="+mn-ea"/>
                </a:rPr>
                <a:t>P</a:t>
              </a:r>
              <a:r>
                <a:rPr lang="en-US" altLang="zh-CN" sz="1600" baseline="-25000">
                  <a:solidFill>
                    <a:srgbClr val="333399"/>
                  </a:solidFill>
                  <a:latin typeface="+mn-ea"/>
                  <a:ea typeface="+mn-ea"/>
                </a:rPr>
                <a:t>4</a:t>
              </a:r>
              <a:endParaRPr lang="en-US" altLang="zh-CN" sz="1600">
                <a:solidFill>
                  <a:srgbClr val="333399"/>
                </a:solidFill>
                <a:latin typeface="+mn-ea"/>
                <a:ea typeface="+mn-ea"/>
              </a:endParaRPr>
            </a:p>
          </p:txBody>
        </p:sp>
        <p:sp>
          <p:nvSpPr>
            <p:cNvPr id="249996" name="Line 41"/>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97" name="Line 42"/>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98" name="AutoShape 43"/>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solidFill>
                <a:srgbClr val="333399"/>
              </a:solidFill>
              <a:miter lim="800000"/>
            </a:ln>
          </p:spPr>
          <p:txBody>
            <a:bodyPr wrap="none" anchor="ctr"/>
            <a:lstStyle/>
            <a:p>
              <a:pPr>
                <a:defRPr/>
              </a:pPr>
              <a:endParaRPr lang="zh-CN" altLang="en-US" sz="1600">
                <a:solidFill>
                  <a:srgbClr val="000000"/>
                </a:solidFill>
                <a:latin typeface="+mn-ea"/>
                <a:ea typeface="+mn-ea"/>
              </a:endParaRPr>
            </a:p>
          </p:txBody>
        </p:sp>
      </p:grpSp>
      <p:grpSp>
        <p:nvGrpSpPr>
          <p:cNvPr id="10" name="Group 132"/>
          <p:cNvGrpSpPr/>
          <p:nvPr/>
        </p:nvGrpSpPr>
        <p:grpSpPr bwMode="auto">
          <a:xfrm>
            <a:off x="6810375" y="1652588"/>
            <a:ext cx="581025" cy="381000"/>
            <a:chOff x="4290" y="1736"/>
            <a:chExt cx="366" cy="240"/>
          </a:xfrm>
        </p:grpSpPr>
        <p:sp>
          <p:nvSpPr>
            <p:cNvPr id="249989" name="AutoShape 49"/>
            <p:cNvSpPr>
              <a:spLocks noChangeArrowheads="1"/>
            </p:cNvSpPr>
            <p:nvPr/>
          </p:nvSpPr>
          <p:spPr bwMode="auto">
            <a:xfrm rot="5400000">
              <a:off x="4371" y="1691"/>
              <a:ext cx="210" cy="360"/>
            </a:xfrm>
            <a:prstGeom prst="parallelogram">
              <a:avLst>
                <a:gd name="adj" fmla="val 29162"/>
              </a:avLst>
            </a:prstGeom>
            <a:solidFill>
              <a:srgbClr val="DDDDDD"/>
            </a:solidFill>
            <a:ln>
              <a:noFill/>
            </a:ln>
          </p:spPr>
          <p:txBody>
            <a:bodyPr wrap="none" anchor="ctr"/>
            <a:lstStyle/>
            <a:p>
              <a:pPr>
                <a:defRPr/>
              </a:pPr>
              <a:endParaRPr lang="zh-CN" altLang="en-US" sz="1600">
                <a:solidFill>
                  <a:srgbClr val="000000"/>
                </a:solidFill>
                <a:latin typeface="+mn-ea"/>
                <a:ea typeface="+mn-ea"/>
              </a:endParaRPr>
            </a:p>
          </p:txBody>
        </p:sp>
        <p:sp>
          <p:nvSpPr>
            <p:cNvPr id="249990" name="Text Box 50"/>
            <p:cNvSpPr txBox="1">
              <a:spLocks noChangeArrowheads="1"/>
            </p:cNvSpPr>
            <p:nvPr/>
          </p:nvSpPr>
          <p:spPr bwMode="auto">
            <a:xfrm rot="626605">
              <a:off x="4307" y="1736"/>
              <a:ext cx="225" cy="213"/>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a:solidFill>
                    <a:srgbClr val="333399"/>
                  </a:solidFill>
                  <a:latin typeface="+mn-ea"/>
                  <a:ea typeface="+mn-ea"/>
                </a:rPr>
                <a:t>P</a:t>
              </a:r>
              <a:r>
                <a:rPr lang="en-US" altLang="zh-CN" sz="1600" baseline="-25000">
                  <a:solidFill>
                    <a:srgbClr val="333399"/>
                  </a:solidFill>
                  <a:latin typeface="+mn-ea"/>
                  <a:ea typeface="+mn-ea"/>
                </a:rPr>
                <a:t>3</a:t>
              </a:r>
              <a:endParaRPr lang="en-US" altLang="zh-CN" sz="1600">
                <a:solidFill>
                  <a:srgbClr val="333399"/>
                </a:solidFill>
                <a:latin typeface="+mn-ea"/>
                <a:ea typeface="+mn-ea"/>
              </a:endParaRPr>
            </a:p>
          </p:txBody>
        </p:sp>
        <p:sp>
          <p:nvSpPr>
            <p:cNvPr id="249991" name="Line 51"/>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92" name="Line 52"/>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93" name="AutoShape 53"/>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solidFill>
                <a:srgbClr val="333399"/>
              </a:solidFill>
              <a:miter lim="800000"/>
            </a:ln>
          </p:spPr>
          <p:txBody>
            <a:bodyPr wrap="none" anchor="ctr"/>
            <a:lstStyle/>
            <a:p>
              <a:pPr>
                <a:defRPr/>
              </a:pPr>
              <a:endParaRPr lang="zh-CN" altLang="en-US" sz="1600">
                <a:solidFill>
                  <a:srgbClr val="000000"/>
                </a:solidFill>
                <a:latin typeface="+mn-ea"/>
                <a:ea typeface="+mn-ea"/>
              </a:endParaRPr>
            </a:p>
          </p:txBody>
        </p:sp>
      </p:grpSp>
      <p:grpSp>
        <p:nvGrpSpPr>
          <p:cNvPr id="11" name="Group 133"/>
          <p:cNvGrpSpPr/>
          <p:nvPr/>
        </p:nvGrpSpPr>
        <p:grpSpPr bwMode="auto">
          <a:xfrm>
            <a:off x="6816725" y="1930400"/>
            <a:ext cx="581025" cy="382588"/>
            <a:chOff x="4294" y="1911"/>
            <a:chExt cx="366" cy="241"/>
          </a:xfrm>
        </p:grpSpPr>
        <p:sp>
          <p:nvSpPr>
            <p:cNvPr id="249984" name="AutoShape 54"/>
            <p:cNvSpPr>
              <a:spLocks noChangeArrowheads="1"/>
            </p:cNvSpPr>
            <p:nvPr/>
          </p:nvSpPr>
          <p:spPr bwMode="auto">
            <a:xfrm rot="5400000">
              <a:off x="4374" y="1867"/>
              <a:ext cx="211" cy="359"/>
            </a:xfrm>
            <a:prstGeom prst="parallelogram">
              <a:avLst>
                <a:gd name="adj" fmla="val 29162"/>
              </a:avLst>
            </a:prstGeom>
            <a:solidFill>
              <a:srgbClr val="DDDDDD"/>
            </a:solidFill>
            <a:ln>
              <a:noFill/>
            </a:ln>
          </p:spPr>
          <p:txBody>
            <a:bodyPr wrap="none" anchor="ctr"/>
            <a:lstStyle/>
            <a:p>
              <a:pPr>
                <a:defRPr/>
              </a:pPr>
              <a:endParaRPr lang="zh-CN" altLang="en-US" sz="1600">
                <a:solidFill>
                  <a:srgbClr val="000000"/>
                </a:solidFill>
                <a:latin typeface="+mn-ea"/>
                <a:ea typeface="+mn-ea"/>
              </a:endParaRPr>
            </a:p>
          </p:txBody>
        </p:sp>
        <p:sp>
          <p:nvSpPr>
            <p:cNvPr id="249985" name="Text Box 55"/>
            <p:cNvSpPr txBox="1">
              <a:spLocks noChangeArrowheads="1"/>
            </p:cNvSpPr>
            <p:nvPr/>
          </p:nvSpPr>
          <p:spPr bwMode="auto">
            <a:xfrm rot="626605">
              <a:off x="4317" y="1911"/>
              <a:ext cx="225" cy="213"/>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a:solidFill>
                    <a:srgbClr val="333399"/>
                  </a:solidFill>
                  <a:latin typeface="+mn-ea"/>
                  <a:ea typeface="+mn-ea"/>
                </a:rPr>
                <a:t>P</a:t>
              </a:r>
              <a:r>
                <a:rPr lang="en-US" altLang="zh-CN" sz="1600" baseline="-25000">
                  <a:solidFill>
                    <a:srgbClr val="333399"/>
                  </a:solidFill>
                  <a:latin typeface="+mn-ea"/>
                  <a:ea typeface="+mn-ea"/>
                </a:rPr>
                <a:t>4</a:t>
              </a:r>
              <a:endParaRPr lang="en-US" altLang="zh-CN" sz="1600">
                <a:solidFill>
                  <a:srgbClr val="333399"/>
                </a:solidFill>
                <a:latin typeface="+mn-ea"/>
                <a:ea typeface="+mn-ea"/>
              </a:endParaRPr>
            </a:p>
          </p:txBody>
        </p:sp>
        <p:sp>
          <p:nvSpPr>
            <p:cNvPr id="249986" name="Line 56"/>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87" name="Line 57"/>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88" name="AutoShape 58"/>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solidFill>
                <a:srgbClr val="333399"/>
              </a:solidFill>
              <a:miter lim="800000"/>
            </a:ln>
          </p:spPr>
          <p:txBody>
            <a:bodyPr wrap="none" anchor="ctr"/>
            <a:lstStyle/>
            <a:p>
              <a:pPr>
                <a:defRPr/>
              </a:pPr>
              <a:endParaRPr lang="zh-CN" altLang="en-US" sz="1600">
                <a:solidFill>
                  <a:srgbClr val="000000"/>
                </a:solidFill>
                <a:latin typeface="+mn-ea"/>
                <a:ea typeface="+mn-ea"/>
              </a:endParaRPr>
            </a:p>
          </p:txBody>
        </p:sp>
      </p:grpSp>
      <p:grpSp>
        <p:nvGrpSpPr>
          <p:cNvPr id="12" name="Group 127"/>
          <p:cNvGrpSpPr/>
          <p:nvPr/>
        </p:nvGrpSpPr>
        <p:grpSpPr bwMode="auto">
          <a:xfrm>
            <a:off x="4565650" y="2374900"/>
            <a:ext cx="582613" cy="1069975"/>
            <a:chOff x="2876" y="2191"/>
            <a:chExt cx="367" cy="674"/>
          </a:xfrm>
        </p:grpSpPr>
        <p:sp>
          <p:nvSpPr>
            <p:cNvPr id="249979" name="AutoShape 59"/>
            <p:cNvSpPr>
              <a:spLocks noChangeArrowheads="1"/>
            </p:cNvSpPr>
            <p:nvPr/>
          </p:nvSpPr>
          <p:spPr bwMode="auto">
            <a:xfrm rot="5400000">
              <a:off x="2728" y="2350"/>
              <a:ext cx="674" cy="355"/>
            </a:xfrm>
            <a:prstGeom prst="parallelogram">
              <a:avLst>
                <a:gd name="adj" fmla="val 18265"/>
              </a:avLst>
            </a:prstGeom>
            <a:solidFill>
              <a:srgbClr val="DDDDDD"/>
            </a:solidFill>
            <a:ln>
              <a:noFill/>
            </a:ln>
          </p:spPr>
          <p:txBody>
            <a:bodyPr wrap="none" anchor="ctr"/>
            <a:lstStyle/>
            <a:p>
              <a:pPr>
                <a:defRPr/>
              </a:pPr>
              <a:endParaRPr lang="zh-CN" altLang="en-US" sz="1600">
                <a:solidFill>
                  <a:srgbClr val="000000"/>
                </a:solidFill>
                <a:latin typeface="+mn-ea"/>
                <a:ea typeface="+mn-ea"/>
              </a:endParaRPr>
            </a:p>
          </p:txBody>
        </p:sp>
        <p:sp>
          <p:nvSpPr>
            <p:cNvPr id="249980" name="AutoShape 60"/>
            <p:cNvSpPr>
              <a:spLocks noChangeArrowheads="1"/>
            </p:cNvSpPr>
            <p:nvPr/>
          </p:nvSpPr>
          <p:spPr bwMode="auto">
            <a:xfrm rot="746037">
              <a:off x="2925" y="2654"/>
              <a:ext cx="227" cy="127"/>
            </a:xfrm>
            <a:prstGeom prst="rightArrow">
              <a:avLst>
                <a:gd name="adj1" fmla="val 50000"/>
                <a:gd name="adj2" fmla="val 44685"/>
              </a:avLst>
            </a:prstGeom>
            <a:solidFill>
              <a:schemeClr val="bg1"/>
            </a:solidFill>
            <a:ln w="9525">
              <a:solidFill>
                <a:srgbClr val="333399"/>
              </a:solidFill>
              <a:miter lim="800000"/>
            </a:ln>
          </p:spPr>
          <p:txBody>
            <a:bodyPr wrap="none" anchor="ctr"/>
            <a:lstStyle/>
            <a:p>
              <a:pPr>
                <a:defRPr/>
              </a:pPr>
              <a:endParaRPr lang="zh-CN" altLang="en-US" sz="1600">
                <a:solidFill>
                  <a:srgbClr val="000000"/>
                </a:solidFill>
                <a:latin typeface="+mn-ea"/>
                <a:ea typeface="+mn-ea"/>
              </a:endParaRPr>
            </a:p>
          </p:txBody>
        </p:sp>
        <p:sp>
          <p:nvSpPr>
            <p:cNvPr id="249981" name="Text Box 61"/>
            <p:cNvSpPr txBox="1">
              <a:spLocks noChangeArrowheads="1"/>
            </p:cNvSpPr>
            <p:nvPr/>
          </p:nvSpPr>
          <p:spPr bwMode="auto">
            <a:xfrm>
              <a:off x="2919" y="2300"/>
              <a:ext cx="247" cy="306"/>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defRPr/>
              </a:pPr>
              <a:r>
                <a:rPr lang="zh-CN" altLang="en-US" sz="1600">
                  <a:solidFill>
                    <a:srgbClr val="333399"/>
                  </a:solidFill>
                  <a:latin typeface="+mn-ea"/>
                  <a:ea typeface="+mn-ea"/>
                </a:rPr>
                <a:t>报</a:t>
              </a:r>
              <a:endParaRPr lang="zh-CN" altLang="en-US" sz="1600">
                <a:solidFill>
                  <a:srgbClr val="333399"/>
                </a:solidFill>
                <a:latin typeface="+mn-ea"/>
                <a:ea typeface="+mn-ea"/>
              </a:endParaRPr>
            </a:p>
            <a:p>
              <a:pPr eaLnBrk="1" hangingPunct="1">
                <a:lnSpc>
                  <a:spcPct val="80000"/>
                </a:lnSpc>
                <a:defRPr/>
              </a:pPr>
              <a:r>
                <a:rPr lang="zh-CN" altLang="en-US" sz="1600">
                  <a:solidFill>
                    <a:srgbClr val="333399"/>
                  </a:solidFill>
                  <a:latin typeface="+mn-ea"/>
                  <a:ea typeface="+mn-ea"/>
                </a:rPr>
                <a:t>文</a:t>
              </a:r>
              <a:endParaRPr lang="zh-CN" altLang="en-US" sz="1600">
                <a:solidFill>
                  <a:srgbClr val="333399"/>
                </a:solidFill>
                <a:latin typeface="+mn-ea"/>
                <a:ea typeface="+mn-ea"/>
              </a:endParaRPr>
            </a:p>
          </p:txBody>
        </p:sp>
        <p:sp>
          <p:nvSpPr>
            <p:cNvPr id="249982" name="Line 62"/>
            <p:cNvSpPr>
              <a:spLocks noChangeShapeType="1"/>
            </p:cNvSpPr>
            <p:nvPr/>
          </p:nvSpPr>
          <p:spPr bwMode="auto">
            <a:xfrm>
              <a:off x="2876" y="2191"/>
              <a:ext cx="363" cy="57"/>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83" name="Line 63"/>
            <p:cNvSpPr>
              <a:spLocks noChangeShapeType="1"/>
            </p:cNvSpPr>
            <p:nvPr/>
          </p:nvSpPr>
          <p:spPr bwMode="auto">
            <a:xfrm>
              <a:off x="2876" y="2807"/>
              <a:ext cx="363" cy="58"/>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grpSp>
      <p:grpSp>
        <p:nvGrpSpPr>
          <p:cNvPr id="13" name="Group 128"/>
          <p:cNvGrpSpPr/>
          <p:nvPr/>
        </p:nvGrpSpPr>
        <p:grpSpPr bwMode="auto">
          <a:xfrm>
            <a:off x="5160963" y="3711575"/>
            <a:ext cx="581025" cy="1071563"/>
            <a:chOff x="3251" y="3033"/>
            <a:chExt cx="366" cy="675"/>
          </a:xfrm>
        </p:grpSpPr>
        <p:sp>
          <p:nvSpPr>
            <p:cNvPr id="249974" name="AutoShape 64"/>
            <p:cNvSpPr>
              <a:spLocks noChangeArrowheads="1"/>
            </p:cNvSpPr>
            <p:nvPr/>
          </p:nvSpPr>
          <p:spPr bwMode="auto">
            <a:xfrm rot="5400000">
              <a:off x="3102" y="3193"/>
              <a:ext cx="675" cy="355"/>
            </a:xfrm>
            <a:prstGeom prst="parallelogram">
              <a:avLst>
                <a:gd name="adj" fmla="val 18292"/>
              </a:avLst>
            </a:prstGeom>
            <a:solidFill>
              <a:srgbClr val="DDDDDD"/>
            </a:solidFill>
            <a:ln>
              <a:noFill/>
            </a:ln>
          </p:spPr>
          <p:txBody>
            <a:bodyPr wrap="none" anchor="ctr"/>
            <a:lstStyle/>
            <a:p>
              <a:pPr>
                <a:defRPr/>
              </a:pPr>
              <a:endParaRPr lang="zh-CN" altLang="en-US" sz="1600">
                <a:solidFill>
                  <a:srgbClr val="000000"/>
                </a:solidFill>
                <a:latin typeface="+mn-ea"/>
                <a:ea typeface="+mn-ea"/>
              </a:endParaRPr>
            </a:p>
          </p:txBody>
        </p:sp>
        <p:sp>
          <p:nvSpPr>
            <p:cNvPr id="249975" name="AutoShape 65"/>
            <p:cNvSpPr>
              <a:spLocks noChangeArrowheads="1"/>
            </p:cNvSpPr>
            <p:nvPr/>
          </p:nvSpPr>
          <p:spPr bwMode="auto">
            <a:xfrm rot="746037">
              <a:off x="3300" y="3497"/>
              <a:ext cx="226" cy="126"/>
            </a:xfrm>
            <a:prstGeom prst="rightArrow">
              <a:avLst>
                <a:gd name="adj1" fmla="val 50000"/>
                <a:gd name="adj2" fmla="val 44841"/>
              </a:avLst>
            </a:prstGeom>
            <a:solidFill>
              <a:schemeClr val="bg1"/>
            </a:solidFill>
            <a:ln w="9525">
              <a:solidFill>
                <a:srgbClr val="333399"/>
              </a:solidFill>
              <a:miter lim="800000"/>
            </a:ln>
          </p:spPr>
          <p:txBody>
            <a:bodyPr wrap="none" anchor="ctr"/>
            <a:lstStyle/>
            <a:p>
              <a:pPr>
                <a:defRPr/>
              </a:pPr>
              <a:endParaRPr lang="zh-CN" altLang="en-US" sz="1600">
                <a:solidFill>
                  <a:srgbClr val="000000"/>
                </a:solidFill>
                <a:latin typeface="+mn-ea"/>
                <a:ea typeface="+mn-ea"/>
              </a:endParaRPr>
            </a:p>
          </p:txBody>
        </p:sp>
        <p:sp>
          <p:nvSpPr>
            <p:cNvPr id="249976" name="Text Box 66"/>
            <p:cNvSpPr txBox="1">
              <a:spLocks noChangeArrowheads="1"/>
            </p:cNvSpPr>
            <p:nvPr/>
          </p:nvSpPr>
          <p:spPr bwMode="auto">
            <a:xfrm>
              <a:off x="3293" y="3143"/>
              <a:ext cx="247" cy="306"/>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defRPr/>
              </a:pPr>
              <a:r>
                <a:rPr lang="zh-CN" altLang="en-US" sz="1600">
                  <a:solidFill>
                    <a:srgbClr val="333399"/>
                  </a:solidFill>
                  <a:latin typeface="+mn-ea"/>
                  <a:ea typeface="+mn-ea"/>
                </a:rPr>
                <a:t>报</a:t>
              </a:r>
              <a:endParaRPr lang="zh-CN" altLang="en-US" sz="1600">
                <a:solidFill>
                  <a:srgbClr val="333399"/>
                </a:solidFill>
                <a:latin typeface="+mn-ea"/>
                <a:ea typeface="+mn-ea"/>
              </a:endParaRPr>
            </a:p>
            <a:p>
              <a:pPr eaLnBrk="1" hangingPunct="1">
                <a:lnSpc>
                  <a:spcPct val="80000"/>
                </a:lnSpc>
                <a:defRPr/>
              </a:pPr>
              <a:r>
                <a:rPr lang="zh-CN" altLang="en-US" sz="1600">
                  <a:solidFill>
                    <a:srgbClr val="333399"/>
                  </a:solidFill>
                  <a:latin typeface="+mn-ea"/>
                  <a:ea typeface="+mn-ea"/>
                </a:rPr>
                <a:t>文</a:t>
              </a:r>
              <a:endParaRPr lang="zh-CN" altLang="en-US" sz="1600">
                <a:solidFill>
                  <a:srgbClr val="333399"/>
                </a:solidFill>
                <a:latin typeface="+mn-ea"/>
                <a:ea typeface="+mn-ea"/>
              </a:endParaRPr>
            </a:p>
          </p:txBody>
        </p:sp>
        <p:sp>
          <p:nvSpPr>
            <p:cNvPr id="249977" name="Line 67"/>
            <p:cNvSpPr>
              <a:spLocks noChangeShapeType="1"/>
            </p:cNvSpPr>
            <p:nvPr/>
          </p:nvSpPr>
          <p:spPr bwMode="auto">
            <a:xfrm>
              <a:off x="3251" y="3033"/>
              <a:ext cx="362" cy="58"/>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78" name="Line 68"/>
            <p:cNvSpPr>
              <a:spLocks noChangeShapeType="1"/>
            </p:cNvSpPr>
            <p:nvPr/>
          </p:nvSpPr>
          <p:spPr bwMode="auto">
            <a:xfrm>
              <a:off x="3251" y="3650"/>
              <a:ext cx="362" cy="58"/>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grpSp>
      <p:grpSp>
        <p:nvGrpSpPr>
          <p:cNvPr id="14" name="Group 126"/>
          <p:cNvGrpSpPr/>
          <p:nvPr/>
        </p:nvGrpSpPr>
        <p:grpSpPr bwMode="auto">
          <a:xfrm>
            <a:off x="3998913" y="1103313"/>
            <a:ext cx="573087" cy="1069975"/>
            <a:chOff x="2519" y="1390"/>
            <a:chExt cx="361" cy="674"/>
          </a:xfrm>
        </p:grpSpPr>
        <p:sp>
          <p:nvSpPr>
            <p:cNvPr id="249969" name="AutoShape 69"/>
            <p:cNvSpPr>
              <a:spLocks noChangeArrowheads="1"/>
            </p:cNvSpPr>
            <p:nvPr/>
          </p:nvSpPr>
          <p:spPr bwMode="auto">
            <a:xfrm rot="5400000">
              <a:off x="2365" y="1550"/>
              <a:ext cx="674" cy="355"/>
            </a:xfrm>
            <a:prstGeom prst="parallelogram">
              <a:avLst>
                <a:gd name="adj" fmla="val 18265"/>
              </a:avLst>
            </a:prstGeom>
            <a:solidFill>
              <a:srgbClr val="DDDDDD"/>
            </a:solidFill>
            <a:ln>
              <a:noFill/>
            </a:ln>
          </p:spPr>
          <p:txBody>
            <a:bodyPr wrap="none" anchor="ctr"/>
            <a:lstStyle/>
            <a:p>
              <a:pPr>
                <a:defRPr/>
              </a:pPr>
              <a:endParaRPr lang="zh-CN" altLang="en-US" sz="1600">
                <a:solidFill>
                  <a:srgbClr val="000000"/>
                </a:solidFill>
                <a:latin typeface="+mn-ea"/>
                <a:ea typeface="+mn-ea"/>
              </a:endParaRPr>
            </a:p>
          </p:txBody>
        </p:sp>
        <p:sp>
          <p:nvSpPr>
            <p:cNvPr id="249970" name="AutoShape 70"/>
            <p:cNvSpPr>
              <a:spLocks noChangeArrowheads="1"/>
            </p:cNvSpPr>
            <p:nvPr/>
          </p:nvSpPr>
          <p:spPr bwMode="auto">
            <a:xfrm rot="746037">
              <a:off x="2563" y="1853"/>
              <a:ext cx="226" cy="127"/>
            </a:xfrm>
            <a:prstGeom prst="rightArrow">
              <a:avLst>
                <a:gd name="adj1" fmla="val 50000"/>
                <a:gd name="adj2" fmla="val 44488"/>
              </a:avLst>
            </a:prstGeom>
            <a:solidFill>
              <a:schemeClr val="bg1"/>
            </a:solidFill>
            <a:ln w="9525">
              <a:solidFill>
                <a:srgbClr val="333399"/>
              </a:solidFill>
              <a:miter lim="800000"/>
            </a:ln>
          </p:spPr>
          <p:txBody>
            <a:bodyPr wrap="none" anchor="ctr"/>
            <a:lstStyle/>
            <a:p>
              <a:pPr>
                <a:defRPr/>
              </a:pPr>
              <a:endParaRPr lang="zh-CN" altLang="en-US" sz="1600">
                <a:solidFill>
                  <a:srgbClr val="000000"/>
                </a:solidFill>
                <a:latin typeface="+mn-ea"/>
                <a:ea typeface="+mn-ea"/>
              </a:endParaRPr>
            </a:p>
          </p:txBody>
        </p:sp>
        <p:sp>
          <p:nvSpPr>
            <p:cNvPr id="249971" name="Text Box 71"/>
            <p:cNvSpPr txBox="1">
              <a:spLocks noChangeArrowheads="1"/>
            </p:cNvSpPr>
            <p:nvPr/>
          </p:nvSpPr>
          <p:spPr bwMode="auto">
            <a:xfrm>
              <a:off x="2567" y="1500"/>
              <a:ext cx="247" cy="306"/>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defRPr/>
              </a:pPr>
              <a:r>
                <a:rPr lang="zh-CN" altLang="en-US" sz="1600">
                  <a:solidFill>
                    <a:srgbClr val="333399"/>
                  </a:solidFill>
                  <a:latin typeface="+mn-ea"/>
                  <a:ea typeface="+mn-ea"/>
                </a:rPr>
                <a:t>报</a:t>
              </a:r>
              <a:endParaRPr lang="zh-CN" altLang="en-US" sz="1600">
                <a:solidFill>
                  <a:srgbClr val="333399"/>
                </a:solidFill>
                <a:latin typeface="+mn-ea"/>
                <a:ea typeface="+mn-ea"/>
              </a:endParaRPr>
            </a:p>
            <a:p>
              <a:pPr eaLnBrk="1" hangingPunct="1">
                <a:lnSpc>
                  <a:spcPct val="80000"/>
                </a:lnSpc>
                <a:defRPr/>
              </a:pPr>
              <a:r>
                <a:rPr lang="zh-CN" altLang="en-US" sz="1600">
                  <a:solidFill>
                    <a:srgbClr val="333399"/>
                  </a:solidFill>
                  <a:latin typeface="+mn-ea"/>
                  <a:ea typeface="+mn-ea"/>
                </a:rPr>
                <a:t>文</a:t>
              </a:r>
              <a:endParaRPr lang="zh-CN" altLang="en-US" sz="1600">
                <a:solidFill>
                  <a:srgbClr val="333399"/>
                </a:solidFill>
                <a:latin typeface="+mn-ea"/>
                <a:ea typeface="+mn-ea"/>
              </a:endParaRPr>
            </a:p>
          </p:txBody>
        </p:sp>
        <p:sp>
          <p:nvSpPr>
            <p:cNvPr id="249972" name="Line 72"/>
            <p:cNvSpPr>
              <a:spLocks noChangeShapeType="1"/>
            </p:cNvSpPr>
            <p:nvPr/>
          </p:nvSpPr>
          <p:spPr bwMode="auto">
            <a:xfrm>
              <a:off x="2519" y="1395"/>
              <a:ext cx="357" cy="5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73" name="Line 73"/>
            <p:cNvSpPr>
              <a:spLocks noChangeShapeType="1"/>
            </p:cNvSpPr>
            <p:nvPr/>
          </p:nvSpPr>
          <p:spPr bwMode="auto">
            <a:xfrm>
              <a:off x="2519" y="2001"/>
              <a:ext cx="357"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grpSp>
      <p:sp>
        <p:nvSpPr>
          <p:cNvPr id="249872" name="Line 74"/>
          <p:cNvSpPr>
            <a:spLocks noChangeShapeType="1"/>
          </p:cNvSpPr>
          <p:nvPr/>
        </p:nvSpPr>
        <p:spPr bwMode="auto">
          <a:xfrm>
            <a:off x="1887538" y="1103313"/>
            <a:ext cx="0" cy="3813175"/>
          </a:xfrm>
          <a:prstGeom prst="line">
            <a:avLst/>
          </a:prstGeom>
          <a:noFill/>
          <a:ln w="12700">
            <a:solidFill>
              <a:schemeClr val="tx1"/>
            </a:solidFill>
            <a:round/>
          </a:ln>
        </p:spPr>
        <p:txBody>
          <a:bodyPr wrap="none" anchor="ctr"/>
          <a:lstStyle/>
          <a:p>
            <a:pPr>
              <a:defRPr/>
            </a:pPr>
            <a:endParaRPr lang="zh-CN" altLang="en-US" sz="1600">
              <a:solidFill>
                <a:srgbClr val="000000"/>
              </a:solidFill>
              <a:latin typeface="+mn-ea"/>
              <a:ea typeface="+mn-ea"/>
            </a:endParaRPr>
          </a:p>
        </p:txBody>
      </p:sp>
      <p:sp>
        <p:nvSpPr>
          <p:cNvPr id="249873" name="Line 75"/>
          <p:cNvSpPr>
            <a:spLocks noChangeShapeType="1"/>
          </p:cNvSpPr>
          <p:nvPr/>
        </p:nvSpPr>
        <p:spPr bwMode="auto">
          <a:xfrm>
            <a:off x="2463800" y="1103313"/>
            <a:ext cx="0" cy="3813175"/>
          </a:xfrm>
          <a:prstGeom prst="line">
            <a:avLst/>
          </a:prstGeom>
          <a:noFill/>
          <a:ln w="12700">
            <a:solidFill>
              <a:schemeClr val="tx1"/>
            </a:solidFill>
            <a:round/>
          </a:ln>
        </p:spPr>
        <p:txBody>
          <a:bodyPr wrap="none" anchor="ctr"/>
          <a:lstStyle/>
          <a:p>
            <a:pPr>
              <a:defRPr/>
            </a:pPr>
            <a:endParaRPr lang="zh-CN" altLang="en-US" sz="1600">
              <a:solidFill>
                <a:srgbClr val="000000"/>
              </a:solidFill>
              <a:latin typeface="+mn-ea"/>
              <a:ea typeface="+mn-ea"/>
            </a:endParaRPr>
          </a:p>
        </p:txBody>
      </p:sp>
      <p:sp>
        <p:nvSpPr>
          <p:cNvPr id="249874" name="Text Box 76"/>
          <p:cNvSpPr txBox="1">
            <a:spLocks noChangeArrowheads="1"/>
          </p:cNvSpPr>
          <p:nvPr/>
        </p:nvSpPr>
        <p:spPr bwMode="auto">
          <a:xfrm>
            <a:off x="1116013" y="4891088"/>
            <a:ext cx="2476500" cy="33813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a:solidFill>
                  <a:srgbClr val="333399"/>
                </a:solidFill>
                <a:latin typeface="+mn-ea"/>
                <a:ea typeface="+mn-ea"/>
              </a:rPr>
              <a:t>A      B      C     D </a:t>
            </a:r>
            <a:endParaRPr lang="en-US" altLang="zh-CN" sz="1600">
              <a:solidFill>
                <a:srgbClr val="333399"/>
              </a:solidFill>
              <a:latin typeface="+mn-ea"/>
              <a:ea typeface="+mn-ea"/>
            </a:endParaRPr>
          </a:p>
        </p:txBody>
      </p:sp>
      <p:sp>
        <p:nvSpPr>
          <p:cNvPr id="249875" name="Text Box 77"/>
          <p:cNvSpPr txBox="1">
            <a:spLocks noChangeArrowheads="1"/>
          </p:cNvSpPr>
          <p:nvPr/>
        </p:nvSpPr>
        <p:spPr bwMode="auto">
          <a:xfrm>
            <a:off x="3813175" y="4891088"/>
            <a:ext cx="2476500" cy="33813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a:solidFill>
                  <a:srgbClr val="333399"/>
                </a:solidFill>
                <a:latin typeface="+mn-ea"/>
                <a:ea typeface="+mn-ea"/>
              </a:rPr>
              <a:t>A      B      C      D</a:t>
            </a:r>
            <a:endParaRPr lang="en-US" altLang="zh-CN" sz="1600">
              <a:solidFill>
                <a:srgbClr val="333399"/>
              </a:solidFill>
              <a:latin typeface="+mn-ea"/>
              <a:ea typeface="+mn-ea"/>
            </a:endParaRPr>
          </a:p>
        </p:txBody>
      </p:sp>
      <p:sp>
        <p:nvSpPr>
          <p:cNvPr id="249876" name="Text Box 78"/>
          <p:cNvSpPr txBox="1">
            <a:spLocks noChangeArrowheads="1"/>
          </p:cNvSpPr>
          <p:nvPr/>
        </p:nvSpPr>
        <p:spPr bwMode="auto">
          <a:xfrm>
            <a:off x="6621463" y="4891088"/>
            <a:ext cx="2476500" cy="33813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a:solidFill>
                  <a:srgbClr val="333399"/>
                </a:solidFill>
                <a:latin typeface="+mn-ea"/>
                <a:ea typeface="+mn-ea"/>
              </a:rPr>
              <a:t>A      B      C      D</a:t>
            </a:r>
            <a:endParaRPr lang="en-US" altLang="zh-CN" sz="1600">
              <a:solidFill>
                <a:srgbClr val="333399"/>
              </a:solidFill>
              <a:latin typeface="+mn-ea"/>
              <a:ea typeface="+mn-ea"/>
            </a:endParaRPr>
          </a:p>
        </p:txBody>
      </p:sp>
      <p:sp>
        <p:nvSpPr>
          <p:cNvPr id="154703" name="Line 79"/>
          <p:cNvSpPr>
            <a:spLocks noChangeShapeType="1"/>
          </p:cNvSpPr>
          <p:nvPr/>
        </p:nvSpPr>
        <p:spPr bwMode="auto">
          <a:xfrm>
            <a:off x="1311275" y="1236663"/>
            <a:ext cx="576263" cy="66675"/>
          </a:xfrm>
          <a:prstGeom prst="line">
            <a:avLst/>
          </a:prstGeom>
          <a:noFill/>
          <a:ln w="19050">
            <a:solidFill>
              <a:srgbClr val="333399"/>
            </a:solidFill>
            <a:round/>
            <a:tailEnd type="triangle" w="sm" len="med"/>
          </a:ln>
        </p:spPr>
        <p:txBody>
          <a:bodyPr wrap="none" anchor="ctr"/>
          <a:lstStyle/>
          <a:p>
            <a:pPr>
              <a:defRPr/>
            </a:pPr>
            <a:endParaRPr lang="zh-CN" altLang="en-US" sz="1600">
              <a:solidFill>
                <a:srgbClr val="000000"/>
              </a:solidFill>
              <a:latin typeface="+mn-ea"/>
              <a:ea typeface="+mn-ea"/>
            </a:endParaRPr>
          </a:p>
        </p:txBody>
      </p:sp>
      <p:sp>
        <p:nvSpPr>
          <p:cNvPr id="154704" name="Line 80"/>
          <p:cNvSpPr>
            <a:spLocks noChangeShapeType="1"/>
          </p:cNvSpPr>
          <p:nvPr/>
        </p:nvSpPr>
        <p:spPr bwMode="auto">
          <a:xfrm>
            <a:off x="1887538" y="1504950"/>
            <a:ext cx="576262" cy="66675"/>
          </a:xfrm>
          <a:prstGeom prst="line">
            <a:avLst/>
          </a:prstGeom>
          <a:noFill/>
          <a:ln w="19050">
            <a:solidFill>
              <a:srgbClr val="333399"/>
            </a:solidFill>
            <a:round/>
            <a:tailEnd type="triangle" w="sm" len="med"/>
          </a:ln>
        </p:spPr>
        <p:txBody>
          <a:bodyPr wrap="none" anchor="ctr"/>
          <a:lstStyle/>
          <a:p>
            <a:pPr>
              <a:defRPr/>
            </a:pPr>
            <a:endParaRPr lang="zh-CN" altLang="en-US" sz="1600">
              <a:solidFill>
                <a:srgbClr val="000000"/>
              </a:solidFill>
              <a:latin typeface="+mn-ea"/>
              <a:ea typeface="+mn-ea"/>
            </a:endParaRPr>
          </a:p>
        </p:txBody>
      </p:sp>
      <p:sp>
        <p:nvSpPr>
          <p:cNvPr id="154705" name="Line 81"/>
          <p:cNvSpPr>
            <a:spLocks noChangeShapeType="1"/>
          </p:cNvSpPr>
          <p:nvPr/>
        </p:nvSpPr>
        <p:spPr bwMode="auto">
          <a:xfrm>
            <a:off x="2463800" y="1771650"/>
            <a:ext cx="574675" cy="66675"/>
          </a:xfrm>
          <a:prstGeom prst="line">
            <a:avLst/>
          </a:prstGeom>
          <a:noFill/>
          <a:ln w="19050">
            <a:solidFill>
              <a:srgbClr val="333399"/>
            </a:solidFill>
            <a:round/>
            <a:tailEnd type="triangle" w="sm" len="med"/>
          </a:ln>
        </p:spPr>
        <p:txBody>
          <a:bodyPr wrap="none" anchor="ctr"/>
          <a:lstStyle/>
          <a:p>
            <a:pPr>
              <a:defRPr/>
            </a:pPr>
            <a:endParaRPr lang="zh-CN" altLang="en-US" sz="1600">
              <a:solidFill>
                <a:srgbClr val="000000"/>
              </a:solidFill>
              <a:latin typeface="+mn-ea"/>
              <a:ea typeface="+mn-ea"/>
            </a:endParaRPr>
          </a:p>
        </p:txBody>
      </p:sp>
      <p:sp>
        <p:nvSpPr>
          <p:cNvPr id="154706" name="Line 82"/>
          <p:cNvSpPr>
            <a:spLocks noChangeShapeType="1"/>
          </p:cNvSpPr>
          <p:nvPr/>
        </p:nvSpPr>
        <p:spPr bwMode="auto">
          <a:xfrm flipH="1">
            <a:off x="1311275" y="2173288"/>
            <a:ext cx="1727200" cy="268287"/>
          </a:xfrm>
          <a:prstGeom prst="line">
            <a:avLst/>
          </a:prstGeom>
          <a:noFill/>
          <a:ln w="19050">
            <a:solidFill>
              <a:srgbClr val="333399"/>
            </a:solidFill>
            <a:round/>
            <a:tailEnd type="triangle" w="sm" len="med"/>
          </a:ln>
        </p:spPr>
        <p:txBody>
          <a:bodyPr wrap="none" anchor="ctr"/>
          <a:lstStyle/>
          <a:p>
            <a:pPr>
              <a:defRPr/>
            </a:pPr>
            <a:endParaRPr lang="zh-CN" altLang="en-US" sz="1600">
              <a:solidFill>
                <a:srgbClr val="000000"/>
              </a:solidFill>
              <a:latin typeface="+mn-ea"/>
              <a:ea typeface="+mn-ea"/>
            </a:endParaRPr>
          </a:p>
        </p:txBody>
      </p:sp>
      <p:sp>
        <p:nvSpPr>
          <p:cNvPr id="154711" name="Text Box 87"/>
          <p:cNvSpPr txBox="1">
            <a:spLocks noChangeArrowheads="1"/>
          </p:cNvSpPr>
          <p:nvPr/>
        </p:nvSpPr>
        <p:spPr bwMode="auto">
          <a:xfrm>
            <a:off x="4306888" y="660400"/>
            <a:ext cx="1011237" cy="338138"/>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a:solidFill>
                  <a:srgbClr val="333399"/>
                </a:solidFill>
                <a:latin typeface="+mn-ea"/>
                <a:ea typeface="+mn-ea"/>
              </a:rPr>
              <a:t>报文交换</a:t>
            </a:r>
            <a:endParaRPr lang="zh-CN" altLang="en-US" sz="1600">
              <a:solidFill>
                <a:srgbClr val="333399"/>
              </a:solidFill>
              <a:latin typeface="+mn-ea"/>
              <a:ea typeface="+mn-ea"/>
            </a:endParaRPr>
          </a:p>
        </p:txBody>
      </p:sp>
      <p:sp>
        <p:nvSpPr>
          <p:cNvPr id="249882" name="Text Box 88"/>
          <p:cNvSpPr txBox="1">
            <a:spLocks noChangeArrowheads="1"/>
          </p:cNvSpPr>
          <p:nvPr/>
        </p:nvSpPr>
        <p:spPr bwMode="auto">
          <a:xfrm>
            <a:off x="1547813" y="660400"/>
            <a:ext cx="1011237" cy="338138"/>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a:solidFill>
                  <a:srgbClr val="333399"/>
                </a:solidFill>
                <a:latin typeface="+mn-ea"/>
                <a:ea typeface="+mn-ea"/>
              </a:rPr>
              <a:t>电路交换</a:t>
            </a:r>
            <a:endParaRPr lang="zh-CN" altLang="en-US" sz="1600">
              <a:solidFill>
                <a:srgbClr val="333399"/>
              </a:solidFill>
              <a:latin typeface="+mn-ea"/>
              <a:ea typeface="+mn-ea"/>
            </a:endParaRPr>
          </a:p>
        </p:txBody>
      </p:sp>
      <p:sp>
        <p:nvSpPr>
          <p:cNvPr id="154713" name="Text Box 89"/>
          <p:cNvSpPr txBox="1">
            <a:spLocks noChangeArrowheads="1"/>
          </p:cNvSpPr>
          <p:nvPr/>
        </p:nvSpPr>
        <p:spPr bwMode="auto">
          <a:xfrm>
            <a:off x="7058025" y="660400"/>
            <a:ext cx="1011238" cy="338138"/>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a:solidFill>
                  <a:srgbClr val="333399"/>
                </a:solidFill>
                <a:latin typeface="+mn-ea"/>
                <a:ea typeface="+mn-ea"/>
              </a:rPr>
              <a:t>分组交换</a:t>
            </a:r>
            <a:endParaRPr lang="zh-CN" altLang="en-US" sz="1600">
              <a:solidFill>
                <a:srgbClr val="333399"/>
              </a:solidFill>
              <a:latin typeface="+mn-ea"/>
              <a:ea typeface="+mn-ea"/>
            </a:endParaRPr>
          </a:p>
        </p:txBody>
      </p:sp>
      <p:sp>
        <p:nvSpPr>
          <p:cNvPr id="249884" name="Line 90"/>
          <p:cNvSpPr>
            <a:spLocks noChangeShapeType="1"/>
          </p:cNvSpPr>
          <p:nvPr/>
        </p:nvSpPr>
        <p:spPr bwMode="auto">
          <a:xfrm>
            <a:off x="3511550" y="1571625"/>
            <a:ext cx="0" cy="2743200"/>
          </a:xfrm>
          <a:prstGeom prst="line">
            <a:avLst/>
          </a:prstGeom>
          <a:noFill/>
          <a:ln w="19050">
            <a:solidFill>
              <a:srgbClr val="333399"/>
            </a:solidFill>
            <a:round/>
            <a:tailEnd type="triangle" w="sm" len="med"/>
          </a:ln>
        </p:spPr>
        <p:txBody>
          <a:bodyPr wrap="none" anchor="ctr"/>
          <a:lstStyle/>
          <a:p>
            <a:pPr>
              <a:defRPr/>
            </a:pPr>
            <a:endParaRPr lang="zh-CN" altLang="en-US" sz="1600">
              <a:solidFill>
                <a:srgbClr val="000000"/>
              </a:solidFill>
              <a:latin typeface="+mn-ea"/>
              <a:ea typeface="+mn-ea"/>
            </a:endParaRPr>
          </a:p>
        </p:txBody>
      </p:sp>
      <p:sp>
        <p:nvSpPr>
          <p:cNvPr id="249885" name="Text Box 91"/>
          <p:cNvSpPr txBox="1">
            <a:spLocks noChangeArrowheads="1"/>
          </p:cNvSpPr>
          <p:nvPr/>
        </p:nvSpPr>
        <p:spPr bwMode="auto">
          <a:xfrm>
            <a:off x="3409950" y="4330700"/>
            <a:ext cx="288925" cy="338138"/>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a:solidFill>
                  <a:srgbClr val="333399"/>
                </a:solidFill>
                <a:latin typeface="+mn-ea"/>
                <a:ea typeface="+mn-ea"/>
              </a:rPr>
              <a:t>t</a:t>
            </a:r>
            <a:endParaRPr lang="en-US" altLang="zh-CN" sz="1600">
              <a:solidFill>
                <a:srgbClr val="333399"/>
              </a:solidFill>
              <a:latin typeface="+mn-ea"/>
              <a:ea typeface="+mn-ea"/>
            </a:endParaRPr>
          </a:p>
        </p:txBody>
      </p:sp>
      <p:grpSp>
        <p:nvGrpSpPr>
          <p:cNvPr id="15" name="Group 122"/>
          <p:cNvGrpSpPr/>
          <p:nvPr/>
        </p:nvGrpSpPr>
        <p:grpSpPr bwMode="auto">
          <a:xfrm>
            <a:off x="179388" y="1235075"/>
            <a:ext cx="1109662" cy="1230313"/>
            <a:chOff x="113" y="1473"/>
            <a:chExt cx="699" cy="775"/>
          </a:xfrm>
        </p:grpSpPr>
        <p:sp>
          <p:nvSpPr>
            <p:cNvPr id="249965" name="Line 92"/>
            <p:cNvSpPr>
              <a:spLocks noChangeShapeType="1"/>
            </p:cNvSpPr>
            <p:nvPr/>
          </p:nvSpPr>
          <p:spPr bwMode="auto">
            <a:xfrm>
              <a:off x="630" y="1474"/>
              <a:ext cx="182" cy="0"/>
            </a:xfrm>
            <a:prstGeom prst="line">
              <a:avLst/>
            </a:prstGeom>
            <a:noFill/>
            <a:ln w="9525">
              <a:solidFill>
                <a:srgbClr val="333399"/>
              </a:solidFill>
              <a:round/>
            </a:ln>
          </p:spPr>
          <p:txBody>
            <a:bodyPr wrap="none" anchor="ctr"/>
            <a:lstStyle/>
            <a:p>
              <a:pPr>
                <a:defRPr/>
              </a:pPr>
              <a:endParaRPr lang="zh-CN" altLang="en-US" sz="1600">
                <a:solidFill>
                  <a:srgbClr val="000000"/>
                </a:solidFill>
                <a:latin typeface="+mn-ea"/>
                <a:ea typeface="+mn-ea"/>
              </a:endParaRPr>
            </a:p>
          </p:txBody>
        </p:sp>
        <p:sp>
          <p:nvSpPr>
            <p:cNvPr id="249966" name="Line 94"/>
            <p:cNvSpPr>
              <a:spLocks noChangeShapeType="1"/>
            </p:cNvSpPr>
            <p:nvPr/>
          </p:nvSpPr>
          <p:spPr bwMode="auto">
            <a:xfrm>
              <a:off x="622" y="2248"/>
              <a:ext cx="181" cy="0"/>
            </a:xfrm>
            <a:prstGeom prst="line">
              <a:avLst/>
            </a:prstGeom>
            <a:noFill/>
            <a:ln w="9525">
              <a:solidFill>
                <a:srgbClr val="333399"/>
              </a:solidFill>
              <a:round/>
            </a:ln>
          </p:spPr>
          <p:txBody>
            <a:bodyPr wrap="none" anchor="ctr"/>
            <a:lstStyle/>
            <a:p>
              <a:pPr>
                <a:defRPr/>
              </a:pPr>
              <a:endParaRPr lang="zh-CN" altLang="en-US" sz="1600">
                <a:solidFill>
                  <a:srgbClr val="000000"/>
                </a:solidFill>
                <a:latin typeface="+mn-ea"/>
                <a:ea typeface="+mn-ea"/>
              </a:endParaRPr>
            </a:p>
          </p:txBody>
        </p:sp>
        <p:sp>
          <p:nvSpPr>
            <p:cNvPr id="249967" name="Text Box 95"/>
            <p:cNvSpPr txBox="1">
              <a:spLocks noChangeArrowheads="1"/>
            </p:cNvSpPr>
            <p:nvPr/>
          </p:nvSpPr>
          <p:spPr bwMode="auto">
            <a:xfrm>
              <a:off x="113" y="1733"/>
              <a:ext cx="637" cy="198"/>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defRPr/>
              </a:pPr>
              <a:r>
                <a:rPr lang="zh-CN" altLang="en-US" sz="1600">
                  <a:solidFill>
                    <a:srgbClr val="333399"/>
                  </a:solidFill>
                  <a:latin typeface="+mn-ea"/>
                  <a:ea typeface="+mn-ea"/>
                </a:rPr>
                <a:t>连接建立</a:t>
              </a:r>
              <a:endParaRPr lang="zh-CN" altLang="en-US" sz="1600">
                <a:solidFill>
                  <a:srgbClr val="333399"/>
                </a:solidFill>
                <a:latin typeface="+mn-ea"/>
                <a:ea typeface="+mn-ea"/>
              </a:endParaRPr>
            </a:p>
          </p:txBody>
        </p:sp>
        <p:sp>
          <p:nvSpPr>
            <p:cNvPr id="249968" name="Line 97"/>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p:spPr>
          <p:txBody>
            <a:bodyPr wrap="none" anchor="ctr"/>
            <a:lstStyle/>
            <a:p>
              <a:pPr>
                <a:defRPr/>
              </a:pPr>
              <a:endParaRPr lang="zh-CN" altLang="en-US" sz="1600">
                <a:solidFill>
                  <a:srgbClr val="000000"/>
                </a:solidFill>
                <a:latin typeface="+mn-ea"/>
                <a:ea typeface="+mn-ea"/>
              </a:endParaRPr>
            </a:p>
          </p:txBody>
        </p:sp>
      </p:grpSp>
      <p:grpSp>
        <p:nvGrpSpPr>
          <p:cNvPr id="16" name="Group 123"/>
          <p:cNvGrpSpPr/>
          <p:nvPr/>
        </p:nvGrpSpPr>
        <p:grpSpPr bwMode="auto">
          <a:xfrm>
            <a:off x="179388" y="2462213"/>
            <a:ext cx="1109662" cy="1011237"/>
            <a:chOff x="113" y="2246"/>
            <a:chExt cx="699" cy="637"/>
          </a:xfrm>
        </p:grpSpPr>
        <p:sp>
          <p:nvSpPr>
            <p:cNvPr id="249962" name="Line 93"/>
            <p:cNvSpPr>
              <a:spLocks noChangeShapeType="1"/>
            </p:cNvSpPr>
            <p:nvPr/>
          </p:nvSpPr>
          <p:spPr bwMode="auto">
            <a:xfrm>
              <a:off x="630" y="2881"/>
              <a:ext cx="182" cy="0"/>
            </a:xfrm>
            <a:prstGeom prst="line">
              <a:avLst/>
            </a:prstGeom>
            <a:noFill/>
            <a:ln w="9525">
              <a:solidFill>
                <a:srgbClr val="333399"/>
              </a:solidFill>
              <a:round/>
            </a:ln>
          </p:spPr>
          <p:txBody>
            <a:bodyPr wrap="none" anchor="ctr"/>
            <a:lstStyle/>
            <a:p>
              <a:pPr>
                <a:defRPr/>
              </a:pPr>
              <a:endParaRPr lang="zh-CN" altLang="en-US" sz="1600">
                <a:solidFill>
                  <a:srgbClr val="000000"/>
                </a:solidFill>
                <a:latin typeface="+mn-ea"/>
                <a:ea typeface="+mn-ea"/>
              </a:endParaRPr>
            </a:p>
          </p:txBody>
        </p:sp>
        <p:sp>
          <p:nvSpPr>
            <p:cNvPr id="249963" name="Text Box 96"/>
            <p:cNvSpPr txBox="1">
              <a:spLocks noChangeArrowheads="1"/>
            </p:cNvSpPr>
            <p:nvPr/>
          </p:nvSpPr>
          <p:spPr bwMode="auto">
            <a:xfrm>
              <a:off x="113" y="2405"/>
              <a:ext cx="637" cy="198"/>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defRPr/>
              </a:pPr>
              <a:r>
                <a:rPr lang="zh-CN" altLang="en-US" sz="1600">
                  <a:solidFill>
                    <a:srgbClr val="333399"/>
                  </a:solidFill>
                  <a:latin typeface="+mn-ea"/>
                  <a:ea typeface="+mn-ea"/>
                </a:rPr>
                <a:t>数据传送</a:t>
              </a:r>
              <a:endParaRPr lang="zh-CN" altLang="en-US" sz="1600">
                <a:solidFill>
                  <a:srgbClr val="333399"/>
                </a:solidFill>
                <a:latin typeface="+mn-ea"/>
                <a:ea typeface="+mn-ea"/>
              </a:endParaRPr>
            </a:p>
          </p:txBody>
        </p:sp>
        <p:sp>
          <p:nvSpPr>
            <p:cNvPr id="249964" name="Line 98"/>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p:spPr>
          <p:txBody>
            <a:bodyPr wrap="none" anchor="ctr"/>
            <a:lstStyle/>
            <a:p>
              <a:pPr>
                <a:defRPr/>
              </a:pPr>
              <a:endParaRPr lang="zh-CN" altLang="en-US" sz="1600">
                <a:solidFill>
                  <a:srgbClr val="000000"/>
                </a:solidFill>
                <a:latin typeface="+mn-ea"/>
                <a:ea typeface="+mn-ea"/>
              </a:endParaRPr>
            </a:p>
          </p:txBody>
        </p:sp>
      </p:grpSp>
      <p:sp>
        <p:nvSpPr>
          <p:cNvPr id="249888" name="Freeform 99"/>
          <p:cNvSpPr/>
          <p:nvPr/>
        </p:nvSpPr>
        <p:spPr bwMode="auto">
          <a:xfrm>
            <a:off x="1306513" y="1103313"/>
            <a:ext cx="4762" cy="3821112"/>
          </a:xfrm>
          <a:custGeom>
            <a:avLst/>
            <a:gdLst>
              <a:gd name="T0" fmla="*/ 7558882 w 3"/>
              <a:gd name="T1" fmla="*/ 0 h 2742"/>
              <a:gd name="T2" fmla="*/ 0 w 3"/>
              <a:gd name="T3" fmla="*/ 2147483647 h 2742"/>
              <a:gd name="T4" fmla="*/ 0 60000 65536"/>
              <a:gd name="T5" fmla="*/ 0 60000 65536"/>
              <a:gd name="T6" fmla="*/ 0 w 3"/>
              <a:gd name="T7" fmla="*/ 0 h 2742"/>
              <a:gd name="T8" fmla="*/ 3 w 3"/>
              <a:gd name="T9" fmla="*/ 2742 h 2742"/>
            </a:gdLst>
            <a:ahLst/>
            <a:cxnLst>
              <a:cxn ang="T4">
                <a:pos x="T0" y="T1"/>
              </a:cxn>
              <a:cxn ang="T5">
                <a:pos x="T2" y="T3"/>
              </a:cxn>
            </a:cxnLst>
            <a:rect l="T6" t="T7" r="T8" b="T9"/>
            <a:pathLst>
              <a:path w="3" h="2742">
                <a:moveTo>
                  <a:pt x="3" y="0"/>
                </a:moveTo>
                <a:lnTo>
                  <a:pt x="0" y="2742"/>
                </a:lnTo>
              </a:path>
            </a:pathLst>
          </a:custGeom>
          <a:noFill/>
          <a:ln w="12700">
            <a:solidFill>
              <a:schemeClr val="tx1"/>
            </a:solidFill>
            <a:round/>
          </a:ln>
        </p:spPr>
        <p:txBody>
          <a:bodyPr wrap="none" anchor="ctr"/>
          <a:lstStyle/>
          <a:p>
            <a:pPr>
              <a:defRPr/>
            </a:pPr>
            <a:endParaRPr lang="zh-CN" altLang="en-US" sz="1600">
              <a:solidFill>
                <a:srgbClr val="000000"/>
              </a:solidFill>
              <a:latin typeface="+mn-ea"/>
              <a:ea typeface="+mn-ea"/>
            </a:endParaRPr>
          </a:p>
        </p:txBody>
      </p:sp>
      <p:sp>
        <p:nvSpPr>
          <p:cNvPr id="249889" name="Freeform 100"/>
          <p:cNvSpPr/>
          <p:nvPr/>
        </p:nvSpPr>
        <p:spPr bwMode="auto">
          <a:xfrm>
            <a:off x="5737225" y="1081088"/>
            <a:ext cx="4763" cy="3813175"/>
          </a:xfrm>
          <a:custGeom>
            <a:avLst/>
            <a:gdLst>
              <a:gd name="T0" fmla="*/ 7562057 w 3"/>
              <a:gd name="T1" fmla="*/ 0 h 2736"/>
              <a:gd name="T2" fmla="*/ 0 w 3"/>
              <a:gd name="T3" fmla="*/ 2147483647 h 2736"/>
              <a:gd name="T4" fmla="*/ 0 60000 65536"/>
              <a:gd name="T5" fmla="*/ 0 60000 65536"/>
              <a:gd name="T6" fmla="*/ 0 w 3"/>
              <a:gd name="T7" fmla="*/ 0 h 2736"/>
              <a:gd name="T8" fmla="*/ 3 w 3"/>
              <a:gd name="T9" fmla="*/ 2736 h 2736"/>
            </a:gdLst>
            <a:ahLst/>
            <a:cxnLst>
              <a:cxn ang="T4">
                <a:pos x="T0" y="T1"/>
              </a:cxn>
              <a:cxn ang="T5">
                <a:pos x="T2" y="T3"/>
              </a:cxn>
            </a:cxnLst>
            <a:rect l="T6" t="T7" r="T8" b="T9"/>
            <a:pathLst>
              <a:path w="3" h="2736">
                <a:moveTo>
                  <a:pt x="3" y="0"/>
                </a:moveTo>
                <a:lnTo>
                  <a:pt x="0" y="2736"/>
                </a:lnTo>
              </a:path>
            </a:pathLst>
          </a:custGeom>
          <a:noFill/>
          <a:ln w="12700" cap="flat" cmpd="sng">
            <a:solidFill>
              <a:schemeClr val="tx1"/>
            </a:solidFill>
            <a:prstDash val="solid"/>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890" name="Line 101"/>
          <p:cNvSpPr>
            <a:spLocks noChangeShapeType="1"/>
          </p:cNvSpPr>
          <p:nvPr/>
        </p:nvSpPr>
        <p:spPr bwMode="auto">
          <a:xfrm>
            <a:off x="8539163" y="1130300"/>
            <a:ext cx="0" cy="3813175"/>
          </a:xfrm>
          <a:prstGeom prst="line">
            <a:avLst/>
          </a:prstGeom>
          <a:noFill/>
          <a:ln w="12700">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891" name="Line 102"/>
          <p:cNvSpPr>
            <a:spLocks noChangeShapeType="1"/>
          </p:cNvSpPr>
          <p:nvPr/>
        </p:nvSpPr>
        <p:spPr bwMode="auto">
          <a:xfrm>
            <a:off x="7961313" y="1116013"/>
            <a:ext cx="0" cy="3813175"/>
          </a:xfrm>
          <a:prstGeom prst="line">
            <a:avLst/>
          </a:prstGeom>
          <a:noFill/>
          <a:ln w="12700">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892" name="Line 103"/>
          <p:cNvSpPr>
            <a:spLocks noChangeShapeType="1"/>
          </p:cNvSpPr>
          <p:nvPr/>
        </p:nvSpPr>
        <p:spPr bwMode="auto">
          <a:xfrm>
            <a:off x="7392988" y="1103313"/>
            <a:ext cx="0" cy="3813175"/>
          </a:xfrm>
          <a:prstGeom prst="line">
            <a:avLst/>
          </a:prstGeom>
          <a:noFill/>
          <a:ln w="12700">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893" name="Line 104"/>
          <p:cNvSpPr>
            <a:spLocks noChangeShapeType="1"/>
          </p:cNvSpPr>
          <p:nvPr/>
        </p:nvSpPr>
        <p:spPr bwMode="auto">
          <a:xfrm>
            <a:off x="3995738" y="1081088"/>
            <a:ext cx="0" cy="3813175"/>
          </a:xfrm>
          <a:prstGeom prst="line">
            <a:avLst/>
          </a:prstGeom>
          <a:noFill/>
          <a:ln w="12700">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894" name="Line 105"/>
          <p:cNvSpPr>
            <a:spLocks noChangeShapeType="1"/>
          </p:cNvSpPr>
          <p:nvPr/>
        </p:nvSpPr>
        <p:spPr bwMode="auto">
          <a:xfrm>
            <a:off x="4565650" y="1081088"/>
            <a:ext cx="0" cy="3813175"/>
          </a:xfrm>
          <a:prstGeom prst="line">
            <a:avLst/>
          </a:prstGeom>
          <a:noFill/>
          <a:ln w="12700">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895" name="Line 106"/>
          <p:cNvSpPr>
            <a:spLocks noChangeShapeType="1"/>
          </p:cNvSpPr>
          <p:nvPr/>
        </p:nvSpPr>
        <p:spPr bwMode="auto">
          <a:xfrm>
            <a:off x="5159375" y="1081088"/>
            <a:ext cx="0" cy="3813175"/>
          </a:xfrm>
          <a:prstGeom prst="line">
            <a:avLst/>
          </a:prstGeom>
          <a:noFill/>
          <a:ln w="12700">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grpSp>
        <p:nvGrpSpPr>
          <p:cNvPr id="17" name="Group 125"/>
          <p:cNvGrpSpPr/>
          <p:nvPr/>
        </p:nvGrpSpPr>
        <p:grpSpPr bwMode="auto">
          <a:xfrm>
            <a:off x="1296988" y="2449513"/>
            <a:ext cx="1766887" cy="1279525"/>
            <a:chOff x="817" y="2238"/>
            <a:chExt cx="1113" cy="806"/>
          </a:xfrm>
        </p:grpSpPr>
        <p:sp>
          <p:nvSpPr>
            <p:cNvPr id="249956" name="Line 83"/>
            <p:cNvSpPr>
              <a:spLocks noChangeShapeType="1"/>
            </p:cNvSpPr>
            <p:nvPr/>
          </p:nvSpPr>
          <p:spPr bwMode="auto">
            <a:xfrm>
              <a:off x="841" y="2268"/>
              <a:ext cx="1089" cy="168"/>
            </a:xfrm>
            <a:prstGeom prst="line">
              <a:avLst/>
            </a:prstGeom>
            <a:noFill/>
            <a:ln>
              <a:noFill/>
            </a:ln>
          </p:spPr>
          <p:txBody>
            <a:bodyPr wrap="none" anchor="ctr"/>
            <a:lstStyle/>
            <a:p>
              <a:pPr>
                <a:defRPr/>
              </a:pPr>
              <a:endParaRPr lang="zh-CN" altLang="en-US" sz="1600">
                <a:solidFill>
                  <a:srgbClr val="000000"/>
                </a:solidFill>
                <a:latin typeface="+mn-ea"/>
                <a:ea typeface="+mn-ea"/>
              </a:endParaRPr>
            </a:p>
          </p:txBody>
        </p:sp>
        <p:sp>
          <p:nvSpPr>
            <p:cNvPr id="249957" name="AutoShape 84"/>
            <p:cNvSpPr>
              <a:spLocks noChangeArrowheads="1"/>
            </p:cNvSpPr>
            <p:nvPr/>
          </p:nvSpPr>
          <p:spPr bwMode="auto">
            <a:xfrm rot="5400000">
              <a:off x="976" y="2091"/>
              <a:ext cx="793" cy="1092"/>
            </a:xfrm>
            <a:prstGeom prst="parallelogram">
              <a:avLst>
                <a:gd name="adj" fmla="val 21176"/>
              </a:avLst>
            </a:prstGeom>
            <a:solidFill>
              <a:srgbClr val="DDDDDD"/>
            </a:solidFill>
            <a:ln>
              <a:noFill/>
            </a:ln>
          </p:spPr>
          <p:txBody>
            <a:bodyPr wrap="none" anchor="ctr"/>
            <a:lstStyle/>
            <a:p>
              <a:pPr>
                <a:defRPr/>
              </a:pPr>
              <a:endParaRPr lang="zh-CN" altLang="en-US" sz="1600">
                <a:solidFill>
                  <a:srgbClr val="000000"/>
                </a:solidFill>
                <a:latin typeface="+mn-ea"/>
                <a:ea typeface="+mn-ea"/>
              </a:endParaRPr>
            </a:p>
          </p:txBody>
        </p:sp>
        <p:sp>
          <p:nvSpPr>
            <p:cNvPr id="249958" name="Text Box 85"/>
            <p:cNvSpPr txBox="1">
              <a:spLocks noChangeArrowheads="1"/>
            </p:cNvSpPr>
            <p:nvPr/>
          </p:nvSpPr>
          <p:spPr bwMode="auto">
            <a:xfrm>
              <a:off x="1113" y="2429"/>
              <a:ext cx="377" cy="213"/>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dirty="0">
                  <a:solidFill>
                    <a:srgbClr val="333399"/>
                  </a:solidFill>
                  <a:latin typeface="+mn-ea"/>
                  <a:ea typeface="+mn-ea"/>
                </a:rPr>
                <a:t>报文</a:t>
              </a:r>
              <a:endParaRPr lang="zh-CN" altLang="en-US" sz="1600" dirty="0">
                <a:solidFill>
                  <a:srgbClr val="333399"/>
                </a:solidFill>
                <a:latin typeface="+mn-ea"/>
                <a:ea typeface="+mn-ea"/>
              </a:endParaRPr>
            </a:p>
          </p:txBody>
        </p:sp>
        <p:sp>
          <p:nvSpPr>
            <p:cNvPr id="249959" name="AutoShape 86"/>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solidFill>
                <a:srgbClr val="333399"/>
              </a:solidFill>
              <a:miter lim="800000"/>
            </a:ln>
          </p:spPr>
          <p:txBody>
            <a:bodyPr wrap="none" anchor="ctr"/>
            <a:lstStyle/>
            <a:p>
              <a:pPr>
                <a:defRPr/>
              </a:pPr>
              <a:endParaRPr lang="zh-CN" altLang="en-US" sz="1600">
                <a:solidFill>
                  <a:srgbClr val="000000"/>
                </a:solidFill>
                <a:latin typeface="+mn-ea"/>
                <a:ea typeface="+mn-ea"/>
              </a:endParaRPr>
            </a:p>
          </p:txBody>
        </p:sp>
        <p:sp>
          <p:nvSpPr>
            <p:cNvPr id="249960" name="Line 108"/>
            <p:cNvSpPr>
              <a:spLocks noChangeShapeType="1"/>
            </p:cNvSpPr>
            <p:nvPr/>
          </p:nvSpPr>
          <p:spPr bwMode="auto">
            <a:xfrm>
              <a:off x="823" y="2238"/>
              <a:ext cx="1094" cy="174"/>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61" name="Line 109"/>
            <p:cNvSpPr>
              <a:spLocks noChangeShapeType="1"/>
            </p:cNvSpPr>
            <p:nvPr/>
          </p:nvSpPr>
          <p:spPr bwMode="auto">
            <a:xfrm>
              <a:off x="817" y="2865"/>
              <a:ext cx="1100" cy="179"/>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grpSp>
      <p:grpSp>
        <p:nvGrpSpPr>
          <p:cNvPr id="18" name="Group 131"/>
          <p:cNvGrpSpPr/>
          <p:nvPr/>
        </p:nvGrpSpPr>
        <p:grpSpPr bwMode="auto">
          <a:xfrm>
            <a:off x="6804025" y="1382713"/>
            <a:ext cx="582613" cy="373062"/>
            <a:chOff x="4286" y="1566"/>
            <a:chExt cx="367" cy="235"/>
          </a:xfrm>
        </p:grpSpPr>
        <p:sp>
          <p:nvSpPr>
            <p:cNvPr id="249951" name="AutoShape 44"/>
            <p:cNvSpPr>
              <a:spLocks noChangeArrowheads="1"/>
            </p:cNvSpPr>
            <p:nvPr/>
          </p:nvSpPr>
          <p:spPr bwMode="auto">
            <a:xfrm rot="5400000">
              <a:off x="4367" y="1516"/>
              <a:ext cx="211" cy="359"/>
            </a:xfrm>
            <a:prstGeom prst="parallelogram">
              <a:avLst>
                <a:gd name="adj" fmla="val 29162"/>
              </a:avLst>
            </a:prstGeom>
            <a:solidFill>
              <a:srgbClr val="DDDDDD"/>
            </a:solidFill>
            <a:ln>
              <a:noFill/>
            </a:ln>
          </p:spPr>
          <p:txBody>
            <a:bodyPr wrap="none" anchor="ctr"/>
            <a:lstStyle/>
            <a:p>
              <a:pPr>
                <a:defRPr/>
              </a:pPr>
              <a:endParaRPr lang="zh-CN" altLang="en-US" sz="1600">
                <a:solidFill>
                  <a:srgbClr val="000000"/>
                </a:solidFill>
                <a:latin typeface="+mn-ea"/>
                <a:ea typeface="+mn-ea"/>
              </a:endParaRPr>
            </a:p>
          </p:txBody>
        </p:sp>
        <p:sp>
          <p:nvSpPr>
            <p:cNvPr id="249952" name="Text Box 45"/>
            <p:cNvSpPr txBox="1">
              <a:spLocks noChangeArrowheads="1"/>
            </p:cNvSpPr>
            <p:nvPr/>
          </p:nvSpPr>
          <p:spPr bwMode="auto">
            <a:xfrm rot="626605">
              <a:off x="4315" y="1566"/>
              <a:ext cx="225" cy="213"/>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a:solidFill>
                    <a:srgbClr val="333399"/>
                  </a:solidFill>
                  <a:latin typeface="+mn-ea"/>
                  <a:ea typeface="+mn-ea"/>
                </a:rPr>
                <a:t>P</a:t>
              </a:r>
              <a:r>
                <a:rPr lang="en-US" altLang="zh-CN" sz="1600" baseline="-25000">
                  <a:solidFill>
                    <a:srgbClr val="333399"/>
                  </a:solidFill>
                  <a:latin typeface="+mn-ea"/>
                  <a:ea typeface="+mn-ea"/>
                </a:rPr>
                <a:t>2</a:t>
              </a:r>
              <a:endParaRPr lang="en-US" altLang="zh-CN" sz="1600">
                <a:solidFill>
                  <a:srgbClr val="333399"/>
                </a:solidFill>
                <a:latin typeface="+mn-ea"/>
                <a:ea typeface="+mn-ea"/>
              </a:endParaRPr>
            </a:p>
          </p:txBody>
        </p:sp>
        <p:sp>
          <p:nvSpPr>
            <p:cNvPr id="249953" name="Line 47"/>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54" name="AutoShape 48"/>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solidFill>
                <a:srgbClr val="333399"/>
              </a:solidFill>
              <a:miter lim="800000"/>
            </a:ln>
          </p:spPr>
          <p:txBody>
            <a:bodyPr wrap="none" anchor="ctr"/>
            <a:lstStyle/>
            <a:p>
              <a:pPr>
                <a:defRPr/>
              </a:pPr>
              <a:endParaRPr lang="zh-CN" altLang="en-US" sz="1600">
                <a:solidFill>
                  <a:srgbClr val="000000"/>
                </a:solidFill>
                <a:latin typeface="+mn-ea"/>
                <a:ea typeface="+mn-ea"/>
              </a:endParaRPr>
            </a:p>
          </p:txBody>
        </p:sp>
        <p:sp>
          <p:nvSpPr>
            <p:cNvPr id="249955" name="Line 4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grpSp>
      <p:grpSp>
        <p:nvGrpSpPr>
          <p:cNvPr id="19" name="Group 130"/>
          <p:cNvGrpSpPr/>
          <p:nvPr/>
        </p:nvGrpSpPr>
        <p:grpSpPr bwMode="auto">
          <a:xfrm>
            <a:off x="6811963" y="1089025"/>
            <a:ext cx="581025" cy="382588"/>
            <a:chOff x="4291" y="1381"/>
            <a:chExt cx="366" cy="241"/>
          </a:xfrm>
        </p:grpSpPr>
        <p:sp>
          <p:nvSpPr>
            <p:cNvPr id="249946" name="AutoShape 110"/>
            <p:cNvSpPr>
              <a:spLocks noChangeArrowheads="1"/>
            </p:cNvSpPr>
            <p:nvPr/>
          </p:nvSpPr>
          <p:spPr bwMode="auto">
            <a:xfrm rot="5400000">
              <a:off x="4371" y="1337"/>
              <a:ext cx="211" cy="359"/>
            </a:xfrm>
            <a:prstGeom prst="parallelogram">
              <a:avLst>
                <a:gd name="adj" fmla="val 29162"/>
              </a:avLst>
            </a:prstGeom>
            <a:solidFill>
              <a:srgbClr val="DDDDDD"/>
            </a:solidFill>
            <a:ln>
              <a:noFill/>
            </a:ln>
          </p:spPr>
          <p:txBody>
            <a:bodyPr wrap="none" anchor="ctr"/>
            <a:lstStyle/>
            <a:p>
              <a:pPr>
                <a:defRPr/>
              </a:pPr>
              <a:endParaRPr lang="zh-CN" altLang="en-US" sz="1600">
                <a:solidFill>
                  <a:srgbClr val="000000"/>
                </a:solidFill>
                <a:latin typeface="+mn-ea"/>
                <a:ea typeface="+mn-ea"/>
              </a:endParaRPr>
            </a:p>
          </p:txBody>
        </p:sp>
        <p:sp>
          <p:nvSpPr>
            <p:cNvPr id="249947" name="Text Box 111"/>
            <p:cNvSpPr txBox="1">
              <a:spLocks noChangeArrowheads="1"/>
            </p:cNvSpPr>
            <p:nvPr/>
          </p:nvSpPr>
          <p:spPr bwMode="auto">
            <a:xfrm rot="626605">
              <a:off x="4314" y="1381"/>
              <a:ext cx="225" cy="213"/>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a:solidFill>
                    <a:srgbClr val="333399"/>
                  </a:solidFill>
                  <a:latin typeface="+mn-ea"/>
                  <a:ea typeface="+mn-ea"/>
                </a:rPr>
                <a:t>P</a:t>
              </a:r>
              <a:r>
                <a:rPr lang="en-US" altLang="zh-CN" sz="1600" baseline="-25000">
                  <a:solidFill>
                    <a:srgbClr val="333399"/>
                  </a:solidFill>
                  <a:latin typeface="+mn-ea"/>
                  <a:ea typeface="+mn-ea"/>
                </a:rPr>
                <a:t>1</a:t>
              </a:r>
              <a:endParaRPr lang="en-US" altLang="zh-CN" sz="1600">
                <a:solidFill>
                  <a:srgbClr val="333399"/>
                </a:solidFill>
                <a:latin typeface="+mn-ea"/>
                <a:ea typeface="+mn-ea"/>
              </a:endParaRPr>
            </a:p>
          </p:txBody>
        </p:sp>
        <p:sp>
          <p:nvSpPr>
            <p:cNvPr id="249948" name="Line 112"/>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49" name="Line 113"/>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50" name="AutoShape 114"/>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solidFill>
                <a:srgbClr val="333399"/>
              </a:solidFill>
              <a:miter lim="800000"/>
            </a:ln>
          </p:spPr>
          <p:txBody>
            <a:bodyPr wrap="none" anchor="ctr"/>
            <a:lstStyle/>
            <a:p>
              <a:pPr>
                <a:defRPr/>
              </a:pPr>
              <a:endParaRPr lang="zh-CN" altLang="en-US" sz="1600">
                <a:solidFill>
                  <a:srgbClr val="000000"/>
                </a:solidFill>
                <a:latin typeface="+mn-ea"/>
                <a:ea typeface="+mn-ea"/>
              </a:endParaRPr>
            </a:p>
          </p:txBody>
        </p:sp>
      </p:grpSp>
      <p:sp>
        <p:nvSpPr>
          <p:cNvPr id="249899" name="Line 115"/>
          <p:cNvSpPr>
            <a:spLocks noChangeShapeType="1"/>
          </p:cNvSpPr>
          <p:nvPr/>
        </p:nvSpPr>
        <p:spPr bwMode="auto">
          <a:xfrm>
            <a:off x="6808788" y="1090613"/>
            <a:ext cx="0" cy="3813175"/>
          </a:xfrm>
          <a:prstGeom prst="line">
            <a:avLst/>
          </a:prstGeom>
          <a:noFill/>
          <a:ln w="12700">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154740" name="Line 116"/>
          <p:cNvSpPr>
            <a:spLocks noChangeShapeType="1"/>
          </p:cNvSpPr>
          <p:nvPr/>
        </p:nvSpPr>
        <p:spPr bwMode="auto">
          <a:xfrm>
            <a:off x="1306513" y="3556000"/>
            <a:ext cx="576262" cy="95250"/>
          </a:xfrm>
          <a:prstGeom prst="line">
            <a:avLst/>
          </a:prstGeom>
          <a:noFill/>
          <a:ln w="19050">
            <a:solidFill>
              <a:srgbClr val="333399"/>
            </a:solidFill>
            <a:round/>
            <a:tailEnd type="triangle" w="sm" len="med"/>
          </a:ln>
        </p:spPr>
        <p:txBody>
          <a:bodyPr wrap="none" anchor="ctr"/>
          <a:lstStyle/>
          <a:p>
            <a:pPr>
              <a:defRPr/>
            </a:pPr>
            <a:endParaRPr lang="zh-CN" altLang="en-US" sz="1600">
              <a:solidFill>
                <a:srgbClr val="000000"/>
              </a:solidFill>
              <a:latin typeface="+mn-ea"/>
              <a:ea typeface="+mn-ea"/>
            </a:endParaRPr>
          </a:p>
        </p:txBody>
      </p:sp>
      <p:sp>
        <p:nvSpPr>
          <p:cNvPr id="154741" name="Line 117"/>
          <p:cNvSpPr>
            <a:spLocks noChangeShapeType="1"/>
          </p:cNvSpPr>
          <p:nvPr/>
        </p:nvSpPr>
        <p:spPr bwMode="auto">
          <a:xfrm>
            <a:off x="1892300" y="3736975"/>
            <a:ext cx="566738" cy="95250"/>
          </a:xfrm>
          <a:prstGeom prst="line">
            <a:avLst/>
          </a:prstGeom>
          <a:noFill/>
          <a:ln w="19050">
            <a:solidFill>
              <a:srgbClr val="333399"/>
            </a:solidFill>
            <a:round/>
            <a:tailEnd type="triangle" w="sm" len="med"/>
          </a:ln>
        </p:spPr>
        <p:txBody>
          <a:bodyPr wrap="none" anchor="ctr"/>
          <a:lstStyle/>
          <a:p>
            <a:pPr>
              <a:defRPr/>
            </a:pPr>
            <a:endParaRPr lang="zh-CN" altLang="en-US" sz="1600">
              <a:solidFill>
                <a:srgbClr val="000000"/>
              </a:solidFill>
              <a:latin typeface="+mn-ea"/>
              <a:ea typeface="+mn-ea"/>
            </a:endParaRPr>
          </a:p>
        </p:txBody>
      </p:sp>
      <p:sp>
        <p:nvSpPr>
          <p:cNvPr id="154742" name="Line 118"/>
          <p:cNvSpPr>
            <a:spLocks noChangeShapeType="1"/>
          </p:cNvSpPr>
          <p:nvPr/>
        </p:nvSpPr>
        <p:spPr bwMode="auto">
          <a:xfrm>
            <a:off x="2459038" y="3927475"/>
            <a:ext cx="574675" cy="85725"/>
          </a:xfrm>
          <a:prstGeom prst="line">
            <a:avLst/>
          </a:prstGeom>
          <a:noFill/>
          <a:ln w="19050">
            <a:solidFill>
              <a:srgbClr val="333399"/>
            </a:solidFill>
            <a:round/>
            <a:tailEnd type="triangle" w="sm" len="med"/>
          </a:ln>
        </p:spPr>
        <p:txBody>
          <a:bodyPr wrap="none" anchor="ctr"/>
          <a:lstStyle/>
          <a:p>
            <a:pPr>
              <a:defRPr/>
            </a:pPr>
            <a:endParaRPr lang="zh-CN" altLang="en-US" sz="1600">
              <a:solidFill>
                <a:srgbClr val="000000"/>
              </a:solidFill>
              <a:latin typeface="+mn-ea"/>
              <a:ea typeface="+mn-ea"/>
            </a:endParaRPr>
          </a:p>
        </p:txBody>
      </p:sp>
      <p:grpSp>
        <p:nvGrpSpPr>
          <p:cNvPr id="20" name="Group 124"/>
          <p:cNvGrpSpPr/>
          <p:nvPr/>
        </p:nvGrpSpPr>
        <p:grpSpPr bwMode="auto">
          <a:xfrm>
            <a:off x="179388" y="3451225"/>
            <a:ext cx="1085850" cy="592138"/>
            <a:chOff x="113" y="2869"/>
            <a:chExt cx="684" cy="373"/>
          </a:xfrm>
        </p:grpSpPr>
        <p:sp>
          <p:nvSpPr>
            <p:cNvPr id="249943" name="Line 119"/>
            <p:cNvSpPr>
              <a:spLocks noChangeShapeType="1"/>
            </p:cNvSpPr>
            <p:nvPr/>
          </p:nvSpPr>
          <p:spPr bwMode="auto">
            <a:xfrm>
              <a:off x="615" y="3241"/>
              <a:ext cx="182" cy="0"/>
            </a:xfrm>
            <a:prstGeom prst="line">
              <a:avLst/>
            </a:prstGeom>
            <a:noFill/>
            <a:ln w="9525">
              <a:solidFill>
                <a:srgbClr val="333399"/>
              </a:solidFill>
              <a:round/>
            </a:ln>
          </p:spPr>
          <p:txBody>
            <a:bodyPr wrap="none" anchor="ctr"/>
            <a:lstStyle/>
            <a:p>
              <a:pPr>
                <a:defRPr/>
              </a:pPr>
              <a:endParaRPr lang="zh-CN" altLang="en-US" sz="1600">
                <a:solidFill>
                  <a:srgbClr val="000000"/>
                </a:solidFill>
                <a:latin typeface="+mn-ea"/>
                <a:ea typeface="+mn-ea"/>
              </a:endParaRPr>
            </a:p>
          </p:txBody>
        </p:sp>
        <p:sp>
          <p:nvSpPr>
            <p:cNvPr id="249944" name="Line 120"/>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p:spPr>
          <p:txBody>
            <a:bodyPr wrap="none" anchor="ctr"/>
            <a:lstStyle/>
            <a:p>
              <a:pPr>
                <a:defRPr/>
              </a:pPr>
              <a:endParaRPr lang="zh-CN" altLang="en-US" sz="1600">
                <a:solidFill>
                  <a:srgbClr val="000000"/>
                </a:solidFill>
                <a:latin typeface="+mn-ea"/>
                <a:ea typeface="+mn-ea"/>
              </a:endParaRPr>
            </a:p>
          </p:txBody>
        </p:sp>
        <p:sp>
          <p:nvSpPr>
            <p:cNvPr id="249945" name="Text Box 121"/>
            <p:cNvSpPr txBox="1">
              <a:spLocks noChangeArrowheads="1"/>
            </p:cNvSpPr>
            <p:nvPr/>
          </p:nvSpPr>
          <p:spPr bwMode="auto">
            <a:xfrm>
              <a:off x="113" y="2933"/>
              <a:ext cx="637" cy="198"/>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defRPr/>
              </a:pPr>
              <a:r>
                <a:rPr lang="zh-CN" altLang="en-US" sz="1600">
                  <a:solidFill>
                    <a:srgbClr val="333399"/>
                  </a:solidFill>
                  <a:latin typeface="+mn-ea"/>
                  <a:ea typeface="+mn-ea"/>
                </a:rPr>
                <a:t>连接释放</a:t>
              </a:r>
              <a:endParaRPr lang="zh-CN" altLang="en-US" sz="1600">
                <a:solidFill>
                  <a:srgbClr val="333399"/>
                </a:solidFill>
                <a:latin typeface="+mn-ea"/>
                <a:ea typeface="+mn-ea"/>
              </a:endParaRPr>
            </a:p>
          </p:txBody>
        </p:sp>
      </p:grpSp>
      <p:sp>
        <p:nvSpPr>
          <p:cNvPr id="249904" name="Freeform 107"/>
          <p:cNvSpPr/>
          <p:nvPr/>
        </p:nvSpPr>
        <p:spPr bwMode="auto">
          <a:xfrm>
            <a:off x="3040063" y="1125538"/>
            <a:ext cx="4762" cy="3813175"/>
          </a:xfrm>
          <a:custGeom>
            <a:avLst/>
            <a:gdLst>
              <a:gd name="T0" fmla="*/ 7558882 w 3"/>
              <a:gd name="T1" fmla="*/ 0 h 2736"/>
              <a:gd name="T2" fmla="*/ 0 w 3"/>
              <a:gd name="T3" fmla="*/ 2147483647 h 2736"/>
              <a:gd name="T4" fmla="*/ 0 60000 65536"/>
              <a:gd name="T5" fmla="*/ 0 60000 65536"/>
              <a:gd name="T6" fmla="*/ 0 w 3"/>
              <a:gd name="T7" fmla="*/ 0 h 2736"/>
              <a:gd name="T8" fmla="*/ 3 w 3"/>
              <a:gd name="T9" fmla="*/ 2736 h 2736"/>
            </a:gdLst>
            <a:ahLst/>
            <a:cxnLst>
              <a:cxn ang="T4">
                <a:pos x="T0" y="T1"/>
              </a:cxn>
              <a:cxn ang="T5">
                <a:pos x="T2" y="T3"/>
              </a:cxn>
            </a:cxnLst>
            <a:rect l="T6" t="T7" r="T8" b="T9"/>
            <a:pathLst>
              <a:path w="3" h="2736">
                <a:moveTo>
                  <a:pt x="3" y="0"/>
                </a:moveTo>
                <a:lnTo>
                  <a:pt x="0" y="2736"/>
                </a:lnTo>
              </a:path>
            </a:pathLst>
          </a:custGeom>
          <a:noFill/>
          <a:ln w="12700" cap="flat" cmpd="sng">
            <a:solidFill>
              <a:schemeClr val="tx1"/>
            </a:solidFill>
            <a:prstDash val="solid"/>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05" name="AutoShape 143"/>
          <p:cNvSpPr>
            <a:spLocks noChangeArrowheads="1"/>
          </p:cNvSpPr>
          <p:nvPr/>
        </p:nvSpPr>
        <p:spPr bwMode="auto">
          <a:xfrm>
            <a:off x="61913" y="5156200"/>
            <a:ext cx="8843962" cy="1447800"/>
          </a:xfrm>
          <a:prstGeom prst="roundRect">
            <a:avLst>
              <a:gd name="adj" fmla="val 16667"/>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06" name="Line 144"/>
          <p:cNvSpPr>
            <a:spLocks noChangeShapeType="1"/>
          </p:cNvSpPr>
          <p:nvPr/>
        </p:nvSpPr>
        <p:spPr bwMode="auto">
          <a:xfrm>
            <a:off x="6781800" y="6203950"/>
            <a:ext cx="1676400" cy="0"/>
          </a:xfrm>
          <a:prstGeom prst="line">
            <a:avLst/>
          </a:prstGeom>
          <a:noFill/>
          <a:ln w="9525">
            <a:solidFill>
              <a:schemeClr val="tx1"/>
            </a:solidFill>
            <a:round/>
            <a:headEnd type="none" w="sm" len="lg"/>
            <a:tailEnd type="none" w="sm" len="lg"/>
          </a:ln>
        </p:spPr>
        <p:txBody>
          <a:bodyPr/>
          <a:lstStyle/>
          <a:p>
            <a:pPr>
              <a:defRPr/>
            </a:pPr>
            <a:endParaRPr lang="zh-CN" altLang="en-US" sz="1600">
              <a:solidFill>
                <a:srgbClr val="000000"/>
              </a:solidFill>
              <a:latin typeface="+mn-ea"/>
              <a:ea typeface="+mn-ea"/>
            </a:endParaRPr>
          </a:p>
        </p:txBody>
      </p:sp>
      <p:sp>
        <p:nvSpPr>
          <p:cNvPr id="249907" name="Line 145"/>
          <p:cNvSpPr>
            <a:spLocks noChangeShapeType="1"/>
          </p:cNvSpPr>
          <p:nvPr/>
        </p:nvSpPr>
        <p:spPr bwMode="auto">
          <a:xfrm>
            <a:off x="3962400" y="6203950"/>
            <a:ext cx="1676400" cy="0"/>
          </a:xfrm>
          <a:prstGeom prst="line">
            <a:avLst/>
          </a:prstGeom>
          <a:noFill/>
          <a:ln w="9525">
            <a:solidFill>
              <a:schemeClr val="tx1"/>
            </a:solidFill>
            <a:round/>
            <a:headEnd type="none" w="sm" len="lg"/>
            <a:tailEnd type="none" w="sm" len="lg"/>
          </a:ln>
        </p:spPr>
        <p:txBody>
          <a:bodyPr/>
          <a:lstStyle/>
          <a:p>
            <a:pPr>
              <a:defRPr/>
            </a:pPr>
            <a:endParaRPr lang="zh-CN" altLang="en-US" sz="1600">
              <a:solidFill>
                <a:srgbClr val="000000"/>
              </a:solidFill>
              <a:latin typeface="+mn-ea"/>
              <a:ea typeface="+mn-ea"/>
            </a:endParaRPr>
          </a:p>
        </p:txBody>
      </p:sp>
      <p:sp>
        <p:nvSpPr>
          <p:cNvPr id="249908" name="Line 146"/>
          <p:cNvSpPr>
            <a:spLocks noChangeShapeType="1"/>
          </p:cNvSpPr>
          <p:nvPr/>
        </p:nvSpPr>
        <p:spPr bwMode="auto">
          <a:xfrm>
            <a:off x="1295400" y="6203950"/>
            <a:ext cx="1676400" cy="0"/>
          </a:xfrm>
          <a:prstGeom prst="line">
            <a:avLst/>
          </a:prstGeom>
          <a:noFill/>
          <a:ln w="9525">
            <a:solidFill>
              <a:schemeClr val="tx1"/>
            </a:solidFill>
            <a:round/>
            <a:headEnd type="none" w="sm" len="lg"/>
            <a:tailEnd type="none" w="sm" len="lg"/>
          </a:ln>
        </p:spPr>
        <p:txBody>
          <a:bodyPr/>
          <a:lstStyle/>
          <a:p>
            <a:pPr>
              <a:defRPr/>
            </a:pPr>
            <a:endParaRPr lang="zh-CN" altLang="en-US" sz="1600">
              <a:solidFill>
                <a:srgbClr val="000000"/>
              </a:solidFill>
              <a:latin typeface="+mn-ea"/>
              <a:ea typeface="+mn-ea"/>
            </a:endParaRPr>
          </a:p>
        </p:txBody>
      </p:sp>
      <p:grpSp>
        <p:nvGrpSpPr>
          <p:cNvPr id="95285" name="Group 147"/>
          <p:cNvGrpSpPr/>
          <p:nvPr/>
        </p:nvGrpSpPr>
        <p:grpSpPr bwMode="auto">
          <a:xfrm>
            <a:off x="1219200" y="6051550"/>
            <a:ext cx="1905000" cy="228600"/>
            <a:chOff x="768" y="2544"/>
            <a:chExt cx="1200" cy="144"/>
          </a:xfrm>
        </p:grpSpPr>
        <p:sp>
          <p:nvSpPr>
            <p:cNvPr id="249939" name="AutoShape 14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40" name="AutoShape 14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41" name="AutoShape 15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42" name="AutoShape 15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grpSp>
      <p:grpSp>
        <p:nvGrpSpPr>
          <p:cNvPr id="95286" name="Group 152"/>
          <p:cNvGrpSpPr/>
          <p:nvPr/>
        </p:nvGrpSpPr>
        <p:grpSpPr bwMode="auto">
          <a:xfrm>
            <a:off x="3886200" y="6051550"/>
            <a:ext cx="1905000" cy="228600"/>
            <a:chOff x="768" y="2544"/>
            <a:chExt cx="1200" cy="144"/>
          </a:xfrm>
        </p:grpSpPr>
        <p:sp>
          <p:nvSpPr>
            <p:cNvPr id="249935" name="AutoShape 153"/>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36" name="AutoShape 154"/>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37" name="AutoShape 155"/>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38" name="AutoShape 156"/>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grpSp>
      <p:grpSp>
        <p:nvGrpSpPr>
          <p:cNvPr id="95287" name="Group 157"/>
          <p:cNvGrpSpPr/>
          <p:nvPr/>
        </p:nvGrpSpPr>
        <p:grpSpPr bwMode="auto">
          <a:xfrm>
            <a:off x="6705600" y="6051550"/>
            <a:ext cx="1905000" cy="228600"/>
            <a:chOff x="768" y="2544"/>
            <a:chExt cx="1200" cy="144"/>
          </a:xfrm>
        </p:grpSpPr>
        <p:sp>
          <p:nvSpPr>
            <p:cNvPr id="249931" name="AutoShape 15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32" name="AutoShape 15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33" name="AutoShape 16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34" name="AutoShape 16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grpSp>
      <p:sp>
        <p:nvSpPr>
          <p:cNvPr id="249912" name="AutoShape 162"/>
          <p:cNvSpPr>
            <a:spLocks noChangeArrowheads="1"/>
          </p:cNvSpPr>
          <p:nvPr/>
        </p:nvSpPr>
        <p:spPr bwMode="auto">
          <a:xfrm>
            <a:off x="3886200" y="5670550"/>
            <a:ext cx="68580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13" name="AutoShape 163"/>
          <p:cNvSpPr>
            <a:spLocks noChangeArrowheads="1"/>
          </p:cNvSpPr>
          <p:nvPr/>
        </p:nvSpPr>
        <p:spPr bwMode="auto">
          <a:xfrm>
            <a:off x="4533900" y="5670550"/>
            <a:ext cx="68580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14" name="AutoShape 164"/>
          <p:cNvSpPr>
            <a:spLocks noChangeArrowheads="1"/>
          </p:cNvSpPr>
          <p:nvPr/>
        </p:nvSpPr>
        <p:spPr bwMode="auto">
          <a:xfrm>
            <a:off x="5181600" y="5670550"/>
            <a:ext cx="68580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15" name="AutoShape 165"/>
          <p:cNvSpPr>
            <a:spLocks noChangeArrowheads="1"/>
          </p:cNvSpPr>
          <p:nvPr/>
        </p:nvSpPr>
        <p:spPr bwMode="auto">
          <a:xfrm>
            <a:off x="1295400" y="5746750"/>
            <a:ext cx="1905000" cy="304800"/>
          </a:xfrm>
          <a:prstGeom prst="rightArrow">
            <a:avLst>
              <a:gd name="adj1" fmla="val 58333"/>
              <a:gd name="adj2" fmla="val 109375"/>
            </a:avLst>
          </a:prstGeom>
          <a:solidFill>
            <a:srgbClr val="969696"/>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16" name="AutoShape 166"/>
          <p:cNvSpPr>
            <a:spLocks noChangeArrowheads="1"/>
          </p:cNvSpPr>
          <p:nvPr/>
        </p:nvSpPr>
        <p:spPr bwMode="auto">
          <a:xfrm>
            <a:off x="6705600" y="5670550"/>
            <a:ext cx="68580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17" name="AutoShape 167"/>
          <p:cNvSpPr>
            <a:spLocks noChangeArrowheads="1"/>
          </p:cNvSpPr>
          <p:nvPr/>
        </p:nvSpPr>
        <p:spPr bwMode="auto">
          <a:xfrm>
            <a:off x="7315200" y="5670550"/>
            <a:ext cx="68580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18" name="AutoShape 168"/>
          <p:cNvSpPr>
            <a:spLocks noChangeArrowheads="1"/>
          </p:cNvSpPr>
          <p:nvPr/>
        </p:nvSpPr>
        <p:spPr bwMode="auto">
          <a:xfrm>
            <a:off x="7924800" y="5670550"/>
            <a:ext cx="68580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19" name="Text Box 169"/>
          <p:cNvSpPr txBox="1">
            <a:spLocks noChangeArrowheads="1"/>
          </p:cNvSpPr>
          <p:nvPr/>
        </p:nvSpPr>
        <p:spPr bwMode="auto">
          <a:xfrm>
            <a:off x="144463" y="5721350"/>
            <a:ext cx="1012825" cy="534988"/>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defRPr/>
            </a:pPr>
            <a:r>
              <a:rPr lang="zh-CN" altLang="en-US" sz="1600">
                <a:solidFill>
                  <a:srgbClr val="3333CC"/>
                </a:solidFill>
                <a:latin typeface="+mn-ea"/>
                <a:ea typeface="+mn-ea"/>
              </a:rPr>
              <a:t>数据传送</a:t>
            </a:r>
            <a:endParaRPr lang="zh-CN" altLang="en-US" sz="1600">
              <a:solidFill>
                <a:srgbClr val="3333CC"/>
              </a:solidFill>
              <a:latin typeface="+mn-ea"/>
              <a:ea typeface="+mn-ea"/>
            </a:endParaRPr>
          </a:p>
          <a:p>
            <a:pPr algn="ctr" eaLnBrk="1" hangingPunct="1">
              <a:lnSpc>
                <a:spcPct val="90000"/>
              </a:lnSpc>
              <a:defRPr/>
            </a:pPr>
            <a:r>
              <a:rPr lang="zh-CN" altLang="en-US" sz="1600">
                <a:solidFill>
                  <a:srgbClr val="3333CC"/>
                </a:solidFill>
                <a:latin typeface="+mn-ea"/>
                <a:ea typeface="+mn-ea"/>
              </a:rPr>
              <a:t>的特点</a:t>
            </a:r>
            <a:endParaRPr lang="zh-CN" altLang="en-US" sz="1600">
              <a:solidFill>
                <a:srgbClr val="3333CC"/>
              </a:solidFill>
              <a:latin typeface="+mn-ea"/>
              <a:ea typeface="+mn-ea"/>
            </a:endParaRPr>
          </a:p>
        </p:txBody>
      </p:sp>
      <p:sp>
        <p:nvSpPr>
          <p:cNvPr id="249920" name="Text Box 170"/>
          <p:cNvSpPr txBox="1">
            <a:spLocks noChangeArrowheads="1"/>
          </p:cNvSpPr>
          <p:nvPr/>
        </p:nvSpPr>
        <p:spPr bwMode="auto">
          <a:xfrm>
            <a:off x="1258888" y="5465763"/>
            <a:ext cx="1631950" cy="314325"/>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defRPr/>
            </a:pPr>
            <a:r>
              <a:rPr lang="zh-CN" altLang="en-US" sz="1600">
                <a:solidFill>
                  <a:srgbClr val="3333CC"/>
                </a:solidFill>
                <a:latin typeface="+mn-ea"/>
                <a:ea typeface="+mn-ea"/>
              </a:rPr>
              <a:t>比特流直达终点</a:t>
            </a:r>
            <a:endParaRPr lang="zh-CN" altLang="en-US" sz="1600">
              <a:solidFill>
                <a:srgbClr val="3333CC"/>
              </a:solidFill>
              <a:latin typeface="+mn-ea"/>
              <a:ea typeface="+mn-ea"/>
            </a:endParaRPr>
          </a:p>
        </p:txBody>
      </p:sp>
      <p:sp>
        <p:nvSpPr>
          <p:cNvPr id="249921" name="Text Box 171"/>
          <p:cNvSpPr txBox="1">
            <a:spLocks noChangeArrowheads="1"/>
          </p:cNvSpPr>
          <p:nvPr/>
        </p:nvSpPr>
        <p:spPr bwMode="auto">
          <a:xfrm>
            <a:off x="3886200" y="5341938"/>
            <a:ext cx="598488" cy="314325"/>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defRPr/>
            </a:pPr>
            <a:r>
              <a:rPr lang="zh-CN" altLang="en-US" sz="1600">
                <a:solidFill>
                  <a:srgbClr val="3333CC"/>
                </a:solidFill>
                <a:latin typeface="+mn-ea"/>
                <a:ea typeface="+mn-ea"/>
              </a:rPr>
              <a:t>报文</a:t>
            </a:r>
            <a:endParaRPr lang="zh-CN" altLang="en-US" sz="1600">
              <a:solidFill>
                <a:srgbClr val="3333CC"/>
              </a:solidFill>
              <a:latin typeface="+mn-ea"/>
              <a:ea typeface="+mn-ea"/>
            </a:endParaRPr>
          </a:p>
        </p:txBody>
      </p:sp>
      <p:sp>
        <p:nvSpPr>
          <p:cNvPr id="249922" name="Text Box 172"/>
          <p:cNvSpPr txBox="1">
            <a:spLocks noChangeArrowheads="1"/>
          </p:cNvSpPr>
          <p:nvPr/>
        </p:nvSpPr>
        <p:spPr bwMode="auto">
          <a:xfrm>
            <a:off x="4543425" y="5341938"/>
            <a:ext cx="598488" cy="314325"/>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defRPr/>
            </a:pPr>
            <a:r>
              <a:rPr lang="zh-CN" altLang="en-US" sz="1600">
                <a:solidFill>
                  <a:srgbClr val="3333CC"/>
                </a:solidFill>
                <a:latin typeface="+mn-ea"/>
                <a:ea typeface="+mn-ea"/>
              </a:rPr>
              <a:t>报文</a:t>
            </a:r>
            <a:endParaRPr lang="zh-CN" altLang="en-US" sz="1600">
              <a:solidFill>
                <a:srgbClr val="3333CC"/>
              </a:solidFill>
              <a:latin typeface="+mn-ea"/>
              <a:ea typeface="+mn-ea"/>
            </a:endParaRPr>
          </a:p>
        </p:txBody>
      </p:sp>
      <p:sp>
        <p:nvSpPr>
          <p:cNvPr id="249923" name="Text Box 173"/>
          <p:cNvSpPr txBox="1">
            <a:spLocks noChangeArrowheads="1"/>
          </p:cNvSpPr>
          <p:nvPr/>
        </p:nvSpPr>
        <p:spPr bwMode="auto">
          <a:xfrm>
            <a:off x="5200650" y="5341938"/>
            <a:ext cx="598488" cy="314325"/>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defRPr/>
            </a:pPr>
            <a:r>
              <a:rPr lang="zh-CN" altLang="en-US" sz="1600">
                <a:solidFill>
                  <a:srgbClr val="3333CC"/>
                </a:solidFill>
                <a:latin typeface="+mn-ea"/>
                <a:ea typeface="+mn-ea"/>
              </a:rPr>
              <a:t>报文</a:t>
            </a:r>
            <a:endParaRPr lang="zh-CN" altLang="en-US" sz="1600">
              <a:solidFill>
                <a:srgbClr val="3333CC"/>
              </a:solidFill>
              <a:latin typeface="+mn-ea"/>
              <a:ea typeface="+mn-ea"/>
            </a:endParaRPr>
          </a:p>
        </p:txBody>
      </p:sp>
      <p:sp>
        <p:nvSpPr>
          <p:cNvPr id="249924" name="Text Box 174"/>
          <p:cNvSpPr txBox="1">
            <a:spLocks noChangeArrowheads="1"/>
          </p:cNvSpPr>
          <p:nvPr/>
        </p:nvSpPr>
        <p:spPr bwMode="auto">
          <a:xfrm>
            <a:off x="6705600" y="5341938"/>
            <a:ext cx="598488" cy="314325"/>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defRPr/>
            </a:pPr>
            <a:r>
              <a:rPr lang="zh-CN" altLang="en-US" sz="1600">
                <a:solidFill>
                  <a:srgbClr val="3333CC"/>
                </a:solidFill>
                <a:latin typeface="+mn-ea"/>
                <a:ea typeface="+mn-ea"/>
              </a:rPr>
              <a:t>分组</a:t>
            </a:r>
            <a:endParaRPr lang="zh-CN" altLang="en-US" sz="1600">
              <a:solidFill>
                <a:srgbClr val="3333CC"/>
              </a:solidFill>
              <a:latin typeface="+mn-ea"/>
              <a:ea typeface="+mn-ea"/>
            </a:endParaRPr>
          </a:p>
        </p:txBody>
      </p:sp>
      <p:sp>
        <p:nvSpPr>
          <p:cNvPr id="249925" name="Text Box 175"/>
          <p:cNvSpPr txBox="1">
            <a:spLocks noChangeArrowheads="1"/>
          </p:cNvSpPr>
          <p:nvPr/>
        </p:nvSpPr>
        <p:spPr bwMode="auto">
          <a:xfrm>
            <a:off x="7324725" y="5341938"/>
            <a:ext cx="598488" cy="314325"/>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defRPr/>
            </a:pPr>
            <a:r>
              <a:rPr lang="zh-CN" altLang="en-US" sz="1600">
                <a:solidFill>
                  <a:srgbClr val="3333CC"/>
                </a:solidFill>
                <a:latin typeface="+mn-ea"/>
                <a:ea typeface="+mn-ea"/>
              </a:rPr>
              <a:t>分组</a:t>
            </a:r>
            <a:endParaRPr lang="zh-CN" altLang="en-US" sz="1600">
              <a:solidFill>
                <a:srgbClr val="3333CC"/>
              </a:solidFill>
              <a:latin typeface="+mn-ea"/>
              <a:ea typeface="+mn-ea"/>
            </a:endParaRPr>
          </a:p>
        </p:txBody>
      </p:sp>
      <p:sp>
        <p:nvSpPr>
          <p:cNvPr id="249926" name="Text Box 176"/>
          <p:cNvSpPr txBox="1">
            <a:spLocks noChangeArrowheads="1"/>
          </p:cNvSpPr>
          <p:nvPr/>
        </p:nvSpPr>
        <p:spPr bwMode="auto">
          <a:xfrm>
            <a:off x="7943850" y="5341938"/>
            <a:ext cx="598488" cy="314325"/>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defRPr/>
            </a:pPr>
            <a:r>
              <a:rPr lang="zh-CN" altLang="en-US" sz="1600">
                <a:solidFill>
                  <a:srgbClr val="3333CC"/>
                </a:solidFill>
                <a:latin typeface="+mn-ea"/>
                <a:ea typeface="+mn-ea"/>
              </a:rPr>
              <a:t>分组</a:t>
            </a:r>
            <a:endParaRPr lang="zh-CN" altLang="en-US" sz="1600">
              <a:solidFill>
                <a:srgbClr val="3333CC"/>
              </a:solidFill>
              <a:latin typeface="+mn-ea"/>
              <a:ea typeface="+mn-ea"/>
            </a:endParaRPr>
          </a:p>
        </p:txBody>
      </p:sp>
      <p:sp>
        <p:nvSpPr>
          <p:cNvPr id="249927" name="Text Box 177"/>
          <p:cNvSpPr txBox="1">
            <a:spLocks noChangeArrowheads="1"/>
          </p:cNvSpPr>
          <p:nvPr/>
        </p:nvSpPr>
        <p:spPr bwMode="auto">
          <a:xfrm>
            <a:off x="4237038" y="6280150"/>
            <a:ext cx="598487" cy="534988"/>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defRPr/>
            </a:pPr>
            <a:r>
              <a:rPr lang="zh-CN" altLang="en-US" sz="1600">
                <a:solidFill>
                  <a:srgbClr val="000000"/>
                </a:solidFill>
                <a:latin typeface="+mn-ea"/>
                <a:ea typeface="+mn-ea"/>
              </a:rPr>
              <a:t>存储</a:t>
            </a:r>
            <a:endParaRPr lang="zh-CN" altLang="en-US" sz="1600">
              <a:solidFill>
                <a:srgbClr val="000000"/>
              </a:solidFill>
              <a:latin typeface="+mn-ea"/>
              <a:ea typeface="+mn-ea"/>
            </a:endParaRPr>
          </a:p>
          <a:p>
            <a:pPr eaLnBrk="1" hangingPunct="1">
              <a:lnSpc>
                <a:spcPct val="90000"/>
              </a:lnSpc>
              <a:defRPr/>
            </a:pPr>
            <a:r>
              <a:rPr lang="zh-CN" altLang="en-US" sz="1600">
                <a:solidFill>
                  <a:srgbClr val="000000"/>
                </a:solidFill>
                <a:latin typeface="+mn-ea"/>
                <a:ea typeface="+mn-ea"/>
              </a:rPr>
              <a:t>转发</a:t>
            </a:r>
            <a:endParaRPr lang="zh-CN" altLang="en-US" sz="1600">
              <a:solidFill>
                <a:srgbClr val="000000"/>
              </a:solidFill>
              <a:latin typeface="+mn-ea"/>
              <a:ea typeface="+mn-ea"/>
            </a:endParaRPr>
          </a:p>
        </p:txBody>
      </p:sp>
      <p:sp>
        <p:nvSpPr>
          <p:cNvPr id="249928" name="Text Box 178"/>
          <p:cNvSpPr txBox="1">
            <a:spLocks noChangeArrowheads="1"/>
          </p:cNvSpPr>
          <p:nvPr/>
        </p:nvSpPr>
        <p:spPr bwMode="auto">
          <a:xfrm>
            <a:off x="4819650" y="6280150"/>
            <a:ext cx="598488" cy="534988"/>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defRPr/>
            </a:pPr>
            <a:r>
              <a:rPr lang="zh-CN" altLang="en-US" sz="1600">
                <a:solidFill>
                  <a:srgbClr val="000000"/>
                </a:solidFill>
                <a:latin typeface="+mn-ea"/>
                <a:ea typeface="+mn-ea"/>
              </a:rPr>
              <a:t>存储</a:t>
            </a:r>
            <a:endParaRPr lang="zh-CN" altLang="en-US" sz="1600">
              <a:solidFill>
                <a:srgbClr val="000000"/>
              </a:solidFill>
              <a:latin typeface="+mn-ea"/>
              <a:ea typeface="+mn-ea"/>
            </a:endParaRPr>
          </a:p>
          <a:p>
            <a:pPr eaLnBrk="1" hangingPunct="1">
              <a:lnSpc>
                <a:spcPct val="90000"/>
              </a:lnSpc>
              <a:defRPr/>
            </a:pPr>
            <a:r>
              <a:rPr lang="zh-CN" altLang="en-US" sz="1600">
                <a:solidFill>
                  <a:srgbClr val="000000"/>
                </a:solidFill>
                <a:latin typeface="+mn-ea"/>
                <a:ea typeface="+mn-ea"/>
              </a:rPr>
              <a:t>转发</a:t>
            </a:r>
            <a:endParaRPr lang="zh-CN" altLang="en-US" sz="1600">
              <a:solidFill>
                <a:srgbClr val="000000"/>
              </a:solidFill>
              <a:latin typeface="+mn-ea"/>
              <a:ea typeface="+mn-ea"/>
            </a:endParaRPr>
          </a:p>
        </p:txBody>
      </p:sp>
      <p:sp>
        <p:nvSpPr>
          <p:cNvPr id="249929" name="Text Box 179"/>
          <p:cNvSpPr txBox="1">
            <a:spLocks noChangeArrowheads="1"/>
          </p:cNvSpPr>
          <p:nvPr/>
        </p:nvSpPr>
        <p:spPr bwMode="auto">
          <a:xfrm>
            <a:off x="7073900" y="6267450"/>
            <a:ext cx="598488" cy="534988"/>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defRPr/>
            </a:pPr>
            <a:r>
              <a:rPr lang="zh-CN" altLang="en-US" sz="1600">
                <a:solidFill>
                  <a:srgbClr val="000000"/>
                </a:solidFill>
                <a:latin typeface="+mn-ea"/>
                <a:ea typeface="+mn-ea"/>
              </a:rPr>
              <a:t>存储</a:t>
            </a:r>
            <a:endParaRPr lang="zh-CN" altLang="en-US" sz="1600">
              <a:solidFill>
                <a:srgbClr val="000000"/>
              </a:solidFill>
              <a:latin typeface="+mn-ea"/>
              <a:ea typeface="+mn-ea"/>
            </a:endParaRPr>
          </a:p>
          <a:p>
            <a:pPr eaLnBrk="1" hangingPunct="1">
              <a:lnSpc>
                <a:spcPct val="90000"/>
              </a:lnSpc>
              <a:defRPr/>
            </a:pPr>
            <a:r>
              <a:rPr lang="zh-CN" altLang="en-US" sz="1600">
                <a:solidFill>
                  <a:srgbClr val="000000"/>
                </a:solidFill>
                <a:latin typeface="+mn-ea"/>
                <a:ea typeface="+mn-ea"/>
              </a:rPr>
              <a:t>转发</a:t>
            </a:r>
            <a:endParaRPr lang="zh-CN" altLang="en-US" sz="1600">
              <a:solidFill>
                <a:srgbClr val="000000"/>
              </a:solidFill>
              <a:latin typeface="+mn-ea"/>
              <a:ea typeface="+mn-ea"/>
            </a:endParaRPr>
          </a:p>
        </p:txBody>
      </p:sp>
      <p:sp>
        <p:nvSpPr>
          <p:cNvPr id="249930" name="Text Box 180"/>
          <p:cNvSpPr txBox="1">
            <a:spLocks noChangeArrowheads="1"/>
          </p:cNvSpPr>
          <p:nvPr/>
        </p:nvSpPr>
        <p:spPr bwMode="auto">
          <a:xfrm>
            <a:off x="7639050" y="6280150"/>
            <a:ext cx="598488" cy="534988"/>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defRPr/>
            </a:pPr>
            <a:r>
              <a:rPr lang="zh-CN" altLang="en-US" sz="1600">
                <a:solidFill>
                  <a:srgbClr val="000000"/>
                </a:solidFill>
                <a:latin typeface="+mn-ea"/>
                <a:ea typeface="+mn-ea"/>
              </a:rPr>
              <a:t>存储</a:t>
            </a:r>
            <a:endParaRPr lang="zh-CN" altLang="en-US" sz="1600">
              <a:solidFill>
                <a:srgbClr val="000000"/>
              </a:solidFill>
              <a:latin typeface="+mn-ea"/>
              <a:ea typeface="+mn-ea"/>
            </a:endParaRPr>
          </a:p>
          <a:p>
            <a:pPr eaLnBrk="1" hangingPunct="1">
              <a:lnSpc>
                <a:spcPct val="90000"/>
              </a:lnSpc>
              <a:defRPr/>
            </a:pPr>
            <a:r>
              <a:rPr lang="zh-CN" altLang="en-US" sz="1600">
                <a:solidFill>
                  <a:srgbClr val="000000"/>
                </a:solidFill>
                <a:latin typeface="+mn-ea"/>
                <a:ea typeface="+mn-ea"/>
              </a:rPr>
              <a:t>转发</a:t>
            </a:r>
            <a:endParaRPr lang="zh-CN" altLang="en-US" sz="1600">
              <a:solidFill>
                <a:srgbClr val="000000"/>
              </a:solidFill>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54703"/>
                                        </p:tgtEl>
                                        <p:attrNameLst>
                                          <p:attrName>style.visibility</p:attrName>
                                        </p:attrNameLst>
                                      </p:cBhvr>
                                      <p:to>
                                        <p:strVal val="visible"/>
                                      </p:to>
                                    </p:set>
                                    <p:animEffect transition="in" filter="wipe(left)">
                                      <p:cBhvr>
                                        <p:cTn id="10" dur="500"/>
                                        <p:tgtEl>
                                          <p:spTgt spid="154703"/>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54704"/>
                                        </p:tgtEl>
                                        <p:attrNameLst>
                                          <p:attrName>style.visibility</p:attrName>
                                        </p:attrNameLst>
                                      </p:cBhvr>
                                      <p:to>
                                        <p:strVal val="visible"/>
                                      </p:to>
                                    </p:set>
                                    <p:animEffect transition="in" filter="wipe(left)">
                                      <p:cBhvr>
                                        <p:cTn id="14" dur="500"/>
                                        <p:tgtEl>
                                          <p:spTgt spid="154704"/>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54705"/>
                                        </p:tgtEl>
                                        <p:attrNameLst>
                                          <p:attrName>style.visibility</p:attrName>
                                        </p:attrNameLst>
                                      </p:cBhvr>
                                      <p:to>
                                        <p:strVal val="visible"/>
                                      </p:to>
                                    </p:set>
                                    <p:animEffect transition="in" filter="wipe(left)">
                                      <p:cBhvr>
                                        <p:cTn id="18" dur="500"/>
                                        <p:tgtEl>
                                          <p:spTgt spid="154705"/>
                                        </p:tgtEl>
                                      </p:cBhvr>
                                    </p:animEffect>
                                  </p:childTnLst>
                                </p:cTn>
                              </p:par>
                            </p:childTnLst>
                          </p:cTn>
                        </p:par>
                        <p:par>
                          <p:cTn id="19" fill="hold">
                            <p:stCondLst>
                              <p:cond delay="1500"/>
                            </p:stCondLst>
                            <p:childTnLst>
                              <p:par>
                                <p:cTn id="20" presetID="22" presetClass="entr" presetSubtype="2" fill="hold" nodeType="afterEffect">
                                  <p:stCondLst>
                                    <p:cond delay="0"/>
                                  </p:stCondLst>
                                  <p:childTnLst>
                                    <p:set>
                                      <p:cBhvr>
                                        <p:cTn id="21" dur="1" fill="hold">
                                          <p:stCondLst>
                                            <p:cond delay="0"/>
                                          </p:stCondLst>
                                        </p:cTn>
                                        <p:tgtEl>
                                          <p:spTgt spid="154706"/>
                                        </p:tgtEl>
                                        <p:attrNameLst>
                                          <p:attrName>style.visibility</p:attrName>
                                        </p:attrNameLst>
                                      </p:cBhvr>
                                      <p:to>
                                        <p:strVal val="visible"/>
                                      </p:to>
                                    </p:set>
                                    <p:animEffect transition="in" filter="wipe(right)">
                                      <p:cBhvr>
                                        <p:cTn id="22" dur="500"/>
                                        <p:tgtEl>
                                          <p:spTgt spid="154706"/>
                                        </p:tgtEl>
                                      </p:cBhvr>
                                    </p:animEffect>
                                  </p:childTnLst>
                                </p:cTn>
                              </p:par>
                            </p:childTnLst>
                          </p:cTn>
                        </p:par>
                        <p:par>
                          <p:cTn id="23" fill="hold">
                            <p:stCondLst>
                              <p:cond delay="2000"/>
                            </p:stCondLst>
                            <p:childTnLst>
                              <p:par>
                                <p:cTn id="24" presetID="1" presetClass="entr" presetSubtype="0" fill="hold" nodeType="afterEffect">
                                  <p:stCondLst>
                                    <p:cond delay="500"/>
                                  </p:stCondLst>
                                  <p:childTnLst>
                                    <p:set>
                                      <p:cBhvr>
                                        <p:cTn id="25" dur="1" fill="hold">
                                          <p:stCondLst>
                                            <p:cond delay="0"/>
                                          </p:stCondLst>
                                        </p:cTn>
                                        <p:tgtEl>
                                          <p:spTgt spid="16"/>
                                        </p:tgtEl>
                                        <p:attrNameLst>
                                          <p:attrName>style.visibility</p:attrName>
                                        </p:attrNameLst>
                                      </p:cBhvr>
                                      <p:to>
                                        <p:strVal val="visible"/>
                                      </p:to>
                                    </p:se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childTnLst>
                          </p:cTn>
                        </p:par>
                        <p:par>
                          <p:cTn id="30" fill="hold">
                            <p:stCondLst>
                              <p:cond delay="3000"/>
                            </p:stCondLst>
                            <p:childTnLst>
                              <p:par>
                                <p:cTn id="31" presetID="1" presetClass="entr" presetSubtype="0" fill="hold" nodeType="afterEffect">
                                  <p:stCondLst>
                                    <p:cond delay="500"/>
                                  </p:stCondLst>
                                  <p:childTnLst>
                                    <p:set>
                                      <p:cBhvr>
                                        <p:cTn id="32" dur="1" fill="hold">
                                          <p:stCondLst>
                                            <p:cond delay="0"/>
                                          </p:stCondLst>
                                        </p:cTn>
                                        <p:tgtEl>
                                          <p:spTgt spid="20"/>
                                        </p:tgtEl>
                                        <p:attrNameLst>
                                          <p:attrName>style.visibility</p:attrName>
                                        </p:attrNameLst>
                                      </p:cBhvr>
                                      <p:to>
                                        <p:strVal val="visible"/>
                                      </p:to>
                                    </p:set>
                                  </p:childTnLst>
                                </p:cTn>
                              </p:par>
                            </p:childTnLst>
                          </p:cTn>
                        </p:par>
                        <p:par>
                          <p:cTn id="33" fill="hold">
                            <p:stCondLst>
                              <p:cond delay="3500"/>
                            </p:stCondLst>
                            <p:childTnLst>
                              <p:par>
                                <p:cTn id="34" presetID="22" presetClass="entr" presetSubtype="8" fill="hold" nodeType="afterEffect">
                                  <p:stCondLst>
                                    <p:cond delay="0"/>
                                  </p:stCondLst>
                                  <p:childTnLst>
                                    <p:set>
                                      <p:cBhvr>
                                        <p:cTn id="35" dur="1" fill="hold">
                                          <p:stCondLst>
                                            <p:cond delay="0"/>
                                          </p:stCondLst>
                                        </p:cTn>
                                        <p:tgtEl>
                                          <p:spTgt spid="154740"/>
                                        </p:tgtEl>
                                        <p:attrNameLst>
                                          <p:attrName>style.visibility</p:attrName>
                                        </p:attrNameLst>
                                      </p:cBhvr>
                                      <p:to>
                                        <p:strVal val="visible"/>
                                      </p:to>
                                    </p:set>
                                    <p:animEffect transition="in" filter="wipe(left)">
                                      <p:cBhvr>
                                        <p:cTn id="36" dur="500"/>
                                        <p:tgtEl>
                                          <p:spTgt spid="154740"/>
                                        </p:tgtEl>
                                      </p:cBhvr>
                                    </p:animEffect>
                                  </p:childTnLst>
                                </p:cTn>
                              </p:par>
                            </p:childTnLst>
                          </p:cTn>
                        </p:par>
                        <p:par>
                          <p:cTn id="37" fill="hold">
                            <p:stCondLst>
                              <p:cond delay="4000"/>
                            </p:stCondLst>
                            <p:childTnLst>
                              <p:par>
                                <p:cTn id="38" presetID="22" presetClass="entr" presetSubtype="8" fill="hold" nodeType="afterEffect">
                                  <p:stCondLst>
                                    <p:cond delay="0"/>
                                  </p:stCondLst>
                                  <p:childTnLst>
                                    <p:set>
                                      <p:cBhvr>
                                        <p:cTn id="39" dur="1" fill="hold">
                                          <p:stCondLst>
                                            <p:cond delay="0"/>
                                          </p:stCondLst>
                                        </p:cTn>
                                        <p:tgtEl>
                                          <p:spTgt spid="154741"/>
                                        </p:tgtEl>
                                        <p:attrNameLst>
                                          <p:attrName>style.visibility</p:attrName>
                                        </p:attrNameLst>
                                      </p:cBhvr>
                                      <p:to>
                                        <p:strVal val="visible"/>
                                      </p:to>
                                    </p:set>
                                    <p:animEffect transition="in" filter="wipe(left)">
                                      <p:cBhvr>
                                        <p:cTn id="40" dur="500"/>
                                        <p:tgtEl>
                                          <p:spTgt spid="154741"/>
                                        </p:tgtEl>
                                      </p:cBhvr>
                                    </p:animEffect>
                                  </p:childTnLst>
                                </p:cTn>
                              </p:par>
                            </p:childTnLst>
                          </p:cTn>
                        </p:par>
                        <p:par>
                          <p:cTn id="41" fill="hold">
                            <p:stCondLst>
                              <p:cond delay="4500"/>
                            </p:stCondLst>
                            <p:childTnLst>
                              <p:par>
                                <p:cTn id="42" presetID="22" presetClass="entr" presetSubtype="8" fill="hold" nodeType="afterEffect">
                                  <p:stCondLst>
                                    <p:cond delay="0"/>
                                  </p:stCondLst>
                                  <p:childTnLst>
                                    <p:set>
                                      <p:cBhvr>
                                        <p:cTn id="43" dur="1" fill="hold">
                                          <p:stCondLst>
                                            <p:cond delay="0"/>
                                          </p:stCondLst>
                                        </p:cTn>
                                        <p:tgtEl>
                                          <p:spTgt spid="154742"/>
                                        </p:tgtEl>
                                        <p:attrNameLst>
                                          <p:attrName>style.visibility</p:attrName>
                                        </p:attrNameLst>
                                      </p:cBhvr>
                                      <p:to>
                                        <p:strVal val="visible"/>
                                      </p:to>
                                    </p:set>
                                    <p:animEffect transition="in" filter="wipe(left)">
                                      <p:cBhvr>
                                        <p:cTn id="44" dur="500"/>
                                        <p:tgtEl>
                                          <p:spTgt spid="154742"/>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4711"/>
                                        </p:tgtEl>
                                        <p:attrNameLst>
                                          <p:attrName>style.visibility</p:attrName>
                                        </p:attrNameLst>
                                      </p:cBhvr>
                                      <p:to>
                                        <p:strVal val="visible"/>
                                      </p:to>
                                    </p:set>
                                  </p:childTnLst>
                                </p:cTn>
                              </p:par>
                            </p:childTnLst>
                          </p:cTn>
                        </p:par>
                        <p:par>
                          <p:cTn id="49" fill="hold">
                            <p:stCondLst>
                              <p:cond delay="0"/>
                            </p:stCondLst>
                            <p:childTnLst>
                              <p:par>
                                <p:cTn id="50" presetID="22" presetClass="entr" presetSubtype="8" fill="hold"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2000"/>
                                        <p:tgtEl>
                                          <p:spTgt spid="14"/>
                                        </p:tgtEl>
                                      </p:cBhvr>
                                    </p:animEffect>
                                  </p:childTnLst>
                                </p:cTn>
                              </p:par>
                            </p:childTnLst>
                          </p:cTn>
                        </p:par>
                        <p:par>
                          <p:cTn id="53" fill="hold">
                            <p:stCondLst>
                              <p:cond delay="2000"/>
                            </p:stCondLst>
                            <p:childTnLst>
                              <p:par>
                                <p:cTn id="54" presetID="22" presetClass="entr" presetSubtype="8" fill="hold" nodeType="afterEffect">
                                  <p:stCondLst>
                                    <p:cond delay="1000"/>
                                  </p:stCondLst>
                                  <p:childTnLst>
                                    <p:set>
                                      <p:cBhvr>
                                        <p:cTn id="55" dur="1" fill="hold">
                                          <p:stCondLst>
                                            <p:cond delay="0"/>
                                          </p:stCondLst>
                                        </p:cTn>
                                        <p:tgtEl>
                                          <p:spTgt spid="12"/>
                                        </p:tgtEl>
                                        <p:attrNameLst>
                                          <p:attrName>style.visibility</p:attrName>
                                        </p:attrNameLst>
                                      </p:cBhvr>
                                      <p:to>
                                        <p:strVal val="visible"/>
                                      </p:to>
                                    </p:set>
                                    <p:animEffect transition="in" filter="wipe(left)">
                                      <p:cBhvr>
                                        <p:cTn id="56" dur="2000"/>
                                        <p:tgtEl>
                                          <p:spTgt spid="12"/>
                                        </p:tgtEl>
                                      </p:cBhvr>
                                    </p:animEffect>
                                  </p:childTnLst>
                                </p:cTn>
                              </p:par>
                            </p:childTnLst>
                          </p:cTn>
                        </p:par>
                        <p:par>
                          <p:cTn id="57" fill="hold">
                            <p:stCondLst>
                              <p:cond delay="5000"/>
                            </p:stCondLst>
                            <p:childTnLst>
                              <p:par>
                                <p:cTn id="58" presetID="22" presetClass="entr" presetSubtype="8" fill="hold" nodeType="afterEffect">
                                  <p:stCondLst>
                                    <p:cond delay="1000"/>
                                  </p:stCondLst>
                                  <p:childTnLst>
                                    <p:set>
                                      <p:cBhvr>
                                        <p:cTn id="59" dur="1" fill="hold">
                                          <p:stCondLst>
                                            <p:cond delay="0"/>
                                          </p:stCondLst>
                                        </p:cTn>
                                        <p:tgtEl>
                                          <p:spTgt spid="13"/>
                                        </p:tgtEl>
                                        <p:attrNameLst>
                                          <p:attrName>style.visibility</p:attrName>
                                        </p:attrNameLst>
                                      </p:cBhvr>
                                      <p:to>
                                        <p:strVal val="visible"/>
                                      </p:to>
                                    </p:set>
                                    <p:animEffect transition="in" filter="wipe(left)">
                                      <p:cBhvr>
                                        <p:cTn id="60" dur="20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4713"/>
                                        </p:tgtEl>
                                        <p:attrNameLst>
                                          <p:attrName>style.visibility</p:attrName>
                                        </p:attrNameLst>
                                      </p:cBhvr>
                                      <p:to>
                                        <p:strVal val="visible"/>
                                      </p:to>
                                    </p:set>
                                  </p:childTnLst>
                                </p:cTn>
                              </p:par>
                            </p:childTnLst>
                          </p:cTn>
                        </p:par>
                        <p:par>
                          <p:cTn id="65" fill="hold">
                            <p:stCondLst>
                              <p:cond delay="0"/>
                            </p:stCondLst>
                            <p:childTnLst>
                              <p:par>
                                <p:cTn id="66" presetID="22" presetClass="entr" presetSubtype="8" fill="hold"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childTnLst>
                          </p:cTn>
                        </p:par>
                        <p:par>
                          <p:cTn id="69" fill="hold">
                            <p:stCondLst>
                              <p:cond delay="500"/>
                            </p:stCondLst>
                            <p:childTnLst>
                              <p:par>
                                <p:cTn id="70" presetID="22" presetClass="entr" presetSubtype="8" fill="hold" nodeType="after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wipe(left)">
                                      <p:cBhvr>
                                        <p:cTn id="72" dur="500"/>
                                        <p:tgtEl>
                                          <p:spTgt spid="18"/>
                                        </p:tgtEl>
                                      </p:cBhvr>
                                    </p:animEffect>
                                  </p:childTnLst>
                                </p:cTn>
                              </p:par>
                              <p:par>
                                <p:cTn id="73" presetID="22" presetClass="entr" presetSubtype="8" fill="hold" nodeType="with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wipe(left)">
                                      <p:cBhvr>
                                        <p:cTn id="75" dur="500"/>
                                        <p:tgtEl>
                                          <p:spTgt spid="2"/>
                                        </p:tgtEl>
                                      </p:cBhvr>
                                    </p:animEffect>
                                  </p:childTnLst>
                                </p:cTn>
                              </p:par>
                            </p:childTnLst>
                          </p:cTn>
                        </p:par>
                        <p:par>
                          <p:cTn id="76" fill="hold">
                            <p:stCondLst>
                              <p:cond delay="1000"/>
                            </p:stCondLst>
                            <p:childTnLst>
                              <p:par>
                                <p:cTn id="77" presetID="22" presetClass="entr" presetSubtype="8"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wipe(left)">
                                      <p:cBhvr>
                                        <p:cTn id="79" dur="500"/>
                                        <p:tgtEl>
                                          <p:spTgt spid="10"/>
                                        </p:tgtEl>
                                      </p:cBhvr>
                                    </p:animEffect>
                                  </p:childTnLst>
                                </p:cTn>
                              </p:par>
                              <p:par>
                                <p:cTn id="80" presetID="22" presetClass="entr" presetSubtype="8" fill="hold" nodeType="with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wipe(left)">
                                      <p:cBhvr>
                                        <p:cTn id="82" dur="500"/>
                                        <p:tgtEl>
                                          <p:spTgt spid="3"/>
                                        </p:tgtEl>
                                      </p:cBhvr>
                                    </p:animEffect>
                                  </p:childTnLst>
                                </p:cTn>
                              </p:par>
                              <p:par>
                                <p:cTn id="83" presetID="22" presetClass="entr" presetSubtype="8" fill="hold" nodeType="withEffect">
                                  <p:stCondLst>
                                    <p:cond delay="0"/>
                                  </p:stCondLst>
                                  <p:childTnLst>
                                    <p:set>
                                      <p:cBhvr>
                                        <p:cTn id="84" dur="1" fill="hold">
                                          <p:stCondLst>
                                            <p:cond delay="0"/>
                                          </p:stCondLst>
                                        </p:cTn>
                                        <p:tgtEl>
                                          <p:spTgt spid="6"/>
                                        </p:tgtEl>
                                        <p:attrNameLst>
                                          <p:attrName>style.visibility</p:attrName>
                                        </p:attrNameLst>
                                      </p:cBhvr>
                                      <p:to>
                                        <p:strVal val="visible"/>
                                      </p:to>
                                    </p:set>
                                    <p:animEffect transition="in" filter="wipe(left)">
                                      <p:cBhvr>
                                        <p:cTn id="85" dur="500"/>
                                        <p:tgtEl>
                                          <p:spTgt spid="6"/>
                                        </p:tgtEl>
                                      </p:cBhvr>
                                    </p:animEffect>
                                  </p:childTnLst>
                                </p:cTn>
                              </p:par>
                            </p:childTnLst>
                          </p:cTn>
                        </p:par>
                        <p:par>
                          <p:cTn id="86" fill="hold">
                            <p:stCondLst>
                              <p:cond delay="1500"/>
                            </p:stCondLst>
                            <p:childTnLst>
                              <p:par>
                                <p:cTn id="87" presetID="22" presetClass="entr" presetSubtype="8" fill="hold" nodeType="afterEffect">
                                  <p:stCondLst>
                                    <p:cond delay="0"/>
                                  </p:stCondLst>
                                  <p:childTnLst>
                                    <p:set>
                                      <p:cBhvr>
                                        <p:cTn id="88" dur="1" fill="hold">
                                          <p:stCondLst>
                                            <p:cond delay="0"/>
                                          </p:stCondLst>
                                        </p:cTn>
                                        <p:tgtEl>
                                          <p:spTgt spid="7"/>
                                        </p:tgtEl>
                                        <p:attrNameLst>
                                          <p:attrName>style.visibility</p:attrName>
                                        </p:attrNameLst>
                                      </p:cBhvr>
                                      <p:to>
                                        <p:strVal val="visible"/>
                                      </p:to>
                                    </p:set>
                                    <p:animEffect transition="in" filter="wipe(left)">
                                      <p:cBhvr>
                                        <p:cTn id="89" dur="500"/>
                                        <p:tgtEl>
                                          <p:spTgt spid="7"/>
                                        </p:tgtEl>
                                      </p:cBhvr>
                                    </p:animEffect>
                                  </p:childTnLst>
                                </p:cTn>
                              </p:par>
                              <p:par>
                                <p:cTn id="90" presetID="22" presetClass="entr" presetSubtype="8" fill="hold" nodeType="with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wipe(left)">
                                      <p:cBhvr>
                                        <p:cTn id="92" dur="500"/>
                                        <p:tgtEl>
                                          <p:spTgt spid="4"/>
                                        </p:tgtEl>
                                      </p:cBhvr>
                                    </p:animEffect>
                                  </p:childTnLst>
                                </p:cTn>
                              </p:par>
                              <p:par>
                                <p:cTn id="93" presetID="22" presetClass="entr" presetSubtype="8" fill="hold" nodeType="withEffect">
                                  <p:stCondLst>
                                    <p:cond delay="0"/>
                                  </p:stCondLst>
                                  <p:childTnLst>
                                    <p:set>
                                      <p:cBhvr>
                                        <p:cTn id="94" dur="1" fill="hold">
                                          <p:stCondLst>
                                            <p:cond delay="0"/>
                                          </p:stCondLst>
                                        </p:cTn>
                                        <p:tgtEl>
                                          <p:spTgt spid="11"/>
                                        </p:tgtEl>
                                        <p:attrNameLst>
                                          <p:attrName>style.visibility</p:attrName>
                                        </p:attrNameLst>
                                      </p:cBhvr>
                                      <p:to>
                                        <p:strVal val="visible"/>
                                      </p:to>
                                    </p:set>
                                    <p:animEffect transition="in" filter="wipe(left)">
                                      <p:cBhvr>
                                        <p:cTn id="95" dur="500"/>
                                        <p:tgtEl>
                                          <p:spTgt spid="11"/>
                                        </p:tgtEl>
                                      </p:cBhvr>
                                    </p:animEffect>
                                  </p:childTnLst>
                                </p:cTn>
                              </p:par>
                            </p:childTnLst>
                          </p:cTn>
                        </p:par>
                        <p:par>
                          <p:cTn id="96" fill="hold">
                            <p:stCondLst>
                              <p:cond delay="2000"/>
                            </p:stCondLst>
                            <p:childTnLst>
                              <p:par>
                                <p:cTn id="97" presetID="22" presetClass="entr" presetSubtype="8" fill="hold" nodeType="afterEffect">
                                  <p:stCondLst>
                                    <p:cond delay="0"/>
                                  </p:stCondLst>
                                  <p:childTnLst>
                                    <p:set>
                                      <p:cBhvr>
                                        <p:cTn id="98" dur="1" fill="hold">
                                          <p:stCondLst>
                                            <p:cond delay="0"/>
                                          </p:stCondLst>
                                        </p:cTn>
                                        <p:tgtEl>
                                          <p:spTgt spid="5"/>
                                        </p:tgtEl>
                                        <p:attrNameLst>
                                          <p:attrName>style.visibility</p:attrName>
                                        </p:attrNameLst>
                                      </p:cBhvr>
                                      <p:to>
                                        <p:strVal val="visible"/>
                                      </p:to>
                                    </p:set>
                                    <p:animEffect transition="in" filter="wipe(left)">
                                      <p:cBhvr>
                                        <p:cTn id="99" dur="500"/>
                                        <p:tgtEl>
                                          <p:spTgt spid="5"/>
                                        </p:tgtEl>
                                      </p:cBhvr>
                                    </p:animEffect>
                                  </p:childTnLst>
                                </p:cTn>
                              </p:par>
                              <p:par>
                                <p:cTn id="100" presetID="22" presetClass="entr" presetSubtype="8" fill="hold" nodeType="withEffect">
                                  <p:stCondLst>
                                    <p:cond delay="0"/>
                                  </p:stCondLst>
                                  <p:childTnLst>
                                    <p:set>
                                      <p:cBhvr>
                                        <p:cTn id="101" dur="1" fill="hold">
                                          <p:stCondLst>
                                            <p:cond delay="0"/>
                                          </p:stCondLst>
                                        </p:cTn>
                                        <p:tgtEl>
                                          <p:spTgt spid="8"/>
                                        </p:tgtEl>
                                        <p:attrNameLst>
                                          <p:attrName>style.visibility</p:attrName>
                                        </p:attrNameLst>
                                      </p:cBhvr>
                                      <p:to>
                                        <p:strVal val="visible"/>
                                      </p:to>
                                    </p:set>
                                    <p:animEffect transition="in" filter="wipe(left)">
                                      <p:cBhvr>
                                        <p:cTn id="102" dur="500"/>
                                        <p:tgtEl>
                                          <p:spTgt spid="8"/>
                                        </p:tgtEl>
                                      </p:cBhvr>
                                    </p:animEffect>
                                  </p:childTnLst>
                                </p:cTn>
                              </p:par>
                            </p:childTnLst>
                          </p:cTn>
                        </p:par>
                        <p:par>
                          <p:cTn id="103" fill="hold">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9"/>
                                        </p:tgtEl>
                                        <p:attrNameLst>
                                          <p:attrName>style.visibility</p:attrName>
                                        </p:attrNameLst>
                                      </p:cBhvr>
                                      <p:to>
                                        <p:strVal val="visible"/>
                                      </p:to>
                                    </p:set>
                                    <p:animEffect transition="in" filter="wipe(left)">
                                      <p:cBhvr>
                                        <p:cTn id="10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11" grpId="0"/>
      <p:bldP spid="15471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50825" y="214313"/>
            <a:ext cx="8642350" cy="766762"/>
          </a:xfrm>
        </p:spPr>
        <p:txBody>
          <a:bodyPr/>
          <a:lstStyle/>
          <a:p>
            <a:pPr eaLnBrk="1" hangingPunct="1"/>
            <a:r>
              <a:rPr lang="en-US" altLang="zh-CN" sz="3600"/>
              <a:t>1.4.3  </a:t>
            </a:r>
            <a:r>
              <a:rPr lang="zh-CN" altLang="en-US" sz="3600"/>
              <a:t>计算机网络的性能指标</a:t>
            </a:r>
            <a:endParaRPr lang="zh-CN" altLang="en-US" sz="3600"/>
          </a:p>
        </p:txBody>
      </p:sp>
      <p:sp>
        <p:nvSpPr>
          <p:cNvPr id="84995" name="Rectangle 3"/>
          <p:cNvSpPr>
            <a:spLocks noGrp="1" noChangeArrowheads="1"/>
          </p:cNvSpPr>
          <p:nvPr>
            <p:ph type="body" idx="1"/>
          </p:nvPr>
        </p:nvSpPr>
        <p:spPr>
          <a:xfrm>
            <a:off x="900113" y="1412875"/>
            <a:ext cx="7772400" cy="4546600"/>
          </a:xfrm>
        </p:spPr>
        <p:txBody>
          <a:bodyPr/>
          <a:lstStyle/>
          <a:p>
            <a:pPr marL="609600" indent="-609600" eaLnBrk="1" hangingPunct="1">
              <a:lnSpc>
                <a:spcPct val="90000"/>
              </a:lnSpc>
              <a:buFont typeface="Wingdings" panose="05000000000000000000" pitchFamily="2" charset="2"/>
              <a:buNone/>
            </a:pPr>
            <a:r>
              <a:rPr lang="en-US" altLang="zh-CN" sz="3600" dirty="0"/>
              <a:t>1.  </a:t>
            </a:r>
            <a:r>
              <a:rPr lang="zh-CN" altLang="en-US" sz="3600" dirty="0"/>
              <a:t>速率</a:t>
            </a:r>
            <a:endParaRPr lang="zh-CN" altLang="en-US" sz="3600" dirty="0"/>
          </a:p>
          <a:p>
            <a:pPr marL="609600" indent="-609600" eaLnBrk="1" hangingPunct="1">
              <a:lnSpc>
                <a:spcPct val="90000"/>
              </a:lnSpc>
            </a:pPr>
            <a:r>
              <a:rPr lang="zh-CN" altLang="en-US" dirty="0">
                <a:solidFill>
                  <a:srgbClr val="CC0000"/>
                </a:solidFill>
              </a:rPr>
              <a:t>比特</a:t>
            </a:r>
            <a:r>
              <a:rPr lang="zh-CN" altLang="en-US" dirty="0"/>
              <a:t>（</a:t>
            </a:r>
            <a:r>
              <a:rPr lang="en-US" altLang="zh-CN" dirty="0"/>
              <a:t>bit</a:t>
            </a:r>
            <a:r>
              <a:rPr lang="zh-CN" altLang="en-US" dirty="0"/>
              <a:t>）是计算机中数据量的单位，也是信息论中使用的信息量的单位。</a:t>
            </a:r>
            <a:endParaRPr lang="zh-CN" altLang="en-US" dirty="0"/>
          </a:p>
          <a:p>
            <a:pPr marL="609600" indent="-609600" eaLnBrk="1" hangingPunct="1">
              <a:lnSpc>
                <a:spcPct val="90000"/>
              </a:lnSpc>
            </a:pPr>
            <a:r>
              <a:rPr lang="en-US" altLang="zh-CN" dirty="0"/>
              <a:t>Bit </a:t>
            </a:r>
            <a:r>
              <a:rPr lang="zh-CN" altLang="en-US" dirty="0"/>
              <a:t>来源于 </a:t>
            </a:r>
            <a:r>
              <a:rPr lang="en-US" altLang="zh-CN" dirty="0"/>
              <a:t>binary digit</a:t>
            </a:r>
            <a:r>
              <a:rPr lang="zh-CN" altLang="en-US" dirty="0"/>
              <a:t>，意思是一个“</a:t>
            </a:r>
            <a:r>
              <a:rPr lang="zh-CN" altLang="en-US" dirty="0">
                <a:solidFill>
                  <a:srgbClr val="CC0000"/>
                </a:solidFill>
              </a:rPr>
              <a:t>二进制数字</a:t>
            </a:r>
            <a:r>
              <a:rPr lang="zh-CN" altLang="en-US" dirty="0"/>
              <a:t>”，因此一个比特就是二进制数字中的一个 </a:t>
            </a:r>
            <a:r>
              <a:rPr lang="en-US" altLang="zh-CN" dirty="0"/>
              <a:t>1 </a:t>
            </a:r>
            <a:r>
              <a:rPr lang="zh-CN" altLang="en-US" dirty="0"/>
              <a:t>或 </a:t>
            </a:r>
            <a:r>
              <a:rPr lang="en-US" altLang="zh-CN" dirty="0"/>
              <a:t>0</a:t>
            </a:r>
            <a:r>
              <a:rPr lang="zh-CN" altLang="en-US" dirty="0"/>
              <a:t>。</a:t>
            </a:r>
            <a:endParaRPr lang="zh-CN" altLang="en-US" dirty="0"/>
          </a:p>
          <a:p>
            <a:pPr marL="609600" indent="-609600" eaLnBrk="1" hangingPunct="1">
              <a:lnSpc>
                <a:spcPct val="90000"/>
              </a:lnSpc>
            </a:pPr>
            <a:r>
              <a:rPr lang="zh-CN" altLang="en-US" dirty="0">
                <a:solidFill>
                  <a:srgbClr val="CC0000"/>
                </a:solidFill>
              </a:rPr>
              <a:t>速率</a:t>
            </a:r>
            <a:r>
              <a:rPr lang="zh-CN" altLang="en-US" b="0" dirty="0"/>
              <a:t>即</a:t>
            </a:r>
            <a:r>
              <a:rPr lang="zh-CN" altLang="en-US" dirty="0">
                <a:solidFill>
                  <a:srgbClr val="CC0000"/>
                </a:solidFill>
              </a:rPr>
              <a:t>数据率</a:t>
            </a:r>
            <a:r>
              <a:rPr lang="en-US" altLang="zh-CN" dirty="0"/>
              <a:t>(data rate)</a:t>
            </a:r>
            <a:r>
              <a:rPr lang="zh-CN" altLang="en-US" dirty="0"/>
              <a:t>或</a:t>
            </a:r>
            <a:r>
              <a:rPr lang="zh-CN" altLang="en-US" dirty="0">
                <a:solidFill>
                  <a:srgbClr val="CC0000"/>
                </a:solidFill>
              </a:rPr>
              <a:t>比特率</a:t>
            </a:r>
            <a:r>
              <a:rPr lang="en-US" altLang="zh-CN" dirty="0"/>
              <a:t>(bit rate)</a:t>
            </a:r>
            <a:r>
              <a:rPr lang="zh-CN" altLang="en-US" dirty="0"/>
              <a:t>是计算机网络中最重要的一个性能指标。速率的单位是 </a:t>
            </a:r>
            <a:r>
              <a:rPr lang="en-US" altLang="zh-CN" dirty="0"/>
              <a:t>b/s</a:t>
            </a:r>
            <a:r>
              <a:rPr lang="zh-CN" altLang="en-US" dirty="0"/>
              <a:t>，或</a:t>
            </a:r>
            <a:r>
              <a:rPr lang="en-US" altLang="zh-CN" dirty="0"/>
              <a:t>kb/s, Mb/s, Gb/s </a:t>
            </a:r>
            <a:r>
              <a:rPr lang="zh-CN" altLang="en-US" dirty="0"/>
              <a:t>等</a:t>
            </a:r>
            <a:endParaRPr lang="zh-CN" altLang="en-US" dirty="0"/>
          </a:p>
          <a:p>
            <a:pPr marL="609600" indent="-609600" eaLnBrk="1" hangingPunct="1">
              <a:lnSpc>
                <a:spcPct val="90000"/>
              </a:lnSpc>
            </a:pPr>
            <a:r>
              <a:rPr lang="zh-CN" altLang="en-US" dirty="0"/>
              <a:t>速率往往是指</a:t>
            </a:r>
            <a:r>
              <a:rPr lang="zh-CN" altLang="en-US" dirty="0">
                <a:solidFill>
                  <a:srgbClr val="CC0000"/>
                </a:solidFill>
              </a:rPr>
              <a:t>额定速率</a:t>
            </a:r>
            <a:r>
              <a:rPr lang="zh-CN" altLang="en-US" dirty="0"/>
              <a:t>或</a:t>
            </a:r>
            <a:r>
              <a:rPr lang="zh-CN" altLang="en-US" dirty="0">
                <a:solidFill>
                  <a:srgbClr val="CC0000"/>
                </a:solidFill>
              </a:rPr>
              <a:t>标称速率</a:t>
            </a:r>
            <a:r>
              <a:rPr lang="zh-CN" altLang="en-US" dirty="0"/>
              <a:t>。  </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971550" y="1412875"/>
            <a:ext cx="6445250" cy="669925"/>
          </a:xfrm>
        </p:spPr>
        <p:txBody>
          <a:bodyPr/>
          <a:lstStyle/>
          <a:p>
            <a:pPr algn="l" eaLnBrk="1" hangingPunct="1">
              <a:defRPr/>
            </a:pPr>
            <a:r>
              <a:rPr lang="en-US" altLang="zh-CN" sz="3600" dirty="0">
                <a:latin typeface="+mn-ea"/>
                <a:ea typeface="+mn-ea"/>
              </a:rPr>
              <a:t>2.</a:t>
            </a:r>
            <a:r>
              <a:rPr lang="zh-CN" altLang="en-US" sz="3600" dirty="0">
                <a:latin typeface="+mn-ea"/>
                <a:ea typeface="+mn-ea"/>
              </a:rPr>
              <a:t>带宽 </a:t>
            </a:r>
            <a:endParaRPr lang="zh-CN" altLang="en-US" sz="3600" dirty="0">
              <a:latin typeface="+mn-ea"/>
              <a:ea typeface="+mn-ea"/>
            </a:endParaRPr>
          </a:p>
        </p:txBody>
      </p:sp>
      <p:sp>
        <p:nvSpPr>
          <p:cNvPr id="100355" name="Rectangle 3"/>
          <p:cNvSpPr>
            <a:spLocks noGrp="1" noChangeArrowheads="1"/>
          </p:cNvSpPr>
          <p:nvPr>
            <p:ph type="body" idx="1"/>
          </p:nvPr>
        </p:nvSpPr>
        <p:spPr>
          <a:xfrm>
            <a:off x="876300" y="2420938"/>
            <a:ext cx="7583488" cy="2849562"/>
          </a:xfrm>
        </p:spPr>
        <p:txBody>
          <a:bodyPr/>
          <a:lstStyle/>
          <a:p>
            <a:pPr eaLnBrk="1" hangingPunct="1"/>
            <a:r>
              <a:rPr lang="en-US" altLang="zh-CN"/>
              <a:t>“</a:t>
            </a:r>
            <a:r>
              <a:rPr lang="zh-CN" altLang="en-US">
                <a:solidFill>
                  <a:srgbClr val="FF0000"/>
                </a:solidFill>
              </a:rPr>
              <a:t>带宽</a:t>
            </a:r>
            <a:r>
              <a:rPr lang="zh-CN" altLang="en-US"/>
              <a:t>”</a:t>
            </a:r>
            <a:r>
              <a:rPr lang="en-US" altLang="zh-CN"/>
              <a:t>(bandwidth)</a:t>
            </a:r>
            <a:r>
              <a:rPr lang="zh-CN" altLang="en-US"/>
              <a:t>本来是指信号具有的频带宽度，单位是赫（或千赫、兆赫、吉赫等）。</a:t>
            </a:r>
            <a:endParaRPr lang="zh-CN" altLang="en-US"/>
          </a:p>
          <a:p>
            <a:pPr eaLnBrk="1" hangingPunct="1"/>
            <a:r>
              <a:rPr lang="zh-CN" altLang="en-US"/>
              <a:t>现在“带宽”是数字信道所能传送的“</a:t>
            </a:r>
            <a:r>
              <a:rPr lang="zh-CN" altLang="en-US">
                <a:solidFill>
                  <a:srgbClr val="FF0000"/>
                </a:solidFill>
              </a:rPr>
              <a:t>最高数据率</a:t>
            </a:r>
            <a:r>
              <a:rPr lang="zh-CN" altLang="en-US"/>
              <a:t>”的同义语，单位是“比特每秒”，或 </a:t>
            </a:r>
            <a:r>
              <a:rPr lang="en-US" altLang="zh-CN"/>
              <a:t>b/s (bit/s)</a:t>
            </a:r>
            <a:r>
              <a:rPr lang="zh-CN" altLang="en-US"/>
              <a:t>。    </a:t>
            </a:r>
            <a:endParaRPr lang="zh-CN" altLang="en-US"/>
          </a:p>
          <a:p>
            <a:pPr eaLnBrk="1" hangingPunct="1"/>
            <a:endParaRPr lang="en-US" altLang="zh-CN"/>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150938" y="214313"/>
            <a:ext cx="7165975" cy="766762"/>
          </a:xfrm>
        </p:spPr>
        <p:txBody>
          <a:bodyPr/>
          <a:lstStyle/>
          <a:p>
            <a:pPr eaLnBrk="1" hangingPunct="1"/>
            <a:r>
              <a:rPr lang="zh-CN" altLang="en-US"/>
              <a:t>常用的带宽单位</a:t>
            </a:r>
            <a:endParaRPr lang="zh-CN" altLang="en-US"/>
          </a:p>
        </p:txBody>
      </p:sp>
      <p:sp>
        <p:nvSpPr>
          <p:cNvPr id="102403" name="Rectangle 3"/>
          <p:cNvSpPr>
            <a:spLocks noGrp="1" noChangeArrowheads="1"/>
          </p:cNvSpPr>
          <p:nvPr>
            <p:ph type="body" idx="1"/>
          </p:nvPr>
        </p:nvSpPr>
        <p:spPr>
          <a:xfrm>
            <a:off x="971550" y="1484313"/>
            <a:ext cx="7772400" cy="3330575"/>
          </a:xfrm>
        </p:spPr>
        <p:txBody>
          <a:bodyPr/>
          <a:lstStyle/>
          <a:p>
            <a:pPr eaLnBrk="1" hangingPunct="1"/>
            <a:r>
              <a:rPr lang="zh-CN" altLang="en-US"/>
              <a:t>更常用的带宽单位是</a:t>
            </a:r>
            <a:endParaRPr lang="zh-CN" altLang="en-US"/>
          </a:p>
          <a:p>
            <a:pPr lvl="1" eaLnBrk="1" hangingPunct="1"/>
            <a:r>
              <a:rPr lang="zh-CN" altLang="en-US">
                <a:solidFill>
                  <a:srgbClr val="333399"/>
                </a:solidFill>
                <a:ea typeface="黑体" panose="02010609060101010101" pitchFamily="49" charset="-122"/>
              </a:rPr>
              <a:t>千比每秒，即 </a:t>
            </a:r>
            <a:r>
              <a:rPr lang="en-US" altLang="zh-CN">
                <a:solidFill>
                  <a:srgbClr val="333399"/>
                </a:solidFill>
                <a:ea typeface="黑体" panose="02010609060101010101" pitchFamily="49" charset="-122"/>
              </a:rPr>
              <a:t>kb/s </a:t>
            </a:r>
            <a:r>
              <a:rPr lang="zh-CN" altLang="en-US">
                <a:solidFill>
                  <a:srgbClr val="333399"/>
                </a:solidFill>
                <a:ea typeface="黑体" panose="02010609060101010101" pitchFamily="49" charset="-122"/>
              </a:rPr>
              <a:t>（</a:t>
            </a:r>
            <a:r>
              <a:rPr lang="en-US" altLang="zh-CN">
                <a:solidFill>
                  <a:srgbClr val="333399"/>
                </a:solidFill>
                <a:ea typeface="黑体" panose="02010609060101010101" pitchFamily="49" charset="-122"/>
              </a:rPr>
              <a:t>10</a:t>
            </a:r>
            <a:r>
              <a:rPr lang="en-US" altLang="zh-CN" baseline="30000">
                <a:solidFill>
                  <a:srgbClr val="333399"/>
                </a:solidFill>
                <a:ea typeface="黑体" panose="02010609060101010101" pitchFamily="49" charset="-122"/>
              </a:rPr>
              <a:t>3</a:t>
            </a:r>
            <a:r>
              <a:rPr lang="en-US" altLang="zh-CN">
                <a:solidFill>
                  <a:srgbClr val="333399"/>
                </a:solidFill>
                <a:ea typeface="黑体" panose="02010609060101010101" pitchFamily="49" charset="-122"/>
              </a:rPr>
              <a:t> b/s</a:t>
            </a:r>
            <a:r>
              <a:rPr lang="zh-CN" altLang="en-US">
                <a:solidFill>
                  <a:srgbClr val="333399"/>
                </a:solidFill>
                <a:ea typeface="黑体" panose="02010609060101010101" pitchFamily="49" charset="-122"/>
              </a:rPr>
              <a:t>）</a:t>
            </a:r>
            <a:endParaRPr lang="zh-CN" altLang="en-US">
              <a:solidFill>
                <a:srgbClr val="333399"/>
              </a:solidFill>
              <a:ea typeface="黑体" panose="02010609060101010101" pitchFamily="49" charset="-122"/>
            </a:endParaRPr>
          </a:p>
          <a:p>
            <a:pPr lvl="1" eaLnBrk="1" hangingPunct="1"/>
            <a:r>
              <a:rPr lang="zh-CN" altLang="en-US">
                <a:solidFill>
                  <a:srgbClr val="333399"/>
                </a:solidFill>
                <a:ea typeface="黑体" panose="02010609060101010101" pitchFamily="49" charset="-122"/>
              </a:rPr>
              <a:t>兆比每秒，即 </a:t>
            </a:r>
            <a:r>
              <a:rPr lang="en-US" altLang="zh-CN">
                <a:solidFill>
                  <a:srgbClr val="333399"/>
                </a:solidFill>
                <a:ea typeface="黑体" panose="02010609060101010101" pitchFamily="49" charset="-122"/>
              </a:rPr>
              <a:t>Mb/s</a:t>
            </a:r>
            <a:r>
              <a:rPr lang="zh-CN" altLang="en-US">
                <a:solidFill>
                  <a:srgbClr val="333399"/>
                </a:solidFill>
                <a:ea typeface="黑体" panose="02010609060101010101" pitchFamily="49" charset="-122"/>
              </a:rPr>
              <a:t>（</a:t>
            </a:r>
            <a:r>
              <a:rPr lang="en-US" altLang="zh-CN">
                <a:solidFill>
                  <a:srgbClr val="333399"/>
                </a:solidFill>
                <a:ea typeface="黑体" panose="02010609060101010101" pitchFamily="49" charset="-122"/>
              </a:rPr>
              <a:t>10</a:t>
            </a:r>
            <a:r>
              <a:rPr lang="en-US" altLang="zh-CN" baseline="30000">
                <a:solidFill>
                  <a:srgbClr val="333399"/>
                </a:solidFill>
                <a:ea typeface="黑体" panose="02010609060101010101" pitchFamily="49" charset="-122"/>
              </a:rPr>
              <a:t>6</a:t>
            </a:r>
            <a:r>
              <a:rPr lang="en-US" altLang="zh-CN">
                <a:solidFill>
                  <a:srgbClr val="333399"/>
                </a:solidFill>
                <a:ea typeface="黑体" panose="02010609060101010101" pitchFamily="49" charset="-122"/>
              </a:rPr>
              <a:t> b/s</a:t>
            </a:r>
            <a:r>
              <a:rPr lang="zh-CN" altLang="en-US">
                <a:solidFill>
                  <a:srgbClr val="333399"/>
                </a:solidFill>
                <a:ea typeface="黑体" panose="02010609060101010101" pitchFamily="49" charset="-122"/>
              </a:rPr>
              <a:t>）</a:t>
            </a:r>
            <a:endParaRPr lang="zh-CN" altLang="en-US">
              <a:solidFill>
                <a:srgbClr val="333399"/>
              </a:solidFill>
              <a:ea typeface="黑体" panose="02010609060101010101" pitchFamily="49" charset="-122"/>
            </a:endParaRPr>
          </a:p>
          <a:p>
            <a:pPr lvl="1" eaLnBrk="1" hangingPunct="1"/>
            <a:r>
              <a:rPr lang="zh-CN" altLang="en-US">
                <a:solidFill>
                  <a:srgbClr val="333399"/>
                </a:solidFill>
                <a:ea typeface="黑体" panose="02010609060101010101" pitchFamily="49" charset="-122"/>
              </a:rPr>
              <a:t>吉比每秒，即 </a:t>
            </a:r>
            <a:r>
              <a:rPr lang="en-US" altLang="zh-CN">
                <a:solidFill>
                  <a:srgbClr val="333399"/>
                </a:solidFill>
                <a:ea typeface="黑体" panose="02010609060101010101" pitchFamily="49" charset="-122"/>
              </a:rPr>
              <a:t>Gb/s</a:t>
            </a:r>
            <a:r>
              <a:rPr lang="zh-CN" altLang="en-US">
                <a:solidFill>
                  <a:srgbClr val="333399"/>
                </a:solidFill>
                <a:ea typeface="黑体" panose="02010609060101010101" pitchFamily="49" charset="-122"/>
              </a:rPr>
              <a:t>（</a:t>
            </a:r>
            <a:r>
              <a:rPr lang="en-US" altLang="zh-CN">
                <a:solidFill>
                  <a:srgbClr val="333399"/>
                </a:solidFill>
                <a:ea typeface="黑体" panose="02010609060101010101" pitchFamily="49" charset="-122"/>
              </a:rPr>
              <a:t>10</a:t>
            </a:r>
            <a:r>
              <a:rPr lang="en-US" altLang="zh-CN" baseline="30000">
                <a:solidFill>
                  <a:srgbClr val="333399"/>
                </a:solidFill>
                <a:ea typeface="黑体" panose="02010609060101010101" pitchFamily="49" charset="-122"/>
              </a:rPr>
              <a:t>9</a:t>
            </a:r>
            <a:r>
              <a:rPr lang="en-US" altLang="zh-CN">
                <a:solidFill>
                  <a:srgbClr val="333399"/>
                </a:solidFill>
                <a:ea typeface="黑体" panose="02010609060101010101" pitchFamily="49" charset="-122"/>
              </a:rPr>
              <a:t> b/s</a:t>
            </a:r>
            <a:r>
              <a:rPr lang="zh-CN" altLang="en-US">
                <a:solidFill>
                  <a:srgbClr val="333399"/>
                </a:solidFill>
                <a:ea typeface="黑体" panose="02010609060101010101" pitchFamily="49" charset="-122"/>
              </a:rPr>
              <a:t>）</a:t>
            </a:r>
            <a:endParaRPr lang="zh-CN" altLang="en-US">
              <a:solidFill>
                <a:srgbClr val="333399"/>
              </a:solidFill>
              <a:ea typeface="黑体" panose="02010609060101010101" pitchFamily="49" charset="-122"/>
            </a:endParaRPr>
          </a:p>
          <a:p>
            <a:pPr lvl="1" eaLnBrk="1" hangingPunct="1"/>
            <a:r>
              <a:rPr lang="zh-CN" altLang="en-US">
                <a:solidFill>
                  <a:srgbClr val="333399"/>
                </a:solidFill>
                <a:ea typeface="黑体" panose="02010609060101010101" pitchFamily="49" charset="-122"/>
              </a:rPr>
              <a:t>太比每秒，即 </a:t>
            </a:r>
            <a:r>
              <a:rPr lang="en-US" altLang="zh-CN">
                <a:solidFill>
                  <a:srgbClr val="333399"/>
                </a:solidFill>
                <a:ea typeface="黑体" panose="02010609060101010101" pitchFamily="49" charset="-122"/>
              </a:rPr>
              <a:t>Tb/s</a:t>
            </a:r>
            <a:r>
              <a:rPr lang="zh-CN" altLang="en-US">
                <a:solidFill>
                  <a:srgbClr val="333399"/>
                </a:solidFill>
                <a:ea typeface="黑体" panose="02010609060101010101" pitchFamily="49" charset="-122"/>
              </a:rPr>
              <a:t>（</a:t>
            </a:r>
            <a:r>
              <a:rPr lang="en-US" altLang="zh-CN">
                <a:solidFill>
                  <a:srgbClr val="333399"/>
                </a:solidFill>
                <a:ea typeface="黑体" panose="02010609060101010101" pitchFamily="49" charset="-122"/>
              </a:rPr>
              <a:t>10</a:t>
            </a:r>
            <a:r>
              <a:rPr lang="en-US" altLang="zh-CN" baseline="30000">
                <a:solidFill>
                  <a:srgbClr val="333399"/>
                </a:solidFill>
                <a:ea typeface="黑体" panose="02010609060101010101" pitchFamily="49" charset="-122"/>
              </a:rPr>
              <a:t>12</a:t>
            </a:r>
            <a:r>
              <a:rPr lang="en-US" altLang="zh-CN">
                <a:solidFill>
                  <a:srgbClr val="333399"/>
                </a:solidFill>
                <a:ea typeface="黑体" panose="02010609060101010101" pitchFamily="49" charset="-122"/>
              </a:rPr>
              <a:t> b/s</a:t>
            </a:r>
            <a:r>
              <a:rPr lang="zh-CN" altLang="en-US">
                <a:solidFill>
                  <a:srgbClr val="333399"/>
                </a:solidFill>
                <a:ea typeface="黑体" panose="02010609060101010101" pitchFamily="49" charset="-122"/>
              </a:rPr>
              <a:t>）</a:t>
            </a:r>
            <a:endParaRPr lang="zh-CN" altLang="en-US">
              <a:solidFill>
                <a:srgbClr val="333399"/>
              </a:solidFill>
              <a:ea typeface="黑体" panose="02010609060101010101" pitchFamily="49" charset="-122"/>
            </a:endParaRPr>
          </a:p>
          <a:p>
            <a:pPr eaLnBrk="1" hangingPunct="1"/>
            <a:r>
              <a:rPr lang="en-US" altLang="zh-CN"/>
              <a:t>K = 2</a:t>
            </a:r>
            <a:r>
              <a:rPr lang="en-US" altLang="zh-CN" baseline="30000"/>
              <a:t>10</a:t>
            </a:r>
            <a:r>
              <a:rPr lang="en-US" altLang="zh-CN"/>
              <a:t> = 1024</a:t>
            </a:r>
            <a:endParaRPr lang="en-US" altLang="zh-CN"/>
          </a:p>
          <a:p>
            <a:pPr eaLnBrk="1" hangingPunct="1">
              <a:buFont typeface="Wingdings" panose="05000000000000000000" pitchFamily="2" charset="2"/>
              <a:buNone/>
            </a:pPr>
            <a:r>
              <a:rPr lang="en-US" altLang="zh-CN"/>
              <a:t>   M = 2</a:t>
            </a:r>
            <a:r>
              <a:rPr lang="en-US" altLang="zh-CN" baseline="30000"/>
              <a:t>20</a:t>
            </a:r>
            <a:r>
              <a:rPr lang="en-US" altLang="zh-CN"/>
              <a:t>, G = 2</a:t>
            </a:r>
            <a:r>
              <a:rPr lang="en-US" altLang="zh-CN" baseline="30000"/>
              <a:t>30</a:t>
            </a:r>
            <a:r>
              <a:rPr lang="en-US" altLang="zh-CN"/>
              <a:t>, T = 2</a:t>
            </a:r>
            <a:r>
              <a:rPr lang="en-US" altLang="zh-CN" baseline="30000"/>
              <a:t>40</a:t>
            </a:r>
            <a:r>
              <a:rPr lang="zh-CN" altLang="en-US"/>
              <a:t>。</a:t>
            </a:r>
            <a:endParaRPr lang="zh-CN" alt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1150938" y="214313"/>
            <a:ext cx="7165975" cy="719137"/>
          </a:xfrm>
        </p:spPr>
        <p:txBody>
          <a:bodyPr/>
          <a:lstStyle/>
          <a:p>
            <a:pPr eaLnBrk="1" hangingPunct="1"/>
            <a:r>
              <a:rPr lang="zh-CN" altLang="en-US"/>
              <a:t>数字信号流随时间的变化</a:t>
            </a:r>
            <a:endParaRPr lang="zh-CN" altLang="en-US"/>
          </a:p>
        </p:txBody>
      </p:sp>
      <p:sp>
        <p:nvSpPr>
          <p:cNvPr id="104451" name="Rectangle 3"/>
          <p:cNvSpPr>
            <a:spLocks noGrp="1" noChangeArrowheads="1"/>
          </p:cNvSpPr>
          <p:nvPr>
            <p:ph type="body" idx="1"/>
          </p:nvPr>
        </p:nvSpPr>
        <p:spPr>
          <a:xfrm>
            <a:off x="866775" y="1404938"/>
            <a:ext cx="7772400" cy="523875"/>
          </a:xfrm>
        </p:spPr>
        <p:txBody>
          <a:bodyPr/>
          <a:lstStyle/>
          <a:p>
            <a:pPr eaLnBrk="1" hangingPunct="1"/>
            <a:r>
              <a:rPr lang="zh-CN" altLang="en-US"/>
              <a:t>在</a:t>
            </a:r>
            <a:r>
              <a:rPr lang="zh-CN" altLang="en-US">
                <a:solidFill>
                  <a:srgbClr val="FF0000"/>
                </a:solidFill>
              </a:rPr>
              <a:t>时间轴上</a:t>
            </a:r>
            <a:r>
              <a:rPr lang="zh-CN" altLang="en-US"/>
              <a:t>信号的宽度随带宽的增大而变窄。     </a:t>
            </a:r>
            <a:endParaRPr lang="zh-CN" altLang="en-US"/>
          </a:p>
        </p:txBody>
      </p:sp>
      <p:grpSp>
        <p:nvGrpSpPr>
          <p:cNvPr id="2" name="Group 33"/>
          <p:cNvGrpSpPr/>
          <p:nvPr/>
        </p:nvGrpSpPr>
        <p:grpSpPr bwMode="auto">
          <a:xfrm>
            <a:off x="334963" y="2282825"/>
            <a:ext cx="8612187" cy="1658938"/>
            <a:chOff x="204" y="1799"/>
            <a:chExt cx="5425" cy="1045"/>
          </a:xfrm>
        </p:grpSpPr>
        <p:sp>
          <p:nvSpPr>
            <p:cNvPr id="104468" name="Line 4"/>
            <p:cNvSpPr>
              <a:spLocks noChangeShapeType="1"/>
            </p:cNvSpPr>
            <p:nvPr/>
          </p:nvSpPr>
          <p:spPr bwMode="auto">
            <a:xfrm>
              <a:off x="1345" y="2602"/>
              <a:ext cx="0" cy="196"/>
            </a:xfrm>
            <a:prstGeom prst="line">
              <a:avLst/>
            </a:prstGeom>
            <a:noFill/>
            <a:ln w="19050">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4469" name="Line 5"/>
            <p:cNvSpPr>
              <a:spLocks noChangeShapeType="1"/>
            </p:cNvSpPr>
            <p:nvPr/>
          </p:nvSpPr>
          <p:spPr bwMode="auto">
            <a:xfrm>
              <a:off x="1122" y="2357"/>
              <a:ext cx="4340" cy="0"/>
            </a:xfrm>
            <a:prstGeom prst="line">
              <a:avLst/>
            </a:prstGeom>
            <a:noFill/>
            <a:ln w="19050">
              <a:solidFill>
                <a:srgbClr val="333399"/>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4470" name="Line 6"/>
            <p:cNvSpPr>
              <a:spLocks noChangeShapeType="1"/>
            </p:cNvSpPr>
            <p:nvPr/>
          </p:nvSpPr>
          <p:spPr bwMode="auto">
            <a:xfrm>
              <a:off x="1353" y="2724"/>
              <a:ext cx="3782" cy="0"/>
            </a:xfrm>
            <a:prstGeom prst="line">
              <a:avLst/>
            </a:prstGeom>
            <a:noFill/>
            <a:ln w="19050">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4471" name="Freeform 8"/>
            <p:cNvSpPr/>
            <p:nvPr/>
          </p:nvSpPr>
          <p:spPr bwMode="auto">
            <a:xfrm>
              <a:off x="1345" y="2161"/>
              <a:ext cx="2559" cy="392"/>
            </a:xfrm>
            <a:custGeom>
              <a:avLst/>
              <a:gdLst>
                <a:gd name="T0" fmla="*/ 0 w 2208"/>
                <a:gd name="T1" fmla="*/ 408 h 384"/>
                <a:gd name="T2" fmla="*/ 0 w 2208"/>
                <a:gd name="T3" fmla="*/ 0 h 384"/>
                <a:gd name="T4" fmla="*/ 598 w 2208"/>
                <a:gd name="T5" fmla="*/ 0 h 384"/>
                <a:gd name="T6" fmla="*/ 598 w 2208"/>
                <a:gd name="T7" fmla="*/ 408 h 384"/>
                <a:gd name="T8" fmla="*/ 1195 w 2208"/>
                <a:gd name="T9" fmla="*/ 408 h 384"/>
                <a:gd name="T10" fmla="*/ 1195 w 2208"/>
                <a:gd name="T11" fmla="*/ 0 h 384"/>
                <a:gd name="T12" fmla="*/ 1793 w 2208"/>
                <a:gd name="T13" fmla="*/ 0 h 384"/>
                <a:gd name="T14" fmla="*/ 1793 w 2208"/>
                <a:gd name="T15" fmla="*/ 408 h 384"/>
                <a:gd name="T16" fmla="*/ 2391 w 2208"/>
                <a:gd name="T17" fmla="*/ 408 h 384"/>
                <a:gd name="T18" fmla="*/ 2391 w 2208"/>
                <a:gd name="T19" fmla="*/ 0 h 384"/>
                <a:gd name="T20" fmla="*/ 2989 w 2208"/>
                <a:gd name="T21" fmla="*/ 0 h 384"/>
                <a:gd name="T22" fmla="*/ 2989 w 2208"/>
                <a:gd name="T23" fmla="*/ 408 h 384"/>
                <a:gd name="T24" fmla="*/ 3437 w 2208"/>
                <a:gd name="T25" fmla="*/ 408 h 3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08"/>
                <a:gd name="T40" fmla="*/ 0 h 384"/>
                <a:gd name="T41" fmla="*/ 2208 w 2208"/>
                <a:gd name="T42" fmla="*/ 384 h 38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08" h="384">
                  <a:moveTo>
                    <a:pt x="0" y="384"/>
                  </a:moveTo>
                  <a:lnTo>
                    <a:pt x="0" y="0"/>
                  </a:lnTo>
                  <a:lnTo>
                    <a:pt x="384" y="0"/>
                  </a:lnTo>
                  <a:lnTo>
                    <a:pt x="384" y="384"/>
                  </a:lnTo>
                  <a:lnTo>
                    <a:pt x="768" y="384"/>
                  </a:lnTo>
                  <a:lnTo>
                    <a:pt x="768" y="0"/>
                  </a:lnTo>
                  <a:lnTo>
                    <a:pt x="1152" y="0"/>
                  </a:lnTo>
                  <a:lnTo>
                    <a:pt x="1152" y="384"/>
                  </a:lnTo>
                  <a:lnTo>
                    <a:pt x="1536" y="384"/>
                  </a:lnTo>
                  <a:lnTo>
                    <a:pt x="1536" y="0"/>
                  </a:lnTo>
                  <a:lnTo>
                    <a:pt x="1920" y="0"/>
                  </a:lnTo>
                  <a:lnTo>
                    <a:pt x="1920" y="384"/>
                  </a:lnTo>
                  <a:lnTo>
                    <a:pt x="2208" y="384"/>
                  </a:lnTo>
                </a:path>
              </a:pathLst>
            </a:custGeom>
            <a:noFill/>
            <a:ln w="28575" cmpd="sng">
              <a:solidFill>
                <a:srgbClr val="333399"/>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472" name="Freeform 9"/>
            <p:cNvSpPr/>
            <p:nvPr/>
          </p:nvSpPr>
          <p:spPr bwMode="auto">
            <a:xfrm>
              <a:off x="4404" y="2161"/>
              <a:ext cx="724" cy="392"/>
            </a:xfrm>
            <a:custGeom>
              <a:avLst/>
              <a:gdLst>
                <a:gd name="T0" fmla="*/ 0 w 624"/>
                <a:gd name="T1" fmla="*/ 408 h 384"/>
                <a:gd name="T2" fmla="*/ 375 w 624"/>
                <a:gd name="T3" fmla="*/ 408 h 384"/>
                <a:gd name="T4" fmla="*/ 375 w 624"/>
                <a:gd name="T5" fmla="*/ 0 h 384"/>
                <a:gd name="T6" fmla="*/ 975 w 624"/>
                <a:gd name="T7" fmla="*/ 0 h 384"/>
                <a:gd name="T8" fmla="*/ 975 w 624"/>
                <a:gd name="T9" fmla="*/ 408 h 384"/>
                <a:gd name="T10" fmla="*/ 0 60000 65536"/>
                <a:gd name="T11" fmla="*/ 0 60000 65536"/>
                <a:gd name="T12" fmla="*/ 0 60000 65536"/>
                <a:gd name="T13" fmla="*/ 0 60000 65536"/>
                <a:gd name="T14" fmla="*/ 0 60000 65536"/>
                <a:gd name="T15" fmla="*/ 0 w 624"/>
                <a:gd name="T16" fmla="*/ 0 h 384"/>
                <a:gd name="T17" fmla="*/ 624 w 624"/>
                <a:gd name="T18" fmla="*/ 384 h 384"/>
              </a:gdLst>
              <a:ahLst/>
              <a:cxnLst>
                <a:cxn ang="T10">
                  <a:pos x="T0" y="T1"/>
                </a:cxn>
                <a:cxn ang="T11">
                  <a:pos x="T2" y="T3"/>
                </a:cxn>
                <a:cxn ang="T12">
                  <a:pos x="T4" y="T5"/>
                </a:cxn>
                <a:cxn ang="T13">
                  <a:pos x="T6" y="T7"/>
                </a:cxn>
                <a:cxn ang="T14">
                  <a:pos x="T8" y="T9"/>
                </a:cxn>
              </a:cxnLst>
              <a:rect l="T15" t="T16" r="T17" b="T18"/>
              <a:pathLst>
                <a:path w="624" h="384">
                  <a:moveTo>
                    <a:pt x="0" y="384"/>
                  </a:moveTo>
                  <a:lnTo>
                    <a:pt x="240" y="384"/>
                  </a:lnTo>
                  <a:lnTo>
                    <a:pt x="240" y="0"/>
                  </a:lnTo>
                  <a:lnTo>
                    <a:pt x="624" y="0"/>
                  </a:lnTo>
                  <a:lnTo>
                    <a:pt x="624" y="384"/>
                  </a:lnTo>
                </a:path>
              </a:pathLst>
            </a:custGeom>
            <a:noFill/>
            <a:ln w="28575" cmpd="sng">
              <a:solidFill>
                <a:srgbClr val="333399"/>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473" name="Line 11"/>
            <p:cNvSpPr>
              <a:spLocks noChangeShapeType="1"/>
            </p:cNvSpPr>
            <p:nvPr/>
          </p:nvSpPr>
          <p:spPr bwMode="auto">
            <a:xfrm>
              <a:off x="2235" y="2063"/>
              <a:ext cx="445" cy="0"/>
            </a:xfrm>
            <a:prstGeom prst="line">
              <a:avLst/>
            </a:prstGeom>
            <a:noFill/>
            <a:ln w="19050">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4474" name="Line 13"/>
            <p:cNvSpPr>
              <a:spLocks noChangeShapeType="1"/>
            </p:cNvSpPr>
            <p:nvPr/>
          </p:nvSpPr>
          <p:spPr bwMode="auto">
            <a:xfrm>
              <a:off x="5128" y="2602"/>
              <a:ext cx="0" cy="196"/>
            </a:xfrm>
            <a:prstGeom prst="line">
              <a:avLst/>
            </a:prstGeom>
            <a:noFill/>
            <a:ln w="19050">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4475" name="Text Box 14"/>
            <p:cNvSpPr txBox="1">
              <a:spLocks noChangeArrowheads="1"/>
            </p:cNvSpPr>
            <p:nvPr/>
          </p:nvSpPr>
          <p:spPr bwMode="auto">
            <a:xfrm>
              <a:off x="2528" y="2594"/>
              <a:ext cx="1199"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ea typeface="黑体" panose="02010609060101010101" pitchFamily="49" charset="-122"/>
                </a:rPr>
                <a:t>每</a:t>
              </a:r>
              <a:r>
                <a:rPr lang="zh-CN" altLang="en-US" sz="2000">
                  <a:solidFill>
                    <a:srgbClr val="333399"/>
                  </a:solidFill>
                  <a:ea typeface="黑体" panose="02010609060101010101" pitchFamily="49" charset="-122"/>
                  <a:sym typeface="Symbol" panose="05050102010706020507" pitchFamily="18" charset="2"/>
                </a:rPr>
                <a:t>秒</a:t>
              </a:r>
              <a:r>
                <a:rPr lang="zh-CN" altLang="en-US" sz="1200">
                  <a:solidFill>
                    <a:srgbClr val="333399"/>
                  </a:solidFill>
                  <a:ea typeface="黑体" panose="02010609060101010101" pitchFamily="49" charset="-122"/>
                  <a:sym typeface="Symbol" panose="05050102010706020507" pitchFamily="18" charset="2"/>
                </a:rPr>
                <a:t> </a:t>
              </a:r>
              <a:r>
                <a:rPr lang="en-US" altLang="zh-CN" sz="2000">
                  <a:solidFill>
                    <a:srgbClr val="333399"/>
                  </a:solidFill>
                  <a:ea typeface="黑体" panose="02010609060101010101" pitchFamily="49" charset="-122"/>
                  <a:sym typeface="Symbol" panose="05050102010706020507" pitchFamily="18" charset="2"/>
                </a:rPr>
                <a:t>10</a:t>
              </a:r>
              <a:r>
                <a:rPr lang="en-US" altLang="zh-CN" sz="2000" baseline="30000">
                  <a:solidFill>
                    <a:srgbClr val="333399"/>
                  </a:solidFill>
                  <a:ea typeface="黑体" panose="02010609060101010101" pitchFamily="49" charset="-122"/>
                  <a:sym typeface="Symbol" panose="05050102010706020507" pitchFamily="18" charset="2"/>
                </a:rPr>
                <a:t>6</a:t>
              </a:r>
              <a:r>
                <a:rPr lang="en-US" altLang="zh-CN" sz="1400" baseline="30000">
                  <a:solidFill>
                    <a:srgbClr val="333399"/>
                  </a:solidFill>
                  <a:ea typeface="黑体" panose="02010609060101010101" pitchFamily="49" charset="-122"/>
                  <a:sym typeface="Symbol" panose="05050102010706020507" pitchFamily="18" charset="2"/>
                </a:rPr>
                <a:t> </a:t>
              </a:r>
              <a:r>
                <a:rPr lang="zh-CN" altLang="en-US" sz="2000">
                  <a:solidFill>
                    <a:srgbClr val="333399"/>
                  </a:solidFill>
                  <a:ea typeface="黑体" panose="02010609060101010101" pitchFamily="49" charset="-122"/>
                  <a:sym typeface="Symbol" panose="05050102010706020507" pitchFamily="18" charset="2"/>
                </a:rPr>
                <a:t>个比特</a:t>
              </a:r>
              <a:endParaRPr lang="zh-CN" altLang="en-US" sz="2000">
                <a:solidFill>
                  <a:srgbClr val="333399"/>
                </a:solidFill>
                <a:ea typeface="黑体" panose="02010609060101010101" pitchFamily="49" charset="-122"/>
              </a:endParaRPr>
            </a:p>
          </p:txBody>
        </p:sp>
        <p:sp>
          <p:nvSpPr>
            <p:cNvPr id="104476" name="Text Box 15"/>
            <p:cNvSpPr txBox="1">
              <a:spLocks noChangeArrowheads="1"/>
            </p:cNvSpPr>
            <p:nvPr/>
          </p:nvSpPr>
          <p:spPr bwMode="auto">
            <a:xfrm>
              <a:off x="5193" y="2086"/>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ea typeface="黑体" panose="02010609060101010101" pitchFamily="49" charset="-122"/>
                </a:rPr>
                <a:t>时间</a:t>
              </a:r>
              <a:endParaRPr lang="zh-CN" altLang="en-US" sz="2000">
                <a:solidFill>
                  <a:srgbClr val="333399"/>
                </a:solidFill>
                <a:ea typeface="黑体" panose="02010609060101010101" pitchFamily="49" charset="-122"/>
              </a:endParaRPr>
            </a:p>
          </p:txBody>
        </p:sp>
        <p:sp>
          <p:nvSpPr>
            <p:cNvPr id="104477" name="Text Box 27"/>
            <p:cNvSpPr txBox="1">
              <a:spLocks noChangeArrowheads="1"/>
            </p:cNvSpPr>
            <p:nvPr/>
          </p:nvSpPr>
          <p:spPr bwMode="auto">
            <a:xfrm>
              <a:off x="1440" y="2137"/>
              <a:ext cx="35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ea typeface="黑体" panose="02010609060101010101" pitchFamily="49" charset="-122"/>
                </a:rPr>
                <a:t>1 </a:t>
              </a:r>
              <a:r>
                <a:rPr lang="en-US" altLang="zh-CN" sz="12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      0        1    </a:t>
              </a:r>
              <a:r>
                <a:rPr lang="en-US" altLang="zh-CN" sz="14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   0  </a:t>
              </a:r>
              <a:r>
                <a:rPr lang="en-US" altLang="zh-CN" sz="32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    1                                 1</a:t>
              </a:r>
              <a:endParaRPr lang="en-US" altLang="zh-CN" sz="2000">
                <a:solidFill>
                  <a:srgbClr val="333399"/>
                </a:solidFill>
                <a:ea typeface="黑体" panose="02010609060101010101" pitchFamily="49" charset="-122"/>
              </a:endParaRPr>
            </a:p>
          </p:txBody>
        </p:sp>
        <p:sp>
          <p:nvSpPr>
            <p:cNvPr id="104478" name="Text Box 12"/>
            <p:cNvSpPr txBox="1">
              <a:spLocks noChangeArrowheads="1"/>
            </p:cNvSpPr>
            <p:nvPr/>
          </p:nvSpPr>
          <p:spPr bwMode="auto">
            <a:xfrm>
              <a:off x="2211" y="1799"/>
              <a:ext cx="4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ea typeface="黑体" panose="02010609060101010101" pitchFamily="49" charset="-122"/>
                </a:rPr>
                <a:t>1 </a:t>
              </a:r>
              <a:r>
                <a:rPr lang="en-US" altLang="zh-CN" sz="2000">
                  <a:solidFill>
                    <a:srgbClr val="333399"/>
                  </a:solidFill>
                  <a:ea typeface="黑体" panose="02010609060101010101" pitchFamily="49" charset="-122"/>
                  <a:sym typeface="Symbol" panose="05050102010706020507" pitchFamily="18" charset="2"/>
                </a:rPr>
                <a:t>s</a:t>
              </a:r>
              <a:endParaRPr lang="en-US" altLang="zh-CN" sz="2000">
                <a:solidFill>
                  <a:srgbClr val="333399"/>
                </a:solidFill>
                <a:ea typeface="黑体" panose="02010609060101010101" pitchFamily="49" charset="-122"/>
              </a:endParaRPr>
            </a:p>
          </p:txBody>
        </p:sp>
        <p:sp>
          <p:nvSpPr>
            <p:cNvPr id="104479" name="Text Box 31"/>
            <p:cNvSpPr txBox="1">
              <a:spLocks noChangeArrowheads="1"/>
            </p:cNvSpPr>
            <p:nvPr/>
          </p:nvSpPr>
          <p:spPr bwMode="auto">
            <a:xfrm>
              <a:off x="204" y="2115"/>
              <a:ext cx="751" cy="524"/>
            </a:xfrm>
            <a:prstGeom prst="rect">
              <a:avLst/>
            </a:prstGeom>
            <a:solidFill>
              <a:srgbClr val="FFFF99"/>
            </a:solidFill>
            <a:ln w="9525">
              <a:solidFill>
                <a:schemeClr val="folHlink"/>
              </a:solidFill>
              <a:miter lim="800000"/>
            </a:ln>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99"/>
                  </a:solidFill>
                  <a:ea typeface="黑体" panose="02010609060101010101" pitchFamily="49" charset="-122"/>
                </a:rPr>
                <a:t>带宽为</a:t>
              </a:r>
              <a:endParaRPr lang="zh-CN" altLang="en-US" sz="2400">
                <a:solidFill>
                  <a:srgbClr val="333399"/>
                </a:solidFill>
                <a:ea typeface="黑体" panose="02010609060101010101" pitchFamily="49" charset="-122"/>
              </a:endParaRPr>
            </a:p>
            <a:p>
              <a:pPr algn="l" eaLnBrk="1" hangingPunct="1">
                <a:spcBef>
                  <a:spcPct val="0"/>
                </a:spcBef>
                <a:buClrTx/>
                <a:buSzTx/>
                <a:buFontTx/>
                <a:buNone/>
              </a:pPr>
              <a:r>
                <a:rPr lang="en-US" altLang="zh-CN" sz="2400">
                  <a:solidFill>
                    <a:srgbClr val="333399"/>
                  </a:solidFill>
                  <a:ea typeface="黑体" panose="02010609060101010101" pitchFamily="49" charset="-122"/>
                </a:rPr>
                <a:t>1 Mb/s </a:t>
              </a:r>
              <a:endParaRPr lang="en-US" altLang="zh-CN" sz="2400">
                <a:solidFill>
                  <a:srgbClr val="333399"/>
                </a:solidFill>
                <a:ea typeface="黑体" panose="02010609060101010101" pitchFamily="49" charset="-122"/>
              </a:endParaRPr>
            </a:p>
          </p:txBody>
        </p:sp>
      </p:grpSp>
      <p:grpSp>
        <p:nvGrpSpPr>
          <p:cNvPr id="3" name="Group 34"/>
          <p:cNvGrpSpPr/>
          <p:nvPr/>
        </p:nvGrpSpPr>
        <p:grpSpPr bwMode="auto">
          <a:xfrm>
            <a:off x="334963" y="4146550"/>
            <a:ext cx="8569325" cy="1693863"/>
            <a:chOff x="204" y="2953"/>
            <a:chExt cx="5398" cy="1067"/>
          </a:xfrm>
        </p:grpSpPr>
        <p:sp>
          <p:nvSpPr>
            <p:cNvPr id="104454" name="Freeform 7"/>
            <p:cNvSpPr/>
            <p:nvPr/>
          </p:nvSpPr>
          <p:spPr bwMode="auto">
            <a:xfrm>
              <a:off x="1352" y="3337"/>
              <a:ext cx="2614" cy="392"/>
            </a:xfrm>
            <a:custGeom>
              <a:avLst/>
              <a:gdLst>
                <a:gd name="T0" fmla="*/ 0 w 2256"/>
                <a:gd name="T1" fmla="*/ 408 h 384"/>
                <a:gd name="T2" fmla="*/ 0 w 2256"/>
                <a:gd name="T3" fmla="*/ 0 h 384"/>
                <a:gd name="T4" fmla="*/ 149 w 2256"/>
                <a:gd name="T5" fmla="*/ 0 h 384"/>
                <a:gd name="T6" fmla="*/ 149 w 2256"/>
                <a:gd name="T7" fmla="*/ 408 h 384"/>
                <a:gd name="T8" fmla="*/ 298 w 2256"/>
                <a:gd name="T9" fmla="*/ 408 h 384"/>
                <a:gd name="T10" fmla="*/ 298 w 2256"/>
                <a:gd name="T11" fmla="*/ 0 h 384"/>
                <a:gd name="T12" fmla="*/ 448 w 2256"/>
                <a:gd name="T13" fmla="*/ 0 h 384"/>
                <a:gd name="T14" fmla="*/ 448 w 2256"/>
                <a:gd name="T15" fmla="*/ 408 h 384"/>
                <a:gd name="T16" fmla="*/ 598 w 2256"/>
                <a:gd name="T17" fmla="*/ 408 h 384"/>
                <a:gd name="T18" fmla="*/ 598 w 2256"/>
                <a:gd name="T19" fmla="*/ 0 h 384"/>
                <a:gd name="T20" fmla="*/ 746 w 2256"/>
                <a:gd name="T21" fmla="*/ 0 h 384"/>
                <a:gd name="T22" fmla="*/ 746 w 2256"/>
                <a:gd name="T23" fmla="*/ 408 h 384"/>
                <a:gd name="T24" fmla="*/ 896 w 2256"/>
                <a:gd name="T25" fmla="*/ 408 h 384"/>
                <a:gd name="T26" fmla="*/ 896 w 2256"/>
                <a:gd name="T27" fmla="*/ 0 h 384"/>
                <a:gd name="T28" fmla="*/ 1046 w 2256"/>
                <a:gd name="T29" fmla="*/ 0 h 384"/>
                <a:gd name="T30" fmla="*/ 1046 w 2256"/>
                <a:gd name="T31" fmla="*/ 408 h 384"/>
                <a:gd name="T32" fmla="*/ 1195 w 2256"/>
                <a:gd name="T33" fmla="*/ 408 h 384"/>
                <a:gd name="T34" fmla="*/ 1195 w 2256"/>
                <a:gd name="T35" fmla="*/ 0 h 384"/>
                <a:gd name="T36" fmla="*/ 1344 w 2256"/>
                <a:gd name="T37" fmla="*/ 0 h 384"/>
                <a:gd name="T38" fmla="*/ 1344 w 2256"/>
                <a:gd name="T39" fmla="*/ 408 h 384"/>
                <a:gd name="T40" fmla="*/ 1492 w 2256"/>
                <a:gd name="T41" fmla="*/ 408 h 384"/>
                <a:gd name="T42" fmla="*/ 1492 w 2256"/>
                <a:gd name="T43" fmla="*/ 0 h 384"/>
                <a:gd name="T44" fmla="*/ 1643 w 2256"/>
                <a:gd name="T45" fmla="*/ 0 h 384"/>
                <a:gd name="T46" fmla="*/ 1643 w 2256"/>
                <a:gd name="T47" fmla="*/ 408 h 384"/>
                <a:gd name="T48" fmla="*/ 1792 w 2256"/>
                <a:gd name="T49" fmla="*/ 408 h 384"/>
                <a:gd name="T50" fmla="*/ 1792 w 2256"/>
                <a:gd name="T51" fmla="*/ 0 h 384"/>
                <a:gd name="T52" fmla="*/ 1941 w 2256"/>
                <a:gd name="T53" fmla="*/ 0 h 384"/>
                <a:gd name="T54" fmla="*/ 1941 w 2256"/>
                <a:gd name="T55" fmla="*/ 408 h 384"/>
                <a:gd name="T56" fmla="*/ 2090 w 2256"/>
                <a:gd name="T57" fmla="*/ 408 h 384"/>
                <a:gd name="T58" fmla="*/ 2090 w 2256"/>
                <a:gd name="T59" fmla="*/ 0 h 384"/>
                <a:gd name="T60" fmla="*/ 2241 w 2256"/>
                <a:gd name="T61" fmla="*/ 0 h 384"/>
                <a:gd name="T62" fmla="*/ 2241 w 2256"/>
                <a:gd name="T63" fmla="*/ 408 h 384"/>
                <a:gd name="T64" fmla="*/ 2389 w 2256"/>
                <a:gd name="T65" fmla="*/ 408 h 384"/>
                <a:gd name="T66" fmla="*/ 2389 w 2256"/>
                <a:gd name="T67" fmla="*/ 0 h 384"/>
                <a:gd name="T68" fmla="*/ 2539 w 2256"/>
                <a:gd name="T69" fmla="*/ 0 h 384"/>
                <a:gd name="T70" fmla="*/ 2539 w 2256"/>
                <a:gd name="T71" fmla="*/ 408 h 384"/>
                <a:gd name="T72" fmla="*/ 2688 w 2256"/>
                <a:gd name="T73" fmla="*/ 408 h 384"/>
                <a:gd name="T74" fmla="*/ 2688 w 2256"/>
                <a:gd name="T75" fmla="*/ 0 h 384"/>
                <a:gd name="T76" fmla="*/ 2836 w 2256"/>
                <a:gd name="T77" fmla="*/ 0 h 384"/>
                <a:gd name="T78" fmla="*/ 2836 w 2256"/>
                <a:gd name="T79" fmla="*/ 408 h 384"/>
                <a:gd name="T80" fmla="*/ 3510 w 2256"/>
                <a:gd name="T81" fmla="*/ 408 h 38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256"/>
                <a:gd name="T124" fmla="*/ 0 h 384"/>
                <a:gd name="T125" fmla="*/ 2256 w 2256"/>
                <a:gd name="T126" fmla="*/ 384 h 38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256" h="384">
                  <a:moveTo>
                    <a:pt x="0" y="384"/>
                  </a:moveTo>
                  <a:lnTo>
                    <a:pt x="0" y="0"/>
                  </a:lnTo>
                  <a:lnTo>
                    <a:pt x="96" y="0"/>
                  </a:lnTo>
                  <a:lnTo>
                    <a:pt x="96" y="384"/>
                  </a:lnTo>
                  <a:lnTo>
                    <a:pt x="192" y="384"/>
                  </a:lnTo>
                  <a:lnTo>
                    <a:pt x="192" y="0"/>
                  </a:lnTo>
                  <a:lnTo>
                    <a:pt x="288" y="0"/>
                  </a:lnTo>
                  <a:lnTo>
                    <a:pt x="288" y="384"/>
                  </a:lnTo>
                  <a:lnTo>
                    <a:pt x="384" y="384"/>
                  </a:lnTo>
                  <a:lnTo>
                    <a:pt x="384" y="0"/>
                  </a:lnTo>
                  <a:lnTo>
                    <a:pt x="480" y="0"/>
                  </a:lnTo>
                  <a:lnTo>
                    <a:pt x="480" y="384"/>
                  </a:lnTo>
                  <a:lnTo>
                    <a:pt x="576" y="384"/>
                  </a:lnTo>
                  <a:lnTo>
                    <a:pt x="576" y="0"/>
                  </a:lnTo>
                  <a:lnTo>
                    <a:pt x="672" y="0"/>
                  </a:lnTo>
                  <a:lnTo>
                    <a:pt x="672" y="384"/>
                  </a:lnTo>
                  <a:lnTo>
                    <a:pt x="768" y="384"/>
                  </a:lnTo>
                  <a:lnTo>
                    <a:pt x="768" y="0"/>
                  </a:lnTo>
                  <a:lnTo>
                    <a:pt x="864" y="0"/>
                  </a:lnTo>
                  <a:lnTo>
                    <a:pt x="864" y="384"/>
                  </a:lnTo>
                  <a:lnTo>
                    <a:pt x="960" y="384"/>
                  </a:lnTo>
                  <a:lnTo>
                    <a:pt x="960" y="0"/>
                  </a:lnTo>
                  <a:lnTo>
                    <a:pt x="1056" y="0"/>
                  </a:lnTo>
                  <a:lnTo>
                    <a:pt x="1056" y="384"/>
                  </a:lnTo>
                  <a:lnTo>
                    <a:pt x="1152" y="384"/>
                  </a:lnTo>
                  <a:lnTo>
                    <a:pt x="1152" y="0"/>
                  </a:lnTo>
                  <a:lnTo>
                    <a:pt x="1248" y="0"/>
                  </a:lnTo>
                  <a:lnTo>
                    <a:pt x="1248" y="384"/>
                  </a:lnTo>
                  <a:lnTo>
                    <a:pt x="1344" y="384"/>
                  </a:lnTo>
                  <a:lnTo>
                    <a:pt x="1344" y="0"/>
                  </a:lnTo>
                  <a:lnTo>
                    <a:pt x="1440" y="0"/>
                  </a:lnTo>
                  <a:lnTo>
                    <a:pt x="1440" y="384"/>
                  </a:lnTo>
                  <a:lnTo>
                    <a:pt x="1536" y="384"/>
                  </a:lnTo>
                  <a:lnTo>
                    <a:pt x="1536" y="0"/>
                  </a:lnTo>
                  <a:lnTo>
                    <a:pt x="1632" y="0"/>
                  </a:lnTo>
                  <a:lnTo>
                    <a:pt x="1632" y="384"/>
                  </a:lnTo>
                  <a:lnTo>
                    <a:pt x="1728" y="384"/>
                  </a:lnTo>
                  <a:lnTo>
                    <a:pt x="1728" y="0"/>
                  </a:lnTo>
                  <a:lnTo>
                    <a:pt x="1824" y="0"/>
                  </a:lnTo>
                  <a:lnTo>
                    <a:pt x="1824" y="384"/>
                  </a:lnTo>
                  <a:lnTo>
                    <a:pt x="2256" y="384"/>
                  </a:lnTo>
                </a:path>
              </a:pathLst>
            </a:custGeom>
            <a:noFill/>
            <a:ln w="28575" cmpd="sng">
              <a:solidFill>
                <a:srgbClr val="333399"/>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455" name="Freeform 10"/>
            <p:cNvSpPr/>
            <p:nvPr/>
          </p:nvSpPr>
          <p:spPr bwMode="auto">
            <a:xfrm>
              <a:off x="4245" y="3337"/>
              <a:ext cx="890" cy="392"/>
            </a:xfrm>
            <a:custGeom>
              <a:avLst/>
              <a:gdLst>
                <a:gd name="T0" fmla="*/ 1195 w 768"/>
                <a:gd name="T1" fmla="*/ 408 h 384"/>
                <a:gd name="T2" fmla="*/ 1046 w 768"/>
                <a:gd name="T3" fmla="*/ 408 h 384"/>
                <a:gd name="T4" fmla="*/ 1046 w 768"/>
                <a:gd name="T5" fmla="*/ 0 h 384"/>
                <a:gd name="T6" fmla="*/ 897 w 768"/>
                <a:gd name="T7" fmla="*/ 0 h 384"/>
                <a:gd name="T8" fmla="*/ 897 w 768"/>
                <a:gd name="T9" fmla="*/ 408 h 384"/>
                <a:gd name="T10" fmla="*/ 746 w 768"/>
                <a:gd name="T11" fmla="*/ 408 h 384"/>
                <a:gd name="T12" fmla="*/ 746 w 768"/>
                <a:gd name="T13" fmla="*/ 0 h 384"/>
                <a:gd name="T14" fmla="*/ 598 w 768"/>
                <a:gd name="T15" fmla="*/ 0 h 384"/>
                <a:gd name="T16" fmla="*/ 598 w 768"/>
                <a:gd name="T17" fmla="*/ 408 h 384"/>
                <a:gd name="T18" fmla="*/ 448 w 768"/>
                <a:gd name="T19" fmla="*/ 408 h 384"/>
                <a:gd name="T20" fmla="*/ 448 w 768"/>
                <a:gd name="T21" fmla="*/ 0 h 384"/>
                <a:gd name="T22" fmla="*/ 299 w 768"/>
                <a:gd name="T23" fmla="*/ 0 h 384"/>
                <a:gd name="T24" fmla="*/ 299 w 768"/>
                <a:gd name="T25" fmla="*/ 408 h 384"/>
                <a:gd name="T26" fmla="*/ 0 w 768"/>
                <a:gd name="T27" fmla="*/ 408 h 38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8"/>
                <a:gd name="T43" fmla="*/ 0 h 384"/>
                <a:gd name="T44" fmla="*/ 768 w 768"/>
                <a:gd name="T45" fmla="*/ 384 h 38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8" h="384">
                  <a:moveTo>
                    <a:pt x="768" y="384"/>
                  </a:moveTo>
                  <a:lnTo>
                    <a:pt x="672" y="384"/>
                  </a:lnTo>
                  <a:lnTo>
                    <a:pt x="672" y="0"/>
                  </a:lnTo>
                  <a:lnTo>
                    <a:pt x="576" y="0"/>
                  </a:lnTo>
                  <a:lnTo>
                    <a:pt x="576" y="384"/>
                  </a:lnTo>
                  <a:lnTo>
                    <a:pt x="480" y="384"/>
                  </a:lnTo>
                  <a:lnTo>
                    <a:pt x="480" y="0"/>
                  </a:lnTo>
                  <a:lnTo>
                    <a:pt x="384" y="0"/>
                  </a:lnTo>
                  <a:lnTo>
                    <a:pt x="384" y="384"/>
                  </a:lnTo>
                  <a:lnTo>
                    <a:pt x="288" y="384"/>
                  </a:lnTo>
                  <a:lnTo>
                    <a:pt x="288" y="0"/>
                  </a:lnTo>
                  <a:lnTo>
                    <a:pt x="192" y="0"/>
                  </a:lnTo>
                  <a:lnTo>
                    <a:pt x="192" y="384"/>
                  </a:lnTo>
                  <a:lnTo>
                    <a:pt x="0" y="384"/>
                  </a:lnTo>
                </a:path>
              </a:pathLst>
            </a:custGeom>
            <a:noFill/>
            <a:ln w="28575" cmpd="sng">
              <a:solidFill>
                <a:srgbClr val="333399"/>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456" name="Line 16"/>
            <p:cNvSpPr>
              <a:spLocks noChangeShapeType="1"/>
            </p:cNvSpPr>
            <p:nvPr/>
          </p:nvSpPr>
          <p:spPr bwMode="auto">
            <a:xfrm>
              <a:off x="1129" y="3533"/>
              <a:ext cx="4340" cy="0"/>
            </a:xfrm>
            <a:prstGeom prst="line">
              <a:avLst/>
            </a:prstGeom>
            <a:noFill/>
            <a:ln w="19050">
              <a:solidFill>
                <a:srgbClr val="333399"/>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4457" name="Text Box 17"/>
            <p:cNvSpPr txBox="1">
              <a:spLocks noChangeArrowheads="1"/>
            </p:cNvSpPr>
            <p:nvPr/>
          </p:nvSpPr>
          <p:spPr bwMode="auto">
            <a:xfrm>
              <a:off x="5166" y="3271"/>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ea typeface="黑体" panose="02010609060101010101" pitchFamily="49" charset="-122"/>
                </a:rPr>
                <a:t>时间</a:t>
              </a:r>
              <a:endParaRPr lang="zh-CN" altLang="en-US" sz="2000">
                <a:solidFill>
                  <a:srgbClr val="333399"/>
                </a:solidFill>
                <a:ea typeface="黑体" panose="02010609060101010101" pitchFamily="49" charset="-122"/>
              </a:endParaRPr>
            </a:p>
          </p:txBody>
        </p:sp>
        <p:sp>
          <p:nvSpPr>
            <p:cNvPr id="104458" name="Line 18"/>
            <p:cNvSpPr>
              <a:spLocks noChangeShapeType="1"/>
            </p:cNvSpPr>
            <p:nvPr/>
          </p:nvSpPr>
          <p:spPr bwMode="auto">
            <a:xfrm>
              <a:off x="1352" y="3778"/>
              <a:ext cx="0" cy="196"/>
            </a:xfrm>
            <a:prstGeom prst="line">
              <a:avLst/>
            </a:prstGeom>
            <a:noFill/>
            <a:ln w="19050">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4459" name="Line 19"/>
            <p:cNvSpPr>
              <a:spLocks noChangeShapeType="1"/>
            </p:cNvSpPr>
            <p:nvPr/>
          </p:nvSpPr>
          <p:spPr bwMode="auto">
            <a:xfrm>
              <a:off x="5135" y="3778"/>
              <a:ext cx="0" cy="196"/>
            </a:xfrm>
            <a:prstGeom prst="line">
              <a:avLst/>
            </a:prstGeom>
            <a:noFill/>
            <a:ln w="19050">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4460" name="Line 20"/>
            <p:cNvSpPr>
              <a:spLocks noChangeShapeType="1"/>
            </p:cNvSpPr>
            <p:nvPr/>
          </p:nvSpPr>
          <p:spPr bwMode="auto">
            <a:xfrm>
              <a:off x="1352" y="3900"/>
              <a:ext cx="3783" cy="0"/>
            </a:xfrm>
            <a:prstGeom prst="line">
              <a:avLst/>
            </a:prstGeom>
            <a:noFill/>
            <a:ln w="19050">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4461" name="Text Box 21"/>
            <p:cNvSpPr txBox="1">
              <a:spLocks noChangeArrowheads="1"/>
            </p:cNvSpPr>
            <p:nvPr/>
          </p:nvSpPr>
          <p:spPr bwMode="auto">
            <a:xfrm>
              <a:off x="2468" y="3770"/>
              <a:ext cx="1427"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ea typeface="黑体" panose="02010609060101010101" pitchFamily="49" charset="-122"/>
                </a:rPr>
                <a:t>每</a:t>
              </a:r>
              <a:r>
                <a:rPr lang="zh-CN" altLang="en-US" sz="2000">
                  <a:solidFill>
                    <a:srgbClr val="333399"/>
                  </a:solidFill>
                  <a:ea typeface="黑体" panose="02010609060101010101" pitchFamily="49" charset="-122"/>
                  <a:sym typeface="Symbol" panose="05050102010706020507" pitchFamily="18" charset="2"/>
                </a:rPr>
                <a:t>秒</a:t>
              </a:r>
              <a:r>
                <a:rPr lang="zh-CN" altLang="en-US" sz="1600">
                  <a:solidFill>
                    <a:srgbClr val="333399"/>
                  </a:solidFill>
                  <a:ea typeface="黑体" panose="02010609060101010101" pitchFamily="49" charset="-122"/>
                  <a:sym typeface="Symbol" panose="05050102010706020507" pitchFamily="18" charset="2"/>
                </a:rPr>
                <a:t> </a:t>
              </a:r>
              <a:r>
                <a:rPr lang="en-US" altLang="zh-CN" sz="2000">
                  <a:solidFill>
                    <a:srgbClr val="333399"/>
                  </a:solidFill>
                  <a:ea typeface="黑体" panose="02010609060101010101" pitchFamily="49" charset="-122"/>
                  <a:sym typeface="Symbol" panose="05050102010706020507" pitchFamily="18" charset="2"/>
                </a:rPr>
                <a:t>4</a:t>
              </a:r>
              <a:r>
                <a:rPr lang="en-US" altLang="zh-CN" sz="1000">
                  <a:solidFill>
                    <a:srgbClr val="333399"/>
                  </a:solidFill>
                  <a:ea typeface="黑体" panose="02010609060101010101" pitchFamily="49" charset="-122"/>
                  <a:sym typeface="Symbol" panose="05050102010706020507" pitchFamily="18" charset="2"/>
                </a:rPr>
                <a:t> </a:t>
              </a:r>
              <a:r>
                <a:rPr lang="en-US" altLang="zh-CN" sz="2000">
                  <a:solidFill>
                    <a:srgbClr val="333399"/>
                  </a:solidFill>
                  <a:ea typeface="黑体" panose="02010609060101010101" pitchFamily="49" charset="-122"/>
                  <a:sym typeface="Symbol" panose="05050102010706020507" pitchFamily="18" charset="2"/>
                </a:rPr>
                <a:t></a:t>
              </a:r>
              <a:r>
                <a:rPr lang="en-US" altLang="zh-CN" sz="900">
                  <a:solidFill>
                    <a:srgbClr val="333399"/>
                  </a:solidFill>
                  <a:ea typeface="黑体" panose="02010609060101010101" pitchFamily="49" charset="-122"/>
                  <a:sym typeface="Symbol" panose="05050102010706020507" pitchFamily="18" charset="2"/>
                </a:rPr>
                <a:t> </a:t>
              </a:r>
              <a:r>
                <a:rPr lang="en-US" altLang="zh-CN" sz="2000">
                  <a:solidFill>
                    <a:srgbClr val="333399"/>
                  </a:solidFill>
                  <a:ea typeface="黑体" panose="02010609060101010101" pitchFamily="49" charset="-122"/>
                  <a:sym typeface="Symbol" panose="05050102010706020507" pitchFamily="18" charset="2"/>
                </a:rPr>
                <a:t>10</a:t>
              </a:r>
              <a:r>
                <a:rPr lang="en-US" altLang="zh-CN" sz="2000" baseline="30000">
                  <a:solidFill>
                    <a:srgbClr val="333399"/>
                  </a:solidFill>
                  <a:ea typeface="黑体" panose="02010609060101010101" pitchFamily="49" charset="-122"/>
                  <a:sym typeface="Symbol" panose="05050102010706020507" pitchFamily="18" charset="2"/>
                </a:rPr>
                <a:t>6</a:t>
              </a:r>
              <a:r>
                <a:rPr lang="en-US" altLang="zh-CN" sz="1400" baseline="30000">
                  <a:solidFill>
                    <a:srgbClr val="333399"/>
                  </a:solidFill>
                  <a:ea typeface="黑体" panose="02010609060101010101" pitchFamily="49" charset="-122"/>
                  <a:sym typeface="Symbol" panose="05050102010706020507" pitchFamily="18" charset="2"/>
                </a:rPr>
                <a:t> </a:t>
              </a:r>
              <a:r>
                <a:rPr lang="zh-CN" altLang="en-US" sz="2000">
                  <a:solidFill>
                    <a:srgbClr val="333399"/>
                  </a:solidFill>
                  <a:ea typeface="黑体" panose="02010609060101010101" pitchFamily="49" charset="-122"/>
                  <a:sym typeface="Symbol" panose="05050102010706020507" pitchFamily="18" charset="2"/>
                </a:rPr>
                <a:t>个比特</a:t>
              </a:r>
              <a:endParaRPr lang="zh-CN" altLang="en-US" sz="2000">
                <a:solidFill>
                  <a:srgbClr val="333399"/>
                </a:solidFill>
                <a:ea typeface="黑体" panose="02010609060101010101" pitchFamily="49" charset="-122"/>
              </a:endParaRPr>
            </a:p>
          </p:txBody>
        </p:sp>
        <p:sp>
          <p:nvSpPr>
            <p:cNvPr id="104462" name="Line 22"/>
            <p:cNvSpPr>
              <a:spLocks noChangeShapeType="1"/>
            </p:cNvSpPr>
            <p:nvPr/>
          </p:nvSpPr>
          <p:spPr bwMode="auto">
            <a:xfrm>
              <a:off x="2242" y="3190"/>
              <a:ext cx="0" cy="98"/>
            </a:xfrm>
            <a:prstGeom prst="line">
              <a:avLst/>
            </a:prstGeom>
            <a:noFill/>
            <a:ln w="19050">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4463" name="Line 23"/>
            <p:cNvSpPr>
              <a:spLocks noChangeShapeType="1"/>
            </p:cNvSpPr>
            <p:nvPr/>
          </p:nvSpPr>
          <p:spPr bwMode="auto">
            <a:xfrm>
              <a:off x="2353" y="3190"/>
              <a:ext cx="0" cy="98"/>
            </a:xfrm>
            <a:prstGeom prst="line">
              <a:avLst/>
            </a:prstGeom>
            <a:noFill/>
            <a:ln w="19050">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4464" name="Line 24"/>
            <p:cNvSpPr>
              <a:spLocks noChangeShapeType="1"/>
            </p:cNvSpPr>
            <p:nvPr/>
          </p:nvSpPr>
          <p:spPr bwMode="auto">
            <a:xfrm>
              <a:off x="1963" y="3239"/>
              <a:ext cx="279" cy="0"/>
            </a:xfrm>
            <a:prstGeom prst="line">
              <a:avLst/>
            </a:prstGeom>
            <a:noFill/>
            <a:ln w="19050">
              <a:solidFill>
                <a:srgbClr val="333399"/>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4465" name="Line 25"/>
            <p:cNvSpPr>
              <a:spLocks noChangeShapeType="1"/>
            </p:cNvSpPr>
            <p:nvPr/>
          </p:nvSpPr>
          <p:spPr bwMode="auto">
            <a:xfrm flipH="1">
              <a:off x="2353" y="3239"/>
              <a:ext cx="278" cy="0"/>
            </a:xfrm>
            <a:prstGeom prst="line">
              <a:avLst/>
            </a:prstGeom>
            <a:noFill/>
            <a:ln w="19050">
              <a:solidFill>
                <a:srgbClr val="333399"/>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4466" name="Text Box 26"/>
            <p:cNvSpPr txBox="1">
              <a:spLocks noChangeArrowheads="1"/>
            </p:cNvSpPr>
            <p:nvPr/>
          </p:nvSpPr>
          <p:spPr bwMode="auto">
            <a:xfrm>
              <a:off x="2074" y="2953"/>
              <a:ext cx="6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ea typeface="黑体" panose="02010609060101010101" pitchFamily="49" charset="-122"/>
                </a:rPr>
                <a:t>0.25 </a:t>
              </a:r>
              <a:r>
                <a:rPr lang="en-US" altLang="zh-CN" sz="2000">
                  <a:solidFill>
                    <a:srgbClr val="333399"/>
                  </a:solidFill>
                  <a:ea typeface="黑体" panose="02010609060101010101" pitchFamily="49" charset="-122"/>
                  <a:sym typeface="Symbol" panose="05050102010706020507" pitchFamily="18" charset="2"/>
                </a:rPr>
                <a:t>s</a:t>
              </a:r>
              <a:endParaRPr lang="en-US" altLang="zh-CN" sz="2000">
                <a:solidFill>
                  <a:srgbClr val="333399"/>
                </a:solidFill>
                <a:ea typeface="黑体" panose="02010609060101010101" pitchFamily="49" charset="-122"/>
              </a:endParaRPr>
            </a:p>
          </p:txBody>
        </p:sp>
        <p:sp>
          <p:nvSpPr>
            <p:cNvPr id="104467" name="Text Box 32"/>
            <p:cNvSpPr txBox="1">
              <a:spLocks noChangeArrowheads="1"/>
            </p:cNvSpPr>
            <p:nvPr/>
          </p:nvSpPr>
          <p:spPr bwMode="auto">
            <a:xfrm>
              <a:off x="204" y="3269"/>
              <a:ext cx="751" cy="524"/>
            </a:xfrm>
            <a:prstGeom prst="rect">
              <a:avLst/>
            </a:prstGeom>
            <a:solidFill>
              <a:srgbClr val="FFFF99"/>
            </a:solidFill>
            <a:ln w="9525">
              <a:solidFill>
                <a:schemeClr val="folHlink"/>
              </a:solidFill>
              <a:miter lim="800000"/>
            </a:ln>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99"/>
                  </a:solidFill>
                  <a:ea typeface="黑体" panose="02010609060101010101" pitchFamily="49" charset="-122"/>
                </a:rPr>
                <a:t>带宽为</a:t>
              </a:r>
              <a:endParaRPr lang="zh-CN" altLang="en-US" sz="2400">
                <a:solidFill>
                  <a:srgbClr val="333399"/>
                </a:solidFill>
                <a:ea typeface="黑体" panose="02010609060101010101" pitchFamily="49" charset="-122"/>
              </a:endParaRPr>
            </a:p>
            <a:p>
              <a:pPr algn="l" eaLnBrk="1" hangingPunct="1">
                <a:spcBef>
                  <a:spcPct val="0"/>
                </a:spcBef>
                <a:buClrTx/>
                <a:buSzTx/>
                <a:buFontTx/>
                <a:buNone/>
              </a:pPr>
              <a:r>
                <a:rPr lang="en-US" altLang="zh-CN" sz="2400">
                  <a:solidFill>
                    <a:srgbClr val="333399"/>
                  </a:solidFill>
                  <a:ea typeface="黑体" panose="02010609060101010101" pitchFamily="49" charset="-122"/>
                </a:rPr>
                <a:t>4 Mb/s </a:t>
              </a:r>
              <a:endParaRPr lang="en-US" altLang="zh-CN" sz="2400">
                <a:solidFill>
                  <a:srgbClr val="333399"/>
                </a:solidFill>
                <a:ea typeface="黑体" panose="02010609060101010101"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900113" y="1196975"/>
            <a:ext cx="2268537" cy="885825"/>
          </a:xfrm>
        </p:spPr>
        <p:txBody>
          <a:bodyPr/>
          <a:lstStyle/>
          <a:p>
            <a:pPr eaLnBrk="1" hangingPunct="1">
              <a:defRPr/>
            </a:pPr>
            <a:r>
              <a:rPr lang="en-US" altLang="zh-CN" sz="3600" b="0">
                <a:latin typeface="+mn-ea"/>
                <a:ea typeface="+mn-ea"/>
              </a:rPr>
              <a:t>3. </a:t>
            </a:r>
            <a:r>
              <a:rPr lang="zh-CN" altLang="en-US" sz="3600" b="0">
                <a:latin typeface="+mn-ea"/>
                <a:ea typeface="+mn-ea"/>
              </a:rPr>
              <a:t>吞吐量</a:t>
            </a:r>
            <a:endParaRPr lang="zh-CN" altLang="en-US" sz="3600" b="0">
              <a:latin typeface="+mn-ea"/>
              <a:ea typeface="+mn-ea"/>
            </a:endParaRPr>
          </a:p>
        </p:txBody>
      </p:sp>
      <p:sp>
        <p:nvSpPr>
          <p:cNvPr id="106499" name="Rectangle 3"/>
          <p:cNvSpPr>
            <a:spLocks noGrp="1" noChangeArrowheads="1"/>
          </p:cNvSpPr>
          <p:nvPr>
            <p:ph type="body" idx="1"/>
          </p:nvPr>
        </p:nvSpPr>
        <p:spPr>
          <a:xfrm>
            <a:off x="900113" y="2349500"/>
            <a:ext cx="7772400" cy="3527425"/>
          </a:xfrm>
        </p:spPr>
        <p:txBody>
          <a:bodyPr/>
          <a:lstStyle/>
          <a:p>
            <a:pPr eaLnBrk="1" hangingPunct="1"/>
            <a:r>
              <a:rPr lang="zh-CN" altLang="en-US">
                <a:solidFill>
                  <a:srgbClr val="CC0000"/>
                </a:solidFill>
              </a:rPr>
              <a:t>吞吐量</a:t>
            </a:r>
            <a:r>
              <a:rPr lang="en-US" altLang="zh-CN"/>
              <a:t>(throughput)</a:t>
            </a:r>
            <a:r>
              <a:rPr lang="zh-CN" altLang="en-US"/>
              <a:t>表示在单位时间内通过某个网络（或信道、接口）的数据量。</a:t>
            </a:r>
            <a:endParaRPr lang="zh-CN" altLang="en-US"/>
          </a:p>
          <a:p>
            <a:pPr eaLnBrk="1" hangingPunct="1"/>
            <a:r>
              <a:rPr lang="zh-CN" altLang="en-US"/>
              <a:t>吞吐量更经常地用于对现实世界中的网络的一种测量，以便知道实际上到底有多少数据量能够通过网络。</a:t>
            </a:r>
            <a:endParaRPr lang="zh-CN" altLang="en-US"/>
          </a:p>
          <a:p>
            <a:pPr eaLnBrk="1" hangingPunct="1"/>
            <a:r>
              <a:rPr lang="zh-CN" altLang="en-US"/>
              <a:t>吞吐量受网络的带宽或网络的额定速率的限制。  </a:t>
            </a:r>
            <a:endParaRPr lang="zh-CN" alt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971550" y="1123950"/>
            <a:ext cx="6337300" cy="1039813"/>
          </a:xfrm>
        </p:spPr>
        <p:txBody>
          <a:bodyPr/>
          <a:lstStyle/>
          <a:p>
            <a:pPr algn="l" eaLnBrk="1" hangingPunct="1">
              <a:defRPr/>
            </a:pPr>
            <a:r>
              <a:rPr lang="en-US" altLang="zh-CN" sz="3600" b="0" dirty="0">
                <a:latin typeface="+mn-ea"/>
                <a:ea typeface="+mn-ea"/>
              </a:rPr>
              <a:t>4.</a:t>
            </a:r>
            <a:r>
              <a:rPr lang="zh-CN" altLang="en-US" sz="3600" b="0" dirty="0">
                <a:latin typeface="+mn-ea"/>
                <a:ea typeface="+mn-ea"/>
              </a:rPr>
              <a:t>时延</a:t>
            </a:r>
            <a:r>
              <a:rPr lang="en-US" altLang="zh-CN" sz="3600" b="0" dirty="0">
                <a:latin typeface="+mn-ea"/>
                <a:ea typeface="+mn-ea"/>
              </a:rPr>
              <a:t>(delay </a:t>
            </a:r>
            <a:r>
              <a:rPr lang="zh-CN" altLang="en-US" sz="3600" b="0" dirty="0">
                <a:latin typeface="+mn-ea"/>
                <a:ea typeface="+mn-ea"/>
              </a:rPr>
              <a:t>或 </a:t>
            </a:r>
            <a:r>
              <a:rPr lang="en-US" altLang="zh-CN" sz="3600" b="0" dirty="0">
                <a:latin typeface="+mn-ea"/>
                <a:ea typeface="+mn-ea"/>
              </a:rPr>
              <a:t>latency)</a:t>
            </a:r>
            <a:endParaRPr lang="en-US" altLang="zh-CN" sz="3600" b="0" dirty="0">
              <a:latin typeface="+mn-ea"/>
              <a:ea typeface="+mn-ea"/>
            </a:endParaRPr>
          </a:p>
        </p:txBody>
      </p:sp>
      <p:sp>
        <p:nvSpPr>
          <p:cNvPr id="88067" name="Rectangle 3"/>
          <p:cNvSpPr>
            <a:spLocks noGrp="1" noChangeArrowheads="1"/>
          </p:cNvSpPr>
          <p:nvPr>
            <p:ph type="body" idx="1"/>
          </p:nvPr>
        </p:nvSpPr>
        <p:spPr>
          <a:xfrm>
            <a:off x="971550" y="2312988"/>
            <a:ext cx="7772400" cy="1730375"/>
          </a:xfrm>
        </p:spPr>
        <p:txBody>
          <a:bodyPr/>
          <a:lstStyle/>
          <a:p>
            <a:pPr eaLnBrk="1" hangingPunct="1">
              <a:lnSpc>
                <a:spcPct val="90000"/>
              </a:lnSpc>
            </a:pPr>
            <a:r>
              <a:rPr lang="zh-CN" altLang="en-US">
                <a:solidFill>
                  <a:srgbClr val="FF0000"/>
                </a:solidFill>
              </a:rPr>
              <a:t>传输时延</a:t>
            </a:r>
            <a:r>
              <a:rPr lang="zh-CN" altLang="en-US"/>
              <a:t>（发送时延 ）是发送数据时，数据块从结点进入到传输介质所需要的时间。</a:t>
            </a:r>
            <a:endParaRPr lang="zh-CN" altLang="en-US"/>
          </a:p>
          <a:p>
            <a:pPr eaLnBrk="1" hangingPunct="1">
              <a:lnSpc>
                <a:spcPct val="90000"/>
              </a:lnSpc>
            </a:pPr>
            <a:r>
              <a:rPr lang="zh-CN" altLang="en-US"/>
              <a:t>也就是从发送数据块的第一个比特算起，到该块的最后一个比特发送完毕所需的时间。 </a:t>
            </a:r>
            <a:endParaRPr lang="zh-CN" altLang="en-US"/>
          </a:p>
        </p:txBody>
      </p:sp>
      <p:sp>
        <p:nvSpPr>
          <p:cNvPr id="10854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grpSp>
        <p:nvGrpSpPr>
          <p:cNvPr id="2" name="Group 17"/>
          <p:cNvGrpSpPr/>
          <p:nvPr/>
        </p:nvGrpSpPr>
        <p:grpSpPr bwMode="auto">
          <a:xfrm>
            <a:off x="2022475" y="4508500"/>
            <a:ext cx="5097463" cy="1225550"/>
            <a:chOff x="1574" y="3066"/>
            <a:chExt cx="3211" cy="772"/>
          </a:xfrm>
        </p:grpSpPr>
        <p:sp>
          <p:nvSpPr>
            <p:cNvPr id="108550" name="Rectangle 14"/>
            <p:cNvSpPr>
              <a:spLocks noChangeArrowheads="1"/>
            </p:cNvSpPr>
            <p:nvPr/>
          </p:nvSpPr>
          <p:spPr bwMode="auto">
            <a:xfrm>
              <a:off x="1574" y="3066"/>
              <a:ext cx="3211" cy="772"/>
            </a:xfrm>
            <a:prstGeom prst="rect">
              <a:avLst/>
            </a:prstGeom>
            <a:solidFill>
              <a:srgbClr val="FFFF99"/>
            </a:solidFill>
            <a:ln w="76200" cmpd="tri">
              <a:solidFill>
                <a:schemeClr val="folHlink"/>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08551" name="Text Box 9"/>
            <p:cNvSpPr txBox="1">
              <a:spLocks noChangeArrowheads="1"/>
            </p:cNvSpPr>
            <p:nvPr/>
          </p:nvSpPr>
          <p:spPr bwMode="auto">
            <a:xfrm>
              <a:off x="1688" y="3286"/>
              <a:ext cx="1144" cy="2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99"/>
                  </a:solidFill>
                  <a:latin typeface="Tahoma" panose="020B0604030504040204" pitchFamily="34" charset="0"/>
                  <a:ea typeface="黑体" panose="02010609060101010101" pitchFamily="49" charset="-122"/>
                </a:rPr>
                <a:t>发送时延 </a:t>
              </a:r>
              <a:r>
                <a:rPr lang="en-US" altLang="zh-CN" sz="2400">
                  <a:solidFill>
                    <a:srgbClr val="333399"/>
                  </a:solidFill>
                  <a:latin typeface="Tahoma" panose="020B0604030504040204" pitchFamily="34" charset="0"/>
                  <a:ea typeface="黑体" panose="02010609060101010101" pitchFamily="49" charset="-122"/>
                </a:rPr>
                <a:t>= </a:t>
              </a:r>
              <a:endParaRPr lang="en-US" altLang="zh-CN" sz="2400">
                <a:solidFill>
                  <a:srgbClr val="333399"/>
                </a:solidFill>
                <a:latin typeface="Tahoma" panose="020B0604030504040204" pitchFamily="34" charset="0"/>
                <a:ea typeface="黑体" panose="02010609060101010101" pitchFamily="49" charset="-122"/>
              </a:endParaRPr>
            </a:p>
          </p:txBody>
        </p:sp>
        <p:sp>
          <p:nvSpPr>
            <p:cNvPr id="108552" name="Text Box 10"/>
            <p:cNvSpPr txBox="1">
              <a:spLocks noChangeArrowheads="1"/>
            </p:cNvSpPr>
            <p:nvPr/>
          </p:nvSpPr>
          <p:spPr bwMode="auto">
            <a:xfrm>
              <a:off x="2789" y="3142"/>
              <a:ext cx="1844" cy="2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99"/>
                  </a:solidFill>
                  <a:latin typeface="Tahoma" panose="020B0604030504040204" pitchFamily="34" charset="0"/>
                  <a:ea typeface="黑体" panose="02010609060101010101" pitchFamily="49" charset="-122"/>
                </a:rPr>
                <a:t>数据块长度（</a:t>
              </a:r>
              <a:r>
                <a:rPr lang="zh-CN" altLang="en-US" sz="2400">
                  <a:solidFill>
                    <a:srgbClr val="FF0000"/>
                  </a:solidFill>
                  <a:latin typeface="Tahoma" panose="020B0604030504040204" pitchFamily="34" charset="0"/>
                  <a:ea typeface="黑体" panose="02010609060101010101" pitchFamily="49" charset="-122"/>
                </a:rPr>
                <a:t>比特</a:t>
              </a:r>
              <a:r>
                <a:rPr lang="zh-CN" altLang="en-US" sz="2400">
                  <a:solidFill>
                    <a:srgbClr val="333399"/>
                  </a:solidFill>
                  <a:latin typeface="Tahoma" panose="020B0604030504040204" pitchFamily="34" charset="0"/>
                  <a:ea typeface="黑体" panose="02010609060101010101" pitchFamily="49" charset="-122"/>
                </a:rPr>
                <a:t>）</a:t>
              </a:r>
              <a:endParaRPr lang="zh-CN" altLang="en-US" sz="2400">
                <a:solidFill>
                  <a:srgbClr val="333399"/>
                </a:solidFill>
                <a:latin typeface="Tahoma" panose="020B0604030504040204" pitchFamily="34" charset="0"/>
                <a:ea typeface="黑体" panose="02010609060101010101" pitchFamily="49" charset="-122"/>
              </a:endParaRPr>
            </a:p>
          </p:txBody>
        </p:sp>
        <p:sp>
          <p:nvSpPr>
            <p:cNvPr id="108553" name="Text Box 11"/>
            <p:cNvSpPr txBox="1">
              <a:spLocks noChangeArrowheads="1"/>
            </p:cNvSpPr>
            <p:nvPr/>
          </p:nvSpPr>
          <p:spPr bwMode="auto">
            <a:xfrm>
              <a:off x="2858" y="3467"/>
              <a:ext cx="1917" cy="2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99"/>
                  </a:solidFill>
                  <a:latin typeface="Tahoma" panose="020B0604030504040204" pitchFamily="34" charset="0"/>
                  <a:ea typeface="黑体" panose="02010609060101010101" pitchFamily="49" charset="-122"/>
                </a:rPr>
                <a:t>信道带宽（</a:t>
              </a:r>
              <a:r>
                <a:rPr lang="zh-CN" altLang="en-US" sz="2400">
                  <a:solidFill>
                    <a:srgbClr val="FF0000"/>
                  </a:solidFill>
                  <a:latin typeface="Tahoma" panose="020B0604030504040204" pitchFamily="34" charset="0"/>
                  <a:ea typeface="黑体" panose="02010609060101010101" pitchFamily="49" charset="-122"/>
                </a:rPr>
                <a:t>比特</a:t>
              </a:r>
              <a:r>
                <a:rPr lang="en-US" altLang="zh-CN" sz="2400">
                  <a:solidFill>
                    <a:srgbClr val="FF0000"/>
                  </a:solidFill>
                  <a:latin typeface="Tahoma" panose="020B0604030504040204" pitchFamily="34" charset="0"/>
                  <a:ea typeface="黑体" panose="02010609060101010101" pitchFamily="49" charset="-122"/>
                </a:rPr>
                <a:t>/</a:t>
              </a:r>
              <a:r>
                <a:rPr lang="zh-CN" altLang="en-US" sz="2400">
                  <a:solidFill>
                    <a:srgbClr val="FF0000"/>
                  </a:solidFill>
                  <a:latin typeface="Tahoma" panose="020B0604030504040204" pitchFamily="34" charset="0"/>
                  <a:ea typeface="黑体" panose="02010609060101010101" pitchFamily="49" charset="-122"/>
                </a:rPr>
                <a:t>秒</a:t>
              </a:r>
              <a:r>
                <a:rPr lang="zh-CN" altLang="en-US" sz="2400">
                  <a:solidFill>
                    <a:srgbClr val="333399"/>
                  </a:solidFill>
                  <a:latin typeface="Tahoma" panose="020B0604030504040204" pitchFamily="34" charset="0"/>
                  <a:ea typeface="黑体" panose="02010609060101010101" pitchFamily="49" charset="-122"/>
                </a:rPr>
                <a:t>）</a:t>
              </a:r>
              <a:endParaRPr lang="zh-CN" altLang="en-US" sz="2400">
                <a:solidFill>
                  <a:srgbClr val="333399"/>
                </a:solidFill>
                <a:latin typeface="Tahoma" panose="020B0604030504040204" pitchFamily="34" charset="0"/>
                <a:ea typeface="黑体" panose="02010609060101010101" pitchFamily="49" charset="-122"/>
              </a:endParaRPr>
            </a:p>
          </p:txBody>
        </p:sp>
        <p:sp>
          <p:nvSpPr>
            <p:cNvPr id="108554" name="Line 12"/>
            <p:cNvSpPr>
              <a:spLocks noChangeShapeType="1"/>
            </p:cNvSpPr>
            <p:nvPr/>
          </p:nvSpPr>
          <p:spPr bwMode="auto">
            <a:xfrm flipV="1">
              <a:off x="2789" y="3449"/>
              <a:ext cx="1819" cy="10"/>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par>
                          <p:cTn id="15" fill="hold">
                            <p:stCondLst>
                              <p:cond delay="0"/>
                            </p:stCondLst>
                            <p:childTnLst>
                              <p:par>
                                <p:cTn id="16" presetID="6" presetClass="emph" presetSubtype="0" fill="hold" nodeType="afterEffect">
                                  <p:stCondLst>
                                    <p:cond delay="0"/>
                                  </p:stCondLst>
                                  <p:childTnLst>
                                    <p:animScale>
                                      <p:cBhvr>
                                        <p:cTn id="17" dur="1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body" idx="1"/>
          </p:nvPr>
        </p:nvSpPr>
        <p:spPr>
          <a:xfrm>
            <a:off x="971550" y="1798638"/>
            <a:ext cx="7772400" cy="2419350"/>
          </a:xfrm>
        </p:spPr>
        <p:txBody>
          <a:bodyPr/>
          <a:lstStyle/>
          <a:p>
            <a:pPr eaLnBrk="1" hangingPunct="1"/>
            <a:r>
              <a:rPr lang="zh-CN" altLang="en-US">
                <a:solidFill>
                  <a:srgbClr val="FF0000"/>
                </a:solidFill>
              </a:rPr>
              <a:t>传播时延</a:t>
            </a:r>
            <a:r>
              <a:rPr lang="zh-CN" altLang="en-US"/>
              <a:t>是电磁波在信道中需要传播一定的距离而花费的时间。 </a:t>
            </a:r>
            <a:endParaRPr lang="zh-CN" altLang="en-US"/>
          </a:p>
          <a:p>
            <a:pPr eaLnBrk="1" hangingPunct="1"/>
            <a:r>
              <a:rPr lang="zh-CN" altLang="en-US"/>
              <a:t>信号</a:t>
            </a:r>
            <a:r>
              <a:rPr lang="zh-CN" altLang="en-US">
                <a:solidFill>
                  <a:srgbClr val="FF0000"/>
                </a:solidFill>
              </a:rPr>
              <a:t>传输速率</a:t>
            </a:r>
            <a:r>
              <a:rPr lang="zh-CN" altLang="en-US"/>
              <a:t>（即发送速率）和信号在信道上的</a:t>
            </a:r>
            <a:r>
              <a:rPr lang="zh-CN" altLang="en-US">
                <a:solidFill>
                  <a:srgbClr val="FF0000"/>
                </a:solidFill>
              </a:rPr>
              <a:t>传播速率</a:t>
            </a:r>
            <a:r>
              <a:rPr lang="zh-CN" altLang="en-US"/>
              <a:t>是完全不同的概念。 </a:t>
            </a:r>
            <a:endParaRPr lang="zh-CN" altLang="en-US"/>
          </a:p>
          <a:p>
            <a:pPr eaLnBrk="1" hangingPunct="1"/>
            <a:endParaRPr lang="en-US" altLang="zh-CN"/>
          </a:p>
        </p:txBody>
      </p:sp>
      <p:sp>
        <p:nvSpPr>
          <p:cNvPr id="11059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grpSp>
        <p:nvGrpSpPr>
          <p:cNvPr id="2" name="Group 20"/>
          <p:cNvGrpSpPr/>
          <p:nvPr/>
        </p:nvGrpSpPr>
        <p:grpSpPr bwMode="auto">
          <a:xfrm>
            <a:off x="1187450" y="4508500"/>
            <a:ext cx="6769100" cy="1225550"/>
            <a:chOff x="1020" y="2840"/>
            <a:chExt cx="4264" cy="772"/>
          </a:xfrm>
        </p:grpSpPr>
        <p:sp>
          <p:nvSpPr>
            <p:cNvPr id="110597" name="Rectangle 7"/>
            <p:cNvSpPr>
              <a:spLocks noChangeArrowheads="1"/>
            </p:cNvSpPr>
            <p:nvPr/>
          </p:nvSpPr>
          <p:spPr bwMode="auto">
            <a:xfrm>
              <a:off x="1020" y="2840"/>
              <a:ext cx="4264" cy="772"/>
            </a:xfrm>
            <a:prstGeom prst="rect">
              <a:avLst/>
            </a:prstGeom>
            <a:solidFill>
              <a:srgbClr val="FFFF99"/>
            </a:solidFill>
            <a:ln w="76200" cmpd="tri">
              <a:solidFill>
                <a:schemeClr val="folHlink"/>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10598" name="Text Box 9"/>
            <p:cNvSpPr txBox="1">
              <a:spLocks noChangeArrowheads="1"/>
            </p:cNvSpPr>
            <p:nvPr/>
          </p:nvSpPr>
          <p:spPr bwMode="auto">
            <a:xfrm>
              <a:off x="1134" y="3060"/>
              <a:ext cx="1144" cy="2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99"/>
                  </a:solidFill>
                  <a:latin typeface="Tahoma" panose="020B0604030504040204" pitchFamily="34" charset="0"/>
                  <a:ea typeface="黑体" panose="02010609060101010101" pitchFamily="49" charset="-122"/>
                </a:rPr>
                <a:t>传播时延 </a:t>
              </a:r>
              <a:r>
                <a:rPr lang="en-US" altLang="zh-CN" sz="2400">
                  <a:solidFill>
                    <a:srgbClr val="333399"/>
                  </a:solidFill>
                  <a:latin typeface="Tahoma" panose="020B0604030504040204" pitchFamily="34" charset="0"/>
                  <a:ea typeface="黑体" panose="02010609060101010101" pitchFamily="49" charset="-122"/>
                </a:rPr>
                <a:t>= </a:t>
              </a:r>
              <a:endParaRPr lang="en-US" altLang="zh-CN" sz="2400">
                <a:solidFill>
                  <a:srgbClr val="333399"/>
                </a:solidFill>
                <a:latin typeface="Tahoma" panose="020B0604030504040204" pitchFamily="34" charset="0"/>
                <a:ea typeface="黑体" panose="02010609060101010101" pitchFamily="49" charset="-122"/>
              </a:endParaRPr>
            </a:p>
          </p:txBody>
        </p:sp>
        <p:sp>
          <p:nvSpPr>
            <p:cNvPr id="110599" name="Text Box 10"/>
            <p:cNvSpPr txBox="1">
              <a:spLocks noChangeArrowheads="1"/>
            </p:cNvSpPr>
            <p:nvPr/>
          </p:nvSpPr>
          <p:spPr bwMode="auto">
            <a:xfrm>
              <a:off x="3053" y="2916"/>
              <a:ext cx="1460" cy="2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99"/>
                  </a:solidFill>
                  <a:latin typeface="Tahoma" panose="020B0604030504040204" pitchFamily="34" charset="0"/>
                  <a:ea typeface="黑体" panose="02010609060101010101" pitchFamily="49" charset="-122"/>
                </a:rPr>
                <a:t>信道长度（</a:t>
              </a:r>
              <a:r>
                <a:rPr lang="zh-CN" altLang="en-US" sz="2400">
                  <a:solidFill>
                    <a:srgbClr val="FF0000"/>
                  </a:solidFill>
                  <a:latin typeface="Tahoma" panose="020B0604030504040204" pitchFamily="34" charset="0"/>
                  <a:ea typeface="黑体" panose="02010609060101010101" pitchFamily="49" charset="-122"/>
                </a:rPr>
                <a:t>米</a:t>
              </a:r>
              <a:r>
                <a:rPr lang="zh-CN" altLang="en-US" sz="2400">
                  <a:solidFill>
                    <a:srgbClr val="333399"/>
                  </a:solidFill>
                  <a:latin typeface="Tahoma" panose="020B0604030504040204" pitchFamily="34" charset="0"/>
                  <a:ea typeface="黑体" panose="02010609060101010101" pitchFamily="49" charset="-122"/>
                </a:rPr>
                <a:t>）</a:t>
              </a:r>
              <a:endParaRPr lang="zh-CN" altLang="en-US" sz="2400">
                <a:solidFill>
                  <a:srgbClr val="333399"/>
                </a:solidFill>
                <a:latin typeface="Tahoma" panose="020B0604030504040204" pitchFamily="34" charset="0"/>
                <a:ea typeface="黑体" panose="02010609060101010101" pitchFamily="49" charset="-122"/>
              </a:endParaRPr>
            </a:p>
          </p:txBody>
        </p:sp>
        <p:sp>
          <p:nvSpPr>
            <p:cNvPr id="110600" name="Text Box 11"/>
            <p:cNvSpPr txBox="1">
              <a:spLocks noChangeArrowheads="1"/>
            </p:cNvSpPr>
            <p:nvPr/>
          </p:nvSpPr>
          <p:spPr bwMode="auto">
            <a:xfrm>
              <a:off x="2185" y="3241"/>
              <a:ext cx="3069" cy="2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99"/>
                  </a:solidFill>
                  <a:latin typeface="Tahoma" panose="020B0604030504040204" pitchFamily="34" charset="0"/>
                  <a:ea typeface="黑体" panose="02010609060101010101" pitchFamily="49" charset="-122"/>
                </a:rPr>
                <a:t>信号在信道上的传播速率（</a:t>
              </a:r>
              <a:r>
                <a:rPr lang="zh-CN" altLang="en-US" sz="2400">
                  <a:solidFill>
                    <a:srgbClr val="FF0000"/>
                  </a:solidFill>
                  <a:latin typeface="Tahoma" panose="020B0604030504040204" pitchFamily="34" charset="0"/>
                  <a:ea typeface="黑体" panose="02010609060101010101" pitchFamily="49" charset="-122"/>
                </a:rPr>
                <a:t>米</a:t>
              </a:r>
              <a:r>
                <a:rPr lang="en-US" altLang="zh-CN" sz="2400">
                  <a:solidFill>
                    <a:srgbClr val="FF0000"/>
                  </a:solidFill>
                  <a:latin typeface="Tahoma" panose="020B0604030504040204" pitchFamily="34" charset="0"/>
                  <a:ea typeface="黑体" panose="02010609060101010101" pitchFamily="49" charset="-122"/>
                </a:rPr>
                <a:t>/</a:t>
              </a:r>
              <a:r>
                <a:rPr lang="zh-CN" altLang="en-US" sz="2400">
                  <a:solidFill>
                    <a:srgbClr val="FF0000"/>
                  </a:solidFill>
                  <a:latin typeface="Tahoma" panose="020B0604030504040204" pitchFamily="34" charset="0"/>
                  <a:ea typeface="黑体" panose="02010609060101010101" pitchFamily="49" charset="-122"/>
                </a:rPr>
                <a:t>秒</a:t>
              </a:r>
              <a:r>
                <a:rPr lang="zh-CN" altLang="en-US" sz="2400">
                  <a:solidFill>
                    <a:srgbClr val="333399"/>
                  </a:solidFill>
                  <a:latin typeface="Tahoma" panose="020B0604030504040204" pitchFamily="34" charset="0"/>
                  <a:ea typeface="黑体" panose="02010609060101010101" pitchFamily="49" charset="-122"/>
                </a:rPr>
                <a:t>）</a:t>
              </a:r>
              <a:endParaRPr lang="zh-CN" altLang="en-US" sz="2400">
                <a:solidFill>
                  <a:srgbClr val="333399"/>
                </a:solidFill>
                <a:latin typeface="Tahoma" panose="020B0604030504040204" pitchFamily="34" charset="0"/>
                <a:ea typeface="黑体" panose="02010609060101010101" pitchFamily="49" charset="-122"/>
              </a:endParaRPr>
            </a:p>
          </p:txBody>
        </p:sp>
        <p:sp>
          <p:nvSpPr>
            <p:cNvPr id="110601" name="Line 12"/>
            <p:cNvSpPr>
              <a:spLocks noChangeShapeType="1"/>
            </p:cNvSpPr>
            <p:nvPr/>
          </p:nvSpPr>
          <p:spPr bwMode="auto">
            <a:xfrm>
              <a:off x="2190" y="3233"/>
              <a:ext cx="2913" cy="16"/>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0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par>
                          <p:cTn id="15" fill="hold">
                            <p:stCondLst>
                              <p:cond delay="0"/>
                            </p:stCondLst>
                            <p:childTnLst>
                              <p:par>
                                <p:cTn id="16" presetID="6" presetClass="emph" presetSubtype="0" fill="hold" nodeType="afterEffect">
                                  <p:stCondLst>
                                    <p:cond delay="0"/>
                                  </p:stCondLst>
                                  <p:childTnLst>
                                    <p:animScale>
                                      <p:cBhvr>
                                        <p:cTn id="17" dur="1000" fill="hold"/>
                                        <p:tgtEl>
                                          <p:spTgt spid="2"/>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2" name="Rectangle 4"/>
          <p:cNvSpPr>
            <a:spLocks noChangeArrowheads="1"/>
          </p:cNvSpPr>
          <p:nvPr/>
        </p:nvSpPr>
        <p:spPr bwMode="auto">
          <a:xfrm>
            <a:off x="971550" y="1484313"/>
            <a:ext cx="7488238" cy="341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marL="269875" indent="-269875"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50000"/>
              </a:lnSpc>
              <a:spcBef>
                <a:spcPct val="0"/>
              </a:spcBef>
              <a:buClrTx/>
              <a:buSzTx/>
              <a:buFontTx/>
              <a:buBlip>
                <a:blip r:embed="rId1"/>
              </a:buBlip>
            </a:pPr>
            <a:r>
              <a:rPr lang="zh-CN" altLang="en-US" sz="2400"/>
              <a:t>多个远程终端用户可以同时向主机系统提交程序和命令。</a:t>
            </a:r>
            <a:endParaRPr lang="zh-CN" altLang="en-US" sz="2400"/>
          </a:p>
          <a:p>
            <a:pPr algn="l" eaLnBrk="1" hangingPunct="1">
              <a:lnSpc>
                <a:spcPct val="150000"/>
              </a:lnSpc>
              <a:spcBef>
                <a:spcPct val="0"/>
              </a:spcBef>
              <a:buClrTx/>
              <a:buSzTx/>
              <a:buFontTx/>
              <a:buBlip>
                <a:blip r:embed="rId1"/>
              </a:buBlip>
            </a:pPr>
            <a:r>
              <a:rPr lang="zh-CN" altLang="en-US" sz="2400"/>
              <a:t>程序和命令通过通信线路传递到</a:t>
            </a:r>
            <a:r>
              <a:rPr lang="en-US" altLang="zh-CN" sz="2400"/>
              <a:t>FEP</a:t>
            </a:r>
            <a:r>
              <a:rPr lang="zh-CN" altLang="en-US" sz="2400"/>
              <a:t>，由</a:t>
            </a:r>
            <a:r>
              <a:rPr lang="en-US" altLang="zh-CN" sz="2400"/>
              <a:t>FEP</a:t>
            </a:r>
            <a:r>
              <a:rPr lang="zh-CN" altLang="en-US" sz="2400"/>
              <a:t>进行差错控制和流量控制，并按一定次序向主机递交。</a:t>
            </a:r>
            <a:endParaRPr lang="zh-CN" altLang="en-US" sz="2400"/>
          </a:p>
          <a:p>
            <a:pPr algn="l" eaLnBrk="1" hangingPunct="1">
              <a:lnSpc>
                <a:spcPct val="150000"/>
              </a:lnSpc>
              <a:spcBef>
                <a:spcPct val="0"/>
              </a:spcBef>
              <a:buClrTx/>
              <a:buSzTx/>
              <a:buFontTx/>
              <a:buBlip>
                <a:blip r:embed="rId1"/>
              </a:buBlip>
            </a:pPr>
            <a:r>
              <a:rPr lang="zh-CN" altLang="en-US" sz="2400"/>
              <a:t>主机依次处理，并将结果返回给</a:t>
            </a:r>
            <a:r>
              <a:rPr lang="en-US" altLang="zh-CN" sz="2400"/>
              <a:t>FEP</a:t>
            </a:r>
            <a:r>
              <a:rPr lang="zh-CN" altLang="en-US" sz="2400"/>
              <a:t>，由</a:t>
            </a:r>
            <a:r>
              <a:rPr lang="en-US" altLang="zh-CN" sz="2400"/>
              <a:t>FEP</a:t>
            </a:r>
            <a:r>
              <a:rPr lang="zh-CN" altLang="en-US" sz="2400"/>
              <a:t>送到各相应终端。</a:t>
            </a:r>
            <a:endParaRPr lang="zh-CN" altLang="en-US" sz="2400"/>
          </a:p>
        </p:txBody>
      </p:sp>
      <p:sp>
        <p:nvSpPr>
          <p:cNvPr id="21507" name="Rectangle 5"/>
          <p:cNvSpPr>
            <a:spLocks noGrp="1" noChangeArrowheads="1"/>
          </p:cNvSpPr>
          <p:nvPr>
            <p:ph type="title"/>
          </p:nvPr>
        </p:nvSpPr>
        <p:spPr>
          <a:noFill/>
        </p:spPr>
        <p:txBody>
          <a:bodyPr/>
          <a:lstStyle/>
          <a:p>
            <a:pPr eaLnBrk="1" hangingPunct="1"/>
            <a:r>
              <a:rPr lang="zh-CN" altLang="en-US"/>
              <a:t>工作模型</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64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64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645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971550" y="1557338"/>
            <a:ext cx="7772400" cy="2419350"/>
          </a:xfrm>
        </p:spPr>
        <p:txBody>
          <a:bodyPr/>
          <a:lstStyle/>
          <a:p>
            <a:pPr eaLnBrk="1" hangingPunct="1"/>
            <a:r>
              <a:rPr lang="zh-CN" altLang="en-US">
                <a:solidFill>
                  <a:srgbClr val="FF0000"/>
                </a:solidFill>
              </a:rPr>
              <a:t>处理时延</a:t>
            </a:r>
            <a:r>
              <a:rPr lang="zh-CN" altLang="en-US"/>
              <a:t>是交换结点为存储转发而进行一些必要的处理所花费的时间。 </a:t>
            </a:r>
            <a:endParaRPr lang="zh-CN" altLang="en-US"/>
          </a:p>
          <a:p>
            <a:pPr eaLnBrk="1" hangingPunct="1"/>
            <a:r>
              <a:rPr lang="zh-CN" altLang="en-US">
                <a:solidFill>
                  <a:srgbClr val="FF0000"/>
                </a:solidFill>
              </a:rPr>
              <a:t>排队时延</a:t>
            </a:r>
            <a:r>
              <a:rPr lang="zh-CN" altLang="en-US"/>
              <a:t>是结点缓存队列中分组排队所经历的时延。</a:t>
            </a:r>
            <a:endParaRPr lang="zh-CN" altLang="en-US"/>
          </a:p>
          <a:p>
            <a:pPr eaLnBrk="1" hangingPunct="1"/>
            <a:r>
              <a:rPr lang="zh-CN" altLang="en-US"/>
              <a:t>排队时延的长短往往取决于网络中</a:t>
            </a:r>
            <a:r>
              <a:rPr lang="zh-CN" altLang="en-US">
                <a:solidFill>
                  <a:srgbClr val="FF0000"/>
                </a:solidFill>
              </a:rPr>
              <a:t>当时通信量</a:t>
            </a:r>
            <a:r>
              <a:rPr lang="zh-CN" altLang="en-US"/>
              <a:t>。</a:t>
            </a:r>
            <a:endParaRPr lang="zh-CN" altLang="en-US"/>
          </a:p>
        </p:txBody>
      </p:sp>
      <p:sp>
        <p:nvSpPr>
          <p:cNvPr id="11264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a:xfrm>
            <a:off x="1042988" y="1989138"/>
            <a:ext cx="7772400" cy="1471612"/>
          </a:xfrm>
        </p:spPr>
        <p:txBody>
          <a:bodyPr/>
          <a:lstStyle/>
          <a:p>
            <a:pPr eaLnBrk="1" hangingPunct="1"/>
            <a:r>
              <a:rPr lang="zh-CN" altLang="en-US"/>
              <a:t>数据经历的</a:t>
            </a:r>
            <a:r>
              <a:rPr lang="zh-CN" altLang="en-US">
                <a:solidFill>
                  <a:srgbClr val="FF0000"/>
                </a:solidFill>
              </a:rPr>
              <a:t>总时延</a:t>
            </a:r>
            <a:r>
              <a:rPr lang="zh-CN" altLang="en-US"/>
              <a:t>就是发送时延、传播时延、处理时延和排队时延之和： </a:t>
            </a:r>
            <a:endParaRPr lang="zh-CN" altLang="en-US"/>
          </a:p>
          <a:p>
            <a:pPr eaLnBrk="1" hangingPunct="1"/>
            <a:endParaRPr lang="en-US" altLang="zh-CN"/>
          </a:p>
        </p:txBody>
      </p:sp>
      <p:sp>
        <p:nvSpPr>
          <p:cNvPr id="11469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91142" name="Text Box 6"/>
          <p:cNvSpPr txBox="1">
            <a:spLocks noChangeArrowheads="1"/>
          </p:cNvSpPr>
          <p:nvPr/>
        </p:nvSpPr>
        <p:spPr bwMode="auto">
          <a:xfrm>
            <a:off x="360363" y="3789363"/>
            <a:ext cx="8748712" cy="519112"/>
          </a:xfrm>
          <a:prstGeom prst="rect">
            <a:avLst/>
          </a:prstGeom>
          <a:solidFill>
            <a:srgbClr val="FFFF99"/>
          </a:solidFill>
          <a:ln>
            <a:noFill/>
          </a:ln>
          <a:extLst>
            <a:ext uri="{91240B29-F687-4F45-9708-019B960494DF}">
              <a14:hiddenLine xmlns:a14="http://schemas.microsoft.com/office/drawing/2010/main" w="76200">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dirty="0">
                <a:solidFill>
                  <a:srgbClr val="333399"/>
                </a:solidFill>
                <a:latin typeface="Tahoma" panose="020B0604030504040204" pitchFamily="34" charset="0"/>
                <a:ea typeface="黑体" panose="02010609060101010101" pitchFamily="49" charset="-122"/>
              </a:rPr>
              <a:t>总时延 </a:t>
            </a:r>
            <a:r>
              <a:rPr lang="en-US" altLang="zh-CN" dirty="0">
                <a:solidFill>
                  <a:srgbClr val="333399"/>
                </a:solidFill>
                <a:latin typeface="Tahoma" panose="020B0604030504040204" pitchFamily="34" charset="0"/>
                <a:ea typeface="黑体" panose="02010609060101010101" pitchFamily="49" charset="-122"/>
              </a:rPr>
              <a:t>= </a:t>
            </a:r>
            <a:r>
              <a:rPr lang="zh-CN" altLang="en-US" dirty="0">
                <a:solidFill>
                  <a:srgbClr val="333399"/>
                </a:solidFill>
                <a:latin typeface="Tahoma" panose="020B0604030504040204" pitchFamily="34" charset="0"/>
                <a:ea typeface="黑体" panose="02010609060101010101" pitchFamily="49" charset="-122"/>
              </a:rPr>
              <a:t>发送时延</a:t>
            </a:r>
            <a:r>
              <a:rPr lang="en-US" altLang="zh-CN" dirty="0">
                <a:solidFill>
                  <a:srgbClr val="333399"/>
                </a:solidFill>
                <a:latin typeface="Tahoma" panose="020B0604030504040204" pitchFamily="34" charset="0"/>
                <a:ea typeface="黑体" panose="02010609060101010101" pitchFamily="49" charset="-122"/>
              </a:rPr>
              <a:t>+</a:t>
            </a:r>
            <a:r>
              <a:rPr lang="zh-CN" altLang="en-US" dirty="0">
                <a:solidFill>
                  <a:srgbClr val="333399"/>
                </a:solidFill>
                <a:latin typeface="Tahoma" panose="020B0604030504040204" pitchFamily="34" charset="0"/>
                <a:ea typeface="黑体" panose="02010609060101010101" pitchFamily="49" charset="-122"/>
              </a:rPr>
              <a:t>传播时延</a:t>
            </a:r>
            <a:r>
              <a:rPr lang="en-US" altLang="zh-CN" dirty="0">
                <a:solidFill>
                  <a:srgbClr val="333399"/>
                </a:solidFill>
                <a:latin typeface="Tahoma" panose="020B0604030504040204" pitchFamily="34" charset="0"/>
                <a:ea typeface="黑体" panose="02010609060101010101" pitchFamily="49" charset="-122"/>
              </a:rPr>
              <a:t>+</a:t>
            </a:r>
            <a:r>
              <a:rPr lang="zh-CN" altLang="en-US" dirty="0">
                <a:solidFill>
                  <a:srgbClr val="333399"/>
                </a:solidFill>
                <a:latin typeface="Tahoma" panose="020B0604030504040204" pitchFamily="34" charset="0"/>
                <a:ea typeface="黑体" panose="02010609060101010101" pitchFamily="49" charset="-122"/>
              </a:rPr>
              <a:t>处理时延</a:t>
            </a:r>
            <a:r>
              <a:rPr lang="en-US" altLang="zh-CN" dirty="0">
                <a:solidFill>
                  <a:srgbClr val="333399"/>
                </a:solidFill>
                <a:latin typeface="Tahoma" panose="020B0604030504040204" pitchFamily="34" charset="0"/>
              </a:rPr>
              <a:t>+</a:t>
            </a:r>
            <a:r>
              <a:rPr lang="zh-CN" altLang="en-US" dirty="0">
                <a:solidFill>
                  <a:srgbClr val="333399"/>
                </a:solidFill>
                <a:latin typeface="黑体" panose="02010609060101010101" pitchFamily="49" charset="-122"/>
                <a:ea typeface="黑体" panose="02010609060101010101" pitchFamily="49" charset="-122"/>
              </a:rPr>
              <a:t>排队时延</a:t>
            </a:r>
            <a:endParaRPr lang="zh-CN" altLang="en-US" dirty="0">
              <a:solidFill>
                <a:srgbClr val="333399"/>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142"/>
                                        </p:tgtEl>
                                        <p:attrNameLst>
                                          <p:attrName>style.visibility</p:attrName>
                                        </p:attrNameLst>
                                      </p:cBhvr>
                                      <p:to>
                                        <p:strVal val="visible"/>
                                      </p:to>
                                    </p:set>
                                  </p:childTnLst>
                                </p:cTn>
                              </p:par>
                            </p:childTnLst>
                          </p:cTn>
                        </p:par>
                        <p:par>
                          <p:cTn id="11" fill="hold">
                            <p:stCondLst>
                              <p:cond delay="0"/>
                            </p:stCondLst>
                            <p:childTnLst>
                              <p:par>
                                <p:cTn id="12" presetID="6" presetClass="emph" presetSubtype="0" fill="hold" grpId="1" nodeType="afterEffect">
                                  <p:stCondLst>
                                    <p:cond delay="0"/>
                                  </p:stCondLst>
                                  <p:childTnLst>
                                    <p:animScale>
                                      <p:cBhvr>
                                        <p:cTn id="13" dur="1000" fill="hold"/>
                                        <p:tgtEl>
                                          <p:spTgt spid="91142"/>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P spid="91142" grpId="0" animBg="1"/>
      <p:bldP spid="91142"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1258888" y="115888"/>
            <a:ext cx="7165975" cy="768350"/>
          </a:xfrm>
        </p:spPr>
        <p:txBody>
          <a:bodyPr/>
          <a:lstStyle/>
          <a:p>
            <a:pPr eaLnBrk="1" hangingPunct="1"/>
            <a:r>
              <a:rPr lang="zh-CN" altLang="en-US"/>
              <a:t>四种时延所产生的地方 </a:t>
            </a:r>
            <a:endParaRPr lang="zh-CN" altLang="en-US"/>
          </a:p>
        </p:txBody>
      </p:sp>
      <p:sp>
        <p:nvSpPr>
          <p:cNvPr id="116739" name="Rectangle 4"/>
          <p:cNvSpPr>
            <a:spLocks noChangeArrowheads="1"/>
          </p:cNvSpPr>
          <p:nvPr/>
        </p:nvSpPr>
        <p:spPr bwMode="auto">
          <a:xfrm>
            <a:off x="10795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16740" name="Rectangle 7"/>
          <p:cNvSpPr>
            <a:spLocks noChangeArrowheads="1"/>
          </p:cNvSpPr>
          <p:nvPr/>
        </p:nvSpPr>
        <p:spPr bwMode="auto">
          <a:xfrm>
            <a:off x="2136775" y="4702175"/>
            <a:ext cx="5522913" cy="265113"/>
          </a:xfrm>
          <a:prstGeom prst="rect">
            <a:avLst/>
          </a:prstGeom>
          <a:gradFill rotWithShape="1">
            <a:gsLst>
              <a:gs pos="0">
                <a:srgbClr val="313131"/>
              </a:gs>
              <a:gs pos="50000">
                <a:srgbClr val="B2B2B2"/>
              </a:gs>
              <a:gs pos="100000">
                <a:srgbClr val="313131"/>
              </a:gs>
            </a:gsLst>
            <a:lin ang="5400000" scaled="1"/>
          </a:gradFill>
          <a:ln w="9525">
            <a:solidFill>
              <a:schemeClr val="folHlink"/>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16741" name="Oval 9"/>
          <p:cNvSpPr>
            <a:spLocks noChangeArrowheads="1"/>
          </p:cNvSpPr>
          <p:nvPr/>
        </p:nvSpPr>
        <p:spPr bwMode="auto">
          <a:xfrm>
            <a:off x="868363" y="4168775"/>
            <a:ext cx="1358900" cy="1331913"/>
          </a:xfrm>
          <a:prstGeom prst="ellipse">
            <a:avLst/>
          </a:prstGeom>
          <a:gradFill rotWithShape="1">
            <a:gsLst>
              <a:gs pos="0">
                <a:srgbClr val="FFFF99"/>
              </a:gs>
              <a:gs pos="100000">
                <a:srgbClr val="B2B26B"/>
              </a:gs>
            </a:gsLst>
            <a:path path="shape">
              <a:fillToRect l="50000" t="50000" r="50000" b="50000"/>
            </a:path>
          </a:gradFill>
          <a:ln w="9525">
            <a:solidFill>
              <a:schemeClr val="folHlink"/>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16742" name="Oval 10"/>
          <p:cNvSpPr>
            <a:spLocks noChangeArrowheads="1"/>
          </p:cNvSpPr>
          <p:nvPr/>
        </p:nvSpPr>
        <p:spPr bwMode="auto">
          <a:xfrm>
            <a:off x="7569200" y="4168775"/>
            <a:ext cx="1358900" cy="1331913"/>
          </a:xfrm>
          <a:prstGeom prst="ellipse">
            <a:avLst/>
          </a:prstGeom>
          <a:gradFill rotWithShape="1">
            <a:gsLst>
              <a:gs pos="0">
                <a:srgbClr val="FFFF99"/>
              </a:gs>
              <a:gs pos="100000">
                <a:srgbClr val="AAAA66"/>
              </a:gs>
            </a:gsLst>
            <a:path path="shape">
              <a:fillToRect l="50000" t="50000" r="50000" b="50000"/>
            </a:path>
          </a:gradFill>
          <a:ln w="9525">
            <a:solidFill>
              <a:schemeClr val="folHlink"/>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grpSp>
        <p:nvGrpSpPr>
          <p:cNvPr id="116743" name="Group 11"/>
          <p:cNvGrpSpPr/>
          <p:nvPr/>
        </p:nvGrpSpPr>
        <p:grpSpPr bwMode="auto">
          <a:xfrm>
            <a:off x="1230313" y="4576763"/>
            <a:ext cx="723900" cy="458787"/>
            <a:chOff x="1567" y="1056"/>
            <a:chExt cx="384" cy="336"/>
          </a:xfrm>
        </p:grpSpPr>
        <p:sp>
          <p:nvSpPr>
            <p:cNvPr id="116767" name="Rectangle 12"/>
            <p:cNvSpPr>
              <a:spLocks noChangeArrowheads="1"/>
            </p:cNvSpPr>
            <p:nvPr/>
          </p:nvSpPr>
          <p:spPr bwMode="auto">
            <a:xfrm>
              <a:off x="1663" y="1056"/>
              <a:ext cx="288" cy="336"/>
            </a:xfrm>
            <a:prstGeom prst="rect">
              <a:avLst/>
            </a:prstGeom>
            <a:solidFill>
              <a:srgbClr val="99CCFF"/>
            </a:solidFill>
            <a:ln w="9525">
              <a:solidFill>
                <a:schemeClr val="folHlink"/>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16768" name="Freeform 13"/>
            <p:cNvSpPr/>
            <p:nvPr/>
          </p:nvSpPr>
          <p:spPr bwMode="auto">
            <a:xfrm>
              <a:off x="1567" y="1056"/>
              <a:ext cx="384" cy="336"/>
            </a:xfrm>
            <a:custGeom>
              <a:avLst/>
              <a:gdLst>
                <a:gd name="T0" fmla="*/ 0 w 384"/>
                <a:gd name="T1" fmla="*/ 0 h 336"/>
                <a:gd name="T2" fmla="*/ 384 w 384"/>
                <a:gd name="T3" fmla="*/ 0 h 336"/>
                <a:gd name="T4" fmla="*/ 384 w 384"/>
                <a:gd name="T5" fmla="*/ 336 h 336"/>
                <a:gd name="T6" fmla="*/ 0 w 384"/>
                <a:gd name="T7" fmla="*/ 336 h 336"/>
                <a:gd name="T8" fmla="*/ 0 60000 65536"/>
                <a:gd name="T9" fmla="*/ 0 60000 65536"/>
                <a:gd name="T10" fmla="*/ 0 60000 65536"/>
                <a:gd name="T11" fmla="*/ 0 60000 65536"/>
                <a:gd name="T12" fmla="*/ 0 w 384"/>
                <a:gd name="T13" fmla="*/ 0 h 336"/>
                <a:gd name="T14" fmla="*/ 384 w 384"/>
                <a:gd name="T15" fmla="*/ 336 h 336"/>
              </a:gdLst>
              <a:ahLst/>
              <a:cxnLst>
                <a:cxn ang="T8">
                  <a:pos x="T0" y="T1"/>
                </a:cxn>
                <a:cxn ang="T9">
                  <a:pos x="T2" y="T3"/>
                </a:cxn>
                <a:cxn ang="T10">
                  <a:pos x="T4" y="T5"/>
                </a:cxn>
                <a:cxn ang="T11">
                  <a:pos x="T6" y="T7"/>
                </a:cxn>
              </a:cxnLst>
              <a:rect l="T12" t="T13" r="T14" b="T15"/>
              <a:pathLst>
                <a:path w="384" h="336">
                  <a:moveTo>
                    <a:pt x="0" y="0"/>
                  </a:moveTo>
                  <a:lnTo>
                    <a:pt x="384" y="0"/>
                  </a:lnTo>
                  <a:lnTo>
                    <a:pt x="384" y="336"/>
                  </a:lnTo>
                  <a:lnTo>
                    <a:pt x="0" y="336"/>
                  </a:lnTo>
                </a:path>
              </a:pathLst>
            </a:custGeom>
            <a:noFill/>
            <a:ln w="28575" cmpd="sng">
              <a:solidFill>
                <a:schemeClr val="folHlink"/>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69" name="Line 14"/>
            <p:cNvSpPr>
              <a:spLocks noChangeShapeType="1"/>
            </p:cNvSpPr>
            <p:nvPr/>
          </p:nvSpPr>
          <p:spPr bwMode="auto">
            <a:xfrm>
              <a:off x="1855" y="1056"/>
              <a:ext cx="0" cy="336"/>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6770" name="Line 15"/>
            <p:cNvSpPr>
              <a:spLocks noChangeShapeType="1"/>
            </p:cNvSpPr>
            <p:nvPr/>
          </p:nvSpPr>
          <p:spPr bwMode="auto">
            <a:xfrm>
              <a:off x="1759" y="1056"/>
              <a:ext cx="0" cy="336"/>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6771" name="Line 16"/>
            <p:cNvSpPr>
              <a:spLocks noChangeShapeType="1"/>
            </p:cNvSpPr>
            <p:nvPr/>
          </p:nvSpPr>
          <p:spPr bwMode="auto">
            <a:xfrm>
              <a:off x="1663" y="1056"/>
              <a:ext cx="0" cy="336"/>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16744" name="Line 17"/>
          <p:cNvSpPr>
            <a:spLocks noChangeShapeType="1"/>
          </p:cNvSpPr>
          <p:nvPr/>
        </p:nvSpPr>
        <p:spPr bwMode="auto">
          <a:xfrm>
            <a:off x="1949450" y="4822825"/>
            <a:ext cx="271463" cy="6350"/>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6745" name="Rectangle 18"/>
          <p:cNvSpPr>
            <a:spLocks noChangeArrowheads="1"/>
          </p:cNvSpPr>
          <p:nvPr/>
        </p:nvSpPr>
        <p:spPr bwMode="auto">
          <a:xfrm>
            <a:off x="2011363" y="4729163"/>
            <a:ext cx="169862" cy="193675"/>
          </a:xfrm>
          <a:prstGeom prst="rect">
            <a:avLst/>
          </a:prstGeom>
          <a:solidFill>
            <a:schemeClr val="hlink"/>
          </a:solidFill>
          <a:ln w="9525">
            <a:solidFill>
              <a:schemeClr val="folHlink"/>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16746" name="AutoShape 21"/>
          <p:cNvSpPr>
            <a:spLocks noChangeArrowheads="1"/>
          </p:cNvSpPr>
          <p:nvPr/>
        </p:nvSpPr>
        <p:spPr bwMode="auto">
          <a:xfrm>
            <a:off x="2770188" y="4754563"/>
            <a:ext cx="1266825" cy="177800"/>
          </a:xfrm>
          <a:prstGeom prst="rightArrow">
            <a:avLst>
              <a:gd name="adj1" fmla="val 50000"/>
              <a:gd name="adj2" fmla="val 178125"/>
            </a:avLst>
          </a:prstGeom>
          <a:solidFill>
            <a:srgbClr val="00FFCC"/>
          </a:solidFill>
          <a:ln w="9525" algn="ctr">
            <a:solidFill>
              <a:schemeClr val="folHlink"/>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16747" name="AutoShape 26"/>
          <p:cNvSpPr>
            <a:spLocks noChangeArrowheads="1"/>
          </p:cNvSpPr>
          <p:nvPr/>
        </p:nvSpPr>
        <p:spPr bwMode="auto">
          <a:xfrm>
            <a:off x="139700" y="4754563"/>
            <a:ext cx="1268413" cy="177800"/>
          </a:xfrm>
          <a:prstGeom prst="rightArrow">
            <a:avLst>
              <a:gd name="adj1" fmla="val 50000"/>
              <a:gd name="adj2" fmla="val 178348"/>
            </a:avLst>
          </a:prstGeom>
          <a:solidFill>
            <a:srgbClr val="00FFCC"/>
          </a:solidFill>
          <a:ln w="9525">
            <a:solidFill>
              <a:schemeClr val="folHlink"/>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16748" name="AutoShape 27"/>
          <p:cNvSpPr>
            <a:spLocks noChangeArrowheads="1"/>
          </p:cNvSpPr>
          <p:nvPr/>
        </p:nvSpPr>
        <p:spPr bwMode="auto">
          <a:xfrm>
            <a:off x="6564313" y="4746625"/>
            <a:ext cx="1266825" cy="176213"/>
          </a:xfrm>
          <a:prstGeom prst="rightArrow">
            <a:avLst>
              <a:gd name="adj1" fmla="val 50000"/>
              <a:gd name="adj2" fmla="val 179729"/>
            </a:avLst>
          </a:prstGeom>
          <a:solidFill>
            <a:srgbClr val="00FFCC"/>
          </a:solidFill>
          <a:ln w="9525" algn="ctr">
            <a:solidFill>
              <a:schemeClr val="folHlink"/>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16749" name="Text Box 28"/>
          <p:cNvSpPr txBox="1">
            <a:spLocks noChangeArrowheads="1"/>
          </p:cNvSpPr>
          <p:nvPr/>
        </p:nvSpPr>
        <p:spPr bwMode="auto">
          <a:xfrm>
            <a:off x="4060825" y="4645025"/>
            <a:ext cx="159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1 0 1 1 0 0 1</a:t>
            </a:r>
            <a:endParaRPr lang="en-US" altLang="zh-CN" sz="2000">
              <a:solidFill>
                <a:srgbClr val="333399"/>
              </a:solidFill>
            </a:endParaRPr>
          </a:p>
        </p:txBody>
      </p:sp>
      <p:sp>
        <p:nvSpPr>
          <p:cNvPr id="116750" name="Text Box 29"/>
          <p:cNvSpPr txBox="1">
            <a:spLocks noChangeArrowheads="1"/>
          </p:cNvSpPr>
          <p:nvPr/>
        </p:nvSpPr>
        <p:spPr bwMode="auto">
          <a:xfrm>
            <a:off x="5675313" y="4511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solidFill>
                  <a:srgbClr val="333399"/>
                </a:solidFill>
                <a:latin typeface="Times New Roman" panose="02020603050405020304" pitchFamily="18" charset="0"/>
              </a:rPr>
              <a:t>…</a:t>
            </a:r>
            <a:endParaRPr lang="en-US" altLang="zh-CN" sz="2400">
              <a:solidFill>
                <a:srgbClr val="333399"/>
              </a:solidFill>
              <a:latin typeface="Times New Roman" panose="02020603050405020304" pitchFamily="18" charset="0"/>
            </a:endParaRPr>
          </a:p>
        </p:txBody>
      </p:sp>
      <p:sp>
        <p:nvSpPr>
          <p:cNvPr id="116751" name="Text Box 32"/>
          <p:cNvSpPr txBox="1">
            <a:spLocks noChangeArrowheads="1"/>
          </p:cNvSpPr>
          <p:nvPr/>
        </p:nvSpPr>
        <p:spPr bwMode="auto">
          <a:xfrm>
            <a:off x="2232025" y="54737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99"/>
                </a:solidFill>
                <a:latin typeface="Times New Roman" panose="02020603050405020304" pitchFamily="18" charset="0"/>
                <a:ea typeface="黑体" panose="02010609060101010101" pitchFamily="49" charset="-122"/>
              </a:rPr>
              <a:t>发送器</a:t>
            </a:r>
            <a:endParaRPr lang="zh-CN" altLang="en-US" sz="2400">
              <a:solidFill>
                <a:srgbClr val="333399"/>
              </a:solidFill>
              <a:latin typeface="Times New Roman" panose="02020603050405020304" pitchFamily="18" charset="0"/>
              <a:ea typeface="黑体" panose="02010609060101010101" pitchFamily="49" charset="-122"/>
            </a:endParaRPr>
          </a:p>
        </p:txBody>
      </p:sp>
      <p:sp>
        <p:nvSpPr>
          <p:cNvPr id="116752" name="Text Box 34"/>
          <p:cNvSpPr txBox="1">
            <a:spLocks noChangeArrowheads="1"/>
          </p:cNvSpPr>
          <p:nvPr/>
        </p:nvSpPr>
        <p:spPr bwMode="auto">
          <a:xfrm>
            <a:off x="1187450" y="4987925"/>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99"/>
                </a:solidFill>
                <a:latin typeface="Times New Roman" panose="02020603050405020304" pitchFamily="18" charset="0"/>
                <a:ea typeface="黑体" panose="02010609060101010101" pitchFamily="49" charset="-122"/>
              </a:rPr>
              <a:t>队列</a:t>
            </a:r>
            <a:endParaRPr lang="zh-CN" altLang="en-US" sz="2400">
              <a:solidFill>
                <a:srgbClr val="333399"/>
              </a:solidFill>
              <a:latin typeface="Times New Roman" panose="02020603050405020304" pitchFamily="18" charset="0"/>
              <a:ea typeface="黑体" panose="02010609060101010101" pitchFamily="49" charset="-122"/>
            </a:endParaRPr>
          </a:p>
        </p:txBody>
      </p:sp>
      <p:grpSp>
        <p:nvGrpSpPr>
          <p:cNvPr id="3" name="Group 45"/>
          <p:cNvGrpSpPr/>
          <p:nvPr/>
        </p:nvGrpSpPr>
        <p:grpSpPr bwMode="auto">
          <a:xfrm>
            <a:off x="5535613" y="3068638"/>
            <a:ext cx="2089150" cy="1612900"/>
            <a:chOff x="3419" y="1933"/>
            <a:chExt cx="1316" cy="1016"/>
          </a:xfrm>
        </p:grpSpPr>
        <p:sp>
          <p:nvSpPr>
            <p:cNvPr id="116765" name="Line 33"/>
            <p:cNvSpPr>
              <a:spLocks noChangeShapeType="1"/>
            </p:cNvSpPr>
            <p:nvPr/>
          </p:nvSpPr>
          <p:spPr bwMode="auto">
            <a:xfrm flipH="1">
              <a:off x="3602" y="2495"/>
              <a:ext cx="276" cy="454"/>
            </a:xfrm>
            <a:prstGeom prst="line">
              <a:avLst/>
            </a:prstGeom>
            <a:noFill/>
            <a:ln w="28575">
              <a:solidFill>
                <a:schemeClr val="folHlink"/>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6766" name="Text Box 36"/>
            <p:cNvSpPr txBox="1">
              <a:spLocks noChangeArrowheads="1"/>
            </p:cNvSpPr>
            <p:nvPr/>
          </p:nvSpPr>
          <p:spPr bwMode="auto">
            <a:xfrm>
              <a:off x="3419" y="1933"/>
              <a:ext cx="1316" cy="566"/>
            </a:xfrm>
            <a:prstGeom prst="rect">
              <a:avLst/>
            </a:prstGeom>
            <a:solidFill>
              <a:srgbClr val="FFFF99"/>
            </a:solidFill>
            <a:ln w="76200" cmpd="tri">
              <a:solidFill>
                <a:schemeClr val="folHlink"/>
              </a:solidFill>
              <a:miter lim="800000"/>
            </a:ln>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333399"/>
                  </a:solidFill>
                  <a:latin typeface="黑体" panose="02010609060101010101" pitchFamily="49" charset="-122"/>
                  <a:ea typeface="黑体" panose="02010609060101010101" pitchFamily="49" charset="-122"/>
                </a:rPr>
                <a:t>在链路上产生</a:t>
              </a:r>
              <a:endParaRPr lang="zh-CN" altLang="en-US" sz="2400">
                <a:solidFill>
                  <a:srgbClr val="333399"/>
                </a:solidFill>
                <a:latin typeface="黑体" panose="02010609060101010101" pitchFamily="49" charset="-122"/>
                <a:ea typeface="黑体" panose="02010609060101010101" pitchFamily="49" charset="-122"/>
              </a:endParaRPr>
            </a:p>
            <a:p>
              <a:pPr algn="ctr" eaLnBrk="1" hangingPunct="1">
                <a:spcBef>
                  <a:spcPct val="0"/>
                </a:spcBef>
                <a:buClrTx/>
                <a:buSzTx/>
                <a:buFontTx/>
                <a:buNone/>
              </a:pPr>
              <a:r>
                <a:rPr lang="zh-CN" altLang="en-US" sz="2400">
                  <a:solidFill>
                    <a:srgbClr val="333399"/>
                  </a:solidFill>
                  <a:latin typeface="黑体" panose="02010609060101010101" pitchFamily="49" charset="-122"/>
                  <a:ea typeface="黑体" panose="02010609060101010101" pitchFamily="49" charset="-122"/>
                </a:rPr>
                <a:t>传播时延</a:t>
              </a:r>
              <a:endParaRPr lang="zh-CN" altLang="en-US" sz="2400">
                <a:solidFill>
                  <a:srgbClr val="333399"/>
                </a:solidFill>
                <a:latin typeface="黑体" panose="02010609060101010101" pitchFamily="49" charset="-122"/>
                <a:ea typeface="黑体" panose="02010609060101010101" pitchFamily="49" charset="-122"/>
              </a:endParaRPr>
            </a:p>
          </p:txBody>
        </p:sp>
      </p:grpSp>
      <p:sp>
        <p:nvSpPr>
          <p:cNvPr id="116754" name="Text Box 37"/>
          <p:cNvSpPr txBox="1">
            <a:spLocks noChangeArrowheads="1"/>
          </p:cNvSpPr>
          <p:nvPr/>
        </p:nvSpPr>
        <p:spPr bwMode="auto">
          <a:xfrm>
            <a:off x="7704138" y="5564188"/>
            <a:ext cx="1054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99"/>
                </a:solidFill>
                <a:latin typeface="Times New Roman" panose="02020603050405020304" pitchFamily="18" charset="0"/>
                <a:ea typeface="黑体" panose="02010609060101010101" pitchFamily="49" charset="-122"/>
              </a:rPr>
              <a:t>结点</a:t>
            </a:r>
            <a:r>
              <a:rPr lang="zh-CN" altLang="en-US" sz="1600">
                <a:solidFill>
                  <a:srgbClr val="333399"/>
                </a:solidFill>
                <a:ea typeface="黑体" panose="02010609060101010101" pitchFamily="49" charset="-122"/>
              </a:rPr>
              <a:t> </a:t>
            </a:r>
            <a:r>
              <a:rPr lang="en-US" altLang="zh-CN" sz="2400">
                <a:solidFill>
                  <a:srgbClr val="333399"/>
                </a:solidFill>
                <a:ea typeface="黑体" panose="02010609060101010101" pitchFamily="49" charset="-122"/>
              </a:rPr>
              <a:t>B</a:t>
            </a:r>
            <a:endParaRPr lang="en-US" altLang="zh-CN" sz="2400">
              <a:solidFill>
                <a:srgbClr val="333399"/>
              </a:solidFill>
              <a:ea typeface="黑体" panose="02010609060101010101" pitchFamily="49" charset="-122"/>
            </a:endParaRPr>
          </a:p>
        </p:txBody>
      </p:sp>
      <p:sp>
        <p:nvSpPr>
          <p:cNvPr id="116755" name="Text Box 38"/>
          <p:cNvSpPr txBox="1">
            <a:spLocks noChangeArrowheads="1"/>
          </p:cNvSpPr>
          <p:nvPr/>
        </p:nvSpPr>
        <p:spPr bwMode="auto">
          <a:xfrm>
            <a:off x="1008063" y="5473700"/>
            <a:ext cx="1054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99"/>
                </a:solidFill>
                <a:latin typeface="Times New Roman" panose="02020603050405020304" pitchFamily="18" charset="0"/>
                <a:ea typeface="黑体" panose="02010609060101010101" pitchFamily="49" charset="-122"/>
              </a:rPr>
              <a:t>结点</a:t>
            </a:r>
            <a:r>
              <a:rPr lang="zh-CN" altLang="en-US" sz="1600">
                <a:solidFill>
                  <a:srgbClr val="333399"/>
                </a:solidFill>
                <a:ea typeface="黑体" panose="02010609060101010101" pitchFamily="49" charset="-122"/>
              </a:rPr>
              <a:t> </a:t>
            </a:r>
            <a:r>
              <a:rPr lang="en-US" altLang="zh-CN" sz="2400">
                <a:solidFill>
                  <a:srgbClr val="333399"/>
                </a:solidFill>
                <a:ea typeface="黑体" panose="02010609060101010101" pitchFamily="49" charset="-122"/>
              </a:rPr>
              <a:t>A</a:t>
            </a:r>
            <a:endParaRPr lang="en-US" altLang="zh-CN" sz="2400">
              <a:solidFill>
                <a:srgbClr val="333399"/>
              </a:solidFill>
              <a:ea typeface="黑体" panose="02010609060101010101" pitchFamily="49" charset="-122"/>
            </a:endParaRPr>
          </a:p>
        </p:txBody>
      </p:sp>
      <p:grpSp>
        <p:nvGrpSpPr>
          <p:cNvPr id="4" name="Group 44"/>
          <p:cNvGrpSpPr/>
          <p:nvPr/>
        </p:nvGrpSpPr>
        <p:grpSpPr bwMode="auto">
          <a:xfrm>
            <a:off x="1935163" y="3284538"/>
            <a:ext cx="3308350" cy="1470025"/>
            <a:chOff x="1151" y="2069"/>
            <a:chExt cx="2084" cy="926"/>
          </a:xfrm>
        </p:grpSpPr>
        <p:sp>
          <p:nvSpPr>
            <p:cNvPr id="116763" name="Text Box 24"/>
            <p:cNvSpPr txBox="1">
              <a:spLocks noChangeArrowheads="1"/>
            </p:cNvSpPr>
            <p:nvPr/>
          </p:nvSpPr>
          <p:spPr bwMode="auto">
            <a:xfrm>
              <a:off x="1151" y="2069"/>
              <a:ext cx="2084" cy="566"/>
            </a:xfrm>
            <a:prstGeom prst="rect">
              <a:avLst/>
            </a:prstGeom>
            <a:solidFill>
              <a:srgbClr val="FFFF99"/>
            </a:solidFill>
            <a:ln w="76200" cmpd="tri">
              <a:solidFill>
                <a:schemeClr val="folHlink"/>
              </a:solidFill>
              <a:miter lim="800000"/>
            </a:ln>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333399"/>
                  </a:solidFill>
                  <a:latin typeface="黑体" panose="02010609060101010101" pitchFamily="49" charset="-122"/>
                  <a:ea typeface="黑体" panose="02010609060101010101" pitchFamily="49" charset="-122"/>
                </a:rPr>
                <a:t>在发送器产生传输时延</a:t>
              </a:r>
              <a:endParaRPr lang="zh-CN" altLang="en-US" sz="2400">
                <a:solidFill>
                  <a:srgbClr val="333399"/>
                </a:solidFill>
                <a:latin typeface="黑体" panose="02010609060101010101" pitchFamily="49" charset="-122"/>
                <a:ea typeface="黑体" panose="02010609060101010101" pitchFamily="49" charset="-122"/>
              </a:endParaRPr>
            </a:p>
            <a:p>
              <a:pPr algn="ctr" eaLnBrk="1" hangingPunct="1">
                <a:spcBef>
                  <a:spcPct val="0"/>
                </a:spcBef>
                <a:buClrTx/>
                <a:buSzTx/>
                <a:buFontTx/>
                <a:buNone/>
              </a:pPr>
              <a:r>
                <a:rPr lang="en-US" altLang="zh-CN" sz="2400">
                  <a:solidFill>
                    <a:srgbClr val="333399"/>
                  </a:solidFill>
                  <a:latin typeface="黑体" panose="02010609060101010101" pitchFamily="49" charset="-122"/>
                  <a:ea typeface="黑体" panose="02010609060101010101" pitchFamily="49" charset="-122"/>
                </a:rPr>
                <a:t>(</a:t>
              </a:r>
              <a:r>
                <a:rPr lang="zh-CN" altLang="en-US" sz="2400">
                  <a:solidFill>
                    <a:srgbClr val="333399"/>
                  </a:solidFill>
                  <a:latin typeface="黑体" panose="02010609060101010101" pitchFamily="49" charset="-122"/>
                  <a:ea typeface="黑体" panose="02010609060101010101" pitchFamily="49" charset="-122"/>
                </a:rPr>
                <a:t>即发送时延</a:t>
              </a:r>
              <a:r>
                <a:rPr lang="en-US" altLang="zh-CN" sz="2400">
                  <a:solidFill>
                    <a:srgbClr val="333399"/>
                  </a:solidFill>
                  <a:latin typeface="黑体" panose="02010609060101010101" pitchFamily="49" charset="-122"/>
                  <a:ea typeface="黑体" panose="02010609060101010101" pitchFamily="49" charset="-122"/>
                </a:rPr>
                <a:t>)</a:t>
              </a:r>
              <a:endParaRPr lang="en-US" altLang="zh-CN" sz="2400">
                <a:solidFill>
                  <a:srgbClr val="333399"/>
                </a:solidFill>
                <a:latin typeface="黑体" panose="02010609060101010101" pitchFamily="49" charset="-122"/>
                <a:ea typeface="黑体" panose="02010609060101010101" pitchFamily="49" charset="-122"/>
              </a:endParaRPr>
            </a:p>
          </p:txBody>
        </p:sp>
        <p:sp>
          <p:nvSpPr>
            <p:cNvPr id="116764" name="Line 40"/>
            <p:cNvSpPr>
              <a:spLocks noChangeShapeType="1"/>
            </p:cNvSpPr>
            <p:nvPr/>
          </p:nvSpPr>
          <p:spPr bwMode="auto">
            <a:xfrm flipH="1">
              <a:off x="1247" y="2614"/>
              <a:ext cx="454" cy="381"/>
            </a:xfrm>
            <a:prstGeom prst="line">
              <a:avLst/>
            </a:prstGeom>
            <a:noFill/>
            <a:ln w="28575">
              <a:solidFill>
                <a:schemeClr val="folHlink"/>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116757" name="Line 41"/>
          <p:cNvSpPr>
            <a:spLocks noChangeShapeType="1"/>
          </p:cNvSpPr>
          <p:nvPr/>
        </p:nvSpPr>
        <p:spPr bwMode="auto">
          <a:xfrm flipH="1" flipV="1">
            <a:off x="2087563" y="4897438"/>
            <a:ext cx="431800" cy="647700"/>
          </a:xfrm>
          <a:prstGeom prst="line">
            <a:avLst/>
          </a:prstGeom>
          <a:noFill/>
          <a:ln w="28575">
            <a:solidFill>
              <a:schemeClr val="folHlink"/>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6758" name="Line 39"/>
          <p:cNvSpPr>
            <a:spLocks noChangeShapeType="1"/>
          </p:cNvSpPr>
          <p:nvPr/>
        </p:nvSpPr>
        <p:spPr bwMode="auto">
          <a:xfrm flipH="1">
            <a:off x="1547813" y="3141663"/>
            <a:ext cx="55562" cy="1008062"/>
          </a:xfrm>
          <a:prstGeom prst="line">
            <a:avLst/>
          </a:prstGeom>
          <a:noFill/>
          <a:ln w="28575">
            <a:solidFill>
              <a:schemeClr val="folHlink"/>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6759" name="Text Box 42"/>
          <p:cNvSpPr txBox="1">
            <a:spLocks noChangeArrowheads="1"/>
          </p:cNvSpPr>
          <p:nvPr/>
        </p:nvSpPr>
        <p:spPr bwMode="auto">
          <a:xfrm>
            <a:off x="128588" y="2224088"/>
            <a:ext cx="3003550" cy="898525"/>
          </a:xfrm>
          <a:prstGeom prst="rect">
            <a:avLst/>
          </a:prstGeom>
          <a:solidFill>
            <a:srgbClr val="FFFF99"/>
          </a:solidFill>
          <a:ln w="76200" cmpd="tri">
            <a:solidFill>
              <a:schemeClr val="folHlink"/>
            </a:solidFill>
            <a:miter lim="800000"/>
          </a:ln>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333399"/>
                </a:solidFill>
                <a:latin typeface="黑体" panose="02010609060101010101" pitchFamily="49" charset="-122"/>
                <a:ea typeface="黑体" panose="02010609060101010101" pitchFamily="49" charset="-122"/>
              </a:rPr>
              <a:t>在结点</a:t>
            </a:r>
            <a:r>
              <a:rPr lang="zh-CN" altLang="en-US" sz="2400">
                <a:solidFill>
                  <a:srgbClr val="333399"/>
                </a:solidFill>
                <a:ea typeface="黑体" panose="02010609060101010101" pitchFamily="49" charset="-122"/>
              </a:rPr>
              <a:t> </a:t>
            </a:r>
            <a:r>
              <a:rPr lang="en-US" altLang="zh-CN" sz="2400">
                <a:solidFill>
                  <a:srgbClr val="333399"/>
                </a:solidFill>
                <a:ea typeface="黑体" panose="02010609060101010101" pitchFamily="49" charset="-122"/>
              </a:rPr>
              <a:t>A </a:t>
            </a:r>
            <a:r>
              <a:rPr lang="zh-CN" altLang="en-US" sz="2400">
                <a:solidFill>
                  <a:srgbClr val="333399"/>
                </a:solidFill>
                <a:latin typeface="黑体" panose="02010609060101010101" pitchFamily="49" charset="-122"/>
                <a:ea typeface="黑体" panose="02010609060101010101" pitchFamily="49" charset="-122"/>
              </a:rPr>
              <a:t>中产生</a:t>
            </a:r>
            <a:endParaRPr lang="zh-CN" altLang="en-US" sz="2400">
              <a:solidFill>
                <a:srgbClr val="333399"/>
              </a:solidFill>
              <a:latin typeface="黑体" panose="02010609060101010101" pitchFamily="49" charset="-122"/>
              <a:ea typeface="黑体" panose="02010609060101010101" pitchFamily="49" charset="-122"/>
            </a:endParaRPr>
          </a:p>
          <a:p>
            <a:pPr algn="ctr" eaLnBrk="1" hangingPunct="1">
              <a:spcBef>
                <a:spcPct val="0"/>
              </a:spcBef>
              <a:buClrTx/>
              <a:buSzTx/>
              <a:buFontTx/>
              <a:buNone/>
            </a:pPr>
            <a:r>
              <a:rPr lang="zh-CN" altLang="en-US" sz="2400">
                <a:solidFill>
                  <a:srgbClr val="333399"/>
                </a:solidFill>
                <a:latin typeface="黑体" panose="02010609060101010101" pitchFamily="49" charset="-122"/>
                <a:ea typeface="黑体" panose="02010609060101010101" pitchFamily="49" charset="-122"/>
              </a:rPr>
              <a:t>处理时延和排队时延</a:t>
            </a:r>
            <a:endParaRPr lang="zh-CN" altLang="en-US" sz="2400">
              <a:solidFill>
                <a:srgbClr val="333399"/>
              </a:solidFill>
              <a:latin typeface="黑体" panose="02010609060101010101" pitchFamily="49" charset="-122"/>
              <a:ea typeface="黑体" panose="02010609060101010101" pitchFamily="49" charset="-122"/>
            </a:endParaRPr>
          </a:p>
        </p:txBody>
      </p:sp>
      <p:sp>
        <p:nvSpPr>
          <p:cNvPr id="116760" name="Text Box 46"/>
          <p:cNvSpPr txBox="1">
            <a:spLocks noChangeArrowheads="1"/>
          </p:cNvSpPr>
          <p:nvPr/>
        </p:nvSpPr>
        <p:spPr bwMode="auto">
          <a:xfrm>
            <a:off x="107950" y="42926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99"/>
                </a:solidFill>
                <a:latin typeface="Times New Roman" panose="02020603050405020304" pitchFamily="18" charset="0"/>
                <a:ea typeface="黑体" panose="02010609060101010101" pitchFamily="49" charset="-122"/>
              </a:rPr>
              <a:t>数据</a:t>
            </a:r>
            <a:endParaRPr lang="zh-CN" altLang="en-US" sz="2400">
              <a:solidFill>
                <a:srgbClr val="333399"/>
              </a:solidFill>
              <a:ea typeface="黑体" panose="02010609060101010101" pitchFamily="49" charset="-122"/>
            </a:endParaRPr>
          </a:p>
        </p:txBody>
      </p:sp>
      <p:sp>
        <p:nvSpPr>
          <p:cNvPr id="116761" name="Text Box 47"/>
          <p:cNvSpPr txBox="1">
            <a:spLocks noChangeArrowheads="1"/>
          </p:cNvSpPr>
          <p:nvPr/>
        </p:nvSpPr>
        <p:spPr bwMode="auto">
          <a:xfrm>
            <a:off x="2124075" y="981075"/>
            <a:ext cx="52419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3200">
                <a:solidFill>
                  <a:srgbClr val="333399"/>
                </a:solidFill>
                <a:ea typeface="黑体" panose="02010609060101010101" pitchFamily="49" charset="-122"/>
              </a:rPr>
              <a:t>从结点 </a:t>
            </a:r>
            <a:r>
              <a:rPr lang="en-US" altLang="zh-CN" sz="3200">
                <a:solidFill>
                  <a:srgbClr val="333399"/>
                </a:solidFill>
                <a:ea typeface="黑体" panose="02010609060101010101" pitchFamily="49" charset="-122"/>
              </a:rPr>
              <a:t>A </a:t>
            </a:r>
            <a:r>
              <a:rPr lang="zh-CN" altLang="en-US" sz="3200">
                <a:solidFill>
                  <a:srgbClr val="333399"/>
                </a:solidFill>
                <a:ea typeface="黑体" panose="02010609060101010101" pitchFamily="49" charset="-122"/>
              </a:rPr>
              <a:t>向结点 </a:t>
            </a:r>
            <a:r>
              <a:rPr lang="en-US" altLang="zh-CN" sz="3200">
                <a:solidFill>
                  <a:srgbClr val="333399"/>
                </a:solidFill>
                <a:ea typeface="黑体" panose="02010609060101010101" pitchFamily="49" charset="-122"/>
              </a:rPr>
              <a:t>B </a:t>
            </a:r>
            <a:r>
              <a:rPr lang="zh-CN" altLang="en-US" sz="3200">
                <a:solidFill>
                  <a:srgbClr val="333399"/>
                </a:solidFill>
                <a:ea typeface="黑体" panose="02010609060101010101" pitchFamily="49" charset="-122"/>
              </a:rPr>
              <a:t>发送数据</a:t>
            </a:r>
            <a:endParaRPr lang="zh-CN" altLang="en-US" sz="3200">
              <a:solidFill>
                <a:srgbClr val="333399"/>
              </a:solidFill>
              <a:ea typeface="黑体" panose="02010609060101010101" pitchFamily="49" charset="-122"/>
            </a:endParaRPr>
          </a:p>
        </p:txBody>
      </p:sp>
      <p:sp>
        <p:nvSpPr>
          <p:cNvPr id="116762" name="Text Box 48"/>
          <p:cNvSpPr txBox="1">
            <a:spLocks noChangeArrowheads="1"/>
          </p:cNvSpPr>
          <p:nvPr/>
        </p:nvSpPr>
        <p:spPr bwMode="auto">
          <a:xfrm>
            <a:off x="4356100" y="5013325"/>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99"/>
                </a:solidFill>
                <a:latin typeface="Times New Roman" panose="02020603050405020304" pitchFamily="18" charset="0"/>
                <a:ea typeface="黑体" panose="02010609060101010101" pitchFamily="49" charset="-122"/>
              </a:rPr>
              <a:t>链路</a:t>
            </a:r>
            <a:endParaRPr lang="zh-CN" altLang="en-US" sz="2400">
              <a:solidFill>
                <a:srgbClr val="333399"/>
              </a:solidFill>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971600" y="1556792"/>
            <a:ext cx="4320480" cy="693737"/>
          </a:xfrm>
        </p:spPr>
        <p:txBody>
          <a:bodyPr/>
          <a:lstStyle/>
          <a:p>
            <a:pPr eaLnBrk="1" hangingPunct="1"/>
            <a:r>
              <a:rPr lang="zh-CN" altLang="en-US" dirty="0"/>
              <a:t>容易产生的错误概念 </a:t>
            </a:r>
            <a:endParaRPr lang="zh-CN" altLang="en-US" dirty="0"/>
          </a:p>
        </p:txBody>
      </p:sp>
      <p:sp>
        <p:nvSpPr>
          <p:cNvPr id="165891" name="Rectangle 3"/>
          <p:cNvSpPr>
            <a:spLocks noGrp="1" noChangeArrowheads="1"/>
          </p:cNvSpPr>
          <p:nvPr>
            <p:ph type="body" idx="1"/>
          </p:nvPr>
        </p:nvSpPr>
        <p:spPr>
          <a:xfrm>
            <a:off x="971600" y="2636912"/>
            <a:ext cx="7772400" cy="1471613"/>
          </a:xfrm>
        </p:spPr>
        <p:txBody>
          <a:bodyPr/>
          <a:lstStyle/>
          <a:p>
            <a:pPr eaLnBrk="1" hangingPunct="1"/>
            <a:r>
              <a:rPr lang="zh-CN" altLang="en-US" dirty="0"/>
              <a:t>对于高速网络链路，我们提高的仅仅是数据的</a:t>
            </a:r>
            <a:r>
              <a:rPr lang="zh-CN" altLang="en-US" dirty="0">
                <a:solidFill>
                  <a:srgbClr val="FF0000"/>
                </a:solidFill>
              </a:rPr>
              <a:t>发送速率</a:t>
            </a:r>
            <a:r>
              <a:rPr lang="zh-CN" altLang="en-US" dirty="0"/>
              <a:t>而不是比特在链路上的</a:t>
            </a:r>
            <a:r>
              <a:rPr lang="zh-CN" altLang="en-US" dirty="0">
                <a:solidFill>
                  <a:srgbClr val="FF0000"/>
                </a:solidFill>
              </a:rPr>
              <a:t>传播速率</a:t>
            </a:r>
            <a:r>
              <a:rPr lang="zh-CN" altLang="en-US" dirty="0"/>
              <a:t>。 </a:t>
            </a:r>
            <a:endParaRPr lang="zh-CN" altLang="en-US" dirty="0"/>
          </a:p>
          <a:p>
            <a:pPr eaLnBrk="1" hangingPunct="1"/>
            <a:r>
              <a:rPr lang="zh-CN" altLang="en-US" dirty="0"/>
              <a:t>提高链路带宽减小了数据的发送时延。 </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8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755650" y="1006475"/>
            <a:ext cx="2484438" cy="1127125"/>
          </a:xfrm>
        </p:spPr>
        <p:txBody>
          <a:bodyPr/>
          <a:lstStyle/>
          <a:p>
            <a:pPr eaLnBrk="1" hangingPunct="1">
              <a:defRPr/>
            </a:pPr>
            <a:r>
              <a:rPr lang="en-US" altLang="zh-CN" sz="3600" dirty="0">
                <a:latin typeface="+mn-ea"/>
                <a:ea typeface="+mn-ea"/>
              </a:rPr>
              <a:t>5. </a:t>
            </a:r>
            <a:r>
              <a:rPr lang="zh-CN" altLang="en-US" sz="3600" dirty="0">
                <a:latin typeface="+mn-ea"/>
                <a:ea typeface="+mn-ea"/>
              </a:rPr>
              <a:t>利用率</a:t>
            </a:r>
            <a:endParaRPr lang="zh-CN" altLang="en-US" sz="3600" dirty="0">
              <a:latin typeface="+mn-ea"/>
              <a:ea typeface="+mn-ea"/>
            </a:endParaRPr>
          </a:p>
        </p:txBody>
      </p:sp>
      <p:sp>
        <p:nvSpPr>
          <p:cNvPr id="120835" name="Rectangle 3"/>
          <p:cNvSpPr>
            <a:spLocks noGrp="1" noChangeArrowheads="1"/>
          </p:cNvSpPr>
          <p:nvPr>
            <p:ph type="body" idx="1"/>
          </p:nvPr>
        </p:nvSpPr>
        <p:spPr>
          <a:xfrm>
            <a:off x="876300" y="2133600"/>
            <a:ext cx="7391400" cy="2984500"/>
          </a:xfrm>
        </p:spPr>
        <p:txBody>
          <a:bodyPr/>
          <a:lstStyle/>
          <a:p>
            <a:pPr eaLnBrk="1" hangingPunct="1"/>
            <a:r>
              <a:rPr lang="zh-CN" altLang="en-US" dirty="0">
                <a:solidFill>
                  <a:srgbClr val="CC0000"/>
                </a:solidFill>
              </a:rPr>
              <a:t>信道利用率</a:t>
            </a:r>
            <a:r>
              <a:rPr lang="zh-CN" altLang="en-US" dirty="0"/>
              <a:t>指出某信道有百分之几的时间是被利用的（有数据通过）。完全空闲的信道的利用率是零。</a:t>
            </a:r>
            <a:endParaRPr lang="zh-CN" altLang="en-US" dirty="0"/>
          </a:p>
          <a:p>
            <a:pPr eaLnBrk="1" hangingPunct="1"/>
            <a:r>
              <a:rPr lang="zh-CN" altLang="en-US" dirty="0">
                <a:solidFill>
                  <a:srgbClr val="CC0000"/>
                </a:solidFill>
              </a:rPr>
              <a:t>网络利用率</a:t>
            </a:r>
            <a:r>
              <a:rPr lang="zh-CN" altLang="en-US" dirty="0"/>
              <a:t>则是全网络的信道利用率的加权平均值。</a:t>
            </a:r>
            <a:endParaRPr lang="zh-CN" altLang="en-US" dirty="0"/>
          </a:p>
          <a:p>
            <a:pPr eaLnBrk="1" hangingPunct="1"/>
            <a:r>
              <a:rPr lang="zh-CN" altLang="en-US" dirty="0"/>
              <a:t>信道利用率并非越高越好。 </a:t>
            </a:r>
            <a:endParaRPr lang="zh-CN" altLang="en-US"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1150938" y="214313"/>
            <a:ext cx="7308850" cy="755650"/>
          </a:xfrm>
        </p:spPr>
        <p:txBody>
          <a:bodyPr/>
          <a:lstStyle/>
          <a:p>
            <a:pPr eaLnBrk="1" hangingPunct="1"/>
            <a:r>
              <a:rPr lang="zh-CN" altLang="en-US"/>
              <a:t>时延与信道利用率的关系</a:t>
            </a:r>
            <a:endParaRPr lang="zh-CN" altLang="en-US"/>
          </a:p>
        </p:txBody>
      </p:sp>
      <p:sp>
        <p:nvSpPr>
          <p:cNvPr id="122883" name="Rectangle 3"/>
          <p:cNvSpPr>
            <a:spLocks noGrp="1" noChangeArrowheads="1"/>
          </p:cNvSpPr>
          <p:nvPr>
            <p:ph type="body" idx="1"/>
          </p:nvPr>
        </p:nvSpPr>
        <p:spPr>
          <a:xfrm>
            <a:off x="847725" y="1268413"/>
            <a:ext cx="7915275" cy="2592387"/>
          </a:xfrm>
        </p:spPr>
        <p:txBody>
          <a:bodyPr/>
          <a:lstStyle/>
          <a:p>
            <a:pPr eaLnBrk="1" hangingPunct="1"/>
            <a:r>
              <a:rPr lang="zh-CN" altLang="en-US"/>
              <a:t>根据排队论的理论，当某信道的利用率增大时，该信道引起的时延也就迅速增加。 </a:t>
            </a:r>
            <a:endParaRPr lang="zh-CN" altLang="en-US"/>
          </a:p>
          <a:p>
            <a:pPr eaLnBrk="1" hangingPunct="1"/>
            <a:r>
              <a:rPr lang="zh-CN" altLang="en-US"/>
              <a:t>若令 </a:t>
            </a:r>
            <a:r>
              <a:rPr lang="en-US" altLang="zh-CN" i="1"/>
              <a:t>D</a:t>
            </a:r>
            <a:r>
              <a:rPr lang="en-US" altLang="zh-CN" baseline="-25000"/>
              <a:t>0 </a:t>
            </a:r>
            <a:r>
              <a:rPr lang="zh-CN" altLang="en-US"/>
              <a:t>表示网络空闲时的时延，</a:t>
            </a:r>
            <a:r>
              <a:rPr lang="en-US" altLang="zh-CN" i="1"/>
              <a:t>D </a:t>
            </a:r>
            <a:r>
              <a:rPr lang="zh-CN" altLang="en-US"/>
              <a:t>表示网络当前的时延，则在适当的假定条件下，可以用下面的简单公式表示 </a:t>
            </a:r>
            <a:r>
              <a:rPr lang="en-US" altLang="zh-CN" i="1"/>
              <a:t>D </a:t>
            </a:r>
            <a:r>
              <a:rPr lang="zh-CN" altLang="en-US"/>
              <a:t>和 </a:t>
            </a:r>
            <a:r>
              <a:rPr lang="en-US" altLang="zh-CN" i="1"/>
              <a:t>D</a:t>
            </a:r>
            <a:r>
              <a:rPr lang="en-US" altLang="zh-CN" baseline="-25000"/>
              <a:t>0</a:t>
            </a:r>
            <a:r>
              <a:rPr lang="zh-CN" altLang="en-US"/>
              <a:t>之间的关系： </a:t>
            </a:r>
            <a:endParaRPr lang="zh-CN" altLang="en-US"/>
          </a:p>
        </p:txBody>
      </p:sp>
      <p:sp>
        <p:nvSpPr>
          <p:cNvPr id="122884" name="Rectangle 5"/>
          <p:cNvSpPr>
            <a:spLocks noChangeArrowheads="1"/>
          </p:cNvSpPr>
          <p:nvPr/>
        </p:nvSpPr>
        <p:spPr bwMode="auto">
          <a:xfrm>
            <a:off x="0"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graphicFrame>
        <p:nvGraphicFramePr>
          <p:cNvPr id="122885" name="Object 4"/>
          <p:cNvGraphicFramePr>
            <a:graphicFrameLocks noChangeAspect="1"/>
          </p:cNvGraphicFramePr>
          <p:nvPr/>
        </p:nvGraphicFramePr>
        <p:xfrm>
          <a:off x="3635375" y="3875088"/>
          <a:ext cx="1692275" cy="1009650"/>
        </p:xfrm>
        <a:graphic>
          <a:graphicData uri="http://schemas.openxmlformats.org/presentationml/2006/ole">
            <mc:AlternateContent xmlns:mc="http://schemas.openxmlformats.org/markup-compatibility/2006">
              <mc:Choice xmlns:v="urn:schemas-microsoft-com:vml" Requires="v">
                <p:oleObj spid="_x0000_s3081" name="公式" r:id="rId1" imgW="660400" imgH="393700" progId="Equation.3">
                  <p:embed/>
                </p:oleObj>
              </mc:Choice>
              <mc:Fallback>
                <p:oleObj name="公式" r:id="rId1" imgW="660400" imgH="3937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3875088"/>
                        <a:ext cx="169227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886" name="Rectangle 6"/>
          <p:cNvSpPr>
            <a:spLocks noChangeArrowheads="1"/>
          </p:cNvSpPr>
          <p:nvPr/>
        </p:nvSpPr>
        <p:spPr bwMode="auto">
          <a:xfrm>
            <a:off x="1331913" y="5078413"/>
            <a:ext cx="6448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r>
              <a:rPr lang="en-US" altLang="zh-CN" sz="2800" i="1">
                <a:solidFill>
                  <a:srgbClr val="3333CC"/>
                </a:solidFill>
              </a:rPr>
              <a:t>U </a:t>
            </a:r>
            <a:r>
              <a:rPr lang="zh-CN" altLang="en-US" sz="2800">
                <a:solidFill>
                  <a:srgbClr val="3333CC"/>
                </a:solidFill>
              </a:rPr>
              <a:t>是信道利用率，数值在 </a:t>
            </a:r>
            <a:r>
              <a:rPr lang="en-US" altLang="zh-CN" sz="2800">
                <a:solidFill>
                  <a:srgbClr val="3333CC"/>
                </a:solidFill>
              </a:rPr>
              <a:t>0 </a:t>
            </a:r>
            <a:r>
              <a:rPr lang="zh-CN" altLang="en-US" sz="2800">
                <a:solidFill>
                  <a:srgbClr val="3333CC"/>
                </a:solidFill>
              </a:rPr>
              <a:t>到 </a:t>
            </a:r>
            <a:r>
              <a:rPr lang="en-US" altLang="zh-CN" sz="2800">
                <a:solidFill>
                  <a:srgbClr val="3333CC"/>
                </a:solidFill>
              </a:rPr>
              <a:t>1 </a:t>
            </a:r>
            <a:r>
              <a:rPr lang="zh-CN" altLang="en-US" sz="2800">
                <a:solidFill>
                  <a:srgbClr val="3333CC"/>
                </a:solidFill>
              </a:rPr>
              <a:t>之间。 </a:t>
            </a:r>
            <a:endParaRPr lang="zh-CN" altLang="en-US" sz="2800">
              <a:solidFill>
                <a:srgbClr val="3333CC"/>
              </a:solidFill>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4"/>
          <p:cNvSpPr>
            <a:spLocks noChangeArrowheads="1"/>
          </p:cNvSpPr>
          <p:nvPr/>
        </p:nvSpPr>
        <p:spPr bwMode="auto">
          <a:xfrm>
            <a:off x="4572000" y="1412875"/>
            <a:ext cx="1603375" cy="418623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4931" name="Text Box 5"/>
          <p:cNvSpPr txBox="1">
            <a:spLocks noChangeArrowheads="1"/>
          </p:cNvSpPr>
          <p:nvPr/>
        </p:nvSpPr>
        <p:spPr bwMode="auto">
          <a:xfrm>
            <a:off x="698500" y="1022350"/>
            <a:ext cx="13477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3200">
                <a:solidFill>
                  <a:srgbClr val="3333CC"/>
                </a:solidFill>
                <a:ea typeface="黑体" panose="02010609060101010101" pitchFamily="49" charset="-122"/>
              </a:rPr>
              <a:t>时延</a:t>
            </a:r>
            <a:r>
              <a:rPr lang="zh-CN" altLang="en-US" sz="1600">
                <a:solidFill>
                  <a:srgbClr val="3333CC"/>
                </a:solidFill>
                <a:ea typeface="黑体" panose="02010609060101010101" pitchFamily="49" charset="-122"/>
              </a:rPr>
              <a:t> </a:t>
            </a:r>
            <a:r>
              <a:rPr lang="en-US" altLang="zh-CN" sz="3200" i="1">
                <a:solidFill>
                  <a:srgbClr val="3333CC"/>
                </a:solidFill>
                <a:ea typeface="黑体" panose="02010609060101010101" pitchFamily="49" charset="-122"/>
              </a:rPr>
              <a:t>D</a:t>
            </a:r>
            <a:endParaRPr lang="en-US" altLang="zh-CN" sz="3200" i="1">
              <a:solidFill>
                <a:srgbClr val="3333CC"/>
              </a:solidFill>
              <a:ea typeface="黑体" panose="02010609060101010101" pitchFamily="49" charset="-122"/>
            </a:endParaRPr>
          </a:p>
        </p:txBody>
      </p:sp>
      <p:sp>
        <p:nvSpPr>
          <p:cNvPr id="124932" name="Line 6"/>
          <p:cNvSpPr>
            <a:spLocks noChangeShapeType="1"/>
          </p:cNvSpPr>
          <p:nvPr/>
        </p:nvSpPr>
        <p:spPr bwMode="auto">
          <a:xfrm flipV="1">
            <a:off x="2106613" y="1266825"/>
            <a:ext cx="0" cy="4332288"/>
          </a:xfrm>
          <a:prstGeom prst="line">
            <a:avLst/>
          </a:prstGeom>
          <a:noFill/>
          <a:ln w="38100">
            <a:solidFill>
              <a:schemeClr val="tx2"/>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4933" name="Line 7"/>
          <p:cNvSpPr>
            <a:spLocks noChangeShapeType="1"/>
          </p:cNvSpPr>
          <p:nvPr/>
        </p:nvSpPr>
        <p:spPr bwMode="auto">
          <a:xfrm rot="5400000" flipV="1">
            <a:off x="4633913" y="3071813"/>
            <a:ext cx="0" cy="5054600"/>
          </a:xfrm>
          <a:prstGeom prst="line">
            <a:avLst/>
          </a:prstGeom>
          <a:noFill/>
          <a:ln w="38100">
            <a:solidFill>
              <a:schemeClr val="tx2"/>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4934" name="Line 8"/>
          <p:cNvSpPr>
            <a:spLocks noChangeShapeType="1"/>
          </p:cNvSpPr>
          <p:nvPr/>
        </p:nvSpPr>
        <p:spPr bwMode="auto">
          <a:xfrm>
            <a:off x="6175375" y="1266825"/>
            <a:ext cx="0" cy="4332288"/>
          </a:xfrm>
          <a:prstGeom prst="line">
            <a:avLst/>
          </a:prstGeom>
          <a:noFill/>
          <a:ln w="9525">
            <a:solidFill>
              <a:srgbClr val="CC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24935" name="Arc 9"/>
          <p:cNvSpPr/>
          <p:nvPr/>
        </p:nvSpPr>
        <p:spPr bwMode="auto">
          <a:xfrm flipV="1">
            <a:off x="2106613" y="1412875"/>
            <a:ext cx="3981450" cy="3898900"/>
          </a:xfrm>
          <a:custGeom>
            <a:avLst/>
            <a:gdLst>
              <a:gd name="T0" fmla="*/ 0 w 21600"/>
              <a:gd name="T1" fmla="*/ 0 h 21612"/>
              <a:gd name="T2" fmla="*/ 2147483646 w 21600"/>
              <a:gd name="T3" fmla="*/ 2147483646 h 21612"/>
              <a:gd name="T4" fmla="*/ 0 w 21600"/>
              <a:gd name="T5" fmla="*/ 2147483646 h 21612"/>
              <a:gd name="T6" fmla="*/ 0 60000 65536"/>
              <a:gd name="T7" fmla="*/ 0 60000 65536"/>
              <a:gd name="T8" fmla="*/ 0 60000 65536"/>
              <a:gd name="T9" fmla="*/ 0 w 21600"/>
              <a:gd name="T10" fmla="*/ 0 h 21612"/>
              <a:gd name="T11" fmla="*/ 21600 w 21600"/>
              <a:gd name="T12" fmla="*/ 21612 h 21612"/>
            </a:gdLst>
            <a:ahLst/>
            <a:cxnLst>
              <a:cxn ang="T6">
                <a:pos x="T0" y="T1"/>
              </a:cxn>
              <a:cxn ang="T7">
                <a:pos x="T2" y="T3"/>
              </a:cxn>
              <a:cxn ang="T8">
                <a:pos x="T4" y="T5"/>
              </a:cxn>
            </a:cxnLst>
            <a:rect l="T9" t="T10" r="T11" b="T12"/>
            <a:pathLst>
              <a:path w="21600" h="21612" fill="none" extrusionOk="0">
                <a:moveTo>
                  <a:pt x="-1" y="0"/>
                </a:moveTo>
                <a:cubicBezTo>
                  <a:pt x="11929" y="0"/>
                  <a:pt x="21600" y="9670"/>
                  <a:pt x="21600" y="21600"/>
                </a:cubicBezTo>
                <a:cubicBezTo>
                  <a:pt x="21600" y="21603"/>
                  <a:pt x="21599" y="21607"/>
                  <a:pt x="21599" y="21611"/>
                </a:cubicBezTo>
              </a:path>
              <a:path w="21600" h="21612" stroke="0" extrusionOk="0">
                <a:moveTo>
                  <a:pt x="-1" y="0"/>
                </a:moveTo>
                <a:cubicBezTo>
                  <a:pt x="11929" y="0"/>
                  <a:pt x="21600" y="9670"/>
                  <a:pt x="21600" y="21600"/>
                </a:cubicBezTo>
                <a:cubicBezTo>
                  <a:pt x="21600" y="21603"/>
                  <a:pt x="21599" y="21607"/>
                  <a:pt x="21599" y="21611"/>
                </a:cubicBezTo>
                <a:lnTo>
                  <a:pt x="0" y="21600"/>
                </a:lnTo>
                <a:lnTo>
                  <a:pt x="-1" y="0"/>
                </a:lnTo>
                <a:close/>
              </a:path>
            </a:pathLst>
          </a:custGeom>
          <a:noFill/>
          <a:ln w="76200">
            <a:solidFill>
              <a:srgbClr val="CC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4936" name="Text Box 10"/>
          <p:cNvSpPr txBox="1">
            <a:spLocks noChangeArrowheads="1"/>
          </p:cNvSpPr>
          <p:nvPr/>
        </p:nvSpPr>
        <p:spPr bwMode="auto">
          <a:xfrm>
            <a:off x="6791325" y="4983163"/>
            <a:ext cx="17541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3200">
                <a:solidFill>
                  <a:srgbClr val="3333CC"/>
                </a:solidFill>
                <a:ea typeface="黑体" panose="02010609060101010101" pitchFamily="49" charset="-122"/>
              </a:rPr>
              <a:t>利用率</a:t>
            </a:r>
            <a:r>
              <a:rPr lang="zh-CN" altLang="en-US" sz="1600">
                <a:solidFill>
                  <a:srgbClr val="3333CC"/>
                </a:solidFill>
                <a:ea typeface="黑体" panose="02010609060101010101" pitchFamily="49" charset="-122"/>
              </a:rPr>
              <a:t> </a:t>
            </a:r>
            <a:r>
              <a:rPr lang="en-US" altLang="zh-CN" sz="3200" i="1">
                <a:solidFill>
                  <a:srgbClr val="3333CC"/>
                </a:solidFill>
                <a:ea typeface="黑体" panose="02010609060101010101" pitchFamily="49" charset="-122"/>
              </a:rPr>
              <a:t>U</a:t>
            </a:r>
            <a:endParaRPr lang="en-US" altLang="zh-CN" sz="3200" i="1">
              <a:solidFill>
                <a:srgbClr val="3333CC"/>
              </a:solidFill>
              <a:ea typeface="黑体" panose="02010609060101010101" pitchFamily="49" charset="-122"/>
            </a:endParaRPr>
          </a:p>
        </p:txBody>
      </p:sp>
      <p:sp>
        <p:nvSpPr>
          <p:cNvPr id="124937" name="Text Box 11"/>
          <p:cNvSpPr txBox="1">
            <a:spLocks noChangeArrowheads="1"/>
          </p:cNvSpPr>
          <p:nvPr/>
        </p:nvSpPr>
        <p:spPr bwMode="auto">
          <a:xfrm>
            <a:off x="5930900" y="5584825"/>
            <a:ext cx="409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3200">
                <a:solidFill>
                  <a:srgbClr val="3333CC"/>
                </a:solidFill>
                <a:ea typeface="黑体" panose="02010609060101010101" pitchFamily="49" charset="-122"/>
              </a:rPr>
              <a:t>1</a:t>
            </a:r>
            <a:endParaRPr lang="en-US" altLang="zh-CN" sz="3200" i="1">
              <a:solidFill>
                <a:srgbClr val="3333CC"/>
              </a:solidFill>
              <a:ea typeface="黑体" panose="02010609060101010101" pitchFamily="49" charset="-122"/>
            </a:endParaRPr>
          </a:p>
        </p:txBody>
      </p:sp>
      <p:sp>
        <p:nvSpPr>
          <p:cNvPr id="124938" name="Text Box 12"/>
          <p:cNvSpPr txBox="1">
            <a:spLocks noChangeArrowheads="1"/>
          </p:cNvSpPr>
          <p:nvPr/>
        </p:nvSpPr>
        <p:spPr bwMode="auto">
          <a:xfrm>
            <a:off x="1781175" y="5514975"/>
            <a:ext cx="409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3200">
                <a:solidFill>
                  <a:srgbClr val="3333CC"/>
                </a:solidFill>
                <a:ea typeface="黑体" panose="02010609060101010101" pitchFamily="49" charset="-122"/>
              </a:rPr>
              <a:t>0</a:t>
            </a:r>
            <a:endParaRPr lang="en-US" altLang="zh-CN" sz="3200" i="1">
              <a:solidFill>
                <a:srgbClr val="3333CC"/>
              </a:solidFill>
              <a:ea typeface="黑体" panose="02010609060101010101" pitchFamily="49" charset="-122"/>
            </a:endParaRPr>
          </a:p>
        </p:txBody>
      </p:sp>
      <p:sp>
        <p:nvSpPr>
          <p:cNvPr id="124939" name="Text Box 13"/>
          <p:cNvSpPr txBox="1">
            <a:spLocks noChangeArrowheads="1"/>
          </p:cNvSpPr>
          <p:nvPr/>
        </p:nvSpPr>
        <p:spPr bwMode="auto">
          <a:xfrm>
            <a:off x="1493838" y="4913313"/>
            <a:ext cx="6254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3200" i="1">
                <a:solidFill>
                  <a:srgbClr val="3333CC"/>
                </a:solidFill>
                <a:ea typeface="黑体" panose="02010609060101010101" pitchFamily="49" charset="-122"/>
              </a:rPr>
              <a:t>D</a:t>
            </a:r>
            <a:r>
              <a:rPr lang="en-US" altLang="zh-CN" sz="3200" baseline="-25000">
                <a:solidFill>
                  <a:srgbClr val="3333CC"/>
                </a:solidFill>
                <a:ea typeface="黑体" panose="02010609060101010101" pitchFamily="49" charset="-122"/>
              </a:rPr>
              <a:t>0</a:t>
            </a:r>
            <a:endParaRPr lang="en-US" altLang="zh-CN" sz="3200" i="1" baseline="-25000">
              <a:solidFill>
                <a:srgbClr val="3333CC"/>
              </a:solidFill>
              <a:ea typeface="黑体" panose="02010609060101010101" pitchFamily="49" charset="-122"/>
            </a:endParaRPr>
          </a:p>
        </p:txBody>
      </p:sp>
      <p:sp>
        <p:nvSpPr>
          <p:cNvPr id="124940" name="Text Box 14"/>
          <p:cNvSpPr txBox="1">
            <a:spLocks noChangeArrowheads="1"/>
          </p:cNvSpPr>
          <p:nvPr/>
        </p:nvSpPr>
        <p:spPr bwMode="auto">
          <a:xfrm>
            <a:off x="4794250" y="1489075"/>
            <a:ext cx="99695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3200">
                <a:solidFill>
                  <a:srgbClr val="3333CC"/>
                </a:solidFill>
                <a:ea typeface="黑体" panose="02010609060101010101" pitchFamily="49" charset="-122"/>
              </a:rPr>
              <a:t>时延</a:t>
            </a:r>
            <a:endParaRPr lang="zh-CN" altLang="en-US" sz="3200">
              <a:solidFill>
                <a:srgbClr val="3333CC"/>
              </a:solidFill>
              <a:ea typeface="黑体" panose="02010609060101010101" pitchFamily="49" charset="-122"/>
            </a:endParaRPr>
          </a:p>
          <a:p>
            <a:pPr algn="l" eaLnBrk="1" hangingPunct="1">
              <a:spcBef>
                <a:spcPct val="0"/>
              </a:spcBef>
              <a:buClrTx/>
              <a:buSzTx/>
              <a:buFontTx/>
              <a:buNone/>
            </a:pPr>
            <a:r>
              <a:rPr lang="zh-CN" altLang="en-US" sz="3200">
                <a:solidFill>
                  <a:srgbClr val="3333CC"/>
                </a:solidFill>
                <a:ea typeface="黑体" panose="02010609060101010101" pitchFamily="49" charset="-122"/>
              </a:rPr>
              <a:t>急剧</a:t>
            </a:r>
            <a:endParaRPr lang="zh-CN" altLang="en-US" sz="3200">
              <a:solidFill>
                <a:srgbClr val="3333CC"/>
              </a:solidFill>
              <a:ea typeface="黑体" panose="02010609060101010101" pitchFamily="49" charset="-122"/>
            </a:endParaRPr>
          </a:p>
          <a:p>
            <a:pPr algn="l" eaLnBrk="1" hangingPunct="1">
              <a:spcBef>
                <a:spcPct val="0"/>
              </a:spcBef>
              <a:buClrTx/>
              <a:buSzTx/>
              <a:buFontTx/>
              <a:buNone/>
            </a:pPr>
            <a:r>
              <a:rPr lang="zh-CN" altLang="en-US" sz="3200">
                <a:solidFill>
                  <a:srgbClr val="3333CC"/>
                </a:solidFill>
                <a:ea typeface="黑体" panose="02010609060101010101" pitchFamily="49" charset="-122"/>
              </a:rPr>
              <a:t>增大</a:t>
            </a:r>
            <a:endParaRPr lang="zh-CN" altLang="en-US" sz="3200" i="1">
              <a:solidFill>
                <a:srgbClr val="3333CC"/>
              </a:solidFill>
              <a:ea typeface="黑体" panose="02010609060101010101" pitchFamily="49" charset="-122"/>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en-US" altLang="zh-CN"/>
              <a:t>1.5  </a:t>
            </a:r>
            <a:r>
              <a:rPr lang="zh-CN" altLang="en-US"/>
              <a:t>因特网概述</a:t>
            </a:r>
            <a:endParaRPr lang="zh-CN" altLang="en-US"/>
          </a:p>
        </p:txBody>
      </p:sp>
      <p:sp>
        <p:nvSpPr>
          <p:cNvPr id="199683" name="Rectangle 3"/>
          <p:cNvSpPr>
            <a:spLocks noGrp="1" noChangeArrowheads="1"/>
          </p:cNvSpPr>
          <p:nvPr>
            <p:ph type="body" idx="1"/>
          </p:nvPr>
        </p:nvSpPr>
        <p:spPr>
          <a:xfrm>
            <a:off x="827088" y="1341438"/>
            <a:ext cx="7772400" cy="4013200"/>
          </a:xfrm>
        </p:spPr>
        <p:txBody>
          <a:bodyPr/>
          <a:lstStyle/>
          <a:p>
            <a:pPr eaLnBrk="1" hangingPunct="1">
              <a:lnSpc>
                <a:spcPct val="90000"/>
              </a:lnSpc>
              <a:buFont typeface="Wingdings" panose="05000000000000000000" pitchFamily="2" charset="2"/>
              <a:buNone/>
              <a:defRPr/>
            </a:pPr>
            <a:r>
              <a:rPr lang="en-US" altLang="zh-CN" dirty="0">
                <a:latin typeface="+mn-ea"/>
              </a:rPr>
              <a:t>1.5.1  </a:t>
            </a:r>
            <a:r>
              <a:rPr lang="zh-CN" altLang="en-US" dirty="0">
                <a:latin typeface="+mn-ea"/>
              </a:rPr>
              <a:t>网络的网络</a:t>
            </a:r>
            <a:endParaRPr lang="zh-CN" altLang="en-US" dirty="0">
              <a:latin typeface="+mn-ea"/>
            </a:endParaRPr>
          </a:p>
          <a:p>
            <a:pPr eaLnBrk="1" hangingPunct="1">
              <a:lnSpc>
                <a:spcPct val="90000"/>
              </a:lnSpc>
              <a:defRPr/>
            </a:pPr>
            <a:r>
              <a:rPr lang="zh-CN" altLang="en-US" dirty="0">
                <a:latin typeface="+mn-ea"/>
              </a:rPr>
              <a:t>起源于美国的因特网现已发展成为世界上最大的国际性计算机互联网 </a:t>
            </a:r>
            <a:endParaRPr lang="zh-CN" altLang="en-US" dirty="0">
              <a:latin typeface="+mn-ea"/>
            </a:endParaRPr>
          </a:p>
          <a:p>
            <a:pPr eaLnBrk="1" hangingPunct="1">
              <a:lnSpc>
                <a:spcPct val="90000"/>
              </a:lnSpc>
              <a:defRPr/>
            </a:pPr>
            <a:r>
              <a:rPr lang="zh-CN" altLang="en-US" dirty="0">
                <a:solidFill>
                  <a:srgbClr val="CC0000"/>
                </a:solidFill>
                <a:latin typeface="+mn-ea"/>
              </a:rPr>
              <a:t>网络</a:t>
            </a:r>
            <a:r>
              <a:rPr lang="en-US" altLang="zh-CN" dirty="0">
                <a:latin typeface="+mn-ea"/>
              </a:rPr>
              <a:t>(network)</a:t>
            </a:r>
            <a:r>
              <a:rPr lang="zh-CN" altLang="en-US" dirty="0">
                <a:latin typeface="+mn-ea"/>
              </a:rPr>
              <a:t>由若干</a:t>
            </a:r>
            <a:r>
              <a:rPr lang="zh-CN" altLang="en-US" dirty="0">
                <a:solidFill>
                  <a:srgbClr val="CC0000"/>
                </a:solidFill>
                <a:latin typeface="+mn-ea"/>
              </a:rPr>
              <a:t>结点</a:t>
            </a:r>
            <a:r>
              <a:rPr lang="en-US" altLang="zh-CN" dirty="0">
                <a:latin typeface="+mn-ea"/>
              </a:rPr>
              <a:t>(node)</a:t>
            </a:r>
            <a:r>
              <a:rPr lang="zh-CN" altLang="en-US" dirty="0">
                <a:latin typeface="+mn-ea"/>
              </a:rPr>
              <a:t>和连接这些结点的</a:t>
            </a:r>
            <a:r>
              <a:rPr lang="zh-CN" altLang="en-US" dirty="0">
                <a:solidFill>
                  <a:srgbClr val="CC0000"/>
                </a:solidFill>
                <a:latin typeface="+mn-ea"/>
              </a:rPr>
              <a:t>链路</a:t>
            </a:r>
            <a:r>
              <a:rPr lang="en-US" altLang="zh-CN" dirty="0">
                <a:latin typeface="+mn-ea"/>
              </a:rPr>
              <a:t>(link)</a:t>
            </a:r>
            <a:r>
              <a:rPr lang="zh-CN" altLang="en-US" dirty="0">
                <a:latin typeface="+mn-ea"/>
              </a:rPr>
              <a:t>组成。 </a:t>
            </a:r>
            <a:endParaRPr lang="zh-CN" altLang="en-US" dirty="0">
              <a:latin typeface="+mn-ea"/>
            </a:endParaRPr>
          </a:p>
          <a:p>
            <a:pPr eaLnBrk="1" hangingPunct="1">
              <a:lnSpc>
                <a:spcPct val="90000"/>
              </a:lnSpc>
              <a:defRPr/>
            </a:pPr>
            <a:r>
              <a:rPr lang="zh-CN" altLang="en-US" dirty="0">
                <a:latin typeface="+mn-ea"/>
              </a:rPr>
              <a:t>互联网是“</a:t>
            </a:r>
            <a:r>
              <a:rPr lang="zh-CN" altLang="en-US" dirty="0">
                <a:solidFill>
                  <a:srgbClr val="CC0000"/>
                </a:solidFill>
                <a:latin typeface="+mn-ea"/>
              </a:rPr>
              <a:t>网络的网络</a:t>
            </a:r>
            <a:r>
              <a:rPr lang="zh-CN" altLang="en-US" dirty="0">
                <a:latin typeface="+mn-ea"/>
              </a:rPr>
              <a:t>”</a:t>
            </a:r>
            <a:r>
              <a:rPr lang="en-US" altLang="zh-CN" dirty="0">
                <a:latin typeface="+mn-ea"/>
              </a:rPr>
              <a:t>(network of networks)</a:t>
            </a:r>
            <a:r>
              <a:rPr lang="zh-CN" altLang="en-US" dirty="0">
                <a:latin typeface="+mn-ea"/>
              </a:rPr>
              <a:t>。 </a:t>
            </a:r>
            <a:endParaRPr lang="zh-CN" altLang="en-US" dirty="0">
              <a:latin typeface="+mn-ea"/>
            </a:endParaRPr>
          </a:p>
          <a:p>
            <a:pPr eaLnBrk="1" hangingPunct="1">
              <a:lnSpc>
                <a:spcPct val="90000"/>
              </a:lnSpc>
              <a:defRPr/>
            </a:pPr>
            <a:r>
              <a:rPr lang="zh-CN" altLang="en-US" dirty="0">
                <a:latin typeface="+mn-ea"/>
              </a:rPr>
              <a:t>连接在因特网上的计算机都称为</a:t>
            </a:r>
            <a:r>
              <a:rPr lang="zh-CN" altLang="en-US" dirty="0">
                <a:solidFill>
                  <a:srgbClr val="CC0000"/>
                </a:solidFill>
                <a:latin typeface="+mn-ea"/>
              </a:rPr>
              <a:t>主机</a:t>
            </a:r>
            <a:r>
              <a:rPr lang="en-US" altLang="zh-CN" dirty="0">
                <a:latin typeface="+mn-ea"/>
              </a:rPr>
              <a:t>(host)</a:t>
            </a:r>
            <a:r>
              <a:rPr lang="zh-CN" altLang="en-US" dirty="0">
                <a:latin typeface="+mn-ea"/>
              </a:rPr>
              <a:t>。 </a:t>
            </a:r>
            <a:endParaRPr lang="zh-CN" altLang="en-US" dirty="0">
              <a:latin typeface="+mn-ea"/>
            </a:endParaRPr>
          </a:p>
          <a:p>
            <a:pPr eaLnBrk="1" hangingPunct="1">
              <a:lnSpc>
                <a:spcPct val="90000"/>
              </a:lnSpc>
              <a:defRPr/>
            </a:pPr>
            <a:endParaRPr lang="en-US" altLang="zh-CN" dirty="0">
              <a:latin typeface="+mn-ea"/>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1150938" y="214313"/>
            <a:ext cx="7021512" cy="693737"/>
          </a:xfrm>
        </p:spPr>
        <p:txBody>
          <a:bodyPr/>
          <a:lstStyle/>
          <a:p>
            <a:pPr eaLnBrk="1" hangingPunct="1"/>
            <a:r>
              <a:rPr lang="zh-CN" altLang="en-US"/>
              <a:t>网络与因特网</a:t>
            </a:r>
            <a:endParaRPr lang="zh-CN" altLang="en-US"/>
          </a:p>
        </p:txBody>
      </p:sp>
      <p:sp>
        <p:nvSpPr>
          <p:cNvPr id="129027" name="Rectangle 3"/>
          <p:cNvSpPr>
            <a:spLocks noGrp="1" noChangeArrowheads="1"/>
          </p:cNvSpPr>
          <p:nvPr>
            <p:ph type="body" idx="1"/>
          </p:nvPr>
        </p:nvSpPr>
        <p:spPr>
          <a:xfrm>
            <a:off x="914400" y="1524000"/>
            <a:ext cx="7391400" cy="1184275"/>
          </a:xfrm>
        </p:spPr>
        <p:txBody>
          <a:bodyPr/>
          <a:lstStyle/>
          <a:p>
            <a:pPr eaLnBrk="1" hangingPunct="1"/>
            <a:r>
              <a:rPr lang="zh-CN" altLang="en-US"/>
              <a:t>网络把许多计算机连接在一起。</a:t>
            </a:r>
            <a:endParaRPr lang="zh-CN" altLang="en-US"/>
          </a:p>
          <a:p>
            <a:pPr eaLnBrk="1" hangingPunct="1"/>
            <a:r>
              <a:rPr lang="zh-CN" altLang="en-US"/>
              <a:t>因特网则把许多网络连接在一起。 </a:t>
            </a:r>
            <a:endParaRPr lang="zh-CN" altLang="en-US"/>
          </a:p>
        </p:txBody>
      </p:sp>
      <p:grpSp>
        <p:nvGrpSpPr>
          <p:cNvPr id="129028" name="Group 148"/>
          <p:cNvGrpSpPr/>
          <p:nvPr/>
        </p:nvGrpSpPr>
        <p:grpSpPr bwMode="auto">
          <a:xfrm>
            <a:off x="414338" y="2852738"/>
            <a:ext cx="8315325" cy="3125787"/>
            <a:chOff x="1519" y="640"/>
            <a:chExt cx="3991" cy="1862"/>
          </a:xfrm>
        </p:grpSpPr>
        <p:grpSp>
          <p:nvGrpSpPr>
            <p:cNvPr id="129029" name="Group 4"/>
            <p:cNvGrpSpPr/>
            <p:nvPr/>
          </p:nvGrpSpPr>
          <p:grpSpPr bwMode="auto">
            <a:xfrm>
              <a:off x="3514" y="935"/>
              <a:ext cx="1996" cy="1361"/>
              <a:chOff x="109" y="1226"/>
              <a:chExt cx="2516" cy="1675"/>
            </a:xfrm>
          </p:grpSpPr>
          <p:grpSp>
            <p:nvGrpSpPr>
              <p:cNvPr id="129162" name="Group 5"/>
              <p:cNvGrpSpPr/>
              <p:nvPr/>
            </p:nvGrpSpPr>
            <p:grpSpPr bwMode="auto">
              <a:xfrm>
                <a:off x="109" y="1226"/>
                <a:ext cx="2516" cy="1675"/>
                <a:chOff x="109" y="1226"/>
                <a:chExt cx="2516" cy="1675"/>
              </a:xfrm>
            </p:grpSpPr>
            <p:grpSp>
              <p:nvGrpSpPr>
                <p:cNvPr id="129164" name="Group 6"/>
                <p:cNvGrpSpPr/>
                <p:nvPr/>
              </p:nvGrpSpPr>
              <p:grpSpPr bwMode="auto">
                <a:xfrm>
                  <a:off x="109" y="1226"/>
                  <a:ext cx="2516" cy="1675"/>
                  <a:chOff x="109" y="1226"/>
                  <a:chExt cx="2516" cy="1675"/>
                </a:xfrm>
              </p:grpSpPr>
              <p:sp>
                <p:nvSpPr>
                  <p:cNvPr id="129166" name="Oval 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ln>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67" name="Oval 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ln>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68" name="Oval 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ln>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69" name="Oval 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ln>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70" name="Oval 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ln>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71" name="Oval 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ln>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72" name="Oval 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ln>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grpSp>
            <p:sp>
              <p:nvSpPr>
                <p:cNvPr id="129165" name="Oval 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14:hiddenLine>
                  </a:ext>
                </a:extLst>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grpSp>
          <p:sp>
            <p:nvSpPr>
              <p:cNvPr id="129163" name="Freeform 15"/>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grpSp>
        <p:sp>
          <p:nvSpPr>
            <p:cNvPr id="129030" name="Line 16"/>
            <p:cNvSpPr>
              <a:spLocks noChangeShapeType="1"/>
            </p:cNvSpPr>
            <p:nvPr/>
          </p:nvSpPr>
          <p:spPr bwMode="auto">
            <a:xfrm flipH="1">
              <a:off x="4421" y="1661"/>
              <a:ext cx="0" cy="2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9031" name="Line 17"/>
            <p:cNvSpPr>
              <a:spLocks noChangeShapeType="1"/>
            </p:cNvSpPr>
            <p:nvPr/>
          </p:nvSpPr>
          <p:spPr bwMode="auto">
            <a:xfrm flipH="1" flipV="1">
              <a:off x="4240" y="1480"/>
              <a:ext cx="136" cy="1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9032" name="Text Box 18"/>
            <p:cNvSpPr txBox="1">
              <a:spLocks noChangeArrowheads="1"/>
            </p:cNvSpPr>
            <p:nvPr/>
          </p:nvSpPr>
          <p:spPr bwMode="auto">
            <a:xfrm>
              <a:off x="2339" y="2276"/>
              <a:ext cx="28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a:solidFill>
                    <a:srgbClr val="333399"/>
                  </a:solidFill>
                  <a:ea typeface="黑体" panose="02010609060101010101" pitchFamily="49" charset="-122"/>
                </a:rPr>
                <a:t>(a)</a:t>
              </a:r>
              <a:endParaRPr lang="en-US" altLang="zh-CN">
                <a:solidFill>
                  <a:srgbClr val="333399"/>
                </a:solidFill>
                <a:ea typeface="黑体" panose="02010609060101010101" pitchFamily="49" charset="-122"/>
              </a:endParaRPr>
            </a:p>
          </p:txBody>
        </p:sp>
        <p:sp>
          <p:nvSpPr>
            <p:cNvPr id="129033" name="Text Box 19"/>
            <p:cNvSpPr txBox="1">
              <a:spLocks noChangeArrowheads="1"/>
            </p:cNvSpPr>
            <p:nvPr/>
          </p:nvSpPr>
          <p:spPr bwMode="auto">
            <a:xfrm>
              <a:off x="4428" y="2276"/>
              <a:ext cx="283"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a:solidFill>
                    <a:srgbClr val="333399"/>
                  </a:solidFill>
                  <a:ea typeface="黑体" panose="02010609060101010101" pitchFamily="49" charset="-122"/>
                </a:rPr>
                <a:t>(b)</a:t>
              </a:r>
              <a:endParaRPr lang="en-US" altLang="zh-CN">
                <a:solidFill>
                  <a:srgbClr val="333399"/>
                </a:solidFill>
                <a:ea typeface="黑体" panose="02010609060101010101" pitchFamily="49" charset="-122"/>
              </a:endParaRPr>
            </a:p>
          </p:txBody>
        </p:sp>
        <p:grpSp>
          <p:nvGrpSpPr>
            <p:cNvPr id="129034" name="Group 20"/>
            <p:cNvGrpSpPr/>
            <p:nvPr/>
          </p:nvGrpSpPr>
          <p:grpSpPr bwMode="auto">
            <a:xfrm>
              <a:off x="1519" y="1026"/>
              <a:ext cx="1727" cy="1162"/>
              <a:chOff x="1680" y="240"/>
              <a:chExt cx="2529" cy="1270"/>
            </a:xfrm>
          </p:grpSpPr>
          <p:sp>
            <p:nvSpPr>
              <p:cNvPr id="129153" name="Oval 21"/>
              <p:cNvSpPr>
                <a:spLocks noChangeArrowheads="1"/>
              </p:cNvSpPr>
              <p:nvPr/>
            </p:nvSpPr>
            <p:spPr bwMode="auto">
              <a:xfrm>
                <a:off x="2554" y="240"/>
                <a:ext cx="1088"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54" name="Oval 22"/>
              <p:cNvSpPr>
                <a:spLocks noChangeArrowheads="1"/>
              </p:cNvSpPr>
              <p:nvPr/>
            </p:nvSpPr>
            <p:spPr bwMode="auto">
              <a:xfrm>
                <a:off x="1941" y="381"/>
                <a:ext cx="827"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55" name="Oval 23"/>
              <p:cNvSpPr>
                <a:spLocks noChangeArrowheads="1"/>
              </p:cNvSpPr>
              <p:nvPr/>
            </p:nvSpPr>
            <p:spPr bwMode="auto">
              <a:xfrm>
                <a:off x="1680" y="702"/>
                <a:ext cx="552" cy="411"/>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56" name="Oval 24"/>
              <p:cNvSpPr>
                <a:spLocks noChangeArrowheads="1"/>
              </p:cNvSpPr>
              <p:nvPr/>
            </p:nvSpPr>
            <p:spPr bwMode="auto">
              <a:xfrm>
                <a:off x="1849" y="894"/>
                <a:ext cx="842" cy="450"/>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57" name="Oval 25"/>
              <p:cNvSpPr>
                <a:spLocks noChangeArrowheads="1"/>
              </p:cNvSpPr>
              <p:nvPr/>
            </p:nvSpPr>
            <p:spPr bwMode="auto">
              <a:xfrm>
                <a:off x="2462" y="971"/>
                <a:ext cx="1272" cy="539"/>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58" name="Oval 26"/>
              <p:cNvSpPr>
                <a:spLocks noChangeArrowheads="1"/>
              </p:cNvSpPr>
              <p:nvPr/>
            </p:nvSpPr>
            <p:spPr bwMode="auto">
              <a:xfrm>
                <a:off x="3289" y="394"/>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59" name="Oval 27"/>
              <p:cNvSpPr>
                <a:spLocks noChangeArrowheads="1"/>
              </p:cNvSpPr>
              <p:nvPr/>
            </p:nvSpPr>
            <p:spPr bwMode="auto">
              <a:xfrm>
                <a:off x="3412" y="663"/>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60" name="Oval 28"/>
              <p:cNvSpPr>
                <a:spLocks noChangeArrowheads="1"/>
              </p:cNvSpPr>
              <p:nvPr/>
            </p:nvSpPr>
            <p:spPr bwMode="auto">
              <a:xfrm>
                <a:off x="3335" y="753"/>
                <a:ext cx="797" cy="668"/>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61" name="Oval 29"/>
              <p:cNvSpPr>
                <a:spLocks noChangeArrowheads="1"/>
              </p:cNvSpPr>
              <p:nvPr/>
            </p:nvSpPr>
            <p:spPr bwMode="auto">
              <a:xfrm>
                <a:off x="2140" y="548"/>
                <a:ext cx="1640" cy="667"/>
              </a:xfrm>
              <a:prstGeom prst="ellipse">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grpSp>
        <p:sp>
          <p:nvSpPr>
            <p:cNvPr id="129035" name="Line 30"/>
            <p:cNvSpPr>
              <a:spLocks noChangeShapeType="1"/>
            </p:cNvSpPr>
            <p:nvPr/>
          </p:nvSpPr>
          <p:spPr bwMode="auto">
            <a:xfrm flipH="1" flipV="1">
              <a:off x="2516" y="1207"/>
              <a:ext cx="458" cy="59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36" name="Text Box 31"/>
            <p:cNvSpPr txBox="1">
              <a:spLocks noChangeArrowheads="1"/>
            </p:cNvSpPr>
            <p:nvPr/>
          </p:nvSpPr>
          <p:spPr bwMode="auto">
            <a:xfrm>
              <a:off x="2239" y="640"/>
              <a:ext cx="40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a:solidFill>
                    <a:srgbClr val="333399"/>
                  </a:solidFill>
                  <a:latin typeface="黑体" panose="02010609060101010101" pitchFamily="49" charset="-122"/>
                  <a:ea typeface="黑体" panose="02010609060101010101" pitchFamily="49" charset="-122"/>
                </a:rPr>
                <a:t>网络</a:t>
              </a:r>
              <a:endParaRPr lang="zh-CN" altLang="en-US">
                <a:solidFill>
                  <a:srgbClr val="333399"/>
                </a:solidFill>
                <a:latin typeface="黑体" panose="02010609060101010101" pitchFamily="49" charset="-122"/>
                <a:ea typeface="黑体" panose="02010609060101010101" pitchFamily="49" charset="-122"/>
              </a:endParaRPr>
            </a:p>
          </p:txBody>
        </p:sp>
        <p:sp>
          <p:nvSpPr>
            <p:cNvPr id="129037" name="Line 32"/>
            <p:cNvSpPr>
              <a:spLocks noChangeShapeType="1"/>
            </p:cNvSpPr>
            <p:nvPr/>
          </p:nvSpPr>
          <p:spPr bwMode="auto">
            <a:xfrm flipH="1" flipV="1">
              <a:off x="4104" y="1933"/>
              <a:ext cx="726" cy="9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38" name="Line 33"/>
            <p:cNvSpPr>
              <a:spLocks noChangeShapeType="1"/>
            </p:cNvSpPr>
            <p:nvPr/>
          </p:nvSpPr>
          <p:spPr bwMode="auto">
            <a:xfrm flipV="1">
              <a:off x="4104" y="1117"/>
              <a:ext cx="226" cy="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39" name="Text Box 34"/>
            <p:cNvSpPr txBox="1">
              <a:spLocks noChangeArrowheads="1"/>
            </p:cNvSpPr>
            <p:nvPr/>
          </p:nvSpPr>
          <p:spPr bwMode="auto">
            <a:xfrm>
              <a:off x="3787" y="640"/>
              <a:ext cx="170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a:solidFill>
                    <a:srgbClr val="333399"/>
                  </a:solidFill>
                  <a:latin typeface="黑体" panose="02010609060101010101" pitchFamily="49" charset="-122"/>
                  <a:ea typeface="黑体" panose="02010609060101010101" pitchFamily="49" charset="-122"/>
                </a:rPr>
                <a:t>互联网（网络的网络）</a:t>
              </a:r>
              <a:endParaRPr lang="zh-CN" altLang="en-US">
                <a:solidFill>
                  <a:srgbClr val="333399"/>
                </a:solidFill>
                <a:latin typeface="黑体" panose="02010609060101010101" pitchFamily="49" charset="-122"/>
                <a:ea typeface="黑体" panose="02010609060101010101" pitchFamily="49" charset="-122"/>
              </a:endParaRPr>
            </a:p>
          </p:txBody>
        </p:sp>
        <p:sp>
          <p:nvSpPr>
            <p:cNvPr id="129040" name="Line 35"/>
            <p:cNvSpPr>
              <a:spLocks noChangeShapeType="1"/>
            </p:cNvSpPr>
            <p:nvPr/>
          </p:nvSpPr>
          <p:spPr bwMode="auto">
            <a:xfrm flipH="1">
              <a:off x="3832" y="1480"/>
              <a:ext cx="408" cy="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1" name="Line 36"/>
            <p:cNvSpPr>
              <a:spLocks noChangeShapeType="1"/>
            </p:cNvSpPr>
            <p:nvPr/>
          </p:nvSpPr>
          <p:spPr bwMode="auto">
            <a:xfrm>
              <a:off x="4512" y="1117"/>
              <a:ext cx="272" cy="9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9042" name="Line 37"/>
            <p:cNvSpPr>
              <a:spLocks noChangeShapeType="1"/>
            </p:cNvSpPr>
            <p:nvPr/>
          </p:nvSpPr>
          <p:spPr bwMode="auto">
            <a:xfrm>
              <a:off x="4875" y="1253"/>
              <a:ext cx="408" cy="40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9043" name="Line 38"/>
            <p:cNvSpPr>
              <a:spLocks noChangeShapeType="1"/>
            </p:cNvSpPr>
            <p:nvPr/>
          </p:nvSpPr>
          <p:spPr bwMode="auto">
            <a:xfrm flipH="1">
              <a:off x="4784" y="1298"/>
              <a:ext cx="46" cy="2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9044" name="Line 39"/>
            <p:cNvSpPr>
              <a:spLocks noChangeShapeType="1"/>
            </p:cNvSpPr>
            <p:nvPr/>
          </p:nvSpPr>
          <p:spPr bwMode="auto">
            <a:xfrm flipV="1">
              <a:off x="4240" y="1253"/>
              <a:ext cx="454"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9045" name="Line 40"/>
            <p:cNvSpPr>
              <a:spLocks noChangeShapeType="1"/>
            </p:cNvSpPr>
            <p:nvPr/>
          </p:nvSpPr>
          <p:spPr bwMode="auto">
            <a:xfrm>
              <a:off x="4058" y="1162"/>
              <a:ext cx="91" cy="2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9046" name="Line 41"/>
            <p:cNvSpPr>
              <a:spLocks noChangeShapeType="1"/>
            </p:cNvSpPr>
            <p:nvPr/>
          </p:nvSpPr>
          <p:spPr bwMode="auto">
            <a:xfrm flipV="1">
              <a:off x="4422" y="1616"/>
              <a:ext cx="317" cy="9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9047" name="Line 42"/>
            <p:cNvSpPr>
              <a:spLocks noChangeShapeType="1"/>
            </p:cNvSpPr>
            <p:nvPr/>
          </p:nvSpPr>
          <p:spPr bwMode="auto">
            <a:xfrm>
              <a:off x="4830" y="1616"/>
              <a:ext cx="408" cy="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9048" name="Line 43"/>
            <p:cNvSpPr>
              <a:spLocks noChangeShapeType="1"/>
            </p:cNvSpPr>
            <p:nvPr/>
          </p:nvSpPr>
          <p:spPr bwMode="auto">
            <a:xfrm flipH="1">
              <a:off x="4013" y="1525"/>
              <a:ext cx="136" cy="31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9049" name="Line 44"/>
            <p:cNvSpPr>
              <a:spLocks noChangeShapeType="1"/>
            </p:cNvSpPr>
            <p:nvPr/>
          </p:nvSpPr>
          <p:spPr bwMode="auto">
            <a:xfrm>
              <a:off x="4784" y="1661"/>
              <a:ext cx="0" cy="31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29050" name="Group 45"/>
            <p:cNvGrpSpPr/>
            <p:nvPr/>
          </p:nvGrpSpPr>
          <p:grpSpPr bwMode="auto">
            <a:xfrm>
              <a:off x="3877" y="1071"/>
              <a:ext cx="272" cy="227"/>
              <a:chOff x="2949" y="196"/>
              <a:chExt cx="941" cy="598"/>
            </a:xfrm>
          </p:grpSpPr>
          <p:sp>
            <p:nvSpPr>
              <p:cNvPr id="129142" name="Oval 46"/>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43" name="Oval 47"/>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44" name="Oval 48"/>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45" name="Oval 49"/>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46" name="Oval 50"/>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47" name="Oval 51"/>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48" name="Oval 52"/>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49" name="Oval 53"/>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50" name="Freeform 5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129151" name="Freeform 5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129152" name="Freeform 5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grpSp>
        <p:grpSp>
          <p:nvGrpSpPr>
            <p:cNvPr id="129051" name="Group 57"/>
            <p:cNvGrpSpPr/>
            <p:nvPr/>
          </p:nvGrpSpPr>
          <p:grpSpPr bwMode="auto">
            <a:xfrm>
              <a:off x="4648" y="1071"/>
              <a:ext cx="408" cy="317"/>
              <a:chOff x="2949" y="196"/>
              <a:chExt cx="941" cy="598"/>
            </a:xfrm>
          </p:grpSpPr>
          <p:sp>
            <p:nvSpPr>
              <p:cNvPr id="129131" name="Oval 58"/>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32" name="Oval 59"/>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33" name="Oval 60"/>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34" name="Oval 61"/>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35" name="Oval 62"/>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36" name="Oval 63"/>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37" name="Oval 64"/>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38" name="Oval 65"/>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39" name="Freeform 66"/>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129140" name="Freeform 67"/>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129141" name="Freeform 68"/>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grpSp>
        <p:grpSp>
          <p:nvGrpSpPr>
            <p:cNvPr id="129052" name="Group 69"/>
            <p:cNvGrpSpPr/>
            <p:nvPr/>
          </p:nvGrpSpPr>
          <p:grpSpPr bwMode="auto">
            <a:xfrm rot="-1072061">
              <a:off x="3614" y="1401"/>
              <a:ext cx="318" cy="271"/>
              <a:chOff x="2949" y="196"/>
              <a:chExt cx="941" cy="598"/>
            </a:xfrm>
          </p:grpSpPr>
          <p:sp>
            <p:nvSpPr>
              <p:cNvPr id="129120" name="Oval 70"/>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21" name="Oval 71"/>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22" name="Oval 72"/>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23" name="Oval 73"/>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24" name="Oval 74"/>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25" name="Oval 75"/>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26" name="Oval 76"/>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27" name="Oval 77"/>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28" name="Freeform 7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129129" name="Freeform 7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129130" name="Freeform 8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grpSp>
        <p:grpSp>
          <p:nvGrpSpPr>
            <p:cNvPr id="129053" name="Group 81"/>
            <p:cNvGrpSpPr/>
            <p:nvPr/>
          </p:nvGrpSpPr>
          <p:grpSpPr bwMode="auto">
            <a:xfrm rot="-854928">
              <a:off x="3786" y="1741"/>
              <a:ext cx="362" cy="317"/>
              <a:chOff x="2949" y="196"/>
              <a:chExt cx="941" cy="598"/>
            </a:xfrm>
          </p:grpSpPr>
          <p:sp>
            <p:nvSpPr>
              <p:cNvPr id="129109" name="Oval 82"/>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10" name="Oval 83"/>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11" name="Oval 84"/>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12" name="Oval 85"/>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13" name="Oval 86"/>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14" name="Oval 87"/>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15" name="Oval 88"/>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16" name="Oval 89"/>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17" name="Freeform 90"/>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129118" name="Freeform 9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129119" name="Freeform 92"/>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grpSp>
        <p:sp>
          <p:nvSpPr>
            <p:cNvPr id="129054" name="Line 93"/>
            <p:cNvSpPr>
              <a:spLocks noChangeShapeType="1"/>
            </p:cNvSpPr>
            <p:nvPr/>
          </p:nvSpPr>
          <p:spPr bwMode="auto">
            <a:xfrm flipH="1">
              <a:off x="4830" y="1706"/>
              <a:ext cx="453" cy="31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29055" name="Group 94"/>
            <p:cNvGrpSpPr/>
            <p:nvPr/>
          </p:nvGrpSpPr>
          <p:grpSpPr bwMode="auto">
            <a:xfrm rot="-666782">
              <a:off x="4648" y="1888"/>
              <a:ext cx="272" cy="227"/>
              <a:chOff x="2949" y="196"/>
              <a:chExt cx="941" cy="598"/>
            </a:xfrm>
          </p:grpSpPr>
          <p:sp>
            <p:nvSpPr>
              <p:cNvPr id="129098" name="Oval 95"/>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99" name="Oval 96"/>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00" name="Oval 97"/>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01" name="Oval 98"/>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02" name="Oval 99"/>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03" name="Oval 100"/>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04" name="Oval 101"/>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05" name="Oval 102"/>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06" name="Freeform 103"/>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129107" name="Freeform 104"/>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129108" name="Freeform 105"/>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grpSp>
        <p:grpSp>
          <p:nvGrpSpPr>
            <p:cNvPr id="129056" name="Group 106"/>
            <p:cNvGrpSpPr/>
            <p:nvPr/>
          </p:nvGrpSpPr>
          <p:grpSpPr bwMode="auto">
            <a:xfrm rot="282232">
              <a:off x="5147" y="1570"/>
              <a:ext cx="272" cy="227"/>
              <a:chOff x="2949" y="196"/>
              <a:chExt cx="941" cy="598"/>
            </a:xfrm>
          </p:grpSpPr>
          <p:sp>
            <p:nvSpPr>
              <p:cNvPr id="129087" name="Oval 107"/>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88" name="Oval 108"/>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89" name="Oval 109"/>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90" name="Oval 110"/>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91" name="Oval 111"/>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92" name="Oval 112"/>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93" name="Oval 113"/>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94" name="Oval 114"/>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95" name="Freeform 11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129096" name="Freeform 11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129097" name="Freeform 11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grpSp>
        <p:sp>
          <p:nvSpPr>
            <p:cNvPr id="129057" name="Line 118"/>
            <p:cNvSpPr>
              <a:spLocks noChangeShapeType="1"/>
            </p:cNvSpPr>
            <p:nvPr/>
          </p:nvSpPr>
          <p:spPr bwMode="auto">
            <a:xfrm flipV="1">
              <a:off x="1791" y="1207"/>
              <a:ext cx="589" cy="40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58" name="Line 119"/>
            <p:cNvSpPr>
              <a:spLocks noChangeShapeType="1"/>
            </p:cNvSpPr>
            <p:nvPr/>
          </p:nvSpPr>
          <p:spPr bwMode="auto">
            <a:xfrm flipV="1">
              <a:off x="2290" y="1207"/>
              <a:ext cx="136" cy="6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29059" name="Picture 12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 y="1525"/>
              <a:ext cx="19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60" name="Picture 1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8" y="1389"/>
              <a:ext cx="26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9061" name="Picture 12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5" y="1888"/>
              <a:ext cx="26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9062" name="Picture 1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 y="1525"/>
              <a:ext cx="26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9063" name="Picture 12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6" y="1389"/>
              <a:ext cx="26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9064" name="Picture 12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5" y="1026"/>
              <a:ext cx="26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9065" name="Picture 1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0" y="1797"/>
              <a:ext cx="26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129066" name="Group 127"/>
            <p:cNvGrpSpPr/>
            <p:nvPr/>
          </p:nvGrpSpPr>
          <p:grpSpPr bwMode="auto">
            <a:xfrm rot="-666782">
              <a:off x="4285" y="1570"/>
              <a:ext cx="272" cy="227"/>
              <a:chOff x="2949" y="196"/>
              <a:chExt cx="941" cy="598"/>
            </a:xfrm>
          </p:grpSpPr>
          <p:sp>
            <p:nvSpPr>
              <p:cNvPr id="129076" name="Oval 128"/>
              <p:cNvSpPr>
                <a:spLocks noChangeArrowheads="1"/>
              </p:cNvSpPr>
              <p:nvPr/>
            </p:nvSpPr>
            <p:spPr bwMode="auto">
              <a:xfrm>
                <a:off x="3168" y="196"/>
                <a:ext cx="407" cy="162"/>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77" name="Oval 129"/>
              <p:cNvSpPr>
                <a:spLocks noChangeArrowheads="1"/>
              </p:cNvSpPr>
              <p:nvPr/>
            </p:nvSpPr>
            <p:spPr bwMode="auto">
              <a:xfrm rot="900000">
                <a:off x="3512" y="252"/>
                <a:ext cx="275" cy="131"/>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78" name="Oval 130"/>
              <p:cNvSpPr>
                <a:spLocks noChangeArrowheads="1"/>
              </p:cNvSpPr>
              <p:nvPr/>
            </p:nvSpPr>
            <p:spPr bwMode="auto">
              <a:xfrm rot="1500000">
                <a:off x="3650" y="385"/>
                <a:ext cx="240" cy="153"/>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79" name="Oval 131"/>
              <p:cNvSpPr>
                <a:spLocks noChangeArrowheads="1"/>
              </p:cNvSpPr>
              <p:nvPr/>
            </p:nvSpPr>
            <p:spPr bwMode="auto">
              <a:xfrm rot="-1560000">
                <a:off x="3573" y="537"/>
                <a:ext cx="291" cy="189"/>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80" name="Oval 132"/>
              <p:cNvSpPr>
                <a:spLocks noChangeArrowheads="1"/>
              </p:cNvSpPr>
              <p:nvPr/>
            </p:nvSpPr>
            <p:spPr bwMode="auto">
              <a:xfrm>
                <a:off x="3216" y="555"/>
                <a:ext cx="471" cy="239"/>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81" name="Oval 133"/>
              <p:cNvSpPr>
                <a:spLocks noChangeArrowheads="1"/>
              </p:cNvSpPr>
              <p:nvPr/>
            </p:nvSpPr>
            <p:spPr bwMode="auto">
              <a:xfrm rot="1080000">
                <a:off x="3023" y="555"/>
                <a:ext cx="265" cy="156"/>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82" name="Oval 134"/>
              <p:cNvSpPr>
                <a:spLocks noChangeArrowheads="1"/>
              </p:cNvSpPr>
              <p:nvPr/>
            </p:nvSpPr>
            <p:spPr bwMode="auto">
              <a:xfrm>
                <a:off x="2949" y="432"/>
                <a:ext cx="217" cy="156"/>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83" name="Oval 135"/>
              <p:cNvSpPr>
                <a:spLocks noChangeArrowheads="1"/>
              </p:cNvSpPr>
              <p:nvPr/>
            </p:nvSpPr>
            <p:spPr bwMode="auto">
              <a:xfrm rot="-1860000">
                <a:off x="2984" y="310"/>
                <a:ext cx="295" cy="156"/>
              </a:xfrm>
              <a:prstGeom prst="ellipse">
                <a:avLst/>
              </a:prstGeom>
              <a:solidFill>
                <a:srgbClr val="C0C0C0"/>
              </a:solidFill>
              <a:ln w="12700">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84" name="Freeform 136"/>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129085" name="Freeform 137"/>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sp>
            <p:nvSpPr>
              <p:cNvPr id="129086" name="Freeform 138"/>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a:solidFill>
                      <a:srgbClr val="000000"/>
                    </a:solidFill>
                    <a:prstDash val="solid"/>
                    <a:round/>
                    <a:headEnd type="none" w="med" len="med"/>
                    <a:tailEnd type="none" w="med" len="med"/>
                  </a14:hiddenLine>
                </a:ext>
              </a:extLst>
            </p:spPr>
            <p:txBody>
              <a:bodyPr/>
              <a:lstStyle/>
              <a:p>
                <a:endParaRPr lang="zh-CN" altLang="en-US"/>
              </a:p>
            </p:txBody>
          </p:sp>
        </p:grpSp>
        <p:pic>
          <p:nvPicPr>
            <p:cNvPr id="129067" name="Picture 13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 y="1842"/>
              <a:ext cx="19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68" name="Picture 14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5" y="1752"/>
              <a:ext cx="19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69" name="Picture 1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959483">
              <a:off x="2299" y="1144"/>
              <a:ext cx="27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9070" name="Oval 142"/>
            <p:cNvSpPr>
              <a:spLocks noChangeArrowheads="1"/>
            </p:cNvSpPr>
            <p:nvPr/>
          </p:nvSpPr>
          <p:spPr bwMode="auto">
            <a:xfrm>
              <a:off x="2885" y="1709"/>
              <a:ext cx="272" cy="272"/>
            </a:xfrm>
            <a:prstGeom prst="ellipse">
              <a:avLst/>
            </a:prstGeom>
            <a:noFill/>
            <a:ln w="9525">
              <a:solidFill>
                <a:schemeClr val="tx1"/>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71" name="Text Box 143"/>
            <p:cNvSpPr txBox="1">
              <a:spLocks noChangeArrowheads="1"/>
            </p:cNvSpPr>
            <p:nvPr/>
          </p:nvSpPr>
          <p:spPr bwMode="auto">
            <a:xfrm>
              <a:off x="2562" y="973"/>
              <a:ext cx="40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a:solidFill>
                    <a:srgbClr val="333399"/>
                  </a:solidFill>
                  <a:latin typeface="黑体" panose="02010609060101010101" pitchFamily="49" charset="-122"/>
                  <a:ea typeface="黑体" panose="02010609060101010101" pitchFamily="49" charset="-122"/>
                </a:rPr>
                <a:t>结点</a:t>
              </a:r>
              <a:endParaRPr lang="zh-CN" altLang="en-US">
                <a:solidFill>
                  <a:srgbClr val="333399"/>
                </a:solidFill>
                <a:latin typeface="黑体" panose="02010609060101010101" pitchFamily="49" charset="-122"/>
                <a:ea typeface="黑体" panose="02010609060101010101" pitchFamily="49" charset="-122"/>
              </a:endParaRPr>
            </a:p>
          </p:txBody>
        </p:sp>
        <p:sp>
          <p:nvSpPr>
            <p:cNvPr id="129072" name="Text Box 144"/>
            <p:cNvSpPr txBox="1">
              <a:spLocks noChangeArrowheads="1"/>
            </p:cNvSpPr>
            <p:nvPr/>
          </p:nvSpPr>
          <p:spPr bwMode="auto">
            <a:xfrm>
              <a:off x="2734" y="1290"/>
              <a:ext cx="40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a:solidFill>
                    <a:srgbClr val="333399"/>
                  </a:solidFill>
                  <a:latin typeface="黑体" panose="02010609060101010101" pitchFamily="49" charset="-122"/>
                  <a:ea typeface="黑体" panose="02010609060101010101" pitchFamily="49" charset="-122"/>
                </a:rPr>
                <a:t>链路</a:t>
              </a:r>
              <a:endParaRPr lang="zh-CN" altLang="en-US">
                <a:solidFill>
                  <a:srgbClr val="333399"/>
                </a:solidFill>
                <a:latin typeface="黑体" panose="02010609060101010101" pitchFamily="49" charset="-122"/>
                <a:ea typeface="黑体" panose="02010609060101010101" pitchFamily="49" charset="-122"/>
              </a:endParaRPr>
            </a:p>
          </p:txBody>
        </p:sp>
        <p:sp>
          <p:nvSpPr>
            <p:cNvPr id="129073" name="Oval 145"/>
            <p:cNvSpPr>
              <a:spLocks noChangeArrowheads="1"/>
            </p:cNvSpPr>
            <p:nvPr/>
          </p:nvSpPr>
          <p:spPr bwMode="auto">
            <a:xfrm>
              <a:off x="2301" y="1077"/>
              <a:ext cx="272" cy="272"/>
            </a:xfrm>
            <a:prstGeom prst="ellipse">
              <a:avLst/>
            </a:prstGeom>
            <a:noFill/>
            <a:ln w="9525">
              <a:solidFill>
                <a:schemeClr val="tx1"/>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74" name="Oval 146"/>
            <p:cNvSpPr>
              <a:spLocks noChangeArrowheads="1"/>
            </p:cNvSpPr>
            <p:nvPr/>
          </p:nvSpPr>
          <p:spPr bwMode="auto">
            <a:xfrm>
              <a:off x="1669" y="1501"/>
              <a:ext cx="272" cy="272"/>
            </a:xfrm>
            <a:prstGeom prst="ellipse">
              <a:avLst/>
            </a:prstGeom>
            <a:noFill/>
            <a:ln w="9525">
              <a:solidFill>
                <a:schemeClr val="tx1"/>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75" name="Oval 147"/>
            <p:cNvSpPr>
              <a:spLocks noChangeArrowheads="1"/>
            </p:cNvSpPr>
            <p:nvPr/>
          </p:nvSpPr>
          <p:spPr bwMode="auto">
            <a:xfrm>
              <a:off x="2117" y="1813"/>
              <a:ext cx="272" cy="272"/>
            </a:xfrm>
            <a:prstGeom prst="ellipse">
              <a:avLst/>
            </a:prstGeom>
            <a:noFill/>
            <a:ln w="9525">
              <a:solidFill>
                <a:schemeClr val="tx1"/>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gr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4" name="Group 21"/>
          <p:cNvGrpSpPr/>
          <p:nvPr/>
        </p:nvGrpSpPr>
        <p:grpSpPr bwMode="auto">
          <a:xfrm>
            <a:off x="395288" y="917575"/>
            <a:ext cx="8064500" cy="5175250"/>
            <a:chOff x="249" y="642"/>
            <a:chExt cx="2452" cy="1666"/>
          </a:xfrm>
        </p:grpSpPr>
        <p:sp>
          <p:nvSpPr>
            <p:cNvPr id="131075" name="Line 4"/>
            <p:cNvSpPr>
              <a:spLocks noChangeShapeType="1"/>
            </p:cNvSpPr>
            <p:nvPr/>
          </p:nvSpPr>
          <p:spPr bwMode="auto">
            <a:xfrm flipH="1" flipV="1">
              <a:off x="302" y="1258"/>
              <a:ext cx="673" cy="13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76" name="Line 5"/>
            <p:cNvSpPr>
              <a:spLocks noChangeShapeType="1"/>
            </p:cNvSpPr>
            <p:nvPr/>
          </p:nvSpPr>
          <p:spPr bwMode="auto">
            <a:xfrm flipH="1">
              <a:off x="2109" y="1434"/>
              <a:ext cx="432"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77" name="Line 6"/>
            <p:cNvSpPr>
              <a:spLocks noChangeShapeType="1"/>
            </p:cNvSpPr>
            <p:nvPr/>
          </p:nvSpPr>
          <p:spPr bwMode="auto">
            <a:xfrm flipH="1">
              <a:off x="1791" y="935"/>
              <a:ext cx="227" cy="27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78" name="Line 7"/>
            <p:cNvSpPr>
              <a:spLocks noChangeShapeType="1"/>
            </p:cNvSpPr>
            <p:nvPr/>
          </p:nvSpPr>
          <p:spPr bwMode="auto">
            <a:xfrm flipH="1" flipV="1">
              <a:off x="1746" y="1797"/>
              <a:ext cx="240" cy="2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79" name="Line 8"/>
            <p:cNvSpPr>
              <a:spLocks noChangeShapeType="1"/>
            </p:cNvSpPr>
            <p:nvPr/>
          </p:nvSpPr>
          <p:spPr bwMode="auto">
            <a:xfrm>
              <a:off x="975" y="935"/>
              <a:ext cx="181" cy="31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80" name="Line 9"/>
            <p:cNvSpPr>
              <a:spLocks noChangeShapeType="1"/>
            </p:cNvSpPr>
            <p:nvPr/>
          </p:nvSpPr>
          <p:spPr bwMode="auto">
            <a:xfrm flipV="1">
              <a:off x="1065" y="1752"/>
              <a:ext cx="91" cy="33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81" name="Line 10"/>
            <p:cNvSpPr>
              <a:spLocks noChangeShapeType="1"/>
            </p:cNvSpPr>
            <p:nvPr/>
          </p:nvSpPr>
          <p:spPr bwMode="auto">
            <a:xfrm flipV="1">
              <a:off x="590" y="1642"/>
              <a:ext cx="336" cy="19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31082" name="Picture 11"/>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27" y="754"/>
              <a:ext cx="27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83" name="Picture 1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6" y="754"/>
              <a:ext cx="27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84" name="Picture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26" y="1207"/>
              <a:ext cx="27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85" name="Picture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82" y="2024"/>
              <a:ext cx="27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86" name="Picture 1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9" y="2024"/>
              <a:ext cx="27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87" name="Picture 16"/>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8" y="1642"/>
              <a:ext cx="27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88" name="Text Box 17"/>
            <p:cNvSpPr txBox="1">
              <a:spLocks noChangeArrowheads="1"/>
            </p:cNvSpPr>
            <p:nvPr/>
          </p:nvSpPr>
          <p:spPr bwMode="auto">
            <a:xfrm>
              <a:off x="1057" y="642"/>
              <a:ext cx="30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3200">
                  <a:solidFill>
                    <a:srgbClr val="333399"/>
                  </a:solidFill>
                  <a:latin typeface="Times New Roman" panose="02020603050405020304" pitchFamily="18" charset="0"/>
                  <a:ea typeface="黑体" panose="02010609060101010101" pitchFamily="49" charset="-122"/>
                </a:rPr>
                <a:t>主机</a:t>
              </a:r>
              <a:endParaRPr lang="zh-CN" altLang="en-US" sz="3200">
                <a:solidFill>
                  <a:srgbClr val="333399"/>
                </a:solidFill>
                <a:latin typeface="Times New Roman" panose="02020603050405020304" pitchFamily="18" charset="0"/>
                <a:ea typeface="黑体" panose="02010609060101010101" pitchFamily="49" charset="-122"/>
              </a:endParaRPr>
            </a:p>
          </p:txBody>
        </p:sp>
        <p:pic>
          <p:nvPicPr>
            <p:cNvPr id="131089" name="Picture 18"/>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9" y="1117"/>
              <a:ext cx="27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1090" name="Object 19"/>
            <p:cNvGraphicFramePr>
              <a:graphicFrameLocks noChangeAspect="1"/>
            </p:cNvGraphicFramePr>
            <p:nvPr/>
          </p:nvGraphicFramePr>
          <p:xfrm>
            <a:off x="748" y="1026"/>
            <a:ext cx="1542" cy="1089"/>
          </p:xfrm>
          <a:graphic>
            <a:graphicData uri="http://schemas.openxmlformats.org/presentationml/2006/ole">
              <mc:AlternateContent xmlns:mc="http://schemas.openxmlformats.org/markup-compatibility/2006">
                <mc:Choice xmlns:v="urn:schemas-microsoft-com:vml" Requires="v">
                  <p:oleObj spid="_x0000_s4107" name="VISIO" r:id="rId3" imgW="1687195" imgH="964565" progId="Visio.Drawing.6">
                    <p:embed/>
                  </p:oleObj>
                </mc:Choice>
                <mc:Fallback>
                  <p:oleObj name="VISIO" r:id="rId3" imgW="1687195" imgH="964565" progId="Visio.Drawing.6">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 y="1026"/>
                          <a:ext cx="1542" cy="1089"/>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1091" name="Text Box 20"/>
            <p:cNvSpPr txBox="1">
              <a:spLocks noChangeArrowheads="1"/>
            </p:cNvSpPr>
            <p:nvPr/>
          </p:nvSpPr>
          <p:spPr bwMode="auto">
            <a:xfrm>
              <a:off x="1292" y="1367"/>
              <a:ext cx="42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3200">
                  <a:solidFill>
                    <a:srgbClr val="333399"/>
                  </a:solidFill>
                  <a:latin typeface="Times New Roman" panose="02020603050405020304" pitchFamily="18" charset="0"/>
                  <a:ea typeface="黑体" panose="02010609060101010101" pitchFamily="49" charset="-122"/>
                </a:rPr>
                <a:t>因特网</a:t>
              </a:r>
              <a:endParaRPr lang="zh-CN" altLang="en-US" sz="3200">
                <a:solidFill>
                  <a:srgbClr val="333399"/>
                </a:solidFill>
                <a:latin typeface="Times New Roman" panose="02020603050405020304" pitchFamily="18" charset="0"/>
                <a:ea typeface="黑体" panose="02010609060101010101" pitchFamily="49"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a:t>应  用</a:t>
            </a:r>
            <a:endParaRPr lang="zh-CN" altLang="en-US"/>
          </a:p>
        </p:txBody>
      </p:sp>
      <p:sp>
        <p:nvSpPr>
          <p:cNvPr id="617475" name="Rectangle 3"/>
          <p:cNvSpPr>
            <a:spLocks noGrp="1" noChangeArrowheads="1"/>
          </p:cNvSpPr>
          <p:nvPr>
            <p:ph type="body" idx="1"/>
          </p:nvPr>
        </p:nvSpPr>
        <p:spPr>
          <a:xfrm>
            <a:off x="900113" y="1628775"/>
            <a:ext cx="7632700" cy="4400550"/>
          </a:xfrm>
        </p:spPr>
        <p:txBody>
          <a:bodyPr/>
          <a:lstStyle/>
          <a:p>
            <a:pPr eaLnBrk="1" hangingPunct="1"/>
            <a:r>
              <a:rPr lang="zh-CN" altLang="en-US"/>
              <a:t>美国通用公司的</a:t>
            </a:r>
            <a:r>
              <a:rPr lang="en-US" altLang="zh-CN"/>
              <a:t>GE</a:t>
            </a:r>
            <a:r>
              <a:rPr lang="zh-CN" altLang="en-US"/>
              <a:t>网络（</a:t>
            </a:r>
            <a:r>
              <a:rPr lang="en-US" altLang="zh-CN"/>
              <a:t>GE information services</a:t>
            </a:r>
            <a:r>
              <a:rPr lang="zh-CN" altLang="en-US"/>
              <a:t>）</a:t>
            </a:r>
            <a:endParaRPr lang="zh-CN" altLang="en-US"/>
          </a:p>
          <a:p>
            <a:pPr lvl="1" eaLnBrk="1" hangingPunct="1"/>
            <a:r>
              <a:rPr lang="zh-CN" altLang="en-US"/>
              <a:t>当时世界上最大的面向终端网络，该网络覆盖美国国土，欧洲大部分，加拿大，日本及澳大利亚。</a:t>
            </a:r>
            <a:endParaRPr lang="zh-CN" altLang="en-US"/>
          </a:p>
          <a:p>
            <a:pPr lvl="1" eaLnBrk="1" hangingPunct="1"/>
            <a:endParaRPr lang="zh-CN" altLang="en-US"/>
          </a:p>
          <a:p>
            <a:pPr algn="l" eaLnBrk="1" hangingPunct="1"/>
            <a:r>
              <a:rPr lang="zh-CN" altLang="en-US"/>
              <a:t>美国航空公司的飞机票预定系统</a:t>
            </a:r>
            <a:r>
              <a:rPr lang="en-US" altLang="zh-CN"/>
              <a:t>SABRE (Semi- Automatic Business Research Environment)</a:t>
            </a:r>
            <a:endParaRPr lang="en-US" altLang="zh-CN"/>
          </a:p>
          <a:p>
            <a:pPr lvl="1" eaLnBrk="1" hangingPunct="1"/>
            <a:r>
              <a:rPr lang="en-US" altLang="zh-CN"/>
              <a:t>SABRE</a:t>
            </a:r>
            <a:r>
              <a:rPr lang="zh-CN" altLang="en-US"/>
              <a:t>系统有一台中心计算机和 </a:t>
            </a:r>
            <a:r>
              <a:rPr lang="en-US" altLang="zh-CN"/>
              <a:t>2000</a:t>
            </a:r>
            <a:r>
              <a:rPr lang="zh-CN" altLang="en-US"/>
              <a:t>多个终端组成。 </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7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74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74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74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en-US" altLang="zh-CN"/>
              <a:t>1.5.2  </a:t>
            </a:r>
            <a:r>
              <a:rPr lang="zh-CN" altLang="en-US"/>
              <a:t>因特网发展的三个阶段</a:t>
            </a:r>
            <a:endParaRPr lang="zh-CN" altLang="en-US"/>
          </a:p>
        </p:txBody>
      </p:sp>
      <p:sp>
        <p:nvSpPr>
          <p:cNvPr id="133123" name="Rectangle 3"/>
          <p:cNvSpPr>
            <a:spLocks noGrp="1" noChangeArrowheads="1"/>
          </p:cNvSpPr>
          <p:nvPr>
            <p:ph type="body" idx="1"/>
          </p:nvPr>
        </p:nvSpPr>
        <p:spPr>
          <a:xfrm>
            <a:off x="925513" y="1181755"/>
            <a:ext cx="7391400" cy="5078313"/>
          </a:xfrm>
        </p:spPr>
        <p:txBody>
          <a:bodyPr/>
          <a:lstStyle/>
          <a:p>
            <a:pPr marL="0" indent="0" eaLnBrk="1" hangingPunct="1">
              <a:buNone/>
            </a:pPr>
            <a:r>
              <a:rPr lang="zh-CN" altLang="en-US" sz="2000" b="0" dirty="0">
                <a:latin typeface="+mn-ea"/>
              </a:rPr>
              <a:t>第一阶段：从单个 </a:t>
            </a:r>
            <a:r>
              <a:rPr lang="en-US" altLang="zh-CN" sz="2000" b="0" dirty="0">
                <a:latin typeface="+mn-ea"/>
              </a:rPr>
              <a:t>ARPANET </a:t>
            </a:r>
            <a:r>
              <a:rPr lang="zh-CN" altLang="en-US" sz="2000" b="0" dirty="0">
                <a:latin typeface="+mn-ea"/>
              </a:rPr>
              <a:t>向互联网发展 </a:t>
            </a:r>
            <a:endParaRPr lang="en-US" altLang="zh-CN" sz="2000" b="0" dirty="0">
              <a:latin typeface="+mn-ea"/>
            </a:endParaRPr>
          </a:p>
          <a:p>
            <a:pPr marL="0" indent="0" eaLnBrk="1" hangingPunct="1">
              <a:buNone/>
            </a:pPr>
            <a:r>
              <a:rPr lang="en-US" altLang="zh-CN" sz="2000" b="0" dirty="0">
                <a:latin typeface="+mn-ea"/>
              </a:rPr>
              <a:t>1950</a:t>
            </a:r>
            <a:r>
              <a:rPr lang="zh-CN" altLang="en-US" sz="2000" b="0" dirty="0">
                <a:latin typeface="+mn-ea"/>
              </a:rPr>
              <a:t>年代末，美国国防部成立高级研究计划局</a:t>
            </a:r>
            <a:r>
              <a:rPr lang="en-US" altLang="zh-CN" sz="2000" b="0" dirty="0">
                <a:latin typeface="+mn-ea"/>
              </a:rPr>
              <a:t>(Advanced Research Projects Agency</a:t>
            </a:r>
            <a:r>
              <a:rPr lang="zh-CN" altLang="en-US" sz="2000" b="0" dirty="0">
                <a:latin typeface="+mn-ea"/>
              </a:rPr>
              <a:t>，</a:t>
            </a:r>
            <a:r>
              <a:rPr lang="en-US" altLang="zh-CN" sz="2000" b="0" dirty="0">
                <a:latin typeface="+mn-ea"/>
              </a:rPr>
              <a:t>ARPA)</a:t>
            </a:r>
            <a:r>
              <a:rPr lang="zh-CN" altLang="en-US" sz="2000" b="0" dirty="0">
                <a:latin typeface="+mn-ea"/>
              </a:rPr>
              <a:t>，其任务是将最先进的技术应用于美国国防，避免敌人的技术超越。‌</a:t>
            </a:r>
            <a:endParaRPr lang="en-US" altLang="zh-CN" sz="2000" b="0" dirty="0">
              <a:latin typeface="+mn-ea"/>
            </a:endParaRPr>
          </a:p>
          <a:p>
            <a:pPr eaLnBrk="1" hangingPunct="1"/>
            <a:r>
              <a:rPr lang="en-US" altLang="zh-CN" sz="2000" b="0" dirty="0">
                <a:latin typeface="+mn-ea"/>
              </a:rPr>
              <a:t>1962</a:t>
            </a:r>
            <a:r>
              <a:rPr lang="zh-CN" altLang="en-US" sz="2000" b="0" dirty="0">
                <a:latin typeface="+mn-ea"/>
              </a:rPr>
              <a:t>年，</a:t>
            </a:r>
            <a:r>
              <a:rPr lang="en-US" altLang="zh-CN" sz="2000" b="0" dirty="0">
                <a:latin typeface="+mn-ea"/>
              </a:rPr>
              <a:t>ARPA</a:t>
            </a:r>
            <a:r>
              <a:rPr lang="zh-CN" altLang="en-US" sz="2000" b="0" dirty="0">
                <a:latin typeface="+mn-ea"/>
              </a:rPr>
              <a:t>提出了</a:t>
            </a:r>
            <a:r>
              <a:rPr lang="en-US" altLang="zh-CN" sz="2000" b="0" dirty="0">
                <a:latin typeface="+mn-ea"/>
              </a:rPr>
              <a:t>“Intergalactic Computer Network</a:t>
            </a:r>
            <a:r>
              <a:rPr lang="zh-CN" altLang="en-US" sz="2000" b="0" dirty="0">
                <a:latin typeface="+mn-ea"/>
              </a:rPr>
              <a:t>（星际计算机网络）”设想。</a:t>
            </a:r>
            <a:endParaRPr lang="en-US" altLang="zh-CN" sz="2000" b="0" dirty="0">
              <a:latin typeface="+mn-ea"/>
            </a:endParaRPr>
          </a:p>
          <a:p>
            <a:pPr eaLnBrk="1" hangingPunct="1"/>
            <a:r>
              <a:rPr lang="en-US" altLang="zh-CN" sz="2000" b="0" dirty="0">
                <a:latin typeface="+mn-ea"/>
              </a:rPr>
              <a:t>1969</a:t>
            </a:r>
            <a:r>
              <a:rPr lang="zh-CN" altLang="en-US" sz="2000" b="0" dirty="0">
                <a:latin typeface="+mn-ea"/>
              </a:rPr>
              <a:t>年</a:t>
            </a:r>
            <a:r>
              <a:rPr lang="en-US" altLang="zh-CN" sz="2000" b="0" dirty="0">
                <a:latin typeface="+mn-ea"/>
              </a:rPr>
              <a:t>10</a:t>
            </a:r>
            <a:r>
              <a:rPr lang="zh-CN" altLang="en-US" sz="2000" b="0" dirty="0">
                <a:latin typeface="+mn-ea"/>
              </a:rPr>
              <a:t>月，第一次实现了两台计算机之间的通信。</a:t>
            </a:r>
            <a:endParaRPr lang="en-US" altLang="zh-CN" sz="2000" b="0" dirty="0">
              <a:latin typeface="+mn-ea"/>
            </a:endParaRPr>
          </a:p>
          <a:p>
            <a:pPr eaLnBrk="1" hangingPunct="1"/>
            <a:r>
              <a:rPr lang="en-US" altLang="zh-CN" sz="2000" b="0" dirty="0">
                <a:latin typeface="+mn-ea"/>
              </a:rPr>
              <a:t>1969</a:t>
            </a:r>
            <a:r>
              <a:rPr lang="zh-CN" altLang="en-US" sz="2000" b="0" dirty="0">
                <a:latin typeface="+mn-ea"/>
              </a:rPr>
              <a:t>年</a:t>
            </a:r>
            <a:r>
              <a:rPr lang="en-US" altLang="zh-CN" sz="2000" b="0" dirty="0">
                <a:latin typeface="+mn-ea"/>
              </a:rPr>
              <a:t>12</a:t>
            </a:r>
            <a:r>
              <a:rPr lang="zh-CN" altLang="en-US" sz="2000" b="0" dirty="0">
                <a:latin typeface="+mn-ea"/>
              </a:rPr>
              <a:t>月，由</a:t>
            </a:r>
            <a:r>
              <a:rPr lang="en-US" altLang="zh-CN" sz="2000" b="0" dirty="0">
                <a:latin typeface="+mn-ea"/>
              </a:rPr>
              <a:t>UCLA(</a:t>
            </a:r>
            <a:r>
              <a:rPr lang="zh-CN" altLang="en-US" sz="2000" b="0" dirty="0">
                <a:latin typeface="+mn-ea"/>
              </a:rPr>
              <a:t>加利福尼亚大学洛杉矶分校</a:t>
            </a:r>
            <a:r>
              <a:rPr lang="en-US" altLang="zh-CN" sz="2000" b="0" dirty="0">
                <a:latin typeface="+mn-ea"/>
              </a:rPr>
              <a:t>)</a:t>
            </a:r>
            <a:r>
              <a:rPr lang="zh-CN" altLang="en-US" sz="2000" b="0" dirty="0">
                <a:latin typeface="+mn-ea"/>
              </a:rPr>
              <a:t>、</a:t>
            </a:r>
            <a:r>
              <a:rPr lang="en-US" altLang="zh-CN" sz="2000" b="0" dirty="0">
                <a:latin typeface="+mn-ea"/>
              </a:rPr>
              <a:t>Stanford Research Institute(</a:t>
            </a:r>
            <a:r>
              <a:rPr lang="zh-CN" altLang="en-US" sz="2000" b="0" dirty="0">
                <a:latin typeface="+mn-ea"/>
              </a:rPr>
              <a:t>斯坦福大学研究学院</a:t>
            </a:r>
            <a:r>
              <a:rPr lang="en-US" altLang="zh-CN" sz="2000" b="0" dirty="0">
                <a:latin typeface="+mn-ea"/>
              </a:rPr>
              <a:t>)</a:t>
            </a:r>
            <a:r>
              <a:rPr lang="zh-CN" altLang="en-US" sz="2000" b="0" dirty="0">
                <a:latin typeface="+mn-ea"/>
              </a:rPr>
              <a:t>、</a:t>
            </a:r>
            <a:r>
              <a:rPr lang="en-US" altLang="zh-CN" sz="2000" b="0" dirty="0">
                <a:latin typeface="+mn-ea"/>
              </a:rPr>
              <a:t>UCSB(</a:t>
            </a:r>
            <a:r>
              <a:rPr lang="zh-CN" altLang="en-US" sz="2000" b="0" dirty="0">
                <a:latin typeface="+mn-ea"/>
              </a:rPr>
              <a:t>加利福尼亚大学</a:t>
            </a:r>
            <a:r>
              <a:rPr lang="en-US" altLang="zh-CN" sz="2000" b="0" dirty="0">
                <a:latin typeface="+mn-ea"/>
              </a:rPr>
              <a:t>)</a:t>
            </a:r>
            <a:r>
              <a:rPr lang="zh-CN" altLang="en-US" sz="2000" b="0" dirty="0">
                <a:latin typeface="+mn-ea"/>
              </a:rPr>
              <a:t>和</a:t>
            </a:r>
            <a:r>
              <a:rPr lang="en-US" altLang="zh-CN" sz="2000" b="0" dirty="0">
                <a:latin typeface="+mn-ea"/>
              </a:rPr>
              <a:t>University of Utah(</a:t>
            </a:r>
            <a:r>
              <a:rPr lang="zh-CN" altLang="en-US" sz="2000" b="0" dirty="0">
                <a:latin typeface="+mn-ea"/>
              </a:rPr>
              <a:t>犹他州大学</a:t>
            </a:r>
            <a:r>
              <a:rPr lang="en-US" altLang="zh-CN" sz="2000" b="0" dirty="0">
                <a:latin typeface="+mn-ea"/>
              </a:rPr>
              <a:t>)</a:t>
            </a:r>
            <a:r>
              <a:rPr lang="zh-CN" altLang="en-US" sz="2000" b="0" dirty="0">
                <a:latin typeface="+mn-ea"/>
              </a:rPr>
              <a:t>的四台主要计算机相连的阿帕网诞生。</a:t>
            </a:r>
            <a:endParaRPr lang="en-US" altLang="zh-CN" sz="2000" b="0" dirty="0">
              <a:latin typeface="+mn-ea"/>
            </a:endParaRPr>
          </a:p>
          <a:p>
            <a:pPr eaLnBrk="1" hangingPunct="1"/>
            <a:r>
              <a:rPr lang="en-US" altLang="zh-CN" sz="2000" b="0" dirty="0">
                <a:latin typeface="+mn-ea"/>
              </a:rPr>
              <a:t>1973</a:t>
            </a:r>
            <a:r>
              <a:rPr lang="zh-CN" altLang="en-US" sz="2000" b="0" dirty="0">
                <a:latin typeface="+mn-ea"/>
              </a:rPr>
              <a:t>年，</a:t>
            </a:r>
            <a:r>
              <a:rPr lang="en-US" altLang="zh-CN" sz="2000" b="0" dirty="0">
                <a:latin typeface="+mn-ea"/>
              </a:rPr>
              <a:t>ARPANET</a:t>
            </a:r>
            <a:r>
              <a:rPr lang="zh-CN" altLang="en-US" sz="2000" b="0" dirty="0">
                <a:latin typeface="+mn-ea"/>
              </a:rPr>
              <a:t>首次跨越大西洋，接入了英国和挪威的计算机，成为真正意义上的互联网。</a:t>
            </a:r>
            <a:endParaRPr lang="zh-CN" altLang="en-US" sz="2000" b="0" dirty="0">
              <a:latin typeface="+mn-ea"/>
            </a:endParaRPr>
          </a:p>
          <a:p>
            <a:pPr eaLnBrk="1" hangingPunct="1"/>
            <a:r>
              <a:rPr lang="en-US" altLang="zh-CN" sz="2000" b="0" dirty="0">
                <a:latin typeface="+mn-ea"/>
              </a:rPr>
              <a:t>1983 </a:t>
            </a:r>
            <a:r>
              <a:rPr lang="zh-CN" altLang="en-US" sz="2000" b="0" dirty="0">
                <a:latin typeface="+mn-ea"/>
              </a:rPr>
              <a:t>年 </a:t>
            </a:r>
            <a:r>
              <a:rPr lang="en-US" altLang="zh-CN" sz="2000" b="0" dirty="0">
                <a:latin typeface="+mn-ea"/>
              </a:rPr>
              <a:t>TCP/IP </a:t>
            </a:r>
            <a:r>
              <a:rPr lang="zh-CN" altLang="en-US" sz="2000" b="0" dirty="0">
                <a:latin typeface="+mn-ea"/>
              </a:rPr>
              <a:t>协议成为 </a:t>
            </a:r>
            <a:r>
              <a:rPr lang="en-US" altLang="zh-CN" sz="2000" b="0" dirty="0">
                <a:latin typeface="+mn-ea"/>
              </a:rPr>
              <a:t>ARPANET </a:t>
            </a:r>
            <a:r>
              <a:rPr lang="zh-CN" altLang="en-US" sz="2000" b="0" dirty="0">
                <a:latin typeface="+mn-ea"/>
              </a:rPr>
              <a:t>上的标准协议。</a:t>
            </a:r>
            <a:r>
              <a:rPr lang="en-US" altLang="zh-CN" sz="2000" b="0" dirty="0">
                <a:latin typeface="+mn-ea"/>
              </a:rPr>
              <a:t>1983 </a:t>
            </a:r>
            <a:r>
              <a:rPr lang="zh-CN" altLang="en-US" sz="2000" b="0" dirty="0">
                <a:latin typeface="+mn-ea"/>
              </a:rPr>
              <a:t>年被称为因特网元年。 </a:t>
            </a:r>
            <a:endParaRPr lang="zh-CN" altLang="en-US" sz="2000" b="0" dirty="0">
              <a:latin typeface="+mn-ea"/>
            </a:endParaRPr>
          </a:p>
        </p:txBody>
      </p:sp>
      <p:pic>
        <p:nvPicPr>
          <p:cNvPr id="4" name="图片 3"/>
          <p:cNvPicPr>
            <a:picLocks noChangeAspect="1"/>
          </p:cNvPicPr>
          <p:nvPr/>
        </p:nvPicPr>
        <p:blipFill>
          <a:blip r:embed="rId1"/>
          <a:stretch>
            <a:fillRect/>
          </a:stretch>
        </p:blipFill>
        <p:spPr>
          <a:xfrm>
            <a:off x="683568" y="1199973"/>
            <a:ext cx="7686675" cy="4667250"/>
          </a:xfrm>
          <a:prstGeom prst="rect">
            <a:avLst/>
          </a:prstGeom>
          <a:ln>
            <a:solidFill>
              <a:srgbClr val="FF0000"/>
            </a:solid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925513" y="1181755"/>
            <a:ext cx="73914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lvl1pPr marL="195580" indent="-195580" algn="just" rtl="0" eaLnBrk="0" fontAlgn="base" hangingPunct="0">
              <a:spcBef>
                <a:spcPct val="20000"/>
              </a:spcBef>
              <a:spcAft>
                <a:spcPct val="0"/>
              </a:spcAft>
              <a:buClr>
                <a:schemeClr val="accent2"/>
              </a:buClr>
              <a:buSzPct val="70000"/>
              <a:buFont typeface="Wingdings" panose="05000000000000000000" pitchFamily="2" charset="2"/>
              <a:buBlip>
                <a:blip r:embed="rId1"/>
              </a:buBlip>
              <a:defRPr kumimoji="1" sz="2800" b="1">
                <a:solidFill>
                  <a:schemeClr val="tx1"/>
                </a:solidFill>
                <a:latin typeface="+mn-lt"/>
                <a:ea typeface="+mn-ea"/>
                <a:cs typeface="+mn-cs"/>
              </a:defRPr>
            </a:lvl1pPr>
            <a:lvl2pPr marL="671830" indent="-285750" algn="just" rtl="0" eaLnBrk="0" fontAlgn="base" hangingPunct="0">
              <a:spcBef>
                <a:spcPct val="20000"/>
              </a:spcBef>
              <a:spcAft>
                <a:spcPct val="0"/>
              </a:spcAft>
              <a:buClr>
                <a:schemeClr val="accent2"/>
              </a:buClr>
              <a:buSzPct val="70000"/>
              <a:buFont typeface="Wingdings" panose="05000000000000000000" pitchFamily="2" charset="2"/>
              <a:buChar char="l"/>
              <a:defRPr kumimoji="1" sz="2400" b="1">
                <a:solidFill>
                  <a:schemeClr val="tx1"/>
                </a:solidFill>
                <a:latin typeface="+mn-lt"/>
                <a:ea typeface="+mn-ea"/>
              </a:defRPr>
            </a:lvl2pPr>
            <a:lvl3pPr marL="1090930"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10030" indent="-228600" algn="just" rtl="0" eaLnBrk="0" fontAlgn="base" hangingPunct="0">
              <a:spcBef>
                <a:spcPct val="20000"/>
              </a:spcBef>
              <a:spcAft>
                <a:spcPct val="0"/>
              </a:spcAft>
              <a:buChar char="–"/>
              <a:defRPr kumimoji="1" sz="1600" b="1">
                <a:solidFill>
                  <a:schemeClr val="tx1"/>
                </a:solidFill>
                <a:latin typeface="+mn-lt"/>
                <a:ea typeface="+mn-ea"/>
              </a:defRPr>
            </a:lvl4pPr>
            <a:lvl5pPr marL="1929130" indent="-228600" algn="just" rtl="0" eaLnBrk="0" fontAlgn="base" hangingPunct="0">
              <a:spcBef>
                <a:spcPct val="20000"/>
              </a:spcBef>
              <a:spcAft>
                <a:spcPct val="0"/>
              </a:spcAft>
              <a:buChar char="»"/>
              <a:defRPr kumimoji="1" sz="1200" b="1">
                <a:solidFill>
                  <a:schemeClr val="tx1"/>
                </a:solidFill>
                <a:latin typeface="+mn-lt"/>
                <a:ea typeface="+mn-ea"/>
              </a:defRPr>
            </a:lvl5pPr>
            <a:lvl6pPr marL="2386330" indent="-228600" algn="just" rtl="0" fontAlgn="base">
              <a:spcBef>
                <a:spcPct val="20000"/>
              </a:spcBef>
              <a:spcAft>
                <a:spcPct val="0"/>
              </a:spcAft>
              <a:buChar char="»"/>
              <a:defRPr kumimoji="1" sz="1200" b="1">
                <a:solidFill>
                  <a:schemeClr val="tx1"/>
                </a:solidFill>
                <a:latin typeface="+mn-lt"/>
                <a:ea typeface="+mn-ea"/>
              </a:defRPr>
            </a:lvl6pPr>
            <a:lvl7pPr marL="2843530" indent="-228600" algn="just" rtl="0" fontAlgn="base">
              <a:spcBef>
                <a:spcPct val="20000"/>
              </a:spcBef>
              <a:spcAft>
                <a:spcPct val="0"/>
              </a:spcAft>
              <a:buChar char="»"/>
              <a:defRPr kumimoji="1" sz="1200" b="1">
                <a:solidFill>
                  <a:schemeClr val="tx1"/>
                </a:solidFill>
                <a:latin typeface="+mn-lt"/>
                <a:ea typeface="+mn-ea"/>
              </a:defRPr>
            </a:lvl7pPr>
            <a:lvl8pPr marL="3300730" indent="-228600" algn="just" rtl="0" fontAlgn="base">
              <a:spcBef>
                <a:spcPct val="20000"/>
              </a:spcBef>
              <a:spcAft>
                <a:spcPct val="0"/>
              </a:spcAft>
              <a:buChar char="»"/>
              <a:defRPr kumimoji="1" sz="1200" b="1">
                <a:solidFill>
                  <a:schemeClr val="tx1"/>
                </a:solidFill>
                <a:latin typeface="+mn-lt"/>
                <a:ea typeface="+mn-ea"/>
              </a:defRPr>
            </a:lvl8pPr>
            <a:lvl9pPr marL="3757930" indent="-228600" algn="just" rtl="0" fontAlgn="base">
              <a:spcBef>
                <a:spcPct val="20000"/>
              </a:spcBef>
              <a:spcAft>
                <a:spcPct val="0"/>
              </a:spcAft>
              <a:buChar char="»"/>
              <a:defRPr kumimoji="1" sz="1200" b="1">
                <a:solidFill>
                  <a:schemeClr val="tx1"/>
                </a:solidFill>
                <a:latin typeface="+mn-lt"/>
                <a:ea typeface="+mn-ea"/>
              </a:defRPr>
            </a:lvl9pPr>
          </a:lstStyle>
          <a:p>
            <a:pPr marL="0" indent="0" eaLnBrk="1" hangingPunct="1">
              <a:buFont typeface="Wingdings" panose="05000000000000000000" pitchFamily="2" charset="2"/>
              <a:buNone/>
            </a:pPr>
            <a:r>
              <a:rPr lang="zh-CN" altLang="en-US" sz="2000" b="0" kern="0" dirty="0">
                <a:latin typeface="+mn-ea"/>
              </a:rPr>
              <a:t>第二阶段：构建三级结构的因特网 </a:t>
            </a:r>
            <a:endParaRPr lang="en-US" altLang="zh-CN" sz="2000" b="0" kern="0" dirty="0">
              <a:latin typeface="+mn-ea"/>
            </a:endParaRPr>
          </a:p>
          <a:p>
            <a:pPr marL="0" indent="0" eaLnBrk="1" hangingPunct="1">
              <a:buFont typeface="Wingdings" panose="05000000000000000000" pitchFamily="2" charset="2"/>
              <a:buNone/>
            </a:pPr>
            <a:r>
              <a:rPr lang="en-US" altLang="zh-CN" sz="2000" b="0" kern="0" dirty="0">
                <a:latin typeface="+mn-ea"/>
              </a:rPr>
              <a:t>1980</a:t>
            </a:r>
            <a:r>
              <a:rPr lang="zh-CN" altLang="en-US" sz="2000" b="0" kern="0" dirty="0">
                <a:latin typeface="+mn-ea"/>
              </a:rPr>
              <a:t>年代初，</a:t>
            </a:r>
            <a:r>
              <a:rPr lang="en-US" altLang="zh-CN" sz="2000" b="0" kern="0" dirty="0">
                <a:latin typeface="+mn-ea"/>
              </a:rPr>
              <a:t>ARPAnet</a:t>
            </a:r>
            <a:r>
              <a:rPr lang="zh-CN" altLang="en-US" sz="2000" b="0" kern="0" dirty="0">
                <a:latin typeface="+mn-ea"/>
              </a:rPr>
              <a:t>分拆为军用网络和非军用网络，并且美国国家自然科学基金会（</a:t>
            </a:r>
            <a:r>
              <a:rPr lang="en-US" altLang="zh-CN" sz="2000" b="0" kern="0" dirty="0">
                <a:latin typeface="+mn-ea"/>
              </a:rPr>
              <a:t>NSF</a:t>
            </a:r>
            <a:r>
              <a:rPr lang="zh-CN" altLang="en-US" sz="2000" b="0" kern="0" dirty="0">
                <a:latin typeface="+mn-ea"/>
              </a:rPr>
              <a:t>）开始资助一些大学的计算机科学网</a:t>
            </a:r>
            <a:r>
              <a:rPr lang="en-US" altLang="zh-CN" sz="2000" b="0" kern="0" dirty="0">
                <a:latin typeface="+mn-ea"/>
              </a:rPr>
              <a:t>(</a:t>
            </a:r>
            <a:r>
              <a:rPr lang="en-US" altLang="zh-CN" sz="2000" b="0" kern="0" dirty="0" err="1">
                <a:latin typeface="+mn-ea"/>
              </a:rPr>
              <a:t>CSNet</a:t>
            </a:r>
            <a:r>
              <a:rPr lang="en-US" altLang="zh-CN" sz="2000" b="0" kern="0" dirty="0">
                <a:latin typeface="+mn-ea"/>
              </a:rPr>
              <a:t>)</a:t>
            </a:r>
            <a:r>
              <a:rPr lang="zh-CN" altLang="en-US" sz="2000" b="0" kern="0" dirty="0">
                <a:latin typeface="+mn-ea"/>
              </a:rPr>
              <a:t>建设。</a:t>
            </a:r>
            <a:endParaRPr lang="en-US" altLang="zh-CN" sz="2000" b="0" kern="0" dirty="0">
              <a:latin typeface="+mn-ea"/>
            </a:endParaRPr>
          </a:p>
          <a:p>
            <a:pPr eaLnBrk="1" hangingPunct="1"/>
            <a:r>
              <a:rPr lang="en-US" altLang="zh-CN" sz="2000" b="0" kern="0" dirty="0">
                <a:latin typeface="+mn-ea"/>
              </a:rPr>
              <a:t>1986</a:t>
            </a:r>
            <a:r>
              <a:rPr lang="zh-CN" altLang="en-US" sz="2000" b="0" kern="0" dirty="0">
                <a:latin typeface="+mn-ea"/>
              </a:rPr>
              <a:t>年，</a:t>
            </a:r>
            <a:r>
              <a:rPr lang="en-US" altLang="zh-CN" sz="2000" b="0" kern="0" dirty="0">
                <a:latin typeface="+mn-ea"/>
              </a:rPr>
              <a:t>NSF</a:t>
            </a:r>
            <a:r>
              <a:rPr lang="zh-CN" altLang="en-US" sz="2000" b="0" kern="0" dirty="0">
                <a:latin typeface="+mn-ea"/>
              </a:rPr>
              <a:t>围绕六个大型计算机中心建设了一个跨越全国的大型计算机网络：国家科学基金网（</a:t>
            </a:r>
            <a:r>
              <a:rPr lang="en-US" altLang="zh-CN" sz="2000" b="0" kern="0" dirty="0" err="1">
                <a:latin typeface="+mn-ea"/>
              </a:rPr>
              <a:t>NSFNet</a:t>
            </a:r>
            <a:r>
              <a:rPr lang="zh-CN" altLang="en-US" sz="2000" b="0" kern="0" dirty="0">
                <a:latin typeface="+mn-ea"/>
              </a:rPr>
              <a:t>）。</a:t>
            </a:r>
            <a:endParaRPr lang="en-US" altLang="zh-CN" sz="2000" b="0" kern="0" dirty="0">
              <a:latin typeface="+mn-ea"/>
            </a:endParaRPr>
          </a:p>
          <a:p>
            <a:pPr eaLnBrk="1" hangingPunct="1"/>
            <a:r>
              <a:rPr lang="zh-CN" altLang="en-US" sz="2000" b="0" kern="0" dirty="0">
                <a:latin typeface="+mn-ea"/>
              </a:rPr>
              <a:t>逐渐形成了主干网、地区网和园区网（校园网、企业网）的三级结构。</a:t>
            </a:r>
            <a:endParaRPr lang="en-US" altLang="zh-CN" sz="2000" b="0" kern="0" dirty="0">
              <a:latin typeface="+mn-ea"/>
            </a:endParaRPr>
          </a:p>
          <a:p>
            <a:pPr eaLnBrk="1" hangingPunct="1"/>
            <a:r>
              <a:rPr lang="en-US" altLang="zh-CN" sz="2000" b="0" kern="0" dirty="0">
                <a:latin typeface="+mn-ea"/>
              </a:rPr>
              <a:t>NSFNET</a:t>
            </a:r>
            <a:r>
              <a:rPr lang="zh-CN" altLang="en-US" sz="2000" b="0" kern="0" dirty="0">
                <a:latin typeface="+mn-ea"/>
              </a:rPr>
              <a:t>所覆盖的范围逐渐扩大到全美的大学和科研机构。</a:t>
            </a:r>
            <a:endParaRPr lang="en-US" altLang="zh-CN" sz="2000" b="0" kern="0" dirty="0">
              <a:latin typeface="+mn-ea"/>
            </a:endParaRPr>
          </a:p>
          <a:p>
            <a:pPr eaLnBrk="1" hangingPunct="1"/>
            <a:r>
              <a:rPr lang="en-US" altLang="zh-CN" sz="2000" b="0" kern="0" dirty="0">
                <a:latin typeface="+mn-ea"/>
              </a:rPr>
              <a:t>1990</a:t>
            </a:r>
            <a:r>
              <a:rPr lang="zh-CN" altLang="en-US" sz="2000" b="0" kern="0" dirty="0">
                <a:latin typeface="+mn-ea"/>
              </a:rPr>
              <a:t>年，</a:t>
            </a:r>
            <a:r>
              <a:rPr lang="en-US" altLang="zh-CN" sz="2000" b="0" kern="0" dirty="0" err="1">
                <a:latin typeface="+mn-ea"/>
              </a:rPr>
              <a:t>ARPANet</a:t>
            </a:r>
            <a:r>
              <a:rPr lang="zh-CN" altLang="en-US" sz="2000" b="0" kern="0" dirty="0">
                <a:latin typeface="+mn-ea"/>
              </a:rPr>
              <a:t>退役，</a:t>
            </a:r>
            <a:r>
              <a:rPr lang="en-US" altLang="zh-CN" sz="2000" b="0" kern="0" dirty="0" err="1">
                <a:latin typeface="+mn-ea"/>
              </a:rPr>
              <a:t>NSFNet</a:t>
            </a:r>
            <a:r>
              <a:rPr lang="zh-CN" altLang="en-US" sz="2000" b="0" kern="0" dirty="0">
                <a:latin typeface="+mn-ea"/>
              </a:rPr>
              <a:t>取而代之成为互联网的主干网络。</a:t>
            </a:r>
            <a:endParaRPr lang="zh-CN" altLang="en-US" sz="2000" b="0" kern="0" dirty="0">
              <a:latin typeface="+mn-ea"/>
            </a:endParaRPr>
          </a:p>
        </p:txBody>
      </p:sp>
      <p:sp>
        <p:nvSpPr>
          <p:cNvPr id="5" name="Rectangle 2"/>
          <p:cNvSpPr>
            <a:spLocks noGrp="1" noChangeArrowheads="1"/>
          </p:cNvSpPr>
          <p:nvPr>
            <p:ph type="title"/>
          </p:nvPr>
        </p:nvSpPr>
        <p:spPr>
          <a:xfrm>
            <a:off x="1230313" y="228600"/>
            <a:ext cx="7086600" cy="685800"/>
          </a:xfrm>
        </p:spPr>
        <p:txBody>
          <a:bodyPr/>
          <a:lstStyle/>
          <a:p>
            <a:pPr eaLnBrk="1" hangingPunct="1"/>
            <a:r>
              <a:rPr lang="en-US" altLang="zh-CN" dirty="0"/>
              <a:t>1.5.2  </a:t>
            </a:r>
            <a:r>
              <a:rPr lang="zh-CN" altLang="en-US" dirty="0"/>
              <a:t>因特网发展的三个阶段</a:t>
            </a:r>
            <a:endParaRPr lang="zh-CN" altLang="en-US" dirty="0"/>
          </a:p>
        </p:txBody>
      </p:sp>
      <p:pic>
        <p:nvPicPr>
          <p:cNvPr id="6" name="图片 5"/>
          <p:cNvPicPr>
            <a:picLocks noChangeAspect="1"/>
          </p:cNvPicPr>
          <p:nvPr/>
        </p:nvPicPr>
        <p:blipFill>
          <a:blip r:embed="rId2"/>
          <a:stretch>
            <a:fillRect/>
          </a:stretch>
        </p:blipFill>
        <p:spPr>
          <a:xfrm>
            <a:off x="1358420" y="1628800"/>
            <a:ext cx="6427160" cy="3888432"/>
          </a:xfrm>
          <a:prstGeom prst="rect">
            <a:avLst/>
          </a:prstGeom>
          <a:ln>
            <a:solidFill>
              <a:srgbClr val="FF0000"/>
            </a:solid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230313" y="228600"/>
            <a:ext cx="7086600" cy="685800"/>
          </a:xfrm>
        </p:spPr>
        <p:txBody>
          <a:bodyPr/>
          <a:lstStyle/>
          <a:p>
            <a:pPr eaLnBrk="1" hangingPunct="1"/>
            <a:r>
              <a:rPr lang="en-US" altLang="zh-CN" dirty="0"/>
              <a:t>1.5.2  </a:t>
            </a:r>
            <a:r>
              <a:rPr lang="zh-CN" altLang="en-US" dirty="0"/>
              <a:t>因特网发展的三个阶段</a:t>
            </a:r>
            <a:endParaRPr lang="zh-CN" altLang="en-US" dirty="0"/>
          </a:p>
        </p:txBody>
      </p:sp>
      <p:sp>
        <p:nvSpPr>
          <p:cNvPr id="5" name="Rectangle 3"/>
          <p:cNvSpPr txBox="1">
            <a:spLocks noChangeArrowheads="1"/>
          </p:cNvSpPr>
          <p:nvPr/>
        </p:nvSpPr>
        <p:spPr bwMode="auto">
          <a:xfrm>
            <a:off x="925513" y="1340768"/>
            <a:ext cx="73914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lvl1pPr marL="195580" indent="-195580" algn="just" rtl="0" eaLnBrk="0" fontAlgn="base" hangingPunct="0">
              <a:spcBef>
                <a:spcPct val="20000"/>
              </a:spcBef>
              <a:spcAft>
                <a:spcPct val="0"/>
              </a:spcAft>
              <a:buClr>
                <a:schemeClr val="accent2"/>
              </a:buClr>
              <a:buSzPct val="70000"/>
              <a:buFont typeface="Wingdings" panose="05000000000000000000" pitchFamily="2" charset="2"/>
              <a:buBlip>
                <a:blip r:embed="rId1"/>
              </a:buBlip>
              <a:defRPr kumimoji="1" sz="2800" b="1">
                <a:solidFill>
                  <a:schemeClr val="tx1"/>
                </a:solidFill>
                <a:latin typeface="+mn-lt"/>
                <a:ea typeface="+mn-ea"/>
                <a:cs typeface="+mn-cs"/>
              </a:defRPr>
            </a:lvl1pPr>
            <a:lvl2pPr marL="671830" indent="-285750" algn="just" rtl="0" eaLnBrk="0" fontAlgn="base" hangingPunct="0">
              <a:spcBef>
                <a:spcPct val="20000"/>
              </a:spcBef>
              <a:spcAft>
                <a:spcPct val="0"/>
              </a:spcAft>
              <a:buClr>
                <a:schemeClr val="accent2"/>
              </a:buClr>
              <a:buSzPct val="70000"/>
              <a:buFont typeface="Wingdings" panose="05000000000000000000" pitchFamily="2" charset="2"/>
              <a:buChar char="l"/>
              <a:defRPr kumimoji="1" sz="2400" b="1">
                <a:solidFill>
                  <a:schemeClr val="tx1"/>
                </a:solidFill>
                <a:latin typeface="+mn-lt"/>
                <a:ea typeface="+mn-ea"/>
              </a:defRPr>
            </a:lvl2pPr>
            <a:lvl3pPr marL="1090930"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10030" indent="-228600" algn="just" rtl="0" eaLnBrk="0" fontAlgn="base" hangingPunct="0">
              <a:spcBef>
                <a:spcPct val="20000"/>
              </a:spcBef>
              <a:spcAft>
                <a:spcPct val="0"/>
              </a:spcAft>
              <a:buChar char="–"/>
              <a:defRPr kumimoji="1" sz="1600" b="1">
                <a:solidFill>
                  <a:schemeClr val="tx1"/>
                </a:solidFill>
                <a:latin typeface="+mn-lt"/>
                <a:ea typeface="+mn-ea"/>
              </a:defRPr>
            </a:lvl4pPr>
            <a:lvl5pPr marL="1929130" indent="-228600" algn="just" rtl="0" eaLnBrk="0" fontAlgn="base" hangingPunct="0">
              <a:spcBef>
                <a:spcPct val="20000"/>
              </a:spcBef>
              <a:spcAft>
                <a:spcPct val="0"/>
              </a:spcAft>
              <a:buChar char="»"/>
              <a:defRPr kumimoji="1" sz="1200" b="1">
                <a:solidFill>
                  <a:schemeClr val="tx1"/>
                </a:solidFill>
                <a:latin typeface="+mn-lt"/>
                <a:ea typeface="+mn-ea"/>
              </a:defRPr>
            </a:lvl5pPr>
            <a:lvl6pPr marL="2386330" indent="-228600" algn="just" rtl="0" fontAlgn="base">
              <a:spcBef>
                <a:spcPct val="20000"/>
              </a:spcBef>
              <a:spcAft>
                <a:spcPct val="0"/>
              </a:spcAft>
              <a:buChar char="»"/>
              <a:defRPr kumimoji="1" sz="1200" b="1">
                <a:solidFill>
                  <a:schemeClr val="tx1"/>
                </a:solidFill>
                <a:latin typeface="+mn-lt"/>
                <a:ea typeface="+mn-ea"/>
              </a:defRPr>
            </a:lvl6pPr>
            <a:lvl7pPr marL="2843530" indent="-228600" algn="just" rtl="0" fontAlgn="base">
              <a:spcBef>
                <a:spcPct val="20000"/>
              </a:spcBef>
              <a:spcAft>
                <a:spcPct val="0"/>
              </a:spcAft>
              <a:buChar char="»"/>
              <a:defRPr kumimoji="1" sz="1200" b="1">
                <a:solidFill>
                  <a:schemeClr val="tx1"/>
                </a:solidFill>
                <a:latin typeface="+mn-lt"/>
                <a:ea typeface="+mn-ea"/>
              </a:defRPr>
            </a:lvl7pPr>
            <a:lvl8pPr marL="3300730" indent="-228600" algn="just" rtl="0" fontAlgn="base">
              <a:spcBef>
                <a:spcPct val="20000"/>
              </a:spcBef>
              <a:spcAft>
                <a:spcPct val="0"/>
              </a:spcAft>
              <a:buChar char="»"/>
              <a:defRPr kumimoji="1" sz="1200" b="1">
                <a:solidFill>
                  <a:schemeClr val="tx1"/>
                </a:solidFill>
                <a:latin typeface="+mn-lt"/>
                <a:ea typeface="+mn-ea"/>
              </a:defRPr>
            </a:lvl8pPr>
            <a:lvl9pPr marL="3757930" indent="-228600" algn="just" rtl="0" fontAlgn="base">
              <a:spcBef>
                <a:spcPct val="20000"/>
              </a:spcBef>
              <a:spcAft>
                <a:spcPct val="0"/>
              </a:spcAft>
              <a:buChar char="»"/>
              <a:defRPr kumimoji="1" sz="1200" b="1">
                <a:solidFill>
                  <a:schemeClr val="tx1"/>
                </a:solidFill>
                <a:latin typeface="+mn-lt"/>
                <a:ea typeface="+mn-ea"/>
              </a:defRPr>
            </a:lvl9pPr>
          </a:lstStyle>
          <a:p>
            <a:pPr marL="0" indent="0" eaLnBrk="1" hangingPunct="1">
              <a:buFont typeface="Wingdings" panose="05000000000000000000" pitchFamily="2" charset="2"/>
              <a:buNone/>
            </a:pPr>
            <a:r>
              <a:rPr lang="zh-CN" altLang="en-US" sz="2000" b="0" kern="0" dirty="0">
                <a:latin typeface="+mn-ea"/>
              </a:rPr>
              <a:t>第三阶段：形成基于多层次</a:t>
            </a:r>
            <a:r>
              <a:rPr lang="en-US" altLang="zh-CN" sz="2000" b="0" kern="0" dirty="0">
                <a:latin typeface="+mn-ea"/>
              </a:rPr>
              <a:t>ISP</a:t>
            </a:r>
            <a:r>
              <a:rPr lang="zh-CN" altLang="en-US" sz="2000" b="0" kern="0" dirty="0">
                <a:latin typeface="+mn-ea"/>
              </a:rPr>
              <a:t>结构的因特网 </a:t>
            </a:r>
            <a:endParaRPr lang="en-US" altLang="zh-CN" sz="2000" b="0" kern="0" dirty="0">
              <a:latin typeface="+mn-ea"/>
            </a:endParaRPr>
          </a:p>
          <a:p>
            <a:pPr marL="0" indent="0" eaLnBrk="1" hangingPunct="1">
              <a:buNone/>
            </a:pPr>
            <a:r>
              <a:rPr lang="zh-CN" altLang="en-US" sz="2000" b="0" kern="0" dirty="0">
                <a:latin typeface="+mn-ea"/>
              </a:rPr>
              <a:t>进入</a:t>
            </a:r>
            <a:r>
              <a:rPr lang="en-US" altLang="zh-CN" sz="2000" b="0" kern="0" dirty="0">
                <a:latin typeface="+mn-ea"/>
              </a:rPr>
              <a:t>1990</a:t>
            </a:r>
            <a:r>
              <a:rPr lang="zh-CN" altLang="en-US" sz="2000" b="0" kern="0" dirty="0">
                <a:latin typeface="+mn-ea"/>
              </a:rPr>
              <a:t>年代，多个商业网络开始建设并得到快速发展（如</a:t>
            </a:r>
            <a:r>
              <a:rPr lang="en-US" altLang="zh-CN" sz="2000" b="0" kern="0" dirty="0">
                <a:latin typeface="+mn-ea"/>
              </a:rPr>
              <a:t>Usenet</a:t>
            </a:r>
            <a:r>
              <a:rPr lang="zh-CN" altLang="en-US" sz="2000" b="0" kern="0" dirty="0">
                <a:latin typeface="+mn-ea"/>
              </a:rPr>
              <a:t>、</a:t>
            </a:r>
            <a:r>
              <a:rPr lang="en-US" altLang="zh-CN" sz="2000" b="0" kern="0" dirty="0">
                <a:latin typeface="+mn-ea"/>
              </a:rPr>
              <a:t>Bitnet</a:t>
            </a:r>
            <a:r>
              <a:rPr lang="zh-CN" altLang="en-US" sz="2000" b="0" kern="0" dirty="0">
                <a:latin typeface="+mn-ea"/>
              </a:rPr>
              <a:t>、</a:t>
            </a:r>
            <a:r>
              <a:rPr lang="en-US" altLang="zh-CN" sz="2000" b="0" kern="0" dirty="0">
                <a:latin typeface="+mn-ea"/>
              </a:rPr>
              <a:t>AT&amp;T</a:t>
            </a:r>
            <a:r>
              <a:rPr lang="zh-CN" altLang="en-US" sz="2000" b="0" kern="0" dirty="0">
                <a:latin typeface="+mn-ea"/>
              </a:rPr>
              <a:t>等），出现了不同领域、不同范围的因特网服务供应商</a:t>
            </a:r>
            <a:r>
              <a:rPr lang="en-US" altLang="zh-CN" sz="2000" b="0" kern="0" dirty="0">
                <a:latin typeface="+mn-ea"/>
              </a:rPr>
              <a:t> (Internet Service Provider</a:t>
            </a:r>
            <a:r>
              <a:rPr lang="zh-CN" altLang="en-US" sz="2000" b="0" kern="0" dirty="0">
                <a:latin typeface="+mn-ea"/>
              </a:rPr>
              <a:t>，</a:t>
            </a:r>
            <a:r>
              <a:rPr lang="en-US" altLang="zh-CN" sz="2000" b="0" kern="0" dirty="0">
                <a:latin typeface="+mn-ea"/>
              </a:rPr>
              <a:t>ISP)</a:t>
            </a:r>
            <a:r>
              <a:rPr lang="zh-CN" altLang="en-US" sz="2000" b="0" kern="0" dirty="0">
                <a:latin typeface="+mn-ea"/>
              </a:rPr>
              <a:t>。</a:t>
            </a:r>
            <a:endParaRPr lang="en-US" altLang="zh-CN" sz="2000" b="0" kern="0" dirty="0">
              <a:latin typeface="+mn-ea"/>
            </a:endParaRPr>
          </a:p>
          <a:p>
            <a:pPr eaLnBrk="1" hangingPunct="1"/>
            <a:r>
              <a:rPr lang="en-US" altLang="zh-CN" sz="2000" b="0" kern="0" dirty="0">
                <a:latin typeface="+mn-ea"/>
              </a:rPr>
              <a:t>1993</a:t>
            </a:r>
            <a:r>
              <a:rPr lang="zh-CN" altLang="en-US" sz="2000" b="0" kern="0" dirty="0">
                <a:latin typeface="+mn-ea"/>
              </a:rPr>
              <a:t>年起，多个商业互联网主干建成，并逐渐取代</a:t>
            </a:r>
            <a:r>
              <a:rPr lang="en-US" altLang="zh-CN" sz="2000" b="0" kern="0" dirty="0" err="1">
                <a:latin typeface="+mn-ea"/>
              </a:rPr>
              <a:t>NSFNet</a:t>
            </a:r>
            <a:r>
              <a:rPr lang="zh-CN" altLang="en-US" sz="2000" b="0" kern="0" dirty="0">
                <a:latin typeface="+mn-ea"/>
              </a:rPr>
              <a:t>。</a:t>
            </a:r>
            <a:endParaRPr lang="en-US" altLang="zh-CN" sz="2000" b="0" kern="0" dirty="0">
              <a:latin typeface="+mn-ea"/>
            </a:endParaRPr>
          </a:p>
          <a:p>
            <a:pPr eaLnBrk="1" hangingPunct="1"/>
            <a:r>
              <a:rPr lang="en-US" altLang="zh-CN" sz="2000" b="0" kern="0" dirty="0">
                <a:latin typeface="+mn-ea"/>
              </a:rPr>
              <a:t>1995</a:t>
            </a:r>
            <a:r>
              <a:rPr lang="zh-CN" altLang="en-US" sz="2000" b="0" kern="0" dirty="0">
                <a:latin typeface="+mn-ea"/>
              </a:rPr>
              <a:t>年，</a:t>
            </a:r>
            <a:r>
              <a:rPr lang="en-US" altLang="zh-CN" sz="2000" b="0" kern="0" dirty="0" err="1">
                <a:latin typeface="+mn-ea"/>
              </a:rPr>
              <a:t>NSFNet</a:t>
            </a:r>
            <a:r>
              <a:rPr lang="zh-CN" altLang="en-US" sz="2000" b="0" kern="0" dirty="0">
                <a:latin typeface="+mn-ea"/>
              </a:rPr>
              <a:t>停止运行。</a:t>
            </a:r>
            <a:endParaRPr lang="en-US" altLang="zh-CN" sz="2000" b="0" kern="0" dirty="0">
              <a:latin typeface="+mn-ea"/>
            </a:endParaRPr>
          </a:p>
          <a:p>
            <a:pPr eaLnBrk="1" hangingPunct="1"/>
            <a:r>
              <a:rPr lang="en-US" altLang="zh-CN" sz="2000" b="0" kern="0" dirty="0">
                <a:latin typeface="+mn-ea"/>
              </a:rPr>
              <a:t>IP</a:t>
            </a:r>
            <a:r>
              <a:rPr lang="zh-CN" altLang="en-US" sz="2000" b="0" kern="0" dirty="0">
                <a:latin typeface="+mn-ea"/>
              </a:rPr>
              <a:t>地址、域名等管理权均交给专门的非盈利组织，不再由政府部门管理。</a:t>
            </a:r>
            <a:endParaRPr lang="en-US" altLang="zh-CN" sz="2000" b="0" kern="0" dirty="0">
              <a:latin typeface="+mn-ea"/>
            </a:endParaRPr>
          </a:p>
          <a:p>
            <a:pPr eaLnBrk="1" hangingPunct="1"/>
            <a:r>
              <a:rPr lang="zh-CN" altLang="en-US" sz="2000" b="0" kern="0" dirty="0">
                <a:latin typeface="+mn-ea"/>
              </a:rPr>
              <a:t>商业化和非中心化，极大的推动了因特网的发展，并逐渐形成了当今因特网的格局。</a:t>
            </a:r>
            <a:endParaRPr lang="en-US" altLang="zh-CN" sz="2000" b="0" kern="0" dirty="0">
              <a:latin typeface="+mn-ea"/>
            </a:endParaRPr>
          </a:p>
        </p:txBody>
      </p:sp>
      <p:sp>
        <p:nvSpPr>
          <p:cNvPr id="6" name="文本框 5"/>
          <p:cNvSpPr txBox="1"/>
          <p:nvPr/>
        </p:nvSpPr>
        <p:spPr>
          <a:xfrm>
            <a:off x="842113" y="5040178"/>
            <a:ext cx="7776864" cy="954107"/>
          </a:xfrm>
          <a:prstGeom prst="rect">
            <a:avLst/>
          </a:prstGeom>
          <a:solidFill>
            <a:schemeClr val="accent1"/>
          </a:solidFill>
        </p:spPr>
        <p:txBody>
          <a:bodyPr wrap="square" rtlCol="0">
            <a:spAutoFit/>
          </a:bodyPr>
          <a:lstStyle/>
          <a:p>
            <a:r>
              <a:rPr lang="zh-CN" altLang="en-US" sz="2800" dirty="0">
                <a:solidFill>
                  <a:schemeClr val="bg1"/>
                </a:solidFill>
                <a:latin typeface="仿宋" panose="02010609060101010101" pitchFamily="49" charset="-122"/>
                <a:ea typeface="仿宋" panose="02010609060101010101" pitchFamily="49" charset="-122"/>
              </a:rPr>
              <a:t>至此，因特网完成了从军事网到教育科研网（精英网）再到商业、娱乐网（大众网）的变迁。</a:t>
            </a:r>
            <a:endParaRPr lang="zh-CN" altLang="en-US" sz="2800" dirty="0">
              <a:solidFill>
                <a:schemeClr val="bg1"/>
              </a:solidFill>
              <a:latin typeface="仿宋" panose="02010609060101010101" pitchFamily="49" charset="-122"/>
              <a:ea typeface="仿宋"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en-US" altLang="zh-CN" dirty="0"/>
              <a:t>Internet </a:t>
            </a:r>
            <a:r>
              <a:rPr lang="zh-CN" altLang="en-US" dirty="0"/>
              <a:t>和 </a:t>
            </a:r>
            <a:r>
              <a:rPr lang="en-US" altLang="zh-CN" dirty="0"/>
              <a:t>internet </a:t>
            </a:r>
            <a:r>
              <a:rPr lang="zh-CN" altLang="en-US" dirty="0"/>
              <a:t>的区别</a:t>
            </a:r>
            <a:endParaRPr lang="zh-CN" altLang="en-US" dirty="0"/>
          </a:p>
        </p:txBody>
      </p:sp>
      <p:sp>
        <p:nvSpPr>
          <p:cNvPr id="135171" name="Rectangle 3"/>
          <p:cNvSpPr>
            <a:spLocks noGrp="1" noChangeArrowheads="1"/>
          </p:cNvSpPr>
          <p:nvPr>
            <p:ph type="body" idx="1"/>
          </p:nvPr>
        </p:nvSpPr>
        <p:spPr>
          <a:xfrm>
            <a:off x="755650" y="1557338"/>
            <a:ext cx="7772400" cy="3743325"/>
          </a:xfrm>
        </p:spPr>
        <p:txBody>
          <a:bodyPr/>
          <a:lstStyle/>
          <a:p>
            <a:pPr eaLnBrk="1" hangingPunct="1"/>
            <a:r>
              <a:rPr lang="zh-CN" altLang="en-US" dirty="0"/>
              <a:t>以</a:t>
            </a:r>
            <a:r>
              <a:rPr lang="zh-CN" altLang="en-US" dirty="0">
                <a:solidFill>
                  <a:srgbClr val="FF0000"/>
                </a:solidFill>
              </a:rPr>
              <a:t>小写字母 </a:t>
            </a:r>
            <a:r>
              <a:rPr lang="en-US" altLang="zh-CN" dirty="0" err="1">
                <a:solidFill>
                  <a:srgbClr val="FF0000"/>
                </a:solidFill>
              </a:rPr>
              <a:t>i</a:t>
            </a:r>
            <a:r>
              <a:rPr lang="en-US" altLang="zh-CN" dirty="0">
                <a:solidFill>
                  <a:srgbClr val="FF0000"/>
                </a:solidFill>
              </a:rPr>
              <a:t> </a:t>
            </a:r>
            <a:r>
              <a:rPr lang="zh-CN" altLang="en-US" dirty="0"/>
              <a:t>开始的 </a:t>
            </a:r>
            <a:r>
              <a:rPr lang="en-US" altLang="zh-CN" dirty="0"/>
              <a:t>internet</a:t>
            </a:r>
            <a:r>
              <a:rPr lang="zh-CN" altLang="en-US" dirty="0"/>
              <a:t>（互联网或互连网）是一个通用名词，泛指由多个计算机网络互连而成的网络。 </a:t>
            </a:r>
            <a:endParaRPr lang="zh-CN" altLang="en-US" dirty="0"/>
          </a:p>
          <a:p>
            <a:pPr eaLnBrk="1" hangingPunct="1"/>
            <a:r>
              <a:rPr lang="zh-CN" altLang="en-US" dirty="0"/>
              <a:t>以</a:t>
            </a:r>
            <a:r>
              <a:rPr lang="zh-CN" altLang="en-US" dirty="0">
                <a:solidFill>
                  <a:srgbClr val="FF0000"/>
                </a:solidFill>
              </a:rPr>
              <a:t>大写字母</a:t>
            </a:r>
            <a:r>
              <a:rPr lang="en-US" altLang="zh-CN" dirty="0">
                <a:solidFill>
                  <a:srgbClr val="FF0000"/>
                </a:solidFill>
              </a:rPr>
              <a:t>I</a:t>
            </a:r>
            <a:r>
              <a:rPr lang="zh-CN" altLang="en-US" dirty="0"/>
              <a:t>开始的的 </a:t>
            </a:r>
            <a:r>
              <a:rPr lang="en-US" altLang="zh-CN" dirty="0"/>
              <a:t>Internet</a:t>
            </a:r>
            <a:r>
              <a:rPr lang="zh-CN" altLang="en-US" dirty="0"/>
              <a:t>（因特网）则是一个专用名词，指当前全球最大的、开放的、由众多网络相互连接而成的特定计算机网络，它采用 </a:t>
            </a:r>
            <a:r>
              <a:rPr lang="en-US" altLang="zh-CN" dirty="0"/>
              <a:t>TCP/IP </a:t>
            </a:r>
            <a:r>
              <a:rPr lang="zh-CN" altLang="en-US" dirty="0"/>
              <a:t>协议族作为通信的规则，且其前身就是美国的 </a:t>
            </a:r>
            <a:r>
              <a:rPr lang="en-US" altLang="zh-CN" dirty="0"/>
              <a:t>ARPANET</a:t>
            </a:r>
            <a:r>
              <a:rPr lang="zh-CN" altLang="en-US" dirty="0"/>
              <a:t>。</a:t>
            </a:r>
            <a:endParaRPr lang="zh-CN" altLang="en-US" dirty="0"/>
          </a:p>
        </p:txBody>
      </p:sp>
      <p:pic>
        <p:nvPicPr>
          <p:cNvPr id="4" name="图形 3" descr="用户">
            <a:hlinkClick r:id="rId1" tooltip="Internet先锋人物" action="ppaction://hlinksldjump"/>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6296" y="5157192"/>
            <a:ext cx="914400" cy="914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Line 4"/>
          <p:cNvSpPr>
            <a:spLocks noChangeShapeType="1"/>
          </p:cNvSpPr>
          <p:nvPr/>
        </p:nvSpPr>
        <p:spPr bwMode="auto">
          <a:xfrm flipV="1">
            <a:off x="2921000" y="4203700"/>
            <a:ext cx="1579563" cy="32861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267" name="Line 5"/>
          <p:cNvSpPr>
            <a:spLocks noChangeShapeType="1"/>
          </p:cNvSpPr>
          <p:nvPr/>
        </p:nvSpPr>
        <p:spPr bwMode="auto">
          <a:xfrm flipV="1">
            <a:off x="4895850" y="3219450"/>
            <a:ext cx="2528888" cy="98425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268" name="Line 6"/>
          <p:cNvSpPr>
            <a:spLocks noChangeShapeType="1"/>
          </p:cNvSpPr>
          <p:nvPr/>
        </p:nvSpPr>
        <p:spPr bwMode="auto">
          <a:xfrm>
            <a:off x="1130300" y="1798638"/>
            <a:ext cx="2106613" cy="7651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269" name="Line 7"/>
          <p:cNvSpPr>
            <a:spLocks noChangeShapeType="1"/>
          </p:cNvSpPr>
          <p:nvPr/>
        </p:nvSpPr>
        <p:spPr bwMode="auto">
          <a:xfrm flipV="1">
            <a:off x="1235075" y="2784475"/>
            <a:ext cx="1897063" cy="1079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270" name="Line 8"/>
          <p:cNvSpPr>
            <a:spLocks noChangeShapeType="1"/>
          </p:cNvSpPr>
          <p:nvPr/>
        </p:nvSpPr>
        <p:spPr bwMode="auto">
          <a:xfrm flipV="1">
            <a:off x="1552575" y="3000375"/>
            <a:ext cx="1684338" cy="9874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271" name="Line 9"/>
          <p:cNvSpPr>
            <a:spLocks noChangeShapeType="1"/>
          </p:cNvSpPr>
          <p:nvPr/>
        </p:nvSpPr>
        <p:spPr bwMode="auto">
          <a:xfrm>
            <a:off x="4030663" y="2784475"/>
            <a:ext cx="2420937"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9272" name="Object 10"/>
          <p:cNvGraphicFramePr>
            <a:graphicFrameLocks noChangeAspect="1"/>
          </p:cNvGraphicFramePr>
          <p:nvPr/>
        </p:nvGraphicFramePr>
        <p:xfrm>
          <a:off x="5054600" y="1630363"/>
          <a:ext cx="3789363" cy="2682875"/>
        </p:xfrm>
        <a:graphic>
          <a:graphicData uri="http://schemas.openxmlformats.org/presentationml/2006/ole">
            <mc:AlternateContent xmlns:mc="http://schemas.openxmlformats.org/markup-compatibility/2006">
              <mc:Choice xmlns:v="urn:schemas-microsoft-com:vml" Requires="v">
                <p:oleObj spid="_x0000_s5131" name="VISIO" r:id="rId1" imgW="1687195" imgH="964565" progId="Visio.Drawing.6">
                  <p:embed/>
                </p:oleObj>
              </mc:Choice>
              <mc:Fallback>
                <p:oleObj name="VISIO" r:id="rId1" imgW="1687195" imgH="964565" progId="Visio.Drawing.6">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4600" y="1630363"/>
                        <a:ext cx="3789363" cy="268287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9273" name="Freeform 12"/>
          <p:cNvSpPr/>
          <p:nvPr/>
        </p:nvSpPr>
        <p:spPr bwMode="auto">
          <a:xfrm flipH="1">
            <a:off x="858838" y="1916113"/>
            <a:ext cx="276225" cy="206375"/>
          </a:xfrm>
          <a:custGeom>
            <a:avLst/>
            <a:gdLst>
              <a:gd name="T0" fmla="*/ 0 w 1188"/>
              <a:gd name="T1" fmla="*/ 2147483646 h 738"/>
              <a:gd name="T2" fmla="*/ 0 w 1188"/>
              <a:gd name="T3" fmla="*/ 2147483646 h 738"/>
              <a:gd name="T4" fmla="*/ 2147483646 w 1188"/>
              <a:gd name="T5" fmla="*/ 2147483646 h 738"/>
              <a:gd name="T6" fmla="*/ 2147483646 w 1188"/>
              <a:gd name="T7" fmla="*/ 0 h 738"/>
              <a:gd name="T8" fmla="*/ 0 w 1188"/>
              <a:gd name="T9" fmla="*/ 2147483646 h 738"/>
              <a:gd name="T10" fmla="*/ 0 60000 65536"/>
              <a:gd name="T11" fmla="*/ 0 60000 65536"/>
              <a:gd name="T12" fmla="*/ 0 60000 65536"/>
              <a:gd name="T13" fmla="*/ 0 60000 65536"/>
              <a:gd name="T14" fmla="*/ 0 60000 65536"/>
              <a:gd name="T15" fmla="*/ 0 w 1188"/>
              <a:gd name="T16" fmla="*/ 0 h 738"/>
              <a:gd name="T17" fmla="*/ 1188 w 1188"/>
              <a:gd name="T18" fmla="*/ 738 h 738"/>
            </a:gdLst>
            <a:ahLst/>
            <a:cxnLst>
              <a:cxn ang="T10">
                <a:pos x="T0" y="T1"/>
              </a:cxn>
              <a:cxn ang="T11">
                <a:pos x="T2" y="T3"/>
              </a:cxn>
              <a:cxn ang="T12">
                <a:pos x="T4" y="T5"/>
              </a:cxn>
              <a:cxn ang="T13">
                <a:pos x="T6" y="T7"/>
              </a:cxn>
              <a:cxn ang="T14">
                <a:pos x="T8" y="T9"/>
              </a:cxn>
            </a:cxnLst>
            <a:rect l="T15" t="T16" r="T17" b="T18"/>
            <a:pathLst>
              <a:path w="1188" h="738">
                <a:moveTo>
                  <a:pt x="0" y="225"/>
                </a:moveTo>
                <a:lnTo>
                  <a:pt x="0" y="738"/>
                </a:lnTo>
                <a:lnTo>
                  <a:pt x="1188" y="360"/>
                </a:lnTo>
                <a:lnTo>
                  <a:pt x="1188" y="0"/>
                </a:lnTo>
                <a:lnTo>
                  <a:pt x="0" y="225"/>
                </a:lnTo>
                <a:close/>
              </a:path>
            </a:pathLst>
          </a:custGeom>
          <a:solidFill>
            <a:srgbClr val="A0A0A0"/>
          </a:solidFill>
          <a:ln w="1588">
            <a:solidFill>
              <a:srgbClr val="000000"/>
            </a:solidFill>
            <a:prstDash val="solid"/>
            <a:round/>
          </a:ln>
        </p:spPr>
        <p:txBody>
          <a:bodyPr/>
          <a:lstStyle/>
          <a:p>
            <a:endParaRPr lang="zh-CN" altLang="en-US"/>
          </a:p>
        </p:txBody>
      </p:sp>
      <p:sp>
        <p:nvSpPr>
          <p:cNvPr id="139274" name="Freeform 13"/>
          <p:cNvSpPr/>
          <p:nvPr/>
        </p:nvSpPr>
        <p:spPr bwMode="auto">
          <a:xfrm flipH="1">
            <a:off x="1135063" y="1965325"/>
            <a:ext cx="206375" cy="157163"/>
          </a:xfrm>
          <a:custGeom>
            <a:avLst/>
            <a:gdLst>
              <a:gd name="T0" fmla="*/ 2147483646 w 882"/>
              <a:gd name="T1" fmla="*/ 1087694695 h 563"/>
              <a:gd name="T2" fmla="*/ 2147483646 w 882"/>
              <a:gd name="T3" fmla="*/ 2147483646 h 563"/>
              <a:gd name="T4" fmla="*/ 0 w 882"/>
              <a:gd name="T5" fmla="*/ 2147483646 h 563"/>
              <a:gd name="T6" fmla="*/ 0 w 882"/>
              <a:gd name="T7" fmla="*/ 0 h 563"/>
              <a:gd name="T8" fmla="*/ 2147483646 w 882"/>
              <a:gd name="T9" fmla="*/ 1087694695 h 563"/>
              <a:gd name="T10" fmla="*/ 0 60000 65536"/>
              <a:gd name="T11" fmla="*/ 0 60000 65536"/>
              <a:gd name="T12" fmla="*/ 0 60000 65536"/>
              <a:gd name="T13" fmla="*/ 0 60000 65536"/>
              <a:gd name="T14" fmla="*/ 0 60000 65536"/>
              <a:gd name="T15" fmla="*/ 0 w 882"/>
              <a:gd name="T16" fmla="*/ 0 h 563"/>
              <a:gd name="T17" fmla="*/ 882 w 882"/>
              <a:gd name="T18" fmla="*/ 563 h 563"/>
            </a:gdLst>
            <a:ahLst/>
            <a:cxnLst>
              <a:cxn ang="T10">
                <a:pos x="T0" y="T1"/>
              </a:cxn>
              <a:cxn ang="T11">
                <a:pos x="T2" y="T3"/>
              </a:cxn>
              <a:cxn ang="T12">
                <a:pos x="T4" y="T5"/>
              </a:cxn>
              <a:cxn ang="T13">
                <a:pos x="T6" y="T7"/>
              </a:cxn>
              <a:cxn ang="T14">
                <a:pos x="T8" y="T9"/>
              </a:cxn>
            </a:cxnLst>
            <a:rect l="T15" t="T16" r="T17" b="T18"/>
            <a:pathLst>
              <a:path w="882" h="563">
                <a:moveTo>
                  <a:pt x="882" y="50"/>
                </a:moveTo>
                <a:lnTo>
                  <a:pt x="882" y="563"/>
                </a:lnTo>
                <a:lnTo>
                  <a:pt x="0" y="436"/>
                </a:lnTo>
                <a:lnTo>
                  <a:pt x="0" y="0"/>
                </a:lnTo>
                <a:lnTo>
                  <a:pt x="882" y="50"/>
                </a:lnTo>
                <a:close/>
              </a:path>
            </a:pathLst>
          </a:custGeom>
          <a:solidFill>
            <a:srgbClr val="808080"/>
          </a:solidFill>
          <a:ln w="1588">
            <a:solidFill>
              <a:srgbClr val="000000"/>
            </a:solidFill>
            <a:prstDash val="solid"/>
            <a:round/>
          </a:ln>
        </p:spPr>
        <p:txBody>
          <a:bodyPr/>
          <a:lstStyle/>
          <a:p>
            <a:endParaRPr lang="zh-CN" altLang="en-US"/>
          </a:p>
        </p:txBody>
      </p:sp>
      <p:sp>
        <p:nvSpPr>
          <p:cNvPr id="139275" name="Freeform 14"/>
          <p:cNvSpPr/>
          <p:nvPr/>
        </p:nvSpPr>
        <p:spPr bwMode="auto">
          <a:xfrm flipH="1">
            <a:off x="858838" y="1916113"/>
            <a:ext cx="482600" cy="63500"/>
          </a:xfrm>
          <a:custGeom>
            <a:avLst/>
            <a:gdLst>
              <a:gd name="T0" fmla="*/ 0 w 2070"/>
              <a:gd name="T1" fmla="*/ 2147483646 h 225"/>
              <a:gd name="T2" fmla="*/ 2147483646 w 2070"/>
              <a:gd name="T3" fmla="*/ 2147483646 h 225"/>
              <a:gd name="T4" fmla="*/ 2147483646 w 2070"/>
              <a:gd name="T5" fmla="*/ 0 h 225"/>
              <a:gd name="T6" fmla="*/ 2147483646 w 2070"/>
              <a:gd name="T7" fmla="*/ 0 h 225"/>
              <a:gd name="T8" fmla="*/ 0 w 2070"/>
              <a:gd name="T9" fmla="*/ 2147483646 h 225"/>
              <a:gd name="T10" fmla="*/ 0 60000 65536"/>
              <a:gd name="T11" fmla="*/ 0 60000 65536"/>
              <a:gd name="T12" fmla="*/ 0 60000 65536"/>
              <a:gd name="T13" fmla="*/ 0 60000 65536"/>
              <a:gd name="T14" fmla="*/ 0 60000 65536"/>
              <a:gd name="T15" fmla="*/ 0 w 2070"/>
              <a:gd name="T16" fmla="*/ 0 h 225"/>
              <a:gd name="T17" fmla="*/ 2070 w 2070"/>
              <a:gd name="T18" fmla="*/ 225 h 225"/>
            </a:gdLst>
            <a:ahLst/>
            <a:cxnLst>
              <a:cxn ang="T10">
                <a:pos x="T0" y="T1"/>
              </a:cxn>
              <a:cxn ang="T11">
                <a:pos x="T2" y="T3"/>
              </a:cxn>
              <a:cxn ang="T12">
                <a:pos x="T4" y="T5"/>
              </a:cxn>
              <a:cxn ang="T13">
                <a:pos x="T6" y="T7"/>
              </a:cxn>
              <a:cxn ang="T14">
                <a:pos x="T8" y="T9"/>
              </a:cxn>
            </a:cxnLst>
            <a:rect l="T15" t="T16" r="T17" b="T18"/>
            <a:pathLst>
              <a:path w="2070" h="225">
                <a:moveTo>
                  <a:pt x="0" y="175"/>
                </a:moveTo>
                <a:lnTo>
                  <a:pt x="892" y="225"/>
                </a:lnTo>
                <a:lnTo>
                  <a:pt x="2070" y="0"/>
                </a:lnTo>
                <a:lnTo>
                  <a:pt x="1202" y="0"/>
                </a:lnTo>
                <a:lnTo>
                  <a:pt x="0" y="175"/>
                </a:lnTo>
                <a:close/>
              </a:path>
            </a:pathLst>
          </a:custGeom>
          <a:solidFill>
            <a:srgbClr val="C0C0C0"/>
          </a:solidFill>
          <a:ln w="1588">
            <a:solidFill>
              <a:srgbClr val="000000"/>
            </a:solidFill>
            <a:prstDash val="solid"/>
            <a:round/>
          </a:ln>
        </p:spPr>
        <p:txBody>
          <a:bodyPr/>
          <a:lstStyle/>
          <a:p>
            <a:endParaRPr lang="zh-CN" altLang="en-US"/>
          </a:p>
        </p:txBody>
      </p:sp>
      <p:sp>
        <p:nvSpPr>
          <p:cNvPr id="139276" name="Freeform 15"/>
          <p:cNvSpPr/>
          <p:nvPr/>
        </p:nvSpPr>
        <p:spPr bwMode="auto">
          <a:xfrm flipH="1">
            <a:off x="1008063" y="1900238"/>
            <a:ext cx="176212" cy="57150"/>
          </a:xfrm>
          <a:custGeom>
            <a:avLst/>
            <a:gdLst>
              <a:gd name="T0" fmla="*/ 0 w 751"/>
              <a:gd name="T1" fmla="*/ 2147483646 h 210"/>
              <a:gd name="T2" fmla="*/ 0 w 751"/>
              <a:gd name="T3" fmla="*/ 2147483646 h 210"/>
              <a:gd name="T4" fmla="*/ 2147483646 w 751"/>
              <a:gd name="T5" fmla="*/ 2147483646 h 210"/>
              <a:gd name="T6" fmla="*/ 2147483646 w 751"/>
              <a:gd name="T7" fmla="*/ 2147483646 h 210"/>
              <a:gd name="T8" fmla="*/ 2147483646 w 751"/>
              <a:gd name="T9" fmla="*/ 0 h 210"/>
              <a:gd name="T10" fmla="*/ 0 w 751"/>
              <a:gd name="T11" fmla="*/ 2147483646 h 210"/>
              <a:gd name="T12" fmla="*/ 0 60000 65536"/>
              <a:gd name="T13" fmla="*/ 0 60000 65536"/>
              <a:gd name="T14" fmla="*/ 0 60000 65536"/>
              <a:gd name="T15" fmla="*/ 0 60000 65536"/>
              <a:gd name="T16" fmla="*/ 0 60000 65536"/>
              <a:gd name="T17" fmla="*/ 0 60000 65536"/>
              <a:gd name="T18" fmla="*/ 0 w 751"/>
              <a:gd name="T19" fmla="*/ 0 h 210"/>
              <a:gd name="T20" fmla="*/ 751 w 751"/>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751" h="210">
                <a:moveTo>
                  <a:pt x="0" y="120"/>
                </a:moveTo>
                <a:lnTo>
                  <a:pt x="0" y="188"/>
                </a:lnTo>
                <a:lnTo>
                  <a:pt x="351" y="210"/>
                </a:lnTo>
                <a:lnTo>
                  <a:pt x="751" y="135"/>
                </a:lnTo>
                <a:lnTo>
                  <a:pt x="751" y="0"/>
                </a:lnTo>
                <a:lnTo>
                  <a:pt x="0" y="120"/>
                </a:lnTo>
                <a:close/>
              </a:path>
            </a:pathLst>
          </a:custGeom>
          <a:solidFill>
            <a:srgbClr val="606060"/>
          </a:solidFill>
          <a:ln w="1588">
            <a:solidFill>
              <a:srgbClr val="000000"/>
            </a:solidFill>
            <a:prstDash val="solid"/>
            <a:round/>
          </a:ln>
        </p:spPr>
        <p:txBody>
          <a:bodyPr/>
          <a:lstStyle/>
          <a:p>
            <a:endParaRPr lang="zh-CN" altLang="en-US"/>
          </a:p>
        </p:txBody>
      </p:sp>
      <p:sp>
        <p:nvSpPr>
          <p:cNvPr id="139277" name="Freeform 16"/>
          <p:cNvSpPr/>
          <p:nvPr/>
        </p:nvSpPr>
        <p:spPr bwMode="auto">
          <a:xfrm flipH="1">
            <a:off x="912813" y="1651000"/>
            <a:ext cx="223837" cy="284163"/>
          </a:xfrm>
          <a:custGeom>
            <a:avLst/>
            <a:gdLst>
              <a:gd name="T0" fmla="*/ 1711254617 w 960"/>
              <a:gd name="T1" fmla="*/ 2147483646 h 1031"/>
              <a:gd name="T2" fmla="*/ 0 w 960"/>
              <a:gd name="T3" fmla="*/ 690908296 h 1031"/>
              <a:gd name="T4" fmla="*/ 2147483646 w 960"/>
              <a:gd name="T5" fmla="*/ 0 h 1031"/>
              <a:gd name="T6" fmla="*/ 2147483646 w 960"/>
              <a:gd name="T7" fmla="*/ 2147483646 h 1031"/>
              <a:gd name="T8" fmla="*/ 1711254617 w 960"/>
              <a:gd name="T9" fmla="*/ 2147483646 h 1031"/>
              <a:gd name="T10" fmla="*/ 0 60000 65536"/>
              <a:gd name="T11" fmla="*/ 0 60000 65536"/>
              <a:gd name="T12" fmla="*/ 0 60000 65536"/>
              <a:gd name="T13" fmla="*/ 0 60000 65536"/>
              <a:gd name="T14" fmla="*/ 0 60000 65536"/>
              <a:gd name="T15" fmla="*/ 0 w 960"/>
              <a:gd name="T16" fmla="*/ 0 h 1031"/>
              <a:gd name="T17" fmla="*/ 960 w 960"/>
              <a:gd name="T18" fmla="*/ 1031 h 1031"/>
            </a:gdLst>
            <a:ahLst/>
            <a:cxnLst>
              <a:cxn ang="T10">
                <a:pos x="T0" y="T1"/>
              </a:cxn>
              <a:cxn ang="T11">
                <a:pos x="T2" y="T3"/>
              </a:cxn>
              <a:cxn ang="T12">
                <a:pos x="T4" y="T5"/>
              </a:cxn>
              <a:cxn ang="T13">
                <a:pos x="T6" y="T7"/>
              </a:cxn>
              <a:cxn ang="T14">
                <a:pos x="T8" y="T9"/>
              </a:cxn>
            </a:cxnLst>
            <a:rect l="T15" t="T16" r="T17" b="T18"/>
            <a:pathLst>
              <a:path w="960" h="1031">
                <a:moveTo>
                  <a:pt x="135" y="1031"/>
                </a:moveTo>
                <a:lnTo>
                  <a:pt x="0" y="33"/>
                </a:lnTo>
                <a:lnTo>
                  <a:pt x="827" y="0"/>
                </a:lnTo>
                <a:lnTo>
                  <a:pt x="960" y="889"/>
                </a:lnTo>
                <a:lnTo>
                  <a:pt x="135" y="1031"/>
                </a:lnTo>
                <a:close/>
              </a:path>
            </a:pathLst>
          </a:custGeom>
          <a:solidFill>
            <a:srgbClr val="A0A0A0"/>
          </a:solidFill>
          <a:ln w="1588">
            <a:solidFill>
              <a:srgbClr val="000000"/>
            </a:solidFill>
            <a:prstDash val="solid"/>
            <a:round/>
          </a:ln>
        </p:spPr>
        <p:txBody>
          <a:bodyPr/>
          <a:lstStyle/>
          <a:p>
            <a:endParaRPr lang="zh-CN" altLang="en-US"/>
          </a:p>
        </p:txBody>
      </p:sp>
      <p:sp>
        <p:nvSpPr>
          <p:cNvPr id="139278" name="Freeform 17"/>
          <p:cNvSpPr/>
          <p:nvPr/>
        </p:nvSpPr>
        <p:spPr bwMode="auto">
          <a:xfrm flipH="1">
            <a:off x="1108075" y="1658938"/>
            <a:ext cx="195263" cy="282575"/>
          </a:xfrm>
          <a:custGeom>
            <a:avLst/>
            <a:gdLst>
              <a:gd name="T0" fmla="*/ 2147483646 w 850"/>
              <a:gd name="T1" fmla="*/ 0 h 1026"/>
              <a:gd name="T2" fmla="*/ 0 w 850"/>
              <a:gd name="T3" fmla="*/ 2147483646 h 1026"/>
              <a:gd name="T4" fmla="*/ 1236549351 w 850"/>
              <a:gd name="T5" fmla="*/ 2147483646 h 1026"/>
              <a:gd name="T6" fmla="*/ 2147483646 w 850"/>
              <a:gd name="T7" fmla="*/ 2147483646 h 1026"/>
              <a:gd name="T8" fmla="*/ 2147483646 w 850"/>
              <a:gd name="T9" fmla="*/ 0 h 1026"/>
              <a:gd name="T10" fmla="*/ 0 60000 65536"/>
              <a:gd name="T11" fmla="*/ 0 60000 65536"/>
              <a:gd name="T12" fmla="*/ 0 60000 65536"/>
              <a:gd name="T13" fmla="*/ 0 60000 65536"/>
              <a:gd name="T14" fmla="*/ 0 60000 65536"/>
              <a:gd name="T15" fmla="*/ 0 w 850"/>
              <a:gd name="T16" fmla="*/ 0 h 1026"/>
              <a:gd name="T17" fmla="*/ 850 w 850"/>
              <a:gd name="T18" fmla="*/ 1026 h 1026"/>
            </a:gdLst>
            <a:ahLst/>
            <a:cxnLst>
              <a:cxn ang="T10">
                <a:pos x="T0" y="T1"/>
              </a:cxn>
              <a:cxn ang="T11">
                <a:pos x="T2" y="T3"/>
              </a:cxn>
              <a:cxn ang="T12">
                <a:pos x="T4" y="T5"/>
              </a:cxn>
              <a:cxn ang="T13">
                <a:pos x="T6" y="T7"/>
              </a:cxn>
              <a:cxn ang="T14">
                <a:pos x="T8" y="T9"/>
              </a:cxn>
            </a:cxnLst>
            <a:rect l="T15" t="T16" r="T17" b="T18"/>
            <a:pathLst>
              <a:path w="850" h="1026">
                <a:moveTo>
                  <a:pt x="715" y="0"/>
                </a:moveTo>
                <a:lnTo>
                  <a:pt x="0" y="228"/>
                </a:lnTo>
                <a:lnTo>
                  <a:pt x="102" y="1026"/>
                </a:lnTo>
                <a:lnTo>
                  <a:pt x="850" y="1000"/>
                </a:lnTo>
                <a:lnTo>
                  <a:pt x="715" y="0"/>
                </a:lnTo>
                <a:close/>
              </a:path>
            </a:pathLst>
          </a:custGeom>
          <a:solidFill>
            <a:srgbClr val="808080"/>
          </a:solidFill>
          <a:ln w="1588">
            <a:solidFill>
              <a:srgbClr val="000000"/>
            </a:solidFill>
            <a:prstDash val="solid"/>
            <a:round/>
          </a:ln>
        </p:spPr>
        <p:txBody>
          <a:bodyPr/>
          <a:lstStyle/>
          <a:p>
            <a:endParaRPr lang="zh-CN" altLang="en-US"/>
          </a:p>
        </p:txBody>
      </p:sp>
      <p:sp>
        <p:nvSpPr>
          <p:cNvPr id="139279" name="Freeform 18"/>
          <p:cNvSpPr/>
          <p:nvPr/>
        </p:nvSpPr>
        <p:spPr bwMode="auto">
          <a:xfrm flipH="1">
            <a:off x="938213" y="1679575"/>
            <a:ext cx="163512" cy="212725"/>
          </a:xfrm>
          <a:custGeom>
            <a:avLst/>
            <a:gdLst>
              <a:gd name="T0" fmla="*/ 0 w 689"/>
              <a:gd name="T1" fmla="*/ 735877296 h 778"/>
              <a:gd name="T2" fmla="*/ 1309828658 w 689"/>
              <a:gd name="T3" fmla="*/ 2147483646 h 778"/>
              <a:gd name="T4" fmla="*/ 2147483646 w 689"/>
              <a:gd name="T5" fmla="*/ 2147483646 h 778"/>
              <a:gd name="T6" fmla="*/ 2147483646 w 689"/>
              <a:gd name="T7" fmla="*/ 0 h 778"/>
              <a:gd name="T8" fmla="*/ 0 w 689"/>
              <a:gd name="T9" fmla="*/ 735877296 h 778"/>
              <a:gd name="T10" fmla="*/ 0 60000 65536"/>
              <a:gd name="T11" fmla="*/ 0 60000 65536"/>
              <a:gd name="T12" fmla="*/ 0 60000 65536"/>
              <a:gd name="T13" fmla="*/ 0 60000 65536"/>
              <a:gd name="T14" fmla="*/ 0 60000 65536"/>
              <a:gd name="T15" fmla="*/ 0 w 689"/>
              <a:gd name="T16" fmla="*/ 0 h 778"/>
              <a:gd name="T17" fmla="*/ 689 w 689"/>
              <a:gd name="T18" fmla="*/ 778 h 778"/>
            </a:gdLst>
            <a:ahLst/>
            <a:cxnLst>
              <a:cxn ang="T10">
                <a:pos x="T0" y="T1"/>
              </a:cxn>
              <a:cxn ang="T11">
                <a:pos x="T2" y="T3"/>
              </a:cxn>
              <a:cxn ang="T12">
                <a:pos x="T4" y="T5"/>
              </a:cxn>
              <a:cxn ang="T13">
                <a:pos x="T6" y="T7"/>
              </a:cxn>
              <a:cxn ang="T14">
                <a:pos x="T8" y="T9"/>
              </a:cxn>
            </a:cxnLst>
            <a:rect l="T15" t="T16" r="T17" b="T18"/>
            <a:pathLst>
              <a:path w="689" h="778">
                <a:moveTo>
                  <a:pt x="0" y="36"/>
                </a:moveTo>
                <a:lnTo>
                  <a:pt x="98" y="778"/>
                </a:lnTo>
                <a:lnTo>
                  <a:pt x="689" y="689"/>
                </a:lnTo>
                <a:lnTo>
                  <a:pt x="587" y="0"/>
                </a:lnTo>
                <a:lnTo>
                  <a:pt x="0" y="36"/>
                </a:lnTo>
                <a:close/>
              </a:path>
            </a:pathLst>
          </a:custGeom>
          <a:solidFill>
            <a:srgbClr val="00C0C0"/>
          </a:solidFill>
          <a:ln w="1588">
            <a:solidFill>
              <a:srgbClr val="000000"/>
            </a:solidFill>
            <a:prstDash val="solid"/>
            <a:round/>
          </a:ln>
        </p:spPr>
        <p:txBody>
          <a:bodyPr/>
          <a:lstStyle/>
          <a:p>
            <a:endParaRPr lang="zh-CN" altLang="en-US"/>
          </a:p>
        </p:txBody>
      </p:sp>
      <p:sp>
        <p:nvSpPr>
          <p:cNvPr id="139280" name="Freeform 19"/>
          <p:cNvSpPr/>
          <p:nvPr/>
        </p:nvSpPr>
        <p:spPr bwMode="auto">
          <a:xfrm flipH="1">
            <a:off x="877888" y="1938338"/>
            <a:ext cx="158750" cy="133350"/>
          </a:xfrm>
          <a:custGeom>
            <a:avLst/>
            <a:gdLst>
              <a:gd name="T0" fmla="*/ 2147483646 w 674"/>
              <a:gd name="T1" fmla="*/ 0 h 482"/>
              <a:gd name="T2" fmla="*/ 0 w 674"/>
              <a:gd name="T3" fmla="*/ 2147483646 h 482"/>
              <a:gd name="T4" fmla="*/ 0 w 674"/>
              <a:gd name="T5" fmla="*/ 2147483646 h 482"/>
              <a:gd name="T6" fmla="*/ 2147483646 w 674"/>
              <a:gd name="T7" fmla="*/ 2147483646 h 482"/>
              <a:gd name="T8" fmla="*/ 2147483646 w 674"/>
              <a:gd name="T9" fmla="*/ 0 h 482"/>
              <a:gd name="T10" fmla="*/ 0 60000 65536"/>
              <a:gd name="T11" fmla="*/ 0 60000 65536"/>
              <a:gd name="T12" fmla="*/ 0 60000 65536"/>
              <a:gd name="T13" fmla="*/ 0 60000 65536"/>
              <a:gd name="T14" fmla="*/ 0 60000 65536"/>
              <a:gd name="T15" fmla="*/ 0 w 674"/>
              <a:gd name="T16" fmla="*/ 0 h 482"/>
              <a:gd name="T17" fmla="*/ 674 w 674"/>
              <a:gd name="T18" fmla="*/ 482 h 482"/>
            </a:gdLst>
            <a:ahLst/>
            <a:cxnLst>
              <a:cxn ang="T10">
                <a:pos x="T0" y="T1"/>
              </a:cxn>
              <a:cxn ang="T11">
                <a:pos x="T2" y="T3"/>
              </a:cxn>
              <a:cxn ang="T12">
                <a:pos x="T4" y="T5"/>
              </a:cxn>
              <a:cxn ang="T13">
                <a:pos x="T6" y="T7"/>
              </a:cxn>
              <a:cxn ang="T14">
                <a:pos x="T8" y="T9"/>
              </a:cxn>
            </a:cxnLst>
            <a:rect l="T15" t="T16" r="T17" b="T18"/>
            <a:pathLst>
              <a:path w="674" h="482">
                <a:moveTo>
                  <a:pt x="674" y="0"/>
                </a:moveTo>
                <a:lnTo>
                  <a:pt x="0" y="143"/>
                </a:lnTo>
                <a:lnTo>
                  <a:pt x="0" y="482"/>
                </a:lnTo>
                <a:lnTo>
                  <a:pt x="674" y="271"/>
                </a:lnTo>
                <a:lnTo>
                  <a:pt x="674" y="0"/>
                </a:lnTo>
                <a:close/>
              </a:path>
            </a:pathLst>
          </a:custGeom>
          <a:solidFill>
            <a:srgbClr val="404040"/>
          </a:solidFill>
          <a:ln w="1588">
            <a:solidFill>
              <a:srgbClr val="000000"/>
            </a:solidFill>
            <a:prstDash val="solid"/>
            <a:round/>
          </a:ln>
        </p:spPr>
        <p:txBody>
          <a:bodyPr/>
          <a:lstStyle/>
          <a:p>
            <a:endParaRPr lang="zh-CN" altLang="en-US"/>
          </a:p>
        </p:txBody>
      </p:sp>
      <p:sp>
        <p:nvSpPr>
          <p:cNvPr id="139281" name="Line 20"/>
          <p:cNvSpPr>
            <a:spLocks noChangeShapeType="1"/>
          </p:cNvSpPr>
          <p:nvPr/>
        </p:nvSpPr>
        <p:spPr bwMode="auto">
          <a:xfrm flipH="1" flipV="1">
            <a:off x="890588" y="1971675"/>
            <a:ext cx="41275" cy="95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282" name="Line 21"/>
          <p:cNvSpPr>
            <a:spLocks noChangeShapeType="1"/>
          </p:cNvSpPr>
          <p:nvPr/>
        </p:nvSpPr>
        <p:spPr bwMode="auto">
          <a:xfrm>
            <a:off x="955675" y="1985963"/>
            <a:ext cx="52388" cy="158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283" name="Line 22"/>
          <p:cNvSpPr>
            <a:spLocks noChangeShapeType="1"/>
          </p:cNvSpPr>
          <p:nvPr/>
        </p:nvSpPr>
        <p:spPr bwMode="auto">
          <a:xfrm flipH="1">
            <a:off x="942975" y="1955800"/>
            <a:ext cx="0" cy="8572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284" name="Line 23"/>
          <p:cNvSpPr>
            <a:spLocks noChangeShapeType="1"/>
          </p:cNvSpPr>
          <p:nvPr/>
        </p:nvSpPr>
        <p:spPr bwMode="auto">
          <a:xfrm flipH="1">
            <a:off x="1017588" y="1973263"/>
            <a:ext cx="1587" cy="95250"/>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285" name="Line 24"/>
          <p:cNvSpPr>
            <a:spLocks noChangeShapeType="1"/>
          </p:cNvSpPr>
          <p:nvPr/>
        </p:nvSpPr>
        <p:spPr bwMode="auto">
          <a:xfrm>
            <a:off x="876300" y="1971675"/>
            <a:ext cx="142875" cy="4286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286" name="Line 25"/>
          <p:cNvSpPr>
            <a:spLocks noChangeShapeType="1"/>
          </p:cNvSpPr>
          <p:nvPr/>
        </p:nvSpPr>
        <p:spPr bwMode="auto">
          <a:xfrm flipH="1" flipV="1">
            <a:off x="876300" y="1958975"/>
            <a:ext cx="142875" cy="39688"/>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287" name="Freeform 26"/>
          <p:cNvSpPr/>
          <p:nvPr/>
        </p:nvSpPr>
        <p:spPr bwMode="auto">
          <a:xfrm flipH="1">
            <a:off x="1050925" y="2065338"/>
            <a:ext cx="17463" cy="53975"/>
          </a:xfrm>
          <a:custGeom>
            <a:avLst/>
            <a:gdLst>
              <a:gd name="T0" fmla="*/ 290318417 w 75"/>
              <a:gd name="T1" fmla="*/ 0 h 194"/>
              <a:gd name="T2" fmla="*/ 0 w 75"/>
              <a:gd name="T3" fmla="*/ 2147483646 h 194"/>
              <a:gd name="T4" fmla="*/ 694270437 w 75"/>
              <a:gd name="T5" fmla="*/ 2147483646 h 194"/>
              <a:gd name="T6" fmla="*/ 946747231 w 75"/>
              <a:gd name="T7" fmla="*/ 172308510 h 194"/>
              <a:gd name="T8" fmla="*/ 290318417 w 75"/>
              <a:gd name="T9" fmla="*/ 0 h 194"/>
              <a:gd name="T10" fmla="*/ 0 60000 65536"/>
              <a:gd name="T11" fmla="*/ 0 60000 65536"/>
              <a:gd name="T12" fmla="*/ 0 60000 65536"/>
              <a:gd name="T13" fmla="*/ 0 60000 65536"/>
              <a:gd name="T14" fmla="*/ 0 60000 65536"/>
              <a:gd name="T15" fmla="*/ 0 w 75"/>
              <a:gd name="T16" fmla="*/ 0 h 194"/>
              <a:gd name="T17" fmla="*/ 75 w 75"/>
              <a:gd name="T18" fmla="*/ 194 h 194"/>
            </a:gdLst>
            <a:ahLst/>
            <a:cxnLst>
              <a:cxn ang="T10">
                <a:pos x="T0" y="T1"/>
              </a:cxn>
              <a:cxn ang="T11">
                <a:pos x="T2" y="T3"/>
              </a:cxn>
              <a:cxn ang="T12">
                <a:pos x="T4" y="T5"/>
              </a:cxn>
              <a:cxn ang="T13">
                <a:pos x="T6" y="T7"/>
              </a:cxn>
              <a:cxn ang="T14">
                <a:pos x="T8" y="T9"/>
              </a:cxn>
            </a:cxnLst>
            <a:rect l="T15" t="T16" r="T17" b="T18"/>
            <a:pathLst>
              <a:path w="75" h="194">
                <a:moveTo>
                  <a:pt x="23" y="0"/>
                </a:moveTo>
                <a:lnTo>
                  <a:pt x="0" y="183"/>
                </a:lnTo>
                <a:lnTo>
                  <a:pt x="55" y="194"/>
                </a:lnTo>
                <a:lnTo>
                  <a:pt x="75" y="8"/>
                </a:lnTo>
                <a:lnTo>
                  <a:pt x="23" y="0"/>
                </a:lnTo>
                <a:close/>
              </a:path>
            </a:pathLst>
          </a:custGeom>
          <a:solidFill>
            <a:srgbClr val="606060"/>
          </a:solidFill>
          <a:ln w="1588">
            <a:solidFill>
              <a:srgbClr val="000000"/>
            </a:solidFill>
            <a:prstDash val="solid"/>
            <a:round/>
          </a:ln>
        </p:spPr>
        <p:txBody>
          <a:bodyPr/>
          <a:lstStyle/>
          <a:p>
            <a:endParaRPr lang="zh-CN" altLang="en-US"/>
          </a:p>
        </p:txBody>
      </p:sp>
      <p:sp>
        <p:nvSpPr>
          <p:cNvPr id="139288" name="Freeform 27"/>
          <p:cNvSpPr/>
          <p:nvPr/>
        </p:nvSpPr>
        <p:spPr bwMode="auto">
          <a:xfrm flipH="1">
            <a:off x="1008063" y="2071688"/>
            <a:ext cx="49212" cy="47625"/>
          </a:xfrm>
          <a:custGeom>
            <a:avLst/>
            <a:gdLst>
              <a:gd name="T0" fmla="*/ 231761047 w 206"/>
              <a:gd name="T1" fmla="*/ 113873076 h 168"/>
              <a:gd name="T2" fmla="*/ 0 w 206"/>
              <a:gd name="T3" fmla="*/ 2147483646 h 168"/>
              <a:gd name="T4" fmla="*/ 2147483646 w 206"/>
              <a:gd name="T5" fmla="*/ 1913582989 h 168"/>
              <a:gd name="T6" fmla="*/ 1717862873 w 206"/>
              <a:gd name="T7" fmla="*/ 1321314237 h 168"/>
              <a:gd name="T8" fmla="*/ 708922988 w 206"/>
              <a:gd name="T9" fmla="*/ 2147483646 h 168"/>
              <a:gd name="T10" fmla="*/ 1022522636 w 206"/>
              <a:gd name="T11" fmla="*/ 0 h 168"/>
              <a:gd name="T12" fmla="*/ 231761047 w 206"/>
              <a:gd name="T13" fmla="*/ 113873076 h 168"/>
              <a:gd name="T14" fmla="*/ 0 60000 65536"/>
              <a:gd name="T15" fmla="*/ 0 60000 65536"/>
              <a:gd name="T16" fmla="*/ 0 60000 65536"/>
              <a:gd name="T17" fmla="*/ 0 60000 65536"/>
              <a:gd name="T18" fmla="*/ 0 60000 65536"/>
              <a:gd name="T19" fmla="*/ 0 60000 65536"/>
              <a:gd name="T20" fmla="*/ 0 60000 65536"/>
              <a:gd name="T21" fmla="*/ 0 w 206"/>
              <a:gd name="T22" fmla="*/ 0 h 168"/>
              <a:gd name="T23" fmla="*/ 206 w 206"/>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a:solidFill>
              <a:srgbClr val="000000"/>
            </a:solidFill>
            <a:prstDash val="solid"/>
            <a:round/>
          </a:ln>
        </p:spPr>
        <p:txBody>
          <a:bodyPr/>
          <a:lstStyle/>
          <a:p>
            <a:endParaRPr lang="zh-CN" altLang="en-US"/>
          </a:p>
        </p:txBody>
      </p:sp>
      <p:sp>
        <p:nvSpPr>
          <p:cNvPr id="139289" name="Freeform 28"/>
          <p:cNvSpPr/>
          <p:nvPr/>
        </p:nvSpPr>
        <p:spPr bwMode="auto">
          <a:xfrm flipH="1">
            <a:off x="717550" y="1941513"/>
            <a:ext cx="369888" cy="201612"/>
          </a:xfrm>
          <a:custGeom>
            <a:avLst/>
            <a:gdLst>
              <a:gd name="T0" fmla="*/ 0 w 1583"/>
              <a:gd name="T1" fmla="*/ 2147483646 h 729"/>
              <a:gd name="T2" fmla="*/ 2147483646 w 1583"/>
              <a:gd name="T3" fmla="*/ 2147483646 h 729"/>
              <a:gd name="T4" fmla="*/ 2147483646 w 1583"/>
              <a:gd name="T5" fmla="*/ 2147483646 h 729"/>
              <a:gd name="T6" fmla="*/ 2147483646 w 1583"/>
              <a:gd name="T7" fmla="*/ 0 h 729"/>
              <a:gd name="T8" fmla="*/ 0 w 1583"/>
              <a:gd name="T9" fmla="*/ 2147483646 h 729"/>
              <a:gd name="T10" fmla="*/ 0 60000 65536"/>
              <a:gd name="T11" fmla="*/ 0 60000 65536"/>
              <a:gd name="T12" fmla="*/ 0 60000 65536"/>
              <a:gd name="T13" fmla="*/ 0 60000 65536"/>
              <a:gd name="T14" fmla="*/ 0 60000 65536"/>
              <a:gd name="T15" fmla="*/ 0 w 1583"/>
              <a:gd name="T16" fmla="*/ 0 h 729"/>
              <a:gd name="T17" fmla="*/ 1583 w 1583"/>
              <a:gd name="T18" fmla="*/ 729 h 729"/>
            </a:gdLst>
            <a:ahLst/>
            <a:cxnLst>
              <a:cxn ang="T10">
                <a:pos x="T0" y="T1"/>
              </a:cxn>
              <a:cxn ang="T11">
                <a:pos x="T2" y="T3"/>
              </a:cxn>
              <a:cxn ang="T12">
                <a:pos x="T4" y="T5"/>
              </a:cxn>
              <a:cxn ang="T13">
                <a:pos x="T6" y="T7"/>
              </a:cxn>
              <a:cxn ang="T14">
                <a:pos x="T8" y="T9"/>
              </a:cxn>
            </a:cxnLst>
            <a:rect l="T15" t="T16" r="T17" b="T18"/>
            <a:pathLst>
              <a:path w="1583" h="729">
                <a:moveTo>
                  <a:pt x="0" y="309"/>
                </a:moveTo>
                <a:lnTo>
                  <a:pt x="759" y="729"/>
                </a:lnTo>
                <a:lnTo>
                  <a:pt x="1583" y="318"/>
                </a:lnTo>
                <a:lnTo>
                  <a:pt x="951" y="0"/>
                </a:lnTo>
                <a:lnTo>
                  <a:pt x="0" y="309"/>
                </a:lnTo>
                <a:close/>
              </a:path>
            </a:pathLst>
          </a:custGeom>
          <a:solidFill>
            <a:srgbClr val="808080"/>
          </a:solidFill>
          <a:ln w="1588">
            <a:solidFill>
              <a:srgbClr val="000000"/>
            </a:solidFill>
            <a:prstDash val="solid"/>
            <a:round/>
          </a:ln>
        </p:spPr>
        <p:txBody>
          <a:bodyPr/>
          <a:lstStyle/>
          <a:p>
            <a:endParaRPr lang="zh-CN" altLang="en-US"/>
          </a:p>
        </p:txBody>
      </p:sp>
      <p:sp>
        <p:nvSpPr>
          <p:cNvPr id="139290" name="Freeform 29"/>
          <p:cNvSpPr/>
          <p:nvPr/>
        </p:nvSpPr>
        <p:spPr bwMode="auto">
          <a:xfrm flipH="1">
            <a:off x="909638" y="2025650"/>
            <a:ext cx="184150" cy="144463"/>
          </a:xfrm>
          <a:custGeom>
            <a:avLst/>
            <a:gdLst>
              <a:gd name="T0" fmla="*/ 351944364 w 792"/>
              <a:gd name="T1" fmla="*/ 0 h 516"/>
              <a:gd name="T2" fmla="*/ 2147483646 w 792"/>
              <a:gd name="T3" fmla="*/ 2147483646 h 516"/>
              <a:gd name="T4" fmla="*/ 2147483646 w 792"/>
              <a:gd name="T5" fmla="*/ 2147483646 h 516"/>
              <a:gd name="T6" fmla="*/ 0 w 792"/>
              <a:gd name="T7" fmla="*/ 1799405091 h 516"/>
              <a:gd name="T8" fmla="*/ 351944364 w 792"/>
              <a:gd name="T9" fmla="*/ 0 h 516"/>
              <a:gd name="T10" fmla="*/ 0 60000 65536"/>
              <a:gd name="T11" fmla="*/ 0 60000 65536"/>
              <a:gd name="T12" fmla="*/ 0 60000 65536"/>
              <a:gd name="T13" fmla="*/ 0 60000 65536"/>
              <a:gd name="T14" fmla="*/ 0 60000 65536"/>
              <a:gd name="T15" fmla="*/ 0 w 792"/>
              <a:gd name="T16" fmla="*/ 0 h 516"/>
              <a:gd name="T17" fmla="*/ 792 w 792"/>
              <a:gd name="T18" fmla="*/ 516 h 516"/>
            </a:gdLst>
            <a:ahLst/>
            <a:cxnLst>
              <a:cxn ang="T10">
                <a:pos x="T0" y="T1"/>
              </a:cxn>
              <a:cxn ang="T11">
                <a:pos x="T2" y="T3"/>
              </a:cxn>
              <a:cxn ang="T12">
                <a:pos x="T4" y="T5"/>
              </a:cxn>
              <a:cxn ang="T13">
                <a:pos x="T6" y="T7"/>
              </a:cxn>
              <a:cxn ang="T14">
                <a:pos x="T8" y="T9"/>
              </a:cxn>
            </a:cxnLst>
            <a:rect l="T15" t="T16" r="T17" b="T18"/>
            <a:pathLst>
              <a:path w="792" h="516">
                <a:moveTo>
                  <a:pt x="28" y="0"/>
                </a:moveTo>
                <a:lnTo>
                  <a:pt x="792" y="426"/>
                </a:lnTo>
                <a:lnTo>
                  <a:pt x="770" y="516"/>
                </a:lnTo>
                <a:lnTo>
                  <a:pt x="0" y="82"/>
                </a:lnTo>
                <a:lnTo>
                  <a:pt x="28" y="0"/>
                </a:lnTo>
                <a:close/>
              </a:path>
            </a:pathLst>
          </a:custGeom>
          <a:solidFill>
            <a:srgbClr val="606060"/>
          </a:solidFill>
          <a:ln w="1588">
            <a:solidFill>
              <a:srgbClr val="000000"/>
            </a:solidFill>
            <a:prstDash val="solid"/>
            <a:round/>
          </a:ln>
        </p:spPr>
        <p:txBody>
          <a:bodyPr/>
          <a:lstStyle/>
          <a:p>
            <a:endParaRPr lang="zh-CN" altLang="en-US"/>
          </a:p>
        </p:txBody>
      </p:sp>
      <p:sp>
        <p:nvSpPr>
          <p:cNvPr id="139291" name="Freeform 30"/>
          <p:cNvSpPr/>
          <p:nvPr/>
        </p:nvSpPr>
        <p:spPr bwMode="auto">
          <a:xfrm flipH="1">
            <a:off x="715963" y="2030413"/>
            <a:ext cx="196850" cy="139700"/>
          </a:xfrm>
          <a:custGeom>
            <a:avLst/>
            <a:gdLst>
              <a:gd name="T0" fmla="*/ 0 w 846"/>
              <a:gd name="T1" fmla="*/ 2147483646 h 507"/>
              <a:gd name="T2" fmla="*/ 314940920 w 846"/>
              <a:gd name="T3" fmla="*/ 2147483646 h 507"/>
              <a:gd name="T4" fmla="*/ 2147483646 w 846"/>
              <a:gd name="T5" fmla="*/ 0 h 507"/>
              <a:gd name="T6" fmla="*/ 2147483646 w 846"/>
              <a:gd name="T7" fmla="*/ 1589916607 h 507"/>
              <a:gd name="T8" fmla="*/ 0 w 846"/>
              <a:gd name="T9" fmla="*/ 2147483646 h 507"/>
              <a:gd name="T10" fmla="*/ 0 60000 65536"/>
              <a:gd name="T11" fmla="*/ 0 60000 65536"/>
              <a:gd name="T12" fmla="*/ 0 60000 65536"/>
              <a:gd name="T13" fmla="*/ 0 60000 65536"/>
              <a:gd name="T14" fmla="*/ 0 60000 65536"/>
              <a:gd name="T15" fmla="*/ 0 w 846"/>
              <a:gd name="T16" fmla="*/ 0 h 507"/>
              <a:gd name="T17" fmla="*/ 846 w 846"/>
              <a:gd name="T18" fmla="*/ 507 h 507"/>
            </a:gdLst>
            <a:ahLst/>
            <a:cxnLst>
              <a:cxn ang="T10">
                <a:pos x="T0" y="T1"/>
              </a:cxn>
              <a:cxn ang="T11">
                <a:pos x="T2" y="T3"/>
              </a:cxn>
              <a:cxn ang="T12">
                <a:pos x="T4" y="T5"/>
              </a:cxn>
              <a:cxn ang="T13">
                <a:pos x="T6" y="T7"/>
              </a:cxn>
              <a:cxn ang="T14">
                <a:pos x="T8" y="T9"/>
              </a:cxn>
            </a:cxnLst>
            <a:rect l="T15" t="T16" r="T17" b="T18"/>
            <a:pathLst>
              <a:path w="846" h="507">
                <a:moveTo>
                  <a:pt x="0" y="507"/>
                </a:moveTo>
                <a:lnTo>
                  <a:pt x="25" y="411"/>
                </a:lnTo>
                <a:lnTo>
                  <a:pt x="846" y="0"/>
                </a:lnTo>
                <a:lnTo>
                  <a:pt x="817" y="76"/>
                </a:lnTo>
                <a:lnTo>
                  <a:pt x="0" y="507"/>
                </a:lnTo>
                <a:close/>
              </a:path>
            </a:pathLst>
          </a:custGeom>
          <a:solidFill>
            <a:srgbClr val="404040"/>
          </a:solidFill>
          <a:ln w="1588">
            <a:solidFill>
              <a:srgbClr val="000000"/>
            </a:solidFill>
            <a:prstDash val="solid"/>
            <a:round/>
          </a:ln>
        </p:spPr>
        <p:txBody>
          <a:bodyPr/>
          <a:lstStyle/>
          <a:p>
            <a:endParaRPr lang="zh-CN" altLang="en-US"/>
          </a:p>
        </p:txBody>
      </p:sp>
      <p:sp>
        <p:nvSpPr>
          <p:cNvPr id="139292" name="Freeform 31"/>
          <p:cNvSpPr/>
          <p:nvPr/>
        </p:nvSpPr>
        <p:spPr bwMode="auto">
          <a:xfrm flipH="1">
            <a:off x="865188" y="2033588"/>
            <a:ext cx="150812" cy="92075"/>
          </a:xfrm>
          <a:custGeom>
            <a:avLst/>
            <a:gdLst>
              <a:gd name="T0" fmla="*/ 0 w 637"/>
              <a:gd name="T1" fmla="*/ 1958827931 h 321"/>
              <a:gd name="T2" fmla="*/ 2147483646 w 637"/>
              <a:gd name="T3" fmla="*/ 0 h 321"/>
              <a:gd name="T4" fmla="*/ 2147483646 w 637"/>
              <a:gd name="T5" fmla="*/ 2147483646 h 321"/>
              <a:gd name="T6" fmla="*/ 2147483646 w 637"/>
              <a:gd name="T7" fmla="*/ 2147483646 h 321"/>
              <a:gd name="T8" fmla="*/ 0 w 637"/>
              <a:gd name="T9" fmla="*/ 1958827931 h 321"/>
              <a:gd name="T10" fmla="*/ 0 60000 65536"/>
              <a:gd name="T11" fmla="*/ 0 60000 65536"/>
              <a:gd name="T12" fmla="*/ 0 60000 65536"/>
              <a:gd name="T13" fmla="*/ 0 60000 65536"/>
              <a:gd name="T14" fmla="*/ 0 60000 65536"/>
              <a:gd name="T15" fmla="*/ 0 w 637"/>
              <a:gd name="T16" fmla="*/ 0 h 321"/>
              <a:gd name="T17" fmla="*/ 637 w 637"/>
              <a:gd name="T18" fmla="*/ 321 h 321"/>
            </a:gdLst>
            <a:ahLst/>
            <a:cxnLst>
              <a:cxn ang="T10">
                <a:pos x="T0" y="T1"/>
              </a:cxn>
              <a:cxn ang="T11">
                <a:pos x="T2" y="T3"/>
              </a:cxn>
              <a:cxn ang="T12">
                <a:pos x="T4" y="T5"/>
              </a:cxn>
              <a:cxn ang="T13">
                <a:pos x="T6" y="T7"/>
              </a:cxn>
              <a:cxn ang="T14">
                <a:pos x="T8" y="T9"/>
              </a:cxn>
            </a:cxnLst>
            <a:rect l="T15" t="T16" r="T17" b="T18"/>
            <a:pathLst>
              <a:path w="637" h="321">
                <a:moveTo>
                  <a:pt x="0" y="83"/>
                </a:moveTo>
                <a:lnTo>
                  <a:pt x="220" y="0"/>
                </a:lnTo>
                <a:lnTo>
                  <a:pt x="637" y="224"/>
                </a:lnTo>
                <a:lnTo>
                  <a:pt x="425" y="321"/>
                </a:lnTo>
                <a:lnTo>
                  <a:pt x="0" y="83"/>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293" name="Freeform 32"/>
          <p:cNvSpPr/>
          <p:nvPr/>
        </p:nvSpPr>
        <p:spPr bwMode="auto">
          <a:xfrm flipH="1">
            <a:off x="733425" y="1973263"/>
            <a:ext cx="222250" cy="120650"/>
          </a:xfrm>
          <a:custGeom>
            <a:avLst/>
            <a:gdLst>
              <a:gd name="T0" fmla="*/ 0 w 938"/>
              <a:gd name="T1" fmla="*/ 2147483646 h 434"/>
              <a:gd name="T2" fmla="*/ 2147483646 w 938"/>
              <a:gd name="T3" fmla="*/ 2147483646 h 434"/>
              <a:gd name="T4" fmla="*/ 2147483646 w 938"/>
              <a:gd name="T5" fmla="*/ 2147483646 h 434"/>
              <a:gd name="T6" fmla="*/ 2147483646 w 938"/>
              <a:gd name="T7" fmla="*/ 0 h 434"/>
              <a:gd name="T8" fmla="*/ 0 w 938"/>
              <a:gd name="T9" fmla="*/ 2147483646 h 434"/>
              <a:gd name="T10" fmla="*/ 0 60000 65536"/>
              <a:gd name="T11" fmla="*/ 0 60000 65536"/>
              <a:gd name="T12" fmla="*/ 0 60000 65536"/>
              <a:gd name="T13" fmla="*/ 0 60000 65536"/>
              <a:gd name="T14" fmla="*/ 0 60000 65536"/>
              <a:gd name="T15" fmla="*/ 0 w 938"/>
              <a:gd name="T16" fmla="*/ 0 h 434"/>
              <a:gd name="T17" fmla="*/ 938 w 938"/>
              <a:gd name="T18" fmla="*/ 434 h 434"/>
            </a:gdLst>
            <a:ahLst/>
            <a:cxnLst>
              <a:cxn ang="T10">
                <a:pos x="T0" y="T1"/>
              </a:cxn>
              <a:cxn ang="T11">
                <a:pos x="T2" y="T3"/>
              </a:cxn>
              <a:cxn ang="T12">
                <a:pos x="T4" y="T5"/>
              </a:cxn>
              <a:cxn ang="T13">
                <a:pos x="T6" y="T7"/>
              </a:cxn>
              <a:cxn ang="T14">
                <a:pos x="T8" y="T9"/>
              </a:cxn>
            </a:cxnLst>
            <a:rect l="T15" t="T16" r="T17" b="T18"/>
            <a:pathLst>
              <a:path w="938" h="434">
                <a:moveTo>
                  <a:pt x="0" y="210"/>
                </a:moveTo>
                <a:lnTo>
                  <a:pt x="410" y="434"/>
                </a:lnTo>
                <a:lnTo>
                  <a:pt x="938" y="186"/>
                </a:lnTo>
                <a:lnTo>
                  <a:pt x="554" y="0"/>
                </a:lnTo>
                <a:lnTo>
                  <a:pt x="0" y="21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294" name="Freeform 33"/>
          <p:cNvSpPr/>
          <p:nvPr/>
        </p:nvSpPr>
        <p:spPr bwMode="auto">
          <a:xfrm flipH="1">
            <a:off x="827088" y="1947863"/>
            <a:ext cx="241300" cy="107950"/>
          </a:xfrm>
          <a:custGeom>
            <a:avLst/>
            <a:gdLst>
              <a:gd name="T0" fmla="*/ 2147483646 w 1034"/>
              <a:gd name="T1" fmla="*/ 2147483646 h 395"/>
              <a:gd name="T2" fmla="*/ 0 w 1034"/>
              <a:gd name="T3" fmla="*/ 2147483646 h 395"/>
              <a:gd name="T4" fmla="*/ 2147483646 w 1034"/>
              <a:gd name="T5" fmla="*/ 0 h 395"/>
              <a:gd name="T6" fmla="*/ 2147483646 w 1034"/>
              <a:gd name="T7" fmla="*/ 1673759284 h 395"/>
              <a:gd name="T8" fmla="*/ 2147483646 w 1034"/>
              <a:gd name="T9" fmla="*/ 2147483646 h 395"/>
              <a:gd name="T10" fmla="*/ 0 60000 65536"/>
              <a:gd name="T11" fmla="*/ 0 60000 65536"/>
              <a:gd name="T12" fmla="*/ 0 60000 65536"/>
              <a:gd name="T13" fmla="*/ 0 60000 65536"/>
              <a:gd name="T14" fmla="*/ 0 60000 65536"/>
              <a:gd name="T15" fmla="*/ 0 w 1034"/>
              <a:gd name="T16" fmla="*/ 0 h 395"/>
              <a:gd name="T17" fmla="*/ 1034 w 1034"/>
              <a:gd name="T18" fmla="*/ 395 h 395"/>
            </a:gdLst>
            <a:ahLst/>
            <a:cxnLst>
              <a:cxn ang="T10">
                <a:pos x="T0" y="T1"/>
              </a:cxn>
              <a:cxn ang="T11">
                <a:pos x="T2" y="T3"/>
              </a:cxn>
              <a:cxn ang="T12">
                <a:pos x="T4" y="T5"/>
              </a:cxn>
              <a:cxn ang="T13">
                <a:pos x="T6" y="T7"/>
              </a:cxn>
              <a:cxn ang="T14">
                <a:pos x="T8" y="T9"/>
              </a:cxn>
            </a:cxnLst>
            <a:rect l="T15" t="T16" r="T17" b="T18"/>
            <a:pathLst>
              <a:path w="1034" h="395">
                <a:moveTo>
                  <a:pt x="216" y="395"/>
                </a:moveTo>
                <a:lnTo>
                  <a:pt x="0" y="285"/>
                </a:lnTo>
                <a:lnTo>
                  <a:pt x="867" y="0"/>
                </a:lnTo>
                <a:lnTo>
                  <a:pt x="1034" y="82"/>
                </a:lnTo>
                <a:lnTo>
                  <a:pt x="216" y="395"/>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295" name="Line 34"/>
          <p:cNvSpPr>
            <a:spLocks noChangeShapeType="1"/>
          </p:cNvSpPr>
          <p:nvPr/>
        </p:nvSpPr>
        <p:spPr bwMode="auto">
          <a:xfrm flipH="1" flipV="1">
            <a:off x="855663" y="1952625"/>
            <a:ext cx="206375" cy="84138"/>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296" name="Line 35"/>
          <p:cNvSpPr>
            <a:spLocks noChangeShapeType="1"/>
          </p:cNvSpPr>
          <p:nvPr/>
        </p:nvSpPr>
        <p:spPr bwMode="auto">
          <a:xfrm flipH="1" flipV="1">
            <a:off x="842963" y="1957388"/>
            <a:ext cx="201612" cy="85725"/>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297" name="Line 36"/>
          <p:cNvSpPr>
            <a:spLocks noChangeShapeType="1"/>
          </p:cNvSpPr>
          <p:nvPr/>
        </p:nvSpPr>
        <p:spPr bwMode="auto">
          <a:xfrm flipH="1" flipV="1">
            <a:off x="833438" y="1965325"/>
            <a:ext cx="196850" cy="88900"/>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298" name="Line 37"/>
          <p:cNvSpPr>
            <a:spLocks noChangeShapeType="1"/>
          </p:cNvSpPr>
          <p:nvPr/>
        </p:nvSpPr>
        <p:spPr bwMode="auto">
          <a:xfrm flipH="1" flipV="1">
            <a:off x="809625" y="1979613"/>
            <a:ext cx="193675" cy="92075"/>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299" name="Line 38"/>
          <p:cNvSpPr>
            <a:spLocks noChangeShapeType="1"/>
          </p:cNvSpPr>
          <p:nvPr/>
        </p:nvSpPr>
        <p:spPr bwMode="auto">
          <a:xfrm flipH="1" flipV="1">
            <a:off x="793750" y="1987550"/>
            <a:ext cx="192088" cy="95250"/>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300" name="Line 39"/>
          <p:cNvSpPr>
            <a:spLocks noChangeShapeType="1"/>
          </p:cNvSpPr>
          <p:nvPr/>
        </p:nvSpPr>
        <p:spPr bwMode="auto">
          <a:xfrm flipH="1" flipV="1">
            <a:off x="792163" y="2001838"/>
            <a:ext cx="173037" cy="88900"/>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301" name="Line 40"/>
          <p:cNvSpPr>
            <a:spLocks noChangeShapeType="1"/>
          </p:cNvSpPr>
          <p:nvPr/>
        </p:nvSpPr>
        <p:spPr bwMode="auto">
          <a:xfrm flipH="1" flipV="1">
            <a:off x="779463" y="2009775"/>
            <a:ext cx="168275" cy="90488"/>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302" name="Line 41"/>
          <p:cNvSpPr>
            <a:spLocks noChangeShapeType="1"/>
          </p:cNvSpPr>
          <p:nvPr/>
        </p:nvSpPr>
        <p:spPr bwMode="auto">
          <a:xfrm flipH="1" flipV="1">
            <a:off x="765175" y="2022475"/>
            <a:ext cx="158750" cy="85725"/>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303" name="Line 42"/>
          <p:cNvSpPr>
            <a:spLocks noChangeShapeType="1"/>
          </p:cNvSpPr>
          <p:nvPr/>
        </p:nvSpPr>
        <p:spPr bwMode="auto">
          <a:xfrm flipH="1">
            <a:off x="896938" y="2051050"/>
            <a:ext cx="100012" cy="68263"/>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304" name="Line 43"/>
          <p:cNvSpPr>
            <a:spLocks noChangeShapeType="1"/>
          </p:cNvSpPr>
          <p:nvPr/>
        </p:nvSpPr>
        <p:spPr bwMode="auto">
          <a:xfrm flipH="1">
            <a:off x="877888" y="2043113"/>
            <a:ext cx="98425" cy="63500"/>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305" name="Line 44"/>
          <p:cNvSpPr>
            <a:spLocks noChangeShapeType="1"/>
          </p:cNvSpPr>
          <p:nvPr/>
        </p:nvSpPr>
        <p:spPr bwMode="auto">
          <a:xfrm flipH="1">
            <a:off x="836613" y="2022475"/>
            <a:ext cx="96837" cy="60325"/>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306" name="Line 45"/>
          <p:cNvSpPr>
            <a:spLocks noChangeShapeType="1"/>
          </p:cNvSpPr>
          <p:nvPr/>
        </p:nvSpPr>
        <p:spPr bwMode="auto">
          <a:xfrm flipH="1">
            <a:off x="815975" y="2012950"/>
            <a:ext cx="95250" cy="58738"/>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307" name="Line 46"/>
          <p:cNvSpPr>
            <a:spLocks noChangeShapeType="1"/>
          </p:cNvSpPr>
          <p:nvPr/>
        </p:nvSpPr>
        <p:spPr bwMode="auto">
          <a:xfrm flipH="1">
            <a:off x="793750" y="2001838"/>
            <a:ext cx="92075" cy="60325"/>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308" name="Line 47"/>
          <p:cNvSpPr>
            <a:spLocks noChangeShapeType="1"/>
          </p:cNvSpPr>
          <p:nvPr/>
        </p:nvSpPr>
        <p:spPr bwMode="auto">
          <a:xfrm flipH="1">
            <a:off x="776288" y="1993900"/>
            <a:ext cx="88900" cy="57150"/>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309" name="Line 48"/>
          <p:cNvSpPr>
            <a:spLocks noChangeShapeType="1"/>
          </p:cNvSpPr>
          <p:nvPr/>
        </p:nvSpPr>
        <p:spPr bwMode="auto">
          <a:xfrm flipH="1">
            <a:off x="757238" y="1984375"/>
            <a:ext cx="90487" cy="55563"/>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310" name="Line 49"/>
          <p:cNvSpPr>
            <a:spLocks noChangeShapeType="1"/>
          </p:cNvSpPr>
          <p:nvPr/>
        </p:nvSpPr>
        <p:spPr bwMode="auto">
          <a:xfrm flipH="1">
            <a:off x="989013" y="2012950"/>
            <a:ext cx="49212" cy="30163"/>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311" name="Line 50"/>
          <p:cNvSpPr>
            <a:spLocks noChangeShapeType="1"/>
          </p:cNvSpPr>
          <p:nvPr/>
        </p:nvSpPr>
        <p:spPr bwMode="auto">
          <a:xfrm flipH="1">
            <a:off x="962025" y="2001838"/>
            <a:ext cx="46038" cy="28575"/>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312" name="Line 51"/>
          <p:cNvSpPr>
            <a:spLocks noChangeShapeType="1"/>
          </p:cNvSpPr>
          <p:nvPr/>
        </p:nvSpPr>
        <p:spPr bwMode="auto">
          <a:xfrm flipH="1">
            <a:off x="933450" y="1990725"/>
            <a:ext cx="46038" cy="28575"/>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313" name="Line 52"/>
          <p:cNvSpPr>
            <a:spLocks noChangeShapeType="1"/>
          </p:cNvSpPr>
          <p:nvPr/>
        </p:nvSpPr>
        <p:spPr bwMode="auto">
          <a:xfrm flipH="1">
            <a:off x="904875" y="1981200"/>
            <a:ext cx="46038" cy="23813"/>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314" name="Line 53"/>
          <p:cNvSpPr>
            <a:spLocks noChangeShapeType="1"/>
          </p:cNvSpPr>
          <p:nvPr/>
        </p:nvSpPr>
        <p:spPr bwMode="auto">
          <a:xfrm flipH="1">
            <a:off x="879475" y="1970088"/>
            <a:ext cx="42863" cy="25400"/>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315" name="Line 54"/>
          <p:cNvSpPr>
            <a:spLocks noChangeShapeType="1"/>
          </p:cNvSpPr>
          <p:nvPr/>
        </p:nvSpPr>
        <p:spPr bwMode="auto">
          <a:xfrm flipH="1">
            <a:off x="850900" y="1957388"/>
            <a:ext cx="39688" cy="23812"/>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316" name="Freeform 55"/>
          <p:cNvSpPr/>
          <p:nvPr/>
        </p:nvSpPr>
        <p:spPr bwMode="auto">
          <a:xfrm flipH="1">
            <a:off x="473075" y="2243138"/>
            <a:ext cx="485775" cy="257175"/>
          </a:xfrm>
          <a:custGeom>
            <a:avLst/>
            <a:gdLst>
              <a:gd name="T0" fmla="*/ 2147483646 w 2091"/>
              <a:gd name="T1" fmla="*/ 2147483646 h 931"/>
              <a:gd name="T2" fmla="*/ 62714459 w 2091"/>
              <a:gd name="T3" fmla="*/ 2147483646 h 931"/>
              <a:gd name="T4" fmla="*/ 0 w 2091"/>
              <a:gd name="T5" fmla="*/ 2147483646 h 931"/>
              <a:gd name="T6" fmla="*/ 112853826 w 2091"/>
              <a:gd name="T7" fmla="*/ 2147483646 h 931"/>
              <a:gd name="T8" fmla="*/ 1253859384 w 2091"/>
              <a:gd name="T9" fmla="*/ 2147483646 h 931"/>
              <a:gd name="T10" fmla="*/ 2147483646 w 2091"/>
              <a:gd name="T11" fmla="*/ 2147483646 h 931"/>
              <a:gd name="T12" fmla="*/ 2147483646 w 2091"/>
              <a:gd name="T13" fmla="*/ 2147483646 h 931"/>
              <a:gd name="T14" fmla="*/ 2147483646 w 2091"/>
              <a:gd name="T15" fmla="*/ 2147483646 h 931"/>
              <a:gd name="T16" fmla="*/ 2147483646 w 2091"/>
              <a:gd name="T17" fmla="*/ 2147483646 h 931"/>
              <a:gd name="T18" fmla="*/ 2147483646 w 2091"/>
              <a:gd name="T19" fmla="*/ 2147483646 h 931"/>
              <a:gd name="T20" fmla="*/ 2147483646 w 2091"/>
              <a:gd name="T21" fmla="*/ 2147483646 h 931"/>
              <a:gd name="T22" fmla="*/ 2147483646 w 2091"/>
              <a:gd name="T23" fmla="*/ 2147483646 h 931"/>
              <a:gd name="T24" fmla="*/ 2147483646 w 2091"/>
              <a:gd name="T25" fmla="*/ 2147483646 h 931"/>
              <a:gd name="T26" fmla="*/ 2147483646 w 2091"/>
              <a:gd name="T27" fmla="*/ 2147483646 h 931"/>
              <a:gd name="T28" fmla="*/ 2147483646 w 2091"/>
              <a:gd name="T29" fmla="*/ 2147483646 h 931"/>
              <a:gd name="T30" fmla="*/ 2147483646 w 2091"/>
              <a:gd name="T31" fmla="*/ 2147483646 h 931"/>
              <a:gd name="T32" fmla="*/ 2147483646 w 2091"/>
              <a:gd name="T33" fmla="*/ 2147483646 h 931"/>
              <a:gd name="T34" fmla="*/ 2147483646 w 2091"/>
              <a:gd name="T35" fmla="*/ 2147483646 h 931"/>
              <a:gd name="T36" fmla="*/ 2147483646 w 2091"/>
              <a:gd name="T37" fmla="*/ 1728405221 h 931"/>
              <a:gd name="T38" fmla="*/ 2147483646 w 2091"/>
              <a:gd name="T39" fmla="*/ 0 h 931"/>
              <a:gd name="T40" fmla="*/ 2147483646 w 2091"/>
              <a:gd name="T41" fmla="*/ 463711110 h 931"/>
              <a:gd name="T42" fmla="*/ 2147483646 w 2091"/>
              <a:gd name="T43" fmla="*/ 2147483646 h 931"/>
              <a:gd name="T44" fmla="*/ 2147483646 w 2091"/>
              <a:gd name="T45" fmla="*/ 2147483646 h 931"/>
              <a:gd name="T46" fmla="*/ 2147483646 w 2091"/>
              <a:gd name="T47" fmla="*/ 2147483646 h 931"/>
              <a:gd name="T48" fmla="*/ 2147483646 w 2091"/>
              <a:gd name="T49" fmla="*/ 2147483646 h 931"/>
              <a:gd name="T50" fmla="*/ 2147483646 w 2091"/>
              <a:gd name="T51" fmla="*/ 2147483646 h 931"/>
              <a:gd name="T52" fmla="*/ 2147483646 w 2091"/>
              <a:gd name="T53" fmla="*/ 2147483646 h 931"/>
              <a:gd name="T54" fmla="*/ 2147483646 w 2091"/>
              <a:gd name="T55" fmla="*/ 2147483646 h 931"/>
              <a:gd name="T56" fmla="*/ 2147483646 w 2091"/>
              <a:gd name="T57" fmla="*/ 2147483646 h 931"/>
              <a:gd name="T58" fmla="*/ 2147483646 w 2091"/>
              <a:gd name="T59" fmla="*/ 2147483646 h 931"/>
              <a:gd name="T60" fmla="*/ 2147483646 w 2091"/>
              <a:gd name="T61" fmla="*/ 2147483646 h 931"/>
              <a:gd name="T62" fmla="*/ 2147483646 w 2091"/>
              <a:gd name="T63" fmla="*/ 2147483646 h 931"/>
              <a:gd name="T64" fmla="*/ 2147483646 w 2091"/>
              <a:gd name="T65" fmla="*/ 2147483646 h 931"/>
              <a:gd name="T66" fmla="*/ 2147483646 w 2091"/>
              <a:gd name="T67" fmla="*/ 2147483646 h 931"/>
              <a:gd name="T68" fmla="*/ 2147483646 w 2091"/>
              <a:gd name="T69" fmla="*/ 2147483646 h 931"/>
              <a:gd name="T70" fmla="*/ 2147483646 w 2091"/>
              <a:gd name="T71" fmla="*/ 2147483646 h 931"/>
              <a:gd name="T72" fmla="*/ 2147483646 w 2091"/>
              <a:gd name="T73" fmla="*/ 2147483646 h 931"/>
              <a:gd name="T74" fmla="*/ 2147483646 w 2091"/>
              <a:gd name="T75" fmla="*/ 2147483646 h 931"/>
              <a:gd name="T76" fmla="*/ 2147483646 w 2091"/>
              <a:gd name="T77" fmla="*/ 2147483646 h 931"/>
              <a:gd name="T78" fmla="*/ 2147483646 w 2091"/>
              <a:gd name="T79" fmla="*/ 2147483646 h 931"/>
              <a:gd name="T80" fmla="*/ 2147483646 w 2091"/>
              <a:gd name="T81" fmla="*/ 2147483646 h 931"/>
              <a:gd name="T82" fmla="*/ 2147483646 w 2091"/>
              <a:gd name="T83" fmla="*/ 2147483646 h 931"/>
              <a:gd name="T84" fmla="*/ 2147483646 w 2091"/>
              <a:gd name="T85" fmla="*/ 2147483646 h 931"/>
              <a:gd name="T86" fmla="*/ 2147483646 w 2091"/>
              <a:gd name="T87" fmla="*/ 2147483646 h 931"/>
              <a:gd name="T88" fmla="*/ 2147483646 w 2091"/>
              <a:gd name="T89" fmla="*/ 2147483646 h 9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91"/>
              <a:gd name="T136" fmla="*/ 0 h 931"/>
              <a:gd name="T137" fmla="*/ 2091 w 2091"/>
              <a:gd name="T138" fmla="*/ 931 h 9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a:solidFill>
              <a:srgbClr val="000000"/>
            </a:solidFill>
            <a:prstDash val="solid"/>
            <a:round/>
          </a:ln>
        </p:spPr>
        <p:txBody>
          <a:bodyPr/>
          <a:lstStyle/>
          <a:p>
            <a:endParaRPr lang="zh-CN" altLang="en-US"/>
          </a:p>
        </p:txBody>
      </p:sp>
      <p:sp>
        <p:nvSpPr>
          <p:cNvPr id="139317" name="Freeform 56"/>
          <p:cNvSpPr/>
          <p:nvPr/>
        </p:nvSpPr>
        <p:spPr bwMode="auto">
          <a:xfrm flipH="1">
            <a:off x="476250" y="2266950"/>
            <a:ext cx="481013" cy="228600"/>
          </a:xfrm>
          <a:custGeom>
            <a:avLst/>
            <a:gdLst>
              <a:gd name="T0" fmla="*/ 2147483646 w 2049"/>
              <a:gd name="T1" fmla="*/ 1887166351 h 829"/>
              <a:gd name="T2" fmla="*/ 2147483646 w 2049"/>
              <a:gd name="T3" fmla="*/ 2147483646 h 829"/>
              <a:gd name="T4" fmla="*/ 2147483646 w 2049"/>
              <a:gd name="T5" fmla="*/ 2147483646 h 829"/>
              <a:gd name="T6" fmla="*/ 2147483646 w 2049"/>
              <a:gd name="T7" fmla="*/ 2147483646 h 829"/>
              <a:gd name="T8" fmla="*/ 2147483646 w 2049"/>
              <a:gd name="T9" fmla="*/ 2147483646 h 829"/>
              <a:gd name="T10" fmla="*/ 2147483646 w 2049"/>
              <a:gd name="T11" fmla="*/ 2147483646 h 829"/>
              <a:gd name="T12" fmla="*/ 2147483646 w 2049"/>
              <a:gd name="T13" fmla="*/ 2147483646 h 829"/>
              <a:gd name="T14" fmla="*/ 2147483646 w 2049"/>
              <a:gd name="T15" fmla="*/ 2147483646 h 829"/>
              <a:gd name="T16" fmla="*/ 2147483646 w 2049"/>
              <a:gd name="T17" fmla="*/ 2147483646 h 829"/>
              <a:gd name="T18" fmla="*/ 2147483646 w 2049"/>
              <a:gd name="T19" fmla="*/ 2147483646 h 829"/>
              <a:gd name="T20" fmla="*/ 2147483646 w 2049"/>
              <a:gd name="T21" fmla="*/ 2147483646 h 829"/>
              <a:gd name="T22" fmla="*/ 2147483646 w 2049"/>
              <a:gd name="T23" fmla="*/ 2147483646 h 829"/>
              <a:gd name="T24" fmla="*/ 2147483646 w 2049"/>
              <a:gd name="T25" fmla="*/ 2147483646 h 829"/>
              <a:gd name="T26" fmla="*/ 2147483646 w 2049"/>
              <a:gd name="T27" fmla="*/ 2147483646 h 829"/>
              <a:gd name="T28" fmla="*/ 2147483646 w 2049"/>
              <a:gd name="T29" fmla="*/ 2147483646 h 829"/>
              <a:gd name="T30" fmla="*/ 2147483646 w 2049"/>
              <a:gd name="T31" fmla="*/ 2147483646 h 829"/>
              <a:gd name="T32" fmla="*/ 2147483646 w 2049"/>
              <a:gd name="T33" fmla="*/ 2147483646 h 829"/>
              <a:gd name="T34" fmla="*/ 2147483646 w 2049"/>
              <a:gd name="T35" fmla="*/ 2147483646 h 829"/>
              <a:gd name="T36" fmla="*/ 2147483646 w 2049"/>
              <a:gd name="T37" fmla="*/ 2147483646 h 829"/>
              <a:gd name="T38" fmla="*/ 2147483646 w 2049"/>
              <a:gd name="T39" fmla="*/ 2147483646 h 829"/>
              <a:gd name="T40" fmla="*/ 763327253 w 2049"/>
              <a:gd name="T41" fmla="*/ 2147483646 h 829"/>
              <a:gd name="T42" fmla="*/ 0 w 2049"/>
              <a:gd name="T43" fmla="*/ 2147483646 h 829"/>
              <a:gd name="T44" fmla="*/ 517481955 w 2049"/>
              <a:gd name="T45" fmla="*/ 2147483646 h 829"/>
              <a:gd name="T46" fmla="*/ 2147483646 w 2049"/>
              <a:gd name="T47" fmla="*/ 2147483646 h 829"/>
              <a:gd name="T48" fmla="*/ 2147483646 w 2049"/>
              <a:gd name="T49" fmla="*/ 2147483646 h 829"/>
              <a:gd name="T50" fmla="*/ 2147483646 w 2049"/>
              <a:gd name="T51" fmla="*/ 2147483646 h 829"/>
              <a:gd name="T52" fmla="*/ 2147483646 w 2049"/>
              <a:gd name="T53" fmla="*/ 2147483646 h 829"/>
              <a:gd name="T54" fmla="*/ 2147483646 w 2049"/>
              <a:gd name="T55" fmla="*/ 2147483646 h 829"/>
              <a:gd name="T56" fmla="*/ 2147483646 w 2049"/>
              <a:gd name="T57" fmla="*/ 2147483646 h 829"/>
              <a:gd name="T58" fmla="*/ 2147483646 w 2049"/>
              <a:gd name="T59" fmla="*/ 2147483646 h 829"/>
              <a:gd name="T60" fmla="*/ 2147483646 w 2049"/>
              <a:gd name="T61" fmla="*/ 2147483646 h 829"/>
              <a:gd name="T62" fmla="*/ 2147483646 w 2049"/>
              <a:gd name="T63" fmla="*/ 1404919346 h 829"/>
              <a:gd name="T64" fmla="*/ 2147483646 w 2049"/>
              <a:gd name="T65" fmla="*/ 2147483646 h 829"/>
              <a:gd name="T66" fmla="*/ 2147483646 w 2049"/>
              <a:gd name="T67" fmla="*/ 1320971029 h 829"/>
              <a:gd name="T68" fmla="*/ 2147483646 w 2049"/>
              <a:gd name="T69" fmla="*/ 0 h 829"/>
              <a:gd name="T70" fmla="*/ 2147483646 w 2049"/>
              <a:gd name="T71" fmla="*/ 1132314811 h 829"/>
              <a:gd name="T72" fmla="*/ 2147483646 w 2049"/>
              <a:gd name="T73" fmla="*/ 2147483646 h 829"/>
              <a:gd name="T74" fmla="*/ 2147483646 w 2049"/>
              <a:gd name="T75" fmla="*/ 733864184 h 829"/>
              <a:gd name="T76" fmla="*/ 2147483646 w 2049"/>
              <a:gd name="T77" fmla="*/ 2147483646 h 829"/>
              <a:gd name="T78" fmla="*/ 2147483646 w 2049"/>
              <a:gd name="T79" fmla="*/ 1320971029 h 829"/>
              <a:gd name="T80" fmla="*/ 2147483646 w 2049"/>
              <a:gd name="T81" fmla="*/ 2147483646 h 829"/>
              <a:gd name="T82" fmla="*/ 2147483646 w 2049"/>
              <a:gd name="T83" fmla="*/ 2147483646 h 829"/>
              <a:gd name="T84" fmla="*/ 2147483646 w 2049"/>
              <a:gd name="T85" fmla="*/ 649991975 h 8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49"/>
              <a:gd name="T130" fmla="*/ 0 h 829"/>
              <a:gd name="T131" fmla="*/ 2049 w 2049"/>
              <a:gd name="T132" fmla="*/ 829 h 8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18" name="Freeform 57"/>
          <p:cNvSpPr/>
          <p:nvPr/>
        </p:nvSpPr>
        <p:spPr bwMode="auto">
          <a:xfrm flipH="1">
            <a:off x="544513" y="2347913"/>
            <a:ext cx="66675" cy="14287"/>
          </a:xfrm>
          <a:custGeom>
            <a:avLst/>
            <a:gdLst>
              <a:gd name="T0" fmla="*/ 2147483646 w 280"/>
              <a:gd name="T1" fmla="*/ 0 h 48"/>
              <a:gd name="T2" fmla="*/ 2011897408 w 280"/>
              <a:gd name="T3" fmla="*/ 1265728786 h 48"/>
              <a:gd name="T4" fmla="*/ 0 w 280"/>
              <a:gd name="T5" fmla="*/ 922962226 h 48"/>
              <a:gd name="T6" fmla="*/ 2147483646 w 280"/>
              <a:gd name="T7" fmla="*/ 0 h 48"/>
              <a:gd name="T8" fmla="*/ 0 60000 65536"/>
              <a:gd name="T9" fmla="*/ 0 60000 65536"/>
              <a:gd name="T10" fmla="*/ 0 60000 65536"/>
              <a:gd name="T11" fmla="*/ 0 60000 65536"/>
              <a:gd name="T12" fmla="*/ 0 w 280"/>
              <a:gd name="T13" fmla="*/ 0 h 48"/>
              <a:gd name="T14" fmla="*/ 280 w 280"/>
              <a:gd name="T15" fmla="*/ 48 h 48"/>
            </a:gdLst>
            <a:ahLst/>
            <a:cxnLst>
              <a:cxn ang="T8">
                <a:pos x="T0" y="T1"/>
              </a:cxn>
              <a:cxn ang="T9">
                <a:pos x="T2" y="T3"/>
              </a:cxn>
              <a:cxn ang="T10">
                <a:pos x="T4" y="T5"/>
              </a:cxn>
              <a:cxn ang="T11">
                <a:pos x="T6" y="T7"/>
              </a:cxn>
            </a:cxnLst>
            <a:rect l="T12" t="T13" r="T14" b="T15"/>
            <a:pathLst>
              <a:path w="280" h="48">
                <a:moveTo>
                  <a:pt x="280" y="0"/>
                </a:moveTo>
                <a:lnTo>
                  <a:pt x="149" y="48"/>
                </a:lnTo>
                <a:lnTo>
                  <a:pt x="0" y="35"/>
                </a:lnTo>
                <a:lnTo>
                  <a:pt x="28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19" name="Freeform 58"/>
          <p:cNvSpPr/>
          <p:nvPr/>
        </p:nvSpPr>
        <p:spPr bwMode="auto">
          <a:xfrm flipH="1">
            <a:off x="479425" y="2327275"/>
            <a:ext cx="39688" cy="15875"/>
          </a:xfrm>
          <a:custGeom>
            <a:avLst/>
            <a:gdLst>
              <a:gd name="T0" fmla="*/ 2147483646 w 170"/>
              <a:gd name="T1" fmla="*/ 0 h 57"/>
              <a:gd name="T2" fmla="*/ 1590507106 w 170"/>
              <a:gd name="T3" fmla="*/ 756124579 h 57"/>
              <a:gd name="T4" fmla="*/ 0 w 170"/>
              <a:gd name="T5" fmla="*/ 1144968500 h 57"/>
              <a:gd name="T6" fmla="*/ 1654166658 w 170"/>
              <a:gd name="T7" fmla="*/ 1231378353 h 57"/>
              <a:gd name="T8" fmla="*/ 2147483646 w 170"/>
              <a:gd name="T9" fmla="*/ 0 h 57"/>
              <a:gd name="T10" fmla="*/ 0 60000 65536"/>
              <a:gd name="T11" fmla="*/ 0 60000 65536"/>
              <a:gd name="T12" fmla="*/ 0 60000 65536"/>
              <a:gd name="T13" fmla="*/ 0 60000 65536"/>
              <a:gd name="T14" fmla="*/ 0 60000 65536"/>
              <a:gd name="T15" fmla="*/ 0 w 170"/>
              <a:gd name="T16" fmla="*/ 0 h 57"/>
              <a:gd name="T17" fmla="*/ 170 w 170"/>
              <a:gd name="T18" fmla="*/ 57 h 57"/>
            </a:gdLst>
            <a:ahLst/>
            <a:cxnLst>
              <a:cxn ang="T10">
                <a:pos x="T0" y="T1"/>
              </a:cxn>
              <a:cxn ang="T11">
                <a:pos x="T2" y="T3"/>
              </a:cxn>
              <a:cxn ang="T12">
                <a:pos x="T4" y="T5"/>
              </a:cxn>
              <a:cxn ang="T13">
                <a:pos x="T6" y="T7"/>
              </a:cxn>
              <a:cxn ang="T14">
                <a:pos x="T8" y="T9"/>
              </a:cxn>
            </a:cxnLst>
            <a:rect l="T15" t="T16" r="T17" b="T18"/>
            <a:pathLst>
              <a:path w="170" h="57">
                <a:moveTo>
                  <a:pt x="170" y="0"/>
                </a:moveTo>
                <a:lnTo>
                  <a:pt x="125" y="35"/>
                </a:lnTo>
                <a:lnTo>
                  <a:pt x="0" y="53"/>
                </a:lnTo>
                <a:lnTo>
                  <a:pt x="130" y="57"/>
                </a:lnTo>
                <a:lnTo>
                  <a:pt x="17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20" name="Freeform 59"/>
          <p:cNvSpPr/>
          <p:nvPr/>
        </p:nvSpPr>
        <p:spPr bwMode="auto">
          <a:xfrm flipH="1">
            <a:off x="646113" y="2312988"/>
            <a:ext cx="61912" cy="42862"/>
          </a:xfrm>
          <a:custGeom>
            <a:avLst/>
            <a:gdLst>
              <a:gd name="T0" fmla="*/ 2147483646 w 263"/>
              <a:gd name="T1" fmla="*/ 0 h 143"/>
              <a:gd name="T2" fmla="*/ 1891582741 w 263"/>
              <a:gd name="T3" fmla="*/ 350108805 h 143"/>
              <a:gd name="T4" fmla="*/ 1591558130 w 263"/>
              <a:gd name="T5" fmla="*/ 834799195 h 143"/>
              <a:gd name="T6" fmla="*/ 1591558130 w 263"/>
              <a:gd name="T7" fmla="*/ 2046569381 h 143"/>
              <a:gd name="T8" fmla="*/ 1474130841 w 263"/>
              <a:gd name="T9" fmla="*/ 2147483646 h 143"/>
              <a:gd name="T10" fmla="*/ 0 w 263"/>
              <a:gd name="T11" fmla="*/ 2147483646 h 143"/>
              <a:gd name="T12" fmla="*/ 1774154980 w 263"/>
              <a:gd name="T13" fmla="*/ 2147483646 h 143"/>
              <a:gd name="T14" fmla="*/ 2074235147 w 263"/>
              <a:gd name="T15" fmla="*/ 1292536881 h 143"/>
              <a:gd name="T16" fmla="*/ 2147483646 w 263"/>
              <a:gd name="T17" fmla="*/ 0 h 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3"/>
              <a:gd name="T28" fmla="*/ 0 h 143"/>
              <a:gd name="T29" fmla="*/ 263 w 263"/>
              <a:gd name="T30" fmla="*/ 143 h 1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21" name="Freeform 60"/>
          <p:cNvSpPr/>
          <p:nvPr/>
        </p:nvSpPr>
        <p:spPr bwMode="auto">
          <a:xfrm flipH="1">
            <a:off x="708025" y="2405063"/>
            <a:ext cx="201613" cy="58737"/>
          </a:xfrm>
          <a:custGeom>
            <a:avLst/>
            <a:gdLst>
              <a:gd name="T0" fmla="*/ 2147483646 w 853"/>
              <a:gd name="T1" fmla="*/ 0 h 212"/>
              <a:gd name="T2" fmla="*/ 2147483646 w 853"/>
              <a:gd name="T3" fmla="*/ 212710227 h 212"/>
              <a:gd name="T4" fmla="*/ 2147483646 w 853"/>
              <a:gd name="T5" fmla="*/ 1339897916 h 212"/>
              <a:gd name="T6" fmla="*/ 2147483646 w 853"/>
              <a:gd name="T7" fmla="*/ 1510004701 h 212"/>
              <a:gd name="T8" fmla="*/ 1505279766 w 853"/>
              <a:gd name="T9" fmla="*/ 2105531663 h 212"/>
              <a:gd name="T10" fmla="*/ 845068335 w 853"/>
              <a:gd name="T11" fmla="*/ 2147483646 h 212"/>
              <a:gd name="T12" fmla="*/ 0 w 853"/>
              <a:gd name="T13" fmla="*/ 2147483646 h 212"/>
              <a:gd name="T14" fmla="*/ 845068335 w 853"/>
              <a:gd name="T15" fmla="*/ 2147483646 h 212"/>
              <a:gd name="T16" fmla="*/ 1624104276 w 853"/>
              <a:gd name="T17" fmla="*/ 2147483646 h 212"/>
              <a:gd name="T18" fmla="*/ 2147483646 w 853"/>
              <a:gd name="T19" fmla="*/ 1722714928 h 212"/>
              <a:gd name="T20" fmla="*/ 2147483646 w 853"/>
              <a:gd name="T21" fmla="*/ 1722714928 h 212"/>
              <a:gd name="T22" fmla="*/ 2147483646 w 853"/>
              <a:gd name="T23" fmla="*/ 1339897916 h 212"/>
              <a:gd name="T24" fmla="*/ 2147483646 w 853"/>
              <a:gd name="T25" fmla="*/ 489133753 h 212"/>
              <a:gd name="T26" fmla="*/ 2147483646 w 853"/>
              <a:gd name="T27" fmla="*/ 0 h 2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53"/>
              <a:gd name="T43" fmla="*/ 0 h 212"/>
              <a:gd name="T44" fmla="*/ 853 w 853"/>
              <a:gd name="T45" fmla="*/ 212 h 2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22" name="Freeform 61"/>
          <p:cNvSpPr/>
          <p:nvPr/>
        </p:nvSpPr>
        <p:spPr bwMode="auto">
          <a:xfrm flipH="1">
            <a:off x="701675" y="1958975"/>
            <a:ext cx="174625" cy="106363"/>
          </a:xfrm>
          <a:custGeom>
            <a:avLst/>
            <a:gdLst>
              <a:gd name="T0" fmla="*/ 2147483646 w 751"/>
              <a:gd name="T1" fmla="*/ 2147483646 h 379"/>
              <a:gd name="T2" fmla="*/ 2147483646 w 751"/>
              <a:gd name="T3" fmla="*/ 2147483646 h 379"/>
              <a:gd name="T4" fmla="*/ 2147483646 w 751"/>
              <a:gd name="T5" fmla="*/ 2147483646 h 379"/>
              <a:gd name="T6" fmla="*/ 2147483646 w 751"/>
              <a:gd name="T7" fmla="*/ 2147483646 h 379"/>
              <a:gd name="T8" fmla="*/ 2147483646 w 751"/>
              <a:gd name="T9" fmla="*/ 2147483646 h 379"/>
              <a:gd name="T10" fmla="*/ 2147483646 w 751"/>
              <a:gd name="T11" fmla="*/ 2147483646 h 379"/>
              <a:gd name="T12" fmla="*/ 2147483646 w 751"/>
              <a:gd name="T13" fmla="*/ 2147483646 h 379"/>
              <a:gd name="T14" fmla="*/ 2147483646 w 751"/>
              <a:gd name="T15" fmla="*/ 2147483646 h 379"/>
              <a:gd name="T16" fmla="*/ 2147483646 w 751"/>
              <a:gd name="T17" fmla="*/ 2147483646 h 379"/>
              <a:gd name="T18" fmla="*/ 2147483646 w 751"/>
              <a:gd name="T19" fmla="*/ 2147483646 h 379"/>
              <a:gd name="T20" fmla="*/ 2147483646 w 751"/>
              <a:gd name="T21" fmla="*/ 2147483646 h 379"/>
              <a:gd name="T22" fmla="*/ 2147483646 w 751"/>
              <a:gd name="T23" fmla="*/ 2147483646 h 379"/>
              <a:gd name="T24" fmla="*/ 2147483646 w 751"/>
              <a:gd name="T25" fmla="*/ 2147483646 h 379"/>
              <a:gd name="T26" fmla="*/ 2147483646 w 751"/>
              <a:gd name="T27" fmla="*/ 2147483646 h 379"/>
              <a:gd name="T28" fmla="*/ 2147483646 w 751"/>
              <a:gd name="T29" fmla="*/ 2147483646 h 379"/>
              <a:gd name="T30" fmla="*/ 2147483646 w 751"/>
              <a:gd name="T31" fmla="*/ 2147483646 h 379"/>
              <a:gd name="T32" fmla="*/ 2147483646 w 751"/>
              <a:gd name="T33" fmla="*/ 2147483646 h 379"/>
              <a:gd name="T34" fmla="*/ 2147483646 w 751"/>
              <a:gd name="T35" fmla="*/ 2147483646 h 379"/>
              <a:gd name="T36" fmla="*/ 2147483646 w 751"/>
              <a:gd name="T37" fmla="*/ 2147483646 h 379"/>
              <a:gd name="T38" fmla="*/ 2147483646 w 751"/>
              <a:gd name="T39" fmla="*/ 2147483646 h 379"/>
              <a:gd name="T40" fmla="*/ 2147483646 w 751"/>
              <a:gd name="T41" fmla="*/ 2147483646 h 379"/>
              <a:gd name="T42" fmla="*/ 2147483646 w 751"/>
              <a:gd name="T43" fmla="*/ 2147483646 h 379"/>
              <a:gd name="T44" fmla="*/ 2147483646 w 751"/>
              <a:gd name="T45" fmla="*/ 2147483646 h 379"/>
              <a:gd name="T46" fmla="*/ 2147483646 w 751"/>
              <a:gd name="T47" fmla="*/ 2147483646 h 379"/>
              <a:gd name="T48" fmla="*/ 2112076819 w 751"/>
              <a:gd name="T49" fmla="*/ 2147483646 h 379"/>
              <a:gd name="T50" fmla="*/ 1521177442 w 751"/>
              <a:gd name="T51" fmla="*/ 2147483646 h 379"/>
              <a:gd name="T52" fmla="*/ 1169200874 w 751"/>
              <a:gd name="T53" fmla="*/ 2147483646 h 379"/>
              <a:gd name="T54" fmla="*/ 678866430 w 751"/>
              <a:gd name="T55" fmla="*/ 2147483646 h 379"/>
              <a:gd name="T56" fmla="*/ 528019263 w 751"/>
              <a:gd name="T57" fmla="*/ 2147483646 h 379"/>
              <a:gd name="T58" fmla="*/ 490280498 w 751"/>
              <a:gd name="T59" fmla="*/ 2147483646 h 379"/>
              <a:gd name="T60" fmla="*/ 226270751 w 751"/>
              <a:gd name="T61" fmla="*/ 2147483646 h 379"/>
              <a:gd name="T62" fmla="*/ 75423584 w 751"/>
              <a:gd name="T63" fmla="*/ 2147483646 h 379"/>
              <a:gd name="T64" fmla="*/ 0 w 751"/>
              <a:gd name="T65" fmla="*/ 1922991121 h 379"/>
              <a:gd name="T66" fmla="*/ 50282467 w 751"/>
              <a:gd name="T67" fmla="*/ 1635597734 h 379"/>
              <a:gd name="T68" fmla="*/ 188585932 w 751"/>
              <a:gd name="T69" fmla="*/ 1503045582 h 379"/>
              <a:gd name="T70" fmla="*/ 452595679 w 751"/>
              <a:gd name="T71" fmla="*/ 1237783556 h 379"/>
              <a:gd name="T72" fmla="*/ 653725080 w 751"/>
              <a:gd name="T73" fmla="*/ 972521812 h 379"/>
              <a:gd name="T74" fmla="*/ 892593711 w 751"/>
              <a:gd name="T75" fmla="*/ 751522791 h 379"/>
              <a:gd name="T76" fmla="*/ 1169200874 w 751"/>
              <a:gd name="T77" fmla="*/ 596760416 h 379"/>
              <a:gd name="T78" fmla="*/ 1408069039 w 751"/>
              <a:gd name="T79" fmla="*/ 596760416 h 379"/>
              <a:gd name="T80" fmla="*/ 2147483646 w 751"/>
              <a:gd name="T81" fmla="*/ 198946519 h 379"/>
              <a:gd name="T82" fmla="*/ 2147483646 w 751"/>
              <a:gd name="T83" fmla="*/ 88446868 h 379"/>
              <a:gd name="T84" fmla="*/ 2147483646 w 751"/>
              <a:gd name="T85" fmla="*/ 0 h 379"/>
              <a:gd name="T86" fmla="*/ 2147483646 w 751"/>
              <a:gd name="T87" fmla="*/ 88446868 h 379"/>
              <a:gd name="T88" fmla="*/ 2147483646 w 751"/>
              <a:gd name="T89" fmla="*/ 287314527 h 379"/>
              <a:gd name="T90" fmla="*/ 2147483646 w 751"/>
              <a:gd name="T91" fmla="*/ 1237783556 h 379"/>
              <a:gd name="T92" fmla="*/ 2147483646 w 751"/>
              <a:gd name="T93" fmla="*/ 1414598713 h 379"/>
              <a:gd name="T94" fmla="*/ 2147483646 w 751"/>
              <a:gd name="T95" fmla="*/ 1569361088 h 379"/>
              <a:gd name="T96" fmla="*/ 2147483646 w 751"/>
              <a:gd name="T97" fmla="*/ 1922991121 h 379"/>
              <a:gd name="T98" fmla="*/ 2147483646 w 751"/>
              <a:gd name="T99" fmla="*/ 2147483646 h 379"/>
              <a:gd name="T100" fmla="*/ 2147483646 w 751"/>
              <a:gd name="T101" fmla="*/ 2147483646 h 379"/>
              <a:gd name="T102" fmla="*/ 2147483646 w 751"/>
              <a:gd name="T103" fmla="*/ 2147483646 h 379"/>
              <a:gd name="T104" fmla="*/ 2147483646 w 751"/>
              <a:gd name="T105" fmla="*/ 2147483646 h 379"/>
              <a:gd name="T106" fmla="*/ 2147483646 w 751"/>
              <a:gd name="T107" fmla="*/ 2147483646 h 379"/>
              <a:gd name="T108" fmla="*/ 2147483646 w 751"/>
              <a:gd name="T109" fmla="*/ 2147483646 h 379"/>
              <a:gd name="T110" fmla="*/ 2147483646 w 751"/>
              <a:gd name="T111" fmla="*/ 2147483646 h 3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51"/>
              <a:gd name="T169" fmla="*/ 0 h 379"/>
              <a:gd name="T170" fmla="*/ 751 w 751"/>
              <a:gd name="T171" fmla="*/ 379 h 37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a:solidFill>
              <a:srgbClr val="402000"/>
            </a:solidFill>
            <a:prstDash val="solid"/>
            <a:round/>
          </a:ln>
        </p:spPr>
        <p:txBody>
          <a:bodyPr/>
          <a:lstStyle/>
          <a:p>
            <a:endParaRPr lang="zh-CN" altLang="en-US"/>
          </a:p>
        </p:txBody>
      </p:sp>
      <p:sp>
        <p:nvSpPr>
          <p:cNvPr id="139323" name="Freeform 62"/>
          <p:cNvSpPr/>
          <p:nvPr/>
        </p:nvSpPr>
        <p:spPr bwMode="auto">
          <a:xfrm flipH="1">
            <a:off x="766763" y="2008188"/>
            <a:ext cx="42862" cy="11112"/>
          </a:xfrm>
          <a:custGeom>
            <a:avLst/>
            <a:gdLst>
              <a:gd name="T0" fmla="*/ 0 w 179"/>
              <a:gd name="T1" fmla="*/ 0 h 43"/>
              <a:gd name="T2" fmla="*/ 82393934 w 179"/>
              <a:gd name="T3" fmla="*/ 189856014 h 43"/>
              <a:gd name="T4" fmla="*/ 521714109 w 179"/>
              <a:gd name="T5" fmla="*/ 172560057 h 43"/>
              <a:gd name="T6" fmla="*/ 686501977 w 179"/>
              <a:gd name="T7" fmla="*/ 276136043 h 43"/>
              <a:gd name="T8" fmla="*/ 1043427978 w 179"/>
              <a:gd name="T9" fmla="*/ 500450627 h 43"/>
              <a:gd name="T10" fmla="*/ 1537734592 w 179"/>
              <a:gd name="T11" fmla="*/ 638485183 h 43"/>
              <a:gd name="T12" fmla="*/ 2059448701 w 179"/>
              <a:gd name="T13" fmla="*/ 655781399 h 43"/>
              <a:gd name="T14" fmla="*/ 2147483646 w 179"/>
              <a:gd name="T15" fmla="*/ 742061427 h 43"/>
              <a:gd name="T16" fmla="*/ 2128081778 w 179"/>
              <a:gd name="T17" fmla="*/ 586730656 h 43"/>
              <a:gd name="T18" fmla="*/ 1716226088 w 179"/>
              <a:gd name="T19" fmla="*/ 500450627 h 43"/>
              <a:gd name="T20" fmla="*/ 1441636791 w 179"/>
              <a:gd name="T21" fmla="*/ 500450627 h 43"/>
              <a:gd name="T22" fmla="*/ 1043427978 w 179"/>
              <a:gd name="T23" fmla="*/ 362416071 h 43"/>
              <a:gd name="T24" fmla="*/ 727670329 w 179"/>
              <a:gd name="T25" fmla="*/ 138034556 h 43"/>
              <a:gd name="T26" fmla="*/ 590346946 w 179"/>
              <a:gd name="T27" fmla="*/ 34525242 h 43"/>
              <a:gd name="T28" fmla="*/ 0 w 179"/>
              <a:gd name="T29" fmla="*/ 0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9"/>
              <a:gd name="T46" fmla="*/ 0 h 43"/>
              <a:gd name="T47" fmla="*/ 179 w 179"/>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24" name="Freeform 63"/>
          <p:cNvSpPr/>
          <p:nvPr/>
        </p:nvSpPr>
        <p:spPr bwMode="auto">
          <a:xfrm flipH="1">
            <a:off x="819150" y="2017713"/>
            <a:ext cx="6350" cy="7937"/>
          </a:xfrm>
          <a:custGeom>
            <a:avLst/>
            <a:gdLst>
              <a:gd name="T0" fmla="*/ 128023938 w 20"/>
              <a:gd name="T1" fmla="*/ 0 h 24"/>
              <a:gd name="T2" fmla="*/ 384071813 w 20"/>
              <a:gd name="T3" fmla="*/ 216986005 h 24"/>
              <a:gd name="T4" fmla="*/ 288104263 w 20"/>
              <a:gd name="T5" fmla="*/ 542574643 h 24"/>
              <a:gd name="T6" fmla="*/ 0 w 20"/>
              <a:gd name="T7" fmla="*/ 868053816 h 24"/>
              <a:gd name="T8" fmla="*/ 544152138 w 20"/>
              <a:gd name="T9" fmla="*/ 651067811 h 24"/>
              <a:gd name="T10" fmla="*/ 640119688 w 20"/>
              <a:gd name="T11" fmla="*/ 289387650 h 24"/>
              <a:gd name="T12" fmla="*/ 128023938 w 20"/>
              <a:gd name="T13" fmla="*/ 0 h 24"/>
              <a:gd name="T14" fmla="*/ 0 60000 65536"/>
              <a:gd name="T15" fmla="*/ 0 60000 65536"/>
              <a:gd name="T16" fmla="*/ 0 60000 65536"/>
              <a:gd name="T17" fmla="*/ 0 60000 65536"/>
              <a:gd name="T18" fmla="*/ 0 60000 65536"/>
              <a:gd name="T19" fmla="*/ 0 60000 65536"/>
              <a:gd name="T20" fmla="*/ 0 60000 65536"/>
              <a:gd name="T21" fmla="*/ 0 w 20"/>
              <a:gd name="T22" fmla="*/ 0 h 24"/>
              <a:gd name="T23" fmla="*/ 20 w 2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4">
                <a:moveTo>
                  <a:pt x="4" y="0"/>
                </a:moveTo>
                <a:lnTo>
                  <a:pt x="12" y="6"/>
                </a:lnTo>
                <a:lnTo>
                  <a:pt x="9" y="15"/>
                </a:lnTo>
                <a:lnTo>
                  <a:pt x="0" y="24"/>
                </a:lnTo>
                <a:lnTo>
                  <a:pt x="17" y="18"/>
                </a:lnTo>
                <a:lnTo>
                  <a:pt x="20" y="8"/>
                </a:lnTo>
                <a:lnTo>
                  <a:pt x="4"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25" name="Freeform 64"/>
          <p:cNvSpPr/>
          <p:nvPr/>
        </p:nvSpPr>
        <p:spPr bwMode="auto">
          <a:xfrm flipH="1">
            <a:off x="842963" y="1976438"/>
            <a:ext cx="26987" cy="11112"/>
          </a:xfrm>
          <a:custGeom>
            <a:avLst/>
            <a:gdLst>
              <a:gd name="T0" fmla="*/ 0 w 104"/>
              <a:gd name="T1" fmla="*/ 558324061 h 48"/>
              <a:gd name="T2" fmla="*/ 192174946 w 104"/>
              <a:gd name="T3" fmla="*/ 595517082 h 48"/>
              <a:gd name="T4" fmla="*/ 436803797 w 104"/>
              <a:gd name="T5" fmla="*/ 409444790 h 48"/>
              <a:gd name="T6" fmla="*/ 803781067 w 104"/>
              <a:gd name="T7" fmla="*/ 310191943 h 48"/>
              <a:gd name="T8" fmla="*/ 978448716 w 104"/>
              <a:gd name="T9" fmla="*/ 173692367 h 48"/>
              <a:gd name="T10" fmla="*/ 1153183832 w 104"/>
              <a:gd name="T11" fmla="*/ 111686249 h 48"/>
              <a:gd name="T12" fmla="*/ 1555107970 w 104"/>
              <a:gd name="T13" fmla="*/ 49626424 h 48"/>
              <a:gd name="T14" fmla="*/ 1817176651 w 104"/>
              <a:gd name="T15" fmla="*/ 12433402 h 48"/>
              <a:gd name="T16" fmla="*/ 1467706678 w 104"/>
              <a:gd name="T17" fmla="*/ 0 h 48"/>
              <a:gd name="T18" fmla="*/ 1013395584 w 104"/>
              <a:gd name="T19" fmla="*/ 49626424 h 48"/>
              <a:gd name="T20" fmla="*/ 856167765 w 104"/>
              <a:gd name="T21" fmla="*/ 148879271 h 48"/>
              <a:gd name="T22" fmla="*/ 646485781 w 104"/>
              <a:gd name="T23" fmla="*/ 248132118 h 48"/>
              <a:gd name="T24" fmla="*/ 0 w 104"/>
              <a:gd name="T25" fmla="*/ 558324061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26" name="Freeform 65"/>
          <p:cNvSpPr/>
          <p:nvPr/>
        </p:nvSpPr>
        <p:spPr bwMode="auto">
          <a:xfrm flipH="1">
            <a:off x="793750" y="1971675"/>
            <a:ext cx="38100" cy="9525"/>
          </a:xfrm>
          <a:custGeom>
            <a:avLst/>
            <a:gdLst>
              <a:gd name="T0" fmla="*/ 0 w 166"/>
              <a:gd name="T1" fmla="*/ 116647232 h 42"/>
              <a:gd name="T2" fmla="*/ 423166601 w 166"/>
              <a:gd name="T3" fmla="*/ 69998545 h 42"/>
              <a:gd name="T4" fmla="*/ 664961136 w 166"/>
              <a:gd name="T5" fmla="*/ 0 h 42"/>
              <a:gd name="T6" fmla="*/ 761731693 w 166"/>
              <a:gd name="T7" fmla="*/ 0 h 42"/>
              <a:gd name="T8" fmla="*/ 1027705728 w 166"/>
              <a:gd name="T9" fmla="*/ 58323616 h 42"/>
              <a:gd name="T10" fmla="*/ 1136539525 w 166"/>
              <a:gd name="T11" fmla="*/ 163295920 h 42"/>
              <a:gd name="T12" fmla="*/ 1342091320 w 166"/>
              <a:gd name="T13" fmla="*/ 268267996 h 42"/>
              <a:gd name="T14" fmla="*/ 1728962622 w 166"/>
              <a:gd name="T15" fmla="*/ 419888761 h 42"/>
              <a:gd name="T16" fmla="*/ 2007052686 w 166"/>
              <a:gd name="T17" fmla="*/ 419888761 h 42"/>
              <a:gd name="T18" fmla="*/ 1716898923 w 166"/>
              <a:gd name="T19" fmla="*/ 489887532 h 42"/>
              <a:gd name="T20" fmla="*/ 1523410598 w 166"/>
              <a:gd name="T21" fmla="*/ 454914000 h 42"/>
              <a:gd name="T22" fmla="*/ 1100243996 w 166"/>
              <a:gd name="T23" fmla="*/ 256593068 h 42"/>
              <a:gd name="T24" fmla="*/ 955167459 w 166"/>
              <a:gd name="T25" fmla="*/ 116647232 h 42"/>
              <a:gd name="T26" fmla="*/ 664961136 w 166"/>
              <a:gd name="T27" fmla="*/ 93297148 h 42"/>
              <a:gd name="T28" fmla="*/ 423166601 w 166"/>
              <a:gd name="T29" fmla="*/ 116647232 h 42"/>
              <a:gd name="T30" fmla="*/ 0 w 166"/>
              <a:gd name="T31" fmla="*/ 116647232 h 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6"/>
              <a:gd name="T49" fmla="*/ 0 h 42"/>
              <a:gd name="T50" fmla="*/ 166 w 166"/>
              <a:gd name="T51" fmla="*/ 42 h 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27" name="Freeform 66"/>
          <p:cNvSpPr/>
          <p:nvPr/>
        </p:nvSpPr>
        <p:spPr bwMode="auto">
          <a:xfrm flipH="1">
            <a:off x="855663" y="1984375"/>
            <a:ext cx="6350" cy="6350"/>
          </a:xfrm>
          <a:custGeom>
            <a:avLst/>
            <a:gdLst>
              <a:gd name="T0" fmla="*/ 178137320 w 33"/>
              <a:gd name="T1" fmla="*/ 0 h 30"/>
              <a:gd name="T2" fmla="*/ 235122027 w 33"/>
              <a:gd name="T3" fmla="*/ 104300867 h 30"/>
              <a:gd name="T4" fmla="*/ 163881955 w 33"/>
              <a:gd name="T5" fmla="*/ 227598182 h 30"/>
              <a:gd name="T6" fmla="*/ 0 w 33"/>
              <a:gd name="T7" fmla="*/ 284497568 h 30"/>
              <a:gd name="T8" fmla="*/ 178137320 w 33"/>
              <a:gd name="T9" fmla="*/ 142248890 h 30"/>
              <a:gd name="T10" fmla="*/ 178137320 w 33"/>
              <a:gd name="T11" fmla="*/ 0 h 30"/>
              <a:gd name="T12" fmla="*/ 0 60000 65536"/>
              <a:gd name="T13" fmla="*/ 0 60000 65536"/>
              <a:gd name="T14" fmla="*/ 0 60000 65536"/>
              <a:gd name="T15" fmla="*/ 0 60000 65536"/>
              <a:gd name="T16" fmla="*/ 0 60000 65536"/>
              <a:gd name="T17" fmla="*/ 0 60000 65536"/>
              <a:gd name="T18" fmla="*/ 0 w 33"/>
              <a:gd name="T19" fmla="*/ 0 h 30"/>
              <a:gd name="T20" fmla="*/ 33 w 33"/>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33" h="30">
                <a:moveTo>
                  <a:pt x="25" y="0"/>
                </a:moveTo>
                <a:lnTo>
                  <a:pt x="33" y="11"/>
                </a:lnTo>
                <a:lnTo>
                  <a:pt x="23" y="24"/>
                </a:lnTo>
                <a:lnTo>
                  <a:pt x="0" y="30"/>
                </a:lnTo>
                <a:lnTo>
                  <a:pt x="25" y="15"/>
                </a:lnTo>
                <a:lnTo>
                  <a:pt x="25"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28" name="Freeform 67"/>
          <p:cNvSpPr/>
          <p:nvPr/>
        </p:nvSpPr>
        <p:spPr bwMode="auto">
          <a:xfrm flipH="1">
            <a:off x="862013" y="1976438"/>
            <a:ext cx="9525" cy="7937"/>
          </a:xfrm>
          <a:custGeom>
            <a:avLst/>
            <a:gdLst>
              <a:gd name="T0" fmla="*/ 793536698 w 33"/>
              <a:gd name="T1" fmla="*/ 364396457 h 28"/>
              <a:gd name="T2" fmla="*/ 601171818 w 33"/>
              <a:gd name="T3" fmla="*/ 0 h 28"/>
              <a:gd name="T4" fmla="*/ 577094927 w 33"/>
              <a:gd name="T5" fmla="*/ 296097155 h 28"/>
              <a:gd name="T6" fmla="*/ 0 w 33"/>
              <a:gd name="T7" fmla="*/ 592194310 h 28"/>
              <a:gd name="T8" fmla="*/ 72147257 w 33"/>
              <a:gd name="T9" fmla="*/ 637753824 h 28"/>
              <a:gd name="T10" fmla="*/ 793536698 w 33"/>
              <a:gd name="T11" fmla="*/ 364396457 h 28"/>
              <a:gd name="T12" fmla="*/ 0 60000 65536"/>
              <a:gd name="T13" fmla="*/ 0 60000 65536"/>
              <a:gd name="T14" fmla="*/ 0 60000 65536"/>
              <a:gd name="T15" fmla="*/ 0 60000 65536"/>
              <a:gd name="T16" fmla="*/ 0 60000 65536"/>
              <a:gd name="T17" fmla="*/ 0 60000 65536"/>
              <a:gd name="T18" fmla="*/ 0 w 33"/>
              <a:gd name="T19" fmla="*/ 0 h 28"/>
              <a:gd name="T20" fmla="*/ 33 w 33"/>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3" h="28">
                <a:moveTo>
                  <a:pt x="33" y="16"/>
                </a:moveTo>
                <a:lnTo>
                  <a:pt x="25" y="0"/>
                </a:lnTo>
                <a:lnTo>
                  <a:pt x="24" y="13"/>
                </a:lnTo>
                <a:lnTo>
                  <a:pt x="0" y="26"/>
                </a:lnTo>
                <a:lnTo>
                  <a:pt x="3" y="28"/>
                </a:lnTo>
                <a:lnTo>
                  <a:pt x="33" y="16"/>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29" name="Freeform 68"/>
          <p:cNvSpPr/>
          <p:nvPr/>
        </p:nvSpPr>
        <p:spPr bwMode="auto">
          <a:xfrm flipH="1">
            <a:off x="765175" y="1985963"/>
            <a:ext cx="7938" cy="12700"/>
          </a:xfrm>
          <a:custGeom>
            <a:avLst/>
            <a:gdLst>
              <a:gd name="T0" fmla="*/ 0 w 37"/>
              <a:gd name="T1" fmla="*/ 0 h 42"/>
              <a:gd name="T2" fmla="*/ 78983529 w 37"/>
              <a:gd name="T3" fmla="*/ 580607412 h 42"/>
              <a:gd name="T4" fmla="*/ 227100387 w 37"/>
              <a:gd name="T5" fmla="*/ 1078283824 h 42"/>
              <a:gd name="T6" fmla="*/ 365367475 w 37"/>
              <a:gd name="T7" fmla="*/ 1161214824 h 42"/>
              <a:gd name="T8" fmla="*/ 0 w 37"/>
              <a:gd name="T9" fmla="*/ 0 h 42"/>
              <a:gd name="T10" fmla="*/ 0 60000 65536"/>
              <a:gd name="T11" fmla="*/ 0 60000 65536"/>
              <a:gd name="T12" fmla="*/ 0 60000 65536"/>
              <a:gd name="T13" fmla="*/ 0 60000 65536"/>
              <a:gd name="T14" fmla="*/ 0 60000 65536"/>
              <a:gd name="T15" fmla="*/ 0 w 37"/>
              <a:gd name="T16" fmla="*/ 0 h 42"/>
              <a:gd name="T17" fmla="*/ 37 w 37"/>
              <a:gd name="T18" fmla="*/ 42 h 42"/>
            </a:gdLst>
            <a:ahLst/>
            <a:cxnLst>
              <a:cxn ang="T10">
                <a:pos x="T0" y="T1"/>
              </a:cxn>
              <a:cxn ang="T11">
                <a:pos x="T2" y="T3"/>
              </a:cxn>
              <a:cxn ang="T12">
                <a:pos x="T4" y="T5"/>
              </a:cxn>
              <a:cxn ang="T13">
                <a:pos x="T6" y="T7"/>
              </a:cxn>
              <a:cxn ang="T14">
                <a:pos x="T8" y="T9"/>
              </a:cxn>
            </a:cxnLst>
            <a:rect l="T15" t="T16" r="T17" b="T18"/>
            <a:pathLst>
              <a:path w="37" h="42">
                <a:moveTo>
                  <a:pt x="0" y="0"/>
                </a:moveTo>
                <a:lnTo>
                  <a:pt x="8" y="21"/>
                </a:lnTo>
                <a:lnTo>
                  <a:pt x="23" y="39"/>
                </a:lnTo>
                <a:lnTo>
                  <a:pt x="37" y="4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30" name="Freeform 69"/>
          <p:cNvSpPr/>
          <p:nvPr/>
        </p:nvSpPr>
        <p:spPr bwMode="auto">
          <a:xfrm flipH="1">
            <a:off x="731838" y="2039938"/>
            <a:ext cx="12700" cy="7937"/>
          </a:xfrm>
          <a:custGeom>
            <a:avLst/>
            <a:gdLst>
              <a:gd name="T0" fmla="*/ 819353200 w 50"/>
              <a:gd name="T1" fmla="*/ 0 h 39"/>
              <a:gd name="T2" fmla="*/ 278580088 w 50"/>
              <a:gd name="T3" fmla="*/ 117998361 h 39"/>
              <a:gd name="T4" fmla="*/ 0 w 50"/>
              <a:gd name="T5" fmla="*/ 328730392 h 39"/>
              <a:gd name="T6" fmla="*/ 819353200 w 50"/>
              <a:gd name="T7" fmla="*/ 0 h 39"/>
              <a:gd name="T8" fmla="*/ 0 60000 65536"/>
              <a:gd name="T9" fmla="*/ 0 60000 65536"/>
              <a:gd name="T10" fmla="*/ 0 60000 65536"/>
              <a:gd name="T11" fmla="*/ 0 60000 65536"/>
              <a:gd name="T12" fmla="*/ 0 w 50"/>
              <a:gd name="T13" fmla="*/ 0 h 39"/>
              <a:gd name="T14" fmla="*/ 50 w 50"/>
              <a:gd name="T15" fmla="*/ 39 h 39"/>
            </a:gdLst>
            <a:ahLst/>
            <a:cxnLst>
              <a:cxn ang="T8">
                <a:pos x="T0" y="T1"/>
              </a:cxn>
              <a:cxn ang="T9">
                <a:pos x="T2" y="T3"/>
              </a:cxn>
              <a:cxn ang="T10">
                <a:pos x="T4" y="T5"/>
              </a:cxn>
              <a:cxn ang="T11">
                <a:pos x="T6" y="T7"/>
              </a:cxn>
            </a:cxnLst>
            <a:rect l="T12" t="T13" r="T14" b="T15"/>
            <a:pathLst>
              <a:path w="50" h="39">
                <a:moveTo>
                  <a:pt x="50" y="0"/>
                </a:moveTo>
                <a:lnTo>
                  <a:pt x="17" y="14"/>
                </a:lnTo>
                <a:lnTo>
                  <a:pt x="0" y="39"/>
                </a:lnTo>
                <a:lnTo>
                  <a:pt x="5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31" name="Freeform 70"/>
          <p:cNvSpPr/>
          <p:nvPr/>
        </p:nvSpPr>
        <p:spPr bwMode="auto">
          <a:xfrm flipH="1">
            <a:off x="673100" y="2017713"/>
            <a:ext cx="53975" cy="74612"/>
          </a:xfrm>
          <a:custGeom>
            <a:avLst/>
            <a:gdLst>
              <a:gd name="T0" fmla="*/ 1152783016 w 219"/>
              <a:gd name="T1" fmla="*/ 371004956 h 267"/>
              <a:gd name="T2" fmla="*/ 628752064 w 219"/>
              <a:gd name="T3" fmla="*/ 1200241327 h 267"/>
              <a:gd name="T4" fmla="*/ 389241822 w 219"/>
              <a:gd name="T5" fmla="*/ 1898521342 h 267"/>
              <a:gd name="T6" fmla="*/ 164674521 w 219"/>
              <a:gd name="T7" fmla="*/ 2147483646 h 267"/>
              <a:gd name="T8" fmla="*/ 164674521 w 219"/>
              <a:gd name="T9" fmla="*/ 2147483646 h 267"/>
              <a:gd name="T10" fmla="*/ 0 w 219"/>
              <a:gd name="T11" fmla="*/ 2147483646 h 267"/>
              <a:gd name="T12" fmla="*/ 2147483646 w 219"/>
              <a:gd name="T13" fmla="*/ 2147483646 h 267"/>
              <a:gd name="T14" fmla="*/ 2147483646 w 219"/>
              <a:gd name="T15" fmla="*/ 0 h 267"/>
              <a:gd name="T16" fmla="*/ 2147483646 w 219"/>
              <a:gd name="T17" fmla="*/ 371004956 h 267"/>
              <a:gd name="T18" fmla="*/ 1152783016 w 219"/>
              <a:gd name="T19" fmla="*/ 371004956 h 2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267"/>
              <a:gd name="T32" fmla="*/ 219 w 219"/>
              <a:gd name="T33" fmla="*/ 267 h 2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a:solidFill>
              <a:srgbClr val="000000"/>
            </a:solidFill>
            <a:prstDash val="solid"/>
            <a:round/>
          </a:ln>
        </p:spPr>
        <p:txBody>
          <a:bodyPr/>
          <a:lstStyle/>
          <a:p>
            <a:endParaRPr lang="zh-CN" altLang="en-US"/>
          </a:p>
        </p:txBody>
      </p:sp>
      <p:sp>
        <p:nvSpPr>
          <p:cNvPr id="139332" name="Freeform 71"/>
          <p:cNvSpPr/>
          <p:nvPr/>
        </p:nvSpPr>
        <p:spPr bwMode="auto">
          <a:xfrm flipH="1">
            <a:off x="681038" y="2025650"/>
            <a:ext cx="39687" cy="60325"/>
          </a:xfrm>
          <a:custGeom>
            <a:avLst/>
            <a:gdLst>
              <a:gd name="T0" fmla="*/ 804783872 w 175"/>
              <a:gd name="T1" fmla="*/ 144286158 h 220"/>
              <a:gd name="T2" fmla="*/ 443227818 w 175"/>
              <a:gd name="T3" fmla="*/ 865941793 h 220"/>
              <a:gd name="T4" fmla="*/ 139942258 w 175"/>
              <a:gd name="T5" fmla="*/ 1896771006 h 220"/>
              <a:gd name="T6" fmla="*/ 69996756 w 175"/>
              <a:gd name="T7" fmla="*/ 2147483646 h 220"/>
              <a:gd name="T8" fmla="*/ 0 w 175"/>
              <a:gd name="T9" fmla="*/ 2147483646 h 220"/>
              <a:gd name="T10" fmla="*/ 1632917079 w 175"/>
              <a:gd name="T11" fmla="*/ 2147483646 h 220"/>
              <a:gd name="T12" fmla="*/ 2041121006 w 175"/>
              <a:gd name="T13" fmla="*/ 0 h 220"/>
              <a:gd name="T14" fmla="*/ 1422978065 w 175"/>
              <a:gd name="T15" fmla="*/ 206165897 h 220"/>
              <a:gd name="T16" fmla="*/ 804783872 w 175"/>
              <a:gd name="T17" fmla="*/ 144286158 h 2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5"/>
              <a:gd name="T28" fmla="*/ 0 h 220"/>
              <a:gd name="T29" fmla="*/ 175 w 175"/>
              <a:gd name="T30" fmla="*/ 220 h 2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33" name="Freeform 72"/>
          <p:cNvSpPr/>
          <p:nvPr/>
        </p:nvSpPr>
        <p:spPr bwMode="auto">
          <a:xfrm flipH="1">
            <a:off x="506413" y="1612900"/>
            <a:ext cx="174625" cy="223838"/>
          </a:xfrm>
          <a:custGeom>
            <a:avLst/>
            <a:gdLst>
              <a:gd name="T0" fmla="*/ 2147483646 w 741"/>
              <a:gd name="T1" fmla="*/ 554850855 h 807"/>
              <a:gd name="T2" fmla="*/ 2147483646 w 741"/>
              <a:gd name="T3" fmla="*/ 1579078623 h 807"/>
              <a:gd name="T4" fmla="*/ 1884622284 w 741"/>
              <a:gd name="T5" fmla="*/ 2147483646 h 807"/>
              <a:gd name="T6" fmla="*/ 1465823224 w 741"/>
              <a:gd name="T7" fmla="*/ 2147483646 h 807"/>
              <a:gd name="T8" fmla="*/ 1204081087 w 741"/>
              <a:gd name="T9" fmla="*/ 2147483646 h 807"/>
              <a:gd name="T10" fmla="*/ 1204081087 w 741"/>
              <a:gd name="T11" fmla="*/ 2147483646 h 807"/>
              <a:gd name="T12" fmla="*/ 1426559229 w 741"/>
              <a:gd name="T13" fmla="*/ 2147483646 h 807"/>
              <a:gd name="T14" fmla="*/ 1007760639 w 741"/>
              <a:gd name="T15" fmla="*/ 2147483646 h 807"/>
              <a:gd name="T16" fmla="*/ 340270599 w 741"/>
              <a:gd name="T17" fmla="*/ 2147483646 h 807"/>
              <a:gd name="T18" fmla="*/ 0 w 741"/>
              <a:gd name="T19" fmla="*/ 2147483646 h 807"/>
              <a:gd name="T20" fmla="*/ 0 w 741"/>
              <a:gd name="T21" fmla="*/ 2147483646 h 807"/>
              <a:gd name="T22" fmla="*/ 78528226 w 741"/>
              <a:gd name="T23" fmla="*/ 2147483646 h 807"/>
              <a:gd name="T24" fmla="*/ 366483673 w 741"/>
              <a:gd name="T25" fmla="*/ 2147483646 h 807"/>
              <a:gd name="T26" fmla="*/ 785282262 w 741"/>
              <a:gd name="T27" fmla="*/ 2147483646 h 807"/>
              <a:gd name="T28" fmla="*/ 1033918098 w 741"/>
              <a:gd name="T29" fmla="*/ 2147483646 h 807"/>
              <a:gd name="T30" fmla="*/ 1007760639 w 741"/>
              <a:gd name="T31" fmla="*/ 2147483646 h 807"/>
              <a:gd name="T32" fmla="*/ 876861409 w 741"/>
              <a:gd name="T33" fmla="*/ 2147483646 h 807"/>
              <a:gd name="T34" fmla="*/ 1125552861 w 741"/>
              <a:gd name="T35" fmla="*/ 2147483646 h 807"/>
              <a:gd name="T36" fmla="*/ 1047024635 w 741"/>
              <a:gd name="T37" fmla="*/ 2147483646 h 807"/>
              <a:gd name="T38" fmla="*/ 1243345318 w 741"/>
              <a:gd name="T39" fmla="*/ 2147483646 h 807"/>
              <a:gd name="T40" fmla="*/ 1439665766 w 741"/>
              <a:gd name="T41" fmla="*/ 2147483646 h 807"/>
              <a:gd name="T42" fmla="*/ 1740672133 w 741"/>
              <a:gd name="T43" fmla="*/ 2147483646 h 807"/>
              <a:gd name="T44" fmla="*/ 2147483646 w 741"/>
              <a:gd name="T45" fmla="*/ 2147483646 h 807"/>
              <a:gd name="T46" fmla="*/ 2147483646 w 741"/>
              <a:gd name="T47" fmla="*/ 2147483646 h 807"/>
              <a:gd name="T48" fmla="*/ 2147483646 w 741"/>
              <a:gd name="T49" fmla="*/ 2147483646 h 807"/>
              <a:gd name="T50" fmla="*/ 2147483646 w 741"/>
              <a:gd name="T51" fmla="*/ 2147483646 h 807"/>
              <a:gd name="T52" fmla="*/ 2147483646 w 741"/>
              <a:gd name="T53" fmla="*/ 2147483646 h 807"/>
              <a:gd name="T54" fmla="*/ 2147483646 w 741"/>
              <a:gd name="T55" fmla="*/ 2147483646 h 807"/>
              <a:gd name="T56" fmla="*/ 2147483646 w 741"/>
              <a:gd name="T57" fmla="*/ 2147483646 h 807"/>
              <a:gd name="T58" fmla="*/ 2147483646 w 741"/>
              <a:gd name="T59" fmla="*/ 2147483646 h 807"/>
              <a:gd name="T60" fmla="*/ 2147483646 w 741"/>
              <a:gd name="T61" fmla="*/ 2147483646 h 807"/>
              <a:gd name="T62" fmla="*/ 2147483646 w 741"/>
              <a:gd name="T63" fmla="*/ 1643165079 h 807"/>
              <a:gd name="T64" fmla="*/ 2147483646 w 741"/>
              <a:gd name="T65" fmla="*/ 746879173 h 807"/>
              <a:gd name="T66" fmla="*/ 2147483646 w 741"/>
              <a:gd name="T67" fmla="*/ 0 h 807"/>
              <a:gd name="T68" fmla="*/ 2147483646 w 741"/>
              <a:gd name="T69" fmla="*/ 384133468 h 807"/>
              <a:gd name="T70" fmla="*/ 2147483646 w 741"/>
              <a:gd name="T71" fmla="*/ 554850855 h 8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41"/>
              <a:gd name="T109" fmla="*/ 0 h 807"/>
              <a:gd name="T110" fmla="*/ 741 w 741"/>
              <a:gd name="T111" fmla="*/ 807 h 80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a:solidFill>
              <a:srgbClr val="402000"/>
            </a:solidFill>
            <a:prstDash val="solid"/>
            <a:round/>
          </a:ln>
        </p:spPr>
        <p:txBody>
          <a:bodyPr/>
          <a:lstStyle/>
          <a:p>
            <a:endParaRPr lang="zh-CN" altLang="en-US"/>
          </a:p>
        </p:txBody>
      </p:sp>
      <p:sp>
        <p:nvSpPr>
          <p:cNvPr id="139334" name="Freeform 73"/>
          <p:cNvSpPr/>
          <p:nvPr/>
        </p:nvSpPr>
        <p:spPr bwMode="auto">
          <a:xfrm flipH="1">
            <a:off x="661988" y="1747838"/>
            <a:ext cx="9525" cy="3175"/>
          </a:xfrm>
          <a:custGeom>
            <a:avLst/>
            <a:gdLst>
              <a:gd name="T0" fmla="*/ 0 w 42"/>
              <a:gd name="T1" fmla="*/ 131670425 h 9"/>
              <a:gd name="T2" fmla="*/ 104972304 w 42"/>
              <a:gd name="T3" fmla="*/ 351204036 h 9"/>
              <a:gd name="T4" fmla="*/ 349941696 w 42"/>
              <a:gd name="T5" fmla="*/ 263465381 h 9"/>
              <a:gd name="T6" fmla="*/ 454914000 w 42"/>
              <a:gd name="T7" fmla="*/ 395135453 h 9"/>
              <a:gd name="T8" fmla="*/ 489887532 w 42"/>
              <a:gd name="T9" fmla="*/ 87863186 h 9"/>
              <a:gd name="T10" fmla="*/ 338266768 w 42"/>
              <a:gd name="T11" fmla="*/ 0 h 9"/>
              <a:gd name="T12" fmla="*/ 0 w 42"/>
              <a:gd name="T13" fmla="*/ 131670425 h 9"/>
              <a:gd name="T14" fmla="*/ 0 60000 65536"/>
              <a:gd name="T15" fmla="*/ 0 60000 65536"/>
              <a:gd name="T16" fmla="*/ 0 60000 65536"/>
              <a:gd name="T17" fmla="*/ 0 60000 65536"/>
              <a:gd name="T18" fmla="*/ 0 60000 65536"/>
              <a:gd name="T19" fmla="*/ 0 60000 65536"/>
              <a:gd name="T20" fmla="*/ 0 60000 65536"/>
              <a:gd name="T21" fmla="*/ 0 w 42"/>
              <a:gd name="T22" fmla="*/ 0 h 9"/>
              <a:gd name="T23" fmla="*/ 42 w 4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9">
                <a:moveTo>
                  <a:pt x="0" y="3"/>
                </a:moveTo>
                <a:lnTo>
                  <a:pt x="9" y="8"/>
                </a:lnTo>
                <a:lnTo>
                  <a:pt x="30" y="6"/>
                </a:lnTo>
                <a:lnTo>
                  <a:pt x="39" y="9"/>
                </a:lnTo>
                <a:lnTo>
                  <a:pt x="42" y="2"/>
                </a:lnTo>
                <a:lnTo>
                  <a:pt x="29" y="0"/>
                </a:lnTo>
                <a:lnTo>
                  <a:pt x="0" y="3"/>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35" name="Freeform 74"/>
          <p:cNvSpPr/>
          <p:nvPr/>
        </p:nvSpPr>
        <p:spPr bwMode="auto">
          <a:xfrm flipH="1">
            <a:off x="658813" y="1739900"/>
            <a:ext cx="3175" cy="7938"/>
          </a:xfrm>
          <a:custGeom>
            <a:avLst/>
            <a:gdLst>
              <a:gd name="T0" fmla="*/ 0 w 17"/>
              <a:gd name="T1" fmla="*/ 0 h 31"/>
              <a:gd name="T2" fmla="*/ 71645743 w 17"/>
              <a:gd name="T3" fmla="*/ 117499812 h 31"/>
              <a:gd name="T4" fmla="*/ 71645743 w 17"/>
              <a:gd name="T5" fmla="*/ 268636516 h 31"/>
              <a:gd name="T6" fmla="*/ 84691257 w 17"/>
              <a:gd name="T7" fmla="*/ 520486978 h 31"/>
              <a:gd name="T8" fmla="*/ 110747362 w 17"/>
              <a:gd name="T9" fmla="*/ 201493583 h 31"/>
              <a:gd name="T10" fmla="*/ 110747362 w 17"/>
              <a:gd name="T11" fmla="*/ 16785797 h 31"/>
              <a:gd name="T12" fmla="*/ 0 w 17"/>
              <a:gd name="T13" fmla="*/ 0 h 31"/>
              <a:gd name="T14" fmla="*/ 0 60000 65536"/>
              <a:gd name="T15" fmla="*/ 0 60000 65536"/>
              <a:gd name="T16" fmla="*/ 0 60000 65536"/>
              <a:gd name="T17" fmla="*/ 0 60000 65536"/>
              <a:gd name="T18" fmla="*/ 0 60000 65536"/>
              <a:gd name="T19" fmla="*/ 0 60000 65536"/>
              <a:gd name="T20" fmla="*/ 0 60000 65536"/>
              <a:gd name="T21" fmla="*/ 0 w 17"/>
              <a:gd name="T22" fmla="*/ 0 h 31"/>
              <a:gd name="T23" fmla="*/ 17 w 17"/>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31">
                <a:moveTo>
                  <a:pt x="0" y="0"/>
                </a:moveTo>
                <a:lnTo>
                  <a:pt x="11" y="7"/>
                </a:lnTo>
                <a:lnTo>
                  <a:pt x="11" y="16"/>
                </a:lnTo>
                <a:lnTo>
                  <a:pt x="13" y="31"/>
                </a:lnTo>
                <a:lnTo>
                  <a:pt x="17" y="12"/>
                </a:lnTo>
                <a:lnTo>
                  <a:pt x="17" y="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36" name="Freeform 75"/>
          <p:cNvSpPr/>
          <p:nvPr/>
        </p:nvSpPr>
        <p:spPr bwMode="auto">
          <a:xfrm flipH="1">
            <a:off x="650875" y="1711325"/>
            <a:ext cx="3175" cy="17463"/>
          </a:xfrm>
          <a:custGeom>
            <a:avLst/>
            <a:gdLst>
              <a:gd name="T0" fmla="*/ 88659201 w 19"/>
              <a:gd name="T1" fmla="*/ 0 h 60"/>
              <a:gd name="T2" fmla="*/ 23344605 w 19"/>
              <a:gd name="T3" fmla="*/ 838291233 h 60"/>
              <a:gd name="T4" fmla="*/ 0 w 19"/>
              <a:gd name="T5" fmla="*/ 1479292767 h 60"/>
              <a:gd name="T6" fmla="*/ 41997897 w 19"/>
              <a:gd name="T7" fmla="*/ 1060147006 h 60"/>
              <a:gd name="T8" fmla="*/ 88659201 w 19"/>
              <a:gd name="T9" fmla="*/ 0 h 60"/>
              <a:gd name="T10" fmla="*/ 0 60000 65536"/>
              <a:gd name="T11" fmla="*/ 0 60000 65536"/>
              <a:gd name="T12" fmla="*/ 0 60000 65536"/>
              <a:gd name="T13" fmla="*/ 0 60000 65536"/>
              <a:gd name="T14" fmla="*/ 0 60000 65536"/>
              <a:gd name="T15" fmla="*/ 0 w 19"/>
              <a:gd name="T16" fmla="*/ 0 h 60"/>
              <a:gd name="T17" fmla="*/ 19 w 19"/>
              <a:gd name="T18" fmla="*/ 60 h 60"/>
            </a:gdLst>
            <a:ahLst/>
            <a:cxnLst>
              <a:cxn ang="T10">
                <a:pos x="T0" y="T1"/>
              </a:cxn>
              <a:cxn ang="T11">
                <a:pos x="T2" y="T3"/>
              </a:cxn>
              <a:cxn ang="T12">
                <a:pos x="T4" y="T5"/>
              </a:cxn>
              <a:cxn ang="T13">
                <a:pos x="T6" y="T7"/>
              </a:cxn>
              <a:cxn ang="T14">
                <a:pos x="T8" y="T9"/>
              </a:cxn>
            </a:cxnLst>
            <a:rect l="T15" t="T16" r="T17" b="T18"/>
            <a:pathLst>
              <a:path w="19" h="60">
                <a:moveTo>
                  <a:pt x="19" y="0"/>
                </a:moveTo>
                <a:lnTo>
                  <a:pt x="5" y="34"/>
                </a:lnTo>
                <a:lnTo>
                  <a:pt x="0" y="60"/>
                </a:lnTo>
                <a:lnTo>
                  <a:pt x="9" y="43"/>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37" name="Freeform 76"/>
          <p:cNvSpPr/>
          <p:nvPr/>
        </p:nvSpPr>
        <p:spPr bwMode="auto">
          <a:xfrm flipH="1">
            <a:off x="633413" y="1695450"/>
            <a:ext cx="19050" cy="12700"/>
          </a:xfrm>
          <a:custGeom>
            <a:avLst/>
            <a:gdLst>
              <a:gd name="T0" fmla="*/ 0 w 80"/>
              <a:gd name="T1" fmla="*/ 0 h 51"/>
              <a:gd name="T2" fmla="*/ 229535831 w 80"/>
              <a:gd name="T3" fmla="*/ 432401133 h 51"/>
              <a:gd name="T4" fmla="*/ 175554084 w 80"/>
              <a:gd name="T5" fmla="*/ 540485853 h 51"/>
              <a:gd name="T6" fmla="*/ 175554084 w 80"/>
              <a:gd name="T7" fmla="*/ 617689402 h 51"/>
              <a:gd name="T8" fmla="*/ 121515664 w 80"/>
              <a:gd name="T9" fmla="*/ 787536712 h 51"/>
              <a:gd name="T10" fmla="*/ 270078756 w 80"/>
              <a:gd name="T11" fmla="*/ 525045143 h 51"/>
              <a:gd name="T12" fmla="*/ 472567159 w 80"/>
              <a:gd name="T13" fmla="*/ 525045143 h 51"/>
              <a:gd name="T14" fmla="*/ 702159664 w 80"/>
              <a:gd name="T15" fmla="*/ 432401133 h 51"/>
              <a:gd name="T16" fmla="*/ 1080201913 w 80"/>
              <a:gd name="T17" fmla="*/ 401519714 h 51"/>
              <a:gd name="T18" fmla="*/ 702159664 w 80"/>
              <a:gd name="T19" fmla="*/ 138966139 h 51"/>
              <a:gd name="T20" fmla="*/ 0 w 80"/>
              <a:gd name="T21" fmla="*/ 0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
              <a:gd name="T34" fmla="*/ 0 h 51"/>
              <a:gd name="T35" fmla="*/ 80 w 80"/>
              <a:gd name="T36" fmla="*/ 51 h 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38" name="Freeform 77"/>
          <p:cNvSpPr/>
          <p:nvPr/>
        </p:nvSpPr>
        <p:spPr bwMode="auto">
          <a:xfrm flipH="1">
            <a:off x="625475" y="1674813"/>
            <a:ext cx="33338" cy="12700"/>
          </a:xfrm>
          <a:custGeom>
            <a:avLst/>
            <a:gdLst>
              <a:gd name="T0" fmla="*/ 0 w 135"/>
              <a:gd name="T1" fmla="*/ 463078777 h 48"/>
              <a:gd name="T2" fmla="*/ 90377342 w 135"/>
              <a:gd name="T3" fmla="*/ 777958344 h 48"/>
              <a:gd name="T4" fmla="*/ 301196976 w 135"/>
              <a:gd name="T5" fmla="*/ 889055033 h 48"/>
              <a:gd name="T6" fmla="*/ 632519651 w 135"/>
              <a:gd name="T7" fmla="*/ 629759133 h 48"/>
              <a:gd name="T8" fmla="*/ 1039096070 w 135"/>
              <a:gd name="T9" fmla="*/ 463078777 h 48"/>
              <a:gd name="T10" fmla="*/ 1701741173 w 135"/>
              <a:gd name="T11" fmla="*/ 444527517 h 48"/>
              <a:gd name="T12" fmla="*/ 2033064095 w 135"/>
              <a:gd name="T13" fmla="*/ 500110919 h 48"/>
              <a:gd name="T14" fmla="*/ 1521047485 w 135"/>
              <a:gd name="T15" fmla="*/ 222263758 h 48"/>
              <a:gd name="T16" fmla="*/ 1159599111 w 135"/>
              <a:gd name="T17" fmla="*/ 111166804 h 48"/>
              <a:gd name="T18" fmla="*/ 1204787659 w 135"/>
              <a:gd name="T19" fmla="*/ 0 h 48"/>
              <a:gd name="T20" fmla="*/ 858402135 w 135"/>
              <a:gd name="T21" fmla="*/ 166680356 h 48"/>
              <a:gd name="T22" fmla="*/ 888527833 w 135"/>
              <a:gd name="T23" fmla="*/ 55583402 h 48"/>
              <a:gd name="T24" fmla="*/ 602393953 w 135"/>
              <a:gd name="T25" fmla="*/ 222263758 h 48"/>
              <a:gd name="T26" fmla="*/ 346385524 w 135"/>
              <a:gd name="T27" fmla="*/ 222263758 h 48"/>
              <a:gd name="T28" fmla="*/ 0 w 135"/>
              <a:gd name="T29" fmla="*/ 463078777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5"/>
              <a:gd name="T46" fmla="*/ 0 h 48"/>
              <a:gd name="T47" fmla="*/ 135 w 135"/>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39" name="Freeform 78"/>
          <p:cNvSpPr/>
          <p:nvPr/>
        </p:nvSpPr>
        <p:spPr bwMode="auto">
          <a:xfrm flipH="1">
            <a:off x="566738" y="1692275"/>
            <a:ext cx="19050" cy="42863"/>
          </a:xfrm>
          <a:custGeom>
            <a:avLst/>
            <a:gdLst>
              <a:gd name="T0" fmla="*/ 0 w 78"/>
              <a:gd name="T1" fmla="*/ 587703489 h 159"/>
              <a:gd name="T2" fmla="*/ 349660552 w 78"/>
              <a:gd name="T3" fmla="*/ 195925425 h 159"/>
              <a:gd name="T4" fmla="*/ 757538148 w 78"/>
              <a:gd name="T5" fmla="*/ 293888138 h 159"/>
              <a:gd name="T6" fmla="*/ 990645183 w 78"/>
              <a:gd name="T7" fmla="*/ 803250463 h 159"/>
              <a:gd name="T8" fmla="*/ 1034308027 w 78"/>
              <a:gd name="T9" fmla="*/ 1508538484 h 159"/>
              <a:gd name="T10" fmla="*/ 990645183 w 78"/>
              <a:gd name="T11" fmla="*/ 2057071122 h 159"/>
              <a:gd name="T12" fmla="*/ 859537221 w 78"/>
              <a:gd name="T13" fmla="*/ 2147483646 h 159"/>
              <a:gd name="T14" fmla="*/ 640984631 w 78"/>
              <a:gd name="T15" fmla="*/ 1821975384 h 159"/>
              <a:gd name="T16" fmla="*/ 451600033 w 78"/>
              <a:gd name="T17" fmla="*/ 1430124804 h 159"/>
              <a:gd name="T18" fmla="*/ 72831081 w 78"/>
              <a:gd name="T19" fmla="*/ 1175479495 h 159"/>
              <a:gd name="T20" fmla="*/ 364214752 w 78"/>
              <a:gd name="T21" fmla="*/ 1743561704 h 159"/>
              <a:gd name="T22" fmla="*/ 684707067 w 78"/>
              <a:gd name="T23" fmla="*/ 2147483646 h 159"/>
              <a:gd name="T24" fmla="*/ 713815467 w 78"/>
              <a:gd name="T25" fmla="*/ 2147483646 h 159"/>
              <a:gd name="T26" fmla="*/ 582707750 w 78"/>
              <a:gd name="T27" fmla="*/ 2147483646 h 159"/>
              <a:gd name="T28" fmla="*/ 407877596 w 78"/>
              <a:gd name="T29" fmla="*/ 2147483646 h 159"/>
              <a:gd name="T30" fmla="*/ 888645865 w 78"/>
              <a:gd name="T31" fmla="*/ 2147483646 h 159"/>
              <a:gd name="T32" fmla="*/ 1121752900 w 78"/>
              <a:gd name="T33" fmla="*/ 2147483646 h 159"/>
              <a:gd name="T34" fmla="*/ 1136307100 w 78"/>
              <a:gd name="T35" fmla="*/ 1430124804 h 159"/>
              <a:gd name="T36" fmla="*/ 1121752900 w 78"/>
              <a:gd name="T37" fmla="*/ 646495890 h 159"/>
              <a:gd name="T38" fmla="*/ 859537221 w 78"/>
              <a:gd name="T39" fmla="*/ 137133294 h 159"/>
              <a:gd name="T40" fmla="*/ 495322469 w 78"/>
              <a:gd name="T41" fmla="*/ 0 h 159"/>
              <a:gd name="T42" fmla="*/ 145662162 w 78"/>
              <a:gd name="T43" fmla="*/ 78341163 h 159"/>
              <a:gd name="T44" fmla="*/ 0 w 78"/>
              <a:gd name="T45" fmla="*/ 587703489 h 15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8"/>
              <a:gd name="T70" fmla="*/ 0 h 159"/>
              <a:gd name="T71" fmla="*/ 78 w 78"/>
              <a:gd name="T72" fmla="*/ 159 h 15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40" name="Freeform 79"/>
          <p:cNvSpPr/>
          <p:nvPr/>
        </p:nvSpPr>
        <p:spPr bwMode="auto">
          <a:xfrm flipH="1">
            <a:off x="560388" y="1684338"/>
            <a:ext cx="30162" cy="60325"/>
          </a:xfrm>
          <a:custGeom>
            <a:avLst/>
            <a:gdLst>
              <a:gd name="T0" fmla="*/ 0 w 129"/>
              <a:gd name="T1" fmla="*/ 1170733167 h 215"/>
              <a:gd name="T2" fmla="*/ 255632069 w 129"/>
              <a:gd name="T3" fmla="*/ 419688040 h 215"/>
              <a:gd name="T4" fmla="*/ 690250122 w 129"/>
              <a:gd name="T5" fmla="*/ 198782940 h 215"/>
              <a:gd name="T6" fmla="*/ 1214306922 w 129"/>
              <a:gd name="T7" fmla="*/ 353400685 h 215"/>
              <a:gd name="T8" fmla="*/ 1393292906 w 129"/>
              <a:gd name="T9" fmla="*/ 773088724 h 215"/>
              <a:gd name="T10" fmla="*/ 1533901604 w 129"/>
              <a:gd name="T11" fmla="*/ 1479968657 h 215"/>
              <a:gd name="T12" fmla="*/ 1533901604 w 129"/>
              <a:gd name="T13" fmla="*/ 2054274161 h 215"/>
              <a:gd name="T14" fmla="*/ 1457201040 w 129"/>
              <a:gd name="T15" fmla="*/ 2147483646 h 215"/>
              <a:gd name="T16" fmla="*/ 1457201040 w 129"/>
              <a:gd name="T17" fmla="*/ 2147483646 h 215"/>
              <a:gd name="T18" fmla="*/ 1367708048 w 129"/>
              <a:gd name="T19" fmla="*/ 2147483646 h 215"/>
              <a:gd name="T20" fmla="*/ 1022582987 w 129"/>
              <a:gd name="T21" fmla="*/ 2147483646 h 215"/>
              <a:gd name="T22" fmla="*/ 805273727 w 129"/>
              <a:gd name="T23" fmla="*/ 2147483646 h 215"/>
              <a:gd name="T24" fmla="*/ 511318850 w 129"/>
              <a:gd name="T25" fmla="*/ 2147483646 h 215"/>
              <a:gd name="T26" fmla="*/ 511318850 w 129"/>
              <a:gd name="T27" fmla="*/ 2147483646 h 215"/>
              <a:gd name="T28" fmla="*/ 728573164 w 129"/>
              <a:gd name="T29" fmla="*/ 2147483646 h 215"/>
              <a:gd name="T30" fmla="*/ 971467516 w 129"/>
              <a:gd name="T31" fmla="*/ 2147483646 h 215"/>
              <a:gd name="T32" fmla="*/ 1291007485 w 129"/>
              <a:gd name="T33" fmla="*/ 2147483646 h 215"/>
              <a:gd name="T34" fmla="*/ 1546639320 w 129"/>
              <a:gd name="T35" fmla="*/ 2147483646 h 215"/>
              <a:gd name="T36" fmla="*/ 1572224412 w 129"/>
              <a:gd name="T37" fmla="*/ 2147483646 h 215"/>
              <a:gd name="T38" fmla="*/ 1648924975 w 129"/>
              <a:gd name="T39" fmla="*/ 1921778575 h 215"/>
              <a:gd name="T40" fmla="*/ 1648924975 w 129"/>
              <a:gd name="T41" fmla="*/ 1281185436 h 215"/>
              <a:gd name="T42" fmla="*/ 1495523849 w 129"/>
              <a:gd name="T43" fmla="*/ 706880213 h 215"/>
              <a:gd name="T44" fmla="*/ 1316592577 w 129"/>
              <a:gd name="T45" fmla="*/ 198782940 h 215"/>
              <a:gd name="T46" fmla="*/ 881974290 w 129"/>
              <a:gd name="T47" fmla="*/ 0 h 215"/>
              <a:gd name="T48" fmla="*/ 255632069 w 129"/>
              <a:gd name="T49" fmla="*/ 132495585 h 215"/>
              <a:gd name="T50" fmla="*/ 38323042 w 129"/>
              <a:gd name="T51" fmla="*/ 419688040 h 215"/>
              <a:gd name="T52" fmla="*/ 0 w 129"/>
              <a:gd name="T53" fmla="*/ 1170733167 h 2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9"/>
              <a:gd name="T82" fmla="*/ 0 h 215"/>
              <a:gd name="T83" fmla="*/ 129 w 129"/>
              <a:gd name="T84" fmla="*/ 215 h 21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41" name="Freeform 80"/>
          <p:cNvSpPr/>
          <p:nvPr/>
        </p:nvSpPr>
        <p:spPr bwMode="auto">
          <a:xfrm flipH="1">
            <a:off x="579438" y="1751013"/>
            <a:ext cx="26987" cy="46037"/>
          </a:xfrm>
          <a:custGeom>
            <a:avLst/>
            <a:gdLst>
              <a:gd name="T0" fmla="*/ 1411561667 w 118"/>
              <a:gd name="T1" fmla="*/ 0 h 179"/>
              <a:gd name="T2" fmla="*/ 1220176725 w 118"/>
              <a:gd name="T3" fmla="*/ 663451038 h 179"/>
              <a:gd name="T4" fmla="*/ 921095355 w 118"/>
              <a:gd name="T5" fmla="*/ 1360967655 h 179"/>
              <a:gd name="T6" fmla="*/ 622066359 w 118"/>
              <a:gd name="T7" fmla="*/ 1973419470 h 179"/>
              <a:gd name="T8" fmla="*/ 203362826 w 118"/>
              <a:gd name="T9" fmla="*/ 2147483646 h 179"/>
              <a:gd name="T10" fmla="*/ 0 w 118"/>
              <a:gd name="T11" fmla="*/ 2147483646 h 179"/>
              <a:gd name="T12" fmla="*/ 466510547 w 118"/>
              <a:gd name="T13" fmla="*/ 2147483646 h 179"/>
              <a:gd name="T14" fmla="*/ 837354694 w 118"/>
              <a:gd name="T15" fmla="*/ 1956419729 h 179"/>
              <a:gd name="T16" fmla="*/ 1184295450 w 118"/>
              <a:gd name="T17" fmla="*/ 1139839599 h 179"/>
              <a:gd name="T18" fmla="*/ 1411561667 w 11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
              <a:gd name="T31" fmla="*/ 0 h 179"/>
              <a:gd name="T32" fmla="*/ 118 w 118"/>
              <a:gd name="T33" fmla="*/ 179 h 1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42" name="Freeform 81"/>
          <p:cNvSpPr/>
          <p:nvPr/>
        </p:nvSpPr>
        <p:spPr bwMode="auto">
          <a:xfrm flipH="1">
            <a:off x="495300" y="1581150"/>
            <a:ext cx="157163" cy="185738"/>
          </a:xfrm>
          <a:custGeom>
            <a:avLst/>
            <a:gdLst>
              <a:gd name="T0" fmla="*/ 693868789 w 671"/>
              <a:gd name="T1" fmla="*/ 2147483646 h 670"/>
              <a:gd name="T2" fmla="*/ 1991636524 w 671"/>
              <a:gd name="T3" fmla="*/ 2147483646 h 670"/>
              <a:gd name="T4" fmla="*/ 2147483646 w 671"/>
              <a:gd name="T5" fmla="*/ 2147483646 h 670"/>
              <a:gd name="T6" fmla="*/ 2147483646 w 671"/>
              <a:gd name="T7" fmla="*/ 2147483646 h 670"/>
              <a:gd name="T8" fmla="*/ 2147483646 w 671"/>
              <a:gd name="T9" fmla="*/ 2147483646 h 670"/>
              <a:gd name="T10" fmla="*/ 2147483646 w 671"/>
              <a:gd name="T11" fmla="*/ 2147483646 h 670"/>
              <a:gd name="T12" fmla="*/ 2147483646 w 671"/>
              <a:gd name="T13" fmla="*/ 2147483646 h 670"/>
              <a:gd name="T14" fmla="*/ 2147483646 w 671"/>
              <a:gd name="T15" fmla="*/ 2147483646 h 670"/>
              <a:gd name="T16" fmla="*/ 2147483646 w 671"/>
              <a:gd name="T17" fmla="*/ 2147483646 h 670"/>
              <a:gd name="T18" fmla="*/ 2147483646 w 671"/>
              <a:gd name="T19" fmla="*/ 2147483646 h 670"/>
              <a:gd name="T20" fmla="*/ 2147483646 w 671"/>
              <a:gd name="T21" fmla="*/ 2147483646 h 670"/>
              <a:gd name="T22" fmla="*/ 2147483646 w 671"/>
              <a:gd name="T23" fmla="*/ 2147483646 h 670"/>
              <a:gd name="T24" fmla="*/ 2147483646 w 671"/>
              <a:gd name="T25" fmla="*/ 2147483646 h 670"/>
              <a:gd name="T26" fmla="*/ 2147483646 w 671"/>
              <a:gd name="T27" fmla="*/ 2147483646 h 670"/>
              <a:gd name="T28" fmla="*/ 2147483646 w 671"/>
              <a:gd name="T29" fmla="*/ 2147483646 h 670"/>
              <a:gd name="T30" fmla="*/ 2147483646 w 671"/>
              <a:gd name="T31" fmla="*/ 2147483646 h 670"/>
              <a:gd name="T32" fmla="*/ 2147483646 w 671"/>
              <a:gd name="T33" fmla="*/ 2147483646 h 670"/>
              <a:gd name="T34" fmla="*/ 2147483646 w 671"/>
              <a:gd name="T35" fmla="*/ 2147483646 h 670"/>
              <a:gd name="T36" fmla="*/ 2147483646 w 671"/>
              <a:gd name="T37" fmla="*/ 2147483646 h 670"/>
              <a:gd name="T38" fmla="*/ 2147483646 w 671"/>
              <a:gd name="T39" fmla="*/ 2147483646 h 670"/>
              <a:gd name="T40" fmla="*/ 2147483646 w 671"/>
              <a:gd name="T41" fmla="*/ 2147483646 h 670"/>
              <a:gd name="T42" fmla="*/ 2147483646 w 671"/>
              <a:gd name="T43" fmla="*/ 2147483646 h 670"/>
              <a:gd name="T44" fmla="*/ 2147483646 w 671"/>
              <a:gd name="T45" fmla="*/ 2147483646 h 670"/>
              <a:gd name="T46" fmla="*/ 2147483646 w 671"/>
              <a:gd name="T47" fmla="*/ 2147483646 h 670"/>
              <a:gd name="T48" fmla="*/ 2147483646 w 671"/>
              <a:gd name="T49" fmla="*/ 2147483646 h 670"/>
              <a:gd name="T50" fmla="*/ 2147483646 w 671"/>
              <a:gd name="T51" fmla="*/ 2147483646 h 670"/>
              <a:gd name="T52" fmla="*/ 2147483646 w 671"/>
              <a:gd name="T53" fmla="*/ 2147483646 h 670"/>
              <a:gd name="T54" fmla="*/ 2147483646 w 671"/>
              <a:gd name="T55" fmla="*/ 1256981638 h 670"/>
              <a:gd name="T56" fmla="*/ 2147483646 w 671"/>
              <a:gd name="T57" fmla="*/ 447428981 h 670"/>
              <a:gd name="T58" fmla="*/ 2147483646 w 671"/>
              <a:gd name="T59" fmla="*/ 170456475 h 670"/>
              <a:gd name="T60" fmla="*/ 2147483646 w 671"/>
              <a:gd name="T61" fmla="*/ 0 h 670"/>
              <a:gd name="T62" fmla="*/ 2147483646 w 671"/>
              <a:gd name="T63" fmla="*/ 106516030 h 670"/>
              <a:gd name="T64" fmla="*/ 1657593945 w 671"/>
              <a:gd name="T65" fmla="*/ 639173249 h 670"/>
              <a:gd name="T66" fmla="*/ 822350830 w 671"/>
              <a:gd name="T67" fmla="*/ 1320922360 h 670"/>
              <a:gd name="T68" fmla="*/ 411175415 w 671"/>
              <a:gd name="T69" fmla="*/ 2002671194 h 670"/>
              <a:gd name="T70" fmla="*/ 0 w 671"/>
              <a:gd name="T71" fmla="*/ 2147483646 h 670"/>
              <a:gd name="T72" fmla="*/ 77078263 w 671"/>
              <a:gd name="T73" fmla="*/ 2147483646 h 670"/>
              <a:gd name="T74" fmla="*/ 693868789 w 671"/>
              <a:gd name="T75" fmla="*/ 2147483646 h 6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71"/>
              <a:gd name="T115" fmla="*/ 0 h 670"/>
              <a:gd name="T116" fmla="*/ 671 w 671"/>
              <a:gd name="T117" fmla="*/ 670 h 67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43" name="Freeform 82"/>
          <p:cNvSpPr/>
          <p:nvPr/>
        </p:nvSpPr>
        <p:spPr bwMode="auto">
          <a:xfrm flipH="1">
            <a:off x="498475" y="1584325"/>
            <a:ext cx="149225" cy="176213"/>
          </a:xfrm>
          <a:custGeom>
            <a:avLst/>
            <a:gdLst>
              <a:gd name="T0" fmla="*/ 322931816 w 636"/>
              <a:gd name="T1" fmla="*/ 2017025530 h 643"/>
              <a:gd name="T2" fmla="*/ 167906985 w 636"/>
              <a:gd name="T3" fmla="*/ 2147483646 h 643"/>
              <a:gd name="T4" fmla="*/ 2066687414 w 636"/>
              <a:gd name="T5" fmla="*/ 2147483646 h 643"/>
              <a:gd name="T6" fmla="*/ 2147483646 w 636"/>
              <a:gd name="T7" fmla="*/ 2147483646 h 643"/>
              <a:gd name="T8" fmla="*/ 2147483646 w 636"/>
              <a:gd name="T9" fmla="*/ 2147483646 h 643"/>
              <a:gd name="T10" fmla="*/ 2147483646 w 636"/>
              <a:gd name="T11" fmla="*/ 2147483646 h 643"/>
              <a:gd name="T12" fmla="*/ 2147483646 w 636"/>
              <a:gd name="T13" fmla="*/ 2147483646 h 643"/>
              <a:gd name="T14" fmla="*/ 2147483646 w 636"/>
              <a:gd name="T15" fmla="*/ 2147483646 h 643"/>
              <a:gd name="T16" fmla="*/ 2147483646 w 636"/>
              <a:gd name="T17" fmla="*/ 2147483646 h 643"/>
              <a:gd name="T18" fmla="*/ 2147483646 w 636"/>
              <a:gd name="T19" fmla="*/ 2147483646 h 643"/>
              <a:gd name="T20" fmla="*/ 2147483646 w 636"/>
              <a:gd name="T21" fmla="*/ 2147483646 h 643"/>
              <a:gd name="T22" fmla="*/ 2147483646 w 636"/>
              <a:gd name="T23" fmla="*/ 2147483646 h 643"/>
              <a:gd name="T24" fmla="*/ 2147483646 w 636"/>
              <a:gd name="T25" fmla="*/ 2147483646 h 643"/>
              <a:gd name="T26" fmla="*/ 2147483646 w 636"/>
              <a:gd name="T27" fmla="*/ 2147483646 h 643"/>
              <a:gd name="T28" fmla="*/ 2147483646 w 636"/>
              <a:gd name="T29" fmla="*/ 2147483646 h 643"/>
              <a:gd name="T30" fmla="*/ 2147483646 w 636"/>
              <a:gd name="T31" fmla="*/ 2147483646 h 643"/>
              <a:gd name="T32" fmla="*/ 2147483646 w 636"/>
              <a:gd name="T33" fmla="*/ 2147483646 h 643"/>
              <a:gd name="T34" fmla="*/ 2147483646 w 636"/>
              <a:gd name="T35" fmla="*/ 2147483646 h 643"/>
              <a:gd name="T36" fmla="*/ 2147483646 w 636"/>
              <a:gd name="T37" fmla="*/ 2147483646 h 643"/>
              <a:gd name="T38" fmla="*/ 2147483646 w 636"/>
              <a:gd name="T39" fmla="*/ 2147483646 h 643"/>
              <a:gd name="T40" fmla="*/ 2147483646 w 636"/>
              <a:gd name="T41" fmla="*/ 2147483646 h 643"/>
              <a:gd name="T42" fmla="*/ 2147483646 w 636"/>
              <a:gd name="T43" fmla="*/ 2147483646 h 643"/>
              <a:gd name="T44" fmla="*/ 2147483646 w 636"/>
              <a:gd name="T45" fmla="*/ 2147483646 h 643"/>
              <a:gd name="T46" fmla="*/ 2147483646 w 636"/>
              <a:gd name="T47" fmla="*/ 2147483646 h 643"/>
              <a:gd name="T48" fmla="*/ 2147483646 w 636"/>
              <a:gd name="T49" fmla="*/ 2147483646 h 643"/>
              <a:gd name="T50" fmla="*/ 2147483646 w 636"/>
              <a:gd name="T51" fmla="*/ 2147483646 h 643"/>
              <a:gd name="T52" fmla="*/ 2147483646 w 636"/>
              <a:gd name="T53" fmla="*/ 2147483646 h 643"/>
              <a:gd name="T54" fmla="*/ 2147483646 w 636"/>
              <a:gd name="T55" fmla="*/ 2147483646 h 643"/>
              <a:gd name="T56" fmla="*/ 2147483646 w 636"/>
              <a:gd name="T57" fmla="*/ 2147483646 h 643"/>
              <a:gd name="T58" fmla="*/ 2147483646 w 636"/>
              <a:gd name="T59" fmla="*/ 2147483646 h 643"/>
              <a:gd name="T60" fmla="*/ 2147483646 w 636"/>
              <a:gd name="T61" fmla="*/ 2147483646 h 643"/>
              <a:gd name="T62" fmla="*/ 2147483646 w 636"/>
              <a:gd name="T63" fmla="*/ 2147483646 h 643"/>
              <a:gd name="T64" fmla="*/ 2147483646 w 636"/>
              <a:gd name="T65" fmla="*/ 2147483646 h 643"/>
              <a:gd name="T66" fmla="*/ 2147483646 w 636"/>
              <a:gd name="T67" fmla="*/ 2147483646 h 643"/>
              <a:gd name="T68" fmla="*/ 2147483646 w 636"/>
              <a:gd name="T69" fmla="*/ 2147483646 h 643"/>
              <a:gd name="T70" fmla="*/ 2147483646 w 636"/>
              <a:gd name="T71" fmla="*/ 2147483646 h 643"/>
              <a:gd name="T72" fmla="*/ 2147483646 w 636"/>
              <a:gd name="T73" fmla="*/ 1420111803 h 643"/>
              <a:gd name="T74" fmla="*/ 2147483646 w 636"/>
              <a:gd name="T75" fmla="*/ 843850897 h 643"/>
              <a:gd name="T76" fmla="*/ 2147483646 w 636"/>
              <a:gd name="T77" fmla="*/ 329324010 h 643"/>
              <a:gd name="T78" fmla="*/ 2147483646 w 636"/>
              <a:gd name="T79" fmla="*/ 267589991 h 643"/>
              <a:gd name="T80" fmla="*/ 2147483646 w 636"/>
              <a:gd name="T81" fmla="*/ 658648294 h 643"/>
              <a:gd name="T82" fmla="*/ 2147483646 w 636"/>
              <a:gd name="T83" fmla="*/ 61734293 h 643"/>
              <a:gd name="T84" fmla="*/ 2105443681 w 636"/>
              <a:gd name="T85" fmla="*/ 1111440614 h 643"/>
              <a:gd name="T86" fmla="*/ 2147483646 w 636"/>
              <a:gd name="T87" fmla="*/ 329324010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6"/>
              <a:gd name="T133" fmla="*/ 0 h 643"/>
              <a:gd name="T134" fmla="*/ 636 w 636"/>
              <a:gd name="T135" fmla="*/ 643 h 6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44" name="Freeform 83"/>
          <p:cNvSpPr/>
          <p:nvPr/>
        </p:nvSpPr>
        <p:spPr bwMode="auto">
          <a:xfrm flipH="1">
            <a:off x="798513" y="2033588"/>
            <a:ext cx="163512" cy="119062"/>
          </a:xfrm>
          <a:custGeom>
            <a:avLst/>
            <a:gdLst>
              <a:gd name="T0" fmla="*/ 2147483646 w 698"/>
              <a:gd name="T1" fmla="*/ 2147483646 h 425"/>
              <a:gd name="T2" fmla="*/ 2147483646 w 698"/>
              <a:gd name="T3" fmla="*/ 2147483646 h 425"/>
              <a:gd name="T4" fmla="*/ 2147483646 w 698"/>
              <a:gd name="T5" fmla="*/ 2147483646 h 425"/>
              <a:gd name="T6" fmla="*/ 2147483646 w 698"/>
              <a:gd name="T7" fmla="*/ 2147483646 h 425"/>
              <a:gd name="T8" fmla="*/ 2147483646 w 698"/>
              <a:gd name="T9" fmla="*/ 2147483646 h 425"/>
              <a:gd name="T10" fmla="*/ 2147483646 w 698"/>
              <a:gd name="T11" fmla="*/ 2147483646 h 425"/>
              <a:gd name="T12" fmla="*/ 2147483646 w 698"/>
              <a:gd name="T13" fmla="*/ 1736957418 h 425"/>
              <a:gd name="T14" fmla="*/ 2147483646 w 698"/>
              <a:gd name="T15" fmla="*/ 1275170829 h 425"/>
              <a:gd name="T16" fmla="*/ 2147483646 w 698"/>
              <a:gd name="T17" fmla="*/ 835516324 h 425"/>
              <a:gd name="T18" fmla="*/ 2147483646 w 698"/>
              <a:gd name="T19" fmla="*/ 703588625 h 425"/>
              <a:gd name="T20" fmla="*/ 2147483646 w 698"/>
              <a:gd name="T21" fmla="*/ 241880756 h 425"/>
              <a:gd name="T22" fmla="*/ 2147483646 w 698"/>
              <a:gd name="T23" fmla="*/ 0 h 425"/>
              <a:gd name="T24" fmla="*/ 2082572931 w 698"/>
              <a:gd name="T25" fmla="*/ 307805246 h 425"/>
              <a:gd name="T26" fmla="*/ 1889736061 w 698"/>
              <a:gd name="T27" fmla="*/ 593635568 h 425"/>
              <a:gd name="T28" fmla="*/ 964129767 w 698"/>
              <a:gd name="T29" fmla="*/ 1143321570 h 425"/>
              <a:gd name="T30" fmla="*/ 617034318 w 698"/>
              <a:gd name="T31" fmla="*/ 1363149242 h 425"/>
              <a:gd name="T32" fmla="*/ 475671869 w 698"/>
              <a:gd name="T33" fmla="*/ 1605029719 h 425"/>
              <a:gd name="T34" fmla="*/ 308517159 w 698"/>
              <a:gd name="T35" fmla="*/ 2147483646 h 425"/>
              <a:gd name="T36" fmla="*/ 205677950 w 698"/>
              <a:gd name="T37" fmla="*/ 2147483646 h 425"/>
              <a:gd name="T38" fmla="*/ 115680289 w 698"/>
              <a:gd name="T39" fmla="*/ 2147483646 h 425"/>
              <a:gd name="T40" fmla="*/ 0 w 698"/>
              <a:gd name="T41" fmla="*/ 2147483646 h 425"/>
              <a:gd name="T42" fmla="*/ 0 w 698"/>
              <a:gd name="T43" fmla="*/ 2147483646 h 425"/>
              <a:gd name="T44" fmla="*/ 192836870 w 698"/>
              <a:gd name="T45" fmla="*/ 2147483646 h 425"/>
              <a:gd name="T46" fmla="*/ 552773633 w 698"/>
              <a:gd name="T47" fmla="*/ 2147483646 h 425"/>
              <a:gd name="T48" fmla="*/ 1144125557 w 698"/>
              <a:gd name="T49" fmla="*/ 2147483646 h 425"/>
              <a:gd name="T50" fmla="*/ 1889736061 w 698"/>
              <a:gd name="T51" fmla="*/ 2147483646 h 425"/>
              <a:gd name="T52" fmla="*/ 2147483646 w 698"/>
              <a:gd name="T53" fmla="*/ 2147483646 h 425"/>
              <a:gd name="T54" fmla="*/ 1851157770 w 698"/>
              <a:gd name="T55" fmla="*/ 2147483646 h 425"/>
              <a:gd name="T56" fmla="*/ 1349803507 w 698"/>
              <a:gd name="T57" fmla="*/ 2147483646 h 425"/>
              <a:gd name="T58" fmla="*/ 784188794 w 698"/>
              <a:gd name="T59" fmla="*/ 2147483646 h 425"/>
              <a:gd name="T60" fmla="*/ 655612608 w 698"/>
              <a:gd name="T61" fmla="*/ 2147483646 h 425"/>
              <a:gd name="T62" fmla="*/ 655612608 w 698"/>
              <a:gd name="T63" fmla="*/ 2147483646 h 425"/>
              <a:gd name="T64" fmla="*/ 861290558 w 698"/>
              <a:gd name="T65" fmla="*/ 2147483646 h 425"/>
              <a:gd name="T66" fmla="*/ 1118388347 w 698"/>
              <a:gd name="T67" fmla="*/ 2147483646 h 425"/>
              <a:gd name="T68" fmla="*/ 1928314351 w 698"/>
              <a:gd name="T69" fmla="*/ 2147483646 h 425"/>
              <a:gd name="T70" fmla="*/ 2147483646 w 698"/>
              <a:gd name="T71" fmla="*/ 2147483646 h 425"/>
              <a:gd name="T72" fmla="*/ 2147483646 w 698"/>
              <a:gd name="T73" fmla="*/ 2147483646 h 425"/>
              <a:gd name="T74" fmla="*/ 2147483646 w 698"/>
              <a:gd name="T75" fmla="*/ 2147483646 h 425"/>
              <a:gd name="T76" fmla="*/ 2147483646 w 698"/>
              <a:gd name="T77" fmla="*/ 2147483646 h 425"/>
              <a:gd name="T78" fmla="*/ 2147483646 w 698"/>
              <a:gd name="T79" fmla="*/ 2147483646 h 425"/>
              <a:gd name="T80" fmla="*/ 2147483646 w 698"/>
              <a:gd name="T81" fmla="*/ 2147483646 h 425"/>
              <a:gd name="T82" fmla="*/ 2147483646 w 698"/>
              <a:gd name="T83" fmla="*/ 2147483646 h 425"/>
              <a:gd name="T84" fmla="*/ 2147483646 w 698"/>
              <a:gd name="T85" fmla="*/ 2147483646 h 425"/>
              <a:gd name="T86" fmla="*/ 2147483646 w 698"/>
              <a:gd name="T87" fmla="*/ 2147483646 h 425"/>
              <a:gd name="T88" fmla="*/ 2147483646 w 698"/>
              <a:gd name="T89" fmla="*/ 2147483646 h 425"/>
              <a:gd name="T90" fmla="*/ 2147483646 w 698"/>
              <a:gd name="T91" fmla="*/ 2147483646 h 425"/>
              <a:gd name="T92" fmla="*/ 2147483646 w 698"/>
              <a:gd name="T93" fmla="*/ 2147483646 h 425"/>
              <a:gd name="T94" fmla="*/ 2147483646 w 698"/>
              <a:gd name="T95" fmla="*/ 2147483646 h 425"/>
              <a:gd name="T96" fmla="*/ 2147483646 w 698"/>
              <a:gd name="T97" fmla="*/ 2147483646 h 425"/>
              <a:gd name="T98" fmla="*/ 2147483646 w 698"/>
              <a:gd name="T99" fmla="*/ 2147483646 h 4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98"/>
              <a:gd name="T151" fmla="*/ 0 h 425"/>
              <a:gd name="T152" fmla="*/ 698 w 698"/>
              <a:gd name="T153" fmla="*/ 425 h 42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a:solidFill>
              <a:srgbClr val="402000"/>
            </a:solidFill>
            <a:prstDash val="solid"/>
            <a:round/>
          </a:ln>
        </p:spPr>
        <p:txBody>
          <a:bodyPr/>
          <a:lstStyle/>
          <a:p>
            <a:endParaRPr lang="zh-CN" altLang="en-US"/>
          </a:p>
        </p:txBody>
      </p:sp>
      <p:sp>
        <p:nvSpPr>
          <p:cNvPr id="139345" name="Freeform 84"/>
          <p:cNvSpPr/>
          <p:nvPr/>
        </p:nvSpPr>
        <p:spPr bwMode="auto">
          <a:xfrm flipH="1">
            <a:off x="903288" y="2054225"/>
            <a:ext cx="52387" cy="14288"/>
          </a:xfrm>
          <a:custGeom>
            <a:avLst/>
            <a:gdLst>
              <a:gd name="T0" fmla="*/ 0 w 223"/>
              <a:gd name="T1" fmla="*/ 1078717347 h 52"/>
              <a:gd name="T2" fmla="*/ 492655100 w 223"/>
              <a:gd name="T3" fmla="*/ 746827715 h 52"/>
              <a:gd name="T4" fmla="*/ 894527288 w 223"/>
              <a:gd name="T5" fmla="*/ 622331150 h 52"/>
              <a:gd name="T6" fmla="*/ 1387182154 w 223"/>
              <a:gd name="T7" fmla="*/ 373413858 h 52"/>
              <a:gd name="T8" fmla="*/ 1802078502 w 223"/>
              <a:gd name="T9" fmla="*/ 228155455 h 52"/>
              <a:gd name="T10" fmla="*/ 2147483646 w 223"/>
              <a:gd name="T11" fmla="*/ 311203356 h 52"/>
              <a:gd name="T12" fmla="*/ 2147483646 w 223"/>
              <a:gd name="T13" fmla="*/ 373413858 h 52"/>
              <a:gd name="T14" fmla="*/ 2147483646 w 223"/>
              <a:gd name="T15" fmla="*/ 165944954 h 52"/>
              <a:gd name="T16" fmla="*/ 1646506261 w 223"/>
              <a:gd name="T17" fmla="*/ 0 h 52"/>
              <a:gd name="T18" fmla="*/ 894527288 w 223"/>
              <a:gd name="T19" fmla="*/ 497834586 h 52"/>
              <a:gd name="T20" fmla="*/ 492655100 w 223"/>
              <a:gd name="T21" fmla="*/ 580882487 h 52"/>
              <a:gd name="T22" fmla="*/ 38906862 w 223"/>
              <a:gd name="T23" fmla="*/ 933534506 h 52"/>
              <a:gd name="T24" fmla="*/ 0 w 223"/>
              <a:gd name="T25" fmla="*/ 1078717347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3"/>
              <a:gd name="T40" fmla="*/ 0 h 52"/>
              <a:gd name="T41" fmla="*/ 223 w 223"/>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46" name="Freeform 85"/>
          <p:cNvSpPr/>
          <p:nvPr/>
        </p:nvSpPr>
        <p:spPr bwMode="auto">
          <a:xfrm flipH="1">
            <a:off x="882650" y="2039938"/>
            <a:ext cx="42863" cy="7937"/>
          </a:xfrm>
          <a:custGeom>
            <a:avLst/>
            <a:gdLst>
              <a:gd name="T0" fmla="*/ 604441714 w 188"/>
              <a:gd name="T1" fmla="*/ 0 h 36"/>
              <a:gd name="T2" fmla="*/ 343702209 w 188"/>
              <a:gd name="T3" fmla="*/ 10693785 h 36"/>
              <a:gd name="T4" fmla="*/ 0 w 188"/>
              <a:gd name="T5" fmla="*/ 117874371 h 36"/>
              <a:gd name="T6" fmla="*/ 225184190 w 188"/>
              <a:gd name="T7" fmla="*/ 96438298 h 36"/>
              <a:gd name="T8" fmla="*/ 568886400 w 188"/>
              <a:gd name="T9" fmla="*/ 42872146 h 36"/>
              <a:gd name="T10" fmla="*/ 1291794150 w 188"/>
              <a:gd name="T11" fmla="*/ 214312669 h 36"/>
              <a:gd name="T12" fmla="*/ 1694755141 w 188"/>
              <a:gd name="T13" fmla="*/ 321493256 h 36"/>
              <a:gd name="T14" fmla="*/ 2145123750 w 188"/>
              <a:gd name="T15" fmla="*/ 385801696 h 36"/>
              <a:gd name="T16" fmla="*/ 2147483646 w 188"/>
              <a:gd name="T17" fmla="*/ 321493256 h 36"/>
              <a:gd name="T18" fmla="*/ 1730310912 w 188"/>
              <a:gd name="T19" fmla="*/ 235748743 h 36"/>
              <a:gd name="T20" fmla="*/ 1149572664 w 188"/>
              <a:gd name="T21" fmla="*/ 117874371 h 36"/>
              <a:gd name="T22" fmla="*/ 604441714 w 188"/>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8"/>
              <a:gd name="T37" fmla="*/ 0 h 36"/>
              <a:gd name="T38" fmla="*/ 188 w 188"/>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47" name="Freeform 86"/>
          <p:cNvSpPr/>
          <p:nvPr/>
        </p:nvSpPr>
        <p:spPr bwMode="auto">
          <a:xfrm flipH="1">
            <a:off x="901700" y="2074863"/>
            <a:ext cx="17463" cy="4762"/>
          </a:xfrm>
          <a:custGeom>
            <a:avLst/>
            <a:gdLst>
              <a:gd name="T0" fmla="*/ 0 w 76"/>
              <a:gd name="T1" fmla="*/ 175842172 h 17"/>
              <a:gd name="T2" fmla="*/ 97041202 w 76"/>
              <a:gd name="T3" fmla="*/ 373654532 h 17"/>
              <a:gd name="T4" fmla="*/ 436738141 w 76"/>
              <a:gd name="T5" fmla="*/ 263723762 h 17"/>
              <a:gd name="T6" fmla="*/ 812812118 w 76"/>
              <a:gd name="T7" fmla="*/ 263723762 h 17"/>
              <a:gd name="T8" fmla="*/ 921996768 w 76"/>
              <a:gd name="T9" fmla="*/ 0 h 17"/>
              <a:gd name="T10" fmla="*/ 667250431 w 76"/>
              <a:gd name="T11" fmla="*/ 87881870 h 17"/>
              <a:gd name="T12" fmla="*/ 0 w 76"/>
              <a:gd name="T13" fmla="*/ 175842172 h 17"/>
              <a:gd name="T14" fmla="*/ 0 60000 65536"/>
              <a:gd name="T15" fmla="*/ 0 60000 65536"/>
              <a:gd name="T16" fmla="*/ 0 60000 65536"/>
              <a:gd name="T17" fmla="*/ 0 60000 65536"/>
              <a:gd name="T18" fmla="*/ 0 60000 65536"/>
              <a:gd name="T19" fmla="*/ 0 60000 65536"/>
              <a:gd name="T20" fmla="*/ 0 60000 65536"/>
              <a:gd name="T21" fmla="*/ 0 w 76"/>
              <a:gd name="T22" fmla="*/ 0 h 17"/>
              <a:gd name="T23" fmla="*/ 76 w 76"/>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17">
                <a:moveTo>
                  <a:pt x="0" y="8"/>
                </a:moveTo>
                <a:lnTo>
                  <a:pt x="8" y="17"/>
                </a:lnTo>
                <a:lnTo>
                  <a:pt x="36" y="12"/>
                </a:lnTo>
                <a:lnTo>
                  <a:pt x="67" y="12"/>
                </a:lnTo>
                <a:lnTo>
                  <a:pt x="76" y="0"/>
                </a:lnTo>
                <a:lnTo>
                  <a:pt x="55" y="4"/>
                </a:lnTo>
                <a:lnTo>
                  <a:pt x="0" y="8"/>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48" name="Freeform 87"/>
          <p:cNvSpPr/>
          <p:nvPr/>
        </p:nvSpPr>
        <p:spPr bwMode="auto">
          <a:xfrm flipH="1">
            <a:off x="952500" y="2071688"/>
            <a:ext cx="4763" cy="7937"/>
          </a:xfrm>
          <a:custGeom>
            <a:avLst/>
            <a:gdLst>
              <a:gd name="T0" fmla="*/ 299319204 w 19"/>
              <a:gd name="T1" fmla="*/ 0 h 32"/>
              <a:gd name="T2" fmla="*/ 299319204 w 19"/>
              <a:gd name="T3" fmla="*/ 137311588 h 32"/>
              <a:gd name="T4" fmla="*/ 220577288 w 19"/>
              <a:gd name="T5" fmla="*/ 366225582 h 32"/>
              <a:gd name="T6" fmla="*/ 0 w 19"/>
              <a:gd name="T7" fmla="*/ 488280272 h 32"/>
              <a:gd name="T8" fmla="*/ 299319204 w 19"/>
              <a:gd name="T9" fmla="*/ 0 h 32"/>
              <a:gd name="T10" fmla="*/ 0 60000 65536"/>
              <a:gd name="T11" fmla="*/ 0 60000 65536"/>
              <a:gd name="T12" fmla="*/ 0 60000 65536"/>
              <a:gd name="T13" fmla="*/ 0 60000 65536"/>
              <a:gd name="T14" fmla="*/ 0 60000 65536"/>
              <a:gd name="T15" fmla="*/ 0 w 19"/>
              <a:gd name="T16" fmla="*/ 0 h 32"/>
              <a:gd name="T17" fmla="*/ 19 w 19"/>
              <a:gd name="T18" fmla="*/ 32 h 32"/>
            </a:gdLst>
            <a:ahLst/>
            <a:cxnLst>
              <a:cxn ang="T10">
                <a:pos x="T0" y="T1"/>
              </a:cxn>
              <a:cxn ang="T11">
                <a:pos x="T2" y="T3"/>
              </a:cxn>
              <a:cxn ang="T12">
                <a:pos x="T4" y="T5"/>
              </a:cxn>
              <a:cxn ang="T13">
                <a:pos x="T6" y="T7"/>
              </a:cxn>
              <a:cxn ang="T14">
                <a:pos x="T8" y="T9"/>
              </a:cxn>
            </a:cxnLst>
            <a:rect l="T15" t="T16" r="T17" b="T18"/>
            <a:pathLst>
              <a:path w="19" h="32">
                <a:moveTo>
                  <a:pt x="19" y="0"/>
                </a:moveTo>
                <a:lnTo>
                  <a:pt x="19" y="9"/>
                </a:lnTo>
                <a:lnTo>
                  <a:pt x="14" y="24"/>
                </a:lnTo>
                <a:lnTo>
                  <a:pt x="0" y="32"/>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49" name="Freeform 88"/>
          <p:cNvSpPr/>
          <p:nvPr/>
        </p:nvSpPr>
        <p:spPr bwMode="auto">
          <a:xfrm flipH="1">
            <a:off x="876300" y="2062163"/>
            <a:ext cx="7938" cy="9525"/>
          </a:xfrm>
          <a:custGeom>
            <a:avLst/>
            <a:gdLst>
              <a:gd name="T0" fmla="*/ 0 w 35"/>
              <a:gd name="T1" fmla="*/ 0 h 43"/>
              <a:gd name="T2" fmla="*/ 81683834 w 35"/>
              <a:gd name="T3" fmla="*/ 152158109 h 43"/>
              <a:gd name="T4" fmla="*/ 81683834 w 35"/>
              <a:gd name="T5" fmla="*/ 260842347 h 43"/>
              <a:gd name="T6" fmla="*/ 408316658 w 35"/>
              <a:gd name="T7" fmla="*/ 467366941 h 43"/>
              <a:gd name="T8" fmla="*/ 0 w 35"/>
              <a:gd name="T9" fmla="*/ 0 h 43"/>
              <a:gd name="T10" fmla="*/ 0 60000 65536"/>
              <a:gd name="T11" fmla="*/ 0 60000 65536"/>
              <a:gd name="T12" fmla="*/ 0 60000 65536"/>
              <a:gd name="T13" fmla="*/ 0 60000 65536"/>
              <a:gd name="T14" fmla="*/ 0 60000 65536"/>
              <a:gd name="T15" fmla="*/ 0 w 35"/>
              <a:gd name="T16" fmla="*/ 0 h 43"/>
              <a:gd name="T17" fmla="*/ 35 w 35"/>
              <a:gd name="T18" fmla="*/ 43 h 43"/>
            </a:gdLst>
            <a:ahLst/>
            <a:cxnLst>
              <a:cxn ang="T10">
                <a:pos x="T0" y="T1"/>
              </a:cxn>
              <a:cxn ang="T11">
                <a:pos x="T2" y="T3"/>
              </a:cxn>
              <a:cxn ang="T12">
                <a:pos x="T4" y="T5"/>
              </a:cxn>
              <a:cxn ang="T13">
                <a:pos x="T6" y="T7"/>
              </a:cxn>
              <a:cxn ang="T14">
                <a:pos x="T8" y="T9"/>
              </a:cxn>
            </a:cxnLst>
            <a:rect l="T15" t="T16" r="T17" b="T18"/>
            <a:pathLst>
              <a:path w="35" h="43">
                <a:moveTo>
                  <a:pt x="0" y="0"/>
                </a:moveTo>
                <a:lnTo>
                  <a:pt x="7" y="14"/>
                </a:lnTo>
                <a:lnTo>
                  <a:pt x="7" y="24"/>
                </a:lnTo>
                <a:lnTo>
                  <a:pt x="35" y="4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50" name="Freeform 89"/>
          <p:cNvSpPr/>
          <p:nvPr/>
        </p:nvSpPr>
        <p:spPr bwMode="auto">
          <a:xfrm flipH="1">
            <a:off x="842963" y="2062163"/>
            <a:ext cx="26987" cy="31750"/>
          </a:xfrm>
          <a:custGeom>
            <a:avLst/>
            <a:gdLst>
              <a:gd name="T0" fmla="*/ 0 w 114"/>
              <a:gd name="T1" fmla="*/ 0 h 114"/>
              <a:gd name="T2" fmla="*/ 278575675 w 114"/>
              <a:gd name="T3" fmla="*/ 756124579 h 114"/>
              <a:gd name="T4" fmla="*/ 570432978 w 114"/>
              <a:gd name="T5" fmla="*/ 1360993272 h 114"/>
              <a:gd name="T6" fmla="*/ 1512356451 w 114"/>
              <a:gd name="T7" fmla="*/ 2147483646 h 114"/>
              <a:gd name="T8" fmla="*/ 623503150 w 114"/>
              <a:gd name="T9" fmla="*/ 1144968500 h 114"/>
              <a:gd name="T10" fmla="*/ 0 w 114"/>
              <a:gd name="T11" fmla="*/ 0 h 114"/>
              <a:gd name="T12" fmla="*/ 0 60000 65536"/>
              <a:gd name="T13" fmla="*/ 0 60000 65536"/>
              <a:gd name="T14" fmla="*/ 0 60000 65536"/>
              <a:gd name="T15" fmla="*/ 0 60000 65536"/>
              <a:gd name="T16" fmla="*/ 0 60000 65536"/>
              <a:gd name="T17" fmla="*/ 0 60000 65536"/>
              <a:gd name="T18" fmla="*/ 0 w 114"/>
              <a:gd name="T19" fmla="*/ 0 h 114"/>
              <a:gd name="T20" fmla="*/ 114 w 114"/>
              <a:gd name="T21" fmla="*/ 114 h 114"/>
            </a:gdLst>
            <a:ahLst/>
            <a:cxnLst>
              <a:cxn ang="T12">
                <a:pos x="T0" y="T1"/>
              </a:cxn>
              <a:cxn ang="T13">
                <a:pos x="T2" y="T3"/>
              </a:cxn>
              <a:cxn ang="T14">
                <a:pos x="T4" y="T5"/>
              </a:cxn>
              <a:cxn ang="T15">
                <a:pos x="T6" y="T7"/>
              </a:cxn>
              <a:cxn ang="T16">
                <a:pos x="T8" y="T9"/>
              </a:cxn>
              <a:cxn ang="T17">
                <a:pos x="T10" y="T11"/>
              </a:cxn>
            </a:cxnLst>
            <a:rect l="T18" t="T19" r="T20" b="T21"/>
            <a:pathLst>
              <a:path w="114" h="114">
                <a:moveTo>
                  <a:pt x="0" y="0"/>
                </a:moveTo>
                <a:lnTo>
                  <a:pt x="21" y="35"/>
                </a:lnTo>
                <a:lnTo>
                  <a:pt x="43" y="63"/>
                </a:lnTo>
                <a:lnTo>
                  <a:pt x="114" y="114"/>
                </a:lnTo>
                <a:lnTo>
                  <a:pt x="47" y="5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51" name="Freeform 90"/>
          <p:cNvSpPr/>
          <p:nvPr/>
        </p:nvSpPr>
        <p:spPr bwMode="auto">
          <a:xfrm flipH="1">
            <a:off x="830263" y="2106613"/>
            <a:ext cx="6350" cy="22225"/>
          </a:xfrm>
          <a:custGeom>
            <a:avLst/>
            <a:gdLst>
              <a:gd name="T0" fmla="*/ 351231670 w 27"/>
              <a:gd name="T1" fmla="*/ 0 h 82"/>
              <a:gd name="T2" fmla="*/ 117095646 w 27"/>
              <a:gd name="T3" fmla="*/ 577401977 h 82"/>
              <a:gd name="T4" fmla="*/ 52048598 w 27"/>
              <a:gd name="T5" fmla="*/ 1134896316 h 82"/>
              <a:gd name="T6" fmla="*/ 39050383 w 27"/>
              <a:gd name="T7" fmla="*/ 1632666930 h 82"/>
              <a:gd name="T8" fmla="*/ 0 w 27"/>
              <a:gd name="T9" fmla="*/ 935817505 h 82"/>
              <a:gd name="T10" fmla="*/ 39050383 w 27"/>
              <a:gd name="T11" fmla="*/ 418138982 h 82"/>
              <a:gd name="T12" fmla="*/ 351231670 w 27"/>
              <a:gd name="T13" fmla="*/ 0 h 82"/>
              <a:gd name="T14" fmla="*/ 0 60000 65536"/>
              <a:gd name="T15" fmla="*/ 0 60000 65536"/>
              <a:gd name="T16" fmla="*/ 0 60000 65536"/>
              <a:gd name="T17" fmla="*/ 0 60000 65536"/>
              <a:gd name="T18" fmla="*/ 0 60000 65536"/>
              <a:gd name="T19" fmla="*/ 0 60000 65536"/>
              <a:gd name="T20" fmla="*/ 0 60000 65536"/>
              <a:gd name="T21" fmla="*/ 0 w 27"/>
              <a:gd name="T22" fmla="*/ 0 h 82"/>
              <a:gd name="T23" fmla="*/ 27 w 27"/>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82">
                <a:moveTo>
                  <a:pt x="27" y="0"/>
                </a:moveTo>
                <a:lnTo>
                  <a:pt x="9" y="29"/>
                </a:lnTo>
                <a:lnTo>
                  <a:pt x="4" y="57"/>
                </a:lnTo>
                <a:lnTo>
                  <a:pt x="3" y="82"/>
                </a:lnTo>
                <a:lnTo>
                  <a:pt x="0" y="47"/>
                </a:lnTo>
                <a:lnTo>
                  <a:pt x="3" y="21"/>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52" name="Freeform 91"/>
          <p:cNvSpPr/>
          <p:nvPr/>
        </p:nvSpPr>
        <p:spPr bwMode="auto">
          <a:xfrm flipH="1">
            <a:off x="892175" y="2082800"/>
            <a:ext cx="1588" cy="9525"/>
          </a:xfrm>
          <a:custGeom>
            <a:avLst/>
            <a:gdLst>
              <a:gd name="T0" fmla="*/ 13057065 w 15"/>
              <a:gd name="T1" fmla="*/ 0 h 30"/>
              <a:gd name="T2" fmla="*/ 17797881 w 15"/>
              <a:gd name="T3" fmla="*/ 384071813 h 30"/>
              <a:gd name="T4" fmla="*/ 0 w 15"/>
              <a:gd name="T5" fmla="*/ 960179690 h 30"/>
              <a:gd name="T6" fmla="*/ 13057065 w 15"/>
              <a:gd name="T7" fmla="*/ 0 h 30"/>
              <a:gd name="T8" fmla="*/ 0 60000 65536"/>
              <a:gd name="T9" fmla="*/ 0 60000 65536"/>
              <a:gd name="T10" fmla="*/ 0 60000 65536"/>
              <a:gd name="T11" fmla="*/ 0 60000 65536"/>
              <a:gd name="T12" fmla="*/ 0 w 15"/>
              <a:gd name="T13" fmla="*/ 0 h 30"/>
              <a:gd name="T14" fmla="*/ 15 w 15"/>
              <a:gd name="T15" fmla="*/ 30 h 30"/>
            </a:gdLst>
            <a:ahLst/>
            <a:cxnLst>
              <a:cxn ang="T8">
                <a:pos x="T0" y="T1"/>
              </a:cxn>
              <a:cxn ang="T9">
                <a:pos x="T2" y="T3"/>
              </a:cxn>
              <a:cxn ang="T10">
                <a:pos x="T4" y="T5"/>
              </a:cxn>
              <a:cxn ang="T11">
                <a:pos x="T6" y="T7"/>
              </a:cxn>
            </a:cxnLst>
            <a:rect l="T12" t="T13" r="T14" b="T15"/>
            <a:pathLst>
              <a:path w="15" h="30">
                <a:moveTo>
                  <a:pt x="11" y="0"/>
                </a:moveTo>
                <a:lnTo>
                  <a:pt x="15" y="12"/>
                </a:lnTo>
                <a:lnTo>
                  <a:pt x="0" y="30"/>
                </a:lnTo>
                <a:lnTo>
                  <a:pt x="11"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53" name="Freeform 92"/>
          <p:cNvSpPr/>
          <p:nvPr/>
        </p:nvSpPr>
        <p:spPr bwMode="auto">
          <a:xfrm flipH="1">
            <a:off x="652463" y="1774825"/>
            <a:ext cx="12700" cy="9525"/>
          </a:xfrm>
          <a:custGeom>
            <a:avLst/>
            <a:gdLst>
              <a:gd name="T0" fmla="*/ 0 w 51"/>
              <a:gd name="T1" fmla="*/ 0 h 36"/>
              <a:gd name="T2" fmla="*/ 216169439 w 51"/>
              <a:gd name="T3" fmla="*/ 185231352 h 36"/>
              <a:gd name="T4" fmla="*/ 447841843 w 51"/>
              <a:gd name="T5" fmla="*/ 277847160 h 36"/>
              <a:gd name="T6" fmla="*/ 664011282 w 51"/>
              <a:gd name="T7" fmla="*/ 425976256 h 36"/>
              <a:gd name="T8" fmla="*/ 787536712 w 51"/>
              <a:gd name="T9" fmla="*/ 666791275 h 36"/>
              <a:gd name="T10" fmla="*/ 602248692 w 51"/>
              <a:gd name="T11" fmla="*/ 592726727 h 36"/>
              <a:gd name="T12" fmla="*/ 216169439 w 51"/>
              <a:gd name="T13" fmla="*/ 444527517 h 36"/>
              <a:gd name="T14" fmla="*/ 0 w 51"/>
              <a:gd name="T15" fmla="*/ 0 h 36"/>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6"/>
              <a:gd name="T26" fmla="*/ 51 w 5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54" name="Freeform 93"/>
          <p:cNvSpPr/>
          <p:nvPr/>
        </p:nvSpPr>
        <p:spPr bwMode="auto">
          <a:xfrm flipH="1">
            <a:off x="658813" y="1790700"/>
            <a:ext cx="1587" cy="6350"/>
          </a:xfrm>
          <a:custGeom>
            <a:avLst/>
            <a:gdLst>
              <a:gd name="T0" fmla="*/ 0 w 14"/>
              <a:gd name="T1" fmla="*/ 0 h 24"/>
              <a:gd name="T2" fmla="*/ 20392723 w 14"/>
              <a:gd name="T3" fmla="*/ 0 h 24"/>
              <a:gd name="T4" fmla="*/ 20392723 w 14"/>
              <a:gd name="T5" fmla="*/ 444527517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14" y="0"/>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55" name="Freeform 94"/>
          <p:cNvSpPr/>
          <p:nvPr/>
        </p:nvSpPr>
        <p:spPr bwMode="auto">
          <a:xfrm flipH="1">
            <a:off x="611188" y="1843088"/>
            <a:ext cx="96837" cy="296862"/>
          </a:xfrm>
          <a:custGeom>
            <a:avLst/>
            <a:gdLst>
              <a:gd name="T0" fmla="*/ 2147483646 w 431"/>
              <a:gd name="T1" fmla="*/ 0 h 1076"/>
              <a:gd name="T2" fmla="*/ 2147483646 w 431"/>
              <a:gd name="T3" fmla="*/ 923990424 h 1076"/>
              <a:gd name="T4" fmla="*/ 2147483646 w 431"/>
              <a:gd name="T5" fmla="*/ 2147483646 h 1076"/>
              <a:gd name="T6" fmla="*/ 2147483646 w 431"/>
              <a:gd name="T7" fmla="*/ 2147483646 h 1076"/>
              <a:gd name="T8" fmla="*/ 1429117525 w 431"/>
              <a:gd name="T9" fmla="*/ 2147483646 h 1076"/>
              <a:gd name="T10" fmla="*/ 646510324 w 431"/>
              <a:gd name="T11" fmla="*/ 2147483646 h 1076"/>
              <a:gd name="T12" fmla="*/ 0 w 431"/>
              <a:gd name="T13" fmla="*/ 2147483646 h 1076"/>
              <a:gd name="T14" fmla="*/ 2018887658 w 431"/>
              <a:gd name="T15" fmla="*/ 2147483646 h 1076"/>
              <a:gd name="T16" fmla="*/ 2147483646 w 431"/>
              <a:gd name="T17" fmla="*/ 2147483646 h 1076"/>
              <a:gd name="T18" fmla="*/ 2147483646 w 431"/>
              <a:gd name="T19" fmla="*/ 0 h 10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
              <a:gd name="T31" fmla="*/ 0 h 1076"/>
              <a:gd name="T32" fmla="*/ 431 w 431"/>
              <a:gd name="T33" fmla="*/ 1076 h 10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a:solidFill>
              <a:srgbClr val="000000"/>
            </a:solidFill>
            <a:prstDash val="solid"/>
            <a:round/>
          </a:ln>
        </p:spPr>
        <p:txBody>
          <a:bodyPr/>
          <a:lstStyle/>
          <a:p>
            <a:endParaRPr lang="zh-CN" altLang="en-US"/>
          </a:p>
        </p:txBody>
      </p:sp>
      <p:sp>
        <p:nvSpPr>
          <p:cNvPr id="139356" name="Freeform 95"/>
          <p:cNvSpPr/>
          <p:nvPr/>
        </p:nvSpPr>
        <p:spPr bwMode="auto">
          <a:xfrm flipH="1">
            <a:off x="449263" y="1784350"/>
            <a:ext cx="376237" cy="498475"/>
          </a:xfrm>
          <a:custGeom>
            <a:avLst/>
            <a:gdLst>
              <a:gd name="T0" fmla="*/ 2147483646 w 1606"/>
              <a:gd name="T1" fmla="*/ 2023248550 h 1792"/>
              <a:gd name="T2" fmla="*/ 2147483646 w 1606"/>
              <a:gd name="T3" fmla="*/ 0 h 1792"/>
              <a:gd name="T4" fmla="*/ 2147483646 w 1606"/>
              <a:gd name="T5" fmla="*/ 2147483646 h 1792"/>
              <a:gd name="T6" fmla="*/ 2147483646 w 1606"/>
              <a:gd name="T7" fmla="*/ 2147483646 h 1792"/>
              <a:gd name="T8" fmla="*/ 2147483646 w 1606"/>
              <a:gd name="T9" fmla="*/ 2147483646 h 1792"/>
              <a:gd name="T10" fmla="*/ 2147483646 w 1606"/>
              <a:gd name="T11" fmla="*/ 2147483646 h 1792"/>
              <a:gd name="T12" fmla="*/ 2147483646 w 1606"/>
              <a:gd name="T13" fmla="*/ 2147483646 h 1792"/>
              <a:gd name="T14" fmla="*/ 2147483646 w 1606"/>
              <a:gd name="T15" fmla="*/ 2147483646 h 1792"/>
              <a:gd name="T16" fmla="*/ 2147483646 w 1606"/>
              <a:gd name="T17" fmla="*/ 2147483646 h 1792"/>
              <a:gd name="T18" fmla="*/ 2147483646 w 1606"/>
              <a:gd name="T19" fmla="*/ 2147483646 h 1792"/>
              <a:gd name="T20" fmla="*/ 2147483646 w 1606"/>
              <a:gd name="T21" fmla="*/ 2147483646 h 1792"/>
              <a:gd name="T22" fmla="*/ 2147483646 w 1606"/>
              <a:gd name="T23" fmla="*/ 2147483646 h 1792"/>
              <a:gd name="T24" fmla="*/ 604308543 w 1606"/>
              <a:gd name="T25" fmla="*/ 2147483646 h 1792"/>
              <a:gd name="T26" fmla="*/ 90006854 w 1606"/>
              <a:gd name="T27" fmla="*/ 2147483646 h 1792"/>
              <a:gd name="T28" fmla="*/ 0 w 1606"/>
              <a:gd name="T29" fmla="*/ 2147483646 h 1792"/>
              <a:gd name="T30" fmla="*/ 192856134 w 1606"/>
              <a:gd name="T31" fmla="*/ 2147483646 h 1792"/>
              <a:gd name="T32" fmla="*/ 1902877663 w 1606"/>
              <a:gd name="T33" fmla="*/ 2147483646 h 1792"/>
              <a:gd name="T34" fmla="*/ 2147483646 w 1606"/>
              <a:gd name="T35" fmla="*/ 2147483646 h 1792"/>
              <a:gd name="T36" fmla="*/ 2147483646 w 1606"/>
              <a:gd name="T37" fmla="*/ 2147483646 h 1792"/>
              <a:gd name="T38" fmla="*/ 2147483646 w 1606"/>
              <a:gd name="T39" fmla="*/ 2147483646 h 1792"/>
              <a:gd name="T40" fmla="*/ 2147483646 w 1606"/>
              <a:gd name="T41" fmla="*/ 2147483646 h 1792"/>
              <a:gd name="T42" fmla="*/ 2147483646 w 1606"/>
              <a:gd name="T43" fmla="*/ 2147483646 h 1792"/>
              <a:gd name="T44" fmla="*/ 2147483646 w 1606"/>
              <a:gd name="T45" fmla="*/ 2147483646 h 1792"/>
              <a:gd name="T46" fmla="*/ 2147483646 w 1606"/>
              <a:gd name="T47" fmla="*/ 2147483646 h 1792"/>
              <a:gd name="T48" fmla="*/ 2147483646 w 1606"/>
              <a:gd name="T49" fmla="*/ 2147483646 h 1792"/>
              <a:gd name="T50" fmla="*/ 2147483646 w 1606"/>
              <a:gd name="T51" fmla="*/ 2147483646 h 1792"/>
              <a:gd name="T52" fmla="*/ 2147483646 w 1606"/>
              <a:gd name="T53" fmla="*/ 2147483646 h 1792"/>
              <a:gd name="T54" fmla="*/ 2147483646 w 1606"/>
              <a:gd name="T55" fmla="*/ 2147483646 h 1792"/>
              <a:gd name="T56" fmla="*/ 2147483646 w 1606"/>
              <a:gd name="T57" fmla="*/ 2147483646 h 1792"/>
              <a:gd name="T58" fmla="*/ 2147483646 w 1606"/>
              <a:gd name="T59" fmla="*/ 2147483646 h 1792"/>
              <a:gd name="T60" fmla="*/ 2147483646 w 1606"/>
              <a:gd name="T61" fmla="*/ 2147483646 h 1792"/>
              <a:gd name="T62" fmla="*/ 2147483646 w 1606"/>
              <a:gd name="T63" fmla="*/ 2147483646 h 1792"/>
              <a:gd name="T64" fmla="*/ 2147483646 w 1606"/>
              <a:gd name="T65" fmla="*/ 2147483646 h 1792"/>
              <a:gd name="T66" fmla="*/ 2147483646 w 1606"/>
              <a:gd name="T67" fmla="*/ 2147483646 h 1792"/>
              <a:gd name="T68" fmla="*/ 2147483646 w 1606"/>
              <a:gd name="T69" fmla="*/ 2147483646 h 1792"/>
              <a:gd name="T70" fmla="*/ 2147483646 w 1606"/>
              <a:gd name="T71" fmla="*/ 2147483646 h 1792"/>
              <a:gd name="T72" fmla="*/ 2147483646 w 1606"/>
              <a:gd name="T73" fmla="*/ 2147483646 h 1792"/>
              <a:gd name="T74" fmla="*/ 2147483646 w 1606"/>
              <a:gd name="T75" fmla="*/ 2147483646 h 1792"/>
              <a:gd name="T76" fmla="*/ 2147483646 w 1606"/>
              <a:gd name="T77" fmla="*/ 2147483646 h 1792"/>
              <a:gd name="T78" fmla="*/ 2147483646 w 1606"/>
              <a:gd name="T79" fmla="*/ 2147483646 h 1792"/>
              <a:gd name="T80" fmla="*/ 2147483646 w 1606"/>
              <a:gd name="T81" fmla="*/ 2147483646 h 1792"/>
              <a:gd name="T82" fmla="*/ 2147483646 w 1606"/>
              <a:gd name="T83" fmla="*/ 2147483646 h 1792"/>
              <a:gd name="T84" fmla="*/ 2147483646 w 1606"/>
              <a:gd name="T85" fmla="*/ 2147483646 h 1792"/>
              <a:gd name="T86" fmla="*/ 2147483646 w 1606"/>
              <a:gd name="T87" fmla="*/ 2147483646 h 1792"/>
              <a:gd name="T88" fmla="*/ 2147483646 w 1606"/>
              <a:gd name="T89" fmla="*/ 2147483646 h 1792"/>
              <a:gd name="T90" fmla="*/ 2147483646 w 1606"/>
              <a:gd name="T91" fmla="*/ 2023248550 h 179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06"/>
              <a:gd name="T139" fmla="*/ 0 h 1792"/>
              <a:gd name="T140" fmla="*/ 1606 w 1606"/>
              <a:gd name="T141" fmla="*/ 1792 h 179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a:solidFill>
              <a:srgbClr val="000000"/>
            </a:solidFill>
            <a:prstDash val="solid"/>
            <a:round/>
          </a:ln>
        </p:spPr>
        <p:txBody>
          <a:bodyPr/>
          <a:lstStyle/>
          <a:p>
            <a:endParaRPr lang="zh-CN" altLang="en-US"/>
          </a:p>
        </p:txBody>
      </p:sp>
      <p:sp>
        <p:nvSpPr>
          <p:cNvPr id="139357" name="Freeform 96"/>
          <p:cNvSpPr/>
          <p:nvPr/>
        </p:nvSpPr>
        <p:spPr bwMode="auto">
          <a:xfrm flipH="1">
            <a:off x="455613" y="1814513"/>
            <a:ext cx="236537" cy="461962"/>
          </a:xfrm>
          <a:custGeom>
            <a:avLst/>
            <a:gdLst>
              <a:gd name="T0" fmla="*/ 1675560693 w 1014"/>
              <a:gd name="T1" fmla="*/ 2147483646 h 1671"/>
              <a:gd name="T2" fmla="*/ 2147483646 w 1014"/>
              <a:gd name="T3" fmla="*/ 2147483646 h 1671"/>
              <a:gd name="T4" fmla="*/ 2147483646 w 1014"/>
              <a:gd name="T5" fmla="*/ 2147483646 h 1671"/>
              <a:gd name="T6" fmla="*/ 2147483646 w 1014"/>
              <a:gd name="T7" fmla="*/ 2147483646 h 1671"/>
              <a:gd name="T8" fmla="*/ 2147483646 w 1014"/>
              <a:gd name="T9" fmla="*/ 2147483646 h 1671"/>
              <a:gd name="T10" fmla="*/ 2147483646 w 1014"/>
              <a:gd name="T11" fmla="*/ 2147483646 h 1671"/>
              <a:gd name="T12" fmla="*/ 2147483646 w 1014"/>
              <a:gd name="T13" fmla="*/ 2147483646 h 1671"/>
              <a:gd name="T14" fmla="*/ 2147483646 w 1014"/>
              <a:gd name="T15" fmla="*/ 2147483646 h 1671"/>
              <a:gd name="T16" fmla="*/ 2147483646 w 1014"/>
              <a:gd name="T17" fmla="*/ 2147483646 h 1671"/>
              <a:gd name="T18" fmla="*/ 2147483646 w 1014"/>
              <a:gd name="T19" fmla="*/ 2147483646 h 1671"/>
              <a:gd name="T20" fmla="*/ 2147483646 w 1014"/>
              <a:gd name="T21" fmla="*/ 2147483646 h 1671"/>
              <a:gd name="T22" fmla="*/ 2147483646 w 1014"/>
              <a:gd name="T23" fmla="*/ 2147483646 h 1671"/>
              <a:gd name="T24" fmla="*/ 2147483646 w 1014"/>
              <a:gd name="T25" fmla="*/ 2147483646 h 1671"/>
              <a:gd name="T26" fmla="*/ 2147483646 w 1014"/>
              <a:gd name="T27" fmla="*/ 2147483646 h 1671"/>
              <a:gd name="T28" fmla="*/ 2147483646 w 1014"/>
              <a:gd name="T29" fmla="*/ 2147483646 h 1671"/>
              <a:gd name="T30" fmla="*/ 2147483646 w 1014"/>
              <a:gd name="T31" fmla="*/ 2147483646 h 1671"/>
              <a:gd name="T32" fmla="*/ 2147483646 w 1014"/>
              <a:gd name="T33" fmla="*/ 1732651099 h 1671"/>
              <a:gd name="T34" fmla="*/ 2147483646 w 1014"/>
              <a:gd name="T35" fmla="*/ 929685393 h 1671"/>
              <a:gd name="T36" fmla="*/ 2147483646 w 1014"/>
              <a:gd name="T37" fmla="*/ 0 h 1671"/>
              <a:gd name="T38" fmla="*/ 2147483646 w 1014"/>
              <a:gd name="T39" fmla="*/ 1986167053 h 1671"/>
              <a:gd name="T40" fmla="*/ 2147483646 w 1014"/>
              <a:gd name="T41" fmla="*/ 2147483646 h 1671"/>
              <a:gd name="T42" fmla="*/ 2147483646 w 1014"/>
              <a:gd name="T43" fmla="*/ 2147483646 h 1671"/>
              <a:gd name="T44" fmla="*/ 2147483646 w 1014"/>
              <a:gd name="T45" fmla="*/ 2147483646 h 1671"/>
              <a:gd name="T46" fmla="*/ 2147483646 w 1014"/>
              <a:gd name="T47" fmla="*/ 2147483646 h 1671"/>
              <a:gd name="T48" fmla="*/ 2147483646 w 1014"/>
              <a:gd name="T49" fmla="*/ 2147483646 h 1671"/>
              <a:gd name="T50" fmla="*/ 2147483646 w 1014"/>
              <a:gd name="T51" fmla="*/ 2147483646 h 1671"/>
              <a:gd name="T52" fmla="*/ 2147483646 w 1014"/>
              <a:gd name="T53" fmla="*/ 2147483646 h 1671"/>
              <a:gd name="T54" fmla="*/ 2147483646 w 1014"/>
              <a:gd name="T55" fmla="*/ 2147483646 h 1671"/>
              <a:gd name="T56" fmla="*/ 2147483646 w 1014"/>
              <a:gd name="T57" fmla="*/ 2147483646 h 1671"/>
              <a:gd name="T58" fmla="*/ 2147483646 w 1014"/>
              <a:gd name="T59" fmla="*/ 2147483646 h 1671"/>
              <a:gd name="T60" fmla="*/ 2147483646 w 1014"/>
              <a:gd name="T61" fmla="*/ 2147483646 h 1671"/>
              <a:gd name="T62" fmla="*/ 2147483646 w 1014"/>
              <a:gd name="T63" fmla="*/ 2147483646 h 1671"/>
              <a:gd name="T64" fmla="*/ 2147483646 w 1014"/>
              <a:gd name="T65" fmla="*/ 2147483646 h 1671"/>
              <a:gd name="T66" fmla="*/ 2147483646 w 1014"/>
              <a:gd name="T67" fmla="*/ 2147483646 h 1671"/>
              <a:gd name="T68" fmla="*/ 2147483646 w 1014"/>
              <a:gd name="T69" fmla="*/ 2147483646 h 1671"/>
              <a:gd name="T70" fmla="*/ 2147483646 w 1014"/>
              <a:gd name="T71" fmla="*/ 2147483646 h 1671"/>
              <a:gd name="T72" fmla="*/ 2147483646 w 1014"/>
              <a:gd name="T73" fmla="*/ 2147483646 h 1671"/>
              <a:gd name="T74" fmla="*/ 406211475 w 1014"/>
              <a:gd name="T75" fmla="*/ 2147483646 h 1671"/>
              <a:gd name="T76" fmla="*/ 0 w 1014"/>
              <a:gd name="T77" fmla="*/ 2147483646 h 167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14"/>
              <a:gd name="T118" fmla="*/ 0 h 1671"/>
              <a:gd name="T119" fmla="*/ 1014 w 1014"/>
              <a:gd name="T120" fmla="*/ 1671 h 167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58" name="Freeform 97"/>
          <p:cNvSpPr/>
          <p:nvPr/>
        </p:nvSpPr>
        <p:spPr bwMode="auto">
          <a:xfrm flipH="1">
            <a:off x="473075" y="2043113"/>
            <a:ext cx="71438" cy="215900"/>
          </a:xfrm>
          <a:custGeom>
            <a:avLst/>
            <a:gdLst>
              <a:gd name="T0" fmla="*/ 0 w 295"/>
              <a:gd name="T1" fmla="*/ 2147483646 h 774"/>
              <a:gd name="T2" fmla="*/ 724238202 w 295"/>
              <a:gd name="T3" fmla="*/ 2147483646 h 774"/>
              <a:gd name="T4" fmla="*/ 1519492798 w 295"/>
              <a:gd name="T5" fmla="*/ 2147483646 h 774"/>
              <a:gd name="T6" fmla="*/ 2147483646 w 295"/>
              <a:gd name="T7" fmla="*/ 2147483646 h 774"/>
              <a:gd name="T8" fmla="*/ 2147483646 w 295"/>
              <a:gd name="T9" fmla="*/ 2147483646 h 774"/>
              <a:gd name="T10" fmla="*/ 2147483646 w 295"/>
              <a:gd name="T11" fmla="*/ 2147483646 h 774"/>
              <a:gd name="T12" fmla="*/ 2147483646 w 295"/>
              <a:gd name="T13" fmla="*/ 2147483646 h 774"/>
              <a:gd name="T14" fmla="*/ 2147483646 w 295"/>
              <a:gd name="T15" fmla="*/ 2147483646 h 774"/>
              <a:gd name="T16" fmla="*/ 2147483646 w 295"/>
              <a:gd name="T17" fmla="*/ 0 h 774"/>
              <a:gd name="T18" fmla="*/ 2147483646 w 295"/>
              <a:gd name="T19" fmla="*/ 2147483646 h 774"/>
              <a:gd name="T20" fmla="*/ 2147483646 w 295"/>
              <a:gd name="T21" fmla="*/ 2147483646 h 774"/>
              <a:gd name="T22" fmla="*/ 1789366916 w 295"/>
              <a:gd name="T23" fmla="*/ 2147483646 h 774"/>
              <a:gd name="T24" fmla="*/ 539630786 w 295"/>
              <a:gd name="T25" fmla="*/ 2147483646 h 774"/>
              <a:gd name="T26" fmla="*/ 0 w 295"/>
              <a:gd name="T27" fmla="*/ 2147483646 h 7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5"/>
              <a:gd name="T43" fmla="*/ 0 h 774"/>
              <a:gd name="T44" fmla="*/ 295 w 295"/>
              <a:gd name="T45" fmla="*/ 774 h 77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59" name="Freeform 98"/>
          <p:cNvSpPr/>
          <p:nvPr/>
        </p:nvSpPr>
        <p:spPr bwMode="auto">
          <a:xfrm flipH="1">
            <a:off x="544513" y="1871663"/>
            <a:ext cx="273050" cy="320675"/>
          </a:xfrm>
          <a:custGeom>
            <a:avLst/>
            <a:gdLst>
              <a:gd name="T0" fmla="*/ 2147483646 w 1172"/>
              <a:gd name="T1" fmla="*/ 903771985 h 1162"/>
              <a:gd name="T2" fmla="*/ 2147483646 w 1172"/>
              <a:gd name="T3" fmla="*/ 2147483646 h 1162"/>
              <a:gd name="T4" fmla="*/ 2147483646 w 1172"/>
              <a:gd name="T5" fmla="*/ 2147483646 h 1162"/>
              <a:gd name="T6" fmla="*/ 2147483646 w 1172"/>
              <a:gd name="T7" fmla="*/ 2147483646 h 1162"/>
              <a:gd name="T8" fmla="*/ 2147483646 w 1172"/>
              <a:gd name="T9" fmla="*/ 2147483646 h 1162"/>
              <a:gd name="T10" fmla="*/ 2147483646 w 1172"/>
              <a:gd name="T11" fmla="*/ 2147483646 h 1162"/>
              <a:gd name="T12" fmla="*/ 2147483646 w 1172"/>
              <a:gd name="T13" fmla="*/ 2147483646 h 1162"/>
              <a:gd name="T14" fmla="*/ 2147483646 w 1172"/>
              <a:gd name="T15" fmla="*/ 2147483646 h 1162"/>
              <a:gd name="T16" fmla="*/ 2147483646 w 1172"/>
              <a:gd name="T17" fmla="*/ 2147483646 h 1162"/>
              <a:gd name="T18" fmla="*/ 2147483646 w 1172"/>
              <a:gd name="T19" fmla="*/ 2147483646 h 1162"/>
              <a:gd name="T20" fmla="*/ 2147483646 w 1172"/>
              <a:gd name="T21" fmla="*/ 2147483646 h 1162"/>
              <a:gd name="T22" fmla="*/ 0 w 1172"/>
              <a:gd name="T23" fmla="*/ 2147483646 h 1162"/>
              <a:gd name="T24" fmla="*/ 75881574 w 1172"/>
              <a:gd name="T25" fmla="*/ 2147483646 h 1162"/>
              <a:gd name="T26" fmla="*/ 1378406490 w 1172"/>
              <a:gd name="T27" fmla="*/ 2147483646 h 1162"/>
              <a:gd name="T28" fmla="*/ 1681878267 w 1172"/>
              <a:gd name="T29" fmla="*/ 2147483646 h 1162"/>
              <a:gd name="T30" fmla="*/ 1858935816 w 1172"/>
              <a:gd name="T31" fmla="*/ 2147483646 h 1162"/>
              <a:gd name="T32" fmla="*/ 2147483646 w 1172"/>
              <a:gd name="T33" fmla="*/ 2147483646 h 1162"/>
              <a:gd name="T34" fmla="*/ 2147483646 w 1172"/>
              <a:gd name="T35" fmla="*/ 2147483646 h 1162"/>
              <a:gd name="T36" fmla="*/ 2147483646 w 1172"/>
              <a:gd name="T37" fmla="*/ 2147483646 h 1162"/>
              <a:gd name="T38" fmla="*/ 2147483646 w 1172"/>
              <a:gd name="T39" fmla="*/ 2147483646 h 1162"/>
              <a:gd name="T40" fmla="*/ 2147483646 w 1172"/>
              <a:gd name="T41" fmla="*/ 2147483646 h 1162"/>
              <a:gd name="T42" fmla="*/ 2147483646 w 1172"/>
              <a:gd name="T43" fmla="*/ 2147483646 h 1162"/>
              <a:gd name="T44" fmla="*/ 2147483646 w 1172"/>
              <a:gd name="T45" fmla="*/ 2147483646 h 1162"/>
              <a:gd name="T46" fmla="*/ 2147483646 w 1172"/>
              <a:gd name="T47" fmla="*/ 2147483646 h 1162"/>
              <a:gd name="T48" fmla="*/ 2147483646 w 1172"/>
              <a:gd name="T49" fmla="*/ 2147483646 h 1162"/>
              <a:gd name="T50" fmla="*/ 2147483646 w 1172"/>
              <a:gd name="T51" fmla="*/ 2147483646 h 1162"/>
              <a:gd name="T52" fmla="*/ 2147483646 w 1172"/>
              <a:gd name="T53" fmla="*/ 2147483646 h 1162"/>
              <a:gd name="T54" fmla="*/ 2147483646 w 1172"/>
              <a:gd name="T55" fmla="*/ 2147483646 h 1162"/>
              <a:gd name="T56" fmla="*/ 2147483646 w 1172"/>
              <a:gd name="T57" fmla="*/ 2147483646 h 1162"/>
              <a:gd name="T58" fmla="*/ 2147483646 w 1172"/>
              <a:gd name="T59" fmla="*/ 2147483646 h 1162"/>
              <a:gd name="T60" fmla="*/ 2147483646 w 1172"/>
              <a:gd name="T61" fmla="*/ 2147483646 h 1162"/>
              <a:gd name="T62" fmla="*/ 2147483646 w 1172"/>
              <a:gd name="T63" fmla="*/ 2147483646 h 1162"/>
              <a:gd name="T64" fmla="*/ 2147483646 w 1172"/>
              <a:gd name="T65" fmla="*/ 2147483646 h 1162"/>
              <a:gd name="T66" fmla="*/ 2147483646 w 1172"/>
              <a:gd name="T67" fmla="*/ 2147483646 h 1162"/>
              <a:gd name="T68" fmla="*/ 2147483646 w 1172"/>
              <a:gd name="T69" fmla="*/ 2147483646 h 1162"/>
              <a:gd name="T70" fmla="*/ 2147483646 w 1172"/>
              <a:gd name="T71" fmla="*/ 2147483646 h 1162"/>
              <a:gd name="T72" fmla="*/ 2147483646 w 1172"/>
              <a:gd name="T73" fmla="*/ 2147483646 h 1162"/>
              <a:gd name="T74" fmla="*/ 2147483646 w 1172"/>
              <a:gd name="T75" fmla="*/ 2147483646 h 1162"/>
              <a:gd name="T76" fmla="*/ 2147483646 w 1172"/>
              <a:gd name="T77" fmla="*/ 2147483646 h 1162"/>
              <a:gd name="T78" fmla="*/ 2147483646 w 1172"/>
              <a:gd name="T79" fmla="*/ 2147483646 h 1162"/>
              <a:gd name="T80" fmla="*/ 2147483646 w 1172"/>
              <a:gd name="T81" fmla="*/ 2147483646 h 1162"/>
              <a:gd name="T82" fmla="*/ 2147483646 w 1172"/>
              <a:gd name="T83" fmla="*/ 2147483646 h 1162"/>
              <a:gd name="T84" fmla="*/ 2147483646 w 1172"/>
              <a:gd name="T85" fmla="*/ 2147483646 h 1162"/>
              <a:gd name="T86" fmla="*/ 2147483646 w 1172"/>
              <a:gd name="T87" fmla="*/ 2147483646 h 1162"/>
              <a:gd name="T88" fmla="*/ 2147483646 w 1172"/>
              <a:gd name="T89" fmla="*/ 2147483646 h 1162"/>
              <a:gd name="T90" fmla="*/ 2147483646 w 1172"/>
              <a:gd name="T91" fmla="*/ 2147483646 h 1162"/>
              <a:gd name="T92" fmla="*/ 2147483646 w 1172"/>
              <a:gd name="T93" fmla="*/ 2147483646 h 1162"/>
              <a:gd name="T94" fmla="*/ 2147483646 w 1172"/>
              <a:gd name="T95" fmla="*/ 2147483646 h 1162"/>
              <a:gd name="T96" fmla="*/ 2147483646 w 1172"/>
              <a:gd name="T97" fmla="*/ 2147483646 h 1162"/>
              <a:gd name="T98" fmla="*/ 2147483646 w 1172"/>
              <a:gd name="T99" fmla="*/ 2147483646 h 1162"/>
              <a:gd name="T100" fmla="*/ 2147483646 w 1172"/>
              <a:gd name="T101" fmla="*/ 2147483646 h 1162"/>
              <a:gd name="T102" fmla="*/ 2147483646 w 1172"/>
              <a:gd name="T103" fmla="*/ 2147483646 h 1162"/>
              <a:gd name="T104" fmla="*/ 2147483646 w 1172"/>
              <a:gd name="T105" fmla="*/ 2147483646 h 1162"/>
              <a:gd name="T106" fmla="*/ 2147483646 w 1172"/>
              <a:gd name="T107" fmla="*/ 2147483646 h 1162"/>
              <a:gd name="T108" fmla="*/ 2147483646 w 1172"/>
              <a:gd name="T109" fmla="*/ 1429188866 h 1162"/>
              <a:gd name="T110" fmla="*/ 2147483646 w 1172"/>
              <a:gd name="T111" fmla="*/ 0 h 11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72"/>
              <a:gd name="T169" fmla="*/ 0 h 1162"/>
              <a:gd name="T170" fmla="*/ 1172 w 1172"/>
              <a:gd name="T171" fmla="*/ 1162 h 116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60" name="Freeform 99"/>
          <p:cNvSpPr/>
          <p:nvPr/>
        </p:nvSpPr>
        <p:spPr bwMode="auto">
          <a:xfrm flipH="1">
            <a:off x="561975" y="1990725"/>
            <a:ext cx="69850" cy="71438"/>
          </a:xfrm>
          <a:custGeom>
            <a:avLst/>
            <a:gdLst>
              <a:gd name="T0" fmla="*/ 0 w 295"/>
              <a:gd name="T1" fmla="*/ 0 h 263"/>
              <a:gd name="T2" fmla="*/ 0 w 295"/>
              <a:gd name="T3" fmla="*/ 420849135 h 263"/>
              <a:gd name="T4" fmla="*/ 504469249 w 295"/>
              <a:gd name="T5" fmla="*/ 1422948532 h 263"/>
              <a:gd name="T6" fmla="*/ 995595254 w 295"/>
              <a:gd name="T7" fmla="*/ 1984056266 h 263"/>
              <a:gd name="T8" fmla="*/ 2017821354 w 295"/>
              <a:gd name="T9" fmla="*/ 2147483646 h 263"/>
              <a:gd name="T10" fmla="*/ 2147483646 w 295"/>
              <a:gd name="T11" fmla="*/ 2147483646 h 263"/>
              <a:gd name="T12" fmla="*/ 2147483646 w 295"/>
              <a:gd name="T13" fmla="*/ 2147483646 h 263"/>
              <a:gd name="T14" fmla="*/ 2147483646 w 295"/>
              <a:gd name="T15" fmla="*/ 2147483646 h 263"/>
              <a:gd name="T16" fmla="*/ 1287691853 w 295"/>
              <a:gd name="T17" fmla="*/ 2147483646 h 263"/>
              <a:gd name="T18" fmla="*/ 212372650 w 295"/>
              <a:gd name="T19" fmla="*/ 2147483646 h 263"/>
              <a:gd name="T20" fmla="*/ 292040482 w 295"/>
              <a:gd name="T21" fmla="*/ 2147483646 h 263"/>
              <a:gd name="T22" fmla="*/ 2017821354 w 295"/>
              <a:gd name="T23" fmla="*/ 2147483646 h 263"/>
              <a:gd name="T24" fmla="*/ 2147483646 w 295"/>
              <a:gd name="T25" fmla="*/ 2147483646 h 263"/>
              <a:gd name="T26" fmla="*/ 2147483646 w 295"/>
              <a:gd name="T27" fmla="*/ 2147483646 h 263"/>
              <a:gd name="T28" fmla="*/ 2147483646 w 295"/>
              <a:gd name="T29" fmla="*/ 2147483646 h 263"/>
              <a:gd name="T30" fmla="*/ 2147483646 w 295"/>
              <a:gd name="T31" fmla="*/ 2147483646 h 263"/>
              <a:gd name="T32" fmla="*/ 2147483646 w 295"/>
              <a:gd name="T33" fmla="*/ 2147483646 h 263"/>
              <a:gd name="T34" fmla="*/ 2147483646 w 295"/>
              <a:gd name="T35" fmla="*/ 2147483646 h 263"/>
              <a:gd name="T36" fmla="*/ 2147483646 w 295"/>
              <a:gd name="T37" fmla="*/ 2147483646 h 263"/>
              <a:gd name="T38" fmla="*/ 1911579031 w 295"/>
              <a:gd name="T39" fmla="*/ 1122289079 h 263"/>
              <a:gd name="T40" fmla="*/ 1208024022 w 295"/>
              <a:gd name="T41" fmla="*/ 340722590 h 263"/>
              <a:gd name="T42" fmla="*/ 464607393 w 295"/>
              <a:gd name="T43" fmla="*/ 60131782 h 263"/>
              <a:gd name="T44" fmla="*/ 0 w 295"/>
              <a:gd name="T45" fmla="*/ 0 h 2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95"/>
              <a:gd name="T70" fmla="*/ 0 h 263"/>
              <a:gd name="T71" fmla="*/ 295 w 295"/>
              <a:gd name="T72" fmla="*/ 263 h 2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61" name="Freeform 100"/>
          <p:cNvSpPr/>
          <p:nvPr/>
        </p:nvSpPr>
        <p:spPr bwMode="auto">
          <a:xfrm flipH="1">
            <a:off x="565150" y="1930400"/>
            <a:ext cx="61913" cy="95250"/>
          </a:xfrm>
          <a:custGeom>
            <a:avLst/>
            <a:gdLst>
              <a:gd name="T0" fmla="*/ 614945140 w 270"/>
              <a:gd name="T1" fmla="*/ 0 h 345"/>
              <a:gd name="T2" fmla="*/ 156746518 w 270"/>
              <a:gd name="T3" fmla="*/ 147340983 h 345"/>
              <a:gd name="T4" fmla="*/ 0 w 270"/>
              <a:gd name="T5" fmla="*/ 820703817 h 345"/>
              <a:gd name="T6" fmla="*/ 36176225 w 270"/>
              <a:gd name="T7" fmla="*/ 1367916172 h 345"/>
              <a:gd name="T8" fmla="*/ 313493265 w 270"/>
              <a:gd name="T9" fmla="*/ 2125506235 h 345"/>
              <a:gd name="T10" fmla="*/ 687297818 w 270"/>
              <a:gd name="T11" fmla="*/ 2147483646 h 345"/>
              <a:gd name="T12" fmla="*/ 1398677959 w 270"/>
              <a:gd name="T13" fmla="*/ 2147483646 h 345"/>
              <a:gd name="T14" fmla="*/ 2073882104 w 270"/>
              <a:gd name="T15" fmla="*/ 2147483646 h 345"/>
              <a:gd name="T16" fmla="*/ 2147483646 w 270"/>
              <a:gd name="T17" fmla="*/ 2147483646 h 345"/>
              <a:gd name="T18" fmla="*/ 2147483646 w 270"/>
              <a:gd name="T19" fmla="*/ 2147483646 h 345"/>
              <a:gd name="T20" fmla="*/ 2147483646 w 270"/>
              <a:gd name="T21" fmla="*/ 2147483646 h 345"/>
              <a:gd name="T22" fmla="*/ 2147483646 w 270"/>
              <a:gd name="T23" fmla="*/ 2147483646 h 345"/>
              <a:gd name="T24" fmla="*/ 2147483646 w 270"/>
              <a:gd name="T25" fmla="*/ 2147483646 h 345"/>
              <a:gd name="T26" fmla="*/ 2147483646 w 270"/>
              <a:gd name="T27" fmla="*/ 2147483646 h 345"/>
              <a:gd name="T28" fmla="*/ 2147483646 w 270"/>
              <a:gd name="T29" fmla="*/ 1809786443 h 345"/>
              <a:gd name="T30" fmla="*/ 1085184923 w 270"/>
              <a:gd name="T31" fmla="*/ 210454461 h 345"/>
              <a:gd name="T32" fmla="*/ 614945140 w 270"/>
              <a:gd name="T33" fmla="*/ 0 h 3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0"/>
              <a:gd name="T52" fmla="*/ 0 h 345"/>
              <a:gd name="T53" fmla="*/ 270 w 270"/>
              <a:gd name="T54" fmla="*/ 345 h 3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62" name="Freeform 101"/>
          <p:cNvSpPr/>
          <p:nvPr/>
        </p:nvSpPr>
        <p:spPr bwMode="auto">
          <a:xfrm flipH="1">
            <a:off x="571500" y="1836738"/>
            <a:ext cx="68263" cy="55562"/>
          </a:xfrm>
          <a:custGeom>
            <a:avLst/>
            <a:gdLst>
              <a:gd name="T0" fmla="*/ 0 w 287"/>
              <a:gd name="T1" fmla="*/ 2147483646 h 199"/>
              <a:gd name="T2" fmla="*/ 659354933 w 287"/>
              <a:gd name="T3" fmla="*/ 2147483646 h 199"/>
              <a:gd name="T4" fmla="*/ 1749284329 w 287"/>
              <a:gd name="T5" fmla="*/ 2147483646 h 199"/>
              <a:gd name="T6" fmla="*/ 2147483646 w 287"/>
              <a:gd name="T7" fmla="*/ 2147483646 h 199"/>
              <a:gd name="T8" fmla="*/ 2147483646 w 287"/>
              <a:gd name="T9" fmla="*/ 0 h 199"/>
              <a:gd name="T10" fmla="*/ 2147483646 w 287"/>
              <a:gd name="T11" fmla="*/ 957689527 h 199"/>
              <a:gd name="T12" fmla="*/ 1910743211 w 287"/>
              <a:gd name="T13" fmla="*/ 1610649125 h 199"/>
              <a:gd name="T14" fmla="*/ 1251388040 w 287"/>
              <a:gd name="T15" fmla="*/ 2147483646 h 199"/>
              <a:gd name="T16" fmla="*/ 915006766 w 287"/>
              <a:gd name="T17" fmla="*/ 2147483646 h 199"/>
              <a:gd name="T18" fmla="*/ 0 w 287"/>
              <a:gd name="T19" fmla="*/ 2147483646 h 1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7"/>
              <a:gd name="T31" fmla="*/ 0 h 199"/>
              <a:gd name="T32" fmla="*/ 287 w 287"/>
              <a:gd name="T33" fmla="*/ 199 h 1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63" name="Freeform 102"/>
          <p:cNvSpPr/>
          <p:nvPr/>
        </p:nvSpPr>
        <p:spPr bwMode="auto">
          <a:xfrm flipH="1">
            <a:off x="652463" y="1938338"/>
            <a:ext cx="38100" cy="141287"/>
          </a:xfrm>
          <a:custGeom>
            <a:avLst/>
            <a:gdLst>
              <a:gd name="T0" fmla="*/ 0 w 162"/>
              <a:gd name="T1" fmla="*/ 2147483646 h 514"/>
              <a:gd name="T2" fmla="*/ 1053695011 w 162"/>
              <a:gd name="T3" fmla="*/ 2147483646 h 514"/>
              <a:gd name="T4" fmla="*/ 1378929781 w 162"/>
              <a:gd name="T5" fmla="*/ 2147483646 h 514"/>
              <a:gd name="T6" fmla="*/ 1378929781 w 162"/>
              <a:gd name="T7" fmla="*/ 2147483646 h 514"/>
              <a:gd name="T8" fmla="*/ 1613065806 w 162"/>
              <a:gd name="T9" fmla="*/ 2147483646 h 514"/>
              <a:gd name="T10" fmla="*/ 1951299496 w 162"/>
              <a:gd name="T11" fmla="*/ 2147483646 h 514"/>
              <a:gd name="T12" fmla="*/ 1782154781 w 162"/>
              <a:gd name="T13" fmla="*/ 2147483646 h 514"/>
              <a:gd name="T14" fmla="*/ 1782154781 w 162"/>
              <a:gd name="T15" fmla="*/ 2147483646 h 514"/>
              <a:gd name="T16" fmla="*/ 2029344759 w 162"/>
              <a:gd name="T17" fmla="*/ 2147483646 h 514"/>
              <a:gd name="T18" fmla="*/ 2029344759 w 162"/>
              <a:gd name="T19" fmla="*/ 2147483646 h 514"/>
              <a:gd name="T20" fmla="*/ 1873253998 w 162"/>
              <a:gd name="T21" fmla="*/ 2147483646 h 514"/>
              <a:gd name="T22" fmla="*/ 1873253998 w 162"/>
              <a:gd name="T23" fmla="*/ 2147483646 h 514"/>
              <a:gd name="T24" fmla="*/ 2107390022 w 162"/>
              <a:gd name="T25" fmla="*/ 2147483646 h 514"/>
              <a:gd name="T26" fmla="*/ 2029344759 w 162"/>
              <a:gd name="T27" fmla="*/ 1952257037 h 514"/>
              <a:gd name="T28" fmla="*/ 2029344759 w 162"/>
              <a:gd name="T29" fmla="*/ 0 h 514"/>
              <a:gd name="T30" fmla="*/ 1378929781 w 162"/>
              <a:gd name="T31" fmla="*/ 2147483646 h 514"/>
              <a:gd name="T32" fmla="*/ 806505269 w 162"/>
              <a:gd name="T33" fmla="*/ 2147483646 h 514"/>
              <a:gd name="T34" fmla="*/ 416278483 w 162"/>
              <a:gd name="T35" fmla="*/ 2147483646 h 514"/>
              <a:gd name="T36" fmla="*/ 0 w 162"/>
              <a:gd name="T37" fmla="*/ 2147483646 h 5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2"/>
              <a:gd name="T58" fmla="*/ 0 h 514"/>
              <a:gd name="T59" fmla="*/ 162 w 162"/>
              <a:gd name="T60" fmla="*/ 514 h 51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64" name="Freeform 103"/>
          <p:cNvSpPr/>
          <p:nvPr/>
        </p:nvSpPr>
        <p:spPr bwMode="auto">
          <a:xfrm flipH="1">
            <a:off x="566738" y="2092325"/>
            <a:ext cx="66675" cy="26988"/>
          </a:xfrm>
          <a:custGeom>
            <a:avLst/>
            <a:gdLst>
              <a:gd name="T0" fmla="*/ 2147483646 w 289"/>
              <a:gd name="T1" fmla="*/ 1012292614 h 97"/>
              <a:gd name="T2" fmla="*/ 2063017476 w 289"/>
              <a:gd name="T3" fmla="*/ 409190108 h 97"/>
              <a:gd name="T4" fmla="*/ 1350789589 w 289"/>
              <a:gd name="T5" fmla="*/ 86157382 h 97"/>
              <a:gd name="T6" fmla="*/ 392973452 w 289"/>
              <a:gd name="T7" fmla="*/ 0 h 97"/>
              <a:gd name="T8" fmla="*/ 0 w 289"/>
              <a:gd name="T9" fmla="*/ 129197677 h 97"/>
              <a:gd name="T10" fmla="*/ 184217949 w 289"/>
              <a:gd name="T11" fmla="*/ 796860208 h 97"/>
              <a:gd name="T12" fmla="*/ 552600554 w 289"/>
              <a:gd name="T13" fmla="*/ 1313805332 h 97"/>
              <a:gd name="T14" fmla="*/ 1387622566 w 289"/>
              <a:gd name="T15" fmla="*/ 1701475154 h 97"/>
              <a:gd name="T16" fmla="*/ 2147483646 w 289"/>
              <a:gd name="T17" fmla="*/ 2089145253 h 97"/>
              <a:gd name="T18" fmla="*/ 2147483646 w 289"/>
              <a:gd name="T19" fmla="*/ 1959947576 h 97"/>
              <a:gd name="T20" fmla="*/ 2147483646 w 289"/>
              <a:gd name="T21" fmla="*/ 1012292614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
              <a:gd name="T34" fmla="*/ 0 h 97"/>
              <a:gd name="T35" fmla="*/ 289 w 289"/>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65" name="Freeform 104"/>
          <p:cNvSpPr/>
          <p:nvPr/>
        </p:nvSpPr>
        <p:spPr bwMode="auto">
          <a:xfrm flipH="1">
            <a:off x="647700" y="2103438"/>
            <a:ext cx="42863" cy="60325"/>
          </a:xfrm>
          <a:custGeom>
            <a:avLst/>
            <a:gdLst>
              <a:gd name="T0" fmla="*/ 1170040322 w 176"/>
              <a:gd name="T1" fmla="*/ 1285262107 h 216"/>
              <a:gd name="T2" fmla="*/ 852248682 w 176"/>
              <a:gd name="T3" fmla="*/ 304974713 h 216"/>
              <a:gd name="T4" fmla="*/ 375561222 w 176"/>
              <a:gd name="T5" fmla="*/ 0 h 216"/>
              <a:gd name="T6" fmla="*/ 43356899 w 176"/>
              <a:gd name="T7" fmla="*/ 239612017 h 216"/>
              <a:gd name="T8" fmla="*/ 0 w 176"/>
              <a:gd name="T9" fmla="*/ 762437062 h 216"/>
              <a:gd name="T10" fmla="*/ 216665402 w 176"/>
              <a:gd name="T11" fmla="*/ 1655521876 h 216"/>
              <a:gd name="T12" fmla="*/ 577813941 w 176"/>
              <a:gd name="T13" fmla="*/ 2147483646 h 216"/>
              <a:gd name="T14" fmla="*/ 1025557429 w 176"/>
              <a:gd name="T15" fmla="*/ 2147483646 h 216"/>
              <a:gd name="T16" fmla="*/ 1632255674 w 176"/>
              <a:gd name="T17" fmla="*/ 2147483646 h 216"/>
              <a:gd name="T18" fmla="*/ 2147483646 w 176"/>
              <a:gd name="T19" fmla="*/ 2147483646 h 216"/>
              <a:gd name="T20" fmla="*/ 1718910048 w 176"/>
              <a:gd name="T21" fmla="*/ 2147483646 h 216"/>
              <a:gd name="T22" fmla="*/ 1444475063 w 176"/>
              <a:gd name="T23" fmla="*/ 2147483646 h 216"/>
              <a:gd name="T24" fmla="*/ 1170040322 w 176"/>
              <a:gd name="T25" fmla="*/ 1285262107 h 2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6"/>
              <a:gd name="T40" fmla="*/ 0 h 216"/>
              <a:gd name="T41" fmla="*/ 176 w 176"/>
              <a:gd name="T42" fmla="*/ 216 h 2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66" name="Freeform 105"/>
          <p:cNvSpPr/>
          <p:nvPr/>
        </p:nvSpPr>
        <p:spPr bwMode="auto">
          <a:xfrm flipH="1">
            <a:off x="525463" y="1789113"/>
            <a:ext cx="98425" cy="74612"/>
          </a:xfrm>
          <a:custGeom>
            <a:avLst/>
            <a:gdLst>
              <a:gd name="T0" fmla="*/ 0 w 418"/>
              <a:gd name="T1" fmla="*/ 2147483646 h 260"/>
              <a:gd name="T2" fmla="*/ 169715546 w 418"/>
              <a:gd name="T3" fmla="*/ 2147483646 h 260"/>
              <a:gd name="T4" fmla="*/ 1318580652 w 418"/>
              <a:gd name="T5" fmla="*/ 2147483646 h 260"/>
              <a:gd name="T6" fmla="*/ 2147483646 w 418"/>
              <a:gd name="T7" fmla="*/ 1630638660 h 260"/>
              <a:gd name="T8" fmla="*/ 2147483646 w 418"/>
              <a:gd name="T9" fmla="*/ 827136866 h 260"/>
              <a:gd name="T10" fmla="*/ 2147483646 w 418"/>
              <a:gd name="T11" fmla="*/ 0 h 260"/>
              <a:gd name="T12" fmla="*/ 2147483646 w 418"/>
              <a:gd name="T13" fmla="*/ 1796082448 h 260"/>
              <a:gd name="T14" fmla="*/ 2147483646 w 418"/>
              <a:gd name="T15" fmla="*/ 2147483646 h 260"/>
              <a:gd name="T16" fmla="*/ 2147483646 w 418"/>
              <a:gd name="T17" fmla="*/ 2147483646 h 260"/>
              <a:gd name="T18" fmla="*/ 2147483646 w 418"/>
              <a:gd name="T19" fmla="*/ 2147483646 h 260"/>
              <a:gd name="T20" fmla="*/ 1279436700 w 418"/>
              <a:gd name="T21" fmla="*/ 2147483646 h 260"/>
              <a:gd name="T22" fmla="*/ 0 w 418"/>
              <a:gd name="T23" fmla="*/ 2147483646 h 2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8"/>
              <a:gd name="T37" fmla="*/ 0 h 260"/>
              <a:gd name="T38" fmla="*/ 418 w 418"/>
              <a:gd name="T39" fmla="*/ 260 h 2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67" name="Freeform 106"/>
          <p:cNvSpPr/>
          <p:nvPr/>
        </p:nvSpPr>
        <p:spPr bwMode="auto">
          <a:xfrm flipH="1">
            <a:off x="414338" y="2125663"/>
            <a:ext cx="201612" cy="323850"/>
          </a:xfrm>
          <a:custGeom>
            <a:avLst/>
            <a:gdLst>
              <a:gd name="T0" fmla="*/ 2147483646 w 863"/>
              <a:gd name="T1" fmla="*/ 2147483646 h 1164"/>
              <a:gd name="T2" fmla="*/ 2147483646 w 863"/>
              <a:gd name="T3" fmla="*/ 2147483646 h 1164"/>
              <a:gd name="T4" fmla="*/ 2147483646 w 863"/>
              <a:gd name="T5" fmla="*/ 2147483646 h 1164"/>
              <a:gd name="T6" fmla="*/ 2147483646 w 863"/>
              <a:gd name="T7" fmla="*/ 1938278141 h 1164"/>
              <a:gd name="T8" fmla="*/ 2147483646 w 863"/>
              <a:gd name="T9" fmla="*/ 1119928388 h 1164"/>
              <a:gd name="T10" fmla="*/ 2147483646 w 863"/>
              <a:gd name="T11" fmla="*/ 430694069 h 1164"/>
              <a:gd name="T12" fmla="*/ 2147483646 w 863"/>
              <a:gd name="T13" fmla="*/ 0 h 1164"/>
              <a:gd name="T14" fmla="*/ 2147483646 w 863"/>
              <a:gd name="T15" fmla="*/ 150789457 h 1164"/>
              <a:gd name="T16" fmla="*/ 2147483646 w 863"/>
              <a:gd name="T17" fmla="*/ 2147483646 h 1164"/>
              <a:gd name="T18" fmla="*/ 2147483646 w 863"/>
              <a:gd name="T19" fmla="*/ 2147483646 h 1164"/>
              <a:gd name="T20" fmla="*/ 2147483646 w 863"/>
              <a:gd name="T21" fmla="*/ 2147483646 h 1164"/>
              <a:gd name="T22" fmla="*/ 2147483646 w 863"/>
              <a:gd name="T23" fmla="*/ 2147483646 h 1164"/>
              <a:gd name="T24" fmla="*/ 2147483646 w 863"/>
              <a:gd name="T25" fmla="*/ 2147483646 h 1164"/>
              <a:gd name="T26" fmla="*/ 1759513947 w 863"/>
              <a:gd name="T27" fmla="*/ 2147483646 h 1164"/>
              <a:gd name="T28" fmla="*/ 318730817 w 863"/>
              <a:gd name="T29" fmla="*/ 2147483646 h 1164"/>
              <a:gd name="T30" fmla="*/ 0 w 863"/>
              <a:gd name="T31" fmla="*/ 2147483646 h 1164"/>
              <a:gd name="T32" fmla="*/ 165750996 w 863"/>
              <a:gd name="T33" fmla="*/ 2147483646 h 1164"/>
              <a:gd name="T34" fmla="*/ 1211286298 w 863"/>
              <a:gd name="T35" fmla="*/ 2147483646 h 1164"/>
              <a:gd name="T36" fmla="*/ 2078299664 w 863"/>
              <a:gd name="T37" fmla="*/ 2147483646 h 1164"/>
              <a:gd name="T38" fmla="*/ 2147483646 w 863"/>
              <a:gd name="T39" fmla="*/ 2147483646 h 1164"/>
              <a:gd name="T40" fmla="*/ 2147483646 w 863"/>
              <a:gd name="T41" fmla="*/ 2147483646 h 1164"/>
              <a:gd name="T42" fmla="*/ 2147483646 w 863"/>
              <a:gd name="T43" fmla="*/ 2147483646 h 1164"/>
              <a:gd name="T44" fmla="*/ 2147483646 w 863"/>
              <a:gd name="T45" fmla="*/ 2147483646 h 1164"/>
              <a:gd name="T46" fmla="*/ 2147483646 w 863"/>
              <a:gd name="T47" fmla="*/ 2147483646 h 11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63"/>
              <a:gd name="T73" fmla="*/ 0 h 1164"/>
              <a:gd name="T74" fmla="*/ 863 w 863"/>
              <a:gd name="T75" fmla="*/ 1164 h 116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a:solidFill>
              <a:srgbClr val="000000"/>
            </a:solidFill>
            <a:prstDash val="solid"/>
            <a:round/>
          </a:ln>
        </p:spPr>
        <p:txBody>
          <a:bodyPr/>
          <a:lstStyle/>
          <a:p>
            <a:endParaRPr lang="zh-CN" altLang="en-US"/>
          </a:p>
        </p:txBody>
      </p:sp>
      <p:sp>
        <p:nvSpPr>
          <p:cNvPr id="139368" name="Freeform 107"/>
          <p:cNvSpPr/>
          <p:nvPr/>
        </p:nvSpPr>
        <p:spPr bwMode="auto">
          <a:xfrm flipH="1">
            <a:off x="419100" y="2143125"/>
            <a:ext cx="173038" cy="293688"/>
          </a:xfrm>
          <a:custGeom>
            <a:avLst/>
            <a:gdLst>
              <a:gd name="T0" fmla="*/ 2147483646 w 743"/>
              <a:gd name="T1" fmla="*/ 2147483646 h 1068"/>
              <a:gd name="T2" fmla="*/ 2147483646 w 743"/>
              <a:gd name="T3" fmla="*/ 2147483646 h 1068"/>
              <a:gd name="T4" fmla="*/ 2147483646 w 743"/>
              <a:gd name="T5" fmla="*/ 2147483646 h 1068"/>
              <a:gd name="T6" fmla="*/ 2147483646 w 743"/>
              <a:gd name="T7" fmla="*/ 2147483646 h 1068"/>
              <a:gd name="T8" fmla="*/ 2147483646 w 743"/>
              <a:gd name="T9" fmla="*/ 2079441660 h 1068"/>
              <a:gd name="T10" fmla="*/ 2147483646 w 743"/>
              <a:gd name="T11" fmla="*/ 0 h 1068"/>
              <a:gd name="T12" fmla="*/ 2147483646 w 743"/>
              <a:gd name="T13" fmla="*/ 2147483646 h 1068"/>
              <a:gd name="T14" fmla="*/ 2147483646 w 743"/>
              <a:gd name="T15" fmla="*/ 2147483646 h 1068"/>
              <a:gd name="T16" fmla="*/ 2147483646 w 743"/>
              <a:gd name="T17" fmla="*/ 2147483646 h 1068"/>
              <a:gd name="T18" fmla="*/ 2147483646 w 743"/>
              <a:gd name="T19" fmla="*/ 2147483646 h 1068"/>
              <a:gd name="T20" fmla="*/ 2147483646 w 743"/>
              <a:gd name="T21" fmla="*/ 2147483646 h 1068"/>
              <a:gd name="T22" fmla="*/ 2147483646 w 743"/>
              <a:gd name="T23" fmla="*/ 2147483646 h 1068"/>
              <a:gd name="T24" fmla="*/ 2147344987 w 743"/>
              <a:gd name="T25" fmla="*/ 2147483646 h 1068"/>
              <a:gd name="T26" fmla="*/ 871553746 w 743"/>
              <a:gd name="T27" fmla="*/ 2147483646 h 1068"/>
              <a:gd name="T28" fmla="*/ 303137424 w 743"/>
              <a:gd name="T29" fmla="*/ 2147483646 h 1068"/>
              <a:gd name="T30" fmla="*/ 0 w 743"/>
              <a:gd name="T31" fmla="*/ 2147483646 h 1068"/>
              <a:gd name="T32" fmla="*/ 138958364 w 743"/>
              <a:gd name="T33" fmla="*/ 2147483646 h 1068"/>
              <a:gd name="T34" fmla="*/ 947378858 w 743"/>
              <a:gd name="T35" fmla="*/ 2147483646 h 1068"/>
              <a:gd name="T36" fmla="*/ 2147483646 w 743"/>
              <a:gd name="T37" fmla="*/ 2147483646 h 1068"/>
              <a:gd name="T38" fmla="*/ 2147483646 w 743"/>
              <a:gd name="T39" fmla="*/ 2147483646 h 1068"/>
              <a:gd name="T40" fmla="*/ 2147483646 w 743"/>
              <a:gd name="T41" fmla="*/ 2147483646 h 10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3"/>
              <a:gd name="T64" fmla="*/ 0 h 1068"/>
              <a:gd name="T65" fmla="*/ 743 w 743"/>
              <a:gd name="T66" fmla="*/ 1068 h 10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69" name="Text Box 108"/>
          <p:cNvSpPr txBox="1">
            <a:spLocks noChangeArrowheads="1"/>
          </p:cNvSpPr>
          <p:nvPr/>
        </p:nvSpPr>
        <p:spPr bwMode="auto">
          <a:xfrm>
            <a:off x="395288" y="977900"/>
            <a:ext cx="996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3200">
                <a:solidFill>
                  <a:srgbClr val="333399"/>
                </a:solidFill>
                <a:ea typeface="黑体" panose="02010609060101010101" pitchFamily="49" charset="-122"/>
              </a:rPr>
              <a:t>用户</a:t>
            </a:r>
            <a:endParaRPr lang="zh-CN" altLang="en-US" sz="3200">
              <a:solidFill>
                <a:srgbClr val="333399"/>
              </a:solidFill>
              <a:ea typeface="黑体" panose="02010609060101010101" pitchFamily="49" charset="-122"/>
            </a:endParaRPr>
          </a:p>
        </p:txBody>
      </p:sp>
      <p:sp>
        <p:nvSpPr>
          <p:cNvPr id="139370" name="Freeform 110"/>
          <p:cNvSpPr/>
          <p:nvPr/>
        </p:nvSpPr>
        <p:spPr bwMode="auto">
          <a:xfrm flipH="1">
            <a:off x="1049338" y="3008313"/>
            <a:ext cx="276225" cy="204787"/>
          </a:xfrm>
          <a:custGeom>
            <a:avLst/>
            <a:gdLst>
              <a:gd name="T0" fmla="*/ 0 w 1188"/>
              <a:gd name="T1" fmla="*/ 2147483646 h 738"/>
              <a:gd name="T2" fmla="*/ 0 w 1188"/>
              <a:gd name="T3" fmla="*/ 2147483646 h 738"/>
              <a:gd name="T4" fmla="*/ 2147483646 w 1188"/>
              <a:gd name="T5" fmla="*/ 2147483646 h 738"/>
              <a:gd name="T6" fmla="*/ 2147483646 w 1188"/>
              <a:gd name="T7" fmla="*/ 0 h 738"/>
              <a:gd name="T8" fmla="*/ 0 w 1188"/>
              <a:gd name="T9" fmla="*/ 2147483646 h 738"/>
              <a:gd name="T10" fmla="*/ 0 60000 65536"/>
              <a:gd name="T11" fmla="*/ 0 60000 65536"/>
              <a:gd name="T12" fmla="*/ 0 60000 65536"/>
              <a:gd name="T13" fmla="*/ 0 60000 65536"/>
              <a:gd name="T14" fmla="*/ 0 60000 65536"/>
              <a:gd name="T15" fmla="*/ 0 w 1188"/>
              <a:gd name="T16" fmla="*/ 0 h 738"/>
              <a:gd name="T17" fmla="*/ 1188 w 1188"/>
              <a:gd name="T18" fmla="*/ 738 h 738"/>
            </a:gdLst>
            <a:ahLst/>
            <a:cxnLst>
              <a:cxn ang="T10">
                <a:pos x="T0" y="T1"/>
              </a:cxn>
              <a:cxn ang="T11">
                <a:pos x="T2" y="T3"/>
              </a:cxn>
              <a:cxn ang="T12">
                <a:pos x="T4" y="T5"/>
              </a:cxn>
              <a:cxn ang="T13">
                <a:pos x="T6" y="T7"/>
              </a:cxn>
              <a:cxn ang="T14">
                <a:pos x="T8" y="T9"/>
              </a:cxn>
            </a:cxnLst>
            <a:rect l="T15" t="T16" r="T17" b="T18"/>
            <a:pathLst>
              <a:path w="1188" h="738">
                <a:moveTo>
                  <a:pt x="0" y="225"/>
                </a:moveTo>
                <a:lnTo>
                  <a:pt x="0" y="738"/>
                </a:lnTo>
                <a:lnTo>
                  <a:pt x="1188" y="360"/>
                </a:lnTo>
                <a:lnTo>
                  <a:pt x="1188" y="0"/>
                </a:lnTo>
                <a:lnTo>
                  <a:pt x="0" y="225"/>
                </a:lnTo>
                <a:close/>
              </a:path>
            </a:pathLst>
          </a:custGeom>
          <a:solidFill>
            <a:srgbClr val="A0A0A0"/>
          </a:solidFill>
          <a:ln w="1588">
            <a:solidFill>
              <a:srgbClr val="000000"/>
            </a:solidFill>
            <a:prstDash val="solid"/>
            <a:round/>
          </a:ln>
        </p:spPr>
        <p:txBody>
          <a:bodyPr/>
          <a:lstStyle/>
          <a:p>
            <a:endParaRPr lang="zh-CN" altLang="en-US"/>
          </a:p>
        </p:txBody>
      </p:sp>
      <p:sp>
        <p:nvSpPr>
          <p:cNvPr id="139371" name="Freeform 111"/>
          <p:cNvSpPr/>
          <p:nvPr/>
        </p:nvSpPr>
        <p:spPr bwMode="auto">
          <a:xfrm flipH="1">
            <a:off x="1325563" y="3057525"/>
            <a:ext cx="206375" cy="155575"/>
          </a:xfrm>
          <a:custGeom>
            <a:avLst/>
            <a:gdLst>
              <a:gd name="T0" fmla="*/ 2147483646 w 882"/>
              <a:gd name="T1" fmla="*/ 1055058529 h 563"/>
              <a:gd name="T2" fmla="*/ 2147483646 w 882"/>
              <a:gd name="T3" fmla="*/ 2147483646 h 563"/>
              <a:gd name="T4" fmla="*/ 0 w 882"/>
              <a:gd name="T5" fmla="*/ 2147483646 h 563"/>
              <a:gd name="T6" fmla="*/ 0 w 882"/>
              <a:gd name="T7" fmla="*/ 0 h 563"/>
              <a:gd name="T8" fmla="*/ 2147483646 w 882"/>
              <a:gd name="T9" fmla="*/ 1055058529 h 563"/>
              <a:gd name="T10" fmla="*/ 0 60000 65536"/>
              <a:gd name="T11" fmla="*/ 0 60000 65536"/>
              <a:gd name="T12" fmla="*/ 0 60000 65536"/>
              <a:gd name="T13" fmla="*/ 0 60000 65536"/>
              <a:gd name="T14" fmla="*/ 0 60000 65536"/>
              <a:gd name="T15" fmla="*/ 0 w 882"/>
              <a:gd name="T16" fmla="*/ 0 h 563"/>
              <a:gd name="T17" fmla="*/ 882 w 882"/>
              <a:gd name="T18" fmla="*/ 563 h 563"/>
            </a:gdLst>
            <a:ahLst/>
            <a:cxnLst>
              <a:cxn ang="T10">
                <a:pos x="T0" y="T1"/>
              </a:cxn>
              <a:cxn ang="T11">
                <a:pos x="T2" y="T3"/>
              </a:cxn>
              <a:cxn ang="T12">
                <a:pos x="T4" y="T5"/>
              </a:cxn>
              <a:cxn ang="T13">
                <a:pos x="T6" y="T7"/>
              </a:cxn>
              <a:cxn ang="T14">
                <a:pos x="T8" y="T9"/>
              </a:cxn>
            </a:cxnLst>
            <a:rect l="T15" t="T16" r="T17" b="T18"/>
            <a:pathLst>
              <a:path w="882" h="563">
                <a:moveTo>
                  <a:pt x="882" y="50"/>
                </a:moveTo>
                <a:lnTo>
                  <a:pt x="882" y="563"/>
                </a:lnTo>
                <a:lnTo>
                  <a:pt x="0" y="436"/>
                </a:lnTo>
                <a:lnTo>
                  <a:pt x="0" y="0"/>
                </a:lnTo>
                <a:lnTo>
                  <a:pt x="882" y="50"/>
                </a:lnTo>
                <a:close/>
              </a:path>
            </a:pathLst>
          </a:custGeom>
          <a:solidFill>
            <a:srgbClr val="808080"/>
          </a:solidFill>
          <a:ln w="1588">
            <a:solidFill>
              <a:srgbClr val="000000"/>
            </a:solidFill>
            <a:prstDash val="solid"/>
            <a:round/>
          </a:ln>
        </p:spPr>
        <p:txBody>
          <a:bodyPr/>
          <a:lstStyle/>
          <a:p>
            <a:endParaRPr lang="zh-CN" altLang="en-US"/>
          </a:p>
        </p:txBody>
      </p:sp>
      <p:sp>
        <p:nvSpPr>
          <p:cNvPr id="139372" name="Freeform 112"/>
          <p:cNvSpPr/>
          <p:nvPr/>
        </p:nvSpPr>
        <p:spPr bwMode="auto">
          <a:xfrm flipH="1">
            <a:off x="1049338" y="3008313"/>
            <a:ext cx="482600" cy="63500"/>
          </a:xfrm>
          <a:custGeom>
            <a:avLst/>
            <a:gdLst>
              <a:gd name="T0" fmla="*/ 0 w 2070"/>
              <a:gd name="T1" fmla="*/ 2147483646 h 225"/>
              <a:gd name="T2" fmla="*/ 2147483646 w 2070"/>
              <a:gd name="T3" fmla="*/ 2147483646 h 225"/>
              <a:gd name="T4" fmla="*/ 2147483646 w 2070"/>
              <a:gd name="T5" fmla="*/ 0 h 225"/>
              <a:gd name="T6" fmla="*/ 2147483646 w 2070"/>
              <a:gd name="T7" fmla="*/ 0 h 225"/>
              <a:gd name="T8" fmla="*/ 0 w 2070"/>
              <a:gd name="T9" fmla="*/ 2147483646 h 225"/>
              <a:gd name="T10" fmla="*/ 0 60000 65536"/>
              <a:gd name="T11" fmla="*/ 0 60000 65536"/>
              <a:gd name="T12" fmla="*/ 0 60000 65536"/>
              <a:gd name="T13" fmla="*/ 0 60000 65536"/>
              <a:gd name="T14" fmla="*/ 0 60000 65536"/>
              <a:gd name="T15" fmla="*/ 0 w 2070"/>
              <a:gd name="T16" fmla="*/ 0 h 225"/>
              <a:gd name="T17" fmla="*/ 2070 w 2070"/>
              <a:gd name="T18" fmla="*/ 225 h 225"/>
            </a:gdLst>
            <a:ahLst/>
            <a:cxnLst>
              <a:cxn ang="T10">
                <a:pos x="T0" y="T1"/>
              </a:cxn>
              <a:cxn ang="T11">
                <a:pos x="T2" y="T3"/>
              </a:cxn>
              <a:cxn ang="T12">
                <a:pos x="T4" y="T5"/>
              </a:cxn>
              <a:cxn ang="T13">
                <a:pos x="T6" y="T7"/>
              </a:cxn>
              <a:cxn ang="T14">
                <a:pos x="T8" y="T9"/>
              </a:cxn>
            </a:cxnLst>
            <a:rect l="T15" t="T16" r="T17" b="T18"/>
            <a:pathLst>
              <a:path w="2070" h="225">
                <a:moveTo>
                  <a:pt x="0" y="175"/>
                </a:moveTo>
                <a:lnTo>
                  <a:pt x="892" y="225"/>
                </a:lnTo>
                <a:lnTo>
                  <a:pt x="2070" y="0"/>
                </a:lnTo>
                <a:lnTo>
                  <a:pt x="1202" y="0"/>
                </a:lnTo>
                <a:lnTo>
                  <a:pt x="0" y="175"/>
                </a:lnTo>
                <a:close/>
              </a:path>
            </a:pathLst>
          </a:custGeom>
          <a:solidFill>
            <a:srgbClr val="C0C0C0"/>
          </a:solidFill>
          <a:ln w="1588">
            <a:solidFill>
              <a:srgbClr val="000000"/>
            </a:solidFill>
            <a:prstDash val="solid"/>
            <a:round/>
          </a:ln>
        </p:spPr>
        <p:txBody>
          <a:bodyPr/>
          <a:lstStyle/>
          <a:p>
            <a:endParaRPr lang="zh-CN" altLang="en-US"/>
          </a:p>
        </p:txBody>
      </p:sp>
      <p:sp>
        <p:nvSpPr>
          <p:cNvPr id="139373" name="Freeform 113"/>
          <p:cNvSpPr/>
          <p:nvPr/>
        </p:nvSpPr>
        <p:spPr bwMode="auto">
          <a:xfrm flipH="1">
            <a:off x="1198563" y="2990850"/>
            <a:ext cx="176212" cy="57150"/>
          </a:xfrm>
          <a:custGeom>
            <a:avLst/>
            <a:gdLst>
              <a:gd name="T0" fmla="*/ 0 w 751"/>
              <a:gd name="T1" fmla="*/ 2147483646 h 210"/>
              <a:gd name="T2" fmla="*/ 0 w 751"/>
              <a:gd name="T3" fmla="*/ 2147483646 h 210"/>
              <a:gd name="T4" fmla="*/ 2147483646 w 751"/>
              <a:gd name="T5" fmla="*/ 2147483646 h 210"/>
              <a:gd name="T6" fmla="*/ 2147483646 w 751"/>
              <a:gd name="T7" fmla="*/ 2147483646 h 210"/>
              <a:gd name="T8" fmla="*/ 2147483646 w 751"/>
              <a:gd name="T9" fmla="*/ 0 h 210"/>
              <a:gd name="T10" fmla="*/ 0 w 751"/>
              <a:gd name="T11" fmla="*/ 2147483646 h 210"/>
              <a:gd name="T12" fmla="*/ 0 60000 65536"/>
              <a:gd name="T13" fmla="*/ 0 60000 65536"/>
              <a:gd name="T14" fmla="*/ 0 60000 65536"/>
              <a:gd name="T15" fmla="*/ 0 60000 65536"/>
              <a:gd name="T16" fmla="*/ 0 60000 65536"/>
              <a:gd name="T17" fmla="*/ 0 60000 65536"/>
              <a:gd name="T18" fmla="*/ 0 w 751"/>
              <a:gd name="T19" fmla="*/ 0 h 210"/>
              <a:gd name="T20" fmla="*/ 751 w 751"/>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751" h="210">
                <a:moveTo>
                  <a:pt x="0" y="120"/>
                </a:moveTo>
                <a:lnTo>
                  <a:pt x="0" y="188"/>
                </a:lnTo>
                <a:lnTo>
                  <a:pt x="351" y="210"/>
                </a:lnTo>
                <a:lnTo>
                  <a:pt x="751" y="135"/>
                </a:lnTo>
                <a:lnTo>
                  <a:pt x="751" y="0"/>
                </a:lnTo>
                <a:lnTo>
                  <a:pt x="0" y="120"/>
                </a:lnTo>
                <a:close/>
              </a:path>
            </a:pathLst>
          </a:custGeom>
          <a:solidFill>
            <a:srgbClr val="606060"/>
          </a:solidFill>
          <a:ln w="1588">
            <a:solidFill>
              <a:srgbClr val="000000"/>
            </a:solidFill>
            <a:prstDash val="solid"/>
            <a:round/>
          </a:ln>
        </p:spPr>
        <p:txBody>
          <a:bodyPr/>
          <a:lstStyle/>
          <a:p>
            <a:endParaRPr lang="zh-CN" altLang="en-US"/>
          </a:p>
        </p:txBody>
      </p:sp>
      <p:sp>
        <p:nvSpPr>
          <p:cNvPr id="139374" name="Freeform 114"/>
          <p:cNvSpPr/>
          <p:nvPr/>
        </p:nvSpPr>
        <p:spPr bwMode="auto">
          <a:xfrm flipH="1">
            <a:off x="1103313" y="2743200"/>
            <a:ext cx="225425" cy="284163"/>
          </a:xfrm>
          <a:custGeom>
            <a:avLst/>
            <a:gdLst>
              <a:gd name="T0" fmla="*/ 1747917507 w 960"/>
              <a:gd name="T1" fmla="*/ 2147483646 h 1031"/>
              <a:gd name="T2" fmla="*/ 0 w 960"/>
              <a:gd name="T3" fmla="*/ 690908296 h 1031"/>
              <a:gd name="T4" fmla="*/ 2147483646 w 960"/>
              <a:gd name="T5" fmla="*/ 0 h 1031"/>
              <a:gd name="T6" fmla="*/ 2147483646 w 960"/>
              <a:gd name="T7" fmla="*/ 2147483646 h 1031"/>
              <a:gd name="T8" fmla="*/ 1747917507 w 960"/>
              <a:gd name="T9" fmla="*/ 2147483646 h 1031"/>
              <a:gd name="T10" fmla="*/ 0 60000 65536"/>
              <a:gd name="T11" fmla="*/ 0 60000 65536"/>
              <a:gd name="T12" fmla="*/ 0 60000 65536"/>
              <a:gd name="T13" fmla="*/ 0 60000 65536"/>
              <a:gd name="T14" fmla="*/ 0 60000 65536"/>
              <a:gd name="T15" fmla="*/ 0 w 960"/>
              <a:gd name="T16" fmla="*/ 0 h 1031"/>
              <a:gd name="T17" fmla="*/ 960 w 960"/>
              <a:gd name="T18" fmla="*/ 1031 h 1031"/>
            </a:gdLst>
            <a:ahLst/>
            <a:cxnLst>
              <a:cxn ang="T10">
                <a:pos x="T0" y="T1"/>
              </a:cxn>
              <a:cxn ang="T11">
                <a:pos x="T2" y="T3"/>
              </a:cxn>
              <a:cxn ang="T12">
                <a:pos x="T4" y="T5"/>
              </a:cxn>
              <a:cxn ang="T13">
                <a:pos x="T6" y="T7"/>
              </a:cxn>
              <a:cxn ang="T14">
                <a:pos x="T8" y="T9"/>
              </a:cxn>
            </a:cxnLst>
            <a:rect l="T15" t="T16" r="T17" b="T18"/>
            <a:pathLst>
              <a:path w="960" h="1031">
                <a:moveTo>
                  <a:pt x="135" y="1031"/>
                </a:moveTo>
                <a:lnTo>
                  <a:pt x="0" y="33"/>
                </a:lnTo>
                <a:lnTo>
                  <a:pt x="827" y="0"/>
                </a:lnTo>
                <a:lnTo>
                  <a:pt x="960" y="889"/>
                </a:lnTo>
                <a:lnTo>
                  <a:pt x="135" y="1031"/>
                </a:lnTo>
                <a:close/>
              </a:path>
            </a:pathLst>
          </a:custGeom>
          <a:solidFill>
            <a:srgbClr val="A0A0A0"/>
          </a:solidFill>
          <a:ln w="1588">
            <a:solidFill>
              <a:srgbClr val="000000"/>
            </a:solidFill>
            <a:prstDash val="solid"/>
            <a:round/>
          </a:ln>
        </p:spPr>
        <p:txBody>
          <a:bodyPr/>
          <a:lstStyle/>
          <a:p>
            <a:endParaRPr lang="zh-CN" altLang="en-US"/>
          </a:p>
        </p:txBody>
      </p:sp>
      <p:sp>
        <p:nvSpPr>
          <p:cNvPr id="139375" name="Freeform 115"/>
          <p:cNvSpPr/>
          <p:nvPr/>
        </p:nvSpPr>
        <p:spPr bwMode="auto">
          <a:xfrm flipH="1">
            <a:off x="1298575" y="2751138"/>
            <a:ext cx="196850" cy="282575"/>
          </a:xfrm>
          <a:custGeom>
            <a:avLst/>
            <a:gdLst>
              <a:gd name="T0" fmla="*/ 2147483646 w 850"/>
              <a:gd name="T1" fmla="*/ 0 h 1026"/>
              <a:gd name="T2" fmla="*/ 0 w 850"/>
              <a:gd name="T3" fmla="*/ 2147483646 h 1026"/>
              <a:gd name="T4" fmla="*/ 1266921505 w 850"/>
              <a:gd name="T5" fmla="*/ 2147483646 h 1026"/>
              <a:gd name="T6" fmla="*/ 2147483646 w 850"/>
              <a:gd name="T7" fmla="*/ 2147483646 h 1026"/>
              <a:gd name="T8" fmla="*/ 2147483646 w 850"/>
              <a:gd name="T9" fmla="*/ 0 h 1026"/>
              <a:gd name="T10" fmla="*/ 0 60000 65536"/>
              <a:gd name="T11" fmla="*/ 0 60000 65536"/>
              <a:gd name="T12" fmla="*/ 0 60000 65536"/>
              <a:gd name="T13" fmla="*/ 0 60000 65536"/>
              <a:gd name="T14" fmla="*/ 0 60000 65536"/>
              <a:gd name="T15" fmla="*/ 0 w 850"/>
              <a:gd name="T16" fmla="*/ 0 h 1026"/>
              <a:gd name="T17" fmla="*/ 850 w 850"/>
              <a:gd name="T18" fmla="*/ 1026 h 1026"/>
            </a:gdLst>
            <a:ahLst/>
            <a:cxnLst>
              <a:cxn ang="T10">
                <a:pos x="T0" y="T1"/>
              </a:cxn>
              <a:cxn ang="T11">
                <a:pos x="T2" y="T3"/>
              </a:cxn>
              <a:cxn ang="T12">
                <a:pos x="T4" y="T5"/>
              </a:cxn>
              <a:cxn ang="T13">
                <a:pos x="T6" y="T7"/>
              </a:cxn>
              <a:cxn ang="T14">
                <a:pos x="T8" y="T9"/>
              </a:cxn>
            </a:cxnLst>
            <a:rect l="T15" t="T16" r="T17" b="T18"/>
            <a:pathLst>
              <a:path w="850" h="1026">
                <a:moveTo>
                  <a:pt x="715" y="0"/>
                </a:moveTo>
                <a:lnTo>
                  <a:pt x="0" y="228"/>
                </a:lnTo>
                <a:lnTo>
                  <a:pt x="102" y="1026"/>
                </a:lnTo>
                <a:lnTo>
                  <a:pt x="850" y="1000"/>
                </a:lnTo>
                <a:lnTo>
                  <a:pt x="715" y="0"/>
                </a:lnTo>
                <a:close/>
              </a:path>
            </a:pathLst>
          </a:custGeom>
          <a:solidFill>
            <a:srgbClr val="808080"/>
          </a:solidFill>
          <a:ln w="1588">
            <a:solidFill>
              <a:srgbClr val="000000"/>
            </a:solidFill>
            <a:prstDash val="solid"/>
            <a:round/>
          </a:ln>
        </p:spPr>
        <p:txBody>
          <a:bodyPr/>
          <a:lstStyle/>
          <a:p>
            <a:endParaRPr lang="zh-CN" altLang="en-US"/>
          </a:p>
        </p:txBody>
      </p:sp>
      <p:sp>
        <p:nvSpPr>
          <p:cNvPr id="139376" name="Freeform 116"/>
          <p:cNvSpPr/>
          <p:nvPr/>
        </p:nvSpPr>
        <p:spPr bwMode="auto">
          <a:xfrm flipH="1">
            <a:off x="1128713" y="2771775"/>
            <a:ext cx="163512" cy="212725"/>
          </a:xfrm>
          <a:custGeom>
            <a:avLst/>
            <a:gdLst>
              <a:gd name="T0" fmla="*/ 0 w 689"/>
              <a:gd name="T1" fmla="*/ 735877296 h 778"/>
              <a:gd name="T2" fmla="*/ 1309828658 w 689"/>
              <a:gd name="T3" fmla="*/ 2147483646 h 778"/>
              <a:gd name="T4" fmla="*/ 2147483646 w 689"/>
              <a:gd name="T5" fmla="*/ 2147483646 h 778"/>
              <a:gd name="T6" fmla="*/ 2147483646 w 689"/>
              <a:gd name="T7" fmla="*/ 0 h 778"/>
              <a:gd name="T8" fmla="*/ 0 w 689"/>
              <a:gd name="T9" fmla="*/ 735877296 h 778"/>
              <a:gd name="T10" fmla="*/ 0 60000 65536"/>
              <a:gd name="T11" fmla="*/ 0 60000 65536"/>
              <a:gd name="T12" fmla="*/ 0 60000 65536"/>
              <a:gd name="T13" fmla="*/ 0 60000 65536"/>
              <a:gd name="T14" fmla="*/ 0 60000 65536"/>
              <a:gd name="T15" fmla="*/ 0 w 689"/>
              <a:gd name="T16" fmla="*/ 0 h 778"/>
              <a:gd name="T17" fmla="*/ 689 w 689"/>
              <a:gd name="T18" fmla="*/ 778 h 778"/>
            </a:gdLst>
            <a:ahLst/>
            <a:cxnLst>
              <a:cxn ang="T10">
                <a:pos x="T0" y="T1"/>
              </a:cxn>
              <a:cxn ang="T11">
                <a:pos x="T2" y="T3"/>
              </a:cxn>
              <a:cxn ang="T12">
                <a:pos x="T4" y="T5"/>
              </a:cxn>
              <a:cxn ang="T13">
                <a:pos x="T6" y="T7"/>
              </a:cxn>
              <a:cxn ang="T14">
                <a:pos x="T8" y="T9"/>
              </a:cxn>
            </a:cxnLst>
            <a:rect l="T15" t="T16" r="T17" b="T18"/>
            <a:pathLst>
              <a:path w="689" h="778">
                <a:moveTo>
                  <a:pt x="0" y="36"/>
                </a:moveTo>
                <a:lnTo>
                  <a:pt x="98" y="778"/>
                </a:lnTo>
                <a:lnTo>
                  <a:pt x="689" y="689"/>
                </a:lnTo>
                <a:lnTo>
                  <a:pt x="587" y="0"/>
                </a:lnTo>
                <a:lnTo>
                  <a:pt x="0" y="36"/>
                </a:lnTo>
                <a:close/>
              </a:path>
            </a:pathLst>
          </a:custGeom>
          <a:solidFill>
            <a:srgbClr val="00C0C0"/>
          </a:solidFill>
          <a:ln w="1588">
            <a:solidFill>
              <a:srgbClr val="000000"/>
            </a:solidFill>
            <a:prstDash val="solid"/>
            <a:round/>
          </a:ln>
        </p:spPr>
        <p:txBody>
          <a:bodyPr/>
          <a:lstStyle/>
          <a:p>
            <a:endParaRPr lang="zh-CN" altLang="en-US"/>
          </a:p>
        </p:txBody>
      </p:sp>
      <p:sp>
        <p:nvSpPr>
          <p:cNvPr id="139377" name="Freeform 117"/>
          <p:cNvSpPr/>
          <p:nvPr/>
        </p:nvSpPr>
        <p:spPr bwMode="auto">
          <a:xfrm flipH="1">
            <a:off x="1068388" y="3030538"/>
            <a:ext cx="158750" cy="131762"/>
          </a:xfrm>
          <a:custGeom>
            <a:avLst/>
            <a:gdLst>
              <a:gd name="T0" fmla="*/ 2147483646 w 674"/>
              <a:gd name="T1" fmla="*/ 0 h 482"/>
              <a:gd name="T2" fmla="*/ 0 w 674"/>
              <a:gd name="T3" fmla="*/ 2147483646 h 482"/>
              <a:gd name="T4" fmla="*/ 0 w 674"/>
              <a:gd name="T5" fmla="*/ 2147483646 h 482"/>
              <a:gd name="T6" fmla="*/ 2147483646 w 674"/>
              <a:gd name="T7" fmla="*/ 2147483646 h 482"/>
              <a:gd name="T8" fmla="*/ 2147483646 w 674"/>
              <a:gd name="T9" fmla="*/ 0 h 482"/>
              <a:gd name="T10" fmla="*/ 0 60000 65536"/>
              <a:gd name="T11" fmla="*/ 0 60000 65536"/>
              <a:gd name="T12" fmla="*/ 0 60000 65536"/>
              <a:gd name="T13" fmla="*/ 0 60000 65536"/>
              <a:gd name="T14" fmla="*/ 0 60000 65536"/>
              <a:gd name="T15" fmla="*/ 0 w 674"/>
              <a:gd name="T16" fmla="*/ 0 h 482"/>
              <a:gd name="T17" fmla="*/ 674 w 674"/>
              <a:gd name="T18" fmla="*/ 482 h 482"/>
            </a:gdLst>
            <a:ahLst/>
            <a:cxnLst>
              <a:cxn ang="T10">
                <a:pos x="T0" y="T1"/>
              </a:cxn>
              <a:cxn ang="T11">
                <a:pos x="T2" y="T3"/>
              </a:cxn>
              <a:cxn ang="T12">
                <a:pos x="T4" y="T5"/>
              </a:cxn>
              <a:cxn ang="T13">
                <a:pos x="T6" y="T7"/>
              </a:cxn>
              <a:cxn ang="T14">
                <a:pos x="T8" y="T9"/>
              </a:cxn>
            </a:cxnLst>
            <a:rect l="T15" t="T16" r="T17" b="T18"/>
            <a:pathLst>
              <a:path w="674" h="482">
                <a:moveTo>
                  <a:pt x="674" y="0"/>
                </a:moveTo>
                <a:lnTo>
                  <a:pt x="0" y="143"/>
                </a:lnTo>
                <a:lnTo>
                  <a:pt x="0" y="482"/>
                </a:lnTo>
                <a:lnTo>
                  <a:pt x="674" y="271"/>
                </a:lnTo>
                <a:lnTo>
                  <a:pt x="674" y="0"/>
                </a:lnTo>
                <a:close/>
              </a:path>
            </a:pathLst>
          </a:custGeom>
          <a:solidFill>
            <a:srgbClr val="404040"/>
          </a:solidFill>
          <a:ln w="1588">
            <a:solidFill>
              <a:srgbClr val="000000"/>
            </a:solidFill>
            <a:prstDash val="solid"/>
            <a:round/>
          </a:ln>
        </p:spPr>
        <p:txBody>
          <a:bodyPr/>
          <a:lstStyle/>
          <a:p>
            <a:endParaRPr lang="zh-CN" altLang="en-US"/>
          </a:p>
        </p:txBody>
      </p:sp>
      <p:sp>
        <p:nvSpPr>
          <p:cNvPr id="139378" name="Line 118"/>
          <p:cNvSpPr>
            <a:spLocks noChangeShapeType="1"/>
          </p:cNvSpPr>
          <p:nvPr/>
        </p:nvSpPr>
        <p:spPr bwMode="auto">
          <a:xfrm flipH="1" flipV="1">
            <a:off x="1081088" y="3063875"/>
            <a:ext cx="41275" cy="95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379" name="Line 119"/>
          <p:cNvSpPr>
            <a:spLocks noChangeShapeType="1"/>
          </p:cNvSpPr>
          <p:nvPr/>
        </p:nvSpPr>
        <p:spPr bwMode="auto">
          <a:xfrm>
            <a:off x="1146175" y="3078163"/>
            <a:ext cx="52388" cy="158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380" name="Line 120"/>
          <p:cNvSpPr>
            <a:spLocks noChangeShapeType="1"/>
          </p:cNvSpPr>
          <p:nvPr/>
        </p:nvSpPr>
        <p:spPr bwMode="auto">
          <a:xfrm flipH="1">
            <a:off x="1133475" y="3048000"/>
            <a:ext cx="0" cy="8572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381" name="Line 121"/>
          <p:cNvSpPr>
            <a:spLocks noChangeShapeType="1"/>
          </p:cNvSpPr>
          <p:nvPr/>
        </p:nvSpPr>
        <p:spPr bwMode="auto">
          <a:xfrm flipH="1">
            <a:off x="1208088" y="3065463"/>
            <a:ext cx="1587" cy="95250"/>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382" name="Line 122"/>
          <p:cNvSpPr>
            <a:spLocks noChangeShapeType="1"/>
          </p:cNvSpPr>
          <p:nvPr/>
        </p:nvSpPr>
        <p:spPr bwMode="auto">
          <a:xfrm>
            <a:off x="1066800" y="3063875"/>
            <a:ext cx="142875" cy="4286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383" name="Line 123"/>
          <p:cNvSpPr>
            <a:spLocks noChangeShapeType="1"/>
          </p:cNvSpPr>
          <p:nvPr/>
        </p:nvSpPr>
        <p:spPr bwMode="auto">
          <a:xfrm flipH="1" flipV="1">
            <a:off x="1066800" y="3051175"/>
            <a:ext cx="142875" cy="39688"/>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384" name="Freeform 124"/>
          <p:cNvSpPr/>
          <p:nvPr/>
        </p:nvSpPr>
        <p:spPr bwMode="auto">
          <a:xfrm flipH="1">
            <a:off x="1241425" y="3157538"/>
            <a:ext cx="17463" cy="53975"/>
          </a:xfrm>
          <a:custGeom>
            <a:avLst/>
            <a:gdLst>
              <a:gd name="T0" fmla="*/ 290318417 w 75"/>
              <a:gd name="T1" fmla="*/ 0 h 194"/>
              <a:gd name="T2" fmla="*/ 0 w 75"/>
              <a:gd name="T3" fmla="*/ 2147483646 h 194"/>
              <a:gd name="T4" fmla="*/ 694270437 w 75"/>
              <a:gd name="T5" fmla="*/ 2147483646 h 194"/>
              <a:gd name="T6" fmla="*/ 946747231 w 75"/>
              <a:gd name="T7" fmla="*/ 172308510 h 194"/>
              <a:gd name="T8" fmla="*/ 290318417 w 75"/>
              <a:gd name="T9" fmla="*/ 0 h 194"/>
              <a:gd name="T10" fmla="*/ 0 60000 65536"/>
              <a:gd name="T11" fmla="*/ 0 60000 65536"/>
              <a:gd name="T12" fmla="*/ 0 60000 65536"/>
              <a:gd name="T13" fmla="*/ 0 60000 65536"/>
              <a:gd name="T14" fmla="*/ 0 60000 65536"/>
              <a:gd name="T15" fmla="*/ 0 w 75"/>
              <a:gd name="T16" fmla="*/ 0 h 194"/>
              <a:gd name="T17" fmla="*/ 75 w 75"/>
              <a:gd name="T18" fmla="*/ 194 h 194"/>
            </a:gdLst>
            <a:ahLst/>
            <a:cxnLst>
              <a:cxn ang="T10">
                <a:pos x="T0" y="T1"/>
              </a:cxn>
              <a:cxn ang="T11">
                <a:pos x="T2" y="T3"/>
              </a:cxn>
              <a:cxn ang="T12">
                <a:pos x="T4" y="T5"/>
              </a:cxn>
              <a:cxn ang="T13">
                <a:pos x="T6" y="T7"/>
              </a:cxn>
              <a:cxn ang="T14">
                <a:pos x="T8" y="T9"/>
              </a:cxn>
            </a:cxnLst>
            <a:rect l="T15" t="T16" r="T17" b="T18"/>
            <a:pathLst>
              <a:path w="75" h="194">
                <a:moveTo>
                  <a:pt x="23" y="0"/>
                </a:moveTo>
                <a:lnTo>
                  <a:pt x="0" y="183"/>
                </a:lnTo>
                <a:lnTo>
                  <a:pt x="55" y="194"/>
                </a:lnTo>
                <a:lnTo>
                  <a:pt x="75" y="8"/>
                </a:lnTo>
                <a:lnTo>
                  <a:pt x="23" y="0"/>
                </a:lnTo>
                <a:close/>
              </a:path>
            </a:pathLst>
          </a:custGeom>
          <a:solidFill>
            <a:srgbClr val="606060"/>
          </a:solidFill>
          <a:ln w="1588">
            <a:solidFill>
              <a:srgbClr val="000000"/>
            </a:solidFill>
            <a:prstDash val="solid"/>
            <a:round/>
          </a:ln>
        </p:spPr>
        <p:txBody>
          <a:bodyPr/>
          <a:lstStyle/>
          <a:p>
            <a:endParaRPr lang="zh-CN" altLang="en-US"/>
          </a:p>
        </p:txBody>
      </p:sp>
      <p:sp>
        <p:nvSpPr>
          <p:cNvPr id="139385" name="Freeform 125"/>
          <p:cNvSpPr/>
          <p:nvPr/>
        </p:nvSpPr>
        <p:spPr bwMode="auto">
          <a:xfrm flipH="1">
            <a:off x="1198563" y="3163888"/>
            <a:ext cx="49212" cy="47625"/>
          </a:xfrm>
          <a:custGeom>
            <a:avLst/>
            <a:gdLst>
              <a:gd name="T0" fmla="*/ 231761047 w 206"/>
              <a:gd name="T1" fmla="*/ 113873076 h 168"/>
              <a:gd name="T2" fmla="*/ 0 w 206"/>
              <a:gd name="T3" fmla="*/ 2147483646 h 168"/>
              <a:gd name="T4" fmla="*/ 2147483646 w 206"/>
              <a:gd name="T5" fmla="*/ 1913582989 h 168"/>
              <a:gd name="T6" fmla="*/ 1717862873 w 206"/>
              <a:gd name="T7" fmla="*/ 1321314237 h 168"/>
              <a:gd name="T8" fmla="*/ 708922988 w 206"/>
              <a:gd name="T9" fmla="*/ 2147483646 h 168"/>
              <a:gd name="T10" fmla="*/ 1022522636 w 206"/>
              <a:gd name="T11" fmla="*/ 0 h 168"/>
              <a:gd name="T12" fmla="*/ 231761047 w 206"/>
              <a:gd name="T13" fmla="*/ 113873076 h 168"/>
              <a:gd name="T14" fmla="*/ 0 60000 65536"/>
              <a:gd name="T15" fmla="*/ 0 60000 65536"/>
              <a:gd name="T16" fmla="*/ 0 60000 65536"/>
              <a:gd name="T17" fmla="*/ 0 60000 65536"/>
              <a:gd name="T18" fmla="*/ 0 60000 65536"/>
              <a:gd name="T19" fmla="*/ 0 60000 65536"/>
              <a:gd name="T20" fmla="*/ 0 60000 65536"/>
              <a:gd name="T21" fmla="*/ 0 w 206"/>
              <a:gd name="T22" fmla="*/ 0 h 168"/>
              <a:gd name="T23" fmla="*/ 206 w 206"/>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a:solidFill>
              <a:srgbClr val="000000"/>
            </a:solidFill>
            <a:prstDash val="solid"/>
            <a:round/>
          </a:ln>
        </p:spPr>
        <p:txBody>
          <a:bodyPr/>
          <a:lstStyle/>
          <a:p>
            <a:endParaRPr lang="zh-CN" altLang="en-US"/>
          </a:p>
        </p:txBody>
      </p:sp>
      <p:sp>
        <p:nvSpPr>
          <p:cNvPr id="139386" name="Freeform 126"/>
          <p:cNvSpPr/>
          <p:nvPr/>
        </p:nvSpPr>
        <p:spPr bwMode="auto">
          <a:xfrm flipH="1">
            <a:off x="909638" y="3032125"/>
            <a:ext cx="368300" cy="203200"/>
          </a:xfrm>
          <a:custGeom>
            <a:avLst/>
            <a:gdLst>
              <a:gd name="T0" fmla="*/ 0 w 1583"/>
              <a:gd name="T1" fmla="*/ 2147483646 h 729"/>
              <a:gd name="T2" fmla="*/ 2147483646 w 1583"/>
              <a:gd name="T3" fmla="*/ 2147483646 h 729"/>
              <a:gd name="T4" fmla="*/ 2147483646 w 1583"/>
              <a:gd name="T5" fmla="*/ 2147483646 h 729"/>
              <a:gd name="T6" fmla="*/ 2147483646 w 1583"/>
              <a:gd name="T7" fmla="*/ 0 h 729"/>
              <a:gd name="T8" fmla="*/ 0 w 1583"/>
              <a:gd name="T9" fmla="*/ 2147483646 h 729"/>
              <a:gd name="T10" fmla="*/ 0 60000 65536"/>
              <a:gd name="T11" fmla="*/ 0 60000 65536"/>
              <a:gd name="T12" fmla="*/ 0 60000 65536"/>
              <a:gd name="T13" fmla="*/ 0 60000 65536"/>
              <a:gd name="T14" fmla="*/ 0 60000 65536"/>
              <a:gd name="T15" fmla="*/ 0 w 1583"/>
              <a:gd name="T16" fmla="*/ 0 h 729"/>
              <a:gd name="T17" fmla="*/ 1583 w 1583"/>
              <a:gd name="T18" fmla="*/ 729 h 729"/>
            </a:gdLst>
            <a:ahLst/>
            <a:cxnLst>
              <a:cxn ang="T10">
                <a:pos x="T0" y="T1"/>
              </a:cxn>
              <a:cxn ang="T11">
                <a:pos x="T2" y="T3"/>
              </a:cxn>
              <a:cxn ang="T12">
                <a:pos x="T4" y="T5"/>
              </a:cxn>
              <a:cxn ang="T13">
                <a:pos x="T6" y="T7"/>
              </a:cxn>
              <a:cxn ang="T14">
                <a:pos x="T8" y="T9"/>
              </a:cxn>
            </a:cxnLst>
            <a:rect l="T15" t="T16" r="T17" b="T18"/>
            <a:pathLst>
              <a:path w="1583" h="729">
                <a:moveTo>
                  <a:pt x="0" y="309"/>
                </a:moveTo>
                <a:lnTo>
                  <a:pt x="759" y="729"/>
                </a:lnTo>
                <a:lnTo>
                  <a:pt x="1583" y="318"/>
                </a:lnTo>
                <a:lnTo>
                  <a:pt x="951" y="0"/>
                </a:lnTo>
                <a:lnTo>
                  <a:pt x="0" y="309"/>
                </a:lnTo>
                <a:close/>
              </a:path>
            </a:pathLst>
          </a:custGeom>
          <a:solidFill>
            <a:srgbClr val="808080"/>
          </a:solidFill>
          <a:ln w="1588">
            <a:solidFill>
              <a:srgbClr val="000000"/>
            </a:solidFill>
            <a:prstDash val="solid"/>
            <a:round/>
          </a:ln>
        </p:spPr>
        <p:txBody>
          <a:bodyPr/>
          <a:lstStyle/>
          <a:p>
            <a:endParaRPr lang="zh-CN" altLang="en-US"/>
          </a:p>
        </p:txBody>
      </p:sp>
      <p:sp>
        <p:nvSpPr>
          <p:cNvPr id="139387" name="Freeform 127"/>
          <p:cNvSpPr/>
          <p:nvPr/>
        </p:nvSpPr>
        <p:spPr bwMode="auto">
          <a:xfrm flipH="1">
            <a:off x="1100138" y="3117850"/>
            <a:ext cx="185737" cy="144463"/>
          </a:xfrm>
          <a:custGeom>
            <a:avLst/>
            <a:gdLst>
              <a:gd name="T0" fmla="*/ 361116583 w 792"/>
              <a:gd name="T1" fmla="*/ 0 h 516"/>
              <a:gd name="T2" fmla="*/ 2147483646 w 792"/>
              <a:gd name="T3" fmla="*/ 2147483646 h 516"/>
              <a:gd name="T4" fmla="*/ 2147483646 w 792"/>
              <a:gd name="T5" fmla="*/ 2147483646 h 516"/>
              <a:gd name="T6" fmla="*/ 0 w 792"/>
              <a:gd name="T7" fmla="*/ 1799405091 h 516"/>
              <a:gd name="T8" fmla="*/ 361116583 w 792"/>
              <a:gd name="T9" fmla="*/ 0 h 516"/>
              <a:gd name="T10" fmla="*/ 0 60000 65536"/>
              <a:gd name="T11" fmla="*/ 0 60000 65536"/>
              <a:gd name="T12" fmla="*/ 0 60000 65536"/>
              <a:gd name="T13" fmla="*/ 0 60000 65536"/>
              <a:gd name="T14" fmla="*/ 0 60000 65536"/>
              <a:gd name="T15" fmla="*/ 0 w 792"/>
              <a:gd name="T16" fmla="*/ 0 h 516"/>
              <a:gd name="T17" fmla="*/ 792 w 792"/>
              <a:gd name="T18" fmla="*/ 516 h 516"/>
            </a:gdLst>
            <a:ahLst/>
            <a:cxnLst>
              <a:cxn ang="T10">
                <a:pos x="T0" y="T1"/>
              </a:cxn>
              <a:cxn ang="T11">
                <a:pos x="T2" y="T3"/>
              </a:cxn>
              <a:cxn ang="T12">
                <a:pos x="T4" y="T5"/>
              </a:cxn>
              <a:cxn ang="T13">
                <a:pos x="T6" y="T7"/>
              </a:cxn>
              <a:cxn ang="T14">
                <a:pos x="T8" y="T9"/>
              </a:cxn>
            </a:cxnLst>
            <a:rect l="T15" t="T16" r="T17" b="T18"/>
            <a:pathLst>
              <a:path w="792" h="516">
                <a:moveTo>
                  <a:pt x="28" y="0"/>
                </a:moveTo>
                <a:lnTo>
                  <a:pt x="792" y="426"/>
                </a:lnTo>
                <a:lnTo>
                  <a:pt x="770" y="516"/>
                </a:lnTo>
                <a:lnTo>
                  <a:pt x="0" y="82"/>
                </a:lnTo>
                <a:lnTo>
                  <a:pt x="28" y="0"/>
                </a:lnTo>
                <a:close/>
              </a:path>
            </a:pathLst>
          </a:custGeom>
          <a:solidFill>
            <a:srgbClr val="606060"/>
          </a:solidFill>
          <a:ln w="1588">
            <a:solidFill>
              <a:srgbClr val="000000"/>
            </a:solidFill>
            <a:prstDash val="solid"/>
            <a:round/>
          </a:ln>
        </p:spPr>
        <p:txBody>
          <a:bodyPr/>
          <a:lstStyle/>
          <a:p>
            <a:endParaRPr lang="zh-CN" altLang="en-US"/>
          </a:p>
        </p:txBody>
      </p:sp>
      <p:sp>
        <p:nvSpPr>
          <p:cNvPr id="139388" name="Freeform 128"/>
          <p:cNvSpPr/>
          <p:nvPr/>
        </p:nvSpPr>
        <p:spPr bwMode="auto">
          <a:xfrm flipH="1">
            <a:off x="906463" y="3121025"/>
            <a:ext cx="196850" cy="141288"/>
          </a:xfrm>
          <a:custGeom>
            <a:avLst/>
            <a:gdLst>
              <a:gd name="T0" fmla="*/ 0 w 846"/>
              <a:gd name="T1" fmla="*/ 2147483646 h 507"/>
              <a:gd name="T2" fmla="*/ 314940920 w 846"/>
              <a:gd name="T3" fmla="*/ 2147483646 h 507"/>
              <a:gd name="T4" fmla="*/ 2147483646 w 846"/>
              <a:gd name="T5" fmla="*/ 0 h 507"/>
              <a:gd name="T6" fmla="*/ 2147483646 w 846"/>
              <a:gd name="T7" fmla="*/ 1644750886 h 507"/>
              <a:gd name="T8" fmla="*/ 0 w 846"/>
              <a:gd name="T9" fmla="*/ 2147483646 h 507"/>
              <a:gd name="T10" fmla="*/ 0 60000 65536"/>
              <a:gd name="T11" fmla="*/ 0 60000 65536"/>
              <a:gd name="T12" fmla="*/ 0 60000 65536"/>
              <a:gd name="T13" fmla="*/ 0 60000 65536"/>
              <a:gd name="T14" fmla="*/ 0 60000 65536"/>
              <a:gd name="T15" fmla="*/ 0 w 846"/>
              <a:gd name="T16" fmla="*/ 0 h 507"/>
              <a:gd name="T17" fmla="*/ 846 w 846"/>
              <a:gd name="T18" fmla="*/ 507 h 507"/>
            </a:gdLst>
            <a:ahLst/>
            <a:cxnLst>
              <a:cxn ang="T10">
                <a:pos x="T0" y="T1"/>
              </a:cxn>
              <a:cxn ang="T11">
                <a:pos x="T2" y="T3"/>
              </a:cxn>
              <a:cxn ang="T12">
                <a:pos x="T4" y="T5"/>
              </a:cxn>
              <a:cxn ang="T13">
                <a:pos x="T6" y="T7"/>
              </a:cxn>
              <a:cxn ang="T14">
                <a:pos x="T8" y="T9"/>
              </a:cxn>
            </a:cxnLst>
            <a:rect l="T15" t="T16" r="T17" b="T18"/>
            <a:pathLst>
              <a:path w="846" h="507">
                <a:moveTo>
                  <a:pt x="0" y="507"/>
                </a:moveTo>
                <a:lnTo>
                  <a:pt x="25" y="411"/>
                </a:lnTo>
                <a:lnTo>
                  <a:pt x="846" y="0"/>
                </a:lnTo>
                <a:lnTo>
                  <a:pt x="817" y="76"/>
                </a:lnTo>
                <a:lnTo>
                  <a:pt x="0" y="507"/>
                </a:lnTo>
                <a:close/>
              </a:path>
            </a:pathLst>
          </a:custGeom>
          <a:solidFill>
            <a:srgbClr val="404040"/>
          </a:solidFill>
          <a:ln w="1588">
            <a:solidFill>
              <a:srgbClr val="000000"/>
            </a:solidFill>
            <a:prstDash val="solid"/>
            <a:round/>
          </a:ln>
        </p:spPr>
        <p:txBody>
          <a:bodyPr/>
          <a:lstStyle/>
          <a:p>
            <a:endParaRPr lang="zh-CN" altLang="en-US"/>
          </a:p>
        </p:txBody>
      </p:sp>
      <p:sp>
        <p:nvSpPr>
          <p:cNvPr id="139389" name="Freeform 129"/>
          <p:cNvSpPr/>
          <p:nvPr/>
        </p:nvSpPr>
        <p:spPr bwMode="auto">
          <a:xfrm flipH="1">
            <a:off x="1057275" y="3125788"/>
            <a:ext cx="149225" cy="92075"/>
          </a:xfrm>
          <a:custGeom>
            <a:avLst/>
            <a:gdLst>
              <a:gd name="T0" fmla="*/ 0 w 637"/>
              <a:gd name="T1" fmla="*/ 1958827931 h 321"/>
              <a:gd name="T2" fmla="*/ 2147483646 w 637"/>
              <a:gd name="T3" fmla="*/ 0 h 321"/>
              <a:gd name="T4" fmla="*/ 2147483646 w 637"/>
              <a:gd name="T5" fmla="*/ 2147483646 h 321"/>
              <a:gd name="T6" fmla="*/ 2147483646 w 637"/>
              <a:gd name="T7" fmla="*/ 2147483646 h 321"/>
              <a:gd name="T8" fmla="*/ 0 w 637"/>
              <a:gd name="T9" fmla="*/ 1958827931 h 321"/>
              <a:gd name="T10" fmla="*/ 0 60000 65536"/>
              <a:gd name="T11" fmla="*/ 0 60000 65536"/>
              <a:gd name="T12" fmla="*/ 0 60000 65536"/>
              <a:gd name="T13" fmla="*/ 0 60000 65536"/>
              <a:gd name="T14" fmla="*/ 0 60000 65536"/>
              <a:gd name="T15" fmla="*/ 0 w 637"/>
              <a:gd name="T16" fmla="*/ 0 h 321"/>
              <a:gd name="T17" fmla="*/ 637 w 637"/>
              <a:gd name="T18" fmla="*/ 321 h 321"/>
            </a:gdLst>
            <a:ahLst/>
            <a:cxnLst>
              <a:cxn ang="T10">
                <a:pos x="T0" y="T1"/>
              </a:cxn>
              <a:cxn ang="T11">
                <a:pos x="T2" y="T3"/>
              </a:cxn>
              <a:cxn ang="T12">
                <a:pos x="T4" y="T5"/>
              </a:cxn>
              <a:cxn ang="T13">
                <a:pos x="T6" y="T7"/>
              </a:cxn>
              <a:cxn ang="T14">
                <a:pos x="T8" y="T9"/>
              </a:cxn>
            </a:cxnLst>
            <a:rect l="T15" t="T16" r="T17" b="T18"/>
            <a:pathLst>
              <a:path w="637" h="321">
                <a:moveTo>
                  <a:pt x="0" y="83"/>
                </a:moveTo>
                <a:lnTo>
                  <a:pt x="220" y="0"/>
                </a:lnTo>
                <a:lnTo>
                  <a:pt x="637" y="224"/>
                </a:lnTo>
                <a:lnTo>
                  <a:pt x="425" y="321"/>
                </a:lnTo>
                <a:lnTo>
                  <a:pt x="0" y="83"/>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90" name="Freeform 130"/>
          <p:cNvSpPr/>
          <p:nvPr/>
        </p:nvSpPr>
        <p:spPr bwMode="auto">
          <a:xfrm flipH="1">
            <a:off x="923925" y="3065463"/>
            <a:ext cx="222250" cy="120650"/>
          </a:xfrm>
          <a:custGeom>
            <a:avLst/>
            <a:gdLst>
              <a:gd name="T0" fmla="*/ 0 w 938"/>
              <a:gd name="T1" fmla="*/ 2147483646 h 434"/>
              <a:gd name="T2" fmla="*/ 2147483646 w 938"/>
              <a:gd name="T3" fmla="*/ 2147483646 h 434"/>
              <a:gd name="T4" fmla="*/ 2147483646 w 938"/>
              <a:gd name="T5" fmla="*/ 2147483646 h 434"/>
              <a:gd name="T6" fmla="*/ 2147483646 w 938"/>
              <a:gd name="T7" fmla="*/ 0 h 434"/>
              <a:gd name="T8" fmla="*/ 0 w 938"/>
              <a:gd name="T9" fmla="*/ 2147483646 h 434"/>
              <a:gd name="T10" fmla="*/ 0 60000 65536"/>
              <a:gd name="T11" fmla="*/ 0 60000 65536"/>
              <a:gd name="T12" fmla="*/ 0 60000 65536"/>
              <a:gd name="T13" fmla="*/ 0 60000 65536"/>
              <a:gd name="T14" fmla="*/ 0 60000 65536"/>
              <a:gd name="T15" fmla="*/ 0 w 938"/>
              <a:gd name="T16" fmla="*/ 0 h 434"/>
              <a:gd name="T17" fmla="*/ 938 w 938"/>
              <a:gd name="T18" fmla="*/ 434 h 434"/>
            </a:gdLst>
            <a:ahLst/>
            <a:cxnLst>
              <a:cxn ang="T10">
                <a:pos x="T0" y="T1"/>
              </a:cxn>
              <a:cxn ang="T11">
                <a:pos x="T2" y="T3"/>
              </a:cxn>
              <a:cxn ang="T12">
                <a:pos x="T4" y="T5"/>
              </a:cxn>
              <a:cxn ang="T13">
                <a:pos x="T6" y="T7"/>
              </a:cxn>
              <a:cxn ang="T14">
                <a:pos x="T8" y="T9"/>
              </a:cxn>
            </a:cxnLst>
            <a:rect l="T15" t="T16" r="T17" b="T18"/>
            <a:pathLst>
              <a:path w="938" h="434">
                <a:moveTo>
                  <a:pt x="0" y="210"/>
                </a:moveTo>
                <a:lnTo>
                  <a:pt x="410" y="434"/>
                </a:lnTo>
                <a:lnTo>
                  <a:pt x="938" y="186"/>
                </a:lnTo>
                <a:lnTo>
                  <a:pt x="554" y="0"/>
                </a:lnTo>
                <a:lnTo>
                  <a:pt x="0" y="21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91" name="Freeform 131"/>
          <p:cNvSpPr/>
          <p:nvPr/>
        </p:nvSpPr>
        <p:spPr bwMode="auto">
          <a:xfrm flipH="1">
            <a:off x="1017588" y="3040063"/>
            <a:ext cx="241300" cy="107950"/>
          </a:xfrm>
          <a:custGeom>
            <a:avLst/>
            <a:gdLst>
              <a:gd name="T0" fmla="*/ 2147483646 w 1034"/>
              <a:gd name="T1" fmla="*/ 2147483646 h 395"/>
              <a:gd name="T2" fmla="*/ 0 w 1034"/>
              <a:gd name="T3" fmla="*/ 2147483646 h 395"/>
              <a:gd name="T4" fmla="*/ 2147483646 w 1034"/>
              <a:gd name="T5" fmla="*/ 0 h 395"/>
              <a:gd name="T6" fmla="*/ 2147483646 w 1034"/>
              <a:gd name="T7" fmla="*/ 1673759284 h 395"/>
              <a:gd name="T8" fmla="*/ 2147483646 w 1034"/>
              <a:gd name="T9" fmla="*/ 2147483646 h 395"/>
              <a:gd name="T10" fmla="*/ 0 60000 65536"/>
              <a:gd name="T11" fmla="*/ 0 60000 65536"/>
              <a:gd name="T12" fmla="*/ 0 60000 65536"/>
              <a:gd name="T13" fmla="*/ 0 60000 65536"/>
              <a:gd name="T14" fmla="*/ 0 60000 65536"/>
              <a:gd name="T15" fmla="*/ 0 w 1034"/>
              <a:gd name="T16" fmla="*/ 0 h 395"/>
              <a:gd name="T17" fmla="*/ 1034 w 1034"/>
              <a:gd name="T18" fmla="*/ 395 h 395"/>
            </a:gdLst>
            <a:ahLst/>
            <a:cxnLst>
              <a:cxn ang="T10">
                <a:pos x="T0" y="T1"/>
              </a:cxn>
              <a:cxn ang="T11">
                <a:pos x="T2" y="T3"/>
              </a:cxn>
              <a:cxn ang="T12">
                <a:pos x="T4" y="T5"/>
              </a:cxn>
              <a:cxn ang="T13">
                <a:pos x="T6" y="T7"/>
              </a:cxn>
              <a:cxn ang="T14">
                <a:pos x="T8" y="T9"/>
              </a:cxn>
            </a:cxnLst>
            <a:rect l="T15" t="T16" r="T17" b="T18"/>
            <a:pathLst>
              <a:path w="1034" h="395">
                <a:moveTo>
                  <a:pt x="216" y="395"/>
                </a:moveTo>
                <a:lnTo>
                  <a:pt x="0" y="285"/>
                </a:lnTo>
                <a:lnTo>
                  <a:pt x="867" y="0"/>
                </a:lnTo>
                <a:lnTo>
                  <a:pt x="1034" y="82"/>
                </a:lnTo>
                <a:lnTo>
                  <a:pt x="216" y="395"/>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392" name="Line 132"/>
          <p:cNvSpPr>
            <a:spLocks noChangeShapeType="1"/>
          </p:cNvSpPr>
          <p:nvPr/>
        </p:nvSpPr>
        <p:spPr bwMode="auto">
          <a:xfrm flipH="1" flipV="1">
            <a:off x="1046163" y="3044825"/>
            <a:ext cx="206375" cy="84138"/>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393" name="Line 133"/>
          <p:cNvSpPr>
            <a:spLocks noChangeShapeType="1"/>
          </p:cNvSpPr>
          <p:nvPr/>
        </p:nvSpPr>
        <p:spPr bwMode="auto">
          <a:xfrm flipH="1" flipV="1">
            <a:off x="1035050" y="3048000"/>
            <a:ext cx="200025" cy="87313"/>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394" name="Line 134"/>
          <p:cNvSpPr>
            <a:spLocks noChangeShapeType="1"/>
          </p:cNvSpPr>
          <p:nvPr/>
        </p:nvSpPr>
        <p:spPr bwMode="auto">
          <a:xfrm flipH="1" flipV="1">
            <a:off x="1023938" y="3057525"/>
            <a:ext cx="196850" cy="88900"/>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395" name="Line 135"/>
          <p:cNvSpPr>
            <a:spLocks noChangeShapeType="1"/>
          </p:cNvSpPr>
          <p:nvPr/>
        </p:nvSpPr>
        <p:spPr bwMode="auto">
          <a:xfrm flipH="1" flipV="1">
            <a:off x="1000125" y="3071813"/>
            <a:ext cx="193675" cy="90487"/>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396" name="Line 136"/>
          <p:cNvSpPr>
            <a:spLocks noChangeShapeType="1"/>
          </p:cNvSpPr>
          <p:nvPr/>
        </p:nvSpPr>
        <p:spPr bwMode="auto">
          <a:xfrm flipH="1" flipV="1">
            <a:off x="984250" y="3079750"/>
            <a:ext cx="192088" cy="95250"/>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397" name="Line 137"/>
          <p:cNvSpPr>
            <a:spLocks noChangeShapeType="1"/>
          </p:cNvSpPr>
          <p:nvPr/>
        </p:nvSpPr>
        <p:spPr bwMode="auto">
          <a:xfrm flipH="1" flipV="1">
            <a:off x="982663" y="3094038"/>
            <a:ext cx="173037" cy="88900"/>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398" name="Line 138"/>
          <p:cNvSpPr>
            <a:spLocks noChangeShapeType="1"/>
          </p:cNvSpPr>
          <p:nvPr/>
        </p:nvSpPr>
        <p:spPr bwMode="auto">
          <a:xfrm flipH="1" flipV="1">
            <a:off x="971550" y="3101975"/>
            <a:ext cx="168275" cy="88900"/>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399" name="Line 139"/>
          <p:cNvSpPr>
            <a:spLocks noChangeShapeType="1"/>
          </p:cNvSpPr>
          <p:nvPr/>
        </p:nvSpPr>
        <p:spPr bwMode="auto">
          <a:xfrm flipH="1" flipV="1">
            <a:off x="955675" y="3114675"/>
            <a:ext cx="158750" cy="85725"/>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400" name="Line 140"/>
          <p:cNvSpPr>
            <a:spLocks noChangeShapeType="1"/>
          </p:cNvSpPr>
          <p:nvPr/>
        </p:nvSpPr>
        <p:spPr bwMode="auto">
          <a:xfrm flipH="1">
            <a:off x="1087438" y="3143250"/>
            <a:ext cx="100012" cy="68263"/>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401" name="Line 141"/>
          <p:cNvSpPr>
            <a:spLocks noChangeShapeType="1"/>
          </p:cNvSpPr>
          <p:nvPr/>
        </p:nvSpPr>
        <p:spPr bwMode="auto">
          <a:xfrm flipH="1">
            <a:off x="1068388" y="3135313"/>
            <a:ext cx="98425" cy="63500"/>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402" name="Line 142"/>
          <p:cNvSpPr>
            <a:spLocks noChangeShapeType="1"/>
          </p:cNvSpPr>
          <p:nvPr/>
        </p:nvSpPr>
        <p:spPr bwMode="auto">
          <a:xfrm flipH="1">
            <a:off x="1027113" y="3114675"/>
            <a:ext cx="96837" cy="60325"/>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403" name="Line 143"/>
          <p:cNvSpPr>
            <a:spLocks noChangeShapeType="1"/>
          </p:cNvSpPr>
          <p:nvPr/>
        </p:nvSpPr>
        <p:spPr bwMode="auto">
          <a:xfrm flipH="1">
            <a:off x="1006475" y="3105150"/>
            <a:ext cx="95250" cy="58738"/>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404" name="Line 144"/>
          <p:cNvSpPr>
            <a:spLocks noChangeShapeType="1"/>
          </p:cNvSpPr>
          <p:nvPr/>
        </p:nvSpPr>
        <p:spPr bwMode="auto">
          <a:xfrm flipH="1">
            <a:off x="984250" y="3094038"/>
            <a:ext cx="93663" cy="60325"/>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405" name="Line 145"/>
          <p:cNvSpPr>
            <a:spLocks noChangeShapeType="1"/>
          </p:cNvSpPr>
          <p:nvPr/>
        </p:nvSpPr>
        <p:spPr bwMode="auto">
          <a:xfrm flipH="1">
            <a:off x="966788" y="3086100"/>
            <a:ext cx="90487" cy="57150"/>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406" name="Line 146"/>
          <p:cNvSpPr>
            <a:spLocks noChangeShapeType="1"/>
          </p:cNvSpPr>
          <p:nvPr/>
        </p:nvSpPr>
        <p:spPr bwMode="auto">
          <a:xfrm flipH="1">
            <a:off x="947738" y="3076575"/>
            <a:ext cx="90487" cy="55563"/>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407" name="Line 147"/>
          <p:cNvSpPr>
            <a:spLocks noChangeShapeType="1"/>
          </p:cNvSpPr>
          <p:nvPr/>
        </p:nvSpPr>
        <p:spPr bwMode="auto">
          <a:xfrm flipH="1">
            <a:off x="1181100" y="3105150"/>
            <a:ext cx="47625" cy="30163"/>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408" name="Line 148"/>
          <p:cNvSpPr>
            <a:spLocks noChangeShapeType="1"/>
          </p:cNvSpPr>
          <p:nvPr/>
        </p:nvSpPr>
        <p:spPr bwMode="auto">
          <a:xfrm flipH="1">
            <a:off x="1152525" y="3094038"/>
            <a:ext cx="46038" cy="26987"/>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409" name="Line 149"/>
          <p:cNvSpPr>
            <a:spLocks noChangeShapeType="1"/>
          </p:cNvSpPr>
          <p:nvPr/>
        </p:nvSpPr>
        <p:spPr bwMode="auto">
          <a:xfrm flipH="1">
            <a:off x="1123950" y="3082925"/>
            <a:ext cx="46038" cy="28575"/>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410" name="Line 150"/>
          <p:cNvSpPr>
            <a:spLocks noChangeShapeType="1"/>
          </p:cNvSpPr>
          <p:nvPr/>
        </p:nvSpPr>
        <p:spPr bwMode="auto">
          <a:xfrm flipH="1">
            <a:off x="1095375" y="3073400"/>
            <a:ext cx="46038" cy="23813"/>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411" name="Line 151"/>
          <p:cNvSpPr>
            <a:spLocks noChangeShapeType="1"/>
          </p:cNvSpPr>
          <p:nvPr/>
        </p:nvSpPr>
        <p:spPr bwMode="auto">
          <a:xfrm flipH="1">
            <a:off x="1069975" y="3060700"/>
            <a:ext cx="42863" cy="26988"/>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412" name="Line 152"/>
          <p:cNvSpPr>
            <a:spLocks noChangeShapeType="1"/>
          </p:cNvSpPr>
          <p:nvPr/>
        </p:nvSpPr>
        <p:spPr bwMode="auto">
          <a:xfrm flipH="1">
            <a:off x="1041400" y="3048000"/>
            <a:ext cx="39688" cy="25400"/>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413" name="Freeform 153"/>
          <p:cNvSpPr/>
          <p:nvPr/>
        </p:nvSpPr>
        <p:spPr bwMode="auto">
          <a:xfrm flipH="1">
            <a:off x="663575" y="3333750"/>
            <a:ext cx="485775" cy="258763"/>
          </a:xfrm>
          <a:custGeom>
            <a:avLst/>
            <a:gdLst>
              <a:gd name="T0" fmla="*/ 2147483646 w 2091"/>
              <a:gd name="T1" fmla="*/ 2147483646 h 931"/>
              <a:gd name="T2" fmla="*/ 62714459 w 2091"/>
              <a:gd name="T3" fmla="*/ 2147483646 h 931"/>
              <a:gd name="T4" fmla="*/ 0 w 2091"/>
              <a:gd name="T5" fmla="*/ 2147483646 h 931"/>
              <a:gd name="T6" fmla="*/ 112853826 w 2091"/>
              <a:gd name="T7" fmla="*/ 2147483646 h 931"/>
              <a:gd name="T8" fmla="*/ 1253859384 w 2091"/>
              <a:gd name="T9" fmla="*/ 2147483646 h 931"/>
              <a:gd name="T10" fmla="*/ 2147483646 w 2091"/>
              <a:gd name="T11" fmla="*/ 2147483646 h 931"/>
              <a:gd name="T12" fmla="*/ 2147483646 w 2091"/>
              <a:gd name="T13" fmla="*/ 2147483646 h 931"/>
              <a:gd name="T14" fmla="*/ 2147483646 w 2091"/>
              <a:gd name="T15" fmla="*/ 2147483646 h 931"/>
              <a:gd name="T16" fmla="*/ 2147483646 w 2091"/>
              <a:gd name="T17" fmla="*/ 2147483646 h 931"/>
              <a:gd name="T18" fmla="*/ 2147483646 w 2091"/>
              <a:gd name="T19" fmla="*/ 2147483646 h 931"/>
              <a:gd name="T20" fmla="*/ 2147483646 w 2091"/>
              <a:gd name="T21" fmla="*/ 2147483646 h 931"/>
              <a:gd name="T22" fmla="*/ 2147483646 w 2091"/>
              <a:gd name="T23" fmla="*/ 2147483646 h 931"/>
              <a:gd name="T24" fmla="*/ 2147483646 w 2091"/>
              <a:gd name="T25" fmla="*/ 2147483646 h 931"/>
              <a:gd name="T26" fmla="*/ 2147483646 w 2091"/>
              <a:gd name="T27" fmla="*/ 2147483646 h 931"/>
              <a:gd name="T28" fmla="*/ 2147483646 w 2091"/>
              <a:gd name="T29" fmla="*/ 2147483646 h 931"/>
              <a:gd name="T30" fmla="*/ 2147483646 w 2091"/>
              <a:gd name="T31" fmla="*/ 2147483646 h 931"/>
              <a:gd name="T32" fmla="*/ 2147483646 w 2091"/>
              <a:gd name="T33" fmla="*/ 2147483646 h 931"/>
              <a:gd name="T34" fmla="*/ 2147483646 w 2091"/>
              <a:gd name="T35" fmla="*/ 2147483646 h 931"/>
              <a:gd name="T36" fmla="*/ 2147483646 w 2091"/>
              <a:gd name="T37" fmla="*/ 1760631234 h 931"/>
              <a:gd name="T38" fmla="*/ 2147483646 w 2091"/>
              <a:gd name="T39" fmla="*/ 0 h 931"/>
              <a:gd name="T40" fmla="*/ 2147483646 w 2091"/>
              <a:gd name="T41" fmla="*/ 472390895 h 931"/>
              <a:gd name="T42" fmla="*/ 2147483646 w 2091"/>
              <a:gd name="T43" fmla="*/ 2147483646 h 931"/>
              <a:gd name="T44" fmla="*/ 2147483646 w 2091"/>
              <a:gd name="T45" fmla="*/ 2147483646 h 931"/>
              <a:gd name="T46" fmla="*/ 2147483646 w 2091"/>
              <a:gd name="T47" fmla="*/ 2147483646 h 931"/>
              <a:gd name="T48" fmla="*/ 2147483646 w 2091"/>
              <a:gd name="T49" fmla="*/ 2147483646 h 931"/>
              <a:gd name="T50" fmla="*/ 2147483646 w 2091"/>
              <a:gd name="T51" fmla="*/ 2147483646 h 931"/>
              <a:gd name="T52" fmla="*/ 2147483646 w 2091"/>
              <a:gd name="T53" fmla="*/ 2147483646 h 931"/>
              <a:gd name="T54" fmla="*/ 2147483646 w 2091"/>
              <a:gd name="T55" fmla="*/ 2147483646 h 931"/>
              <a:gd name="T56" fmla="*/ 2147483646 w 2091"/>
              <a:gd name="T57" fmla="*/ 2147483646 h 931"/>
              <a:gd name="T58" fmla="*/ 2147483646 w 2091"/>
              <a:gd name="T59" fmla="*/ 2147483646 h 931"/>
              <a:gd name="T60" fmla="*/ 2147483646 w 2091"/>
              <a:gd name="T61" fmla="*/ 2147483646 h 931"/>
              <a:gd name="T62" fmla="*/ 2147483646 w 2091"/>
              <a:gd name="T63" fmla="*/ 2147483646 h 931"/>
              <a:gd name="T64" fmla="*/ 2147483646 w 2091"/>
              <a:gd name="T65" fmla="*/ 2147483646 h 931"/>
              <a:gd name="T66" fmla="*/ 2147483646 w 2091"/>
              <a:gd name="T67" fmla="*/ 2147483646 h 931"/>
              <a:gd name="T68" fmla="*/ 2147483646 w 2091"/>
              <a:gd name="T69" fmla="*/ 2147483646 h 931"/>
              <a:gd name="T70" fmla="*/ 2147483646 w 2091"/>
              <a:gd name="T71" fmla="*/ 2147483646 h 931"/>
              <a:gd name="T72" fmla="*/ 2147483646 w 2091"/>
              <a:gd name="T73" fmla="*/ 2147483646 h 931"/>
              <a:gd name="T74" fmla="*/ 2147483646 w 2091"/>
              <a:gd name="T75" fmla="*/ 2147483646 h 931"/>
              <a:gd name="T76" fmla="*/ 2147483646 w 2091"/>
              <a:gd name="T77" fmla="*/ 2147483646 h 931"/>
              <a:gd name="T78" fmla="*/ 2147483646 w 2091"/>
              <a:gd name="T79" fmla="*/ 2147483646 h 931"/>
              <a:gd name="T80" fmla="*/ 2147483646 w 2091"/>
              <a:gd name="T81" fmla="*/ 2147483646 h 931"/>
              <a:gd name="T82" fmla="*/ 2147483646 w 2091"/>
              <a:gd name="T83" fmla="*/ 2147483646 h 931"/>
              <a:gd name="T84" fmla="*/ 2147483646 w 2091"/>
              <a:gd name="T85" fmla="*/ 2147483646 h 931"/>
              <a:gd name="T86" fmla="*/ 2147483646 w 2091"/>
              <a:gd name="T87" fmla="*/ 2147483646 h 931"/>
              <a:gd name="T88" fmla="*/ 2147483646 w 2091"/>
              <a:gd name="T89" fmla="*/ 2147483646 h 9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91"/>
              <a:gd name="T136" fmla="*/ 0 h 931"/>
              <a:gd name="T137" fmla="*/ 2091 w 2091"/>
              <a:gd name="T138" fmla="*/ 931 h 9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a:solidFill>
              <a:srgbClr val="000000"/>
            </a:solidFill>
            <a:prstDash val="solid"/>
            <a:round/>
          </a:ln>
        </p:spPr>
        <p:txBody>
          <a:bodyPr/>
          <a:lstStyle/>
          <a:p>
            <a:endParaRPr lang="zh-CN" altLang="en-US"/>
          </a:p>
        </p:txBody>
      </p:sp>
      <p:sp>
        <p:nvSpPr>
          <p:cNvPr id="139414" name="Freeform 154"/>
          <p:cNvSpPr/>
          <p:nvPr/>
        </p:nvSpPr>
        <p:spPr bwMode="auto">
          <a:xfrm flipH="1">
            <a:off x="666750" y="3359150"/>
            <a:ext cx="481013" cy="228600"/>
          </a:xfrm>
          <a:custGeom>
            <a:avLst/>
            <a:gdLst>
              <a:gd name="T0" fmla="*/ 2147483646 w 2049"/>
              <a:gd name="T1" fmla="*/ 1887166351 h 829"/>
              <a:gd name="T2" fmla="*/ 2147483646 w 2049"/>
              <a:gd name="T3" fmla="*/ 2147483646 h 829"/>
              <a:gd name="T4" fmla="*/ 2147483646 w 2049"/>
              <a:gd name="T5" fmla="*/ 2147483646 h 829"/>
              <a:gd name="T6" fmla="*/ 2147483646 w 2049"/>
              <a:gd name="T7" fmla="*/ 2147483646 h 829"/>
              <a:gd name="T8" fmla="*/ 2147483646 w 2049"/>
              <a:gd name="T9" fmla="*/ 2147483646 h 829"/>
              <a:gd name="T10" fmla="*/ 2147483646 w 2049"/>
              <a:gd name="T11" fmla="*/ 2147483646 h 829"/>
              <a:gd name="T12" fmla="*/ 2147483646 w 2049"/>
              <a:gd name="T13" fmla="*/ 2147483646 h 829"/>
              <a:gd name="T14" fmla="*/ 2147483646 w 2049"/>
              <a:gd name="T15" fmla="*/ 2147483646 h 829"/>
              <a:gd name="T16" fmla="*/ 2147483646 w 2049"/>
              <a:gd name="T17" fmla="*/ 2147483646 h 829"/>
              <a:gd name="T18" fmla="*/ 2147483646 w 2049"/>
              <a:gd name="T19" fmla="*/ 2147483646 h 829"/>
              <a:gd name="T20" fmla="*/ 2147483646 w 2049"/>
              <a:gd name="T21" fmla="*/ 2147483646 h 829"/>
              <a:gd name="T22" fmla="*/ 2147483646 w 2049"/>
              <a:gd name="T23" fmla="*/ 2147483646 h 829"/>
              <a:gd name="T24" fmla="*/ 2147483646 w 2049"/>
              <a:gd name="T25" fmla="*/ 2147483646 h 829"/>
              <a:gd name="T26" fmla="*/ 2147483646 w 2049"/>
              <a:gd name="T27" fmla="*/ 2147483646 h 829"/>
              <a:gd name="T28" fmla="*/ 2147483646 w 2049"/>
              <a:gd name="T29" fmla="*/ 2147483646 h 829"/>
              <a:gd name="T30" fmla="*/ 2147483646 w 2049"/>
              <a:gd name="T31" fmla="*/ 2147483646 h 829"/>
              <a:gd name="T32" fmla="*/ 2147483646 w 2049"/>
              <a:gd name="T33" fmla="*/ 2147483646 h 829"/>
              <a:gd name="T34" fmla="*/ 2147483646 w 2049"/>
              <a:gd name="T35" fmla="*/ 2147483646 h 829"/>
              <a:gd name="T36" fmla="*/ 2147483646 w 2049"/>
              <a:gd name="T37" fmla="*/ 2147483646 h 829"/>
              <a:gd name="T38" fmla="*/ 2147483646 w 2049"/>
              <a:gd name="T39" fmla="*/ 2147483646 h 829"/>
              <a:gd name="T40" fmla="*/ 763327253 w 2049"/>
              <a:gd name="T41" fmla="*/ 2147483646 h 829"/>
              <a:gd name="T42" fmla="*/ 0 w 2049"/>
              <a:gd name="T43" fmla="*/ 2147483646 h 829"/>
              <a:gd name="T44" fmla="*/ 517481955 w 2049"/>
              <a:gd name="T45" fmla="*/ 2147483646 h 829"/>
              <a:gd name="T46" fmla="*/ 2147483646 w 2049"/>
              <a:gd name="T47" fmla="*/ 2147483646 h 829"/>
              <a:gd name="T48" fmla="*/ 2147483646 w 2049"/>
              <a:gd name="T49" fmla="*/ 2147483646 h 829"/>
              <a:gd name="T50" fmla="*/ 2147483646 w 2049"/>
              <a:gd name="T51" fmla="*/ 2147483646 h 829"/>
              <a:gd name="T52" fmla="*/ 2147483646 w 2049"/>
              <a:gd name="T53" fmla="*/ 2147483646 h 829"/>
              <a:gd name="T54" fmla="*/ 2147483646 w 2049"/>
              <a:gd name="T55" fmla="*/ 2147483646 h 829"/>
              <a:gd name="T56" fmla="*/ 2147483646 w 2049"/>
              <a:gd name="T57" fmla="*/ 2147483646 h 829"/>
              <a:gd name="T58" fmla="*/ 2147483646 w 2049"/>
              <a:gd name="T59" fmla="*/ 2147483646 h 829"/>
              <a:gd name="T60" fmla="*/ 2147483646 w 2049"/>
              <a:gd name="T61" fmla="*/ 2147483646 h 829"/>
              <a:gd name="T62" fmla="*/ 2147483646 w 2049"/>
              <a:gd name="T63" fmla="*/ 1404919346 h 829"/>
              <a:gd name="T64" fmla="*/ 2147483646 w 2049"/>
              <a:gd name="T65" fmla="*/ 2147483646 h 829"/>
              <a:gd name="T66" fmla="*/ 2147483646 w 2049"/>
              <a:gd name="T67" fmla="*/ 1320971029 h 829"/>
              <a:gd name="T68" fmla="*/ 2147483646 w 2049"/>
              <a:gd name="T69" fmla="*/ 0 h 829"/>
              <a:gd name="T70" fmla="*/ 2147483646 w 2049"/>
              <a:gd name="T71" fmla="*/ 1132314811 h 829"/>
              <a:gd name="T72" fmla="*/ 2147483646 w 2049"/>
              <a:gd name="T73" fmla="*/ 2147483646 h 829"/>
              <a:gd name="T74" fmla="*/ 2147483646 w 2049"/>
              <a:gd name="T75" fmla="*/ 733864184 h 829"/>
              <a:gd name="T76" fmla="*/ 2147483646 w 2049"/>
              <a:gd name="T77" fmla="*/ 2147483646 h 829"/>
              <a:gd name="T78" fmla="*/ 2147483646 w 2049"/>
              <a:gd name="T79" fmla="*/ 1320971029 h 829"/>
              <a:gd name="T80" fmla="*/ 2147483646 w 2049"/>
              <a:gd name="T81" fmla="*/ 2147483646 h 829"/>
              <a:gd name="T82" fmla="*/ 2147483646 w 2049"/>
              <a:gd name="T83" fmla="*/ 2147483646 h 829"/>
              <a:gd name="T84" fmla="*/ 2147483646 w 2049"/>
              <a:gd name="T85" fmla="*/ 649991975 h 8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49"/>
              <a:gd name="T130" fmla="*/ 0 h 829"/>
              <a:gd name="T131" fmla="*/ 2049 w 2049"/>
              <a:gd name="T132" fmla="*/ 829 h 8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15" name="Freeform 155"/>
          <p:cNvSpPr/>
          <p:nvPr/>
        </p:nvSpPr>
        <p:spPr bwMode="auto">
          <a:xfrm flipH="1">
            <a:off x="735013" y="3440113"/>
            <a:ext cx="66675" cy="14287"/>
          </a:xfrm>
          <a:custGeom>
            <a:avLst/>
            <a:gdLst>
              <a:gd name="T0" fmla="*/ 2147483646 w 280"/>
              <a:gd name="T1" fmla="*/ 0 h 48"/>
              <a:gd name="T2" fmla="*/ 2011897408 w 280"/>
              <a:gd name="T3" fmla="*/ 1265728786 h 48"/>
              <a:gd name="T4" fmla="*/ 0 w 280"/>
              <a:gd name="T5" fmla="*/ 922962226 h 48"/>
              <a:gd name="T6" fmla="*/ 2147483646 w 280"/>
              <a:gd name="T7" fmla="*/ 0 h 48"/>
              <a:gd name="T8" fmla="*/ 0 60000 65536"/>
              <a:gd name="T9" fmla="*/ 0 60000 65536"/>
              <a:gd name="T10" fmla="*/ 0 60000 65536"/>
              <a:gd name="T11" fmla="*/ 0 60000 65536"/>
              <a:gd name="T12" fmla="*/ 0 w 280"/>
              <a:gd name="T13" fmla="*/ 0 h 48"/>
              <a:gd name="T14" fmla="*/ 280 w 280"/>
              <a:gd name="T15" fmla="*/ 48 h 48"/>
            </a:gdLst>
            <a:ahLst/>
            <a:cxnLst>
              <a:cxn ang="T8">
                <a:pos x="T0" y="T1"/>
              </a:cxn>
              <a:cxn ang="T9">
                <a:pos x="T2" y="T3"/>
              </a:cxn>
              <a:cxn ang="T10">
                <a:pos x="T4" y="T5"/>
              </a:cxn>
              <a:cxn ang="T11">
                <a:pos x="T6" y="T7"/>
              </a:cxn>
            </a:cxnLst>
            <a:rect l="T12" t="T13" r="T14" b="T15"/>
            <a:pathLst>
              <a:path w="280" h="48">
                <a:moveTo>
                  <a:pt x="280" y="0"/>
                </a:moveTo>
                <a:lnTo>
                  <a:pt x="149" y="48"/>
                </a:lnTo>
                <a:lnTo>
                  <a:pt x="0" y="35"/>
                </a:lnTo>
                <a:lnTo>
                  <a:pt x="28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16" name="Freeform 156"/>
          <p:cNvSpPr/>
          <p:nvPr/>
        </p:nvSpPr>
        <p:spPr bwMode="auto">
          <a:xfrm flipH="1">
            <a:off x="669925" y="3419475"/>
            <a:ext cx="39688" cy="15875"/>
          </a:xfrm>
          <a:custGeom>
            <a:avLst/>
            <a:gdLst>
              <a:gd name="T0" fmla="*/ 2147483646 w 170"/>
              <a:gd name="T1" fmla="*/ 0 h 57"/>
              <a:gd name="T2" fmla="*/ 1590507106 w 170"/>
              <a:gd name="T3" fmla="*/ 756124579 h 57"/>
              <a:gd name="T4" fmla="*/ 0 w 170"/>
              <a:gd name="T5" fmla="*/ 1144968500 h 57"/>
              <a:gd name="T6" fmla="*/ 1654166658 w 170"/>
              <a:gd name="T7" fmla="*/ 1231378353 h 57"/>
              <a:gd name="T8" fmla="*/ 2147483646 w 170"/>
              <a:gd name="T9" fmla="*/ 0 h 57"/>
              <a:gd name="T10" fmla="*/ 0 60000 65536"/>
              <a:gd name="T11" fmla="*/ 0 60000 65536"/>
              <a:gd name="T12" fmla="*/ 0 60000 65536"/>
              <a:gd name="T13" fmla="*/ 0 60000 65536"/>
              <a:gd name="T14" fmla="*/ 0 60000 65536"/>
              <a:gd name="T15" fmla="*/ 0 w 170"/>
              <a:gd name="T16" fmla="*/ 0 h 57"/>
              <a:gd name="T17" fmla="*/ 170 w 170"/>
              <a:gd name="T18" fmla="*/ 57 h 57"/>
            </a:gdLst>
            <a:ahLst/>
            <a:cxnLst>
              <a:cxn ang="T10">
                <a:pos x="T0" y="T1"/>
              </a:cxn>
              <a:cxn ang="T11">
                <a:pos x="T2" y="T3"/>
              </a:cxn>
              <a:cxn ang="T12">
                <a:pos x="T4" y="T5"/>
              </a:cxn>
              <a:cxn ang="T13">
                <a:pos x="T6" y="T7"/>
              </a:cxn>
              <a:cxn ang="T14">
                <a:pos x="T8" y="T9"/>
              </a:cxn>
            </a:cxnLst>
            <a:rect l="T15" t="T16" r="T17" b="T18"/>
            <a:pathLst>
              <a:path w="170" h="57">
                <a:moveTo>
                  <a:pt x="170" y="0"/>
                </a:moveTo>
                <a:lnTo>
                  <a:pt x="125" y="35"/>
                </a:lnTo>
                <a:lnTo>
                  <a:pt x="0" y="53"/>
                </a:lnTo>
                <a:lnTo>
                  <a:pt x="130" y="57"/>
                </a:lnTo>
                <a:lnTo>
                  <a:pt x="17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17" name="Freeform 157"/>
          <p:cNvSpPr/>
          <p:nvPr/>
        </p:nvSpPr>
        <p:spPr bwMode="auto">
          <a:xfrm flipH="1">
            <a:off x="836613" y="3405188"/>
            <a:ext cx="61912" cy="42862"/>
          </a:xfrm>
          <a:custGeom>
            <a:avLst/>
            <a:gdLst>
              <a:gd name="T0" fmla="*/ 2147483646 w 263"/>
              <a:gd name="T1" fmla="*/ 0 h 143"/>
              <a:gd name="T2" fmla="*/ 1891582741 w 263"/>
              <a:gd name="T3" fmla="*/ 350108805 h 143"/>
              <a:gd name="T4" fmla="*/ 1591558130 w 263"/>
              <a:gd name="T5" fmla="*/ 834799195 h 143"/>
              <a:gd name="T6" fmla="*/ 1591558130 w 263"/>
              <a:gd name="T7" fmla="*/ 2046569381 h 143"/>
              <a:gd name="T8" fmla="*/ 1474130841 w 263"/>
              <a:gd name="T9" fmla="*/ 2147483646 h 143"/>
              <a:gd name="T10" fmla="*/ 0 w 263"/>
              <a:gd name="T11" fmla="*/ 2147483646 h 143"/>
              <a:gd name="T12" fmla="*/ 1774154980 w 263"/>
              <a:gd name="T13" fmla="*/ 2147483646 h 143"/>
              <a:gd name="T14" fmla="*/ 2074235147 w 263"/>
              <a:gd name="T15" fmla="*/ 1292536881 h 143"/>
              <a:gd name="T16" fmla="*/ 2147483646 w 263"/>
              <a:gd name="T17" fmla="*/ 0 h 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3"/>
              <a:gd name="T28" fmla="*/ 0 h 143"/>
              <a:gd name="T29" fmla="*/ 263 w 263"/>
              <a:gd name="T30" fmla="*/ 143 h 1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18" name="Freeform 158"/>
          <p:cNvSpPr/>
          <p:nvPr/>
        </p:nvSpPr>
        <p:spPr bwMode="auto">
          <a:xfrm flipH="1">
            <a:off x="898525" y="3497263"/>
            <a:ext cx="201613" cy="58737"/>
          </a:xfrm>
          <a:custGeom>
            <a:avLst/>
            <a:gdLst>
              <a:gd name="T0" fmla="*/ 2147483646 w 853"/>
              <a:gd name="T1" fmla="*/ 0 h 212"/>
              <a:gd name="T2" fmla="*/ 2147483646 w 853"/>
              <a:gd name="T3" fmla="*/ 212710227 h 212"/>
              <a:gd name="T4" fmla="*/ 2147483646 w 853"/>
              <a:gd name="T5" fmla="*/ 1339897916 h 212"/>
              <a:gd name="T6" fmla="*/ 2147483646 w 853"/>
              <a:gd name="T7" fmla="*/ 1510004701 h 212"/>
              <a:gd name="T8" fmla="*/ 1505279766 w 853"/>
              <a:gd name="T9" fmla="*/ 2105531663 h 212"/>
              <a:gd name="T10" fmla="*/ 845068335 w 853"/>
              <a:gd name="T11" fmla="*/ 2147483646 h 212"/>
              <a:gd name="T12" fmla="*/ 0 w 853"/>
              <a:gd name="T13" fmla="*/ 2147483646 h 212"/>
              <a:gd name="T14" fmla="*/ 845068335 w 853"/>
              <a:gd name="T15" fmla="*/ 2147483646 h 212"/>
              <a:gd name="T16" fmla="*/ 1624104276 w 853"/>
              <a:gd name="T17" fmla="*/ 2147483646 h 212"/>
              <a:gd name="T18" fmla="*/ 2147483646 w 853"/>
              <a:gd name="T19" fmla="*/ 1722714928 h 212"/>
              <a:gd name="T20" fmla="*/ 2147483646 w 853"/>
              <a:gd name="T21" fmla="*/ 1722714928 h 212"/>
              <a:gd name="T22" fmla="*/ 2147483646 w 853"/>
              <a:gd name="T23" fmla="*/ 1339897916 h 212"/>
              <a:gd name="T24" fmla="*/ 2147483646 w 853"/>
              <a:gd name="T25" fmla="*/ 489133753 h 212"/>
              <a:gd name="T26" fmla="*/ 2147483646 w 853"/>
              <a:gd name="T27" fmla="*/ 0 h 2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53"/>
              <a:gd name="T43" fmla="*/ 0 h 212"/>
              <a:gd name="T44" fmla="*/ 853 w 853"/>
              <a:gd name="T45" fmla="*/ 212 h 2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19" name="Freeform 159"/>
          <p:cNvSpPr/>
          <p:nvPr/>
        </p:nvSpPr>
        <p:spPr bwMode="auto">
          <a:xfrm flipH="1">
            <a:off x="892175" y="3051175"/>
            <a:ext cx="174625" cy="106363"/>
          </a:xfrm>
          <a:custGeom>
            <a:avLst/>
            <a:gdLst>
              <a:gd name="T0" fmla="*/ 2147483646 w 751"/>
              <a:gd name="T1" fmla="*/ 2147483646 h 379"/>
              <a:gd name="T2" fmla="*/ 2147483646 w 751"/>
              <a:gd name="T3" fmla="*/ 2147483646 h 379"/>
              <a:gd name="T4" fmla="*/ 2147483646 w 751"/>
              <a:gd name="T5" fmla="*/ 2147483646 h 379"/>
              <a:gd name="T6" fmla="*/ 2147483646 w 751"/>
              <a:gd name="T7" fmla="*/ 2147483646 h 379"/>
              <a:gd name="T8" fmla="*/ 2147483646 w 751"/>
              <a:gd name="T9" fmla="*/ 2147483646 h 379"/>
              <a:gd name="T10" fmla="*/ 2147483646 w 751"/>
              <a:gd name="T11" fmla="*/ 2147483646 h 379"/>
              <a:gd name="T12" fmla="*/ 2147483646 w 751"/>
              <a:gd name="T13" fmla="*/ 2147483646 h 379"/>
              <a:gd name="T14" fmla="*/ 2147483646 w 751"/>
              <a:gd name="T15" fmla="*/ 2147483646 h 379"/>
              <a:gd name="T16" fmla="*/ 2147483646 w 751"/>
              <a:gd name="T17" fmla="*/ 2147483646 h 379"/>
              <a:gd name="T18" fmla="*/ 2147483646 w 751"/>
              <a:gd name="T19" fmla="*/ 2147483646 h 379"/>
              <a:gd name="T20" fmla="*/ 2147483646 w 751"/>
              <a:gd name="T21" fmla="*/ 2147483646 h 379"/>
              <a:gd name="T22" fmla="*/ 2147483646 w 751"/>
              <a:gd name="T23" fmla="*/ 2147483646 h 379"/>
              <a:gd name="T24" fmla="*/ 2147483646 w 751"/>
              <a:gd name="T25" fmla="*/ 2147483646 h 379"/>
              <a:gd name="T26" fmla="*/ 2147483646 w 751"/>
              <a:gd name="T27" fmla="*/ 2147483646 h 379"/>
              <a:gd name="T28" fmla="*/ 2147483646 w 751"/>
              <a:gd name="T29" fmla="*/ 2147483646 h 379"/>
              <a:gd name="T30" fmla="*/ 2147483646 w 751"/>
              <a:gd name="T31" fmla="*/ 2147483646 h 379"/>
              <a:gd name="T32" fmla="*/ 2147483646 w 751"/>
              <a:gd name="T33" fmla="*/ 2147483646 h 379"/>
              <a:gd name="T34" fmla="*/ 2147483646 w 751"/>
              <a:gd name="T35" fmla="*/ 2147483646 h 379"/>
              <a:gd name="T36" fmla="*/ 2147483646 w 751"/>
              <a:gd name="T37" fmla="*/ 2147483646 h 379"/>
              <a:gd name="T38" fmla="*/ 2147483646 w 751"/>
              <a:gd name="T39" fmla="*/ 2147483646 h 379"/>
              <a:gd name="T40" fmla="*/ 2147483646 w 751"/>
              <a:gd name="T41" fmla="*/ 2147483646 h 379"/>
              <a:gd name="T42" fmla="*/ 2147483646 w 751"/>
              <a:gd name="T43" fmla="*/ 2147483646 h 379"/>
              <a:gd name="T44" fmla="*/ 2147483646 w 751"/>
              <a:gd name="T45" fmla="*/ 2147483646 h 379"/>
              <a:gd name="T46" fmla="*/ 2147483646 w 751"/>
              <a:gd name="T47" fmla="*/ 2147483646 h 379"/>
              <a:gd name="T48" fmla="*/ 2112076819 w 751"/>
              <a:gd name="T49" fmla="*/ 2147483646 h 379"/>
              <a:gd name="T50" fmla="*/ 1521177442 w 751"/>
              <a:gd name="T51" fmla="*/ 2147483646 h 379"/>
              <a:gd name="T52" fmla="*/ 1169200874 w 751"/>
              <a:gd name="T53" fmla="*/ 2147483646 h 379"/>
              <a:gd name="T54" fmla="*/ 678866430 w 751"/>
              <a:gd name="T55" fmla="*/ 2147483646 h 379"/>
              <a:gd name="T56" fmla="*/ 528019263 w 751"/>
              <a:gd name="T57" fmla="*/ 2147483646 h 379"/>
              <a:gd name="T58" fmla="*/ 490280498 w 751"/>
              <a:gd name="T59" fmla="*/ 2147483646 h 379"/>
              <a:gd name="T60" fmla="*/ 226270751 w 751"/>
              <a:gd name="T61" fmla="*/ 2147483646 h 379"/>
              <a:gd name="T62" fmla="*/ 75423584 w 751"/>
              <a:gd name="T63" fmla="*/ 2147483646 h 379"/>
              <a:gd name="T64" fmla="*/ 0 w 751"/>
              <a:gd name="T65" fmla="*/ 1922991121 h 379"/>
              <a:gd name="T66" fmla="*/ 50282467 w 751"/>
              <a:gd name="T67" fmla="*/ 1635597734 h 379"/>
              <a:gd name="T68" fmla="*/ 188585932 w 751"/>
              <a:gd name="T69" fmla="*/ 1503045582 h 379"/>
              <a:gd name="T70" fmla="*/ 452595679 w 751"/>
              <a:gd name="T71" fmla="*/ 1237783556 h 379"/>
              <a:gd name="T72" fmla="*/ 653725080 w 751"/>
              <a:gd name="T73" fmla="*/ 972521812 h 379"/>
              <a:gd name="T74" fmla="*/ 892593711 w 751"/>
              <a:gd name="T75" fmla="*/ 751522791 h 379"/>
              <a:gd name="T76" fmla="*/ 1169200874 w 751"/>
              <a:gd name="T77" fmla="*/ 596760416 h 379"/>
              <a:gd name="T78" fmla="*/ 1408069039 w 751"/>
              <a:gd name="T79" fmla="*/ 596760416 h 379"/>
              <a:gd name="T80" fmla="*/ 2147483646 w 751"/>
              <a:gd name="T81" fmla="*/ 198946519 h 379"/>
              <a:gd name="T82" fmla="*/ 2147483646 w 751"/>
              <a:gd name="T83" fmla="*/ 88446868 h 379"/>
              <a:gd name="T84" fmla="*/ 2147483646 w 751"/>
              <a:gd name="T85" fmla="*/ 0 h 379"/>
              <a:gd name="T86" fmla="*/ 2147483646 w 751"/>
              <a:gd name="T87" fmla="*/ 88446868 h 379"/>
              <a:gd name="T88" fmla="*/ 2147483646 w 751"/>
              <a:gd name="T89" fmla="*/ 287314527 h 379"/>
              <a:gd name="T90" fmla="*/ 2147483646 w 751"/>
              <a:gd name="T91" fmla="*/ 1237783556 h 379"/>
              <a:gd name="T92" fmla="*/ 2147483646 w 751"/>
              <a:gd name="T93" fmla="*/ 1414598713 h 379"/>
              <a:gd name="T94" fmla="*/ 2147483646 w 751"/>
              <a:gd name="T95" fmla="*/ 1569361088 h 379"/>
              <a:gd name="T96" fmla="*/ 2147483646 w 751"/>
              <a:gd name="T97" fmla="*/ 1922991121 h 379"/>
              <a:gd name="T98" fmla="*/ 2147483646 w 751"/>
              <a:gd name="T99" fmla="*/ 2147483646 h 379"/>
              <a:gd name="T100" fmla="*/ 2147483646 w 751"/>
              <a:gd name="T101" fmla="*/ 2147483646 h 379"/>
              <a:gd name="T102" fmla="*/ 2147483646 w 751"/>
              <a:gd name="T103" fmla="*/ 2147483646 h 379"/>
              <a:gd name="T104" fmla="*/ 2147483646 w 751"/>
              <a:gd name="T105" fmla="*/ 2147483646 h 379"/>
              <a:gd name="T106" fmla="*/ 2147483646 w 751"/>
              <a:gd name="T107" fmla="*/ 2147483646 h 379"/>
              <a:gd name="T108" fmla="*/ 2147483646 w 751"/>
              <a:gd name="T109" fmla="*/ 2147483646 h 379"/>
              <a:gd name="T110" fmla="*/ 2147483646 w 751"/>
              <a:gd name="T111" fmla="*/ 2147483646 h 3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51"/>
              <a:gd name="T169" fmla="*/ 0 h 379"/>
              <a:gd name="T170" fmla="*/ 751 w 751"/>
              <a:gd name="T171" fmla="*/ 379 h 37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a:solidFill>
              <a:srgbClr val="402000"/>
            </a:solidFill>
            <a:prstDash val="solid"/>
            <a:round/>
          </a:ln>
        </p:spPr>
        <p:txBody>
          <a:bodyPr/>
          <a:lstStyle/>
          <a:p>
            <a:endParaRPr lang="zh-CN" altLang="en-US"/>
          </a:p>
        </p:txBody>
      </p:sp>
      <p:sp>
        <p:nvSpPr>
          <p:cNvPr id="139420" name="Freeform 160"/>
          <p:cNvSpPr/>
          <p:nvPr/>
        </p:nvSpPr>
        <p:spPr bwMode="auto">
          <a:xfrm flipH="1">
            <a:off x="957263" y="3100388"/>
            <a:ext cx="42862" cy="11112"/>
          </a:xfrm>
          <a:custGeom>
            <a:avLst/>
            <a:gdLst>
              <a:gd name="T0" fmla="*/ 0 w 179"/>
              <a:gd name="T1" fmla="*/ 0 h 43"/>
              <a:gd name="T2" fmla="*/ 82393934 w 179"/>
              <a:gd name="T3" fmla="*/ 189856014 h 43"/>
              <a:gd name="T4" fmla="*/ 521714109 w 179"/>
              <a:gd name="T5" fmla="*/ 172560057 h 43"/>
              <a:gd name="T6" fmla="*/ 686501977 w 179"/>
              <a:gd name="T7" fmla="*/ 276136043 h 43"/>
              <a:gd name="T8" fmla="*/ 1043427978 w 179"/>
              <a:gd name="T9" fmla="*/ 500450627 h 43"/>
              <a:gd name="T10" fmla="*/ 1537734592 w 179"/>
              <a:gd name="T11" fmla="*/ 638485183 h 43"/>
              <a:gd name="T12" fmla="*/ 2059448701 w 179"/>
              <a:gd name="T13" fmla="*/ 655781399 h 43"/>
              <a:gd name="T14" fmla="*/ 2147483646 w 179"/>
              <a:gd name="T15" fmla="*/ 742061427 h 43"/>
              <a:gd name="T16" fmla="*/ 2128081778 w 179"/>
              <a:gd name="T17" fmla="*/ 586730656 h 43"/>
              <a:gd name="T18" fmla="*/ 1716226088 w 179"/>
              <a:gd name="T19" fmla="*/ 500450627 h 43"/>
              <a:gd name="T20" fmla="*/ 1441636791 w 179"/>
              <a:gd name="T21" fmla="*/ 500450627 h 43"/>
              <a:gd name="T22" fmla="*/ 1043427978 w 179"/>
              <a:gd name="T23" fmla="*/ 362416071 h 43"/>
              <a:gd name="T24" fmla="*/ 727670329 w 179"/>
              <a:gd name="T25" fmla="*/ 138034556 h 43"/>
              <a:gd name="T26" fmla="*/ 590346946 w 179"/>
              <a:gd name="T27" fmla="*/ 34525242 h 43"/>
              <a:gd name="T28" fmla="*/ 0 w 179"/>
              <a:gd name="T29" fmla="*/ 0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9"/>
              <a:gd name="T46" fmla="*/ 0 h 43"/>
              <a:gd name="T47" fmla="*/ 179 w 179"/>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21" name="Freeform 161"/>
          <p:cNvSpPr/>
          <p:nvPr/>
        </p:nvSpPr>
        <p:spPr bwMode="auto">
          <a:xfrm flipH="1">
            <a:off x="1009650" y="3109913"/>
            <a:ext cx="6350" cy="7937"/>
          </a:xfrm>
          <a:custGeom>
            <a:avLst/>
            <a:gdLst>
              <a:gd name="T0" fmla="*/ 128023938 w 20"/>
              <a:gd name="T1" fmla="*/ 0 h 24"/>
              <a:gd name="T2" fmla="*/ 384071813 w 20"/>
              <a:gd name="T3" fmla="*/ 216986005 h 24"/>
              <a:gd name="T4" fmla="*/ 288104263 w 20"/>
              <a:gd name="T5" fmla="*/ 542574643 h 24"/>
              <a:gd name="T6" fmla="*/ 0 w 20"/>
              <a:gd name="T7" fmla="*/ 868053816 h 24"/>
              <a:gd name="T8" fmla="*/ 544152138 w 20"/>
              <a:gd name="T9" fmla="*/ 651067811 h 24"/>
              <a:gd name="T10" fmla="*/ 640119688 w 20"/>
              <a:gd name="T11" fmla="*/ 289387650 h 24"/>
              <a:gd name="T12" fmla="*/ 128023938 w 20"/>
              <a:gd name="T13" fmla="*/ 0 h 24"/>
              <a:gd name="T14" fmla="*/ 0 60000 65536"/>
              <a:gd name="T15" fmla="*/ 0 60000 65536"/>
              <a:gd name="T16" fmla="*/ 0 60000 65536"/>
              <a:gd name="T17" fmla="*/ 0 60000 65536"/>
              <a:gd name="T18" fmla="*/ 0 60000 65536"/>
              <a:gd name="T19" fmla="*/ 0 60000 65536"/>
              <a:gd name="T20" fmla="*/ 0 60000 65536"/>
              <a:gd name="T21" fmla="*/ 0 w 20"/>
              <a:gd name="T22" fmla="*/ 0 h 24"/>
              <a:gd name="T23" fmla="*/ 20 w 2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4">
                <a:moveTo>
                  <a:pt x="4" y="0"/>
                </a:moveTo>
                <a:lnTo>
                  <a:pt x="12" y="6"/>
                </a:lnTo>
                <a:lnTo>
                  <a:pt x="9" y="15"/>
                </a:lnTo>
                <a:lnTo>
                  <a:pt x="0" y="24"/>
                </a:lnTo>
                <a:lnTo>
                  <a:pt x="17" y="18"/>
                </a:lnTo>
                <a:lnTo>
                  <a:pt x="20" y="8"/>
                </a:lnTo>
                <a:lnTo>
                  <a:pt x="4"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22" name="Freeform 162"/>
          <p:cNvSpPr/>
          <p:nvPr/>
        </p:nvSpPr>
        <p:spPr bwMode="auto">
          <a:xfrm flipH="1">
            <a:off x="1035050" y="3068638"/>
            <a:ext cx="25400" cy="11112"/>
          </a:xfrm>
          <a:custGeom>
            <a:avLst/>
            <a:gdLst>
              <a:gd name="T0" fmla="*/ 0 w 104"/>
              <a:gd name="T1" fmla="*/ 558324061 h 48"/>
              <a:gd name="T2" fmla="*/ 160275954 w 104"/>
              <a:gd name="T3" fmla="*/ 595517082 h 48"/>
              <a:gd name="T4" fmla="*/ 364214752 w 104"/>
              <a:gd name="T5" fmla="*/ 409444790 h 48"/>
              <a:gd name="T6" fmla="*/ 670152867 w 104"/>
              <a:gd name="T7" fmla="*/ 310191943 h 48"/>
              <a:gd name="T8" fmla="*/ 815814785 w 104"/>
              <a:gd name="T9" fmla="*/ 173692367 h 48"/>
              <a:gd name="T10" fmla="*/ 961476946 w 104"/>
              <a:gd name="T11" fmla="*/ 111686249 h 48"/>
              <a:gd name="T12" fmla="*/ 1296583298 w 104"/>
              <a:gd name="T13" fmla="*/ 49626424 h 48"/>
              <a:gd name="T14" fmla="*/ 1515076296 w 104"/>
              <a:gd name="T15" fmla="*/ 12433402 h 48"/>
              <a:gd name="T16" fmla="*/ 1223692625 w 104"/>
              <a:gd name="T17" fmla="*/ 0 h 48"/>
              <a:gd name="T18" fmla="*/ 844923429 w 104"/>
              <a:gd name="T19" fmla="*/ 49626424 h 48"/>
              <a:gd name="T20" fmla="*/ 713815712 w 104"/>
              <a:gd name="T21" fmla="*/ 148879271 h 48"/>
              <a:gd name="T22" fmla="*/ 539045150 w 104"/>
              <a:gd name="T23" fmla="*/ 248132118 h 48"/>
              <a:gd name="T24" fmla="*/ 0 w 104"/>
              <a:gd name="T25" fmla="*/ 558324061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23" name="Freeform 163"/>
          <p:cNvSpPr/>
          <p:nvPr/>
        </p:nvSpPr>
        <p:spPr bwMode="auto">
          <a:xfrm flipH="1">
            <a:off x="984250" y="3063875"/>
            <a:ext cx="38100" cy="9525"/>
          </a:xfrm>
          <a:custGeom>
            <a:avLst/>
            <a:gdLst>
              <a:gd name="T0" fmla="*/ 0 w 166"/>
              <a:gd name="T1" fmla="*/ 116647232 h 42"/>
              <a:gd name="T2" fmla="*/ 423166601 w 166"/>
              <a:gd name="T3" fmla="*/ 69998545 h 42"/>
              <a:gd name="T4" fmla="*/ 664961136 w 166"/>
              <a:gd name="T5" fmla="*/ 0 h 42"/>
              <a:gd name="T6" fmla="*/ 761731693 w 166"/>
              <a:gd name="T7" fmla="*/ 0 h 42"/>
              <a:gd name="T8" fmla="*/ 1027705728 w 166"/>
              <a:gd name="T9" fmla="*/ 58323616 h 42"/>
              <a:gd name="T10" fmla="*/ 1136539525 w 166"/>
              <a:gd name="T11" fmla="*/ 163295920 h 42"/>
              <a:gd name="T12" fmla="*/ 1342091320 w 166"/>
              <a:gd name="T13" fmla="*/ 268267996 h 42"/>
              <a:gd name="T14" fmla="*/ 1728962622 w 166"/>
              <a:gd name="T15" fmla="*/ 419888761 h 42"/>
              <a:gd name="T16" fmla="*/ 2007052686 w 166"/>
              <a:gd name="T17" fmla="*/ 419888761 h 42"/>
              <a:gd name="T18" fmla="*/ 1716898923 w 166"/>
              <a:gd name="T19" fmla="*/ 489887532 h 42"/>
              <a:gd name="T20" fmla="*/ 1523410598 w 166"/>
              <a:gd name="T21" fmla="*/ 454914000 h 42"/>
              <a:gd name="T22" fmla="*/ 1100243996 w 166"/>
              <a:gd name="T23" fmla="*/ 256593068 h 42"/>
              <a:gd name="T24" fmla="*/ 955167459 w 166"/>
              <a:gd name="T25" fmla="*/ 116647232 h 42"/>
              <a:gd name="T26" fmla="*/ 664961136 w 166"/>
              <a:gd name="T27" fmla="*/ 93297148 h 42"/>
              <a:gd name="T28" fmla="*/ 423166601 w 166"/>
              <a:gd name="T29" fmla="*/ 116647232 h 42"/>
              <a:gd name="T30" fmla="*/ 0 w 166"/>
              <a:gd name="T31" fmla="*/ 116647232 h 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6"/>
              <a:gd name="T49" fmla="*/ 0 h 42"/>
              <a:gd name="T50" fmla="*/ 166 w 166"/>
              <a:gd name="T51" fmla="*/ 42 h 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24" name="Freeform 164"/>
          <p:cNvSpPr/>
          <p:nvPr/>
        </p:nvSpPr>
        <p:spPr bwMode="auto">
          <a:xfrm flipH="1">
            <a:off x="1046163" y="3076575"/>
            <a:ext cx="6350" cy="6350"/>
          </a:xfrm>
          <a:custGeom>
            <a:avLst/>
            <a:gdLst>
              <a:gd name="T0" fmla="*/ 178137320 w 33"/>
              <a:gd name="T1" fmla="*/ 0 h 30"/>
              <a:gd name="T2" fmla="*/ 235122027 w 33"/>
              <a:gd name="T3" fmla="*/ 104300867 h 30"/>
              <a:gd name="T4" fmla="*/ 163881955 w 33"/>
              <a:gd name="T5" fmla="*/ 227598182 h 30"/>
              <a:gd name="T6" fmla="*/ 0 w 33"/>
              <a:gd name="T7" fmla="*/ 284497568 h 30"/>
              <a:gd name="T8" fmla="*/ 178137320 w 33"/>
              <a:gd name="T9" fmla="*/ 142248890 h 30"/>
              <a:gd name="T10" fmla="*/ 178137320 w 33"/>
              <a:gd name="T11" fmla="*/ 0 h 30"/>
              <a:gd name="T12" fmla="*/ 0 60000 65536"/>
              <a:gd name="T13" fmla="*/ 0 60000 65536"/>
              <a:gd name="T14" fmla="*/ 0 60000 65536"/>
              <a:gd name="T15" fmla="*/ 0 60000 65536"/>
              <a:gd name="T16" fmla="*/ 0 60000 65536"/>
              <a:gd name="T17" fmla="*/ 0 60000 65536"/>
              <a:gd name="T18" fmla="*/ 0 w 33"/>
              <a:gd name="T19" fmla="*/ 0 h 30"/>
              <a:gd name="T20" fmla="*/ 33 w 33"/>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33" h="30">
                <a:moveTo>
                  <a:pt x="25" y="0"/>
                </a:moveTo>
                <a:lnTo>
                  <a:pt x="33" y="11"/>
                </a:lnTo>
                <a:lnTo>
                  <a:pt x="23" y="24"/>
                </a:lnTo>
                <a:lnTo>
                  <a:pt x="0" y="30"/>
                </a:lnTo>
                <a:lnTo>
                  <a:pt x="25" y="15"/>
                </a:lnTo>
                <a:lnTo>
                  <a:pt x="25"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25" name="Freeform 165"/>
          <p:cNvSpPr/>
          <p:nvPr/>
        </p:nvSpPr>
        <p:spPr bwMode="auto">
          <a:xfrm flipH="1">
            <a:off x="1052513" y="3068638"/>
            <a:ext cx="9525" cy="7937"/>
          </a:xfrm>
          <a:custGeom>
            <a:avLst/>
            <a:gdLst>
              <a:gd name="T0" fmla="*/ 793536698 w 33"/>
              <a:gd name="T1" fmla="*/ 364396457 h 28"/>
              <a:gd name="T2" fmla="*/ 601171818 w 33"/>
              <a:gd name="T3" fmla="*/ 0 h 28"/>
              <a:gd name="T4" fmla="*/ 577094927 w 33"/>
              <a:gd name="T5" fmla="*/ 296097155 h 28"/>
              <a:gd name="T6" fmla="*/ 0 w 33"/>
              <a:gd name="T7" fmla="*/ 592194310 h 28"/>
              <a:gd name="T8" fmla="*/ 72147257 w 33"/>
              <a:gd name="T9" fmla="*/ 637753824 h 28"/>
              <a:gd name="T10" fmla="*/ 793536698 w 33"/>
              <a:gd name="T11" fmla="*/ 364396457 h 28"/>
              <a:gd name="T12" fmla="*/ 0 60000 65536"/>
              <a:gd name="T13" fmla="*/ 0 60000 65536"/>
              <a:gd name="T14" fmla="*/ 0 60000 65536"/>
              <a:gd name="T15" fmla="*/ 0 60000 65536"/>
              <a:gd name="T16" fmla="*/ 0 60000 65536"/>
              <a:gd name="T17" fmla="*/ 0 60000 65536"/>
              <a:gd name="T18" fmla="*/ 0 w 33"/>
              <a:gd name="T19" fmla="*/ 0 h 28"/>
              <a:gd name="T20" fmla="*/ 33 w 33"/>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3" h="28">
                <a:moveTo>
                  <a:pt x="33" y="16"/>
                </a:moveTo>
                <a:lnTo>
                  <a:pt x="25" y="0"/>
                </a:lnTo>
                <a:lnTo>
                  <a:pt x="24" y="13"/>
                </a:lnTo>
                <a:lnTo>
                  <a:pt x="0" y="26"/>
                </a:lnTo>
                <a:lnTo>
                  <a:pt x="3" y="28"/>
                </a:lnTo>
                <a:lnTo>
                  <a:pt x="33" y="16"/>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26" name="Freeform 166"/>
          <p:cNvSpPr/>
          <p:nvPr/>
        </p:nvSpPr>
        <p:spPr bwMode="auto">
          <a:xfrm flipH="1">
            <a:off x="955675" y="3078163"/>
            <a:ext cx="7938" cy="12700"/>
          </a:xfrm>
          <a:custGeom>
            <a:avLst/>
            <a:gdLst>
              <a:gd name="T0" fmla="*/ 0 w 37"/>
              <a:gd name="T1" fmla="*/ 0 h 42"/>
              <a:gd name="T2" fmla="*/ 78983529 w 37"/>
              <a:gd name="T3" fmla="*/ 580607412 h 42"/>
              <a:gd name="T4" fmla="*/ 227100387 w 37"/>
              <a:gd name="T5" fmla="*/ 1078283824 h 42"/>
              <a:gd name="T6" fmla="*/ 365367475 w 37"/>
              <a:gd name="T7" fmla="*/ 1161214824 h 42"/>
              <a:gd name="T8" fmla="*/ 0 w 37"/>
              <a:gd name="T9" fmla="*/ 0 h 42"/>
              <a:gd name="T10" fmla="*/ 0 60000 65536"/>
              <a:gd name="T11" fmla="*/ 0 60000 65536"/>
              <a:gd name="T12" fmla="*/ 0 60000 65536"/>
              <a:gd name="T13" fmla="*/ 0 60000 65536"/>
              <a:gd name="T14" fmla="*/ 0 60000 65536"/>
              <a:gd name="T15" fmla="*/ 0 w 37"/>
              <a:gd name="T16" fmla="*/ 0 h 42"/>
              <a:gd name="T17" fmla="*/ 37 w 37"/>
              <a:gd name="T18" fmla="*/ 42 h 42"/>
            </a:gdLst>
            <a:ahLst/>
            <a:cxnLst>
              <a:cxn ang="T10">
                <a:pos x="T0" y="T1"/>
              </a:cxn>
              <a:cxn ang="T11">
                <a:pos x="T2" y="T3"/>
              </a:cxn>
              <a:cxn ang="T12">
                <a:pos x="T4" y="T5"/>
              </a:cxn>
              <a:cxn ang="T13">
                <a:pos x="T6" y="T7"/>
              </a:cxn>
              <a:cxn ang="T14">
                <a:pos x="T8" y="T9"/>
              </a:cxn>
            </a:cxnLst>
            <a:rect l="T15" t="T16" r="T17" b="T18"/>
            <a:pathLst>
              <a:path w="37" h="42">
                <a:moveTo>
                  <a:pt x="0" y="0"/>
                </a:moveTo>
                <a:lnTo>
                  <a:pt x="8" y="21"/>
                </a:lnTo>
                <a:lnTo>
                  <a:pt x="23" y="39"/>
                </a:lnTo>
                <a:lnTo>
                  <a:pt x="37" y="4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27" name="Freeform 167"/>
          <p:cNvSpPr/>
          <p:nvPr/>
        </p:nvSpPr>
        <p:spPr bwMode="auto">
          <a:xfrm flipH="1">
            <a:off x="922338" y="3132138"/>
            <a:ext cx="12700" cy="7937"/>
          </a:xfrm>
          <a:custGeom>
            <a:avLst/>
            <a:gdLst>
              <a:gd name="T0" fmla="*/ 819353200 w 50"/>
              <a:gd name="T1" fmla="*/ 0 h 39"/>
              <a:gd name="T2" fmla="*/ 278580088 w 50"/>
              <a:gd name="T3" fmla="*/ 117998361 h 39"/>
              <a:gd name="T4" fmla="*/ 0 w 50"/>
              <a:gd name="T5" fmla="*/ 328730392 h 39"/>
              <a:gd name="T6" fmla="*/ 819353200 w 50"/>
              <a:gd name="T7" fmla="*/ 0 h 39"/>
              <a:gd name="T8" fmla="*/ 0 60000 65536"/>
              <a:gd name="T9" fmla="*/ 0 60000 65536"/>
              <a:gd name="T10" fmla="*/ 0 60000 65536"/>
              <a:gd name="T11" fmla="*/ 0 60000 65536"/>
              <a:gd name="T12" fmla="*/ 0 w 50"/>
              <a:gd name="T13" fmla="*/ 0 h 39"/>
              <a:gd name="T14" fmla="*/ 50 w 50"/>
              <a:gd name="T15" fmla="*/ 39 h 39"/>
            </a:gdLst>
            <a:ahLst/>
            <a:cxnLst>
              <a:cxn ang="T8">
                <a:pos x="T0" y="T1"/>
              </a:cxn>
              <a:cxn ang="T9">
                <a:pos x="T2" y="T3"/>
              </a:cxn>
              <a:cxn ang="T10">
                <a:pos x="T4" y="T5"/>
              </a:cxn>
              <a:cxn ang="T11">
                <a:pos x="T6" y="T7"/>
              </a:cxn>
            </a:cxnLst>
            <a:rect l="T12" t="T13" r="T14" b="T15"/>
            <a:pathLst>
              <a:path w="50" h="39">
                <a:moveTo>
                  <a:pt x="50" y="0"/>
                </a:moveTo>
                <a:lnTo>
                  <a:pt x="17" y="14"/>
                </a:lnTo>
                <a:lnTo>
                  <a:pt x="0" y="39"/>
                </a:lnTo>
                <a:lnTo>
                  <a:pt x="5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28" name="Freeform 168"/>
          <p:cNvSpPr/>
          <p:nvPr/>
        </p:nvSpPr>
        <p:spPr bwMode="auto">
          <a:xfrm flipH="1">
            <a:off x="863600" y="3109913"/>
            <a:ext cx="53975" cy="74612"/>
          </a:xfrm>
          <a:custGeom>
            <a:avLst/>
            <a:gdLst>
              <a:gd name="T0" fmla="*/ 1152783016 w 219"/>
              <a:gd name="T1" fmla="*/ 371004956 h 267"/>
              <a:gd name="T2" fmla="*/ 628752064 w 219"/>
              <a:gd name="T3" fmla="*/ 1200241327 h 267"/>
              <a:gd name="T4" fmla="*/ 389241822 w 219"/>
              <a:gd name="T5" fmla="*/ 1898521342 h 267"/>
              <a:gd name="T6" fmla="*/ 164674521 w 219"/>
              <a:gd name="T7" fmla="*/ 2147483646 h 267"/>
              <a:gd name="T8" fmla="*/ 164674521 w 219"/>
              <a:gd name="T9" fmla="*/ 2147483646 h 267"/>
              <a:gd name="T10" fmla="*/ 0 w 219"/>
              <a:gd name="T11" fmla="*/ 2147483646 h 267"/>
              <a:gd name="T12" fmla="*/ 2147483646 w 219"/>
              <a:gd name="T13" fmla="*/ 2147483646 h 267"/>
              <a:gd name="T14" fmla="*/ 2147483646 w 219"/>
              <a:gd name="T15" fmla="*/ 0 h 267"/>
              <a:gd name="T16" fmla="*/ 2147483646 w 219"/>
              <a:gd name="T17" fmla="*/ 371004956 h 267"/>
              <a:gd name="T18" fmla="*/ 1152783016 w 219"/>
              <a:gd name="T19" fmla="*/ 371004956 h 2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267"/>
              <a:gd name="T32" fmla="*/ 219 w 219"/>
              <a:gd name="T33" fmla="*/ 267 h 2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a:solidFill>
              <a:srgbClr val="000000"/>
            </a:solidFill>
            <a:prstDash val="solid"/>
            <a:round/>
          </a:ln>
        </p:spPr>
        <p:txBody>
          <a:bodyPr/>
          <a:lstStyle/>
          <a:p>
            <a:endParaRPr lang="zh-CN" altLang="en-US"/>
          </a:p>
        </p:txBody>
      </p:sp>
      <p:sp>
        <p:nvSpPr>
          <p:cNvPr id="139429" name="Freeform 169"/>
          <p:cNvSpPr/>
          <p:nvPr/>
        </p:nvSpPr>
        <p:spPr bwMode="auto">
          <a:xfrm flipH="1">
            <a:off x="871538" y="3117850"/>
            <a:ext cx="39687" cy="60325"/>
          </a:xfrm>
          <a:custGeom>
            <a:avLst/>
            <a:gdLst>
              <a:gd name="T0" fmla="*/ 804783872 w 175"/>
              <a:gd name="T1" fmla="*/ 144286158 h 220"/>
              <a:gd name="T2" fmla="*/ 443227818 w 175"/>
              <a:gd name="T3" fmla="*/ 865941793 h 220"/>
              <a:gd name="T4" fmla="*/ 139942258 w 175"/>
              <a:gd name="T5" fmla="*/ 1896771006 h 220"/>
              <a:gd name="T6" fmla="*/ 69996756 w 175"/>
              <a:gd name="T7" fmla="*/ 2147483646 h 220"/>
              <a:gd name="T8" fmla="*/ 0 w 175"/>
              <a:gd name="T9" fmla="*/ 2147483646 h 220"/>
              <a:gd name="T10" fmla="*/ 1632917079 w 175"/>
              <a:gd name="T11" fmla="*/ 2147483646 h 220"/>
              <a:gd name="T12" fmla="*/ 2041121006 w 175"/>
              <a:gd name="T13" fmla="*/ 0 h 220"/>
              <a:gd name="T14" fmla="*/ 1422978065 w 175"/>
              <a:gd name="T15" fmla="*/ 206165897 h 220"/>
              <a:gd name="T16" fmla="*/ 804783872 w 175"/>
              <a:gd name="T17" fmla="*/ 144286158 h 2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5"/>
              <a:gd name="T28" fmla="*/ 0 h 220"/>
              <a:gd name="T29" fmla="*/ 175 w 175"/>
              <a:gd name="T30" fmla="*/ 220 h 2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30" name="Freeform 170"/>
          <p:cNvSpPr/>
          <p:nvPr/>
        </p:nvSpPr>
        <p:spPr bwMode="auto">
          <a:xfrm flipH="1">
            <a:off x="696913" y="2703513"/>
            <a:ext cx="174625" cy="225425"/>
          </a:xfrm>
          <a:custGeom>
            <a:avLst/>
            <a:gdLst>
              <a:gd name="T0" fmla="*/ 2147483646 w 741"/>
              <a:gd name="T1" fmla="*/ 566725992 h 807"/>
              <a:gd name="T2" fmla="*/ 2147483646 w 741"/>
              <a:gd name="T3" fmla="*/ 1612941574 h 807"/>
              <a:gd name="T4" fmla="*/ 1884622284 w 741"/>
              <a:gd name="T5" fmla="*/ 2147483646 h 807"/>
              <a:gd name="T6" fmla="*/ 1465823224 w 741"/>
              <a:gd name="T7" fmla="*/ 2147483646 h 807"/>
              <a:gd name="T8" fmla="*/ 1204081087 w 741"/>
              <a:gd name="T9" fmla="*/ 2147483646 h 807"/>
              <a:gd name="T10" fmla="*/ 1204081087 w 741"/>
              <a:gd name="T11" fmla="*/ 2147483646 h 807"/>
              <a:gd name="T12" fmla="*/ 1426559229 w 741"/>
              <a:gd name="T13" fmla="*/ 2147483646 h 807"/>
              <a:gd name="T14" fmla="*/ 1007760639 w 741"/>
              <a:gd name="T15" fmla="*/ 2147483646 h 807"/>
              <a:gd name="T16" fmla="*/ 340270599 w 741"/>
              <a:gd name="T17" fmla="*/ 2147483646 h 807"/>
              <a:gd name="T18" fmla="*/ 0 w 741"/>
              <a:gd name="T19" fmla="*/ 2147483646 h 807"/>
              <a:gd name="T20" fmla="*/ 0 w 741"/>
              <a:gd name="T21" fmla="*/ 2147483646 h 807"/>
              <a:gd name="T22" fmla="*/ 78528226 w 741"/>
              <a:gd name="T23" fmla="*/ 2147483646 h 807"/>
              <a:gd name="T24" fmla="*/ 366483673 w 741"/>
              <a:gd name="T25" fmla="*/ 2147483646 h 807"/>
              <a:gd name="T26" fmla="*/ 785282262 w 741"/>
              <a:gd name="T27" fmla="*/ 2147483646 h 807"/>
              <a:gd name="T28" fmla="*/ 1033918098 w 741"/>
              <a:gd name="T29" fmla="*/ 2147483646 h 807"/>
              <a:gd name="T30" fmla="*/ 1007760639 w 741"/>
              <a:gd name="T31" fmla="*/ 2147483646 h 807"/>
              <a:gd name="T32" fmla="*/ 876861409 w 741"/>
              <a:gd name="T33" fmla="*/ 2147483646 h 807"/>
              <a:gd name="T34" fmla="*/ 1125552861 w 741"/>
              <a:gd name="T35" fmla="*/ 2147483646 h 807"/>
              <a:gd name="T36" fmla="*/ 1047024635 w 741"/>
              <a:gd name="T37" fmla="*/ 2147483646 h 807"/>
              <a:gd name="T38" fmla="*/ 1243345318 w 741"/>
              <a:gd name="T39" fmla="*/ 2147483646 h 807"/>
              <a:gd name="T40" fmla="*/ 1439665766 w 741"/>
              <a:gd name="T41" fmla="*/ 2147483646 h 807"/>
              <a:gd name="T42" fmla="*/ 1740672133 w 741"/>
              <a:gd name="T43" fmla="*/ 2147483646 h 807"/>
              <a:gd name="T44" fmla="*/ 2147483646 w 741"/>
              <a:gd name="T45" fmla="*/ 2147483646 h 807"/>
              <a:gd name="T46" fmla="*/ 2147483646 w 741"/>
              <a:gd name="T47" fmla="*/ 2147483646 h 807"/>
              <a:gd name="T48" fmla="*/ 2147483646 w 741"/>
              <a:gd name="T49" fmla="*/ 2147483646 h 807"/>
              <a:gd name="T50" fmla="*/ 2147483646 w 741"/>
              <a:gd name="T51" fmla="*/ 2147483646 h 807"/>
              <a:gd name="T52" fmla="*/ 2147483646 w 741"/>
              <a:gd name="T53" fmla="*/ 2147483646 h 807"/>
              <a:gd name="T54" fmla="*/ 2147483646 w 741"/>
              <a:gd name="T55" fmla="*/ 2147483646 h 807"/>
              <a:gd name="T56" fmla="*/ 2147483646 w 741"/>
              <a:gd name="T57" fmla="*/ 2147483646 h 807"/>
              <a:gd name="T58" fmla="*/ 2147483646 w 741"/>
              <a:gd name="T59" fmla="*/ 2147483646 h 807"/>
              <a:gd name="T60" fmla="*/ 2147483646 w 741"/>
              <a:gd name="T61" fmla="*/ 2147483646 h 807"/>
              <a:gd name="T62" fmla="*/ 2147483646 w 741"/>
              <a:gd name="T63" fmla="*/ 1678329908 h 807"/>
              <a:gd name="T64" fmla="*/ 2147483646 w 741"/>
              <a:gd name="T65" fmla="*/ 762891553 h 807"/>
              <a:gd name="T66" fmla="*/ 2147483646 w 741"/>
              <a:gd name="T67" fmla="*/ 0 h 807"/>
              <a:gd name="T68" fmla="*/ 2147483646 w 741"/>
              <a:gd name="T69" fmla="*/ 392330843 h 807"/>
              <a:gd name="T70" fmla="*/ 2147483646 w 741"/>
              <a:gd name="T71" fmla="*/ 566725992 h 8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41"/>
              <a:gd name="T109" fmla="*/ 0 h 807"/>
              <a:gd name="T110" fmla="*/ 741 w 741"/>
              <a:gd name="T111" fmla="*/ 807 h 80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a:solidFill>
              <a:srgbClr val="402000"/>
            </a:solidFill>
            <a:prstDash val="solid"/>
            <a:round/>
          </a:ln>
        </p:spPr>
        <p:txBody>
          <a:bodyPr/>
          <a:lstStyle/>
          <a:p>
            <a:endParaRPr lang="zh-CN" altLang="en-US"/>
          </a:p>
        </p:txBody>
      </p:sp>
      <p:sp>
        <p:nvSpPr>
          <p:cNvPr id="139431" name="Freeform 171"/>
          <p:cNvSpPr/>
          <p:nvPr/>
        </p:nvSpPr>
        <p:spPr bwMode="auto">
          <a:xfrm flipH="1">
            <a:off x="852488" y="2840038"/>
            <a:ext cx="9525" cy="3175"/>
          </a:xfrm>
          <a:custGeom>
            <a:avLst/>
            <a:gdLst>
              <a:gd name="T0" fmla="*/ 0 w 42"/>
              <a:gd name="T1" fmla="*/ 131670425 h 9"/>
              <a:gd name="T2" fmla="*/ 104972304 w 42"/>
              <a:gd name="T3" fmla="*/ 351204036 h 9"/>
              <a:gd name="T4" fmla="*/ 349941696 w 42"/>
              <a:gd name="T5" fmla="*/ 263465381 h 9"/>
              <a:gd name="T6" fmla="*/ 454914000 w 42"/>
              <a:gd name="T7" fmla="*/ 395135453 h 9"/>
              <a:gd name="T8" fmla="*/ 489887532 w 42"/>
              <a:gd name="T9" fmla="*/ 87863186 h 9"/>
              <a:gd name="T10" fmla="*/ 338266768 w 42"/>
              <a:gd name="T11" fmla="*/ 0 h 9"/>
              <a:gd name="T12" fmla="*/ 0 w 42"/>
              <a:gd name="T13" fmla="*/ 131670425 h 9"/>
              <a:gd name="T14" fmla="*/ 0 60000 65536"/>
              <a:gd name="T15" fmla="*/ 0 60000 65536"/>
              <a:gd name="T16" fmla="*/ 0 60000 65536"/>
              <a:gd name="T17" fmla="*/ 0 60000 65536"/>
              <a:gd name="T18" fmla="*/ 0 60000 65536"/>
              <a:gd name="T19" fmla="*/ 0 60000 65536"/>
              <a:gd name="T20" fmla="*/ 0 60000 65536"/>
              <a:gd name="T21" fmla="*/ 0 w 42"/>
              <a:gd name="T22" fmla="*/ 0 h 9"/>
              <a:gd name="T23" fmla="*/ 42 w 4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9">
                <a:moveTo>
                  <a:pt x="0" y="3"/>
                </a:moveTo>
                <a:lnTo>
                  <a:pt x="9" y="8"/>
                </a:lnTo>
                <a:lnTo>
                  <a:pt x="30" y="6"/>
                </a:lnTo>
                <a:lnTo>
                  <a:pt x="39" y="9"/>
                </a:lnTo>
                <a:lnTo>
                  <a:pt x="42" y="2"/>
                </a:lnTo>
                <a:lnTo>
                  <a:pt x="29" y="0"/>
                </a:lnTo>
                <a:lnTo>
                  <a:pt x="0" y="3"/>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32" name="Freeform 172"/>
          <p:cNvSpPr/>
          <p:nvPr/>
        </p:nvSpPr>
        <p:spPr bwMode="auto">
          <a:xfrm flipH="1">
            <a:off x="849313" y="2832100"/>
            <a:ext cx="3175" cy="7938"/>
          </a:xfrm>
          <a:custGeom>
            <a:avLst/>
            <a:gdLst>
              <a:gd name="T0" fmla="*/ 0 w 17"/>
              <a:gd name="T1" fmla="*/ 0 h 31"/>
              <a:gd name="T2" fmla="*/ 71645743 w 17"/>
              <a:gd name="T3" fmla="*/ 117499812 h 31"/>
              <a:gd name="T4" fmla="*/ 71645743 w 17"/>
              <a:gd name="T5" fmla="*/ 268636516 h 31"/>
              <a:gd name="T6" fmla="*/ 84691257 w 17"/>
              <a:gd name="T7" fmla="*/ 520486978 h 31"/>
              <a:gd name="T8" fmla="*/ 110747362 w 17"/>
              <a:gd name="T9" fmla="*/ 201493583 h 31"/>
              <a:gd name="T10" fmla="*/ 110747362 w 17"/>
              <a:gd name="T11" fmla="*/ 16785797 h 31"/>
              <a:gd name="T12" fmla="*/ 0 w 17"/>
              <a:gd name="T13" fmla="*/ 0 h 31"/>
              <a:gd name="T14" fmla="*/ 0 60000 65536"/>
              <a:gd name="T15" fmla="*/ 0 60000 65536"/>
              <a:gd name="T16" fmla="*/ 0 60000 65536"/>
              <a:gd name="T17" fmla="*/ 0 60000 65536"/>
              <a:gd name="T18" fmla="*/ 0 60000 65536"/>
              <a:gd name="T19" fmla="*/ 0 60000 65536"/>
              <a:gd name="T20" fmla="*/ 0 60000 65536"/>
              <a:gd name="T21" fmla="*/ 0 w 17"/>
              <a:gd name="T22" fmla="*/ 0 h 31"/>
              <a:gd name="T23" fmla="*/ 17 w 17"/>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31">
                <a:moveTo>
                  <a:pt x="0" y="0"/>
                </a:moveTo>
                <a:lnTo>
                  <a:pt x="11" y="7"/>
                </a:lnTo>
                <a:lnTo>
                  <a:pt x="11" y="16"/>
                </a:lnTo>
                <a:lnTo>
                  <a:pt x="13" y="31"/>
                </a:lnTo>
                <a:lnTo>
                  <a:pt x="17" y="12"/>
                </a:lnTo>
                <a:lnTo>
                  <a:pt x="17" y="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33" name="Freeform 173"/>
          <p:cNvSpPr/>
          <p:nvPr/>
        </p:nvSpPr>
        <p:spPr bwMode="auto">
          <a:xfrm flipH="1">
            <a:off x="841375" y="2803525"/>
            <a:ext cx="4763" cy="15875"/>
          </a:xfrm>
          <a:custGeom>
            <a:avLst/>
            <a:gdLst>
              <a:gd name="T0" fmla="*/ 299319204 w 19"/>
              <a:gd name="T1" fmla="*/ 0 h 60"/>
              <a:gd name="T2" fmla="*/ 78741665 w 19"/>
              <a:gd name="T3" fmla="*/ 629759133 h 60"/>
              <a:gd name="T4" fmla="*/ 0 w 19"/>
              <a:gd name="T5" fmla="*/ 1111318792 h 60"/>
              <a:gd name="T6" fmla="*/ 141772951 w 19"/>
              <a:gd name="T7" fmla="*/ 796439490 h 60"/>
              <a:gd name="T8" fmla="*/ 299319204 w 19"/>
              <a:gd name="T9" fmla="*/ 0 h 60"/>
              <a:gd name="T10" fmla="*/ 0 60000 65536"/>
              <a:gd name="T11" fmla="*/ 0 60000 65536"/>
              <a:gd name="T12" fmla="*/ 0 60000 65536"/>
              <a:gd name="T13" fmla="*/ 0 60000 65536"/>
              <a:gd name="T14" fmla="*/ 0 60000 65536"/>
              <a:gd name="T15" fmla="*/ 0 w 19"/>
              <a:gd name="T16" fmla="*/ 0 h 60"/>
              <a:gd name="T17" fmla="*/ 19 w 19"/>
              <a:gd name="T18" fmla="*/ 60 h 60"/>
            </a:gdLst>
            <a:ahLst/>
            <a:cxnLst>
              <a:cxn ang="T10">
                <a:pos x="T0" y="T1"/>
              </a:cxn>
              <a:cxn ang="T11">
                <a:pos x="T2" y="T3"/>
              </a:cxn>
              <a:cxn ang="T12">
                <a:pos x="T4" y="T5"/>
              </a:cxn>
              <a:cxn ang="T13">
                <a:pos x="T6" y="T7"/>
              </a:cxn>
              <a:cxn ang="T14">
                <a:pos x="T8" y="T9"/>
              </a:cxn>
            </a:cxnLst>
            <a:rect l="T15" t="T16" r="T17" b="T18"/>
            <a:pathLst>
              <a:path w="19" h="60">
                <a:moveTo>
                  <a:pt x="19" y="0"/>
                </a:moveTo>
                <a:lnTo>
                  <a:pt x="5" y="34"/>
                </a:lnTo>
                <a:lnTo>
                  <a:pt x="0" y="60"/>
                </a:lnTo>
                <a:lnTo>
                  <a:pt x="9" y="43"/>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34" name="Freeform 174"/>
          <p:cNvSpPr/>
          <p:nvPr/>
        </p:nvSpPr>
        <p:spPr bwMode="auto">
          <a:xfrm flipH="1">
            <a:off x="825500" y="2787650"/>
            <a:ext cx="17463" cy="12700"/>
          </a:xfrm>
          <a:custGeom>
            <a:avLst/>
            <a:gdLst>
              <a:gd name="T0" fmla="*/ 0 w 80"/>
              <a:gd name="T1" fmla="*/ 0 h 51"/>
              <a:gd name="T2" fmla="*/ 176827064 w 80"/>
              <a:gd name="T3" fmla="*/ 432401133 h 51"/>
              <a:gd name="T4" fmla="*/ 135229106 w 80"/>
              <a:gd name="T5" fmla="*/ 540485853 h 51"/>
              <a:gd name="T6" fmla="*/ 135229106 w 80"/>
              <a:gd name="T7" fmla="*/ 617689402 h 51"/>
              <a:gd name="T8" fmla="*/ 93631149 w 80"/>
              <a:gd name="T9" fmla="*/ 787536712 h 51"/>
              <a:gd name="T10" fmla="*/ 208037374 w 80"/>
              <a:gd name="T11" fmla="*/ 525045143 h 51"/>
              <a:gd name="T12" fmla="*/ 364041556 w 80"/>
              <a:gd name="T13" fmla="*/ 525045143 h 51"/>
              <a:gd name="T14" fmla="*/ 540868620 w 80"/>
              <a:gd name="T15" fmla="*/ 432401133 h 51"/>
              <a:gd name="T16" fmla="*/ 832102127 w 80"/>
              <a:gd name="T17" fmla="*/ 401519714 h 51"/>
              <a:gd name="T18" fmla="*/ 540868620 w 80"/>
              <a:gd name="T19" fmla="*/ 138966139 h 51"/>
              <a:gd name="T20" fmla="*/ 0 w 80"/>
              <a:gd name="T21" fmla="*/ 0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
              <a:gd name="T34" fmla="*/ 0 h 51"/>
              <a:gd name="T35" fmla="*/ 80 w 80"/>
              <a:gd name="T36" fmla="*/ 51 h 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35" name="Freeform 175"/>
          <p:cNvSpPr/>
          <p:nvPr/>
        </p:nvSpPr>
        <p:spPr bwMode="auto">
          <a:xfrm flipH="1">
            <a:off x="815975" y="2767013"/>
            <a:ext cx="33338" cy="12700"/>
          </a:xfrm>
          <a:custGeom>
            <a:avLst/>
            <a:gdLst>
              <a:gd name="T0" fmla="*/ 0 w 135"/>
              <a:gd name="T1" fmla="*/ 463078777 h 48"/>
              <a:gd name="T2" fmla="*/ 90377342 w 135"/>
              <a:gd name="T3" fmla="*/ 777958344 h 48"/>
              <a:gd name="T4" fmla="*/ 301196976 w 135"/>
              <a:gd name="T5" fmla="*/ 889055033 h 48"/>
              <a:gd name="T6" fmla="*/ 632519651 w 135"/>
              <a:gd name="T7" fmla="*/ 629759133 h 48"/>
              <a:gd name="T8" fmla="*/ 1039096070 w 135"/>
              <a:gd name="T9" fmla="*/ 463078777 h 48"/>
              <a:gd name="T10" fmla="*/ 1701741173 w 135"/>
              <a:gd name="T11" fmla="*/ 444527517 h 48"/>
              <a:gd name="T12" fmla="*/ 2033064095 w 135"/>
              <a:gd name="T13" fmla="*/ 500110919 h 48"/>
              <a:gd name="T14" fmla="*/ 1521047485 w 135"/>
              <a:gd name="T15" fmla="*/ 222263758 h 48"/>
              <a:gd name="T16" fmla="*/ 1159599111 w 135"/>
              <a:gd name="T17" fmla="*/ 111166804 h 48"/>
              <a:gd name="T18" fmla="*/ 1204787659 w 135"/>
              <a:gd name="T19" fmla="*/ 0 h 48"/>
              <a:gd name="T20" fmla="*/ 858402135 w 135"/>
              <a:gd name="T21" fmla="*/ 166680356 h 48"/>
              <a:gd name="T22" fmla="*/ 888527833 w 135"/>
              <a:gd name="T23" fmla="*/ 55583402 h 48"/>
              <a:gd name="T24" fmla="*/ 602393953 w 135"/>
              <a:gd name="T25" fmla="*/ 222263758 h 48"/>
              <a:gd name="T26" fmla="*/ 346385524 w 135"/>
              <a:gd name="T27" fmla="*/ 222263758 h 48"/>
              <a:gd name="T28" fmla="*/ 0 w 135"/>
              <a:gd name="T29" fmla="*/ 463078777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5"/>
              <a:gd name="T46" fmla="*/ 0 h 48"/>
              <a:gd name="T47" fmla="*/ 135 w 135"/>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36" name="Freeform 176"/>
          <p:cNvSpPr/>
          <p:nvPr/>
        </p:nvSpPr>
        <p:spPr bwMode="auto">
          <a:xfrm flipH="1">
            <a:off x="757238" y="2784475"/>
            <a:ext cx="19050" cy="42863"/>
          </a:xfrm>
          <a:custGeom>
            <a:avLst/>
            <a:gdLst>
              <a:gd name="T0" fmla="*/ 0 w 78"/>
              <a:gd name="T1" fmla="*/ 587703489 h 159"/>
              <a:gd name="T2" fmla="*/ 349660552 w 78"/>
              <a:gd name="T3" fmla="*/ 195925425 h 159"/>
              <a:gd name="T4" fmla="*/ 757538148 w 78"/>
              <a:gd name="T5" fmla="*/ 293888138 h 159"/>
              <a:gd name="T6" fmla="*/ 990645183 w 78"/>
              <a:gd name="T7" fmla="*/ 803250463 h 159"/>
              <a:gd name="T8" fmla="*/ 1034308027 w 78"/>
              <a:gd name="T9" fmla="*/ 1508538484 h 159"/>
              <a:gd name="T10" fmla="*/ 990645183 w 78"/>
              <a:gd name="T11" fmla="*/ 2057071122 h 159"/>
              <a:gd name="T12" fmla="*/ 859537221 w 78"/>
              <a:gd name="T13" fmla="*/ 2147483646 h 159"/>
              <a:gd name="T14" fmla="*/ 640984631 w 78"/>
              <a:gd name="T15" fmla="*/ 1821975384 h 159"/>
              <a:gd name="T16" fmla="*/ 451600033 w 78"/>
              <a:gd name="T17" fmla="*/ 1430124804 h 159"/>
              <a:gd name="T18" fmla="*/ 72831081 w 78"/>
              <a:gd name="T19" fmla="*/ 1175479495 h 159"/>
              <a:gd name="T20" fmla="*/ 364214752 w 78"/>
              <a:gd name="T21" fmla="*/ 1743561704 h 159"/>
              <a:gd name="T22" fmla="*/ 684707067 w 78"/>
              <a:gd name="T23" fmla="*/ 2147483646 h 159"/>
              <a:gd name="T24" fmla="*/ 713815467 w 78"/>
              <a:gd name="T25" fmla="*/ 2147483646 h 159"/>
              <a:gd name="T26" fmla="*/ 582707750 w 78"/>
              <a:gd name="T27" fmla="*/ 2147483646 h 159"/>
              <a:gd name="T28" fmla="*/ 407877596 w 78"/>
              <a:gd name="T29" fmla="*/ 2147483646 h 159"/>
              <a:gd name="T30" fmla="*/ 888645865 w 78"/>
              <a:gd name="T31" fmla="*/ 2147483646 h 159"/>
              <a:gd name="T32" fmla="*/ 1121752900 w 78"/>
              <a:gd name="T33" fmla="*/ 2147483646 h 159"/>
              <a:gd name="T34" fmla="*/ 1136307100 w 78"/>
              <a:gd name="T35" fmla="*/ 1430124804 h 159"/>
              <a:gd name="T36" fmla="*/ 1121752900 w 78"/>
              <a:gd name="T37" fmla="*/ 646495890 h 159"/>
              <a:gd name="T38" fmla="*/ 859537221 w 78"/>
              <a:gd name="T39" fmla="*/ 137133294 h 159"/>
              <a:gd name="T40" fmla="*/ 495322469 w 78"/>
              <a:gd name="T41" fmla="*/ 0 h 159"/>
              <a:gd name="T42" fmla="*/ 145662162 w 78"/>
              <a:gd name="T43" fmla="*/ 78341163 h 159"/>
              <a:gd name="T44" fmla="*/ 0 w 78"/>
              <a:gd name="T45" fmla="*/ 587703489 h 15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8"/>
              <a:gd name="T70" fmla="*/ 0 h 159"/>
              <a:gd name="T71" fmla="*/ 78 w 78"/>
              <a:gd name="T72" fmla="*/ 159 h 15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37" name="Freeform 177"/>
          <p:cNvSpPr/>
          <p:nvPr/>
        </p:nvSpPr>
        <p:spPr bwMode="auto">
          <a:xfrm flipH="1">
            <a:off x="750888" y="2776538"/>
            <a:ext cx="30162" cy="60325"/>
          </a:xfrm>
          <a:custGeom>
            <a:avLst/>
            <a:gdLst>
              <a:gd name="T0" fmla="*/ 0 w 129"/>
              <a:gd name="T1" fmla="*/ 1170733167 h 215"/>
              <a:gd name="T2" fmla="*/ 255632069 w 129"/>
              <a:gd name="T3" fmla="*/ 419688040 h 215"/>
              <a:gd name="T4" fmla="*/ 690250122 w 129"/>
              <a:gd name="T5" fmla="*/ 198782940 h 215"/>
              <a:gd name="T6" fmla="*/ 1214306922 w 129"/>
              <a:gd name="T7" fmla="*/ 353400685 h 215"/>
              <a:gd name="T8" fmla="*/ 1393292906 w 129"/>
              <a:gd name="T9" fmla="*/ 773088724 h 215"/>
              <a:gd name="T10" fmla="*/ 1533901604 w 129"/>
              <a:gd name="T11" fmla="*/ 1479968657 h 215"/>
              <a:gd name="T12" fmla="*/ 1533901604 w 129"/>
              <a:gd name="T13" fmla="*/ 2054274161 h 215"/>
              <a:gd name="T14" fmla="*/ 1457201040 w 129"/>
              <a:gd name="T15" fmla="*/ 2147483646 h 215"/>
              <a:gd name="T16" fmla="*/ 1457201040 w 129"/>
              <a:gd name="T17" fmla="*/ 2147483646 h 215"/>
              <a:gd name="T18" fmla="*/ 1367708048 w 129"/>
              <a:gd name="T19" fmla="*/ 2147483646 h 215"/>
              <a:gd name="T20" fmla="*/ 1022582987 w 129"/>
              <a:gd name="T21" fmla="*/ 2147483646 h 215"/>
              <a:gd name="T22" fmla="*/ 805273727 w 129"/>
              <a:gd name="T23" fmla="*/ 2147483646 h 215"/>
              <a:gd name="T24" fmla="*/ 511318850 w 129"/>
              <a:gd name="T25" fmla="*/ 2147483646 h 215"/>
              <a:gd name="T26" fmla="*/ 511318850 w 129"/>
              <a:gd name="T27" fmla="*/ 2147483646 h 215"/>
              <a:gd name="T28" fmla="*/ 728573164 w 129"/>
              <a:gd name="T29" fmla="*/ 2147483646 h 215"/>
              <a:gd name="T30" fmla="*/ 971467516 w 129"/>
              <a:gd name="T31" fmla="*/ 2147483646 h 215"/>
              <a:gd name="T32" fmla="*/ 1291007485 w 129"/>
              <a:gd name="T33" fmla="*/ 2147483646 h 215"/>
              <a:gd name="T34" fmla="*/ 1546639320 w 129"/>
              <a:gd name="T35" fmla="*/ 2147483646 h 215"/>
              <a:gd name="T36" fmla="*/ 1572224412 w 129"/>
              <a:gd name="T37" fmla="*/ 2147483646 h 215"/>
              <a:gd name="T38" fmla="*/ 1648924975 w 129"/>
              <a:gd name="T39" fmla="*/ 1921778575 h 215"/>
              <a:gd name="T40" fmla="*/ 1648924975 w 129"/>
              <a:gd name="T41" fmla="*/ 1281185436 h 215"/>
              <a:gd name="T42" fmla="*/ 1495523849 w 129"/>
              <a:gd name="T43" fmla="*/ 706880213 h 215"/>
              <a:gd name="T44" fmla="*/ 1316592577 w 129"/>
              <a:gd name="T45" fmla="*/ 198782940 h 215"/>
              <a:gd name="T46" fmla="*/ 881974290 w 129"/>
              <a:gd name="T47" fmla="*/ 0 h 215"/>
              <a:gd name="T48" fmla="*/ 255632069 w 129"/>
              <a:gd name="T49" fmla="*/ 132495585 h 215"/>
              <a:gd name="T50" fmla="*/ 38323042 w 129"/>
              <a:gd name="T51" fmla="*/ 419688040 h 215"/>
              <a:gd name="T52" fmla="*/ 0 w 129"/>
              <a:gd name="T53" fmla="*/ 1170733167 h 2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9"/>
              <a:gd name="T82" fmla="*/ 0 h 215"/>
              <a:gd name="T83" fmla="*/ 129 w 129"/>
              <a:gd name="T84" fmla="*/ 215 h 21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38" name="Freeform 178"/>
          <p:cNvSpPr/>
          <p:nvPr/>
        </p:nvSpPr>
        <p:spPr bwMode="auto">
          <a:xfrm flipH="1">
            <a:off x="769938" y="2843213"/>
            <a:ext cx="26987" cy="46037"/>
          </a:xfrm>
          <a:custGeom>
            <a:avLst/>
            <a:gdLst>
              <a:gd name="T0" fmla="*/ 1411561667 w 118"/>
              <a:gd name="T1" fmla="*/ 0 h 179"/>
              <a:gd name="T2" fmla="*/ 1220176725 w 118"/>
              <a:gd name="T3" fmla="*/ 663451038 h 179"/>
              <a:gd name="T4" fmla="*/ 921095355 w 118"/>
              <a:gd name="T5" fmla="*/ 1360967655 h 179"/>
              <a:gd name="T6" fmla="*/ 622066359 w 118"/>
              <a:gd name="T7" fmla="*/ 1973419470 h 179"/>
              <a:gd name="T8" fmla="*/ 203362826 w 118"/>
              <a:gd name="T9" fmla="*/ 2147483646 h 179"/>
              <a:gd name="T10" fmla="*/ 0 w 118"/>
              <a:gd name="T11" fmla="*/ 2147483646 h 179"/>
              <a:gd name="T12" fmla="*/ 466510547 w 118"/>
              <a:gd name="T13" fmla="*/ 2147483646 h 179"/>
              <a:gd name="T14" fmla="*/ 837354694 w 118"/>
              <a:gd name="T15" fmla="*/ 1956419729 h 179"/>
              <a:gd name="T16" fmla="*/ 1184295450 w 118"/>
              <a:gd name="T17" fmla="*/ 1139839599 h 179"/>
              <a:gd name="T18" fmla="*/ 1411561667 w 11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
              <a:gd name="T31" fmla="*/ 0 h 179"/>
              <a:gd name="T32" fmla="*/ 118 w 118"/>
              <a:gd name="T33" fmla="*/ 179 h 1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39" name="Freeform 179"/>
          <p:cNvSpPr/>
          <p:nvPr/>
        </p:nvSpPr>
        <p:spPr bwMode="auto">
          <a:xfrm flipH="1">
            <a:off x="685800" y="2673350"/>
            <a:ext cx="157163" cy="185738"/>
          </a:xfrm>
          <a:custGeom>
            <a:avLst/>
            <a:gdLst>
              <a:gd name="T0" fmla="*/ 693868789 w 671"/>
              <a:gd name="T1" fmla="*/ 2147483646 h 670"/>
              <a:gd name="T2" fmla="*/ 1991636524 w 671"/>
              <a:gd name="T3" fmla="*/ 2147483646 h 670"/>
              <a:gd name="T4" fmla="*/ 2147483646 w 671"/>
              <a:gd name="T5" fmla="*/ 2147483646 h 670"/>
              <a:gd name="T6" fmla="*/ 2147483646 w 671"/>
              <a:gd name="T7" fmla="*/ 2147483646 h 670"/>
              <a:gd name="T8" fmla="*/ 2147483646 w 671"/>
              <a:gd name="T9" fmla="*/ 2147483646 h 670"/>
              <a:gd name="T10" fmla="*/ 2147483646 w 671"/>
              <a:gd name="T11" fmla="*/ 2147483646 h 670"/>
              <a:gd name="T12" fmla="*/ 2147483646 w 671"/>
              <a:gd name="T13" fmla="*/ 2147483646 h 670"/>
              <a:gd name="T14" fmla="*/ 2147483646 w 671"/>
              <a:gd name="T15" fmla="*/ 2147483646 h 670"/>
              <a:gd name="T16" fmla="*/ 2147483646 w 671"/>
              <a:gd name="T17" fmla="*/ 2147483646 h 670"/>
              <a:gd name="T18" fmla="*/ 2147483646 w 671"/>
              <a:gd name="T19" fmla="*/ 2147483646 h 670"/>
              <a:gd name="T20" fmla="*/ 2147483646 w 671"/>
              <a:gd name="T21" fmla="*/ 2147483646 h 670"/>
              <a:gd name="T22" fmla="*/ 2147483646 w 671"/>
              <a:gd name="T23" fmla="*/ 2147483646 h 670"/>
              <a:gd name="T24" fmla="*/ 2147483646 w 671"/>
              <a:gd name="T25" fmla="*/ 2147483646 h 670"/>
              <a:gd name="T26" fmla="*/ 2147483646 w 671"/>
              <a:gd name="T27" fmla="*/ 2147483646 h 670"/>
              <a:gd name="T28" fmla="*/ 2147483646 w 671"/>
              <a:gd name="T29" fmla="*/ 2147483646 h 670"/>
              <a:gd name="T30" fmla="*/ 2147483646 w 671"/>
              <a:gd name="T31" fmla="*/ 2147483646 h 670"/>
              <a:gd name="T32" fmla="*/ 2147483646 w 671"/>
              <a:gd name="T33" fmla="*/ 2147483646 h 670"/>
              <a:gd name="T34" fmla="*/ 2147483646 w 671"/>
              <a:gd name="T35" fmla="*/ 2147483646 h 670"/>
              <a:gd name="T36" fmla="*/ 2147483646 w 671"/>
              <a:gd name="T37" fmla="*/ 2147483646 h 670"/>
              <a:gd name="T38" fmla="*/ 2147483646 w 671"/>
              <a:gd name="T39" fmla="*/ 2147483646 h 670"/>
              <a:gd name="T40" fmla="*/ 2147483646 w 671"/>
              <a:gd name="T41" fmla="*/ 2147483646 h 670"/>
              <a:gd name="T42" fmla="*/ 2147483646 w 671"/>
              <a:gd name="T43" fmla="*/ 2147483646 h 670"/>
              <a:gd name="T44" fmla="*/ 2147483646 w 671"/>
              <a:gd name="T45" fmla="*/ 2147483646 h 670"/>
              <a:gd name="T46" fmla="*/ 2147483646 w 671"/>
              <a:gd name="T47" fmla="*/ 2147483646 h 670"/>
              <a:gd name="T48" fmla="*/ 2147483646 w 671"/>
              <a:gd name="T49" fmla="*/ 2147483646 h 670"/>
              <a:gd name="T50" fmla="*/ 2147483646 w 671"/>
              <a:gd name="T51" fmla="*/ 2147483646 h 670"/>
              <a:gd name="T52" fmla="*/ 2147483646 w 671"/>
              <a:gd name="T53" fmla="*/ 2147483646 h 670"/>
              <a:gd name="T54" fmla="*/ 2147483646 w 671"/>
              <a:gd name="T55" fmla="*/ 1256981638 h 670"/>
              <a:gd name="T56" fmla="*/ 2147483646 w 671"/>
              <a:gd name="T57" fmla="*/ 447428981 h 670"/>
              <a:gd name="T58" fmla="*/ 2147483646 w 671"/>
              <a:gd name="T59" fmla="*/ 170456475 h 670"/>
              <a:gd name="T60" fmla="*/ 2147483646 w 671"/>
              <a:gd name="T61" fmla="*/ 0 h 670"/>
              <a:gd name="T62" fmla="*/ 2147483646 w 671"/>
              <a:gd name="T63" fmla="*/ 106516030 h 670"/>
              <a:gd name="T64" fmla="*/ 1657593945 w 671"/>
              <a:gd name="T65" fmla="*/ 639173249 h 670"/>
              <a:gd name="T66" fmla="*/ 822350830 w 671"/>
              <a:gd name="T67" fmla="*/ 1320922360 h 670"/>
              <a:gd name="T68" fmla="*/ 411175415 w 671"/>
              <a:gd name="T69" fmla="*/ 2002671194 h 670"/>
              <a:gd name="T70" fmla="*/ 0 w 671"/>
              <a:gd name="T71" fmla="*/ 2147483646 h 670"/>
              <a:gd name="T72" fmla="*/ 77078263 w 671"/>
              <a:gd name="T73" fmla="*/ 2147483646 h 670"/>
              <a:gd name="T74" fmla="*/ 693868789 w 671"/>
              <a:gd name="T75" fmla="*/ 2147483646 h 6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71"/>
              <a:gd name="T115" fmla="*/ 0 h 670"/>
              <a:gd name="T116" fmla="*/ 671 w 671"/>
              <a:gd name="T117" fmla="*/ 670 h 67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40" name="Freeform 180"/>
          <p:cNvSpPr/>
          <p:nvPr/>
        </p:nvSpPr>
        <p:spPr bwMode="auto">
          <a:xfrm flipH="1">
            <a:off x="688975" y="2674938"/>
            <a:ext cx="149225" cy="177800"/>
          </a:xfrm>
          <a:custGeom>
            <a:avLst/>
            <a:gdLst>
              <a:gd name="T0" fmla="*/ 322931816 w 636"/>
              <a:gd name="T1" fmla="*/ 2072023961 h 643"/>
              <a:gd name="T2" fmla="*/ 167906985 w 636"/>
              <a:gd name="T3" fmla="*/ 2147483646 h 643"/>
              <a:gd name="T4" fmla="*/ 2066687414 w 636"/>
              <a:gd name="T5" fmla="*/ 2147483646 h 643"/>
              <a:gd name="T6" fmla="*/ 2147483646 w 636"/>
              <a:gd name="T7" fmla="*/ 2147483646 h 643"/>
              <a:gd name="T8" fmla="*/ 2147483646 w 636"/>
              <a:gd name="T9" fmla="*/ 2147483646 h 643"/>
              <a:gd name="T10" fmla="*/ 2147483646 w 636"/>
              <a:gd name="T11" fmla="*/ 2147483646 h 643"/>
              <a:gd name="T12" fmla="*/ 2147483646 w 636"/>
              <a:gd name="T13" fmla="*/ 2147483646 h 643"/>
              <a:gd name="T14" fmla="*/ 2147483646 w 636"/>
              <a:gd name="T15" fmla="*/ 2147483646 h 643"/>
              <a:gd name="T16" fmla="*/ 2147483646 w 636"/>
              <a:gd name="T17" fmla="*/ 2147483646 h 643"/>
              <a:gd name="T18" fmla="*/ 2147483646 w 636"/>
              <a:gd name="T19" fmla="*/ 2147483646 h 643"/>
              <a:gd name="T20" fmla="*/ 2147483646 w 636"/>
              <a:gd name="T21" fmla="*/ 2147483646 h 643"/>
              <a:gd name="T22" fmla="*/ 2147483646 w 636"/>
              <a:gd name="T23" fmla="*/ 2147483646 h 643"/>
              <a:gd name="T24" fmla="*/ 2147483646 w 636"/>
              <a:gd name="T25" fmla="*/ 2147483646 h 643"/>
              <a:gd name="T26" fmla="*/ 2147483646 w 636"/>
              <a:gd name="T27" fmla="*/ 2147483646 h 643"/>
              <a:gd name="T28" fmla="*/ 2147483646 w 636"/>
              <a:gd name="T29" fmla="*/ 2147483646 h 643"/>
              <a:gd name="T30" fmla="*/ 2147483646 w 636"/>
              <a:gd name="T31" fmla="*/ 2147483646 h 643"/>
              <a:gd name="T32" fmla="*/ 2147483646 w 636"/>
              <a:gd name="T33" fmla="*/ 2147483646 h 643"/>
              <a:gd name="T34" fmla="*/ 2147483646 w 636"/>
              <a:gd name="T35" fmla="*/ 2147483646 h 643"/>
              <a:gd name="T36" fmla="*/ 2147483646 w 636"/>
              <a:gd name="T37" fmla="*/ 2147483646 h 643"/>
              <a:gd name="T38" fmla="*/ 2147483646 w 636"/>
              <a:gd name="T39" fmla="*/ 2147483646 h 643"/>
              <a:gd name="T40" fmla="*/ 2147483646 w 636"/>
              <a:gd name="T41" fmla="*/ 2147483646 h 643"/>
              <a:gd name="T42" fmla="*/ 2147483646 w 636"/>
              <a:gd name="T43" fmla="*/ 2147483646 h 643"/>
              <a:gd name="T44" fmla="*/ 2147483646 w 636"/>
              <a:gd name="T45" fmla="*/ 2147483646 h 643"/>
              <a:gd name="T46" fmla="*/ 2147483646 w 636"/>
              <a:gd name="T47" fmla="*/ 2147483646 h 643"/>
              <a:gd name="T48" fmla="*/ 2147483646 w 636"/>
              <a:gd name="T49" fmla="*/ 2147483646 h 643"/>
              <a:gd name="T50" fmla="*/ 2147483646 w 636"/>
              <a:gd name="T51" fmla="*/ 2147483646 h 643"/>
              <a:gd name="T52" fmla="*/ 2147483646 w 636"/>
              <a:gd name="T53" fmla="*/ 2147483646 h 643"/>
              <a:gd name="T54" fmla="*/ 2147483646 w 636"/>
              <a:gd name="T55" fmla="*/ 2147483646 h 643"/>
              <a:gd name="T56" fmla="*/ 2147483646 w 636"/>
              <a:gd name="T57" fmla="*/ 2147483646 h 643"/>
              <a:gd name="T58" fmla="*/ 2147483646 w 636"/>
              <a:gd name="T59" fmla="*/ 2147483646 h 643"/>
              <a:gd name="T60" fmla="*/ 2147483646 w 636"/>
              <a:gd name="T61" fmla="*/ 2147483646 h 643"/>
              <a:gd name="T62" fmla="*/ 2147483646 w 636"/>
              <a:gd name="T63" fmla="*/ 2147483646 h 643"/>
              <a:gd name="T64" fmla="*/ 2147483646 w 636"/>
              <a:gd name="T65" fmla="*/ 2147483646 h 643"/>
              <a:gd name="T66" fmla="*/ 2147483646 w 636"/>
              <a:gd name="T67" fmla="*/ 2147483646 h 643"/>
              <a:gd name="T68" fmla="*/ 2147483646 w 636"/>
              <a:gd name="T69" fmla="*/ 2147483646 h 643"/>
              <a:gd name="T70" fmla="*/ 2147483646 w 636"/>
              <a:gd name="T71" fmla="*/ 2147483646 h 643"/>
              <a:gd name="T72" fmla="*/ 2147483646 w 636"/>
              <a:gd name="T73" fmla="*/ 1458881352 h 643"/>
              <a:gd name="T74" fmla="*/ 2147483646 w 636"/>
              <a:gd name="T75" fmla="*/ 866841640 h 643"/>
              <a:gd name="T76" fmla="*/ 2147483646 w 636"/>
              <a:gd name="T77" fmla="*/ 338264638 h 643"/>
              <a:gd name="T78" fmla="*/ 2147483646 w 636"/>
              <a:gd name="T79" fmla="*/ 274878247 h 643"/>
              <a:gd name="T80" fmla="*/ 2147483646 w 636"/>
              <a:gd name="T81" fmla="*/ 676605872 h 643"/>
              <a:gd name="T82" fmla="*/ 2147483646 w 636"/>
              <a:gd name="T83" fmla="*/ 63462986 h 643"/>
              <a:gd name="T84" fmla="*/ 2105443681 w 636"/>
              <a:gd name="T85" fmla="*/ 1141719611 h 643"/>
              <a:gd name="T86" fmla="*/ 2147483646 w 636"/>
              <a:gd name="T87" fmla="*/ 338264638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6"/>
              <a:gd name="T133" fmla="*/ 0 h 643"/>
              <a:gd name="T134" fmla="*/ 636 w 636"/>
              <a:gd name="T135" fmla="*/ 643 h 6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41" name="Freeform 181"/>
          <p:cNvSpPr/>
          <p:nvPr/>
        </p:nvSpPr>
        <p:spPr bwMode="auto">
          <a:xfrm flipH="1">
            <a:off x="989013" y="3125788"/>
            <a:ext cx="163512" cy="119062"/>
          </a:xfrm>
          <a:custGeom>
            <a:avLst/>
            <a:gdLst>
              <a:gd name="T0" fmla="*/ 2147483646 w 698"/>
              <a:gd name="T1" fmla="*/ 2147483646 h 425"/>
              <a:gd name="T2" fmla="*/ 2147483646 w 698"/>
              <a:gd name="T3" fmla="*/ 2147483646 h 425"/>
              <a:gd name="T4" fmla="*/ 2147483646 w 698"/>
              <a:gd name="T5" fmla="*/ 2147483646 h 425"/>
              <a:gd name="T6" fmla="*/ 2147483646 w 698"/>
              <a:gd name="T7" fmla="*/ 2147483646 h 425"/>
              <a:gd name="T8" fmla="*/ 2147483646 w 698"/>
              <a:gd name="T9" fmla="*/ 2147483646 h 425"/>
              <a:gd name="T10" fmla="*/ 2147483646 w 698"/>
              <a:gd name="T11" fmla="*/ 2147483646 h 425"/>
              <a:gd name="T12" fmla="*/ 2147483646 w 698"/>
              <a:gd name="T13" fmla="*/ 1736957418 h 425"/>
              <a:gd name="T14" fmla="*/ 2147483646 w 698"/>
              <a:gd name="T15" fmla="*/ 1275170829 h 425"/>
              <a:gd name="T16" fmla="*/ 2147483646 w 698"/>
              <a:gd name="T17" fmla="*/ 835516324 h 425"/>
              <a:gd name="T18" fmla="*/ 2147483646 w 698"/>
              <a:gd name="T19" fmla="*/ 703588625 h 425"/>
              <a:gd name="T20" fmla="*/ 2147483646 w 698"/>
              <a:gd name="T21" fmla="*/ 241880756 h 425"/>
              <a:gd name="T22" fmla="*/ 2147483646 w 698"/>
              <a:gd name="T23" fmla="*/ 0 h 425"/>
              <a:gd name="T24" fmla="*/ 2082572931 w 698"/>
              <a:gd name="T25" fmla="*/ 307805246 h 425"/>
              <a:gd name="T26" fmla="*/ 1889736061 w 698"/>
              <a:gd name="T27" fmla="*/ 593635568 h 425"/>
              <a:gd name="T28" fmla="*/ 964129767 w 698"/>
              <a:gd name="T29" fmla="*/ 1143321570 h 425"/>
              <a:gd name="T30" fmla="*/ 617034318 w 698"/>
              <a:gd name="T31" fmla="*/ 1363149242 h 425"/>
              <a:gd name="T32" fmla="*/ 475671869 w 698"/>
              <a:gd name="T33" fmla="*/ 1605029719 h 425"/>
              <a:gd name="T34" fmla="*/ 308517159 w 698"/>
              <a:gd name="T35" fmla="*/ 2147483646 h 425"/>
              <a:gd name="T36" fmla="*/ 205677950 w 698"/>
              <a:gd name="T37" fmla="*/ 2147483646 h 425"/>
              <a:gd name="T38" fmla="*/ 115680289 w 698"/>
              <a:gd name="T39" fmla="*/ 2147483646 h 425"/>
              <a:gd name="T40" fmla="*/ 0 w 698"/>
              <a:gd name="T41" fmla="*/ 2147483646 h 425"/>
              <a:gd name="T42" fmla="*/ 0 w 698"/>
              <a:gd name="T43" fmla="*/ 2147483646 h 425"/>
              <a:gd name="T44" fmla="*/ 192836870 w 698"/>
              <a:gd name="T45" fmla="*/ 2147483646 h 425"/>
              <a:gd name="T46" fmla="*/ 552773633 w 698"/>
              <a:gd name="T47" fmla="*/ 2147483646 h 425"/>
              <a:gd name="T48" fmla="*/ 1144125557 w 698"/>
              <a:gd name="T49" fmla="*/ 2147483646 h 425"/>
              <a:gd name="T50" fmla="*/ 1889736061 w 698"/>
              <a:gd name="T51" fmla="*/ 2147483646 h 425"/>
              <a:gd name="T52" fmla="*/ 2147483646 w 698"/>
              <a:gd name="T53" fmla="*/ 2147483646 h 425"/>
              <a:gd name="T54" fmla="*/ 1851157770 w 698"/>
              <a:gd name="T55" fmla="*/ 2147483646 h 425"/>
              <a:gd name="T56" fmla="*/ 1349803507 w 698"/>
              <a:gd name="T57" fmla="*/ 2147483646 h 425"/>
              <a:gd name="T58" fmla="*/ 784188794 w 698"/>
              <a:gd name="T59" fmla="*/ 2147483646 h 425"/>
              <a:gd name="T60" fmla="*/ 655612608 w 698"/>
              <a:gd name="T61" fmla="*/ 2147483646 h 425"/>
              <a:gd name="T62" fmla="*/ 655612608 w 698"/>
              <a:gd name="T63" fmla="*/ 2147483646 h 425"/>
              <a:gd name="T64" fmla="*/ 861290558 w 698"/>
              <a:gd name="T65" fmla="*/ 2147483646 h 425"/>
              <a:gd name="T66" fmla="*/ 1118388347 w 698"/>
              <a:gd name="T67" fmla="*/ 2147483646 h 425"/>
              <a:gd name="T68" fmla="*/ 1928314351 w 698"/>
              <a:gd name="T69" fmla="*/ 2147483646 h 425"/>
              <a:gd name="T70" fmla="*/ 2147483646 w 698"/>
              <a:gd name="T71" fmla="*/ 2147483646 h 425"/>
              <a:gd name="T72" fmla="*/ 2147483646 w 698"/>
              <a:gd name="T73" fmla="*/ 2147483646 h 425"/>
              <a:gd name="T74" fmla="*/ 2147483646 w 698"/>
              <a:gd name="T75" fmla="*/ 2147483646 h 425"/>
              <a:gd name="T76" fmla="*/ 2147483646 w 698"/>
              <a:gd name="T77" fmla="*/ 2147483646 h 425"/>
              <a:gd name="T78" fmla="*/ 2147483646 w 698"/>
              <a:gd name="T79" fmla="*/ 2147483646 h 425"/>
              <a:gd name="T80" fmla="*/ 2147483646 w 698"/>
              <a:gd name="T81" fmla="*/ 2147483646 h 425"/>
              <a:gd name="T82" fmla="*/ 2147483646 w 698"/>
              <a:gd name="T83" fmla="*/ 2147483646 h 425"/>
              <a:gd name="T84" fmla="*/ 2147483646 w 698"/>
              <a:gd name="T85" fmla="*/ 2147483646 h 425"/>
              <a:gd name="T86" fmla="*/ 2147483646 w 698"/>
              <a:gd name="T87" fmla="*/ 2147483646 h 425"/>
              <a:gd name="T88" fmla="*/ 2147483646 w 698"/>
              <a:gd name="T89" fmla="*/ 2147483646 h 425"/>
              <a:gd name="T90" fmla="*/ 2147483646 w 698"/>
              <a:gd name="T91" fmla="*/ 2147483646 h 425"/>
              <a:gd name="T92" fmla="*/ 2147483646 w 698"/>
              <a:gd name="T93" fmla="*/ 2147483646 h 425"/>
              <a:gd name="T94" fmla="*/ 2147483646 w 698"/>
              <a:gd name="T95" fmla="*/ 2147483646 h 425"/>
              <a:gd name="T96" fmla="*/ 2147483646 w 698"/>
              <a:gd name="T97" fmla="*/ 2147483646 h 425"/>
              <a:gd name="T98" fmla="*/ 2147483646 w 698"/>
              <a:gd name="T99" fmla="*/ 2147483646 h 4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98"/>
              <a:gd name="T151" fmla="*/ 0 h 425"/>
              <a:gd name="T152" fmla="*/ 698 w 698"/>
              <a:gd name="T153" fmla="*/ 425 h 42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a:solidFill>
              <a:srgbClr val="402000"/>
            </a:solidFill>
            <a:prstDash val="solid"/>
            <a:round/>
          </a:ln>
        </p:spPr>
        <p:txBody>
          <a:bodyPr/>
          <a:lstStyle/>
          <a:p>
            <a:endParaRPr lang="zh-CN" altLang="en-US"/>
          </a:p>
        </p:txBody>
      </p:sp>
      <p:sp>
        <p:nvSpPr>
          <p:cNvPr id="139442" name="Freeform 182"/>
          <p:cNvSpPr/>
          <p:nvPr/>
        </p:nvSpPr>
        <p:spPr bwMode="auto">
          <a:xfrm flipH="1">
            <a:off x="1093788" y="3146425"/>
            <a:ext cx="52387" cy="14288"/>
          </a:xfrm>
          <a:custGeom>
            <a:avLst/>
            <a:gdLst>
              <a:gd name="T0" fmla="*/ 0 w 223"/>
              <a:gd name="T1" fmla="*/ 1078717347 h 52"/>
              <a:gd name="T2" fmla="*/ 492655100 w 223"/>
              <a:gd name="T3" fmla="*/ 746827715 h 52"/>
              <a:gd name="T4" fmla="*/ 894527288 w 223"/>
              <a:gd name="T5" fmla="*/ 622331150 h 52"/>
              <a:gd name="T6" fmla="*/ 1387182154 w 223"/>
              <a:gd name="T7" fmla="*/ 373413858 h 52"/>
              <a:gd name="T8" fmla="*/ 1802078502 w 223"/>
              <a:gd name="T9" fmla="*/ 228155455 h 52"/>
              <a:gd name="T10" fmla="*/ 2147483646 w 223"/>
              <a:gd name="T11" fmla="*/ 311203356 h 52"/>
              <a:gd name="T12" fmla="*/ 2147483646 w 223"/>
              <a:gd name="T13" fmla="*/ 373413858 h 52"/>
              <a:gd name="T14" fmla="*/ 2147483646 w 223"/>
              <a:gd name="T15" fmla="*/ 165944954 h 52"/>
              <a:gd name="T16" fmla="*/ 1646506261 w 223"/>
              <a:gd name="T17" fmla="*/ 0 h 52"/>
              <a:gd name="T18" fmla="*/ 894527288 w 223"/>
              <a:gd name="T19" fmla="*/ 497834586 h 52"/>
              <a:gd name="T20" fmla="*/ 492655100 w 223"/>
              <a:gd name="T21" fmla="*/ 580882487 h 52"/>
              <a:gd name="T22" fmla="*/ 38906862 w 223"/>
              <a:gd name="T23" fmla="*/ 933534506 h 52"/>
              <a:gd name="T24" fmla="*/ 0 w 223"/>
              <a:gd name="T25" fmla="*/ 1078717347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3"/>
              <a:gd name="T40" fmla="*/ 0 h 52"/>
              <a:gd name="T41" fmla="*/ 223 w 223"/>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43" name="Freeform 183"/>
          <p:cNvSpPr/>
          <p:nvPr/>
        </p:nvSpPr>
        <p:spPr bwMode="auto">
          <a:xfrm flipH="1">
            <a:off x="1073150" y="3132138"/>
            <a:ext cx="42863" cy="7937"/>
          </a:xfrm>
          <a:custGeom>
            <a:avLst/>
            <a:gdLst>
              <a:gd name="T0" fmla="*/ 604441714 w 188"/>
              <a:gd name="T1" fmla="*/ 0 h 36"/>
              <a:gd name="T2" fmla="*/ 343702209 w 188"/>
              <a:gd name="T3" fmla="*/ 10693785 h 36"/>
              <a:gd name="T4" fmla="*/ 0 w 188"/>
              <a:gd name="T5" fmla="*/ 117874371 h 36"/>
              <a:gd name="T6" fmla="*/ 225184190 w 188"/>
              <a:gd name="T7" fmla="*/ 96438298 h 36"/>
              <a:gd name="T8" fmla="*/ 568886400 w 188"/>
              <a:gd name="T9" fmla="*/ 42872146 h 36"/>
              <a:gd name="T10" fmla="*/ 1291794150 w 188"/>
              <a:gd name="T11" fmla="*/ 214312669 h 36"/>
              <a:gd name="T12" fmla="*/ 1694755141 w 188"/>
              <a:gd name="T13" fmla="*/ 321493256 h 36"/>
              <a:gd name="T14" fmla="*/ 2145123750 w 188"/>
              <a:gd name="T15" fmla="*/ 385801696 h 36"/>
              <a:gd name="T16" fmla="*/ 2147483646 w 188"/>
              <a:gd name="T17" fmla="*/ 321493256 h 36"/>
              <a:gd name="T18" fmla="*/ 1730310912 w 188"/>
              <a:gd name="T19" fmla="*/ 235748743 h 36"/>
              <a:gd name="T20" fmla="*/ 1149572664 w 188"/>
              <a:gd name="T21" fmla="*/ 117874371 h 36"/>
              <a:gd name="T22" fmla="*/ 604441714 w 188"/>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8"/>
              <a:gd name="T37" fmla="*/ 0 h 36"/>
              <a:gd name="T38" fmla="*/ 188 w 188"/>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44" name="Freeform 184"/>
          <p:cNvSpPr/>
          <p:nvPr/>
        </p:nvSpPr>
        <p:spPr bwMode="auto">
          <a:xfrm flipH="1">
            <a:off x="1092200" y="3167063"/>
            <a:ext cx="17463" cy="4762"/>
          </a:xfrm>
          <a:custGeom>
            <a:avLst/>
            <a:gdLst>
              <a:gd name="T0" fmla="*/ 0 w 76"/>
              <a:gd name="T1" fmla="*/ 175842172 h 17"/>
              <a:gd name="T2" fmla="*/ 97041202 w 76"/>
              <a:gd name="T3" fmla="*/ 373654532 h 17"/>
              <a:gd name="T4" fmla="*/ 436738141 w 76"/>
              <a:gd name="T5" fmla="*/ 263723762 h 17"/>
              <a:gd name="T6" fmla="*/ 812812118 w 76"/>
              <a:gd name="T7" fmla="*/ 263723762 h 17"/>
              <a:gd name="T8" fmla="*/ 921996768 w 76"/>
              <a:gd name="T9" fmla="*/ 0 h 17"/>
              <a:gd name="T10" fmla="*/ 667250431 w 76"/>
              <a:gd name="T11" fmla="*/ 87881870 h 17"/>
              <a:gd name="T12" fmla="*/ 0 w 76"/>
              <a:gd name="T13" fmla="*/ 175842172 h 17"/>
              <a:gd name="T14" fmla="*/ 0 60000 65536"/>
              <a:gd name="T15" fmla="*/ 0 60000 65536"/>
              <a:gd name="T16" fmla="*/ 0 60000 65536"/>
              <a:gd name="T17" fmla="*/ 0 60000 65536"/>
              <a:gd name="T18" fmla="*/ 0 60000 65536"/>
              <a:gd name="T19" fmla="*/ 0 60000 65536"/>
              <a:gd name="T20" fmla="*/ 0 60000 65536"/>
              <a:gd name="T21" fmla="*/ 0 w 76"/>
              <a:gd name="T22" fmla="*/ 0 h 17"/>
              <a:gd name="T23" fmla="*/ 76 w 76"/>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17">
                <a:moveTo>
                  <a:pt x="0" y="8"/>
                </a:moveTo>
                <a:lnTo>
                  <a:pt x="8" y="17"/>
                </a:lnTo>
                <a:lnTo>
                  <a:pt x="36" y="12"/>
                </a:lnTo>
                <a:lnTo>
                  <a:pt x="67" y="12"/>
                </a:lnTo>
                <a:lnTo>
                  <a:pt x="76" y="0"/>
                </a:lnTo>
                <a:lnTo>
                  <a:pt x="55" y="4"/>
                </a:lnTo>
                <a:lnTo>
                  <a:pt x="0" y="8"/>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45" name="Freeform 185"/>
          <p:cNvSpPr/>
          <p:nvPr/>
        </p:nvSpPr>
        <p:spPr bwMode="auto">
          <a:xfrm flipH="1">
            <a:off x="1143000" y="3162300"/>
            <a:ext cx="4763" cy="9525"/>
          </a:xfrm>
          <a:custGeom>
            <a:avLst/>
            <a:gdLst>
              <a:gd name="T0" fmla="*/ 299319204 w 19"/>
              <a:gd name="T1" fmla="*/ 0 h 32"/>
              <a:gd name="T2" fmla="*/ 299319204 w 19"/>
              <a:gd name="T3" fmla="*/ 237357345 h 32"/>
              <a:gd name="T4" fmla="*/ 220577288 w 19"/>
              <a:gd name="T5" fmla="*/ 632952919 h 32"/>
              <a:gd name="T6" fmla="*/ 0 w 19"/>
              <a:gd name="T7" fmla="*/ 843907856 h 32"/>
              <a:gd name="T8" fmla="*/ 299319204 w 19"/>
              <a:gd name="T9" fmla="*/ 0 h 32"/>
              <a:gd name="T10" fmla="*/ 0 60000 65536"/>
              <a:gd name="T11" fmla="*/ 0 60000 65536"/>
              <a:gd name="T12" fmla="*/ 0 60000 65536"/>
              <a:gd name="T13" fmla="*/ 0 60000 65536"/>
              <a:gd name="T14" fmla="*/ 0 60000 65536"/>
              <a:gd name="T15" fmla="*/ 0 w 19"/>
              <a:gd name="T16" fmla="*/ 0 h 32"/>
              <a:gd name="T17" fmla="*/ 19 w 19"/>
              <a:gd name="T18" fmla="*/ 32 h 32"/>
            </a:gdLst>
            <a:ahLst/>
            <a:cxnLst>
              <a:cxn ang="T10">
                <a:pos x="T0" y="T1"/>
              </a:cxn>
              <a:cxn ang="T11">
                <a:pos x="T2" y="T3"/>
              </a:cxn>
              <a:cxn ang="T12">
                <a:pos x="T4" y="T5"/>
              </a:cxn>
              <a:cxn ang="T13">
                <a:pos x="T6" y="T7"/>
              </a:cxn>
              <a:cxn ang="T14">
                <a:pos x="T8" y="T9"/>
              </a:cxn>
            </a:cxnLst>
            <a:rect l="T15" t="T16" r="T17" b="T18"/>
            <a:pathLst>
              <a:path w="19" h="32">
                <a:moveTo>
                  <a:pt x="19" y="0"/>
                </a:moveTo>
                <a:lnTo>
                  <a:pt x="19" y="9"/>
                </a:lnTo>
                <a:lnTo>
                  <a:pt x="14" y="24"/>
                </a:lnTo>
                <a:lnTo>
                  <a:pt x="0" y="32"/>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46" name="Freeform 186"/>
          <p:cNvSpPr/>
          <p:nvPr/>
        </p:nvSpPr>
        <p:spPr bwMode="auto">
          <a:xfrm flipH="1">
            <a:off x="1066800" y="3152775"/>
            <a:ext cx="9525" cy="11113"/>
          </a:xfrm>
          <a:custGeom>
            <a:avLst/>
            <a:gdLst>
              <a:gd name="T0" fmla="*/ 0 w 35"/>
              <a:gd name="T1" fmla="*/ 0 h 43"/>
              <a:gd name="T2" fmla="*/ 141087566 w 35"/>
              <a:gd name="T3" fmla="*/ 241654253 h 43"/>
              <a:gd name="T4" fmla="*/ 141087566 w 35"/>
              <a:gd name="T5" fmla="*/ 414312023 h 43"/>
              <a:gd name="T6" fmla="*/ 705438101 w 35"/>
              <a:gd name="T7" fmla="*/ 742261564 h 43"/>
              <a:gd name="T8" fmla="*/ 0 w 35"/>
              <a:gd name="T9" fmla="*/ 0 h 43"/>
              <a:gd name="T10" fmla="*/ 0 60000 65536"/>
              <a:gd name="T11" fmla="*/ 0 60000 65536"/>
              <a:gd name="T12" fmla="*/ 0 60000 65536"/>
              <a:gd name="T13" fmla="*/ 0 60000 65536"/>
              <a:gd name="T14" fmla="*/ 0 60000 65536"/>
              <a:gd name="T15" fmla="*/ 0 w 35"/>
              <a:gd name="T16" fmla="*/ 0 h 43"/>
              <a:gd name="T17" fmla="*/ 35 w 35"/>
              <a:gd name="T18" fmla="*/ 43 h 43"/>
            </a:gdLst>
            <a:ahLst/>
            <a:cxnLst>
              <a:cxn ang="T10">
                <a:pos x="T0" y="T1"/>
              </a:cxn>
              <a:cxn ang="T11">
                <a:pos x="T2" y="T3"/>
              </a:cxn>
              <a:cxn ang="T12">
                <a:pos x="T4" y="T5"/>
              </a:cxn>
              <a:cxn ang="T13">
                <a:pos x="T6" y="T7"/>
              </a:cxn>
              <a:cxn ang="T14">
                <a:pos x="T8" y="T9"/>
              </a:cxn>
            </a:cxnLst>
            <a:rect l="T15" t="T16" r="T17" b="T18"/>
            <a:pathLst>
              <a:path w="35" h="43">
                <a:moveTo>
                  <a:pt x="0" y="0"/>
                </a:moveTo>
                <a:lnTo>
                  <a:pt x="7" y="14"/>
                </a:lnTo>
                <a:lnTo>
                  <a:pt x="7" y="24"/>
                </a:lnTo>
                <a:lnTo>
                  <a:pt x="35" y="4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47" name="Freeform 187"/>
          <p:cNvSpPr/>
          <p:nvPr/>
        </p:nvSpPr>
        <p:spPr bwMode="auto">
          <a:xfrm flipH="1">
            <a:off x="1035050" y="3152775"/>
            <a:ext cx="25400" cy="33338"/>
          </a:xfrm>
          <a:custGeom>
            <a:avLst/>
            <a:gdLst>
              <a:gd name="T0" fmla="*/ 0 w 114"/>
              <a:gd name="T1" fmla="*/ 0 h 114"/>
              <a:gd name="T2" fmla="*/ 232279435 w 114"/>
              <a:gd name="T3" fmla="*/ 875300595 h 114"/>
              <a:gd name="T4" fmla="*/ 475629260 w 114"/>
              <a:gd name="T5" fmla="*/ 1575626990 h 114"/>
              <a:gd name="T6" fmla="*/ 1260931309 w 114"/>
              <a:gd name="T7" fmla="*/ 2147483646 h 114"/>
              <a:gd name="T8" fmla="*/ 519861132 w 114"/>
              <a:gd name="T9" fmla="*/ 1325479693 h 114"/>
              <a:gd name="T10" fmla="*/ 0 w 114"/>
              <a:gd name="T11" fmla="*/ 0 h 114"/>
              <a:gd name="T12" fmla="*/ 0 60000 65536"/>
              <a:gd name="T13" fmla="*/ 0 60000 65536"/>
              <a:gd name="T14" fmla="*/ 0 60000 65536"/>
              <a:gd name="T15" fmla="*/ 0 60000 65536"/>
              <a:gd name="T16" fmla="*/ 0 60000 65536"/>
              <a:gd name="T17" fmla="*/ 0 60000 65536"/>
              <a:gd name="T18" fmla="*/ 0 w 114"/>
              <a:gd name="T19" fmla="*/ 0 h 114"/>
              <a:gd name="T20" fmla="*/ 114 w 114"/>
              <a:gd name="T21" fmla="*/ 114 h 114"/>
            </a:gdLst>
            <a:ahLst/>
            <a:cxnLst>
              <a:cxn ang="T12">
                <a:pos x="T0" y="T1"/>
              </a:cxn>
              <a:cxn ang="T13">
                <a:pos x="T2" y="T3"/>
              </a:cxn>
              <a:cxn ang="T14">
                <a:pos x="T4" y="T5"/>
              </a:cxn>
              <a:cxn ang="T15">
                <a:pos x="T6" y="T7"/>
              </a:cxn>
              <a:cxn ang="T16">
                <a:pos x="T8" y="T9"/>
              </a:cxn>
              <a:cxn ang="T17">
                <a:pos x="T10" y="T11"/>
              </a:cxn>
            </a:cxnLst>
            <a:rect l="T18" t="T19" r="T20" b="T21"/>
            <a:pathLst>
              <a:path w="114" h="114">
                <a:moveTo>
                  <a:pt x="0" y="0"/>
                </a:moveTo>
                <a:lnTo>
                  <a:pt x="21" y="35"/>
                </a:lnTo>
                <a:lnTo>
                  <a:pt x="43" y="63"/>
                </a:lnTo>
                <a:lnTo>
                  <a:pt x="114" y="114"/>
                </a:lnTo>
                <a:lnTo>
                  <a:pt x="47" y="5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48" name="Freeform 188"/>
          <p:cNvSpPr/>
          <p:nvPr/>
        </p:nvSpPr>
        <p:spPr bwMode="auto">
          <a:xfrm flipH="1">
            <a:off x="1020763" y="3198813"/>
            <a:ext cx="6350" cy="20637"/>
          </a:xfrm>
          <a:custGeom>
            <a:avLst/>
            <a:gdLst>
              <a:gd name="T0" fmla="*/ 351231670 w 27"/>
              <a:gd name="T1" fmla="*/ 0 h 82"/>
              <a:gd name="T2" fmla="*/ 117095646 w 27"/>
              <a:gd name="T3" fmla="*/ 462241871 h 82"/>
              <a:gd name="T4" fmla="*/ 52048598 w 27"/>
              <a:gd name="T5" fmla="*/ 908585702 h 82"/>
              <a:gd name="T6" fmla="*/ 39050383 w 27"/>
              <a:gd name="T7" fmla="*/ 1307109578 h 82"/>
              <a:gd name="T8" fmla="*/ 0 w 27"/>
              <a:gd name="T9" fmla="*/ 749227040 h 82"/>
              <a:gd name="T10" fmla="*/ 39050383 w 27"/>
              <a:gd name="T11" fmla="*/ 334742207 h 82"/>
              <a:gd name="T12" fmla="*/ 351231670 w 27"/>
              <a:gd name="T13" fmla="*/ 0 h 82"/>
              <a:gd name="T14" fmla="*/ 0 60000 65536"/>
              <a:gd name="T15" fmla="*/ 0 60000 65536"/>
              <a:gd name="T16" fmla="*/ 0 60000 65536"/>
              <a:gd name="T17" fmla="*/ 0 60000 65536"/>
              <a:gd name="T18" fmla="*/ 0 60000 65536"/>
              <a:gd name="T19" fmla="*/ 0 60000 65536"/>
              <a:gd name="T20" fmla="*/ 0 60000 65536"/>
              <a:gd name="T21" fmla="*/ 0 w 27"/>
              <a:gd name="T22" fmla="*/ 0 h 82"/>
              <a:gd name="T23" fmla="*/ 27 w 27"/>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82">
                <a:moveTo>
                  <a:pt x="27" y="0"/>
                </a:moveTo>
                <a:lnTo>
                  <a:pt x="9" y="29"/>
                </a:lnTo>
                <a:lnTo>
                  <a:pt x="4" y="57"/>
                </a:lnTo>
                <a:lnTo>
                  <a:pt x="3" y="82"/>
                </a:lnTo>
                <a:lnTo>
                  <a:pt x="0" y="47"/>
                </a:lnTo>
                <a:lnTo>
                  <a:pt x="3" y="21"/>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49" name="Freeform 189"/>
          <p:cNvSpPr/>
          <p:nvPr/>
        </p:nvSpPr>
        <p:spPr bwMode="auto">
          <a:xfrm flipH="1">
            <a:off x="1082675" y="3175000"/>
            <a:ext cx="1588" cy="9525"/>
          </a:xfrm>
          <a:custGeom>
            <a:avLst/>
            <a:gdLst>
              <a:gd name="T0" fmla="*/ 13057065 w 15"/>
              <a:gd name="T1" fmla="*/ 0 h 30"/>
              <a:gd name="T2" fmla="*/ 17797881 w 15"/>
              <a:gd name="T3" fmla="*/ 384071813 h 30"/>
              <a:gd name="T4" fmla="*/ 0 w 15"/>
              <a:gd name="T5" fmla="*/ 960179690 h 30"/>
              <a:gd name="T6" fmla="*/ 13057065 w 15"/>
              <a:gd name="T7" fmla="*/ 0 h 30"/>
              <a:gd name="T8" fmla="*/ 0 60000 65536"/>
              <a:gd name="T9" fmla="*/ 0 60000 65536"/>
              <a:gd name="T10" fmla="*/ 0 60000 65536"/>
              <a:gd name="T11" fmla="*/ 0 60000 65536"/>
              <a:gd name="T12" fmla="*/ 0 w 15"/>
              <a:gd name="T13" fmla="*/ 0 h 30"/>
              <a:gd name="T14" fmla="*/ 15 w 15"/>
              <a:gd name="T15" fmla="*/ 30 h 30"/>
            </a:gdLst>
            <a:ahLst/>
            <a:cxnLst>
              <a:cxn ang="T8">
                <a:pos x="T0" y="T1"/>
              </a:cxn>
              <a:cxn ang="T9">
                <a:pos x="T2" y="T3"/>
              </a:cxn>
              <a:cxn ang="T10">
                <a:pos x="T4" y="T5"/>
              </a:cxn>
              <a:cxn ang="T11">
                <a:pos x="T6" y="T7"/>
              </a:cxn>
            </a:cxnLst>
            <a:rect l="T12" t="T13" r="T14" b="T15"/>
            <a:pathLst>
              <a:path w="15" h="30">
                <a:moveTo>
                  <a:pt x="11" y="0"/>
                </a:moveTo>
                <a:lnTo>
                  <a:pt x="15" y="12"/>
                </a:lnTo>
                <a:lnTo>
                  <a:pt x="0" y="30"/>
                </a:lnTo>
                <a:lnTo>
                  <a:pt x="11"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50" name="Freeform 190"/>
          <p:cNvSpPr/>
          <p:nvPr/>
        </p:nvSpPr>
        <p:spPr bwMode="auto">
          <a:xfrm flipH="1">
            <a:off x="842963" y="2867025"/>
            <a:ext cx="12700" cy="9525"/>
          </a:xfrm>
          <a:custGeom>
            <a:avLst/>
            <a:gdLst>
              <a:gd name="T0" fmla="*/ 0 w 51"/>
              <a:gd name="T1" fmla="*/ 0 h 36"/>
              <a:gd name="T2" fmla="*/ 216169439 w 51"/>
              <a:gd name="T3" fmla="*/ 185231352 h 36"/>
              <a:gd name="T4" fmla="*/ 447841843 w 51"/>
              <a:gd name="T5" fmla="*/ 277847160 h 36"/>
              <a:gd name="T6" fmla="*/ 664011282 w 51"/>
              <a:gd name="T7" fmla="*/ 425976256 h 36"/>
              <a:gd name="T8" fmla="*/ 787536712 w 51"/>
              <a:gd name="T9" fmla="*/ 666791275 h 36"/>
              <a:gd name="T10" fmla="*/ 602248692 w 51"/>
              <a:gd name="T11" fmla="*/ 592726727 h 36"/>
              <a:gd name="T12" fmla="*/ 216169439 w 51"/>
              <a:gd name="T13" fmla="*/ 444527517 h 36"/>
              <a:gd name="T14" fmla="*/ 0 w 51"/>
              <a:gd name="T15" fmla="*/ 0 h 36"/>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6"/>
              <a:gd name="T26" fmla="*/ 51 w 5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51" name="Freeform 191"/>
          <p:cNvSpPr/>
          <p:nvPr/>
        </p:nvSpPr>
        <p:spPr bwMode="auto">
          <a:xfrm flipH="1">
            <a:off x="849313" y="2881313"/>
            <a:ext cx="1587" cy="7937"/>
          </a:xfrm>
          <a:custGeom>
            <a:avLst/>
            <a:gdLst>
              <a:gd name="T0" fmla="*/ 0 w 14"/>
              <a:gd name="T1" fmla="*/ 0 h 24"/>
              <a:gd name="T2" fmla="*/ 20392723 w 14"/>
              <a:gd name="T3" fmla="*/ 0 h 24"/>
              <a:gd name="T4" fmla="*/ 20392723 w 14"/>
              <a:gd name="T5" fmla="*/ 868053816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14" y="0"/>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52" name="Freeform 192"/>
          <p:cNvSpPr/>
          <p:nvPr/>
        </p:nvSpPr>
        <p:spPr bwMode="auto">
          <a:xfrm flipH="1">
            <a:off x="801688" y="2933700"/>
            <a:ext cx="96837" cy="298450"/>
          </a:xfrm>
          <a:custGeom>
            <a:avLst/>
            <a:gdLst>
              <a:gd name="T0" fmla="*/ 2147483646 w 431"/>
              <a:gd name="T1" fmla="*/ 0 h 1076"/>
              <a:gd name="T2" fmla="*/ 2147483646 w 431"/>
              <a:gd name="T3" fmla="*/ 938903175 h 1076"/>
              <a:gd name="T4" fmla="*/ 2147483646 w 431"/>
              <a:gd name="T5" fmla="*/ 2147483646 h 1076"/>
              <a:gd name="T6" fmla="*/ 2147483646 w 431"/>
              <a:gd name="T7" fmla="*/ 2147483646 h 1076"/>
              <a:gd name="T8" fmla="*/ 1429117525 w 431"/>
              <a:gd name="T9" fmla="*/ 2147483646 h 1076"/>
              <a:gd name="T10" fmla="*/ 646510324 w 431"/>
              <a:gd name="T11" fmla="*/ 2147483646 h 1076"/>
              <a:gd name="T12" fmla="*/ 0 w 431"/>
              <a:gd name="T13" fmla="*/ 2147483646 h 1076"/>
              <a:gd name="T14" fmla="*/ 2018887658 w 431"/>
              <a:gd name="T15" fmla="*/ 2147483646 h 1076"/>
              <a:gd name="T16" fmla="*/ 2147483646 w 431"/>
              <a:gd name="T17" fmla="*/ 2147483646 h 1076"/>
              <a:gd name="T18" fmla="*/ 2147483646 w 431"/>
              <a:gd name="T19" fmla="*/ 0 h 10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
              <a:gd name="T31" fmla="*/ 0 h 1076"/>
              <a:gd name="T32" fmla="*/ 431 w 431"/>
              <a:gd name="T33" fmla="*/ 1076 h 10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a:solidFill>
              <a:srgbClr val="000000"/>
            </a:solidFill>
            <a:prstDash val="solid"/>
            <a:round/>
          </a:ln>
        </p:spPr>
        <p:txBody>
          <a:bodyPr/>
          <a:lstStyle/>
          <a:p>
            <a:endParaRPr lang="zh-CN" altLang="en-US"/>
          </a:p>
        </p:txBody>
      </p:sp>
      <p:sp>
        <p:nvSpPr>
          <p:cNvPr id="139453" name="Freeform 193"/>
          <p:cNvSpPr/>
          <p:nvPr/>
        </p:nvSpPr>
        <p:spPr bwMode="auto">
          <a:xfrm flipH="1">
            <a:off x="639763" y="2876550"/>
            <a:ext cx="376237" cy="498475"/>
          </a:xfrm>
          <a:custGeom>
            <a:avLst/>
            <a:gdLst>
              <a:gd name="T0" fmla="*/ 2147483646 w 1606"/>
              <a:gd name="T1" fmla="*/ 2023248550 h 1792"/>
              <a:gd name="T2" fmla="*/ 2147483646 w 1606"/>
              <a:gd name="T3" fmla="*/ 0 h 1792"/>
              <a:gd name="T4" fmla="*/ 2147483646 w 1606"/>
              <a:gd name="T5" fmla="*/ 2147483646 h 1792"/>
              <a:gd name="T6" fmla="*/ 2147483646 w 1606"/>
              <a:gd name="T7" fmla="*/ 2147483646 h 1792"/>
              <a:gd name="T8" fmla="*/ 2147483646 w 1606"/>
              <a:gd name="T9" fmla="*/ 2147483646 h 1792"/>
              <a:gd name="T10" fmla="*/ 2147483646 w 1606"/>
              <a:gd name="T11" fmla="*/ 2147483646 h 1792"/>
              <a:gd name="T12" fmla="*/ 2147483646 w 1606"/>
              <a:gd name="T13" fmla="*/ 2147483646 h 1792"/>
              <a:gd name="T14" fmla="*/ 2147483646 w 1606"/>
              <a:gd name="T15" fmla="*/ 2147483646 h 1792"/>
              <a:gd name="T16" fmla="*/ 2147483646 w 1606"/>
              <a:gd name="T17" fmla="*/ 2147483646 h 1792"/>
              <a:gd name="T18" fmla="*/ 2147483646 w 1606"/>
              <a:gd name="T19" fmla="*/ 2147483646 h 1792"/>
              <a:gd name="T20" fmla="*/ 2147483646 w 1606"/>
              <a:gd name="T21" fmla="*/ 2147483646 h 1792"/>
              <a:gd name="T22" fmla="*/ 2147483646 w 1606"/>
              <a:gd name="T23" fmla="*/ 2147483646 h 1792"/>
              <a:gd name="T24" fmla="*/ 604308543 w 1606"/>
              <a:gd name="T25" fmla="*/ 2147483646 h 1792"/>
              <a:gd name="T26" fmla="*/ 90006854 w 1606"/>
              <a:gd name="T27" fmla="*/ 2147483646 h 1792"/>
              <a:gd name="T28" fmla="*/ 0 w 1606"/>
              <a:gd name="T29" fmla="*/ 2147483646 h 1792"/>
              <a:gd name="T30" fmla="*/ 192856134 w 1606"/>
              <a:gd name="T31" fmla="*/ 2147483646 h 1792"/>
              <a:gd name="T32" fmla="*/ 1902877663 w 1606"/>
              <a:gd name="T33" fmla="*/ 2147483646 h 1792"/>
              <a:gd name="T34" fmla="*/ 2147483646 w 1606"/>
              <a:gd name="T35" fmla="*/ 2147483646 h 1792"/>
              <a:gd name="T36" fmla="*/ 2147483646 w 1606"/>
              <a:gd name="T37" fmla="*/ 2147483646 h 1792"/>
              <a:gd name="T38" fmla="*/ 2147483646 w 1606"/>
              <a:gd name="T39" fmla="*/ 2147483646 h 1792"/>
              <a:gd name="T40" fmla="*/ 2147483646 w 1606"/>
              <a:gd name="T41" fmla="*/ 2147483646 h 1792"/>
              <a:gd name="T42" fmla="*/ 2147483646 w 1606"/>
              <a:gd name="T43" fmla="*/ 2147483646 h 1792"/>
              <a:gd name="T44" fmla="*/ 2147483646 w 1606"/>
              <a:gd name="T45" fmla="*/ 2147483646 h 1792"/>
              <a:gd name="T46" fmla="*/ 2147483646 w 1606"/>
              <a:gd name="T47" fmla="*/ 2147483646 h 1792"/>
              <a:gd name="T48" fmla="*/ 2147483646 w 1606"/>
              <a:gd name="T49" fmla="*/ 2147483646 h 1792"/>
              <a:gd name="T50" fmla="*/ 2147483646 w 1606"/>
              <a:gd name="T51" fmla="*/ 2147483646 h 1792"/>
              <a:gd name="T52" fmla="*/ 2147483646 w 1606"/>
              <a:gd name="T53" fmla="*/ 2147483646 h 1792"/>
              <a:gd name="T54" fmla="*/ 2147483646 w 1606"/>
              <a:gd name="T55" fmla="*/ 2147483646 h 1792"/>
              <a:gd name="T56" fmla="*/ 2147483646 w 1606"/>
              <a:gd name="T57" fmla="*/ 2147483646 h 1792"/>
              <a:gd name="T58" fmla="*/ 2147483646 w 1606"/>
              <a:gd name="T59" fmla="*/ 2147483646 h 1792"/>
              <a:gd name="T60" fmla="*/ 2147483646 w 1606"/>
              <a:gd name="T61" fmla="*/ 2147483646 h 1792"/>
              <a:gd name="T62" fmla="*/ 2147483646 w 1606"/>
              <a:gd name="T63" fmla="*/ 2147483646 h 1792"/>
              <a:gd name="T64" fmla="*/ 2147483646 w 1606"/>
              <a:gd name="T65" fmla="*/ 2147483646 h 1792"/>
              <a:gd name="T66" fmla="*/ 2147483646 w 1606"/>
              <a:gd name="T67" fmla="*/ 2147483646 h 1792"/>
              <a:gd name="T68" fmla="*/ 2147483646 w 1606"/>
              <a:gd name="T69" fmla="*/ 2147483646 h 1792"/>
              <a:gd name="T70" fmla="*/ 2147483646 w 1606"/>
              <a:gd name="T71" fmla="*/ 2147483646 h 1792"/>
              <a:gd name="T72" fmla="*/ 2147483646 w 1606"/>
              <a:gd name="T73" fmla="*/ 2147483646 h 1792"/>
              <a:gd name="T74" fmla="*/ 2147483646 w 1606"/>
              <a:gd name="T75" fmla="*/ 2147483646 h 1792"/>
              <a:gd name="T76" fmla="*/ 2147483646 w 1606"/>
              <a:gd name="T77" fmla="*/ 2147483646 h 1792"/>
              <a:gd name="T78" fmla="*/ 2147483646 w 1606"/>
              <a:gd name="T79" fmla="*/ 2147483646 h 1792"/>
              <a:gd name="T80" fmla="*/ 2147483646 w 1606"/>
              <a:gd name="T81" fmla="*/ 2147483646 h 1792"/>
              <a:gd name="T82" fmla="*/ 2147483646 w 1606"/>
              <a:gd name="T83" fmla="*/ 2147483646 h 1792"/>
              <a:gd name="T84" fmla="*/ 2147483646 w 1606"/>
              <a:gd name="T85" fmla="*/ 2147483646 h 1792"/>
              <a:gd name="T86" fmla="*/ 2147483646 w 1606"/>
              <a:gd name="T87" fmla="*/ 2147483646 h 1792"/>
              <a:gd name="T88" fmla="*/ 2147483646 w 1606"/>
              <a:gd name="T89" fmla="*/ 2147483646 h 1792"/>
              <a:gd name="T90" fmla="*/ 2147483646 w 1606"/>
              <a:gd name="T91" fmla="*/ 2023248550 h 179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06"/>
              <a:gd name="T139" fmla="*/ 0 h 1792"/>
              <a:gd name="T140" fmla="*/ 1606 w 1606"/>
              <a:gd name="T141" fmla="*/ 1792 h 179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a:solidFill>
              <a:srgbClr val="000000"/>
            </a:solidFill>
            <a:prstDash val="solid"/>
            <a:round/>
          </a:ln>
        </p:spPr>
        <p:txBody>
          <a:bodyPr/>
          <a:lstStyle/>
          <a:p>
            <a:endParaRPr lang="zh-CN" altLang="en-US"/>
          </a:p>
        </p:txBody>
      </p:sp>
      <p:sp>
        <p:nvSpPr>
          <p:cNvPr id="139454" name="Freeform 194"/>
          <p:cNvSpPr/>
          <p:nvPr/>
        </p:nvSpPr>
        <p:spPr bwMode="auto">
          <a:xfrm flipH="1">
            <a:off x="646113" y="2906713"/>
            <a:ext cx="236537" cy="461962"/>
          </a:xfrm>
          <a:custGeom>
            <a:avLst/>
            <a:gdLst>
              <a:gd name="T0" fmla="*/ 1675560693 w 1014"/>
              <a:gd name="T1" fmla="*/ 2147483646 h 1671"/>
              <a:gd name="T2" fmla="*/ 2147483646 w 1014"/>
              <a:gd name="T3" fmla="*/ 2147483646 h 1671"/>
              <a:gd name="T4" fmla="*/ 2147483646 w 1014"/>
              <a:gd name="T5" fmla="*/ 2147483646 h 1671"/>
              <a:gd name="T6" fmla="*/ 2147483646 w 1014"/>
              <a:gd name="T7" fmla="*/ 2147483646 h 1671"/>
              <a:gd name="T8" fmla="*/ 2147483646 w 1014"/>
              <a:gd name="T9" fmla="*/ 2147483646 h 1671"/>
              <a:gd name="T10" fmla="*/ 2147483646 w 1014"/>
              <a:gd name="T11" fmla="*/ 2147483646 h 1671"/>
              <a:gd name="T12" fmla="*/ 2147483646 w 1014"/>
              <a:gd name="T13" fmla="*/ 2147483646 h 1671"/>
              <a:gd name="T14" fmla="*/ 2147483646 w 1014"/>
              <a:gd name="T15" fmla="*/ 2147483646 h 1671"/>
              <a:gd name="T16" fmla="*/ 2147483646 w 1014"/>
              <a:gd name="T17" fmla="*/ 2147483646 h 1671"/>
              <a:gd name="T18" fmla="*/ 2147483646 w 1014"/>
              <a:gd name="T19" fmla="*/ 2147483646 h 1671"/>
              <a:gd name="T20" fmla="*/ 2147483646 w 1014"/>
              <a:gd name="T21" fmla="*/ 2147483646 h 1671"/>
              <a:gd name="T22" fmla="*/ 2147483646 w 1014"/>
              <a:gd name="T23" fmla="*/ 2147483646 h 1671"/>
              <a:gd name="T24" fmla="*/ 2147483646 w 1014"/>
              <a:gd name="T25" fmla="*/ 2147483646 h 1671"/>
              <a:gd name="T26" fmla="*/ 2147483646 w 1014"/>
              <a:gd name="T27" fmla="*/ 2147483646 h 1671"/>
              <a:gd name="T28" fmla="*/ 2147483646 w 1014"/>
              <a:gd name="T29" fmla="*/ 2147483646 h 1671"/>
              <a:gd name="T30" fmla="*/ 2147483646 w 1014"/>
              <a:gd name="T31" fmla="*/ 2147483646 h 1671"/>
              <a:gd name="T32" fmla="*/ 2147483646 w 1014"/>
              <a:gd name="T33" fmla="*/ 1732651099 h 1671"/>
              <a:gd name="T34" fmla="*/ 2147483646 w 1014"/>
              <a:gd name="T35" fmla="*/ 929685393 h 1671"/>
              <a:gd name="T36" fmla="*/ 2147483646 w 1014"/>
              <a:gd name="T37" fmla="*/ 0 h 1671"/>
              <a:gd name="T38" fmla="*/ 2147483646 w 1014"/>
              <a:gd name="T39" fmla="*/ 1986167053 h 1671"/>
              <a:gd name="T40" fmla="*/ 2147483646 w 1014"/>
              <a:gd name="T41" fmla="*/ 2147483646 h 1671"/>
              <a:gd name="T42" fmla="*/ 2147483646 w 1014"/>
              <a:gd name="T43" fmla="*/ 2147483646 h 1671"/>
              <a:gd name="T44" fmla="*/ 2147483646 w 1014"/>
              <a:gd name="T45" fmla="*/ 2147483646 h 1671"/>
              <a:gd name="T46" fmla="*/ 2147483646 w 1014"/>
              <a:gd name="T47" fmla="*/ 2147483646 h 1671"/>
              <a:gd name="T48" fmla="*/ 2147483646 w 1014"/>
              <a:gd name="T49" fmla="*/ 2147483646 h 1671"/>
              <a:gd name="T50" fmla="*/ 2147483646 w 1014"/>
              <a:gd name="T51" fmla="*/ 2147483646 h 1671"/>
              <a:gd name="T52" fmla="*/ 2147483646 w 1014"/>
              <a:gd name="T53" fmla="*/ 2147483646 h 1671"/>
              <a:gd name="T54" fmla="*/ 2147483646 w 1014"/>
              <a:gd name="T55" fmla="*/ 2147483646 h 1671"/>
              <a:gd name="T56" fmla="*/ 2147483646 w 1014"/>
              <a:gd name="T57" fmla="*/ 2147483646 h 1671"/>
              <a:gd name="T58" fmla="*/ 2147483646 w 1014"/>
              <a:gd name="T59" fmla="*/ 2147483646 h 1671"/>
              <a:gd name="T60" fmla="*/ 2147483646 w 1014"/>
              <a:gd name="T61" fmla="*/ 2147483646 h 1671"/>
              <a:gd name="T62" fmla="*/ 2147483646 w 1014"/>
              <a:gd name="T63" fmla="*/ 2147483646 h 1671"/>
              <a:gd name="T64" fmla="*/ 2147483646 w 1014"/>
              <a:gd name="T65" fmla="*/ 2147483646 h 1671"/>
              <a:gd name="T66" fmla="*/ 2147483646 w 1014"/>
              <a:gd name="T67" fmla="*/ 2147483646 h 1671"/>
              <a:gd name="T68" fmla="*/ 2147483646 w 1014"/>
              <a:gd name="T69" fmla="*/ 2147483646 h 1671"/>
              <a:gd name="T70" fmla="*/ 2147483646 w 1014"/>
              <a:gd name="T71" fmla="*/ 2147483646 h 1671"/>
              <a:gd name="T72" fmla="*/ 2147483646 w 1014"/>
              <a:gd name="T73" fmla="*/ 2147483646 h 1671"/>
              <a:gd name="T74" fmla="*/ 406211475 w 1014"/>
              <a:gd name="T75" fmla="*/ 2147483646 h 1671"/>
              <a:gd name="T76" fmla="*/ 0 w 1014"/>
              <a:gd name="T77" fmla="*/ 2147483646 h 167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14"/>
              <a:gd name="T118" fmla="*/ 0 h 1671"/>
              <a:gd name="T119" fmla="*/ 1014 w 1014"/>
              <a:gd name="T120" fmla="*/ 1671 h 167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55" name="Freeform 195"/>
          <p:cNvSpPr/>
          <p:nvPr/>
        </p:nvSpPr>
        <p:spPr bwMode="auto">
          <a:xfrm flipH="1">
            <a:off x="663575" y="3135313"/>
            <a:ext cx="71438" cy="215900"/>
          </a:xfrm>
          <a:custGeom>
            <a:avLst/>
            <a:gdLst>
              <a:gd name="T0" fmla="*/ 0 w 295"/>
              <a:gd name="T1" fmla="*/ 2147483646 h 774"/>
              <a:gd name="T2" fmla="*/ 724238202 w 295"/>
              <a:gd name="T3" fmla="*/ 2147483646 h 774"/>
              <a:gd name="T4" fmla="*/ 1519492798 w 295"/>
              <a:gd name="T5" fmla="*/ 2147483646 h 774"/>
              <a:gd name="T6" fmla="*/ 2147483646 w 295"/>
              <a:gd name="T7" fmla="*/ 2147483646 h 774"/>
              <a:gd name="T8" fmla="*/ 2147483646 w 295"/>
              <a:gd name="T9" fmla="*/ 2147483646 h 774"/>
              <a:gd name="T10" fmla="*/ 2147483646 w 295"/>
              <a:gd name="T11" fmla="*/ 2147483646 h 774"/>
              <a:gd name="T12" fmla="*/ 2147483646 w 295"/>
              <a:gd name="T13" fmla="*/ 2147483646 h 774"/>
              <a:gd name="T14" fmla="*/ 2147483646 w 295"/>
              <a:gd name="T15" fmla="*/ 2147483646 h 774"/>
              <a:gd name="T16" fmla="*/ 2147483646 w 295"/>
              <a:gd name="T17" fmla="*/ 0 h 774"/>
              <a:gd name="T18" fmla="*/ 2147483646 w 295"/>
              <a:gd name="T19" fmla="*/ 2147483646 h 774"/>
              <a:gd name="T20" fmla="*/ 2147483646 w 295"/>
              <a:gd name="T21" fmla="*/ 2147483646 h 774"/>
              <a:gd name="T22" fmla="*/ 1789366916 w 295"/>
              <a:gd name="T23" fmla="*/ 2147483646 h 774"/>
              <a:gd name="T24" fmla="*/ 539630786 w 295"/>
              <a:gd name="T25" fmla="*/ 2147483646 h 774"/>
              <a:gd name="T26" fmla="*/ 0 w 295"/>
              <a:gd name="T27" fmla="*/ 2147483646 h 7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5"/>
              <a:gd name="T43" fmla="*/ 0 h 774"/>
              <a:gd name="T44" fmla="*/ 295 w 295"/>
              <a:gd name="T45" fmla="*/ 774 h 77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56" name="Freeform 196"/>
          <p:cNvSpPr/>
          <p:nvPr/>
        </p:nvSpPr>
        <p:spPr bwMode="auto">
          <a:xfrm flipH="1">
            <a:off x="735013" y="2962275"/>
            <a:ext cx="273050" cy="322263"/>
          </a:xfrm>
          <a:custGeom>
            <a:avLst/>
            <a:gdLst>
              <a:gd name="T0" fmla="*/ 2147483646 w 1172"/>
              <a:gd name="T1" fmla="*/ 917206258 h 1162"/>
              <a:gd name="T2" fmla="*/ 2147483646 w 1172"/>
              <a:gd name="T3" fmla="*/ 2147483646 h 1162"/>
              <a:gd name="T4" fmla="*/ 2147483646 w 1172"/>
              <a:gd name="T5" fmla="*/ 2147483646 h 1162"/>
              <a:gd name="T6" fmla="*/ 2147483646 w 1172"/>
              <a:gd name="T7" fmla="*/ 2147483646 h 1162"/>
              <a:gd name="T8" fmla="*/ 2147483646 w 1172"/>
              <a:gd name="T9" fmla="*/ 2147483646 h 1162"/>
              <a:gd name="T10" fmla="*/ 2147483646 w 1172"/>
              <a:gd name="T11" fmla="*/ 2147483646 h 1162"/>
              <a:gd name="T12" fmla="*/ 2147483646 w 1172"/>
              <a:gd name="T13" fmla="*/ 2147483646 h 1162"/>
              <a:gd name="T14" fmla="*/ 2147483646 w 1172"/>
              <a:gd name="T15" fmla="*/ 2147483646 h 1162"/>
              <a:gd name="T16" fmla="*/ 2147483646 w 1172"/>
              <a:gd name="T17" fmla="*/ 2147483646 h 1162"/>
              <a:gd name="T18" fmla="*/ 2147483646 w 1172"/>
              <a:gd name="T19" fmla="*/ 2147483646 h 1162"/>
              <a:gd name="T20" fmla="*/ 2147483646 w 1172"/>
              <a:gd name="T21" fmla="*/ 2147483646 h 1162"/>
              <a:gd name="T22" fmla="*/ 0 w 1172"/>
              <a:gd name="T23" fmla="*/ 2147483646 h 1162"/>
              <a:gd name="T24" fmla="*/ 75881574 w 1172"/>
              <a:gd name="T25" fmla="*/ 2147483646 h 1162"/>
              <a:gd name="T26" fmla="*/ 1378406490 w 1172"/>
              <a:gd name="T27" fmla="*/ 2147483646 h 1162"/>
              <a:gd name="T28" fmla="*/ 1681878267 w 1172"/>
              <a:gd name="T29" fmla="*/ 2147483646 h 1162"/>
              <a:gd name="T30" fmla="*/ 1858935816 w 1172"/>
              <a:gd name="T31" fmla="*/ 2147483646 h 1162"/>
              <a:gd name="T32" fmla="*/ 2147483646 w 1172"/>
              <a:gd name="T33" fmla="*/ 2147483646 h 1162"/>
              <a:gd name="T34" fmla="*/ 2147483646 w 1172"/>
              <a:gd name="T35" fmla="*/ 2147483646 h 1162"/>
              <a:gd name="T36" fmla="*/ 2147483646 w 1172"/>
              <a:gd name="T37" fmla="*/ 2147483646 h 1162"/>
              <a:gd name="T38" fmla="*/ 2147483646 w 1172"/>
              <a:gd name="T39" fmla="*/ 2147483646 h 1162"/>
              <a:gd name="T40" fmla="*/ 2147483646 w 1172"/>
              <a:gd name="T41" fmla="*/ 2147483646 h 1162"/>
              <a:gd name="T42" fmla="*/ 2147483646 w 1172"/>
              <a:gd name="T43" fmla="*/ 2147483646 h 1162"/>
              <a:gd name="T44" fmla="*/ 2147483646 w 1172"/>
              <a:gd name="T45" fmla="*/ 2147483646 h 1162"/>
              <a:gd name="T46" fmla="*/ 2147483646 w 1172"/>
              <a:gd name="T47" fmla="*/ 2147483646 h 1162"/>
              <a:gd name="T48" fmla="*/ 2147483646 w 1172"/>
              <a:gd name="T49" fmla="*/ 2147483646 h 1162"/>
              <a:gd name="T50" fmla="*/ 2147483646 w 1172"/>
              <a:gd name="T51" fmla="*/ 2147483646 h 1162"/>
              <a:gd name="T52" fmla="*/ 2147483646 w 1172"/>
              <a:gd name="T53" fmla="*/ 2147483646 h 1162"/>
              <a:gd name="T54" fmla="*/ 2147483646 w 1172"/>
              <a:gd name="T55" fmla="*/ 2147483646 h 1162"/>
              <a:gd name="T56" fmla="*/ 2147483646 w 1172"/>
              <a:gd name="T57" fmla="*/ 2147483646 h 1162"/>
              <a:gd name="T58" fmla="*/ 2147483646 w 1172"/>
              <a:gd name="T59" fmla="*/ 2147483646 h 1162"/>
              <a:gd name="T60" fmla="*/ 2147483646 w 1172"/>
              <a:gd name="T61" fmla="*/ 2147483646 h 1162"/>
              <a:gd name="T62" fmla="*/ 2147483646 w 1172"/>
              <a:gd name="T63" fmla="*/ 2147483646 h 1162"/>
              <a:gd name="T64" fmla="*/ 2147483646 w 1172"/>
              <a:gd name="T65" fmla="*/ 2147483646 h 1162"/>
              <a:gd name="T66" fmla="*/ 2147483646 w 1172"/>
              <a:gd name="T67" fmla="*/ 2147483646 h 1162"/>
              <a:gd name="T68" fmla="*/ 2147483646 w 1172"/>
              <a:gd name="T69" fmla="*/ 2147483646 h 1162"/>
              <a:gd name="T70" fmla="*/ 2147483646 w 1172"/>
              <a:gd name="T71" fmla="*/ 2147483646 h 1162"/>
              <a:gd name="T72" fmla="*/ 2147483646 w 1172"/>
              <a:gd name="T73" fmla="*/ 2147483646 h 1162"/>
              <a:gd name="T74" fmla="*/ 2147483646 w 1172"/>
              <a:gd name="T75" fmla="*/ 2147483646 h 1162"/>
              <a:gd name="T76" fmla="*/ 2147483646 w 1172"/>
              <a:gd name="T77" fmla="*/ 2147483646 h 1162"/>
              <a:gd name="T78" fmla="*/ 2147483646 w 1172"/>
              <a:gd name="T79" fmla="*/ 2147483646 h 1162"/>
              <a:gd name="T80" fmla="*/ 2147483646 w 1172"/>
              <a:gd name="T81" fmla="*/ 2147483646 h 1162"/>
              <a:gd name="T82" fmla="*/ 2147483646 w 1172"/>
              <a:gd name="T83" fmla="*/ 2147483646 h 1162"/>
              <a:gd name="T84" fmla="*/ 2147483646 w 1172"/>
              <a:gd name="T85" fmla="*/ 2147483646 h 1162"/>
              <a:gd name="T86" fmla="*/ 2147483646 w 1172"/>
              <a:gd name="T87" fmla="*/ 2147483646 h 1162"/>
              <a:gd name="T88" fmla="*/ 2147483646 w 1172"/>
              <a:gd name="T89" fmla="*/ 2147483646 h 1162"/>
              <a:gd name="T90" fmla="*/ 2147483646 w 1172"/>
              <a:gd name="T91" fmla="*/ 2147483646 h 1162"/>
              <a:gd name="T92" fmla="*/ 2147483646 w 1172"/>
              <a:gd name="T93" fmla="*/ 2147483646 h 1162"/>
              <a:gd name="T94" fmla="*/ 2147483646 w 1172"/>
              <a:gd name="T95" fmla="*/ 2147483646 h 1162"/>
              <a:gd name="T96" fmla="*/ 2147483646 w 1172"/>
              <a:gd name="T97" fmla="*/ 2147483646 h 1162"/>
              <a:gd name="T98" fmla="*/ 2147483646 w 1172"/>
              <a:gd name="T99" fmla="*/ 2147483646 h 1162"/>
              <a:gd name="T100" fmla="*/ 2147483646 w 1172"/>
              <a:gd name="T101" fmla="*/ 2147483646 h 1162"/>
              <a:gd name="T102" fmla="*/ 2147483646 w 1172"/>
              <a:gd name="T103" fmla="*/ 2147483646 h 1162"/>
              <a:gd name="T104" fmla="*/ 2147483646 w 1172"/>
              <a:gd name="T105" fmla="*/ 2147483646 h 1162"/>
              <a:gd name="T106" fmla="*/ 2147483646 w 1172"/>
              <a:gd name="T107" fmla="*/ 2147483646 h 1162"/>
              <a:gd name="T108" fmla="*/ 2147483646 w 1172"/>
              <a:gd name="T109" fmla="*/ 1450531832 h 1162"/>
              <a:gd name="T110" fmla="*/ 2147483646 w 1172"/>
              <a:gd name="T111" fmla="*/ 0 h 11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72"/>
              <a:gd name="T169" fmla="*/ 0 h 1162"/>
              <a:gd name="T170" fmla="*/ 1172 w 1172"/>
              <a:gd name="T171" fmla="*/ 1162 h 116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57" name="Freeform 197"/>
          <p:cNvSpPr/>
          <p:nvPr/>
        </p:nvSpPr>
        <p:spPr bwMode="auto">
          <a:xfrm flipH="1">
            <a:off x="752475" y="3082925"/>
            <a:ext cx="69850" cy="71438"/>
          </a:xfrm>
          <a:custGeom>
            <a:avLst/>
            <a:gdLst>
              <a:gd name="T0" fmla="*/ 0 w 295"/>
              <a:gd name="T1" fmla="*/ 0 h 263"/>
              <a:gd name="T2" fmla="*/ 0 w 295"/>
              <a:gd name="T3" fmla="*/ 420849135 h 263"/>
              <a:gd name="T4" fmla="*/ 504469249 w 295"/>
              <a:gd name="T5" fmla="*/ 1422948532 h 263"/>
              <a:gd name="T6" fmla="*/ 995595254 w 295"/>
              <a:gd name="T7" fmla="*/ 1984056266 h 263"/>
              <a:gd name="T8" fmla="*/ 2017821354 w 295"/>
              <a:gd name="T9" fmla="*/ 2147483646 h 263"/>
              <a:gd name="T10" fmla="*/ 2147483646 w 295"/>
              <a:gd name="T11" fmla="*/ 2147483646 h 263"/>
              <a:gd name="T12" fmla="*/ 2147483646 w 295"/>
              <a:gd name="T13" fmla="*/ 2147483646 h 263"/>
              <a:gd name="T14" fmla="*/ 2147483646 w 295"/>
              <a:gd name="T15" fmla="*/ 2147483646 h 263"/>
              <a:gd name="T16" fmla="*/ 1287691853 w 295"/>
              <a:gd name="T17" fmla="*/ 2147483646 h 263"/>
              <a:gd name="T18" fmla="*/ 212372650 w 295"/>
              <a:gd name="T19" fmla="*/ 2147483646 h 263"/>
              <a:gd name="T20" fmla="*/ 292040482 w 295"/>
              <a:gd name="T21" fmla="*/ 2147483646 h 263"/>
              <a:gd name="T22" fmla="*/ 2017821354 w 295"/>
              <a:gd name="T23" fmla="*/ 2147483646 h 263"/>
              <a:gd name="T24" fmla="*/ 2147483646 w 295"/>
              <a:gd name="T25" fmla="*/ 2147483646 h 263"/>
              <a:gd name="T26" fmla="*/ 2147483646 w 295"/>
              <a:gd name="T27" fmla="*/ 2147483646 h 263"/>
              <a:gd name="T28" fmla="*/ 2147483646 w 295"/>
              <a:gd name="T29" fmla="*/ 2147483646 h 263"/>
              <a:gd name="T30" fmla="*/ 2147483646 w 295"/>
              <a:gd name="T31" fmla="*/ 2147483646 h 263"/>
              <a:gd name="T32" fmla="*/ 2147483646 w 295"/>
              <a:gd name="T33" fmla="*/ 2147483646 h 263"/>
              <a:gd name="T34" fmla="*/ 2147483646 w 295"/>
              <a:gd name="T35" fmla="*/ 2147483646 h 263"/>
              <a:gd name="T36" fmla="*/ 2147483646 w 295"/>
              <a:gd name="T37" fmla="*/ 2147483646 h 263"/>
              <a:gd name="T38" fmla="*/ 1911579031 w 295"/>
              <a:gd name="T39" fmla="*/ 1122289079 h 263"/>
              <a:gd name="T40" fmla="*/ 1208024022 w 295"/>
              <a:gd name="T41" fmla="*/ 340722590 h 263"/>
              <a:gd name="T42" fmla="*/ 464607393 w 295"/>
              <a:gd name="T43" fmla="*/ 60131782 h 263"/>
              <a:gd name="T44" fmla="*/ 0 w 295"/>
              <a:gd name="T45" fmla="*/ 0 h 2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95"/>
              <a:gd name="T70" fmla="*/ 0 h 263"/>
              <a:gd name="T71" fmla="*/ 295 w 295"/>
              <a:gd name="T72" fmla="*/ 263 h 2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58" name="Freeform 198"/>
          <p:cNvSpPr/>
          <p:nvPr/>
        </p:nvSpPr>
        <p:spPr bwMode="auto">
          <a:xfrm flipH="1">
            <a:off x="755650" y="3022600"/>
            <a:ext cx="61913" cy="95250"/>
          </a:xfrm>
          <a:custGeom>
            <a:avLst/>
            <a:gdLst>
              <a:gd name="T0" fmla="*/ 614945140 w 270"/>
              <a:gd name="T1" fmla="*/ 0 h 345"/>
              <a:gd name="T2" fmla="*/ 156746518 w 270"/>
              <a:gd name="T3" fmla="*/ 147340983 h 345"/>
              <a:gd name="T4" fmla="*/ 0 w 270"/>
              <a:gd name="T5" fmla="*/ 820703817 h 345"/>
              <a:gd name="T6" fmla="*/ 36176225 w 270"/>
              <a:gd name="T7" fmla="*/ 1367916172 h 345"/>
              <a:gd name="T8" fmla="*/ 313493265 w 270"/>
              <a:gd name="T9" fmla="*/ 2125506235 h 345"/>
              <a:gd name="T10" fmla="*/ 687297818 w 270"/>
              <a:gd name="T11" fmla="*/ 2147483646 h 345"/>
              <a:gd name="T12" fmla="*/ 1398677959 w 270"/>
              <a:gd name="T13" fmla="*/ 2147483646 h 345"/>
              <a:gd name="T14" fmla="*/ 2073882104 w 270"/>
              <a:gd name="T15" fmla="*/ 2147483646 h 345"/>
              <a:gd name="T16" fmla="*/ 2147483646 w 270"/>
              <a:gd name="T17" fmla="*/ 2147483646 h 345"/>
              <a:gd name="T18" fmla="*/ 2147483646 w 270"/>
              <a:gd name="T19" fmla="*/ 2147483646 h 345"/>
              <a:gd name="T20" fmla="*/ 2147483646 w 270"/>
              <a:gd name="T21" fmla="*/ 2147483646 h 345"/>
              <a:gd name="T22" fmla="*/ 2147483646 w 270"/>
              <a:gd name="T23" fmla="*/ 2147483646 h 345"/>
              <a:gd name="T24" fmla="*/ 2147483646 w 270"/>
              <a:gd name="T25" fmla="*/ 2147483646 h 345"/>
              <a:gd name="T26" fmla="*/ 2147483646 w 270"/>
              <a:gd name="T27" fmla="*/ 2147483646 h 345"/>
              <a:gd name="T28" fmla="*/ 2147483646 w 270"/>
              <a:gd name="T29" fmla="*/ 1809786443 h 345"/>
              <a:gd name="T30" fmla="*/ 1085184923 w 270"/>
              <a:gd name="T31" fmla="*/ 210454461 h 345"/>
              <a:gd name="T32" fmla="*/ 614945140 w 270"/>
              <a:gd name="T33" fmla="*/ 0 h 3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0"/>
              <a:gd name="T52" fmla="*/ 0 h 345"/>
              <a:gd name="T53" fmla="*/ 270 w 270"/>
              <a:gd name="T54" fmla="*/ 345 h 3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59" name="Freeform 199"/>
          <p:cNvSpPr/>
          <p:nvPr/>
        </p:nvSpPr>
        <p:spPr bwMode="auto">
          <a:xfrm flipH="1">
            <a:off x="763588" y="2928938"/>
            <a:ext cx="66675" cy="55562"/>
          </a:xfrm>
          <a:custGeom>
            <a:avLst/>
            <a:gdLst>
              <a:gd name="T0" fmla="*/ 0 w 287"/>
              <a:gd name="T1" fmla="*/ 2147483646 h 199"/>
              <a:gd name="T2" fmla="*/ 614408266 w 287"/>
              <a:gd name="T3" fmla="*/ 2147483646 h 199"/>
              <a:gd name="T4" fmla="*/ 1629984675 w 287"/>
              <a:gd name="T5" fmla="*/ 2147483646 h 199"/>
              <a:gd name="T6" fmla="*/ 2147483646 w 287"/>
              <a:gd name="T7" fmla="*/ 2147483646 h 199"/>
              <a:gd name="T8" fmla="*/ 2147483646 w 287"/>
              <a:gd name="T9" fmla="*/ 0 h 199"/>
              <a:gd name="T10" fmla="*/ 2147483646 w 287"/>
              <a:gd name="T11" fmla="*/ 957689527 h 199"/>
              <a:gd name="T12" fmla="*/ 1780456676 w 287"/>
              <a:gd name="T13" fmla="*/ 1610649125 h 199"/>
              <a:gd name="T14" fmla="*/ 1166048177 w 287"/>
              <a:gd name="T15" fmla="*/ 2147483646 h 199"/>
              <a:gd name="T16" fmla="*/ 852637112 w 287"/>
              <a:gd name="T17" fmla="*/ 2147483646 h 199"/>
              <a:gd name="T18" fmla="*/ 0 w 287"/>
              <a:gd name="T19" fmla="*/ 2147483646 h 1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7"/>
              <a:gd name="T31" fmla="*/ 0 h 199"/>
              <a:gd name="T32" fmla="*/ 287 w 287"/>
              <a:gd name="T33" fmla="*/ 199 h 1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60" name="Freeform 200"/>
          <p:cNvSpPr/>
          <p:nvPr/>
        </p:nvSpPr>
        <p:spPr bwMode="auto">
          <a:xfrm flipH="1">
            <a:off x="842963" y="3030538"/>
            <a:ext cx="38100" cy="141287"/>
          </a:xfrm>
          <a:custGeom>
            <a:avLst/>
            <a:gdLst>
              <a:gd name="T0" fmla="*/ 0 w 162"/>
              <a:gd name="T1" fmla="*/ 2147483646 h 514"/>
              <a:gd name="T2" fmla="*/ 1053695011 w 162"/>
              <a:gd name="T3" fmla="*/ 2147483646 h 514"/>
              <a:gd name="T4" fmla="*/ 1378929781 w 162"/>
              <a:gd name="T5" fmla="*/ 2147483646 h 514"/>
              <a:gd name="T6" fmla="*/ 1378929781 w 162"/>
              <a:gd name="T7" fmla="*/ 2147483646 h 514"/>
              <a:gd name="T8" fmla="*/ 1613065806 w 162"/>
              <a:gd name="T9" fmla="*/ 2147483646 h 514"/>
              <a:gd name="T10" fmla="*/ 1951299496 w 162"/>
              <a:gd name="T11" fmla="*/ 2147483646 h 514"/>
              <a:gd name="T12" fmla="*/ 1782154781 w 162"/>
              <a:gd name="T13" fmla="*/ 2147483646 h 514"/>
              <a:gd name="T14" fmla="*/ 1782154781 w 162"/>
              <a:gd name="T15" fmla="*/ 2147483646 h 514"/>
              <a:gd name="T16" fmla="*/ 2029344759 w 162"/>
              <a:gd name="T17" fmla="*/ 2147483646 h 514"/>
              <a:gd name="T18" fmla="*/ 2029344759 w 162"/>
              <a:gd name="T19" fmla="*/ 2147483646 h 514"/>
              <a:gd name="T20" fmla="*/ 1873253998 w 162"/>
              <a:gd name="T21" fmla="*/ 2147483646 h 514"/>
              <a:gd name="T22" fmla="*/ 1873253998 w 162"/>
              <a:gd name="T23" fmla="*/ 2147483646 h 514"/>
              <a:gd name="T24" fmla="*/ 2107390022 w 162"/>
              <a:gd name="T25" fmla="*/ 2147483646 h 514"/>
              <a:gd name="T26" fmla="*/ 2029344759 w 162"/>
              <a:gd name="T27" fmla="*/ 1952257037 h 514"/>
              <a:gd name="T28" fmla="*/ 2029344759 w 162"/>
              <a:gd name="T29" fmla="*/ 0 h 514"/>
              <a:gd name="T30" fmla="*/ 1378929781 w 162"/>
              <a:gd name="T31" fmla="*/ 2147483646 h 514"/>
              <a:gd name="T32" fmla="*/ 806505269 w 162"/>
              <a:gd name="T33" fmla="*/ 2147483646 h 514"/>
              <a:gd name="T34" fmla="*/ 416278483 w 162"/>
              <a:gd name="T35" fmla="*/ 2147483646 h 514"/>
              <a:gd name="T36" fmla="*/ 0 w 162"/>
              <a:gd name="T37" fmla="*/ 2147483646 h 5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2"/>
              <a:gd name="T58" fmla="*/ 0 h 514"/>
              <a:gd name="T59" fmla="*/ 162 w 162"/>
              <a:gd name="T60" fmla="*/ 514 h 51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61" name="Freeform 201"/>
          <p:cNvSpPr/>
          <p:nvPr/>
        </p:nvSpPr>
        <p:spPr bwMode="auto">
          <a:xfrm flipH="1">
            <a:off x="757238" y="3184525"/>
            <a:ext cx="68262" cy="26988"/>
          </a:xfrm>
          <a:custGeom>
            <a:avLst/>
            <a:gdLst>
              <a:gd name="T0" fmla="*/ 2147483646 w 289"/>
              <a:gd name="T1" fmla="*/ 1012292614 h 97"/>
              <a:gd name="T2" fmla="*/ 2147483646 w 289"/>
              <a:gd name="T3" fmla="*/ 409190108 h 97"/>
              <a:gd name="T4" fmla="*/ 1449555616 w 289"/>
              <a:gd name="T5" fmla="*/ 86157382 h 97"/>
              <a:gd name="T6" fmla="*/ 421666656 w 289"/>
              <a:gd name="T7" fmla="*/ 0 h 97"/>
              <a:gd name="T8" fmla="*/ 0 w 289"/>
              <a:gd name="T9" fmla="*/ 129197677 h 97"/>
              <a:gd name="T10" fmla="*/ 197666675 w 289"/>
              <a:gd name="T11" fmla="*/ 796860208 h 97"/>
              <a:gd name="T12" fmla="*/ 593000025 w 289"/>
              <a:gd name="T13" fmla="*/ 1313805332 h 97"/>
              <a:gd name="T14" fmla="*/ 1489111201 w 289"/>
              <a:gd name="T15" fmla="*/ 1701475154 h 97"/>
              <a:gd name="T16" fmla="*/ 2147483646 w 289"/>
              <a:gd name="T17" fmla="*/ 2089145253 h 97"/>
              <a:gd name="T18" fmla="*/ 2147483646 w 289"/>
              <a:gd name="T19" fmla="*/ 1959947576 h 97"/>
              <a:gd name="T20" fmla="*/ 2147483646 w 289"/>
              <a:gd name="T21" fmla="*/ 1012292614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
              <a:gd name="T34" fmla="*/ 0 h 97"/>
              <a:gd name="T35" fmla="*/ 289 w 289"/>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62" name="Freeform 202"/>
          <p:cNvSpPr/>
          <p:nvPr/>
        </p:nvSpPr>
        <p:spPr bwMode="auto">
          <a:xfrm flipH="1">
            <a:off x="838200" y="3195638"/>
            <a:ext cx="42863" cy="60325"/>
          </a:xfrm>
          <a:custGeom>
            <a:avLst/>
            <a:gdLst>
              <a:gd name="T0" fmla="*/ 1170040322 w 176"/>
              <a:gd name="T1" fmla="*/ 1285262107 h 216"/>
              <a:gd name="T2" fmla="*/ 852248682 w 176"/>
              <a:gd name="T3" fmla="*/ 304974713 h 216"/>
              <a:gd name="T4" fmla="*/ 375561222 w 176"/>
              <a:gd name="T5" fmla="*/ 0 h 216"/>
              <a:gd name="T6" fmla="*/ 43356899 w 176"/>
              <a:gd name="T7" fmla="*/ 239612017 h 216"/>
              <a:gd name="T8" fmla="*/ 0 w 176"/>
              <a:gd name="T9" fmla="*/ 762437062 h 216"/>
              <a:gd name="T10" fmla="*/ 216665402 w 176"/>
              <a:gd name="T11" fmla="*/ 1655521876 h 216"/>
              <a:gd name="T12" fmla="*/ 577813941 w 176"/>
              <a:gd name="T13" fmla="*/ 2147483646 h 216"/>
              <a:gd name="T14" fmla="*/ 1025557429 w 176"/>
              <a:gd name="T15" fmla="*/ 2147483646 h 216"/>
              <a:gd name="T16" fmla="*/ 1632255674 w 176"/>
              <a:gd name="T17" fmla="*/ 2147483646 h 216"/>
              <a:gd name="T18" fmla="*/ 2147483646 w 176"/>
              <a:gd name="T19" fmla="*/ 2147483646 h 216"/>
              <a:gd name="T20" fmla="*/ 1718910048 w 176"/>
              <a:gd name="T21" fmla="*/ 2147483646 h 216"/>
              <a:gd name="T22" fmla="*/ 1444475063 w 176"/>
              <a:gd name="T23" fmla="*/ 2147483646 h 216"/>
              <a:gd name="T24" fmla="*/ 1170040322 w 176"/>
              <a:gd name="T25" fmla="*/ 1285262107 h 2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6"/>
              <a:gd name="T40" fmla="*/ 0 h 216"/>
              <a:gd name="T41" fmla="*/ 176 w 176"/>
              <a:gd name="T42" fmla="*/ 216 h 2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63" name="Freeform 203"/>
          <p:cNvSpPr/>
          <p:nvPr/>
        </p:nvSpPr>
        <p:spPr bwMode="auto">
          <a:xfrm flipH="1">
            <a:off x="715963" y="2879725"/>
            <a:ext cx="98425" cy="76200"/>
          </a:xfrm>
          <a:custGeom>
            <a:avLst/>
            <a:gdLst>
              <a:gd name="T0" fmla="*/ 0 w 418"/>
              <a:gd name="T1" fmla="*/ 2147483646 h 260"/>
              <a:gd name="T2" fmla="*/ 169715546 w 418"/>
              <a:gd name="T3" fmla="*/ 2147483646 h 260"/>
              <a:gd name="T4" fmla="*/ 1318580652 w 418"/>
              <a:gd name="T5" fmla="*/ 2147483646 h 260"/>
              <a:gd name="T6" fmla="*/ 2147483646 w 418"/>
              <a:gd name="T7" fmla="*/ 1736949985 h 260"/>
              <a:gd name="T8" fmla="*/ 2147483646 w 418"/>
              <a:gd name="T9" fmla="*/ 881101479 h 260"/>
              <a:gd name="T10" fmla="*/ 2147483646 w 418"/>
              <a:gd name="T11" fmla="*/ 0 h 260"/>
              <a:gd name="T12" fmla="*/ 2147483646 w 418"/>
              <a:gd name="T13" fmla="*/ 1913204688 h 260"/>
              <a:gd name="T14" fmla="*/ 2147483646 w 418"/>
              <a:gd name="T15" fmla="*/ 2147483646 h 260"/>
              <a:gd name="T16" fmla="*/ 2147483646 w 418"/>
              <a:gd name="T17" fmla="*/ 2147483646 h 260"/>
              <a:gd name="T18" fmla="*/ 2147483646 w 418"/>
              <a:gd name="T19" fmla="*/ 2147483646 h 260"/>
              <a:gd name="T20" fmla="*/ 1279436700 w 418"/>
              <a:gd name="T21" fmla="*/ 2147483646 h 260"/>
              <a:gd name="T22" fmla="*/ 0 w 418"/>
              <a:gd name="T23" fmla="*/ 2147483646 h 2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8"/>
              <a:gd name="T37" fmla="*/ 0 h 260"/>
              <a:gd name="T38" fmla="*/ 418 w 418"/>
              <a:gd name="T39" fmla="*/ 260 h 2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64" name="Freeform 204"/>
          <p:cNvSpPr/>
          <p:nvPr/>
        </p:nvSpPr>
        <p:spPr bwMode="auto">
          <a:xfrm flipH="1">
            <a:off x="604838" y="3217863"/>
            <a:ext cx="201612" cy="323850"/>
          </a:xfrm>
          <a:custGeom>
            <a:avLst/>
            <a:gdLst>
              <a:gd name="T0" fmla="*/ 2147483646 w 863"/>
              <a:gd name="T1" fmla="*/ 2147483646 h 1164"/>
              <a:gd name="T2" fmla="*/ 2147483646 w 863"/>
              <a:gd name="T3" fmla="*/ 2147483646 h 1164"/>
              <a:gd name="T4" fmla="*/ 2147483646 w 863"/>
              <a:gd name="T5" fmla="*/ 2147483646 h 1164"/>
              <a:gd name="T6" fmla="*/ 2147483646 w 863"/>
              <a:gd name="T7" fmla="*/ 1938278141 h 1164"/>
              <a:gd name="T8" fmla="*/ 2147483646 w 863"/>
              <a:gd name="T9" fmla="*/ 1119928388 h 1164"/>
              <a:gd name="T10" fmla="*/ 2147483646 w 863"/>
              <a:gd name="T11" fmla="*/ 430694069 h 1164"/>
              <a:gd name="T12" fmla="*/ 2147483646 w 863"/>
              <a:gd name="T13" fmla="*/ 0 h 1164"/>
              <a:gd name="T14" fmla="*/ 2147483646 w 863"/>
              <a:gd name="T15" fmla="*/ 150789457 h 1164"/>
              <a:gd name="T16" fmla="*/ 2147483646 w 863"/>
              <a:gd name="T17" fmla="*/ 2147483646 h 1164"/>
              <a:gd name="T18" fmla="*/ 2147483646 w 863"/>
              <a:gd name="T19" fmla="*/ 2147483646 h 1164"/>
              <a:gd name="T20" fmla="*/ 2147483646 w 863"/>
              <a:gd name="T21" fmla="*/ 2147483646 h 1164"/>
              <a:gd name="T22" fmla="*/ 2147483646 w 863"/>
              <a:gd name="T23" fmla="*/ 2147483646 h 1164"/>
              <a:gd name="T24" fmla="*/ 2147483646 w 863"/>
              <a:gd name="T25" fmla="*/ 2147483646 h 1164"/>
              <a:gd name="T26" fmla="*/ 1759513947 w 863"/>
              <a:gd name="T27" fmla="*/ 2147483646 h 1164"/>
              <a:gd name="T28" fmla="*/ 318730817 w 863"/>
              <a:gd name="T29" fmla="*/ 2147483646 h 1164"/>
              <a:gd name="T30" fmla="*/ 0 w 863"/>
              <a:gd name="T31" fmla="*/ 2147483646 h 1164"/>
              <a:gd name="T32" fmla="*/ 165750996 w 863"/>
              <a:gd name="T33" fmla="*/ 2147483646 h 1164"/>
              <a:gd name="T34" fmla="*/ 1211286298 w 863"/>
              <a:gd name="T35" fmla="*/ 2147483646 h 1164"/>
              <a:gd name="T36" fmla="*/ 2078299664 w 863"/>
              <a:gd name="T37" fmla="*/ 2147483646 h 1164"/>
              <a:gd name="T38" fmla="*/ 2147483646 w 863"/>
              <a:gd name="T39" fmla="*/ 2147483646 h 1164"/>
              <a:gd name="T40" fmla="*/ 2147483646 w 863"/>
              <a:gd name="T41" fmla="*/ 2147483646 h 1164"/>
              <a:gd name="T42" fmla="*/ 2147483646 w 863"/>
              <a:gd name="T43" fmla="*/ 2147483646 h 1164"/>
              <a:gd name="T44" fmla="*/ 2147483646 w 863"/>
              <a:gd name="T45" fmla="*/ 2147483646 h 1164"/>
              <a:gd name="T46" fmla="*/ 2147483646 w 863"/>
              <a:gd name="T47" fmla="*/ 2147483646 h 11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63"/>
              <a:gd name="T73" fmla="*/ 0 h 1164"/>
              <a:gd name="T74" fmla="*/ 863 w 863"/>
              <a:gd name="T75" fmla="*/ 1164 h 116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a:solidFill>
              <a:srgbClr val="000000"/>
            </a:solidFill>
            <a:prstDash val="solid"/>
            <a:round/>
          </a:ln>
        </p:spPr>
        <p:txBody>
          <a:bodyPr/>
          <a:lstStyle/>
          <a:p>
            <a:endParaRPr lang="zh-CN" altLang="en-US"/>
          </a:p>
        </p:txBody>
      </p:sp>
      <p:sp>
        <p:nvSpPr>
          <p:cNvPr id="139465" name="Freeform 205"/>
          <p:cNvSpPr/>
          <p:nvPr/>
        </p:nvSpPr>
        <p:spPr bwMode="auto">
          <a:xfrm flipH="1">
            <a:off x="609600" y="3235325"/>
            <a:ext cx="174625" cy="293688"/>
          </a:xfrm>
          <a:custGeom>
            <a:avLst/>
            <a:gdLst>
              <a:gd name="T0" fmla="*/ 2147483646 w 743"/>
              <a:gd name="T1" fmla="*/ 2147483646 h 1068"/>
              <a:gd name="T2" fmla="*/ 2147483646 w 743"/>
              <a:gd name="T3" fmla="*/ 2147483646 h 1068"/>
              <a:gd name="T4" fmla="*/ 2147483646 w 743"/>
              <a:gd name="T5" fmla="*/ 2147483646 h 1068"/>
              <a:gd name="T6" fmla="*/ 2147483646 w 743"/>
              <a:gd name="T7" fmla="*/ 2147483646 h 1068"/>
              <a:gd name="T8" fmla="*/ 2147483646 w 743"/>
              <a:gd name="T9" fmla="*/ 2079441660 h 1068"/>
              <a:gd name="T10" fmla="*/ 2147483646 w 743"/>
              <a:gd name="T11" fmla="*/ 0 h 1068"/>
              <a:gd name="T12" fmla="*/ 2147483646 w 743"/>
              <a:gd name="T13" fmla="*/ 2147483646 h 1068"/>
              <a:gd name="T14" fmla="*/ 2147483646 w 743"/>
              <a:gd name="T15" fmla="*/ 2147483646 h 1068"/>
              <a:gd name="T16" fmla="*/ 2147483646 w 743"/>
              <a:gd name="T17" fmla="*/ 2147483646 h 1068"/>
              <a:gd name="T18" fmla="*/ 2147483646 w 743"/>
              <a:gd name="T19" fmla="*/ 2147483646 h 1068"/>
              <a:gd name="T20" fmla="*/ 2147483646 w 743"/>
              <a:gd name="T21" fmla="*/ 2147483646 h 1068"/>
              <a:gd name="T22" fmla="*/ 2147483646 w 743"/>
              <a:gd name="T23" fmla="*/ 2147483646 h 1068"/>
              <a:gd name="T24" fmla="*/ 2147483646 w 743"/>
              <a:gd name="T25" fmla="*/ 2147483646 h 1068"/>
              <a:gd name="T26" fmla="*/ 895788881 w 743"/>
              <a:gd name="T27" fmla="*/ 2147483646 h 1068"/>
              <a:gd name="T28" fmla="*/ 311595632 w 743"/>
              <a:gd name="T29" fmla="*/ 2147483646 h 1068"/>
              <a:gd name="T30" fmla="*/ 0 w 743"/>
              <a:gd name="T31" fmla="*/ 2147483646 h 1068"/>
              <a:gd name="T32" fmla="*/ 142789429 w 743"/>
              <a:gd name="T33" fmla="*/ 2147483646 h 1068"/>
              <a:gd name="T34" fmla="*/ 973674216 w 743"/>
              <a:gd name="T35" fmla="*/ 2147483646 h 1068"/>
              <a:gd name="T36" fmla="*/ 2147483646 w 743"/>
              <a:gd name="T37" fmla="*/ 2147483646 h 1068"/>
              <a:gd name="T38" fmla="*/ 2147483646 w 743"/>
              <a:gd name="T39" fmla="*/ 2147483646 h 1068"/>
              <a:gd name="T40" fmla="*/ 2147483646 w 743"/>
              <a:gd name="T41" fmla="*/ 2147483646 h 10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3"/>
              <a:gd name="T64" fmla="*/ 0 h 1068"/>
              <a:gd name="T65" fmla="*/ 743 w 743"/>
              <a:gd name="T66" fmla="*/ 1068 h 10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66" name="Freeform 207"/>
          <p:cNvSpPr/>
          <p:nvPr/>
        </p:nvSpPr>
        <p:spPr bwMode="auto">
          <a:xfrm flipH="1">
            <a:off x="1365250" y="4102100"/>
            <a:ext cx="277813" cy="204788"/>
          </a:xfrm>
          <a:custGeom>
            <a:avLst/>
            <a:gdLst>
              <a:gd name="T0" fmla="*/ 0 w 1188"/>
              <a:gd name="T1" fmla="*/ 2147483646 h 738"/>
              <a:gd name="T2" fmla="*/ 0 w 1188"/>
              <a:gd name="T3" fmla="*/ 2147483646 h 738"/>
              <a:gd name="T4" fmla="*/ 2147483646 w 1188"/>
              <a:gd name="T5" fmla="*/ 2147483646 h 738"/>
              <a:gd name="T6" fmla="*/ 2147483646 w 1188"/>
              <a:gd name="T7" fmla="*/ 0 h 738"/>
              <a:gd name="T8" fmla="*/ 0 w 1188"/>
              <a:gd name="T9" fmla="*/ 2147483646 h 738"/>
              <a:gd name="T10" fmla="*/ 0 60000 65536"/>
              <a:gd name="T11" fmla="*/ 0 60000 65536"/>
              <a:gd name="T12" fmla="*/ 0 60000 65536"/>
              <a:gd name="T13" fmla="*/ 0 60000 65536"/>
              <a:gd name="T14" fmla="*/ 0 60000 65536"/>
              <a:gd name="T15" fmla="*/ 0 w 1188"/>
              <a:gd name="T16" fmla="*/ 0 h 738"/>
              <a:gd name="T17" fmla="*/ 1188 w 1188"/>
              <a:gd name="T18" fmla="*/ 738 h 738"/>
            </a:gdLst>
            <a:ahLst/>
            <a:cxnLst>
              <a:cxn ang="T10">
                <a:pos x="T0" y="T1"/>
              </a:cxn>
              <a:cxn ang="T11">
                <a:pos x="T2" y="T3"/>
              </a:cxn>
              <a:cxn ang="T12">
                <a:pos x="T4" y="T5"/>
              </a:cxn>
              <a:cxn ang="T13">
                <a:pos x="T6" y="T7"/>
              </a:cxn>
              <a:cxn ang="T14">
                <a:pos x="T8" y="T9"/>
              </a:cxn>
            </a:cxnLst>
            <a:rect l="T15" t="T16" r="T17" b="T18"/>
            <a:pathLst>
              <a:path w="1188" h="738">
                <a:moveTo>
                  <a:pt x="0" y="225"/>
                </a:moveTo>
                <a:lnTo>
                  <a:pt x="0" y="738"/>
                </a:lnTo>
                <a:lnTo>
                  <a:pt x="1188" y="360"/>
                </a:lnTo>
                <a:lnTo>
                  <a:pt x="1188" y="0"/>
                </a:lnTo>
                <a:lnTo>
                  <a:pt x="0" y="225"/>
                </a:lnTo>
                <a:close/>
              </a:path>
            </a:pathLst>
          </a:custGeom>
          <a:solidFill>
            <a:srgbClr val="A0A0A0"/>
          </a:solidFill>
          <a:ln w="1588">
            <a:solidFill>
              <a:srgbClr val="000000"/>
            </a:solidFill>
            <a:prstDash val="solid"/>
            <a:round/>
          </a:ln>
        </p:spPr>
        <p:txBody>
          <a:bodyPr/>
          <a:lstStyle/>
          <a:p>
            <a:endParaRPr lang="zh-CN" altLang="en-US"/>
          </a:p>
        </p:txBody>
      </p:sp>
      <p:sp>
        <p:nvSpPr>
          <p:cNvPr id="139467" name="Freeform 208"/>
          <p:cNvSpPr/>
          <p:nvPr/>
        </p:nvSpPr>
        <p:spPr bwMode="auto">
          <a:xfrm flipH="1">
            <a:off x="1643063" y="4151313"/>
            <a:ext cx="204787" cy="155575"/>
          </a:xfrm>
          <a:custGeom>
            <a:avLst/>
            <a:gdLst>
              <a:gd name="T0" fmla="*/ 2147483646 w 882"/>
              <a:gd name="T1" fmla="*/ 1055058529 h 563"/>
              <a:gd name="T2" fmla="*/ 2147483646 w 882"/>
              <a:gd name="T3" fmla="*/ 2147483646 h 563"/>
              <a:gd name="T4" fmla="*/ 0 w 882"/>
              <a:gd name="T5" fmla="*/ 2147483646 h 563"/>
              <a:gd name="T6" fmla="*/ 0 w 882"/>
              <a:gd name="T7" fmla="*/ 0 h 563"/>
              <a:gd name="T8" fmla="*/ 2147483646 w 882"/>
              <a:gd name="T9" fmla="*/ 1055058529 h 563"/>
              <a:gd name="T10" fmla="*/ 0 60000 65536"/>
              <a:gd name="T11" fmla="*/ 0 60000 65536"/>
              <a:gd name="T12" fmla="*/ 0 60000 65536"/>
              <a:gd name="T13" fmla="*/ 0 60000 65536"/>
              <a:gd name="T14" fmla="*/ 0 60000 65536"/>
              <a:gd name="T15" fmla="*/ 0 w 882"/>
              <a:gd name="T16" fmla="*/ 0 h 563"/>
              <a:gd name="T17" fmla="*/ 882 w 882"/>
              <a:gd name="T18" fmla="*/ 563 h 563"/>
            </a:gdLst>
            <a:ahLst/>
            <a:cxnLst>
              <a:cxn ang="T10">
                <a:pos x="T0" y="T1"/>
              </a:cxn>
              <a:cxn ang="T11">
                <a:pos x="T2" y="T3"/>
              </a:cxn>
              <a:cxn ang="T12">
                <a:pos x="T4" y="T5"/>
              </a:cxn>
              <a:cxn ang="T13">
                <a:pos x="T6" y="T7"/>
              </a:cxn>
              <a:cxn ang="T14">
                <a:pos x="T8" y="T9"/>
              </a:cxn>
            </a:cxnLst>
            <a:rect l="T15" t="T16" r="T17" b="T18"/>
            <a:pathLst>
              <a:path w="882" h="563">
                <a:moveTo>
                  <a:pt x="882" y="50"/>
                </a:moveTo>
                <a:lnTo>
                  <a:pt x="882" y="563"/>
                </a:lnTo>
                <a:lnTo>
                  <a:pt x="0" y="436"/>
                </a:lnTo>
                <a:lnTo>
                  <a:pt x="0" y="0"/>
                </a:lnTo>
                <a:lnTo>
                  <a:pt x="882" y="50"/>
                </a:lnTo>
                <a:close/>
              </a:path>
            </a:pathLst>
          </a:custGeom>
          <a:solidFill>
            <a:srgbClr val="808080"/>
          </a:solidFill>
          <a:ln w="1588">
            <a:solidFill>
              <a:srgbClr val="000000"/>
            </a:solidFill>
            <a:prstDash val="solid"/>
            <a:round/>
          </a:ln>
        </p:spPr>
        <p:txBody>
          <a:bodyPr/>
          <a:lstStyle/>
          <a:p>
            <a:endParaRPr lang="zh-CN" altLang="en-US"/>
          </a:p>
        </p:txBody>
      </p:sp>
      <p:sp>
        <p:nvSpPr>
          <p:cNvPr id="139468" name="Freeform 209"/>
          <p:cNvSpPr/>
          <p:nvPr/>
        </p:nvSpPr>
        <p:spPr bwMode="auto">
          <a:xfrm flipH="1">
            <a:off x="1365250" y="4102100"/>
            <a:ext cx="482600" cy="63500"/>
          </a:xfrm>
          <a:custGeom>
            <a:avLst/>
            <a:gdLst>
              <a:gd name="T0" fmla="*/ 0 w 2070"/>
              <a:gd name="T1" fmla="*/ 2147483646 h 225"/>
              <a:gd name="T2" fmla="*/ 2147483646 w 2070"/>
              <a:gd name="T3" fmla="*/ 2147483646 h 225"/>
              <a:gd name="T4" fmla="*/ 2147483646 w 2070"/>
              <a:gd name="T5" fmla="*/ 0 h 225"/>
              <a:gd name="T6" fmla="*/ 2147483646 w 2070"/>
              <a:gd name="T7" fmla="*/ 0 h 225"/>
              <a:gd name="T8" fmla="*/ 0 w 2070"/>
              <a:gd name="T9" fmla="*/ 2147483646 h 225"/>
              <a:gd name="T10" fmla="*/ 0 60000 65536"/>
              <a:gd name="T11" fmla="*/ 0 60000 65536"/>
              <a:gd name="T12" fmla="*/ 0 60000 65536"/>
              <a:gd name="T13" fmla="*/ 0 60000 65536"/>
              <a:gd name="T14" fmla="*/ 0 60000 65536"/>
              <a:gd name="T15" fmla="*/ 0 w 2070"/>
              <a:gd name="T16" fmla="*/ 0 h 225"/>
              <a:gd name="T17" fmla="*/ 2070 w 2070"/>
              <a:gd name="T18" fmla="*/ 225 h 225"/>
            </a:gdLst>
            <a:ahLst/>
            <a:cxnLst>
              <a:cxn ang="T10">
                <a:pos x="T0" y="T1"/>
              </a:cxn>
              <a:cxn ang="T11">
                <a:pos x="T2" y="T3"/>
              </a:cxn>
              <a:cxn ang="T12">
                <a:pos x="T4" y="T5"/>
              </a:cxn>
              <a:cxn ang="T13">
                <a:pos x="T6" y="T7"/>
              </a:cxn>
              <a:cxn ang="T14">
                <a:pos x="T8" y="T9"/>
              </a:cxn>
            </a:cxnLst>
            <a:rect l="T15" t="T16" r="T17" b="T18"/>
            <a:pathLst>
              <a:path w="2070" h="225">
                <a:moveTo>
                  <a:pt x="0" y="175"/>
                </a:moveTo>
                <a:lnTo>
                  <a:pt x="892" y="225"/>
                </a:lnTo>
                <a:lnTo>
                  <a:pt x="2070" y="0"/>
                </a:lnTo>
                <a:lnTo>
                  <a:pt x="1202" y="0"/>
                </a:lnTo>
                <a:lnTo>
                  <a:pt x="0" y="175"/>
                </a:lnTo>
                <a:close/>
              </a:path>
            </a:pathLst>
          </a:custGeom>
          <a:solidFill>
            <a:srgbClr val="C0C0C0"/>
          </a:solidFill>
          <a:ln w="1588">
            <a:solidFill>
              <a:srgbClr val="000000"/>
            </a:solidFill>
            <a:prstDash val="solid"/>
            <a:round/>
          </a:ln>
        </p:spPr>
        <p:txBody>
          <a:bodyPr/>
          <a:lstStyle/>
          <a:p>
            <a:endParaRPr lang="zh-CN" altLang="en-US"/>
          </a:p>
        </p:txBody>
      </p:sp>
      <p:sp>
        <p:nvSpPr>
          <p:cNvPr id="139469" name="Freeform 210"/>
          <p:cNvSpPr/>
          <p:nvPr/>
        </p:nvSpPr>
        <p:spPr bwMode="auto">
          <a:xfrm flipH="1">
            <a:off x="1512888" y="4086225"/>
            <a:ext cx="177800" cy="57150"/>
          </a:xfrm>
          <a:custGeom>
            <a:avLst/>
            <a:gdLst>
              <a:gd name="T0" fmla="*/ 0 w 751"/>
              <a:gd name="T1" fmla="*/ 2147483646 h 210"/>
              <a:gd name="T2" fmla="*/ 0 w 751"/>
              <a:gd name="T3" fmla="*/ 2147483646 h 210"/>
              <a:gd name="T4" fmla="*/ 2147483646 w 751"/>
              <a:gd name="T5" fmla="*/ 2147483646 h 210"/>
              <a:gd name="T6" fmla="*/ 2147483646 w 751"/>
              <a:gd name="T7" fmla="*/ 2147483646 h 210"/>
              <a:gd name="T8" fmla="*/ 2147483646 w 751"/>
              <a:gd name="T9" fmla="*/ 0 h 210"/>
              <a:gd name="T10" fmla="*/ 0 w 751"/>
              <a:gd name="T11" fmla="*/ 2147483646 h 210"/>
              <a:gd name="T12" fmla="*/ 0 60000 65536"/>
              <a:gd name="T13" fmla="*/ 0 60000 65536"/>
              <a:gd name="T14" fmla="*/ 0 60000 65536"/>
              <a:gd name="T15" fmla="*/ 0 60000 65536"/>
              <a:gd name="T16" fmla="*/ 0 60000 65536"/>
              <a:gd name="T17" fmla="*/ 0 60000 65536"/>
              <a:gd name="T18" fmla="*/ 0 w 751"/>
              <a:gd name="T19" fmla="*/ 0 h 210"/>
              <a:gd name="T20" fmla="*/ 751 w 751"/>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751" h="210">
                <a:moveTo>
                  <a:pt x="0" y="120"/>
                </a:moveTo>
                <a:lnTo>
                  <a:pt x="0" y="188"/>
                </a:lnTo>
                <a:lnTo>
                  <a:pt x="351" y="210"/>
                </a:lnTo>
                <a:lnTo>
                  <a:pt x="751" y="135"/>
                </a:lnTo>
                <a:lnTo>
                  <a:pt x="751" y="0"/>
                </a:lnTo>
                <a:lnTo>
                  <a:pt x="0" y="120"/>
                </a:lnTo>
                <a:close/>
              </a:path>
            </a:pathLst>
          </a:custGeom>
          <a:solidFill>
            <a:srgbClr val="606060"/>
          </a:solidFill>
          <a:ln w="1588">
            <a:solidFill>
              <a:srgbClr val="000000"/>
            </a:solidFill>
            <a:prstDash val="solid"/>
            <a:round/>
          </a:ln>
        </p:spPr>
        <p:txBody>
          <a:bodyPr/>
          <a:lstStyle/>
          <a:p>
            <a:endParaRPr lang="zh-CN" altLang="en-US"/>
          </a:p>
        </p:txBody>
      </p:sp>
      <p:sp>
        <p:nvSpPr>
          <p:cNvPr id="139470" name="Freeform 211"/>
          <p:cNvSpPr/>
          <p:nvPr/>
        </p:nvSpPr>
        <p:spPr bwMode="auto">
          <a:xfrm flipH="1">
            <a:off x="1419225" y="3838575"/>
            <a:ext cx="225425" cy="282575"/>
          </a:xfrm>
          <a:custGeom>
            <a:avLst/>
            <a:gdLst>
              <a:gd name="T0" fmla="*/ 1747917507 w 960"/>
              <a:gd name="T1" fmla="*/ 2147483646 h 1031"/>
              <a:gd name="T2" fmla="*/ 0 w 960"/>
              <a:gd name="T3" fmla="*/ 679451999 h 1031"/>
              <a:gd name="T4" fmla="*/ 2147483646 w 960"/>
              <a:gd name="T5" fmla="*/ 0 h 1031"/>
              <a:gd name="T6" fmla="*/ 2147483646 w 960"/>
              <a:gd name="T7" fmla="*/ 2147483646 h 1031"/>
              <a:gd name="T8" fmla="*/ 1747917507 w 960"/>
              <a:gd name="T9" fmla="*/ 2147483646 h 1031"/>
              <a:gd name="T10" fmla="*/ 0 60000 65536"/>
              <a:gd name="T11" fmla="*/ 0 60000 65536"/>
              <a:gd name="T12" fmla="*/ 0 60000 65536"/>
              <a:gd name="T13" fmla="*/ 0 60000 65536"/>
              <a:gd name="T14" fmla="*/ 0 60000 65536"/>
              <a:gd name="T15" fmla="*/ 0 w 960"/>
              <a:gd name="T16" fmla="*/ 0 h 1031"/>
              <a:gd name="T17" fmla="*/ 960 w 960"/>
              <a:gd name="T18" fmla="*/ 1031 h 1031"/>
            </a:gdLst>
            <a:ahLst/>
            <a:cxnLst>
              <a:cxn ang="T10">
                <a:pos x="T0" y="T1"/>
              </a:cxn>
              <a:cxn ang="T11">
                <a:pos x="T2" y="T3"/>
              </a:cxn>
              <a:cxn ang="T12">
                <a:pos x="T4" y="T5"/>
              </a:cxn>
              <a:cxn ang="T13">
                <a:pos x="T6" y="T7"/>
              </a:cxn>
              <a:cxn ang="T14">
                <a:pos x="T8" y="T9"/>
              </a:cxn>
            </a:cxnLst>
            <a:rect l="T15" t="T16" r="T17" b="T18"/>
            <a:pathLst>
              <a:path w="960" h="1031">
                <a:moveTo>
                  <a:pt x="135" y="1031"/>
                </a:moveTo>
                <a:lnTo>
                  <a:pt x="0" y="33"/>
                </a:lnTo>
                <a:lnTo>
                  <a:pt x="827" y="0"/>
                </a:lnTo>
                <a:lnTo>
                  <a:pt x="960" y="889"/>
                </a:lnTo>
                <a:lnTo>
                  <a:pt x="135" y="1031"/>
                </a:lnTo>
                <a:close/>
              </a:path>
            </a:pathLst>
          </a:custGeom>
          <a:solidFill>
            <a:srgbClr val="A0A0A0"/>
          </a:solidFill>
          <a:ln w="1588">
            <a:solidFill>
              <a:srgbClr val="000000"/>
            </a:solidFill>
            <a:prstDash val="solid"/>
            <a:round/>
          </a:ln>
        </p:spPr>
        <p:txBody>
          <a:bodyPr/>
          <a:lstStyle/>
          <a:p>
            <a:endParaRPr lang="zh-CN" altLang="en-US"/>
          </a:p>
        </p:txBody>
      </p:sp>
      <p:sp>
        <p:nvSpPr>
          <p:cNvPr id="139471" name="Freeform 212"/>
          <p:cNvSpPr/>
          <p:nvPr/>
        </p:nvSpPr>
        <p:spPr bwMode="auto">
          <a:xfrm flipH="1">
            <a:off x="1612900" y="3846513"/>
            <a:ext cx="198438" cy="282575"/>
          </a:xfrm>
          <a:custGeom>
            <a:avLst/>
            <a:gdLst>
              <a:gd name="T0" fmla="*/ 2147483646 w 850"/>
              <a:gd name="T1" fmla="*/ 0 h 1026"/>
              <a:gd name="T2" fmla="*/ 0 w 850"/>
              <a:gd name="T3" fmla="*/ 2147483646 h 1026"/>
              <a:gd name="T4" fmla="*/ 1297854323 w 850"/>
              <a:gd name="T5" fmla="*/ 2147483646 h 1026"/>
              <a:gd name="T6" fmla="*/ 2147483646 w 850"/>
              <a:gd name="T7" fmla="*/ 2147483646 h 1026"/>
              <a:gd name="T8" fmla="*/ 2147483646 w 850"/>
              <a:gd name="T9" fmla="*/ 0 h 1026"/>
              <a:gd name="T10" fmla="*/ 0 60000 65536"/>
              <a:gd name="T11" fmla="*/ 0 60000 65536"/>
              <a:gd name="T12" fmla="*/ 0 60000 65536"/>
              <a:gd name="T13" fmla="*/ 0 60000 65536"/>
              <a:gd name="T14" fmla="*/ 0 60000 65536"/>
              <a:gd name="T15" fmla="*/ 0 w 850"/>
              <a:gd name="T16" fmla="*/ 0 h 1026"/>
              <a:gd name="T17" fmla="*/ 850 w 850"/>
              <a:gd name="T18" fmla="*/ 1026 h 1026"/>
            </a:gdLst>
            <a:ahLst/>
            <a:cxnLst>
              <a:cxn ang="T10">
                <a:pos x="T0" y="T1"/>
              </a:cxn>
              <a:cxn ang="T11">
                <a:pos x="T2" y="T3"/>
              </a:cxn>
              <a:cxn ang="T12">
                <a:pos x="T4" y="T5"/>
              </a:cxn>
              <a:cxn ang="T13">
                <a:pos x="T6" y="T7"/>
              </a:cxn>
              <a:cxn ang="T14">
                <a:pos x="T8" y="T9"/>
              </a:cxn>
            </a:cxnLst>
            <a:rect l="T15" t="T16" r="T17" b="T18"/>
            <a:pathLst>
              <a:path w="850" h="1026">
                <a:moveTo>
                  <a:pt x="715" y="0"/>
                </a:moveTo>
                <a:lnTo>
                  <a:pt x="0" y="228"/>
                </a:lnTo>
                <a:lnTo>
                  <a:pt x="102" y="1026"/>
                </a:lnTo>
                <a:lnTo>
                  <a:pt x="850" y="1000"/>
                </a:lnTo>
                <a:lnTo>
                  <a:pt x="715" y="0"/>
                </a:lnTo>
                <a:close/>
              </a:path>
            </a:pathLst>
          </a:custGeom>
          <a:solidFill>
            <a:srgbClr val="808080"/>
          </a:solidFill>
          <a:ln w="1588">
            <a:solidFill>
              <a:srgbClr val="000000"/>
            </a:solidFill>
            <a:prstDash val="solid"/>
            <a:round/>
          </a:ln>
        </p:spPr>
        <p:txBody>
          <a:bodyPr/>
          <a:lstStyle/>
          <a:p>
            <a:endParaRPr lang="zh-CN" altLang="en-US"/>
          </a:p>
        </p:txBody>
      </p:sp>
      <p:sp>
        <p:nvSpPr>
          <p:cNvPr id="139472" name="Freeform 213"/>
          <p:cNvSpPr/>
          <p:nvPr/>
        </p:nvSpPr>
        <p:spPr bwMode="auto">
          <a:xfrm flipH="1">
            <a:off x="1444625" y="3867150"/>
            <a:ext cx="161925" cy="212725"/>
          </a:xfrm>
          <a:custGeom>
            <a:avLst/>
            <a:gdLst>
              <a:gd name="T0" fmla="*/ 0 w 689"/>
              <a:gd name="T1" fmla="*/ 735877296 h 778"/>
              <a:gd name="T2" fmla="*/ 1272044023 w 689"/>
              <a:gd name="T3" fmla="*/ 2147483646 h 778"/>
              <a:gd name="T4" fmla="*/ 2147483646 w 689"/>
              <a:gd name="T5" fmla="*/ 2147483646 h 778"/>
              <a:gd name="T6" fmla="*/ 2147483646 w 689"/>
              <a:gd name="T7" fmla="*/ 0 h 778"/>
              <a:gd name="T8" fmla="*/ 0 w 689"/>
              <a:gd name="T9" fmla="*/ 735877296 h 778"/>
              <a:gd name="T10" fmla="*/ 0 60000 65536"/>
              <a:gd name="T11" fmla="*/ 0 60000 65536"/>
              <a:gd name="T12" fmla="*/ 0 60000 65536"/>
              <a:gd name="T13" fmla="*/ 0 60000 65536"/>
              <a:gd name="T14" fmla="*/ 0 60000 65536"/>
              <a:gd name="T15" fmla="*/ 0 w 689"/>
              <a:gd name="T16" fmla="*/ 0 h 778"/>
              <a:gd name="T17" fmla="*/ 689 w 689"/>
              <a:gd name="T18" fmla="*/ 778 h 778"/>
            </a:gdLst>
            <a:ahLst/>
            <a:cxnLst>
              <a:cxn ang="T10">
                <a:pos x="T0" y="T1"/>
              </a:cxn>
              <a:cxn ang="T11">
                <a:pos x="T2" y="T3"/>
              </a:cxn>
              <a:cxn ang="T12">
                <a:pos x="T4" y="T5"/>
              </a:cxn>
              <a:cxn ang="T13">
                <a:pos x="T6" y="T7"/>
              </a:cxn>
              <a:cxn ang="T14">
                <a:pos x="T8" y="T9"/>
              </a:cxn>
            </a:cxnLst>
            <a:rect l="T15" t="T16" r="T17" b="T18"/>
            <a:pathLst>
              <a:path w="689" h="778">
                <a:moveTo>
                  <a:pt x="0" y="36"/>
                </a:moveTo>
                <a:lnTo>
                  <a:pt x="98" y="778"/>
                </a:lnTo>
                <a:lnTo>
                  <a:pt x="689" y="689"/>
                </a:lnTo>
                <a:lnTo>
                  <a:pt x="587" y="0"/>
                </a:lnTo>
                <a:lnTo>
                  <a:pt x="0" y="36"/>
                </a:lnTo>
                <a:close/>
              </a:path>
            </a:pathLst>
          </a:custGeom>
          <a:solidFill>
            <a:srgbClr val="00C0C0"/>
          </a:solidFill>
          <a:ln w="1588">
            <a:solidFill>
              <a:srgbClr val="000000"/>
            </a:solidFill>
            <a:prstDash val="solid"/>
            <a:round/>
          </a:ln>
        </p:spPr>
        <p:txBody>
          <a:bodyPr/>
          <a:lstStyle/>
          <a:p>
            <a:endParaRPr lang="zh-CN" altLang="en-US"/>
          </a:p>
        </p:txBody>
      </p:sp>
      <p:sp>
        <p:nvSpPr>
          <p:cNvPr id="139473" name="Freeform 214"/>
          <p:cNvSpPr/>
          <p:nvPr/>
        </p:nvSpPr>
        <p:spPr bwMode="auto">
          <a:xfrm flipH="1">
            <a:off x="1384300" y="4124325"/>
            <a:ext cx="157163" cy="131763"/>
          </a:xfrm>
          <a:custGeom>
            <a:avLst/>
            <a:gdLst>
              <a:gd name="T0" fmla="*/ 2147483646 w 674"/>
              <a:gd name="T1" fmla="*/ 0 h 482"/>
              <a:gd name="T2" fmla="*/ 0 w 674"/>
              <a:gd name="T3" fmla="*/ 2147483646 h 482"/>
              <a:gd name="T4" fmla="*/ 0 w 674"/>
              <a:gd name="T5" fmla="*/ 2147483646 h 482"/>
              <a:gd name="T6" fmla="*/ 2147483646 w 674"/>
              <a:gd name="T7" fmla="*/ 2147483646 h 482"/>
              <a:gd name="T8" fmla="*/ 2147483646 w 674"/>
              <a:gd name="T9" fmla="*/ 0 h 482"/>
              <a:gd name="T10" fmla="*/ 0 60000 65536"/>
              <a:gd name="T11" fmla="*/ 0 60000 65536"/>
              <a:gd name="T12" fmla="*/ 0 60000 65536"/>
              <a:gd name="T13" fmla="*/ 0 60000 65536"/>
              <a:gd name="T14" fmla="*/ 0 60000 65536"/>
              <a:gd name="T15" fmla="*/ 0 w 674"/>
              <a:gd name="T16" fmla="*/ 0 h 482"/>
              <a:gd name="T17" fmla="*/ 674 w 674"/>
              <a:gd name="T18" fmla="*/ 482 h 482"/>
            </a:gdLst>
            <a:ahLst/>
            <a:cxnLst>
              <a:cxn ang="T10">
                <a:pos x="T0" y="T1"/>
              </a:cxn>
              <a:cxn ang="T11">
                <a:pos x="T2" y="T3"/>
              </a:cxn>
              <a:cxn ang="T12">
                <a:pos x="T4" y="T5"/>
              </a:cxn>
              <a:cxn ang="T13">
                <a:pos x="T6" y="T7"/>
              </a:cxn>
              <a:cxn ang="T14">
                <a:pos x="T8" y="T9"/>
              </a:cxn>
            </a:cxnLst>
            <a:rect l="T15" t="T16" r="T17" b="T18"/>
            <a:pathLst>
              <a:path w="674" h="482">
                <a:moveTo>
                  <a:pt x="674" y="0"/>
                </a:moveTo>
                <a:lnTo>
                  <a:pt x="0" y="143"/>
                </a:lnTo>
                <a:lnTo>
                  <a:pt x="0" y="482"/>
                </a:lnTo>
                <a:lnTo>
                  <a:pt x="674" y="271"/>
                </a:lnTo>
                <a:lnTo>
                  <a:pt x="674" y="0"/>
                </a:lnTo>
                <a:close/>
              </a:path>
            </a:pathLst>
          </a:custGeom>
          <a:solidFill>
            <a:srgbClr val="404040"/>
          </a:solidFill>
          <a:ln w="1588">
            <a:solidFill>
              <a:srgbClr val="000000"/>
            </a:solidFill>
            <a:prstDash val="solid"/>
            <a:round/>
          </a:ln>
        </p:spPr>
        <p:txBody>
          <a:bodyPr/>
          <a:lstStyle/>
          <a:p>
            <a:endParaRPr lang="zh-CN" altLang="en-US"/>
          </a:p>
        </p:txBody>
      </p:sp>
      <p:sp>
        <p:nvSpPr>
          <p:cNvPr id="139474" name="Line 215"/>
          <p:cNvSpPr>
            <a:spLocks noChangeShapeType="1"/>
          </p:cNvSpPr>
          <p:nvPr/>
        </p:nvSpPr>
        <p:spPr bwMode="auto">
          <a:xfrm flipH="1" flipV="1">
            <a:off x="1395413" y="4157663"/>
            <a:ext cx="42862" cy="95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475" name="Line 216"/>
          <p:cNvSpPr>
            <a:spLocks noChangeShapeType="1"/>
          </p:cNvSpPr>
          <p:nvPr/>
        </p:nvSpPr>
        <p:spPr bwMode="auto">
          <a:xfrm>
            <a:off x="1460500" y="4171950"/>
            <a:ext cx="52388" cy="1746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476" name="Line 217"/>
          <p:cNvSpPr>
            <a:spLocks noChangeShapeType="1"/>
          </p:cNvSpPr>
          <p:nvPr/>
        </p:nvSpPr>
        <p:spPr bwMode="auto">
          <a:xfrm flipH="1">
            <a:off x="1447800" y="4140200"/>
            <a:ext cx="0" cy="8731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477" name="Line 218"/>
          <p:cNvSpPr>
            <a:spLocks noChangeShapeType="1"/>
          </p:cNvSpPr>
          <p:nvPr/>
        </p:nvSpPr>
        <p:spPr bwMode="auto">
          <a:xfrm flipH="1">
            <a:off x="1524000" y="4160838"/>
            <a:ext cx="1588" cy="9207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478" name="Line 219"/>
          <p:cNvSpPr>
            <a:spLocks noChangeShapeType="1"/>
          </p:cNvSpPr>
          <p:nvPr/>
        </p:nvSpPr>
        <p:spPr bwMode="auto">
          <a:xfrm>
            <a:off x="1381125" y="4157663"/>
            <a:ext cx="144463" cy="42862"/>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479" name="Line 220"/>
          <p:cNvSpPr>
            <a:spLocks noChangeShapeType="1"/>
          </p:cNvSpPr>
          <p:nvPr/>
        </p:nvSpPr>
        <p:spPr bwMode="auto">
          <a:xfrm flipH="1" flipV="1">
            <a:off x="1381125" y="4146550"/>
            <a:ext cx="144463" cy="38100"/>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480" name="Freeform 221"/>
          <p:cNvSpPr/>
          <p:nvPr/>
        </p:nvSpPr>
        <p:spPr bwMode="auto">
          <a:xfrm flipH="1">
            <a:off x="1558925" y="4252913"/>
            <a:ext cx="14288" cy="52387"/>
          </a:xfrm>
          <a:custGeom>
            <a:avLst/>
            <a:gdLst>
              <a:gd name="T0" fmla="*/ 159034965 w 75"/>
              <a:gd name="T1" fmla="*/ 0 h 194"/>
              <a:gd name="T2" fmla="*/ 0 w 75"/>
              <a:gd name="T3" fmla="*/ 2147483646 h 194"/>
              <a:gd name="T4" fmla="*/ 380275882 w 75"/>
              <a:gd name="T5" fmla="*/ 2147483646 h 194"/>
              <a:gd name="T6" fmla="*/ 518551336 w 75"/>
              <a:gd name="T7" fmla="*/ 157506106 h 194"/>
              <a:gd name="T8" fmla="*/ 159034965 w 75"/>
              <a:gd name="T9" fmla="*/ 0 h 194"/>
              <a:gd name="T10" fmla="*/ 0 60000 65536"/>
              <a:gd name="T11" fmla="*/ 0 60000 65536"/>
              <a:gd name="T12" fmla="*/ 0 60000 65536"/>
              <a:gd name="T13" fmla="*/ 0 60000 65536"/>
              <a:gd name="T14" fmla="*/ 0 60000 65536"/>
              <a:gd name="T15" fmla="*/ 0 w 75"/>
              <a:gd name="T16" fmla="*/ 0 h 194"/>
              <a:gd name="T17" fmla="*/ 75 w 75"/>
              <a:gd name="T18" fmla="*/ 194 h 194"/>
            </a:gdLst>
            <a:ahLst/>
            <a:cxnLst>
              <a:cxn ang="T10">
                <a:pos x="T0" y="T1"/>
              </a:cxn>
              <a:cxn ang="T11">
                <a:pos x="T2" y="T3"/>
              </a:cxn>
              <a:cxn ang="T12">
                <a:pos x="T4" y="T5"/>
              </a:cxn>
              <a:cxn ang="T13">
                <a:pos x="T6" y="T7"/>
              </a:cxn>
              <a:cxn ang="T14">
                <a:pos x="T8" y="T9"/>
              </a:cxn>
            </a:cxnLst>
            <a:rect l="T15" t="T16" r="T17" b="T18"/>
            <a:pathLst>
              <a:path w="75" h="194">
                <a:moveTo>
                  <a:pt x="23" y="0"/>
                </a:moveTo>
                <a:lnTo>
                  <a:pt x="0" y="183"/>
                </a:lnTo>
                <a:lnTo>
                  <a:pt x="55" y="194"/>
                </a:lnTo>
                <a:lnTo>
                  <a:pt x="75" y="8"/>
                </a:lnTo>
                <a:lnTo>
                  <a:pt x="23" y="0"/>
                </a:lnTo>
                <a:close/>
              </a:path>
            </a:pathLst>
          </a:custGeom>
          <a:solidFill>
            <a:srgbClr val="606060"/>
          </a:solidFill>
          <a:ln w="1588">
            <a:solidFill>
              <a:srgbClr val="000000"/>
            </a:solidFill>
            <a:prstDash val="solid"/>
            <a:round/>
          </a:ln>
        </p:spPr>
        <p:txBody>
          <a:bodyPr/>
          <a:lstStyle/>
          <a:p>
            <a:endParaRPr lang="zh-CN" altLang="en-US"/>
          </a:p>
        </p:txBody>
      </p:sp>
      <p:sp>
        <p:nvSpPr>
          <p:cNvPr id="139481" name="Freeform 222"/>
          <p:cNvSpPr/>
          <p:nvPr/>
        </p:nvSpPr>
        <p:spPr bwMode="auto">
          <a:xfrm flipH="1">
            <a:off x="1512888" y="4259263"/>
            <a:ext cx="50800" cy="46037"/>
          </a:xfrm>
          <a:custGeom>
            <a:avLst/>
            <a:gdLst>
              <a:gd name="T0" fmla="*/ 254926237 w 206"/>
              <a:gd name="T1" fmla="*/ 102876527 h 168"/>
              <a:gd name="T2" fmla="*/ 0 w 206"/>
              <a:gd name="T3" fmla="*/ 2147483646 h 168"/>
              <a:gd name="T4" fmla="*/ 2147483646 w 206"/>
              <a:gd name="T5" fmla="*/ 1728549869 h 168"/>
              <a:gd name="T6" fmla="*/ 1889566417 w 206"/>
              <a:gd name="T7" fmla="*/ 1193517172 h 168"/>
              <a:gd name="T8" fmla="*/ 779798988 w 206"/>
              <a:gd name="T9" fmla="*/ 1996028675 h 168"/>
              <a:gd name="T10" fmla="*/ 1124727536 w 206"/>
              <a:gd name="T11" fmla="*/ 0 h 168"/>
              <a:gd name="T12" fmla="*/ 254926237 w 206"/>
              <a:gd name="T13" fmla="*/ 102876527 h 168"/>
              <a:gd name="T14" fmla="*/ 0 60000 65536"/>
              <a:gd name="T15" fmla="*/ 0 60000 65536"/>
              <a:gd name="T16" fmla="*/ 0 60000 65536"/>
              <a:gd name="T17" fmla="*/ 0 60000 65536"/>
              <a:gd name="T18" fmla="*/ 0 60000 65536"/>
              <a:gd name="T19" fmla="*/ 0 60000 65536"/>
              <a:gd name="T20" fmla="*/ 0 60000 65536"/>
              <a:gd name="T21" fmla="*/ 0 w 206"/>
              <a:gd name="T22" fmla="*/ 0 h 168"/>
              <a:gd name="T23" fmla="*/ 206 w 206"/>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a:solidFill>
              <a:srgbClr val="000000"/>
            </a:solidFill>
            <a:prstDash val="solid"/>
            <a:round/>
          </a:ln>
        </p:spPr>
        <p:txBody>
          <a:bodyPr/>
          <a:lstStyle/>
          <a:p>
            <a:endParaRPr lang="zh-CN" altLang="en-US"/>
          </a:p>
        </p:txBody>
      </p:sp>
      <p:sp>
        <p:nvSpPr>
          <p:cNvPr id="139482" name="Freeform 223"/>
          <p:cNvSpPr/>
          <p:nvPr/>
        </p:nvSpPr>
        <p:spPr bwMode="auto">
          <a:xfrm flipH="1">
            <a:off x="1223963" y="4125913"/>
            <a:ext cx="368300" cy="203200"/>
          </a:xfrm>
          <a:custGeom>
            <a:avLst/>
            <a:gdLst>
              <a:gd name="T0" fmla="*/ 0 w 1583"/>
              <a:gd name="T1" fmla="*/ 2147483646 h 729"/>
              <a:gd name="T2" fmla="*/ 2147483646 w 1583"/>
              <a:gd name="T3" fmla="*/ 2147483646 h 729"/>
              <a:gd name="T4" fmla="*/ 2147483646 w 1583"/>
              <a:gd name="T5" fmla="*/ 2147483646 h 729"/>
              <a:gd name="T6" fmla="*/ 2147483646 w 1583"/>
              <a:gd name="T7" fmla="*/ 0 h 729"/>
              <a:gd name="T8" fmla="*/ 0 w 1583"/>
              <a:gd name="T9" fmla="*/ 2147483646 h 729"/>
              <a:gd name="T10" fmla="*/ 0 60000 65536"/>
              <a:gd name="T11" fmla="*/ 0 60000 65536"/>
              <a:gd name="T12" fmla="*/ 0 60000 65536"/>
              <a:gd name="T13" fmla="*/ 0 60000 65536"/>
              <a:gd name="T14" fmla="*/ 0 60000 65536"/>
              <a:gd name="T15" fmla="*/ 0 w 1583"/>
              <a:gd name="T16" fmla="*/ 0 h 729"/>
              <a:gd name="T17" fmla="*/ 1583 w 1583"/>
              <a:gd name="T18" fmla="*/ 729 h 729"/>
            </a:gdLst>
            <a:ahLst/>
            <a:cxnLst>
              <a:cxn ang="T10">
                <a:pos x="T0" y="T1"/>
              </a:cxn>
              <a:cxn ang="T11">
                <a:pos x="T2" y="T3"/>
              </a:cxn>
              <a:cxn ang="T12">
                <a:pos x="T4" y="T5"/>
              </a:cxn>
              <a:cxn ang="T13">
                <a:pos x="T6" y="T7"/>
              </a:cxn>
              <a:cxn ang="T14">
                <a:pos x="T8" y="T9"/>
              </a:cxn>
            </a:cxnLst>
            <a:rect l="T15" t="T16" r="T17" b="T18"/>
            <a:pathLst>
              <a:path w="1583" h="729">
                <a:moveTo>
                  <a:pt x="0" y="309"/>
                </a:moveTo>
                <a:lnTo>
                  <a:pt x="759" y="729"/>
                </a:lnTo>
                <a:lnTo>
                  <a:pt x="1583" y="318"/>
                </a:lnTo>
                <a:lnTo>
                  <a:pt x="951" y="0"/>
                </a:lnTo>
                <a:lnTo>
                  <a:pt x="0" y="309"/>
                </a:lnTo>
                <a:close/>
              </a:path>
            </a:pathLst>
          </a:custGeom>
          <a:solidFill>
            <a:srgbClr val="808080"/>
          </a:solidFill>
          <a:ln w="1588">
            <a:solidFill>
              <a:srgbClr val="000000"/>
            </a:solidFill>
            <a:prstDash val="solid"/>
            <a:round/>
          </a:ln>
        </p:spPr>
        <p:txBody>
          <a:bodyPr/>
          <a:lstStyle/>
          <a:p>
            <a:endParaRPr lang="zh-CN" altLang="en-US"/>
          </a:p>
        </p:txBody>
      </p:sp>
      <p:sp>
        <p:nvSpPr>
          <p:cNvPr id="139483" name="Freeform 224"/>
          <p:cNvSpPr/>
          <p:nvPr/>
        </p:nvSpPr>
        <p:spPr bwMode="auto">
          <a:xfrm flipH="1">
            <a:off x="1414463" y="4211638"/>
            <a:ext cx="185737" cy="144462"/>
          </a:xfrm>
          <a:custGeom>
            <a:avLst/>
            <a:gdLst>
              <a:gd name="T0" fmla="*/ 361116583 w 792"/>
              <a:gd name="T1" fmla="*/ 0 h 516"/>
              <a:gd name="T2" fmla="*/ 2147483646 w 792"/>
              <a:gd name="T3" fmla="*/ 2147483646 h 516"/>
              <a:gd name="T4" fmla="*/ 2147483646 w 792"/>
              <a:gd name="T5" fmla="*/ 2147483646 h 516"/>
              <a:gd name="T6" fmla="*/ 0 w 792"/>
              <a:gd name="T7" fmla="*/ 1799380037 h 516"/>
              <a:gd name="T8" fmla="*/ 361116583 w 792"/>
              <a:gd name="T9" fmla="*/ 0 h 516"/>
              <a:gd name="T10" fmla="*/ 0 60000 65536"/>
              <a:gd name="T11" fmla="*/ 0 60000 65536"/>
              <a:gd name="T12" fmla="*/ 0 60000 65536"/>
              <a:gd name="T13" fmla="*/ 0 60000 65536"/>
              <a:gd name="T14" fmla="*/ 0 60000 65536"/>
              <a:gd name="T15" fmla="*/ 0 w 792"/>
              <a:gd name="T16" fmla="*/ 0 h 516"/>
              <a:gd name="T17" fmla="*/ 792 w 792"/>
              <a:gd name="T18" fmla="*/ 516 h 516"/>
            </a:gdLst>
            <a:ahLst/>
            <a:cxnLst>
              <a:cxn ang="T10">
                <a:pos x="T0" y="T1"/>
              </a:cxn>
              <a:cxn ang="T11">
                <a:pos x="T2" y="T3"/>
              </a:cxn>
              <a:cxn ang="T12">
                <a:pos x="T4" y="T5"/>
              </a:cxn>
              <a:cxn ang="T13">
                <a:pos x="T6" y="T7"/>
              </a:cxn>
              <a:cxn ang="T14">
                <a:pos x="T8" y="T9"/>
              </a:cxn>
            </a:cxnLst>
            <a:rect l="T15" t="T16" r="T17" b="T18"/>
            <a:pathLst>
              <a:path w="792" h="516">
                <a:moveTo>
                  <a:pt x="28" y="0"/>
                </a:moveTo>
                <a:lnTo>
                  <a:pt x="792" y="426"/>
                </a:lnTo>
                <a:lnTo>
                  <a:pt x="770" y="516"/>
                </a:lnTo>
                <a:lnTo>
                  <a:pt x="0" y="82"/>
                </a:lnTo>
                <a:lnTo>
                  <a:pt x="28" y="0"/>
                </a:lnTo>
                <a:close/>
              </a:path>
            </a:pathLst>
          </a:custGeom>
          <a:solidFill>
            <a:srgbClr val="606060"/>
          </a:solidFill>
          <a:ln w="1588">
            <a:solidFill>
              <a:srgbClr val="000000"/>
            </a:solidFill>
            <a:prstDash val="solid"/>
            <a:round/>
          </a:ln>
        </p:spPr>
        <p:txBody>
          <a:bodyPr/>
          <a:lstStyle/>
          <a:p>
            <a:endParaRPr lang="zh-CN" altLang="en-US"/>
          </a:p>
        </p:txBody>
      </p:sp>
      <p:sp>
        <p:nvSpPr>
          <p:cNvPr id="139484" name="Freeform 225"/>
          <p:cNvSpPr/>
          <p:nvPr/>
        </p:nvSpPr>
        <p:spPr bwMode="auto">
          <a:xfrm flipH="1">
            <a:off x="1220788" y="4214813"/>
            <a:ext cx="198437" cy="141287"/>
          </a:xfrm>
          <a:custGeom>
            <a:avLst/>
            <a:gdLst>
              <a:gd name="T0" fmla="*/ 0 w 846"/>
              <a:gd name="T1" fmla="*/ 2147483646 h 507"/>
              <a:gd name="T2" fmla="*/ 322625489 w 846"/>
              <a:gd name="T3" fmla="*/ 2147483646 h 507"/>
              <a:gd name="T4" fmla="*/ 2147483646 w 846"/>
              <a:gd name="T5" fmla="*/ 0 h 507"/>
              <a:gd name="T6" fmla="*/ 2147483646 w 846"/>
              <a:gd name="T7" fmla="*/ 1644727540 h 507"/>
              <a:gd name="T8" fmla="*/ 0 w 846"/>
              <a:gd name="T9" fmla="*/ 2147483646 h 507"/>
              <a:gd name="T10" fmla="*/ 0 60000 65536"/>
              <a:gd name="T11" fmla="*/ 0 60000 65536"/>
              <a:gd name="T12" fmla="*/ 0 60000 65536"/>
              <a:gd name="T13" fmla="*/ 0 60000 65536"/>
              <a:gd name="T14" fmla="*/ 0 60000 65536"/>
              <a:gd name="T15" fmla="*/ 0 w 846"/>
              <a:gd name="T16" fmla="*/ 0 h 507"/>
              <a:gd name="T17" fmla="*/ 846 w 846"/>
              <a:gd name="T18" fmla="*/ 507 h 507"/>
            </a:gdLst>
            <a:ahLst/>
            <a:cxnLst>
              <a:cxn ang="T10">
                <a:pos x="T0" y="T1"/>
              </a:cxn>
              <a:cxn ang="T11">
                <a:pos x="T2" y="T3"/>
              </a:cxn>
              <a:cxn ang="T12">
                <a:pos x="T4" y="T5"/>
              </a:cxn>
              <a:cxn ang="T13">
                <a:pos x="T6" y="T7"/>
              </a:cxn>
              <a:cxn ang="T14">
                <a:pos x="T8" y="T9"/>
              </a:cxn>
            </a:cxnLst>
            <a:rect l="T15" t="T16" r="T17" b="T18"/>
            <a:pathLst>
              <a:path w="846" h="507">
                <a:moveTo>
                  <a:pt x="0" y="507"/>
                </a:moveTo>
                <a:lnTo>
                  <a:pt x="25" y="411"/>
                </a:lnTo>
                <a:lnTo>
                  <a:pt x="846" y="0"/>
                </a:lnTo>
                <a:lnTo>
                  <a:pt x="817" y="76"/>
                </a:lnTo>
                <a:lnTo>
                  <a:pt x="0" y="507"/>
                </a:lnTo>
                <a:close/>
              </a:path>
            </a:pathLst>
          </a:custGeom>
          <a:solidFill>
            <a:srgbClr val="404040"/>
          </a:solidFill>
          <a:ln w="1588">
            <a:solidFill>
              <a:srgbClr val="000000"/>
            </a:solidFill>
            <a:prstDash val="solid"/>
            <a:round/>
          </a:ln>
        </p:spPr>
        <p:txBody>
          <a:bodyPr/>
          <a:lstStyle/>
          <a:p>
            <a:endParaRPr lang="zh-CN" altLang="en-US"/>
          </a:p>
        </p:txBody>
      </p:sp>
      <p:sp>
        <p:nvSpPr>
          <p:cNvPr id="139485" name="Freeform 226"/>
          <p:cNvSpPr/>
          <p:nvPr/>
        </p:nvSpPr>
        <p:spPr bwMode="auto">
          <a:xfrm flipH="1">
            <a:off x="1373188" y="4221163"/>
            <a:ext cx="147637" cy="90487"/>
          </a:xfrm>
          <a:custGeom>
            <a:avLst/>
            <a:gdLst>
              <a:gd name="T0" fmla="*/ 0 w 637"/>
              <a:gd name="T1" fmla="*/ 1859184521 h 321"/>
              <a:gd name="T2" fmla="*/ 2147483646 w 637"/>
              <a:gd name="T3" fmla="*/ 0 h 321"/>
              <a:gd name="T4" fmla="*/ 2147483646 w 637"/>
              <a:gd name="T5" fmla="*/ 2147483646 h 321"/>
              <a:gd name="T6" fmla="*/ 2147483646 w 637"/>
              <a:gd name="T7" fmla="*/ 2147483646 h 321"/>
              <a:gd name="T8" fmla="*/ 0 w 637"/>
              <a:gd name="T9" fmla="*/ 1859184521 h 321"/>
              <a:gd name="T10" fmla="*/ 0 60000 65536"/>
              <a:gd name="T11" fmla="*/ 0 60000 65536"/>
              <a:gd name="T12" fmla="*/ 0 60000 65536"/>
              <a:gd name="T13" fmla="*/ 0 60000 65536"/>
              <a:gd name="T14" fmla="*/ 0 60000 65536"/>
              <a:gd name="T15" fmla="*/ 0 w 637"/>
              <a:gd name="T16" fmla="*/ 0 h 321"/>
              <a:gd name="T17" fmla="*/ 637 w 637"/>
              <a:gd name="T18" fmla="*/ 321 h 321"/>
            </a:gdLst>
            <a:ahLst/>
            <a:cxnLst>
              <a:cxn ang="T10">
                <a:pos x="T0" y="T1"/>
              </a:cxn>
              <a:cxn ang="T11">
                <a:pos x="T2" y="T3"/>
              </a:cxn>
              <a:cxn ang="T12">
                <a:pos x="T4" y="T5"/>
              </a:cxn>
              <a:cxn ang="T13">
                <a:pos x="T6" y="T7"/>
              </a:cxn>
              <a:cxn ang="T14">
                <a:pos x="T8" y="T9"/>
              </a:cxn>
            </a:cxnLst>
            <a:rect l="T15" t="T16" r="T17" b="T18"/>
            <a:pathLst>
              <a:path w="637" h="321">
                <a:moveTo>
                  <a:pt x="0" y="83"/>
                </a:moveTo>
                <a:lnTo>
                  <a:pt x="220" y="0"/>
                </a:lnTo>
                <a:lnTo>
                  <a:pt x="637" y="224"/>
                </a:lnTo>
                <a:lnTo>
                  <a:pt x="425" y="321"/>
                </a:lnTo>
                <a:lnTo>
                  <a:pt x="0" y="83"/>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86" name="Freeform 227"/>
          <p:cNvSpPr/>
          <p:nvPr/>
        </p:nvSpPr>
        <p:spPr bwMode="auto">
          <a:xfrm flipH="1">
            <a:off x="1239838" y="4160838"/>
            <a:ext cx="220662" cy="120650"/>
          </a:xfrm>
          <a:custGeom>
            <a:avLst/>
            <a:gdLst>
              <a:gd name="T0" fmla="*/ 0 w 938"/>
              <a:gd name="T1" fmla="*/ 2147483646 h 434"/>
              <a:gd name="T2" fmla="*/ 2147483646 w 938"/>
              <a:gd name="T3" fmla="*/ 2147483646 h 434"/>
              <a:gd name="T4" fmla="*/ 2147483646 w 938"/>
              <a:gd name="T5" fmla="*/ 2147483646 h 434"/>
              <a:gd name="T6" fmla="*/ 2147483646 w 938"/>
              <a:gd name="T7" fmla="*/ 0 h 434"/>
              <a:gd name="T8" fmla="*/ 0 w 938"/>
              <a:gd name="T9" fmla="*/ 2147483646 h 434"/>
              <a:gd name="T10" fmla="*/ 0 60000 65536"/>
              <a:gd name="T11" fmla="*/ 0 60000 65536"/>
              <a:gd name="T12" fmla="*/ 0 60000 65536"/>
              <a:gd name="T13" fmla="*/ 0 60000 65536"/>
              <a:gd name="T14" fmla="*/ 0 60000 65536"/>
              <a:gd name="T15" fmla="*/ 0 w 938"/>
              <a:gd name="T16" fmla="*/ 0 h 434"/>
              <a:gd name="T17" fmla="*/ 938 w 938"/>
              <a:gd name="T18" fmla="*/ 434 h 434"/>
            </a:gdLst>
            <a:ahLst/>
            <a:cxnLst>
              <a:cxn ang="T10">
                <a:pos x="T0" y="T1"/>
              </a:cxn>
              <a:cxn ang="T11">
                <a:pos x="T2" y="T3"/>
              </a:cxn>
              <a:cxn ang="T12">
                <a:pos x="T4" y="T5"/>
              </a:cxn>
              <a:cxn ang="T13">
                <a:pos x="T6" y="T7"/>
              </a:cxn>
              <a:cxn ang="T14">
                <a:pos x="T8" y="T9"/>
              </a:cxn>
            </a:cxnLst>
            <a:rect l="T15" t="T16" r="T17" b="T18"/>
            <a:pathLst>
              <a:path w="938" h="434">
                <a:moveTo>
                  <a:pt x="0" y="210"/>
                </a:moveTo>
                <a:lnTo>
                  <a:pt x="410" y="434"/>
                </a:lnTo>
                <a:lnTo>
                  <a:pt x="938" y="186"/>
                </a:lnTo>
                <a:lnTo>
                  <a:pt x="554" y="0"/>
                </a:lnTo>
                <a:lnTo>
                  <a:pt x="0" y="21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87" name="Freeform 228"/>
          <p:cNvSpPr/>
          <p:nvPr/>
        </p:nvSpPr>
        <p:spPr bwMode="auto">
          <a:xfrm flipH="1">
            <a:off x="1333500" y="4133850"/>
            <a:ext cx="239713" cy="107950"/>
          </a:xfrm>
          <a:custGeom>
            <a:avLst/>
            <a:gdLst>
              <a:gd name="T0" fmla="*/ 2147483646 w 1034"/>
              <a:gd name="T1" fmla="*/ 2147483646 h 395"/>
              <a:gd name="T2" fmla="*/ 0 w 1034"/>
              <a:gd name="T3" fmla="*/ 2147483646 h 395"/>
              <a:gd name="T4" fmla="*/ 2147483646 w 1034"/>
              <a:gd name="T5" fmla="*/ 0 h 395"/>
              <a:gd name="T6" fmla="*/ 2147483646 w 1034"/>
              <a:gd name="T7" fmla="*/ 1673759284 h 395"/>
              <a:gd name="T8" fmla="*/ 2147483646 w 1034"/>
              <a:gd name="T9" fmla="*/ 2147483646 h 395"/>
              <a:gd name="T10" fmla="*/ 0 60000 65536"/>
              <a:gd name="T11" fmla="*/ 0 60000 65536"/>
              <a:gd name="T12" fmla="*/ 0 60000 65536"/>
              <a:gd name="T13" fmla="*/ 0 60000 65536"/>
              <a:gd name="T14" fmla="*/ 0 60000 65536"/>
              <a:gd name="T15" fmla="*/ 0 w 1034"/>
              <a:gd name="T16" fmla="*/ 0 h 395"/>
              <a:gd name="T17" fmla="*/ 1034 w 1034"/>
              <a:gd name="T18" fmla="*/ 395 h 395"/>
            </a:gdLst>
            <a:ahLst/>
            <a:cxnLst>
              <a:cxn ang="T10">
                <a:pos x="T0" y="T1"/>
              </a:cxn>
              <a:cxn ang="T11">
                <a:pos x="T2" y="T3"/>
              </a:cxn>
              <a:cxn ang="T12">
                <a:pos x="T4" y="T5"/>
              </a:cxn>
              <a:cxn ang="T13">
                <a:pos x="T6" y="T7"/>
              </a:cxn>
              <a:cxn ang="T14">
                <a:pos x="T8" y="T9"/>
              </a:cxn>
            </a:cxnLst>
            <a:rect l="T15" t="T16" r="T17" b="T18"/>
            <a:pathLst>
              <a:path w="1034" h="395">
                <a:moveTo>
                  <a:pt x="216" y="395"/>
                </a:moveTo>
                <a:lnTo>
                  <a:pt x="0" y="285"/>
                </a:lnTo>
                <a:lnTo>
                  <a:pt x="867" y="0"/>
                </a:lnTo>
                <a:lnTo>
                  <a:pt x="1034" y="82"/>
                </a:lnTo>
                <a:lnTo>
                  <a:pt x="216" y="395"/>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488" name="Line 229"/>
          <p:cNvSpPr>
            <a:spLocks noChangeShapeType="1"/>
          </p:cNvSpPr>
          <p:nvPr/>
        </p:nvSpPr>
        <p:spPr bwMode="auto">
          <a:xfrm flipH="1" flipV="1">
            <a:off x="1360488" y="4138613"/>
            <a:ext cx="206375" cy="84137"/>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489" name="Line 230"/>
          <p:cNvSpPr>
            <a:spLocks noChangeShapeType="1"/>
          </p:cNvSpPr>
          <p:nvPr/>
        </p:nvSpPr>
        <p:spPr bwMode="auto">
          <a:xfrm flipH="1" flipV="1">
            <a:off x="1349375" y="4143375"/>
            <a:ext cx="201613" cy="87313"/>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490" name="Line 231"/>
          <p:cNvSpPr>
            <a:spLocks noChangeShapeType="1"/>
          </p:cNvSpPr>
          <p:nvPr/>
        </p:nvSpPr>
        <p:spPr bwMode="auto">
          <a:xfrm flipH="1" flipV="1">
            <a:off x="1339850" y="4151313"/>
            <a:ext cx="198438" cy="88900"/>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491" name="Line 232"/>
          <p:cNvSpPr>
            <a:spLocks noChangeShapeType="1"/>
          </p:cNvSpPr>
          <p:nvPr/>
        </p:nvSpPr>
        <p:spPr bwMode="auto">
          <a:xfrm flipH="1" flipV="1">
            <a:off x="1314450" y="4165600"/>
            <a:ext cx="195263" cy="90488"/>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492" name="Line 233"/>
          <p:cNvSpPr>
            <a:spLocks noChangeShapeType="1"/>
          </p:cNvSpPr>
          <p:nvPr/>
        </p:nvSpPr>
        <p:spPr bwMode="auto">
          <a:xfrm flipH="1" flipV="1">
            <a:off x="1300163" y="4175125"/>
            <a:ext cx="192087" cy="93663"/>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493" name="Line 234"/>
          <p:cNvSpPr>
            <a:spLocks noChangeShapeType="1"/>
          </p:cNvSpPr>
          <p:nvPr/>
        </p:nvSpPr>
        <p:spPr bwMode="auto">
          <a:xfrm flipH="1" flipV="1">
            <a:off x="1296988" y="4189413"/>
            <a:ext cx="174625" cy="85725"/>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494" name="Line 235"/>
          <p:cNvSpPr>
            <a:spLocks noChangeShapeType="1"/>
          </p:cNvSpPr>
          <p:nvPr/>
        </p:nvSpPr>
        <p:spPr bwMode="auto">
          <a:xfrm flipH="1" flipV="1">
            <a:off x="1287463" y="4195763"/>
            <a:ext cx="166687" cy="88900"/>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495" name="Line 236"/>
          <p:cNvSpPr>
            <a:spLocks noChangeShapeType="1"/>
          </p:cNvSpPr>
          <p:nvPr/>
        </p:nvSpPr>
        <p:spPr bwMode="auto">
          <a:xfrm flipH="1" flipV="1">
            <a:off x="1270000" y="4208463"/>
            <a:ext cx="161925" cy="87312"/>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496" name="Line 237"/>
          <p:cNvSpPr>
            <a:spLocks noChangeShapeType="1"/>
          </p:cNvSpPr>
          <p:nvPr/>
        </p:nvSpPr>
        <p:spPr bwMode="auto">
          <a:xfrm flipH="1">
            <a:off x="1401763" y="4238625"/>
            <a:ext cx="100012" cy="66675"/>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497" name="Line 238"/>
          <p:cNvSpPr>
            <a:spLocks noChangeShapeType="1"/>
          </p:cNvSpPr>
          <p:nvPr/>
        </p:nvSpPr>
        <p:spPr bwMode="auto">
          <a:xfrm flipH="1">
            <a:off x="1384300" y="4230688"/>
            <a:ext cx="96838" cy="61912"/>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498" name="Line 239"/>
          <p:cNvSpPr>
            <a:spLocks noChangeShapeType="1"/>
          </p:cNvSpPr>
          <p:nvPr/>
        </p:nvSpPr>
        <p:spPr bwMode="auto">
          <a:xfrm flipH="1">
            <a:off x="1341438" y="4208463"/>
            <a:ext cx="98425" cy="60325"/>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499" name="Line 240"/>
          <p:cNvSpPr>
            <a:spLocks noChangeShapeType="1"/>
          </p:cNvSpPr>
          <p:nvPr/>
        </p:nvSpPr>
        <p:spPr bwMode="auto">
          <a:xfrm flipH="1">
            <a:off x="1320800" y="4198938"/>
            <a:ext cx="95250" cy="60325"/>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500" name="Line 241"/>
          <p:cNvSpPr>
            <a:spLocks noChangeShapeType="1"/>
          </p:cNvSpPr>
          <p:nvPr/>
        </p:nvSpPr>
        <p:spPr bwMode="auto">
          <a:xfrm flipH="1">
            <a:off x="1300163" y="4189413"/>
            <a:ext cx="93662" cy="60325"/>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501" name="Line 242"/>
          <p:cNvSpPr>
            <a:spLocks noChangeShapeType="1"/>
          </p:cNvSpPr>
          <p:nvPr/>
        </p:nvSpPr>
        <p:spPr bwMode="auto">
          <a:xfrm flipH="1">
            <a:off x="1281113" y="4179888"/>
            <a:ext cx="92075" cy="58737"/>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502" name="Line 243"/>
          <p:cNvSpPr>
            <a:spLocks noChangeShapeType="1"/>
          </p:cNvSpPr>
          <p:nvPr/>
        </p:nvSpPr>
        <p:spPr bwMode="auto">
          <a:xfrm flipH="1">
            <a:off x="1262063" y="4170363"/>
            <a:ext cx="92075" cy="53975"/>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503" name="Line 244"/>
          <p:cNvSpPr>
            <a:spLocks noChangeShapeType="1"/>
          </p:cNvSpPr>
          <p:nvPr/>
        </p:nvSpPr>
        <p:spPr bwMode="auto">
          <a:xfrm flipH="1">
            <a:off x="1495425" y="4198938"/>
            <a:ext cx="49213" cy="31750"/>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504" name="Line 245"/>
          <p:cNvSpPr>
            <a:spLocks noChangeShapeType="1"/>
          </p:cNvSpPr>
          <p:nvPr/>
        </p:nvSpPr>
        <p:spPr bwMode="auto">
          <a:xfrm flipH="1">
            <a:off x="1466850" y="4189413"/>
            <a:ext cx="46038" cy="25400"/>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505" name="Line 246"/>
          <p:cNvSpPr>
            <a:spLocks noChangeShapeType="1"/>
          </p:cNvSpPr>
          <p:nvPr/>
        </p:nvSpPr>
        <p:spPr bwMode="auto">
          <a:xfrm flipH="1">
            <a:off x="1439863" y="4178300"/>
            <a:ext cx="46037" cy="28575"/>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506" name="Line 247"/>
          <p:cNvSpPr>
            <a:spLocks noChangeShapeType="1"/>
          </p:cNvSpPr>
          <p:nvPr/>
        </p:nvSpPr>
        <p:spPr bwMode="auto">
          <a:xfrm flipH="1">
            <a:off x="1412875" y="4167188"/>
            <a:ext cx="42863" cy="25400"/>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507" name="Line 248"/>
          <p:cNvSpPr>
            <a:spLocks noChangeShapeType="1"/>
          </p:cNvSpPr>
          <p:nvPr/>
        </p:nvSpPr>
        <p:spPr bwMode="auto">
          <a:xfrm flipH="1">
            <a:off x="1385888" y="4154488"/>
            <a:ext cx="41275" cy="26987"/>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508" name="Line 249"/>
          <p:cNvSpPr>
            <a:spLocks noChangeShapeType="1"/>
          </p:cNvSpPr>
          <p:nvPr/>
        </p:nvSpPr>
        <p:spPr bwMode="auto">
          <a:xfrm flipH="1">
            <a:off x="1355725" y="4143375"/>
            <a:ext cx="39688" cy="23813"/>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509" name="Freeform 250"/>
          <p:cNvSpPr/>
          <p:nvPr/>
        </p:nvSpPr>
        <p:spPr bwMode="auto">
          <a:xfrm flipH="1">
            <a:off x="977900" y="4425950"/>
            <a:ext cx="487363" cy="258763"/>
          </a:xfrm>
          <a:custGeom>
            <a:avLst/>
            <a:gdLst>
              <a:gd name="T0" fmla="*/ 2147483646 w 2091"/>
              <a:gd name="T1" fmla="*/ 2147483646 h 931"/>
              <a:gd name="T2" fmla="*/ 63288199 w 2091"/>
              <a:gd name="T3" fmla="*/ 2147483646 h 931"/>
              <a:gd name="T4" fmla="*/ 0 w 2091"/>
              <a:gd name="T5" fmla="*/ 2147483646 h 931"/>
              <a:gd name="T6" fmla="*/ 113973252 w 2091"/>
              <a:gd name="T7" fmla="*/ 2147483646 h 931"/>
              <a:gd name="T8" fmla="*/ 1266199141 w 2091"/>
              <a:gd name="T9" fmla="*/ 2147483646 h 931"/>
              <a:gd name="T10" fmla="*/ 2147483646 w 2091"/>
              <a:gd name="T11" fmla="*/ 2147483646 h 931"/>
              <a:gd name="T12" fmla="*/ 2147483646 w 2091"/>
              <a:gd name="T13" fmla="*/ 2147483646 h 931"/>
              <a:gd name="T14" fmla="*/ 2147483646 w 2091"/>
              <a:gd name="T15" fmla="*/ 2147483646 h 931"/>
              <a:gd name="T16" fmla="*/ 2147483646 w 2091"/>
              <a:gd name="T17" fmla="*/ 2147483646 h 931"/>
              <a:gd name="T18" fmla="*/ 2147483646 w 2091"/>
              <a:gd name="T19" fmla="*/ 2147483646 h 931"/>
              <a:gd name="T20" fmla="*/ 2147483646 w 2091"/>
              <a:gd name="T21" fmla="*/ 2147483646 h 931"/>
              <a:gd name="T22" fmla="*/ 2147483646 w 2091"/>
              <a:gd name="T23" fmla="*/ 2147483646 h 931"/>
              <a:gd name="T24" fmla="*/ 2147483646 w 2091"/>
              <a:gd name="T25" fmla="*/ 2147483646 h 931"/>
              <a:gd name="T26" fmla="*/ 2147483646 w 2091"/>
              <a:gd name="T27" fmla="*/ 2147483646 h 931"/>
              <a:gd name="T28" fmla="*/ 2147483646 w 2091"/>
              <a:gd name="T29" fmla="*/ 2147483646 h 931"/>
              <a:gd name="T30" fmla="*/ 2147483646 w 2091"/>
              <a:gd name="T31" fmla="*/ 2147483646 h 931"/>
              <a:gd name="T32" fmla="*/ 2147483646 w 2091"/>
              <a:gd name="T33" fmla="*/ 2147483646 h 931"/>
              <a:gd name="T34" fmla="*/ 2147483646 w 2091"/>
              <a:gd name="T35" fmla="*/ 2147483646 h 931"/>
              <a:gd name="T36" fmla="*/ 2147483646 w 2091"/>
              <a:gd name="T37" fmla="*/ 1760631234 h 931"/>
              <a:gd name="T38" fmla="*/ 2147483646 w 2091"/>
              <a:gd name="T39" fmla="*/ 0 h 931"/>
              <a:gd name="T40" fmla="*/ 2147483646 w 2091"/>
              <a:gd name="T41" fmla="*/ 472390895 h 931"/>
              <a:gd name="T42" fmla="*/ 2147483646 w 2091"/>
              <a:gd name="T43" fmla="*/ 2147483646 h 931"/>
              <a:gd name="T44" fmla="*/ 2147483646 w 2091"/>
              <a:gd name="T45" fmla="*/ 2147483646 h 931"/>
              <a:gd name="T46" fmla="*/ 2147483646 w 2091"/>
              <a:gd name="T47" fmla="*/ 2147483646 h 931"/>
              <a:gd name="T48" fmla="*/ 2147483646 w 2091"/>
              <a:gd name="T49" fmla="*/ 2147483646 h 931"/>
              <a:gd name="T50" fmla="*/ 2147483646 w 2091"/>
              <a:gd name="T51" fmla="*/ 2147483646 h 931"/>
              <a:gd name="T52" fmla="*/ 2147483646 w 2091"/>
              <a:gd name="T53" fmla="*/ 2147483646 h 931"/>
              <a:gd name="T54" fmla="*/ 2147483646 w 2091"/>
              <a:gd name="T55" fmla="*/ 2147483646 h 931"/>
              <a:gd name="T56" fmla="*/ 2147483646 w 2091"/>
              <a:gd name="T57" fmla="*/ 2147483646 h 931"/>
              <a:gd name="T58" fmla="*/ 2147483646 w 2091"/>
              <a:gd name="T59" fmla="*/ 2147483646 h 931"/>
              <a:gd name="T60" fmla="*/ 2147483646 w 2091"/>
              <a:gd name="T61" fmla="*/ 2147483646 h 931"/>
              <a:gd name="T62" fmla="*/ 2147483646 w 2091"/>
              <a:gd name="T63" fmla="*/ 2147483646 h 931"/>
              <a:gd name="T64" fmla="*/ 2147483646 w 2091"/>
              <a:gd name="T65" fmla="*/ 2147483646 h 931"/>
              <a:gd name="T66" fmla="*/ 2147483646 w 2091"/>
              <a:gd name="T67" fmla="*/ 2147483646 h 931"/>
              <a:gd name="T68" fmla="*/ 2147483646 w 2091"/>
              <a:gd name="T69" fmla="*/ 2147483646 h 931"/>
              <a:gd name="T70" fmla="*/ 2147483646 w 2091"/>
              <a:gd name="T71" fmla="*/ 2147483646 h 931"/>
              <a:gd name="T72" fmla="*/ 2147483646 w 2091"/>
              <a:gd name="T73" fmla="*/ 2147483646 h 931"/>
              <a:gd name="T74" fmla="*/ 2147483646 w 2091"/>
              <a:gd name="T75" fmla="*/ 2147483646 h 931"/>
              <a:gd name="T76" fmla="*/ 2147483646 w 2091"/>
              <a:gd name="T77" fmla="*/ 2147483646 h 931"/>
              <a:gd name="T78" fmla="*/ 2147483646 w 2091"/>
              <a:gd name="T79" fmla="*/ 2147483646 h 931"/>
              <a:gd name="T80" fmla="*/ 2147483646 w 2091"/>
              <a:gd name="T81" fmla="*/ 2147483646 h 931"/>
              <a:gd name="T82" fmla="*/ 2147483646 w 2091"/>
              <a:gd name="T83" fmla="*/ 2147483646 h 931"/>
              <a:gd name="T84" fmla="*/ 2147483646 w 2091"/>
              <a:gd name="T85" fmla="*/ 2147483646 h 931"/>
              <a:gd name="T86" fmla="*/ 2147483646 w 2091"/>
              <a:gd name="T87" fmla="*/ 2147483646 h 931"/>
              <a:gd name="T88" fmla="*/ 2147483646 w 2091"/>
              <a:gd name="T89" fmla="*/ 2147483646 h 9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91"/>
              <a:gd name="T136" fmla="*/ 0 h 931"/>
              <a:gd name="T137" fmla="*/ 2091 w 2091"/>
              <a:gd name="T138" fmla="*/ 931 h 9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a:solidFill>
              <a:srgbClr val="000000"/>
            </a:solidFill>
            <a:prstDash val="solid"/>
            <a:round/>
          </a:ln>
        </p:spPr>
        <p:txBody>
          <a:bodyPr/>
          <a:lstStyle/>
          <a:p>
            <a:endParaRPr lang="zh-CN" altLang="en-US"/>
          </a:p>
        </p:txBody>
      </p:sp>
      <p:sp>
        <p:nvSpPr>
          <p:cNvPr id="139510" name="Freeform 251"/>
          <p:cNvSpPr/>
          <p:nvPr/>
        </p:nvSpPr>
        <p:spPr bwMode="auto">
          <a:xfrm flipH="1">
            <a:off x="982663" y="4452938"/>
            <a:ext cx="479425" cy="228600"/>
          </a:xfrm>
          <a:custGeom>
            <a:avLst/>
            <a:gdLst>
              <a:gd name="T0" fmla="*/ 2147483646 w 2049"/>
              <a:gd name="T1" fmla="*/ 1887166351 h 829"/>
              <a:gd name="T2" fmla="*/ 2147483646 w 2049"/>
              <a:gd name="T3" fmla="*/ 2147483646 h 829"/>
              <a:gd name="T4" fmla="*/ 2147483646 w 2049"/>
              <a:gd name="T5" fmla="*/ 2147483646 h 829"/>
              <a:gd name="T6" fmla="*/ 2147483646 w 2049"/>
              <a:gd name="T7" fmla="*/ 2147483646 h 829"/>
              <a:gd name="T8" fmla="*/ 2147483646 w 2049"/>
              <a:gd name="T9" fmla="*/ 2147483646 h 829"/>
              <a:gd name="T10" fmla="*/ 2147483646 w 2049"/>
              <a:gd name="T11" fmla="*/ 2147483646 h 829"/>
              <a:gd name="T12" fmla="*/ 2147483646 w 2049"/>
              <a:gd name="T13" fmla="*/ 2147483646 h 829"/>
              <a:gd name="T14" fmla="*/ 2147483646 w 2049"/>
              <a:gd name="T15" fmla="*/ 2147483646 h 829"/>
              <a:gd name="T16" fmla="*/ 2147483646 w 2049"/>
              <a:gd name="T17" fmla="*/ 2147483646 h 829"/>
              <a:gd name="T18" fmla="*/ 2147483646 w 2049"/>
              <a:gd name="T19" fmla="*/ 2147483646 h 829"/>
              <a:gd name="T20" fmla="*/ 2147483646 w 2049"/>
              <a:gd name="T21" fmla="*/ 2147483646 h 829"/>
              <a:gd name="T22" fmla="*/ 2147483646 w 2049"/>
              <a:gd name="T23" fmla="*/ 2147483646 h 829"/>
              <a:gd name="T24" fmla="*/ 2147483646 w 2049"/>
              <a:gd name="T25" fmla="*/ 2147483646 h 829"/>
              <a:gd name="T26" fmla="*/ 2147483646 w 2049"/>
              <a:gd name="T27" fmla="*/ 2147483646 h 829"/>
              <a:gd name="T28" fmla="*/ 2147483646 w 2049"/>
              <a:gd name="T29" fmla="*/ 2147483646 h 829"/>
              <a:gd name="T30" fmla="*/ 2147483646 w 2049"/>
              <a:gd name="T31" fmla="*/ 2147483646 h 829"/>
              <a:gd name="T32" fmla="*/ 2147483646 w 2049"/>
              <a:gd name="T33" fmla="*/ 2147483646 h 829"/>
              <a:gd name="T34" fmla="*/ 2147483646 w 2049"/>
              <a:gd name="T35" fmla="*/ 2147483646 h 829"/>
              <a:gd name="T36" fmla="*/ 2147483646 w 2049"/>
              <a:gd name="T37" fmla="*/ 2147483646 h 829"/>
              <a:gd name="T38" fmla="*/ 2147483646 w 2049"/>
              <a:gd name="T39" fmla="*/ 2147483646 h 829"/>
              <a:gd name="T40" fmla="*/ 755777129 w 2049"/>
              <a:gd name="T41" fmla="*/ 2147483646 h 829"/>
              <a:gd name="T42" fmla="*/ 0 w 2049"/>
              <a:gd name="T43" fmla="*/ 2147483646 h 829"/>
              <a:gd name="T44" fmla="*/ 512373828 w 2049"/>
              <a:gd name="T45" fmla="*/ 2147483646 h 829"/>
              <a:gd name="T46" fmla="*/ 2147483646 w 2049"/>
              <a:gd name="T47" fmla="*/ 2147483646 h 829"/>
              <a:gd name="T48" fmla="*/ 2147483646 w 2049"/>
              <a:gd name="T49" fmla="*/ 2147483646 h 829"/>
              <a:gd name="T50" fmla="*/ 2147483646 w 2049"/>
              <a:gd name="T51" fmla="*/ 2147483646 h 829"/>
              <a:gd name="T52" fmla="*/ 2147483646 w 2049"/>
              <a:gd name="T53" fmla="*/ 2147483646 h 829"/>
              <a:gd name="T54" fmla="*/ 2147483646 w 2049"/>
              <a:gd name="T55" fmla="*/ 2147483646 h 829"/>
              <a:gd name="T56" fmla="*/ 2147483646 w 2049"/>
              <a:gd name="T57" fmla="*/ 2147483646 h 829"/>
              <a:gd name="T58" fmla="*/ 2147483646 w 2049"/>
              <a:gd name="T59" fmla="*/ 2147483646 h 829"/>
              <a:gd name="T60" fmla="*/ 2147483646 w 2049"/>
              <a:gd name="T61" fmla="*/ 2147483646 h 829"/>
              <a:gd name="T62" fmla="*/ 2147483646 w 2049"/>
              <a:gd name="T63" fmla="*/ 1404919346 h 829"/>
              <a:gd name="T64" fmla="*/ 2147483646 w 2049"/>
              <a:gd name="T65" fmla="*/ 2147483646 h 829"/>
              <a:gd name="T66" fmla="*/ 2147483646 w 2049"/>
              <a:gd name="T67" fmla="*/ 1320971029 h 829"/>
              <a:gd name="T68" fmla="*/ 2147483646 w 2049"/>
              <a:gd name="T69" fmla="*/ 0 h 829"/>
              <a:gd name="T70" fmla="*/ 2147483646 w 2049"/>
              <a:gd name="T71" fmla="*/ 1132314811 h 829"/>
              <a:gd name="T72" fmla="*/ 2147483646 w 2049"/>
              <a:gd name="T73" fmla="*/ 2147483646 h 829"/>
              <a:gd name="T74" fmla="*/ 2147483646 w 2049"/>
              <a:gd name="T75" fmla="*/ 733864184 h 829"/>
              <a:gd name="T76" fmla="*/ 2147483646 w 2049"/>
              <a:gd name="T77" fmla="*/ 2147483646 h 829"/>
              <a:gd name="T78" fmla="*/ 2147483646 w 2049"/>
              <a:gd name="T79" fmla="*/ 1320971029 h 829"/>
              <a:gd name="T80" fmla="*/ 2147483646 w 2049"/>
              <a:gd name="T81" fmla="*/ 2147483646 h 829"/>
              <a:gd name="T82" fmla="*/ 2147483646 w 2049"/>
              <a:gd name="T83" fmla="*/ 2147483646 h 829"/>
              <a:gd name="T84" fmla="*/ 2147483646 w 2049"/>
              <a:gd name="T85" fmla="*/ 649991975 h 8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49"/>
              <a:gd name="T130" fmla="*/ 0 h 829"/>
              <a:gd name="T131" fmla="*/ 2049 w 2049"/>
              <a:gd name="T132" fmla="*/ 829 h 8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11" name="Freeform 252"/>
          <p:cNvSpPr/>
          <p:nvPr/>
        </p:nvSpPr>
        <p:spPr bwMode="auto">
          <a:xfrm flipH="1">
            <a:off x="1049338" y="4533900"/>
            <a:ext cx="66675" cy="12700"/>
          </a:xfrm>
          <a:custGeom>
            <a:avLst/>
            <a:gdLst>
              <a:gd name="T0" fmla="*/ 2147483646 w 280"/>
              <a:gd name="T1" fmla="*/ 0 h 48"/>
              <a:gd name="T2" fmla="*/ 2011897408 w 280"/>
              <a:gd name="T3" fmla="*/ 889055033 h 48"/>
              <a:gd name="T4" fmla="*/ 0 w 280"/>
              <a:gd name="T5" fmla="*/ 648240279 h 48"/>
              <a:gd name="T6" fmla="*/ 2147483646 w 280"/>
              <a:gd name="T7" fmla="*/ 0 h 48"/>
              <a:gd name="T8" fmla="*/ 0 60000 65536"/>
              <a:gd name="T9" fmla="*/ 0 60000 65536"/>
              <a:gd name="T10" fmla="*/ 0 60000 65536"/>
              <a:gd name="T11" fmla="*/ 0 60000 65536"/>
              <a:gd name="T12" fmla="*/ 0 w 280"/>
              <a:gd name="T13" fmla="*/ 0 h 48"/>
              <a:gd name="T14" fmla="*/ 280 w 280"/>
              <a:gd name="T15" fmla="*/ 48 h 48"/>
            </a:gdLst>
            <a:ahLst/>
            <a:cxnLst>
              <a:cxn ang="T8">
                <a:pos x="T0" y="T1"/>
              </a:cxn>
              <a:cxn ang="T9">
                <a:pos x="T2" y="T3"/>
              </a:cxn>
              <a:cxn ang="T10">
                <a:pos x="T4" y="T5"/>
              </a:cxn>
              <a:cxn ang="T11">
                <a:pos x="T6" y="T7"/>
              </a:cxn>
            </a:cxnLst>
            <a:rect l="T12" t="T13" r="T14" b="T15"/>
            <a:pathLst>
              <a:path w="280" h="48">
                <a:moveTo>
                  <a:pt x="280" y="0"/>
                </a:moveTo>
                <a:lnTo>
                  <a:pt x="149" y="48"/>
                </a:lnTo>
                <a:lnTo>
                  <a:pt x="0" y="35"/>
                </a:lnTo>
                <a:lnTo>
                  <a:pt x="28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12" name="Freeform 253"/>
          <p:cNvSpPr/>
          <p:nvPr/>
        </p:nvSpPr>
        <p:spPr bwMode="auto">
          <a:xfrm flipH="1">
            <a:off x="984250" y="4511675"/>
            <a:ext cx="39688" cy="17463"/>
          </a:xfrm>
          <a:custGeom>
            <a:avLst/>
            <a:gdLst>
              <a:gd name="T0" fmla="*/ 2147483646 w 170"/>
              <a:gd name="T1" fmla="*/ 0 h 57"/>
              <a:gd name="T2" fmla="*/ 1590507106 w 170"/>
              <a:gd name="T3" fmla="*/ 1006478167 h 57"/>
              <a:gd name="T4" fmla="*/ 0 w 170"/>
              <a:gd name="T5" fmla="*/ 1524124685 h 57"/>
              <a:gd name="T6" fmla="*/ 1654166658 w 170"/>
              <a:gd name="T7" fmla="*/ 1639105672 h 57"/>
              <a:gd name="T8" fmla="*/ 2147483646 w 170"/>
              <a:gd name="T9" fmla="*/ 0 h 57"/>
              <a:gd name="T10" fmla="*/ 0 60000 65536"/>
              <a:gd name="T11" fmla="*/ 0 60000 65536"/>
              <a:gd name="T12" fmla="*/ 0 60000 65536"/>
              <a:gd name="T13" fmla="*/ 0 60000 65536"/>
              <a:gd name="T14" fmla="*/ 0 60000 65536"/>
              <a:gd name="T15" fmla="*/ 0 w 170"/>
              <a:gd name="T16" fmla="*/ 0 h 57"/>
              <a:gd name="T17" fmla="*/ 170 w 170"/>
              <a:gd name="T18" fmla="*/ 57 h 57"/>
            </a:gdLst>
            <a:ahLst/>
            <a:cxnLst>
              <a:cxn ang="T10">
                <a:pos x="T0" y="T1"/>
              </a:cxn>
              <a:cxn ang="T11">
                <a:pos x="T2" y="T3"/>
              </a:cxn>
              <a:cxn ang="T12">
                <a:pos x="T4" y="T5"/>
              </a:cxn>
              <a:cxn ang="T13">
                <a:pos x="T6" y="T7"/>
              </a:cxn>
              <a:cxn ang="T14">
                <a:pos x="T8" y="T9"/>
              </a:cxn>
            </a:cxnLst>
            <a:rect l="T15" t="T16" r="T17" b="T18"/>
            <a:pathLst>
              <a:path w="170" h="57">
                <a:moveTo>
                  <a:pt x="170" y="0"/>
                </a:moveTo>
                <a:lnTo>
                  <a:pt x="125" y="35"/>
                </a:lnTo>
                <a:lnTo>
                  <a:pt x="0" y="53"/>
                </a:lnTo>
                <a:lnTo>
                  <a:pt x="130" y="57"/>
                </a:lnTo>
                <a:lnTo>
                  <a:pt x="17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13" name="Freeform 254"/>
          <p:cNvSpPr/>
          <p:nvPr/>
        </p:nvSpPr>
        <p:spPr bwMode="auto">
          <a:xfrm flipH="1">
            <a:off x="1150938" y="4500563"/>
            <a:ext cx="63500" cy="39687"/>
          </a:xfrm>
          <a:custGeom>
            <a:avLst/>
            <a:gdLst>
              <a:gd name="T0" fmla="*/ 2147483646 w 263"/>
              <a:gd name="T1" fmla="*/ 0 h 143"/>
              <a:gd name="T2" fmla="*/ 2040929838 w 263"/>
              <a:gd name="T3" fmla="*/ 277901418 h 143"/>
              <a:gd name="T4" fmla="*/ 1717155652 w 263"/>
              <a:gd name="T5" fmla="*/ 662634967 h 143"/>
              <a:gd name="T6" fmla="*/ 1717155652 w 263"/>
              <a:gd name="T7" fmla="*/ 1624584015 h 143"/>
              <a:gd name="T8" fmla="*/ 1590479188 w 263"/>
              <a:gd name="T9" fmla="*/ 2147483646 h 143"/>
              <a:gd name="T10" fmla="*/ 0 w 263"/>
              <a:gd name="T11" fmla="*/ 2147483646 h 143"/>
              <a:gd name="T12" fmla="*/ 1914253375 w 263"/>
              <a:gd name="T13" fmla="*/ 2147483646 h 143"/>
              <a:gd name="T14" fmla="*/ 2147483646 w 263"/>
              <a:gd name="T15" fmla="*/ 1026109883 h 143"/>
              <a:gd name="T16" fmla="*/ 2147483646 w 263"/>
              <a:gd name="T17" fmla="*/ 0 h 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3"/>
              <a:gd name="T28" fmla="*/ 0 h 143"/>
              <a:gd name="T29" fmla="*/ 263 w 263"/>
              <a:gd name="T30" fmla="*/ 143 h 1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14" name="Freeform 255"/>
          <p:cNvSpPr/>
          <p:nvPr/>
        </p:nvSpPr>
        <p:spPr bwMode="auto">
          <a:xfrm flipH="1">
            <a:off x="1214438" y="4591050"/>
            <a:ext cx="200025" cy="58738"/>
          </a:xfrm>
          <a:custGeom>
            <a:avLst/>
            <a:gdLst>
              <a:gd name="T0" fmla="*/ 2147483646 w 853"/>
              <a:gd name="T1" fmla="*/ 0 h 212"/>
              <a:gd name="T2" fmla="*/ 2147483646 w 853"/>
              <a:gd name="T3" fmla="*/ 212717450 h 212"/>
              <a:gd name="T4" fmla="*/ 2147483646 w 853"/>
              <a:gd name="T5" fmla="*/ 1339943447 h 212"/>
              <a:gd name="T6" fmla="*/ 2147483646 w 853"/>
              <a:gd name="T7" fmla="*/ 1510132923 h 212"/>
              <a:gd name="T8" fmla="*/ 1470002954 w 853"/>
              <a:gd name="T9" fmla="*/ 2105679999 h 212"/>
              <a:gd name="T10" fmla="*/ 825264693 w 853"/>
              <a:gd name="T11" fmla="*/ 2147483646 h 212"/>
              <a:gd name="T12" fmla="*/ 0 w 853"/>
              <a:gd name="T13" fmla="*/ 2147483646 h 212"/>
              <a:gd name="T14" fmla="*/ 825264693 w 853"/>
              <a:gd name="T15" fmla="*/ 2147483646 h 212"/>
              <a:gd name="T16" fmla="*/ 1586028240 w 853"/>
              <a:gd name="T17" fmla="*/ 2147483646 h 212"/>
              <a:gd name="T18" fmla="*/ 2147483646 w 853"/>
              <a:gd name="T19" fmla="*/ 1722773349 h 212"/>
              <a:gd name="T20" fmla="*/ 2147483646 w 853"/>
              <a:gd name="T21" fmla="*/ 1722773349 h 212"/>
              <a:gd name="T22" fmla="*/ 2147483646 w 853"/>
              <a:gd name="T23" fmla="*/ 1339943447 h 212"/>
              <a:gd name="T24" fmla="*/ 2147483646 w 853"/>
              <a:gd name="T25" fmla="*/ 489227140 h 212"/>
              <a:gd name="T26" fmla="*/ 2147483646 w 853"/>
              <a:gd name="T27" fmla="*/ 0 h 2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53"/>
              <a:gd name="T43" fmla="*/ 0 h 212"/>
              <a:gd name="T44" fmla="*/ 853 w 853"/>
              <a:gd name="T45" fmla="*/ 212 h 2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15" name="Freeform 256"/>
          <p:cNvSpPr/>
          <p:nvPr/>
        </p:nvSpPr>
        <p:spPr bwMode="auto">
          <a:xfrm flipH="1">
            <a:off x="1208088" y="4146550"/>
            <a:ext cx="173037" cy="106363"/>
          </a:xfrm>
          <a:custGeom>
            <a:avLst/>
            <a:gdLst>
              <a:gd name="T0" fmla="*/ 2147483646 w 751"/>
              <a:gd name="T1" fmla="*/ 2147483646 h 379"/>
              <a:gd name="T2" fmla="*/ 2147483646 w 751"/>
              <a:gd name="T3" fmla="*/ 2147483646 h 379"/>
              <a:gd name="T4" fmla="*/ 2147483646 w 751"/>
              <a:gd name="T5" fmla="*/ 2147483646 h 379"/>
              <a:gd name="T6" fmla="*/ 2147483646 w 751"/>
              <a:gd name="T7" fmla="*/ 2147483646 h 379"/>
              <a:gd name="T8" fmla="*/ 2147483646 w 751"/>
              <a:gd name="T9" fmla="*/ 2147483646 h 379"/>
              <a:gd name="T10" fmla="*/ 2147483646 w 751"/>
              <a:gd name="T11" fmla="*/ 2147483646 h 379"/>
              <a:gd name="T12" fmla="*/ 2147483646 w 751"/>
              <a:gd name="T13" fmla="*/ 2147483646 h 379"/>
              <a:gd name="T14" fmla="*/ 2147483646 w 751"/>
              <a:gd name="T15" fmla="*/ 2147483646 h 379"/>
              <a:gd name="T16" fmla="*/ 2147483646 w 751"/>
              <a:gd name="T17" fmla="*/ 2147483646 h 379"/>
              <a:gd name="T18" fmla="*/ 2147483646 w 751"/>
              <a:gd name="T19" fmla="*/ 2147483646 h 379"/>
              <a:gd name="T20" fmla="*/ 2147483646 w 751"/>
              <a:gd name="T21" fmla="*/ 2147483646 h 379"/>
              <a:gd name="T22" fmla="*/ 2147483646 w 751"/>
              <a:gd name="T23" fmla="*/ 2147483646 h 379"/>
              <a:gd name="T24" fmla="*/ 2147483646 w 751"/>
              <a:gd name="T25" fmla="*/ 2147483646 h 379"/>
              <a:gd name="T26" fmla="*/ 2147483646 w 751"/>
              <a:gd name="T27" fmla="*/ 2147483646 h 379"/>
              <a:gd name="T28" fmla="*/ 2147483646 w 751"/>
              <a:gd name="T29" fmla="*/ 2147483646 h 379"/>
              <a:gd name="T30" fmla="*/ 2147483646 w 751"/>
              <a:gd name="T31" fmla="*/ 2147483646 h 379"/>
              <a:gd name="T32" fmla="*/ 2147483646 w 751"/>
              <a:gd name="T33" fmla="*/ 2147483646 h 379"/>
              <a:gd name="T34" fmla="*/ 2147483646 w 751"/>
              <a:gd name="T35" fmla="*/ 2147483646 h 379"/>
              <a:gd name="T36" fmla="*/ 2147483646 w 751"/>
              <a:gd name="T37" fmla="*/ 2147483646 h 379"/>
              <a:gd name="T38" fmla="*/ 2147483646 w 751"/>
              <a:gd name="T39" fmla="*/ 2147483646 h 379"/>
              <a:gd name="T40" fmla="*/ 2147483646 w 751"/>
              <a:gd name="T41" fmla="*/ 2147483646 h 379"/>
              <a:gd name="T42" fmla="*/ 2147483646 w 751"/>
              <a:gd name="T43" fmla="*/ 2147483646 h 379"/>
              <a:gd name="T44" fmla="*/ 2147483646 w 751"/>
              <a:gd name="T45" fmla="*/ 2147483646 h 379"/>
              <a:gd name="T46" fmla="*/ 2147483646 w 751"/>
              <a:gd name="T47" fmla="*/ 2147483646 h 379"/>
              <a:gd name="T48" fmla="*/ 2054991559 w 751"/>
              <a:gd name="T49" fmla="*/ 2147483646 h 379"/>
              <a:gd name="T50" fmla="*/ 1480046059 w 751"/>
              <a:gd name="T51" fmla="*/ 2147483646 h 379"/>
              <a:gd name="T52" fmla="*/ 1137574270 w 751"/>
              <a:gd name="T53" fmla="*/ 2147483646 h 379"/>
              <a:gd name="T54" fmla="*/ 660523472 w 751"/>
              <a:gd name="T55" fmla="*/ 2147483646 h 379"/>
              <a:gd name="T56" fmla="*/ 513734641 w 751"/>
              <a:gd name="T57" fmla="*/ 2147483646 h 379"/>
              <a:gd name="T58" fmla="*/ 477050797 w 751"/>
              <a:gd name="T59" fmla="*/ 2147483646 h 379"/>
              <a:gd name="T60" fmla="*/ 220156749 w 751"/>
              <a:gd name="T61" fmla="*/ 2147483646 h 379"/>
              <a:gd name="T62" fmla="*/ 73367918 w 751"/>
              <a:gd name="T63" fmla="*/ 2147483646 h 379"/>
              <a:gd name="T64" fmla="*/ 0 w 751"/>
              <a:gd name="T65" fmla="*/ 1922991121 h 379"/>
              <a:gd name="T66" fmla="*/ 48947352 w 751"/>
              <a:gd name="T67" fmla="*/ 1635597734 h 379"/>
              <a:gd name="T68" fmla="*/ 183472905 w 751"/>
              <a:gd name="T69" fmla="*/ 1503045582 h 379"/>
              <a:gd name="T70" fmla="*/ 440366723 w 751"/>
              <a:gd name="T71" fmla="*/ 1237783556 h 379"/>
              <a:gd name="T72" fmla="*/ 636049911 w 751"/>
              <a:gd name="T73" fmla="*/ 972521812 h 379"/>
              <a:gd name="T74" fmla="*/ 868469938 w 751"/>
              <a:gd name="T75" fmla="*/ 751522791 h 379"/>
              <a:gd name="T76" fmla="*/ 1137574270 w 751"/>
              <a:gd name="T77" fmla="*/ 596760416 h 379"/>
              <a:gd name="T78" fmla="*/ 1369994296 w 751"/>
              <a:gd name="T79" fmla="*/ 596760416 h 379"/>
              <a:gd name="T80" fmla="*/ 2147483646 w 751"/>
              <a:gd name="T81" fmla="*/ 198946519 h 379"/>
              <a:gd name="T82" fmla="*/ 2147483646 w 751"/>
              <a:gd name="T83" fmla="*/ 88446868 h 379"/>
              <a:gd name="T84" fmla="*/ 2147483646 w 751"/>
              <a:gd name="T85" fmla="*/ 0 h 379"/>
              <a:gd name="T86" fmla="*/ 2147483646 w 751"/>
              <a:gd name="T87" fmla="*/ 88446868 h 379"/>
              <a:gd name="T88" fmla="*/ 2147483646 w 751"/>
              <a:gd name="T89" fmla="*/ 287314527 h 379"/>
              <a:gd name="T90" fmla="*/ 2147483646 w 751"/>
              <a:gd name="T91" fmla="*/ 1237783556 h 379"/>
              <a:gd name="T92" fmla="*/ 2147483646 w 751"/>
              <a:gd name="T93" fmla="*/ 1414598713 h 379"/>
              <a:gd name="T94" fmla="*/ 2147483646 w 751"/>
              <a:gd name="T95" fmla="*/ 1569361088 h 379"/>
              <a:gd name="T96" fmla="*/ 2147483646 w 751"/>
              <a:gd name="T97" fmla="*/ 1922991121 h 379"/>
              <a:gd name="T98" fmla="*/ 2147483646 w 751"/>
              <a:gd name="T99" fmla="*/ 2147483646 h 379"/>
              <a:gd name="T100" fmla="*/ 2147483646 w 751"/>
              <a:gd name="T101" fmla="*/ 2147483646 h 379"/>
              <a:gd name="T102" fmla="*/ 2147483646 w 751"/>
              <a:gd name="T103" fmla="*/ 2147483646 h 379"/>
              <a:gd name="T104" fmla="*/ 2147483646 w 751"/>
              <a:gd name="T105" fmla="*/ 2147483646 h 379"/>
              <a:gd name="T106" fmla="*/ 2147483646 w 751"/>
              <a:gd name="T107" fmla="*/ 2147483646 h 379"/>
              <a:gd name="T108" fmla="*/ 2147483646 w 751"/>
              <a:gd name="T109" fmla="*/ 2147483646 h 379"/>
              <a:gd name="T110" fmla="*/ 2147483646 w 751"/>
              <a:gd name="T111" fmla="*/ 2147483646 h 3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51"/>
              <a:gd name="T169" fmla="*/ 0 h 379"/>
              <a:gd name="T170" fmla="*/ 751 w 751"/>
              <a:gd name="T171" fmla="*/ 379 h 37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a:solidFill>
              <a:srgbClr val="402000"/>
            </a:solidFill>
            <a:prstDash val="solid"/>
            <a:round/>
          </a:ln>
        </p:spPr>
        <p:txBody>
          <a:bodyPr/>
          <a:lstStyle/>
          <a:p>
            <a:endParaRPr lang="zh-CN" altLang="en-US"/>
          </a:p>
        </p:txBody>
      </p:sp>
      <p:sp>
        <p:nvSpPr>
          <p:cNvPr id="139516" name="Freeform 257"/>
          <p:cNvSpPr/>
          <p:nvPr/>
        </p:nvSpPr>
        <p:spPr bwMode="auto">
          <a:xfrm flipH="1">
            <a:off x="1273175" y="4194175"/>
            <a:ext cx="41275" cy="12700"/>
          </a:xfrm>
          <a:custGeom>
            <a:avLst/>
            <a:gdLst>
              <a:gd name="T0" fmla="*/ 0 w 179"/>
              <a:gd name="T1" fmla="*/ 0 h 43"/>
              <a:gd name="T2" fmla="*/ 73587560 w 179"/>
              <a:gd name="T3" fmla="*/ 283413200 h 43"/>
              <a:gd name="T4" fmla="*/ 465877151 w 179"/>
              <a:gd name="T5" fmla="*/ 257592919 h 43"/>
              <a:gd name="T6" fmla="*/ 612999006 w 179"/>
              <a:gd name="T7" fmla="*/ 412253519 h 43"/>
              <a:gd name="T8" fmla="*/ 931807337 w 179"/>
              <a:gd name="T9" fmla="*/ 747133026 h 43"/>
              <a:gd name="T10" fmla="*/ 1373172902 w 179"/>
              <a:gd name="T11" fmla="*/ 953259637 h 43"/>
              <a:gd name="T12" fmla="*/ 1839050284 w 179"/>
              <a:gd name="T13" fmla="*/ 978992791 h 43"/>
              <a:gd name="T14" fmla="*/ 2147483646 w 179"/>
              <a:gd name="T15" fmla="*/ 1107832814 h 43"/>
              <a:gd name="T16" fmla="*/ 1900355418 w 179"/>
              <a:gd name="T17" fmla="*/ 875973049 h 43"/>
              <a:gd name="T18" fmla="*/ 1532523917 w 179"/>
              <a:gd name="T19" fmla="*/ 747133026 h 43"/>
              <a:gd name="T20" fmla="*/ 1287356182 w 179"/>
              <a:gd name="T21" fmla="*/ 747133026 h 43"/>
              <a:gd name="T22" fmla="*/ 931807337 w 179"/>
              <a:gd name="T23" fmla="*/ 541006119 h 43"/>
              <a:gd name="T24" fmla="*/ 649792786 w 179"/>
              <a:gd name="T25" fmla="*/ 206126612 h 43"/>
              <a:gd name="T26" fmla="*/ 527182286 w 179"/>
              <a:gd name="T27" fmla="*/ 51553435 h 43"/>
              <a:gd name="T28" fmla="*/ 0 w 179"/>
              <a:gd name="T29" fmla="*/ 0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9"/>
              <a:gd name="T46" fmla="*/ 0 h 43"/>
              <a:gd name="T47" fmla="*/ 179 w 179"/>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17" name="Freeform 258"/>
          <p:cNvSpPr/>
          <p:nvPr/>
        </p:nvSpPr>
        <p:spPr bwMode="auto">
          <a:xfrm flipH="1">
            <a:off x="1325563" y="4203700"/>
            <a:ext cx="4762" cy="7938"/>
          </a:xfrm>
          <a:custGeom>
            <a:avLst/>
            <a:gdLst>
              <a:gd name="T0" fmla="*/ 53970365 w 20"/>
              <a:gd name="T1" fmla="*/ 0 h 24"/>
              <a:gd name="T2" fmla="*/ 161968001 w 20"/>
              <a:gd name="T3" fmla="*/ 217150274 h 24"/>
              <a:gd name="T4" fmla="*/ 121490049 w 20"/>
              <a:gd name="T5" fmla="*/ 542711468 h 24"/>
              <a:gd name="T6" fmla="*/ 0 w 20"/>
              <a:gd name="T7" fmla="*/ 868381810 h 24"/>
              <a:gd name="T8" fmla="*/ 229487685 w 20"/>
              <a:gd name="T9" fmla="*/ 651341345 h 24"/>
              <a:gd name="T10" fmla="*/ 269965399 w 20"/>
              <a:gd name="T11" fmla="*/ 289460824 h 24"/>
              <a:gd name="T12" fmla="*/ 53970365 w 20"/>
              <a:gd name="T13" fmla="*/ 0 h 24"/>
              <a:gd name="T14" fmla="*/ 0 60000 65536"/>
              <a:gd name="T15" fmla="*/ 0 60000 65536"/>
              <a:gd name="T16" fmla="*/ 0 60000 65536"/>
              <a:gd name="T17" fmla="*/ 0 60000 65536"/>
              <a:gd name="T18" fmla="*/ 0 60000 65536"/>
              <a:gd name="T19" fmla="*/ 0 60000 65536"/>
              <a:gd name="T20" fmla="*/ 0 60000 65536"/>
              <a:gd name="T21" fmla="*/ 0 w 20"/>
              <a:gd name="T22" fmla="*/ 0 h 24"/>
              <a:gd name="T23" fmla="*/ 20 w 2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4">
                <a:moveTo>
                  <a:pt x="4" y="0"/>
                </a:moveTo>
                <a:lnTo>
                  <a:pt x="12" y="6"/>
                </a:lnTo>
                <a:lnTo>
                  <a:pt x="9" y="15"/>
                </a:lnTo>
                <a:lnTo>
                  <a:pt x="0" y="24"/>
                </a:lnTo>
                <a:lnTo>
                  <a:pt x="17" y="18"/>
                </a:lnTo>
                <a:lnTo>
                  <a:pt x="20" y="8"/>
                </a:lnTo>
                <a:lnTo>
                  <a:pt x="4"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18" name="Freeform 259"/>
          <p:cNvSpPr/>
          <p:nvPr/>
        </p:nvSpPr>
        <p:spPr bwMode="auto">
          <a:xfrm flipH="1">
            <a:off x="1349375" y="4162425"/>
            <a:ext cx="25400" cy="12700"/>
          </a:xfrm>
          <a:custGeom>
            <a:avLst/>
            <a:gdLst>
              <a:gd name="T0" fmla="*/ 0 w 104"/>
              <a:gd name="T1" fmla="*/ 833471631 h 48"/>
              <a:gd name="T2" fmla="*/ 160275954 w 104"/>
              <a:gd name="T3" fmla="*/ 889055033 h 48"/>
              <a:gd name="T4" fmla="*/ 364214752 w 104"/>
              <a:gd name="T5" fmla="*/ 611207873 h 48"/>
              <a:gd name="T6" fmla="*/ 670152867 w 104"/>
              <a:gd name="T7" fmla="*/ 463078777 h 48"/>
              <a:gd name="T8" fmla="*/ 815814785 w 104"/>
              <a:gd name="T9" fmla="*/ 259296165 h 48"/>
              <a:gd name="T10" fmla="*/ 961476946 w 104"/>
              <a:gd name="T11" fmla="*/ 166680356 h 48"/>
              <a:gd name="T12" fmla="*/ 1296583298 w 104"/>
              <a:gd name="T13" fmla="*/ 74064548 h 48"/>
              <a:gd name="T14" fmla="*/ 1515076296 w 104"/>
              <a:gd name="T15" fmla="*/ 18551260 h 48"/>
              <a:gd name="T16" fmla="*/ 1223692625 w 104"/>
              <a:gd name="T17" fmla="*/ 0 h 48"/>
              <a:gd name="T18" fmla="*/ 844923429 w 104"/>
              <a:gd name="T19" fmla="*/ 74064548 h 48"/>
              <a:gd name="T20" fmla="*/ 713815712 w 104"/>
              <a:gd name="T21" fmla="*/ 222263758 h 48"/>
              <a:gd name="T22" fmla="*/ 539045150 w 104"/>
              <a:gd name="T23" fmla="*/ 370462969 h 48"/>
              <a:gd name="T24" fmla="*/ 0 w 104"/>
              <a:gd name="T25" fmla="*/ 833471631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19" name="Freeform 260"/>
          <p:cNvSpPr/>
          <p:nvPr/>
        </p:nvSpPr>
        <p:spPr bwMode="auto">
          <a:xfrm flipH="1">
            <a:off x="1300163" y="4157663"/>
            <a:ext cx="36512" cy="9525"/>
          </a:xfrm>
          <a:custGeom>
            <a:avLst/>
            <a:gdLst>
              <a:gd name="T0" fmla="*/ 0 w 166"/>
              <a:gd name="T1" fmla="*/ 116647232 h 42"/>
              <a:gd name="T2" fmla="*/ 372419981 w 166"/>
              <a:gd name="T3" fmla="*/ 69998545 h 42"/>
              <a:gd name="T4" fmla="*/ 585238311 w 166"/>
              <a:gd name="T5" fmla="*/ 0 h 42"/>
              <a:gd name="T6" fmla="*/ 670384955 w 166"/>
              <a:gd name="T7" fmla="*/ 0 h 42"/>
              <a:gd name="T8" fmla="*/ 904490001 w 166"/>
              <a:gd name="T9" fmla="*/ 58323616 h 42"/>
              <a:gd name="T10" fmla="*/ 1000231723 w 166"/>
              <a:gd name="T11" fmla="*/ 163295920 h 42"/>
              <a:gd name="T12" fmla="*/ 1181168259 w 166"/>
              <a:gd name="T13" fmla="*/ 268267996 h 42"/>
              <a:gd name="T14" fmla="*/ 1521658056 w 166"/>
              <a:gd name="T15" fmla="*/ 419888761 h 42"/>
              <a:gd name="T16" fmla="*/ 1766406790 w 166"/>
              <a:gd name="T17" fmla="*/ 419888761 h 42"/>
              <a:gd name="T18" fmla="*/ 1511014808 w 166"/>
              <a:gd name="T19" fmla="*/ 489887532 h 42"/>
              <a:gd name="T20" fmla="*/ 1340769909 w 166"/>
              <a:gd name="T21" fmla="*/ 454914000 h 42"/>
              <a:gd name="T22" fmla="*/ 968349929 w 166"/>
              <a:gd name="T23" fmla="*/ 256593068 h 42"/>
              <a:gd name="T24" fmla="*/ 840630073 w 166"/>
              <a:gd name="T25" fmla="*/ 116647232 h 42"/>
              <a:gd name="T26" fmla="*/ 585238311 w 166"/>
              <a:gd name="T27" fmla="*/ 93297148 h 42"/>
              <a:gd name="T28" fmla="*/ 372419981 w 166"/>
              <a:gd name="T29" fmla="*/ 116647232 h 42"/>
              <a:gd name="T30" fmla="*/ 0 w 166"/>
              <a:gd name="T31" fmla="*/ 116647232 h 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6"/>
              <a:gd name="T49" fmla="*/ 0 h 42"/>
              <a:gd name="T50" fmla="*/ 166 w 166"/>
              <a:gd name="T51" fmla="*/ 42 h 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20" name="Freeform 261"/>
          <p:cNvSpPr/>
          <p:nvPr/>
        </p:nvSpPr>
        <p:spPr bwMode="auto">
          <a:xfrm flipH="1">
            <a:off x="1360488" y="4170363"/>
            <a:ext cx="6350" cy="7937"/>
          </a:xfrm>
          <a:custGeom>
            <a:avLst/>
            <a:gdLst>
              <a:gd name="T0" fmla="*/ 178137320 w 33"/>
              <a:gd name="T1" fmla="*/ 0 h 30"/>
              <a:gd name="T2" fmla="*/ 235122027 w 33"/>
              <a:gd name="T3" fmla="*/ 203686966 h 30"/>
              <a:gd name="T4" fmla="*/ 163881955 w 33"/>
              <a:gd name="T5" fmla="*/ 444471471 h 30"/>
              <a:gd name="T6" fmla="*/ 0 w 33"/>
              <a:gd name="T7" fmla="*/ 555554548 h 30"/>
              <a:gd name="T8" fmla="*/ 178137320 w 33"/>
              <a:gd name="T9" fmla="*/ 277812197 h 30"/>
              <a:gd name="T10" fmla="*/ 178137320 w 33"/>
              <a:gd name="T11" fmla="*/ 0 h 30"/>
              <a:gd name="T12" fmla="*/ 0 60000 65536"/>
              <a:gd name="T13" fmla="*/ 0 60000 65536"/>
              <a:gd name="T14" fmla="*/ 0 60000 65536"/>
              <a:gd name="T15" fmla="*/ 0 60000 65536"/>
              <a:gd name="T16" fmla="*/ 0 60000 65536"/>
              <a:gd name="T17" fmla="*/ 0 60000 65536"/>
              <a:gd name="T18" fmla="*/ 0 w 33"/>
              <a:gd name="T19" fmla="*/ 0 h 30"/>
              <a:gd name="T20" fmla="*/ 33 w 33"/>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33" h="30">
                <a:moveTo>
                  <a:pt x="25" y="0"/>
                </a:moveTo>
                <a:lnTo>
                  <a:pt x="33" y="11"/>
                </a:lnTo>
                <a:lnTo>
                  <a:pt x="23" y="24"/>
                </a:lnTo>
                <a:lnTo>
                  <a:pt x="0" y="30"/>
                </a:lnTo>
                <a:lnTo>
                  <a:pt x="25" y="15"/>
                </a:lnTo>
                <a:lnTo>
                  <a:pt x="25"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21" name="Freeform 262"/>
          <p:cNvSpPr/>
          <p:nvPr/>
        </p:nvSpPr>
        <p:spPr bwMode="auto">
          <a:xfrm flipH="1">
            <a:off x="1366838" y="4162425"/>
            <a:ext cx="9525" cy="7938"/>
          </a:xfrm>
          <a:custGeom>
            <a:avLst/>
            <a:gdLst>
              <a:gd name="T0" fmla="*/ 793536698 w 33"/>
              <a:gd name="T1" fmla="*/ 364568526 h 28"/>
              <a:gd name="T2" fmla="*/ 601171818 w 33"/>
              <a:gd name="T3" fmla="*/ 0 h 28"/>
              <a:gd name="T4" fmla="*/ 577094927 w 33"/>
              <a:gd name="T5" fmla="*/ 296252114 h 28"/>
              <a:gd name="T6" fmla="*/ 0 w 33"/>
              <a:gd name="T7" fmla="*/ 592423713 h 28"/>
              <a:gd name="T8" fmla="*/ 72147257 w 33"/>
              <a:gd name="T9" fmla="*/ 637994921 h 28"/>
              <a:gd name="T10" fmla="*/ 793536698 w 33"/>
              <a:gd name="T11" fmla="*/ 364568526 h 28"/>
              <a:gd name="T12" fmla="*/ 0 60000 65536"/>
              <a:gd name="T13" fmla="*/ 0 60000 65536"/>
              <a:gd name="T14" fmla="*/ 0 60000 65536"/>
              <a:gd name="T15" fmla="*/ 0 60000 65536"/>
              <a:gd name="T16" fmla="*/ 0 60000 65536"/>
              <a:gd name="T17" fmla="*/ 0 60000 65536"/>
              <a:gd name="T18" fmla="*/ 0 w 33"/>
              <a:gd name="T19" fmla="*/ 0 h 28"/>
              <a:gd name="T20" fmla="*/ 33 w 33"/>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3" h="28">
                <a:moveTo>
                  <a:pt x="33" y="16"/>
                </a:moveTo>
                <a:lnTo>
                  <a:pt x="25" y="0"/>
                </a:lnTo>
                <a:lnTo>
                  <a:pt x="24" y="13"/>
                </a:lnTo>
                <a:lnTo>
                  <a:pt x="0" y="26"/>
                </a:lnTo>
                <a:lnTo>
                  <a:pt x="3" y="28"/>
                </a:lnTo>
                <a:lnTo>
                  <a:pt x="33" y="16"/>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22" name="Freeform 263"/>
          <p:cNvSpPr/>
          <p:nvPr/>
        </p:nvSpPr>
        <p:spPr bwMode="auto">
          <a:xfrm flipH="1">
            <a:off x="1270000" y="4171950"/>
            <a:ext cx="9525" cy="12700"/>
          </a:xfrm>
          <a:custGeom>
            <a:avLst/>
            <a:gdLst>
              <a:gd name="T0" fmla="*/ 0 w 37"/>
              <a:gd name="T1" fmla="*/ 0 h 42"/>
              <a:gd name="T2" fmla="*/ 136452833 w 37"/>
              <a:gd name="T3" fmla="*/ 580607412 h 42"/>
              <a:gd name="T4" fmla="*/ 392393187 w 37"/>
              <a:gd name="T5" fmla="*/ 1078283824 h 42"/>
              <a:gd name="T6" fmla="*/ 631235651 w 37"/>
              <a:gd name="T7" fmla="*/ 1161214824 h 42"/>
              <a:gd name="T8" fmla="*/ 0 w 37"/>
              <a:gd name="T9" fmla="*/ 0 h 42"/>
              <a:gd name="T10" fmla="*/ 0 60000 65536"/>
              <a:gd name="T11" fmla="*/ 0 60000 65536"/>
              <a:gd name="T12" fmla="*/ 0 60000 65536"/>
              <a:gd name="T13" fmla="*/ 0 60000 65536"/>
              <a:gd name="T14" fmla="*/ 0 60000 65536"/>
              <a:gd name="T15" fmla="*/ 0 w 37"/>
              <a:gd name="T16" fmla="*/ 0 h 42"/>
              <a:gd name="T17" fmla="*/ 37 w 37"/>
              <a:gd name="T18" fmla="*/ 42 h 42"/>
            </a:gdLst>
            <a:ahLst/>
            <a:cxnLst>
              <a:cxn ang="T10">
                <a:pos x="T0" y="T1"/>
              </a:cxn>
              <a:cxn ang="T11">
                <a:pos x="T2" y="T3"/>
              </a:cxn>
              <a:cxn ang="T12">
                <a:pos x="T4" y="T5"/>
              </a:cxn>
              <a:cxn ang="T13">
                <a:pos x="T6" y="T7"/>
              </a:cxn>
              <a:cxn ang="T14">
                <a:pos x="T8" y="T9"/>
              </a:cxn>
            </a:cxnLst>
            <a:rect l="T15" t="T16" r="T17" b="T18"/>
            <a:pathLst>
              <a:path w="37" h="42">
                <a:moveTo>
                  <a:pt x="0" y="0"/>
                </a:moveTo>
                <a:lnTo>
                  <a:pt x="8" y="21"/>
                </a:lnTo>
                <a:lnTo>
                  <a:pt x="23" y="39"/>
                </a:lnTo>
                <a:lnTo>
                  <a:pt x="37" y="4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23" name="Freeform 264"/>
          <p:cNvSpPr/>
          <p:nvPr/>
        </p:nvSpPr>
        <p:spPr bwMode="auto">
          <a:xfrm flipH="1">
            <a:off x="1236663" y="4224338"/>
            <a:ext cx="12700" cy="11112"/>
          </a:xfrm>
          <a:custGeom>
            <a:avLst/>
            <a:gdLst>
              <a:gd name="T0" fmla="*/ 819353200 w 50"/>
              <a:gd name="T1" fmla="*/ 0 h 39"/>
              <a:gd name="T2" fmla="*/ 278580088 w 50"/>
              <a:gd name="T3" fmla="*/ 323831602 h 39"/>
              <a:gd name="T4" fmla="*/ 0 w 50"/>
              <a:gd name="T5" fmla="*/ 902084982 h 39"/>
              <a:gd name="T6" fmla="*/ 819353200 w 50"/>
              <a:gd name="T7" fmla="*/ 0 h 39"/>
              <a:gd name="T8" fmla="*/ 0 60000 65536"/>
              <a:gd name="T9" fmla="*/ 0 60000 65536"/>
              <a:gd name="T10" fmla="*/ 0 60000 65536"/>
              <a:gd name="T11" fmla="*/ 0 60000 65536"/>
              <a:gd name="T12" fmla="*/ 0 w 50"/>
              <a:gd name="T13" fmla="*/ 0 h 39"/>
              <a:gd name="T14" fmla="*/ 50 w 50"/>
              <a:gd name="T15" fmla="*/ 39 h 39"/>
            </a:gdLst>
            <a:ahLst/>
            <a:cxnLst>
              <a:cxn ang="T8">
                <a:pos x="T0" y="T1"/>
              </a:cxn>
              <a:cxn ang="T9">
                <a:pos x="T2" y="T3"/>
              </a:cxn>
              <a:cxn ang="T10">
                <a:pos x="T4" y="T5"/>
              </a:cxn>
              <a:cxn ang="T11">
                <a:pos x="T6" y="T7"/>
              </a:cxn>
            </a:cxnLst>
            <a:rect l="T12" t="T13" r="T14" b="T15"/>
            <a:pathLst>
              <a:path w="50" h="39">
                <a:moveTo>
                  <a:pt x="50" y="0"/>
                </a:moveTo>
                <a:lnTo>
                  <a:pt x="17" y="14"/>
                </a:lnTo>
                <a:lnTo>
                  <a:pt x="0" y="39"/>
                </a:lnTo>
                <a:lnTo>
                  <a:pt x="5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24" name="Freeform 265"/>
          <p:cNvSpPr/>
          <p:nvPr/>
        </p:nvSpPr>
        <p:spPr bwMode="auto">
          <a:xfrm flipH="1">
            <a:off x="1177925" y="4203700"/>
            <a:ext cx="55563" cy="74613"/>
          </a:xfrm>
          <a:custGeom>
            <a:avLst/>
            <a:gdLst>
              <a:gd name="T0" fmla="*/ 1257531500 w 219"/>
              <a:gd name="T1" fmla="*/ 371014959 h 267"/>
              <a:gd name="T2" fmla="*/ 685926250 w 219"/>
              <a:gd name="T3" fmla="*/ 1200273622 h 267"/>
              <a:gd name="T4" fmla="*/ 424648473 w 219"/>
              <a:gd name="T5" fmla="*/ 1898572217 h 267"/>
              <a:gd name="T6" fmla="*/ 179656491 w 219"/>
              <a:gd name="T7" fmla="*/ 2147483646 h 267"/>
              <a:gd name="T8" fmla="*/ 179656491 w 219"/>
              <a:gd name="T9" fmla="*/ 2147483646 h 267"/>
              <a:gd name="T10" fmla="*/ 0 w 219"/>
              <a:gd name="T11" fmla="*/ 2147483646 h 267"/>
              <a:gd name="T12" fmla="*/ 2147483646 w 219"/>
              <a:gd name="T13" fmla="*/ 2147483646 h 267"/>
              <a:gd name="T14" fmla="*/ 2147483646 w 219"/>
              <a:gd name="T15" fmla="*/ 0 h 267"/>
              <a:gd name="T16" fmla="*/ 2147483646 w 219"/>
              <a:gd name="T17" fmla="*/ 371014959 h 267"/>
              <a:gd name="T18" fmla="*/ 1257531500 w 219"/>
              <a:gd name="T19" fmla="*/ 371014959 h 2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267"/>
              <a:gd name="T32" fmla="*/ 219 w 219"/>
              <a:gd name="T33" fmla="*/ 267 h 2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a:solidFill>
              <a:srgbClr val="000000"/>
            </a:solidFill>
            <a:prstDash val="solid"/>
            <a:round/>
          </a:ln>
        </p:spPr>
        <p:txBody>
          <a:bodyPr/>
          <a:lstStyle/>
          <a:p>
            <a:endParaRPr lang="zh-CN" altLang="en-US"/>
          </a:p>
        </p:txBody>
      </p:sp>
      <p:sp>
        <p:nvSpPr>
          <p:cNvPr id="139525" name="Freeform 266"/>
          <p:cNvSpPr/>
          <p:nvPr/>
        </p:nvSpPr>
        <p:spPr bwMode="auto">
          <a:xfrm flipH="1">
            <a:off x="1187450" y="4211638"/>
            <a:ext cx="39688" cy="60325"/>
          </a:xfrm>
          <a:custGeom>
            <a:avLst/>
            <a:gdLst>
              <a:gd name="T0" fmla="*/ 804824334 w 175"/>
              <a:gd name="T1" fmla="*/ 144286158 h 220"/>
              <a:gd name="T2" fmla="*/ 443250098 w 175"/>
              <a:gd name="T3" fmla="*/ 865941793 h 220"/>
              <a:gd name="T4" fmla="*/ 139949413 w 175"/>
              <a:gd name="T5" fmla="*/ 1896771006 h 220"/>
              <a:gd name="T6" fmla="*/ 70000334 w 175"/>
              <a:gd name="T7" fmla="*/ 2147483646 h 220"/>
              <a:gd name="T8" fmla="*/ 0 w 175"/>
              <a:gd name="T9" fmla="*/ 2147483646 h 220"/>
              <a:gd name="T10" fmla="*/ 1632999273 w 175"/>
              <a:gd name="T11" fmla="*/ 2147483646 h 220"/>
              <a:gd name="T12" fmla="*/ 2041275172 w 175"/>
              <a:gd name="T13" fmla="*/ 0 h 220"/>
              <a:gd name="T14" fmla="*/ 1423049753 w 175"/>
              <a:gd name="T15" fmla="*/ 206165897 h 220"/>
              <a:gd name="T16" fmla="*/ 804824334 w 175"/>
              <a:gd name="T17" fmla="*/ 144286158 h 2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5"/>
              <a:gd name="T28" fmla="*/ 0 h 220"/>
              <a:gd name="T29" fmla="*/ 175 w 175"/>
              <a:gd name="T30" fmla="*/ 220 h 2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26" name="Freeform 267"/>
          <p:cNvSpPr/>
          <p:nvPr/>
        </p:nvSpPr>
        <p:spPr bwMode="auto">
          <a:xfrm flipH="1">
            <a:off x="1011238" y="3798888"/>
            <a:ext cx="176212" cy="225425"/>
          </a:xfrm>
          <a:custGeom>
            <a:avLst/>
            <a:gdLst>
              <a:gd name="T0" fmla="*/ 2147483646 w 741"/>
              <a:gd name="T1" fmla="*/ 566725992 h 807"/>
              <a:gd name="T2" fmla="*/ 2147483646 w 741"/>
              <a:gd name="T3" fmla="*/ 1612941574 h 807"/>
              <a:gd name="T4" fmla="*/ 1936507100 w 741"/>
              <a:gd name="T5" fmla="*/ 2147483646 h 807"/>
              <a:gd name="T6" fmla="*/ 1506159348 w 741"/>
              <a:gd name="T7" fmla="*/ 2147483646 h 807"/>
              <a:gd name="T8" fmla="*/ 1237206330 w 741"/>
              <a:gd name="T9" fmla="*/ 2147483646 h 807"/>
              <a:gd name="T10" fmla="*/ 1237206330 w 741"/>
              <a:gd name="T11" fmla="*/ 2147483646 h 807"/>
              <a:gd name="T12" fmla="*/ 1465839141 w 741"/>
              <a:gd name="T13" fmla="*/ 2147483646 h 807"/>
              <a:gd name="T14" fmla="*/ 1035491864 w 741"/>
              <a:gd name="T15" fmla="*/ 2147483646 h 807"/>
              <a:gd name="T16" fmla="*/ 349650266 w 741"/>
              <a:gd name="T17" fmla="*/ 2147483646 h 807"/>
              <a:gd name="T18" fmla="*/ 0 w 741"/>
              <a:gd name="T19" fmla="*/ 2147483646 h 807"/>
              <a:gd name="T20" fmla="*/ 0 w 741"/>
              <a:gd name="T21" fmla="*/ 2147483646 h 807"/>
              <a:gd name="T22" fmla="*/ 80697249 w 741"/>
              <a:gd name="T23" fmla="*/ 2147483646 h 807"/>
              <a:gd name="T24" fmla="*/ 376511538 w 741"/>
              <a:gd name="T25" fmla="*/ 2147483646 h 807"/>
              <a:gd name="T26" fmla="*/ 806859053 w 741"/>
              <a:gd name="T27" fmla="*/ 2147483646 h 807"/>
              <a:gd name="T28" fmla="*/ 1062353136 w 741"/>
              <a:gd name="T29" fmla="*/ 2147483646 h 807"/>
              <a:gd name="T30" fmla="*/ 1035491864 w 741"/>
              <a:gd name="T31" fmla="*/ 2147483646 h 807"/>
              <a:gd name="T32" fmla="*/ 901014998 w 741"/>
              <a:gd name="T33" fmla="*/ 2147483646 h 807"/>
              <a:gd name="T34" fmla="*/ 1156509319 w 741"/>
              <a:gd name="T35" fmla="*/ 2147483646 h 807"/>
              <a:gd name="T36" fmla="*/ 1075812071 w 741"/>
              <a:gd name="T37" fmla="*/ 2147483646 h 807"/>
              <a:gd name="T38" fmla="*/ 1277526774 w 741"/>
              <a:gd name="T39" fmla="*/ 2147483646 h 807"/>
              <a:gd name="T40" fmla="*/ 1479241478 w 741"/>
              <a:gd name="T41" fmla="*/ 2147483646 h 807"/>
              <a:gd name="T42" fmla="*/ 1788571300 w 741"/>
              <a:gd name="T43" fmla="*/ 2147483646 h 807"/>
              <a:gd name="T44" fmla="*/ 2147483646 w 741"/>
              <a:gd name="T45" fmla="*/ 2147483646 h 807"/>
              <a:gd name="T46" fmla="*/ 2147483646 w 741"/>
              <a:gd name="T47" fmla="*/ 2147483646 h 807"/>
              <a:gd name="T48" fmla="*/ 2147483646 w 741"/>
              <a:gd name="T49" fmla="*/ 2147483646 h 807"/>
              <a:gd name="T50" fmla="*/ 2147483646 w 741"/>
              <a:gd name="T51" fmla="*/ 2147483646 h 807"/>
              <a:gd name="T52" fmla="*/ 2147483646 w 741"/>
              <a:gd name="T53" fmla="*/ 2147483646 h 807"/>
              <a:gd name="T54" fmla="*/ 2147483646 w 741"/>
              <a:gd name="T55" fmla="*/ 2147483646 h 807"/>
              <a:gd name="T56" fmla="*/ 2147483646 w 741"/>
              <a:gd name="T57" fmla="*/ 2147483646 h 807"/>
              <a:gd name="T58" fmla="*/ 2147483646 w 741"/>
              <a:gd name="T59" fmla="*/ 2147483646 h 807"/>
              <a:gd name="T60" fmla="*/ 2147483646 w 741"/>
              <a:gd name="T61" fmla="*/ 2147483646 h 807"/>
              <a:gd name="T62" fmla="*/ 2147483646 w 741"/>
              <a:gd name="T63" fmla="*/ 1678329908 h 807"/>
              <a:gd name="T64" fmla="*/ 2147483646 w 741"/>
              <a:gd name="T65" fmla="*/ 762891553 h 807"/>
              <a:gd name="T66" fmla="*/ 2147483646 w 741"/>
              <a:gd name="T67" fmla="*/ 0 h 807"/>
              <a:gd name="T68" fmla="*/ 2147483646 w 741"/>
              <a:gd name="T69" fmla="*/ 392330843 h 807"/>
              <a:gd name="T70" fmla="*/ 2147483646 w 741"/>
              <a:gd name="T71" fmla="*/ 566725992 h 8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41"/>
              <a:gd name="T109" fmla="*/ 0 h 807"/>
              <a:gd name="T110" fmla="*/ 741 w 741"/>
              <a:gd name="T111" fmla="*/ 807 h 80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a:solidFill>
              <a:srgbClr val="402000"/>
            </a:solidFill>
            <a:prstDash val="solid"/>
            <a:round/>
          </a:ln>
        </p:spPr>
        <p:txBody>
          <a:bodyPr/>
          <a:lstStyle/>
          <a:p>
            <a:endParaRPr lang="zh-CN" altLang="en-US"/>
          </a:p>
        </p:txBody>
      </p:sp>
      <p:sp>
        <p:nvSpPr>
          <p:cNvPr id="139527" name="Freeform 268"/>
          <p:cNvSpPr/>
          <p:nvPr/>
        </p:nvSpPr>
        <p:spPr bwMode="auto">
          <a:xfrm flipH="1">
            <a:off x="1168400" y="3935413"/>
            <a:ext cx="7938" cy="3175"/>
          </a:xfrm>
          <a:custGeom>
            <a:avLst/>
            <a:gdLst>
              <a:gd name="T0" fmla="*/ 0 w 42"/>
              <a:gd name="T1" fmla="*/ 131670425 h 9"/>
              <a:gd name="T2" fmla="*/ 60761421 w 42"/>
              <a:gd name="T3" fmla="*/ 351204036 h 9"/>
              <a:gd name="T4" fmla="*/ 202538070 w 42"/>
              <a:gd name="T5" fmla="*/ 263465381 h 9"/>
              <a:gd name="T6" fmla="*/ 263299491 w 42"/>
              <a:gd name="T7" fmla="*/ 395135453 h 9"/>
              <a:gd name="T8" fmla="*/ 283553298 w 42"/>
              <a:gd name="T9" fmla="*/ 87863186 h 9"/>
              <a:gd name="T10" fmla="*/ 195786801 w 42"/>
              <a:gd name="T11" fmla="*/ 0 h 9"/>
              <a:gd name="T12" fmla="*/ 0 w 42"/>
              <a:gd name="T13" fmla="*/ 131670425 h 9"/>
              <a:gd name="T14" fmla="*/ 0 60000 65536"/>
              <a:gd name="T15" fmla="*/ 0 60000 65536"/>
              <a:gd name="T16" fmla="*/ 0 60000 65536"/>
              <a:gd name="T17" fmla="*/ 0 60000 65536"/>
              <a:gd name="T18" fmla="*/ 0 60000 65536"/>
              <a:gd name="T19" fmla="*/ 0 60000 65536"/>
              <a:gd name="T20" fmla="*/ 0 60000 65536"/>
              <a:gd name="T21" fmla="*/ 0 w 42"/>
              <a:gd name="T22" fmla="*/ 0 h 9"/>
              <a:gd name="T23" fmla="*/ 42 w 4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9">
                <a:moveTo>
                  <a:pt x="0" y="3"/>
                </a:moveTo>
                <a:lnTo>
                  <a:pt x="9" y="8"/>
                </a:lnTo>
                <a:lnTo>
                  <a:pt x="30" y="6"/>
                </a:lnTo>
                <a:lnTo>
                  <a:pt x="39" y="9"/>
                </a:lnTo>
                <a:lnTo>
                  <a:pt x="42" y="2"/>
                </a:lnTo>
                <a:lnTo>
                  <a:pt x="29" y="0"/>
                </a:lnTo>
                <a:lnTo>
                  <a:pt x="0" y="3"/>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28" name="Freeform 269"/>
          <p:cNvSpPr/>
          <p:nvPr/>
        </p:nvSpPr>
        <p:spPr bwMode="auto">
          <a:xfrm flipH="1">
            <a:off x="1163638" y="3927475"/>
            <a:ext cx="4762" cy="7938"/>
          </a:xfrm>
          <a:custGeom>
            <a:avLst/>
            <a:gdLst>
              <a:gd name="T0" fmla="*/ 0 w 17"/>
              <a:gd name="T1" fmla="*/ 0 h 31"/>
              <a:gd name="T2" fmla="*/ 241753294 w 17"/>
              <a:gd name="T3" fmla="*/ 117499812 h 31"/>
              <a:gd name="T4" fmla="*/ 241753294 w 17"/>
              <a:gd name="T5" fmla="*/ 268636516 h 31"/>
              <a:gd name="T6" fmla="*/ 285772662 w 17"/>
              <a:gd name="T7" fmla="*/ 520486978 h 31"/>
              <a:gd name="T8" fmla="*/ 373654532 w 17"/>
              <a:gd name="T9" fmla="*/ 201493583 h 31"/>
              <a:gd name="T10" fmla="*/ 373654532 w 17"/>
              <a:gd name="T11" fmla="*/ 16785797 h 31"/>
              <a:gd name="T12" fmla="*/ 0 w 17"/>
              <a:gd name="T13" fmla="*/ 0 h 31"/>
              <a:gd name="T14" fmla="*/ 0 60000 65536"/>
              <a:gd name="T15" fmla="*/ 0 60000 65536"/>
              <a:gd name="T16" fmla="*/ 0 60000 65536"/>
              <a:gd name="T17" fmla="*/ 0 60000 65536"/>
              <a:gd name="T18" fmla="*/ 0 60000 65536"/>
              <a:gd name="T19" fmla="*/ 0 60000 65536"/>
              <a:gd name="T20" fmla="*/ 0 60000 65536"/>
              <a:gd name="T21" fmla="*/ 0 w 17"/>
              <a:gd name="T22" fmla="*/ 0 h 31"/>
              <a:gd name="T23" fmla="*/ 17 w 17"/>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31">
                <a:moveTo>
                  <a:pt x="0" y="0"/>
                </a:moveTo>
                <a:lnTo>
                  <a:pt x="11" y="7"/>
                </a:lnTo>
                <a:lnTo>
                  <a:pt x="11" y="16"/>
                </a:lnTo>
                <a:lnTo>
                  <a:pt x="13" y="31"/>
                </a:lnTo>
                <a:lnTo>
                  <a:pt x="17" y="12"/>
                </a:lnTo>
                <a:lnTo>
                  <a:pt x="17" y="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29" name="Freeform 270"/>
          <p:cNvSpPr/>
          <p:nvPr/>
        </p:nvSpPr>
        <p:spPr bwMode="auto">
          <a:xfrm flipH="1">
            <a:off x="1155700" y="3898900"/>
            <a:ext cx="6350" cy="14288"/>
          </a:xfrm>
          <a:custGeom>
            <a:avLst/>
            <a:gdLst>
              <a:gd name="T0" fmla="*/ 709273945 w 19"/>
              <a:gd name="T1" fmla="*/ 0 h 60"/>
              <a:gd name="T2" fmla="*/ 186645216 w 19"/>
              <a:gd name="T3" fmla="*/ 459160597 h 60"/>
              <a:gd name="T4" fmla="*/ 0 w 19"/>
              <a:gd name="T5" fmla="*/ 810236522 h 60"/>
              <a:gd name="T6" fmla="*/ 335983513 w 19"/>
              <a:gd name="T7" fmla="*/ 580684799 h 60"/>
              <a:gd name="T8" fmla="*/ 709273945 w 19"/>
              <a:gd name="T9" fmla="*/ 0 h 60"/>
              <a:gd name="T10" fmla="*/ 0 60000 65536"/>
              <a:gd name="T11" fmla="*/ 0 60000 65536"/>
              <a:gd name="T12" fmla="*/ 0 60000 65536"/>
              <a:gd name="T13" fmla="*/ 0 60000 65536"/>
              <a:gd name="T14" fmla="*/ 0 60000 65536"/>
              <a:gd name="T15" fmla="*/ 0 w 19"/>
              <a:gd name="T16" fmla="*/ 0 h 60"/>
              <a:gd name="T17" fmla="*/ 19 w 19"/>
              <a:gd name="T18" fmla="*/ 60 h 60"/>
            </a:gdLst>
            <a:ahLst/>
            <a:cxnLst>
              <a:cxn ang="T10">
                <a:pos x="T0" y="T1"/>
              </a:cxn>
              <a:cxn ang="T11">
                <a:pos x="T2" y="T3"/>
              </a:cxn>
              <a:cxn ang="T12">
                <a:pos x="T4" y="T5"/>
              </a:cxn>
              <a:cxn ang="T13">
                <a:pos x="T6" y="T7"/>
              </a:cxn>
              <a:cxn ang="T14">
                <a:pos x="T8" y="T9"/>
              </a:cxn>
            </a:cxnLst>
            <a:rect l="T15" t="T16" r="T17" b="T18"/>
            <a:pathLst>
              <a:path w="19" h="60">
                <a:moveTo>
                  <a:pt x="19" y="0"/>
                </a:moveTo>
                <a:lnTo>
                  <a:pt x="5" y="34"/>
                </a:lnTo>
                <a:lnTo>
                  <a:pt x="0" y="60"/>
                </a:lnTo>
                <a:lnTo>
                  <a:pt x="9" y="43"/>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30" name="Freeform 271"/>
          <p:cNvSpPr/>
          <p:nvPr/>
        </p:nvSpPr>
        <p:spPr bwMode="auto">
          <a:xfrm flipH="1">
            <a:off x="1139825" y="3879850"/>
            <a:ext cx="17463" cy="15875"/>
          </a:xfrm>
          <a:custGeom>
            <a:avLst/>
            <a:gdLst>
              <a:gd name="T0" fmla="*/ 0 w 80"/>
              <a:gd name="T1" fmla="*/ 0 h 51"/>
              <a:gd name="T2" fmla="*/ 176827064 w 80"/>
              <a:gd name="T3" fmla="*/ 844509223 h 51"/>
              <a:gd name="T4" fmla="*/ 135229106 w 80"/>
              <a:gd name="T5" fmla="*/ 1055636451 h 51"/>
              <a:gd name="T6" fmla="*/ 135229106 w 80"/>
              <a:gd name="T7" fmla="*/ 1206400081 h 51"/>
              <a:gd name="T8" fmla="*/ 93631149 w 80"/>
              <a:gd name="T9" fmla="*/ 1538157699 h 51"/>
              <a:gd name="T10" fmla="*/ 208037374 w 80"/>
              <a:gd name="T11" fmla="*/ 1025406093 h 51"/>
              <a:gd name="T12" fmla="*/ 364041556 w 80"/>
              <a:gd name="T13" fmla="*/ 1025406093 h 51"/>
              <a:gd name="T14" fmla="*/ 540868620 w 80"/>
              <a:gd name="T15" fmla="*/ 844509223 h 51"/>
              <a:gd name="T16" fmla="*/ 832102127 w 80"/>
              <a:gd name="T17" fmla="*/ 784145314 h 51"/>
              <a:gd name="T18" fmla="*/ 540868620 w 80"/>
              <a:gd name="T19" fmla="*/ 271394020 h 51"/>
              <a:gd name="T20" fmla="*/ 0 w 80"/>
              <a:gd name="T21" fmla="*/ 0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
              <a:gd name="T34" fmla="*/ 0 h 51"/>
              <a:gd name="T35" fmla="*/ 80 w 80"/>
              <a:gd name="T36" fmla="*/ 51 h 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31" name="Freeform 272"/>
          <p:cNvSpPr/>
          <p:nvPr/>
        </p:nvSpPr>
        <p:spPr bwMode="auto">
          <a:xfrm flipH="1">
            <a:off x="1130300" y="3862388"/>
            <a:ext cx="33338" cy="12700"/>
          </a:xfrm>
          <a:custGeom>
            <a:avLst/>
            <a:gdLst>
              <a:gd name="T0" fmla="*/ 0 w 135"/>
              <a:gd name="T1" fmla="*/ 463078777 h 48"/>
              <a:gd name="T2" fmla="*/ 90377342 w 135"/>
              <a:gd name="T3" fmla="*/ 777958344 h 48"/>
              <a:gd name="T4" fmla="*/ 301196976 w 135"/>
              <a:gd name="T5" fmla="*/ 889055033 h 48"/>
              <a:gd name="T6" fmla="*/ 632519651 w 135"/>
              <a:gd name="T7" fmla="*/ 629759133 h 48"/>
              <a:gd name="T8" fmla="*/ 1039096070 w 135"/>
              <a:gd name="T9" fmla="*/ 463078777 h 48"/>
              <a:gd name="T10" fmla="*/ 1701741173 w 135"/>
              <a:gd name="T11" fmla="*/ 444527517 h 48"/>
              <a:gd name="T12" fmla="*/ 2033064095 w 135"/>
              <a:gd name="T13" fmla="*/ 500110919 h 48"/>
              <a:gd name="T14" fmla="*/ 1521047485 w 135"/>
              <a:gd name="T15" fmla="*/ 222263758 h 48"/>
              <a:gd name="T16" fmla="*/ 1159599111 w 135"/>
              <a:gd name="T17" fmla="*/ 111166804 h 48"/>
              <a:gd name="T18" fmla="*/ 1204787659 w 135"/>
              <a:gd name="T19" fmla="*/ 0 h 48"/>
              <a:gd name="T20" fmla="*/ 858402135 w 135"/>
              <a:gd name="T21" fmla="*/ 166680356 h 48"/>
              <a:gd name="T22" fmla="*/ 888527833 w 135"/>
              <a:gd name="T23" fmla="*/ 55583402 h 48"/>
              <a:gd name="T24" fmla="*/ 602393953 w 135"/>
              <a:gd name="T25" fmla="*/ 222263758 h 48"/>
              <a:gd name="T26" fmla="*/ 346385524 w 135"/>
              <a:gd name="T27" fmla="*/ 222263758 h 48"/>
              <a:gd name="T28" fmla="*/ 0 w 135"/>
              <a:gd name="T29" fmla="*/ 463078777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5"/>
              <a:gd name="T46" fmla="*/ 0 h 48"/>
              <a:gd name="T47" fmla="*/ 135 w 135"/>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32" name="Freeform 273"/>
          <p:cNvSpPr/>
          <p:nvPr/>
        </p:nvSpPr>
        <p:spPr bwMode="auto">
          <a:xfrm flipH="1">
            <a:off x="1071563" y="3878263"/>
            <a:ext cx="19050" cy="44450"/>
          </a:xfrm>
          <a:custGeom>
            <a:avLst/>
            <a:gdLst>
              <a:gd name="T0" fmla="*/ 0 w 78"/>
              <a:gd name="T1" fmla="*/ 655474796 h 159"/>
              <a:gd name="T2" fmla="*/ 349660552 w 78"/>
              <a:gd name="T3" fmla="*/ 218517598 h 159"/>
              <a:gd name="T4" fmla="*/ 757538148 w 78"/>
              <a:gd name="T5" fmla="*/ 327698260 h 159"/>
              <a:gd name="T6" fmla="*/ 990645183 w 78"/>
              <a:gd name="T7" fmla="*/ 895797216 h 159"/>
              <a:gd name="T8" fmla="*/ 1034308027 w 78"/>
              <a:gd name="T9" fmla="*/ 1682335493 h 159"/>
              <a:gd name="T10" fmla="*/ 990645183 w 78"/>
              <a:gd name="T11" fmla="*/ 2147483646 h 159"/>
              <a:gd name="T12" fmla="*/ 859537221 w 78"/>
              <a:gd name="T13" fmla="*/ 2147483646 h 159"/>
              <a:gd name="T14" fmla="*/ 640984631 w 78"/>
              <a:gd name="T15" fmla="*/ 2031916571 h 159"/>
              <a:gd name="T16" fmla="*/ 451600033 w 78"/>
              <a:gd name="T17" fmla="*/ 1594959653 h 159"/>
              <a:gd name="T18" fmla="*/ 72831081 w 78"/>
              <a:gd name="T19" fmla="*/ 1310949592 h 159"/>
              <a:gd name="T20" fmla="*/ 364214752 w 78"/>
              <a:gd name="T21" fmla="*/ 1944541011 h 159"/>
              <a:gd name="T22" fmla="*/ 684707067 w 78"/>
              <a:gd name="T23" fmla="*/ 2147483646 h 159"/>
              <a:gd name="T24" fmla="*/ 713815467 w 78"/>
              <a:gd name="T25" fmla="*/ 2147483646 h 159"/>
              <a:gd name="T26" fmla="*/ 582707750 w 78"/>
              <a:gd name="T27" fmla="*/ 2147483646 h 159"/>
              <a:gd name="T28" fmla="*/ 407877596 w 78"/>
              <a:gd name="T29" fmla="*/ 2147483646 h 159"/>
              <a:gd name="T30" fmla="*/ 888645865 w 78"/>
              <a:gd name="T31" fmla="*/ 2147483646 h 159"/>
              <a:gd name="T32" fmla="*/ 1121752900 w 78"/>
              <a:gd name="T33" fmla="*/ 2147483646 h 159"/>
              <a:gd name="T34" fmla="*/ 1136307100 w 78"/>
              <a:gd name="T35" fmla="*/ 1594959653 h 159"/>
              <a:gd name="T36" fmla="*/ 1121752900 w 78"/>
              <a:gd name="T37" fmla="*/ 720967538 h 159"/>
              <a:gd name="T38" fmla="*/ 859537221 w 78"/>
              <a:gd name="T39" fmla="*/ 152946579 h 159"/>
              <a:gd name="T40" fmla="*/ 495322469 w 78"/>
              <a:gd name="T41" fmla="*/ 0 h 159"/>
              <a:gd name="T42" fmla="*/ 145662162 w 78"/>
              <a:gd name="T43" fmla="*/ 87375840 h 159"/>
              <a:gd name="T44" fmla="*/ 0 w 78"/>
              <a:gd name="T45" fmla="*/ 655474796 h 15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8"/>
              <a:gd name="T70" fmla="*/ 0 h 159"/>
              <a:gd name="T71" fmla="*/ 78 w 78"/>
              <a:gd name="T72" fmla="*/ 159 h 15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33" name="Freeform 274"/>
          <p:cNvSpPr/>
          <p:nvPr/>
        </p:nvSpPr>
        <p:spPr bwMode="auto">
          <a:xfrm flipH="1">
            <a:off x="1065213" y="3871913"/>
            <a:ext cx="30162" cy="60325"/>
          </a:xfrm>
          <a:custGeom>
            <a:avLst/>
            <a:gdLst>
              <a:gd name="T0" fmla="*/ 0 w 129"/>
              <a:gd name="T1" fmla="*/ 1170733167 h 215"/>
              <a:gd name="T2" fmla="*/ 255632069 w 129"/>
              <a:gd name="T3" fmla="*/ 419688040 h 215"/>
              <a:gd name="T4" fmla="*/ 690250122 w 129"/>
              <a:gd name="T5" fmla="*/ 198782940 h 215"/>
              <a:gd name="T6" fmla="*/ 1214306922 w 129"/>
              <a:gd name="T7" fmla="*/ 353400685 h 215"/>
              <a:gd name="T8" fmla="*/ 1393292906 w 129"/>
              <a:gd name="T9" fmla="*/ 773088724 h 215"/>
              <a:gd name="T10" fmla="*/ 1533901604 w 129"/>
              <a:gd name="T11" fmla="*/ 1479968657 h 215"/>
              <a:gd name="T12" fmla="*/ 1533901604 w 129"/>
              <a:gd name="T13" fmla="*/ 2054274161 h 215"/>
              <a:gd name="T14" fmla="*/ 1457201040 w 129"/>
              <a:gd name="T15" fmla="*/ 2147483646 h 215"/>
              <a:gd name="T16" fmla="*/ 1457201040 w 129"/>
              <a:gd name="T17" fmla="*/ 2147483646 h 215"/>
              <a:gd name="T18" fmla="*/ 1367708048 w 129"/>
              <a:gd name="T19" fmla="*/ 2147483646 h 215"/>
              <a:gd name="T20" fmla="*/ 1022582987 w 129"/>
              <a:gd name="T21" fmla="*/ 2147483646 h 215"/>
              <a:gd name="T22" fmla="*/ 805273727 w 129"/>
              <a:gd name="T23" fmla="*/ 2147483646 h 215"/>
              <a:gd name="T24" fmla="*/ 511318850 w 129"/>
              <a:gd name="T25" fmla="*/ 2147483646 h 215"/>
              <a:gd name="T26" fmla="*/ 511318850 w 129"/>
              <a:gd name="T27" fmla="*/ 2147483646 h 215"/>
              <a:gd name="T28" fmla="*/ 728573164 w 129"/>
              <a:gd name="T29" fmla="*/ 2147483646 h 215"/>
              <a:gd name="T30" fmla="*/ 971467516 w 129"/>
              <a:gd name="T31" fmla="*/ 2147483646 h 215"/>
              <a:gd name="T32" fmla="*/ 1291007485 w 129"/>
              <a:gd name="T33" fmla="*/ 2147483646 h 215"/>
              <a:gd name="T34" fmla="*/ 1546639320 w 129"/>
              <a:gd name="T35" fmla="*/ 2147483646 h 215"/>
              <a:gd name="T36" fmla="*/ 1572224412 w 129"/>
              <a:gd name="T37" fmla="*/ 2147483646 h 215"/>
              <a:gd name="T38" fmla="*/ 1648924975 w 129"/>
              <a:gd name="T39" fmla="*/ 1921778575 h 215"/>
              <a:gd name="T40" fmla="*/ 1648924975 w 129"/>
              <a:gd name="T41" fmla="*/ 1281185436 h 215"/>
              <a:gd name="T42" fmla="*/ 1495523849 w 129"/>
              <a:gd name="T43" fmla="*/ 706880213 h 215"/>
              <a:gd name="T44" fmla="*/ 1316592577 w 129"/>
              <a:gd name="T45" fmla="*/ 198782940 h 215"/>
              <a:gd name="T46" fmla="*/ 881974290 w 129"/>
              <a:gd name="T47" fmla="*/ 0 h 215"/>
              <a:gd name="T48" fmla="*/ 255632069 w 129"/>
              <a:gd name="T49" fmla="*/ 132495585 h 215"/>
              <a:gd name="T50" fmla="*/ 38323042 w 129"/>
              <a:gd name="T51" fmla="*/ 419688040 h 215"/>
              <a:gd name="T52" fmla="*/ 0 w 129"/>
              <a:gd name="T53" fmla="*/ 1170733167 h 2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9"/>
              <a:gd name="T82" fmla="*/ 0 h 215"/>
              <a:gd name="T83" fmla="*/ 129 w 129"/>
              <a:gd name="T84" fmla="*/ 215 h 21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34" name="Freeform 275"/>
          <p:cNvSpPr/>
          <p:nvPr/>
        </p:nvSpPr>
        <p:spPr bwMode="auto">
          <a:xfrm flipH="1">
            <a:off x="1084263" y="3938588"/>
            <a:ext cx="26987" cy="46037"/>
          </a:xfrm>
          <a:custGeom>
            <a:avLst/>
            <a:gdLst>
              <a:gd name="T0" fmla="*/ 1411561667 w 118"/>
              <a:gd name="T1" fmla="*/ 0 h 179"/>
              <a:gd name="T2" fmla="*/ 1220176725 w 118"/>
              <a:gd name="T3" fmla="*/ 663451038 h 179"/>
              <a:gd name="T4" fmla="*/ 921095355 w 118"/>
              <a:gd name="T5" fmla="*/ 1360967655 h 179"/>
              <a:gd name="T6" fmla="*/ 622066359 w 118"/>
              <a:gd name="T7" fmla="*/ 1973419470 h 179"/>
              <a:gd name="T8" fmla="*/ 203362826 w 118"/>
              <a:gd name="T9" fmla="*/ 2147483646 h 179"/>
              <a:gd name="T10" fmla="*/ 0 w 118"/>
              <a:gd name="T11" fmla="*/ 2147483646 h 179"/>
              <a:gd name="T12" fmla="*/ 466510547 w 118"/>
              <a:gd name="T13" fmla="*/ 2147483646 h 179"/>
              <a:gd name="T14" fmla="*/ 837354694 w 118"/>
              <a:gd name="T15" fmla="*/ 1956419729 h 179"/>
              <a:gd name="T16" fmla="*/ 1184295450 w 118"/>
              <a:gd name="T17" fmla="*/ 1139839599 h 179"/>
              <a:gd name="T18" fmla="*/ 1411561667 w 11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
              <a:gd name="T31" fmla="*/ 0 h 179"/>
              <a:gd name="T32" fmla="*/ 118 w 118"/>
              <a:gd name="T33" fmla="*/ 179 h 1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35" name="Freeform 276"/>
          <p:cNvSpPr/>
          <p:nvPr/>
        </p:nvSpPr>
        <p:spPr bwMode="auto">
          <a:xfrm flipH="1">
            <a:off x="1000125" y="3767138"/>
            <a:ext cx="157163" cy="185737"/>
          </a:xfrm>
          <a:custGeom>
            <a:avLst/>
            <a:gdLst>
              <a:gd name="T0" fmla="*/ 693868789 w 671"/>
              <a:gd name="T1" fmla="*/ 2147483646 h 670"/>
              <a:gd name="T2" fmla="*/ 1991636524 w 671"/>
              <a:gd name="T3" fmla="*/ 2147483646 h 670"/>
              <a:gd name="T4" fmla="*/ 2147483646 w 671"/>
              <a:gd name="T5" fmla="*/ 2147483646 h 670"/>
              <a:gd name="T6" fmla="*/ 2147483646 w 671"/>
              <a:gd name="T7" fmla="*/ 2147483646 h 670"/>
              <a:gd name="T8" fmla="*/ 2147483646 w 671"/>
              <a:gd name="T9" fmla="*/ 2147483646 h 670"/>
              <a:gd name="T10" fmla="*/ 2147483646 w 671"/>
              <a:gd name="T11" fmla="*/ 2147483646 h 670"/>
              <a:gd name="T12" fmla="*/ 2147483646 w 671"/>
              <a:gd name="T13" fmla="*/ 2147483646 h 670"/>
              <a:gd name="T14" fmla="*/ 2147483646 w 671"/>
              <a:gd name="T15" fmla="*/ 2147483646 h 670"/>
              <a:gd name="T16" fmla="*/ 2147483646 w 671"/>
              <a:gd name="T17" fmla="*/ 2147483646 h 670"/>
              <a:gd name="T18" fmla="*/ 2147483646 w 671"/>
              <a:gd name="T19" fmla="*/ 2147483646 h 670"/>
              <a:gd name="T20" fmla="*/ 2147483646 w 671"/>
              <a:gd name="T21" fmla="*/ 2147483646 h 670"/>
              <a:gd name="T22" fmla="*/ 2147483646 w 671"/>
              <a:gd name="T23" fmla="*/ 2147483646 h 670"/>
              <a:gd name="T24" fmla="*/ 2147483646 w 671"/>
              <a:gd name="T25" fmla="*/ 2147483646 h 670"/>
              <a:gd name="T26" fmla="*/ 2147483646 w 671"/>
              <a:gd name="T27" fmla="*/ 2147483646 h 670"/>
              <a:gd name="T28" fmla="*/ 2147483646 w 671"/>
              <a:gd name="T29" fmla="*/ 2147483646 h 670"/>
              <a:gd name="T30" fmla="*/ 2147483646 w 671"/>
              <a:gd name="T31" fmla="*/ 2147483646 h 670"/>
              <a:gd name="T32" fmla="*/ 2147483646 w 671"/>
              <a:gd name="T33" fmla="*/ 2147483646 h 670"/>
              <a:gd name="T34" fmla="*/ 2147483646 w 671"/>
              <a:gd name="T35" fmla="*/ 2147483646 h 670"/>
              <a:gd name="T36" fmla="*/ 2147483646 w 671"/>
              <a:gd name="T37" fmla="*/ 2147483646 h 670"/>
              <a:gd name="T38" fmla="*/ 2147483646 w 671"/>
              <a:gd name="T39" fmla="*/ 2147483646 h 670"/>
              <a:gd name="T40" fmla="*/ 2147483646 w 671"/>
              <a:gd name="T41" fmla="*/ 2147483646 h 670"/>
              <a:gd name="T42" fmla="*/ 2147483646 w 671"/>
              <a:gd name="T43" fmla="*/ 2147483646 h 670"/>
              <a:gd name="T44" fmla="*/ 2147483646 w 671"/>
              <a:gd name="T45" fmla="*/ 2147483646 h 670"/>
              <a:gd name="T46" fmla="*/ 2147483646 w 671"/>
              <a:gd name="T47" fmla="*/ 2147483646 h 670"/>
              <a:gd name="T48" fmla="*/ 2147483646 w 671"/>
              <a:gd name="T49" fmla="*/ 2147483646 h 670"/>
              <a:gd name="T50" fmla="*/ 2147483646 w 671"/>
              <a:gd name="T51" fmla="*/ 2147483646 h 670"/>
              <a:gd name="T52" fmla="*/ 2147483646 w 671"/>
              <a:gd name="T53" fmla="*/ 2147483646 h 670"/>
              <a:gd name="T54" fmla="*/ 2147483646 w 671"/>
              <a:gd name="T55" fmla="*/ 1256968217 h 670"/>
              <a:gd name="T56" fmla="*/ 2147483646 w 671"/>
              <a:gd name="T57" fmla="*/ 447424077 h 670"/>
              <a:gd name="T58" fmla="*/ 2147483646 w 671"/>
              <a:gd name="T59" fmla="*/ 170454726 h 670"/>
              <a:gd name="T60" fmla="*/ 2147483646 w 671"/>
              <a:gd name="T61" fmla="*/ 0 h 670"/>
              <a:gd name="T62" fmla="*/ 2147483646 w 671"/>
              <a:gd name="T63" fmla="*/ 106514902 h 670"/>
              <a:gd name="T64" fmla="*/ 1657593945 w 671"/>
              <a:gd name="T65" fmla="*/ 639166481 h 670"/>
              <a:gd name="T66" fmla="*/ 822350830 w 671"/>
              <a:gd name="T67" fmla="*/ 1320908318 h 670"/>
              <a:gd name="T68" fmla="*/ 411175415 w 671"/>
              <a:gd name="T69" fmla="*/ 2002649600 h 670"/>
              <a:gd name="T70" fmla="*/ 0 w 671"/>
              <a:gd name="T71" fmla="*/ 2147483646 h 670"/>
              <a:gd name="T72" fmla="*/ 77078263 w 671"/>
              <a:gd name="T73" fmla="*/ 2147483646 h 670"/>
              <a:gd name="T74" fmla="*/ 693868789 w 671"/>
              <a:gd name="T75" fmla="*/ 2147483646 h 6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71"/>
              <a:gd name="T115" fmla="*/ 0 h 670"/>
              <a:gd name="T116" fmla="*/ 671 w 671"/>
              <a:gd name="T117" fmla="*/ 670 h 67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36" name="Freeform 277"/>
          <p:cNvSpPr/>
          <p:nvPr/>
        </p:nvSpPr>
        <p:spPr bwMode="auto">
          <a:xfrm flipH="1">
            <a:off x="1003300" y="3770313"/>
            <a:ext cx="150813" cy="177800"/>
          </a:xfrm>
          <a:custGeom>
            <a:avLst/>
            <a:gdLst>
              <a:gd name="T0" fmla="*/ 333327794 w 636"/>
              <a:gd name="T1" fmla="*/ 2072023961 h 643"/>
              <a:gd name="T2" fmla="*/ 173355275 w 636"/>
              <a:gd name="T3" fmla="*/ 2147483646 h 643"/>
              <a:gd name="T4" fmla="*/ 2133342839 w 636"/>
              <a:gd name="T5" fmla="*/ 2147483646 h 643"/>
              <a:gd name="T6" fmla="*/ 2147483646 w 636"/>
              <a:gd name="T7" fmla="*/ 2147483646 h 643"/>
              <a:gd name="T8" fmla="*/ 2147483646 w 636"/>
              <a:gd name="T9" fmla="*/ 2147483646 h 643"/>
              <a:gd name="T10" fmla="*/ 2147483646 w 636"/>
              <a:gd name="T11" fmla="*/ 2147483646 h 643"/>
              <a:gd name="T12" fmla="*/ 2147483646 w 636"/>
              <a:gd name="T13" fmla="*/ 2147483646 h 643"/>
              <a:gd name="T14" fmla="*/ 2147483646 w 636"/>
              <a:gd name="T15" fmla="*/ 2147483646 h 643"/>
              <a:gd name="T16" fmla="*/ 2147483646 w 636"/>
              <a:gd name="T17" fmla="*/ 2147483646 h 643"/>
              <a:gd name="T18" fmla="*/ 2147483646 w 636"/>
              <a:gd name="T19" fmla="*/ 2147483646 h 643"/>
              <a:gd name="T20" fmla="*/ 2147483646 w 636"/>
              <a:gd name="T21" fmla="*/ 2147483646 h 643"/>
              <a:gd name="T22" fmla="*/ 2147483646 w 636"/>
              <a:gd name="T23" fmla="*/ 2147483646 h 643"/>
              <a:gd name="T24" fmla="*/ 2147483646 w 636"/>
              <a:gd name="T25" fmla="*/ 2147483646 h 643"/>
              <a:gd name="T26" fmla="*/ 2147483646 w 636"/>
              <a:gd name="T27" fmla="*/ 2147483646 h 643"/>
              <a:gd name="T28" fmla="*/ 2147483646 w 636"/>
              <a:gd name="T29" fmla="*/ 2147483646 h 643"/>
              <a:gd name="T30" fmla="*/ 2147483646 w 636"/>
              <a:gd name="T31" fmla="*/ 2147483646 h 643"/>
              <a:gd name="T32" fmla="*/ 2147483646 w 636"/>
              <a:gd name="T33" fmla="*/ 2147483646 h 643"/>
              <a:gd name="T34" fmla="*/ 2147483646 w 636"/>
              <a:gd name="T35" fmla="*/ 2147483646 h 643"/>
              <a:gd name="T36" fmla="*/ 2147483646 w 636"/>
              <a:gd name="T37" fmla="*/ 2147483646 h 643"/>
              <a:gd name="T38" fmla="*/ 2147483646 w 636"/>
              <a:gd name="T39" fmla="*/ 2147483646 h 643"/>
              <a:gd name="T40" fmla="*/ 2147483646 w 636"/>
              <a:gd name="T41" fmla="*/ 2147483646 h 643"/>
              <a:gd name="T42" fmla="*/ 2147483646 w 636"/>
              <a:gd name="T43" fmla="*/ 2147483646 h 643"/>
              <a:gd name="T44" fmla="*/ 2147483646 w 636"/>
              <a:gd name="T45" fmla="*/ 2147483646 h 643"/>
              <a:gd name="T46" fmla="*/ 2147483646 w 636"/>
              <a:gd name="T47" fmla="*/ 2147483646 h 643"/>
              <a:gd name="T48" fmla="*/ 2147483646 w 636"/>
              <a:gd name="T49" fmla="*/ 2147483646 h 643"/>
              <a:gd name="T50" fmla="*/ 2147483646 w 636"/>
              <a:gd name="T51" fmla="*/ 2147483646 h 643"/>
              <a:gd name="T52" fmla="*/ 2147483646 w 636"/>
              <a:gd name="T53" fmla="*/ 2147483646 h 643"/>
              <a:gd name="T54" fmla="*/ 2147483646 w 636"/>
              <a:gd name="T55" fmla="*/ 2147483646 h 643"/>
              <a:gd name="T56" fmla="*/ 2147483646 w 636"/>
              <a:gd name="T57" fmla="*/ 2147483646 h 643"/>
              <a:gd name="T58" fmla="*/ 2147483646 w 636"/>
              <a:gd name="T59" fmla="*/ 2147483646 h 643"/>
              <a:gd name="T60" fmla="*/ 2147483646 w 636"/>
              <a:gd name="T61" fmla="*/ 2147483646 h 643"/>
              <a:gd name="T62" fmla="*/ 2147483646 w 636"/>
              <a:gd name="T63" fmla="*/ 2147483646 h 643"/>
              <a:gd name="T64" fmla="*/ 2147483646 w 636"/>
              <a:gd name="T65" fmla="*/ 2147483646 h 643"/>
              <a:gd name="T66" fmla="*/ 2147483646 w 636"/>
              <a:gd name="T67" fmla="*/ 2147483646 h 643"/>
              <a:gd name="T68" fmla="*/ 2147483646 w 636"/>
              <a:gd name="T69" fmla="*/ 2147483646 h 643"/>
              <a:gd name="T70" fmla="*/ 2147483646 w 636"/>
              <a:gd name="T71" fmla="*/ 2147483646 h 643"/>
              <a:gd name="T72" fmla="*/ 2147483646 w 636"/>
              <a:gd name="T73" fmla="*/ 1458881352 h 643"/>
              <a:gd name="T74" fmla="*/ 2147483646 w 636"/>
              <a:gd name="T75" fmla="*/ 866841640 h 643"/>
              <a:gd name="T76" fmla="*/ 2147483646 w 636"/>
              <a:gd name="T77" fmla="*/ 338264638 h 643"/>
              <a:gd name="T78" fmla="*/ 2147483646 w 636"/>
              <a:gd name="T79" fmla="*/ 274878247 h 643"/>
              <a:gd name="T80" fmla="*/ 2147483646 w 636"/>
              <a:gd name="T81" fmla="*/ 676605872 h 643"/>
              <a:gd name="T82" fmla="*/ 2147483646 w 636"/>
              <a:gd name="T83" fmla="*/ 63462986 h 643"/>
              <a:gd name="T84" fmla="*/ 2147483646 w 636"/>
              <a:gd name="T85" fmla="*/ 1141719611 h 643"/>
              <a:gd name="T86" fmla="*/ 2147483646 w 636"/>
              <a:gd name="T87" fmla="*/ 338264638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6"/>
              <a:gd name="T133" fmla="*/ 0 h 643"/>
              <a:gd name="T134" fmla="*/ 636 w 636"/>
              <a:gd name="T135" fmla="*/ 643 h 6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37" name="Freeform 278"/>
          <p:cNvSpPr/>
          <p:nvPr/>
        </p:nvSpPr>
        <p:spPr bwMode="auto">
          <a:xfrm flipH="1">
            <a:off x="1306513" y="4221163"/>
            <a:ext cx="160337" cy="117475"/>
          </a:xfrm>
          <a:custGeom>
            <a:avLst/>
            <a:gdLst>
              <a:gd name="T0" fmla="*/ 2147483646 w 698"/>
              <a:gd name="T1" fmla="*/ 2147483646 h 425"/>
              <a:gd name="T2" fmla="*/ 2147483646 w 698"/>
              <a:gd name="T3" fmla="*/ 2147483646 h 425"/>
              <a:gd name="T4" fmla="*/ 2147483646 w 698"/>
              <a:gd name="T5" fmla="*/ 2147483646 h 425"/>
              <a:gd name="T6" fmla="*/ 2147483646 w 698"/>
              <a:gd name="T7" fmla="*/ 2147483646 h 425"/>
              <a:gd name="T8" fmla="*/ 2147483646 w 698"/>
              <a:gd name="T9" fmla="*/ 2147483646 h 425"/>
              <a:gd name="T10" fmla="*/ 2147483646 w 698"/>
              <a:gd name="T11" fmla="*/ 2147483646 h 425"/>
              <a:gd name="T12" fmla="*/ 2147483646 w 698"/>
              <a:gd name="T13" fmla="*/ 1668422517 h 425"/>
              <a:gd name="T14" fmla="*/ 2147483646 w 698"/>
              <a:gd name="T15" fmla="*/ 1224900216 h 425"/>
              <a:gd name="T16" fmla="*/ 2147483646 w 698"/>
              <a:gd name="T17" fmla="*/ 802541934 h 425"/>
              <a:gd name="T18" fmla="*/ 2147483646 w 698"/>
              <a:gd name="T19" fmla="*/ 675788620 h 425"/>
              <a:gd name="T20" fmla="*/ 2147483646 w 698"/>
              <a:gd name="T21" fmla="*/ 232342884 h 425"/>
              <a:gd name="T22" fmla="*/ 2147483646 w 698"/>
              <a:gd name="T23" fmla="*/ 0 h 425"/>
              <a:gd name="T24" fmla="*/ 1963592568 w 698"/>
              <a:gd name="T25" fmla="*/ 295681258 h 425"/>
              <a:gd name="T26" fmla="*/ 1781759844 w 698"/>
              <a:gd name="T27" fmla="*/ 570199049 h 425"/>
              <a:gd name="T28" fmla="*/ 909057957 w 698"/>
              <a:gd name="T29" fmla="*/ 1098146902 h 425"/>
              <a:gd name="T30" fmla="*/ 581801181 w 698"/>
              <a:gd name="T31" fmla="*/ 1309402886 h 425"/>
              <a:gd name="T32" fmla="*/ 448460751 w 698"/>
              <a:gd name="T33" fmla="*/ 1541669204 h 425"/>
              <a:gd name="T34" fmla="*/ 290900705 w 698"/>
              <a:gd name="T35" fmla="*/ 2147483646 h 425"/>
              <a:gd name="T36" fmla="*/ 193916116 w 698"/>
              <a:gd name="T37" fmla="*/ 2147483646 h 425"/>
              <a:gd name="T38" fmla="*/ 109067981 w 698"/>
              <a:gd name="T39" fmla="*/ 2147483646 h 425"/>
              <a:gd name="T40" fmla="*/ 0 w 698"/>
              <a:gd name="T41" fmla="*/ 2147483646 h 425"/>
              <a:gd name="T42" fmla="*/ 0 w 698"/>
              <a:gd name="T43" fmla="*/ 2147483646 h 425"/>
              <a:gd name="T44" fmla="*/ 181832725 w 698"/>
              <a:gd name="T45" fmla="*/ 2147483646 h 425"/>
              <a:gd name="T46" fmla="*/ 521172892 w 698"/>
              <a:gd name="T47" fmla="*/ 2147483646 h 425"/>
              <a:gd name="T48" fmla="*/ 1078754227 w 698"/>
              <a:gd name="T49" fmla="*/ 2147483646 h 425"/>
              <a:gd name="T50" fmla="*/ 1781759844 w 698"/>
              <a:gd name="T51" fmla="*/ 2147483646 h 425"/>
              <a:gd name="T52" fmla="*/ 2147483646 w 698"/>
              <a:gd name="T53" fmla="*/ 2147483646 h 425"/>
              <a:gd name="T54" fmla="*/ 1745404003 w 698"/>
              <a:gd name="T55" fmla="*/ 2147483646 h 425"/>
              <a:gd name="T56" fmla="*/ 1272670343 w 698"/>
              <a:gd name="T57" fmla="*/ 2147483646 h 425"/>
              <a:gd name="T58" fmla="*/ 739361457 w 698"/>
              <a:gd name="T59" fmla="*/ 2147483646 h 425"/>
              <a:gd name="T60" fmla="*/ 618157251 w 698"/>
              <a:gd name="T61" fmla="*/ 2147483646 h 425"/>
              <a:gd name="T62" fmla="*/ 618157251 w 698"/>
              <a:gd name="T63" fmla="*/ 2147483646 h 425"/>
              <a:gd name="T64" fmla="*/ 812125971 w 698"/>
              <a:gd name="T65" fmla="*/ 2147483646 h 425"/>
              <a:gd name="T66" fmla="*/ 1054534611 w 698"/>
              <a:gd name="T67" fmla="*/ 2147483646 h 425"/>
              <a:gd name="T68" fmla="*/ 1818115914 w 698"/>
              <a:gd name="T69" fmla="*/ 2147483646 h 425"/>
              <a:gd name="T70" fmla="*/ 2147483646 w 698"/>
              <a:gd name="T71" fmla="*/ 2147483646 h 425"/>
              <a:gd name="T72" fmla="*/ 2147483646 w 698"/>
              <a:gd name="T73" fmla="*/ 2147483646 h 425"/>
              <a:gd name="T74" fmla="*/ 2147483646 w 698"/>
              <a:gd name="T75" fmla="*/ 2147483646 h 425"/>
              <a:gd name="T76" fmla="*/ 2147483646 w 698"/>
              <a:gd name="T77" fmla="*/ 2147483646 h 425"/>
              <a:gd name="T78" fmla="*/ 2147483646 w 698"/>
              <a:gd name="T79" fmla="*/ 2147483646 h 425"/>
              <a:gd name="T80" fmla="*/ 2147483646 w 698"/>
              <a:gd name="T81" fmla="*/ 2147483646 h 425"/>
              <a:gd name="T82" fmla="*/ 2147483646 w 698"/>
              <a:gd name="T83" fmla="*/ 2147483646 h 425"/>
              <a:gd name="T84" fmla="*/ 2147483646 w 698"/>
              <a:gd name="T85" fmla="*/ 2147483646 h 425"/>
              <a:gd name="T86" fmla="*/ 2147483646 w 698"/>
              <a:gd name="T87" fmla="*/ 2147483646 h 425"/>
              <a:gd name="T88" fmla="*/ 2147483646 w 698"/>
              <a:gd name="T89" fmla="*/ 2147483646 h 425"/>
              <a:gd name="T90" fmla="*/ 2147483646 w 698"/>
              <a:gd name="T91" fmla="*/ 2147483646 h 425"/>
              <a:gd name="T92" fmla="*/ 2147483646 w 698"/>
              <a:gd name="T93" fmla="*/ 2147483646 h 425"/>
              <a:gd name="T94" fmla="*/ 2147483646 w 698"/>
              <a:gd name="T95" fmla="*/ 2147483646 h 425"/>
              <a:gd name="T96" fmla="*/ 2147483646 w 698"/>
              <a:gd name="T97" fmla="*/ 2147483646 h 425"/>
              <a:gd name="T98" fmla="*/ 2147483646 w 698"/>
              <a:gd name="T99" fmla="*/ 2147483646 h 4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98"/>
              <a:gd name="T151" fmla="*/ 0 h 425"/>
              <a:gd name="T152" fmla="*/ 698 w 698"/>
              <a:gd name="T153" fmla="*/ 425 h 42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a:solidFill>
              <a:srgbClr val="402000"/>
            </a:solidFill>
            <a:prstDash val="solid"/>
            <a:round/>
          </a:ln>
        </p:spPr>
        <p:txBody>
          <a:bodyPr/>
          <a:lstStyle/>
          <a:p>
            <a:endParaRPr lang="zh-CN" altLang="en-US"/>
          </a:p>
        </p:txBody>
      </p:sp>
      <p:sp>
        <p:nvSpPr>
          <p:cNvPr id="139538" name="Freeform 279"/>
          <p:cNvSpPr/>
          <p:nvPr/>
        </p:nvSpPr>
        <p:spPr bwMode="auto">
          <a:xfrm flipH="1">
            <a:off x="1408113" y="4240213"/>
            <a:ext cx="52387" cy="12700"/>
          </a:xfrm>
          <a:custGeom>
            <a:avLst/>
            <a:gdLst>
              <a:gd name="T0" fmla="*/ 0 w 223"/>
              <a:gd name="T1" fmla="*/ 757538148 h 52"/>
              <a:gd name="T2" fmla="*/ 492655100 w 223"/>
              <a:gd name="T3" fmla="*/ 524431113 h 52"/>
              <a:gd name="T4" fmla="*/ 894527288 w 223"/>
              <a:gd name="T5" fmla="*/ 437045833 h 52"/>
              <a:gd name="T6" fmla="*/ 1387182154 w 223"/>
              <a:gd name="T7" fmla="*/ 262215679 h 52"/>
              <a:gd name="T8" fmla="*/ 1802078502 w 223"/>
              <a:gd name="T9" fmla="*/ 160275954 h 52"/>
              <a:gd name="T10" fmla="*/ 2147483646 w 223"/>
              <a:gd name="T11" fmla="*/ 218492998 h 52"/>
              <a:gd name="T12" fmla="*/ 2147483646 w 223"/>
              <a:gd name="T13" fmla="*/ 262215679 h 52"/>
              <a:gd name="T14" fmla="*/ 2147483646 w 223"/>
              <a:gd name="T15" fmla="*/ 116553517 h 52"/>
              <a:gd name="T16" fmla="*/ 1646506261 w 223"/>
              <a:gd name="T17" fmla="*/ 0 h 52"/>
              <a:gd name="T18" fmla="*/ 894527288 w 223"/>
              <a:gd name="T19" fmla="*/ 349660552 h 52"/>
              <a:gd name="T20" fmla="*/ 492655100 w 223"/>
              <a:gd name="T21" fmla="*/ 407877596 h 52"/>
              <a:gd name="T22" fmla="*/ 38906862 w 223"/>
              <a:gd name="T23" fmla="*/ 655538831 h 52"/>
              <a:gd name="T24" fmla="*/ 0 w 223"/>
              <a:gd name="T25" fmla="*/ 757538148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3"/>
              <a:gd name="T40" fmla="*/ 0 h 52"/>
              <a:gd name="T41" fmla="*/ 223 w 223"/>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39" name="Freeform 280"/>
          <p:cNvSpPr/>
          <p:nvPr/>
        </p:nvSpPr>
        <p:spPr bwMode="auto">
          <a:xfrm flipH="1">
            <a:off x="1387475" y="4224338"/>
            <a:ext cx="46038" cy="11112"/>
          </a:xfrm>
          <a:custGeom>
            <a:avLst/>
            <a:gdLst>
              <a:gd name="T0" fmla="*/ 748936144 w 188"/>
              <a:gd name="T1" fmla="*/ 0 h 36"/>
              <a:gd name="T2" fmla="*/ 425890436 w 188"/>
              <a:gd name="T3" fmla="*/ 29440009 h 36"/>
              <a:gd name="T4" fmla="*/ 0 w 188"/>
              <a:gd name="T5" fmla="*/ 323458899 h 36"/>
              <a:gd name="T6" fmla="*/ 279029706 w 188"/>
              <a:gd name="T7" fmla="*/ 264674259 h 36"/>
              <a:gd name="T8" fmla="*/ 704860146 w 188"/>
              <a:gd name="T9" fmla="*/ 117664659 h 36"/>
              <a:gd name="T10" fmla="*/ 1600657020 w 188"/>
              <a:gd name="T11" fmla="*/ 588133158 h 36"/>
              <a:gd name="T12" fmla="*/ 2099948191 w 188"/>
              <a:gd name="T13" fmla="*/ 882247426 h 36"/>
              <a:gd name="T14" fmla="*/ 2147483646 w 188"/>
              <a:gd name="T15" fmla="*/ 1058697035 h 36"/>
              <a:gd name="T16" fmla="*/ 2147483646 w 188"/>
              <a:gd name="T17" fmla="*/ 882247426 h 36"/>
              <a:gd name="T18" fmla="*/ 2144024433 w 188"/>
              <a:gd name="T19" fmla="*/ 647013177 h 36"/>
              <a:gd name="T20" fmla="*/ 1424472043 w 188"/>
              <a:gd name="T21" fmla="*/ 323458899 h 36"/>
              <a:gd name="T22" fmla="*/ 748936144 w 188"/>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8"/>
              <a:gd name="T37" fmla="*/ 0 h 36"/>
              <a:gd name="T38" fmla="*/ 188 w 188"/>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40" name="Freeform 281"/>
          <p:cNvSpPr/>
          <p:nvPr/>
        </p:nvSpPr>
        <p:spPr bwMode="auto">
          <a:xfrm flipH="1">
            <a:off x="1406525" y="4260850"/>
            <a:ext cx="19050" cy="6350"/>
          </a:xfrm>
          <a:custGeom>
            <a:avLst/>
            <a:gdLst>
              <a:gd name="T0" fmla="*/ 0 w 76"/>
              <a:gd name="T1" fmla="*/ 416898418 h 17"/>
              <a:gd name="T2" fmla="*/ 125972888 w 76"/>
              <a:gd name="T3" fmla="*/ 885978521 h 17"/>
              <a:gd name="T4" fmla="*/ 566972366 w 76"/>
              <a:gd name="T5" fmla="*/ 625347626 h 17"/>
              <a:gd name="T6" fmla="*/ 1055156690 w 76"/>
              <a:gd name="T7" fmla="*/ 625347626 h 17"/>
              <a:gd name="T8" fmla="*/ 1196899719 w 76"/>
              <a:gd name="T9" fmla="*/ 0 h 17"/>
              <a:gd name="T10" fmla="*/ 866165651 w 76"/>
              <a:gd name="T11" fmla="*/ 208449209 h 17"/>
              <a:gd name="T12" fmla="*/ 0 w 76"/>
              <a:gd name="T13" fmla="*/ 416898418 h 17"/>
              <a:gd name="T14" fmla="*/ 0 60000 65536"/>
              <a:gd name="T15" fmla="*/ 0 60000 65536"/>
              <a:gd name="T16" fmla="*/ 0 60000 65536"/>
              <a:gd name="T17" fmla="*/ 0 60000 65536"/>
              <a:gd name="T18" fmla="*/ 0 60000 65536"/>
              <a:gd name="T19" fmla="*/ 0 60000 65536"/>
              <a:gd name="T20" fmla="*/ 0 60000 65536"/>
              <a:gd name="T21" fmla="*/ 0 w 76"/>
              <a:gd name="T22" fmla="*/ 0 h 17"/>
              <a:gd name="T23" fmla="*/ 76 w 76"/>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17">
                <a:moveTo>
                  <a:pt x="0" y="8"/>
                </a:moveTo>
                <a:lnTo>
                  <a:pt x="8" y="17"/>
                </a:lnTo>
                <a:lnTo>
                  <a:pt x="36" y="12"/>
                </a:lnTo>
                <a:lnTo>
                  <a:pt x="67" y="12"/>
                </a:lnTo>
                <a:lnTo>
                  <a:pt x="76" y="0"/>
                </a:lnTo>
                <a:lnTo>
                  <a:pt x="55" y="4"/>
                </a:lnTo>
                <a:lnTo>
                  <a:pt x="0" y="8"/>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41" name="Freeform 282"/>
          <p:cNvSpPr/>
          <p:nvPr/>
        </p:nvSpPr>
        <p:spPr bwMode="auto">
          <a:xfrm flipH="1">
            <a:off x="1458913" y="4256088"/>
            <a:ext cx="3175" cy="11112"/>
          </a:xfrm>
          <a:custGeom>
            <a:avLst/>
            <a:gdLst>
              <a:gd name="T0" fmla="*/ 88659201 w 19"/>
              <a:gd name="T1" fmla="*/ 0 h 32"/>
              <a:gd name="T2" fmla="*/ 88659201 w 19"/>
              <a:gd name="T3" fmla="*/ 376820421 h 32"/>
              <a:gd name="T4" fmla="*/ 65314596 w 19"/>
              <a:gd name="T5" fmla="*/ 1004934902 h 32"/>
              <a:gd name="T6" fmla="*/ 0 w 19"/>
              <a:gd name="T7" fmla="*/ 1339913435 h 32"/>
              <a:gd name="T8" fmla="*/ 88659201 w 19"/>
              <a:gd name="T9" fmla="*/ 0 h 32"/>
              <a:gd name="T10" fmla="*/ 0 60000 65536"/>
              <a:gd name="T11" fmla="*/ 0 60000 65536"/>
              <a:gd name="T12" fmla="*/ 0 60000 65536"/>
              <a:gd name="T13" fmla="*/ 0 60000 65536"/>
              <a:gd name="T14" fmla="*/ 0 60000 65536"/>
              <a:gd name="T15" fmla="*/ 0 w 19"/>
              <a:gd name="T16" fmla="*/ 0 h 32"/>
              <a:gd name="T17" fmla="*/ 19 w 19"/>
              <a:gd name="T18" fmla="*/ 32 h 32"/>
            </a:gdLst>
            <a:ahLst/>
            <a:cxnLst>
              <a:cxn ang="T10">
                <a:pos x="T0" y="T1"/>
              </a:cxn>
              <a:cxn ang="T11">
                <a:pos x="T2" y="T3"/>
              </a:cxn>
              <a:cxn ang="T12">
                <a:pos x="T4" y="T5"/>
              </a:cxn>
              <a:cxn ang="T13">
                <a:pos x="T6" y="T7"/>
              </a:cxn>
              <a:cxn ang="T14">
                <a:pos x="T8" y="T9"/>
              </a:cxn>
            </a:cxnLst>
            <a:rect l="T15" t="T16" r="T17" b="T18"/>
            <a:pathLst>
              <a:path w="19" h="32">
                <a:moveTo>
                  <a:pt x="19" y="0"/>
                </a:moveTo>
                <a:lnTo>
                  <a:pt x="19" y="9"/>
                </a:lnTo>
                <a:lnTo>
                  <a:pt x="14" y="24"/>
                </a:lnTo>
                <a:lnTo>
                  <a:pt x="0" y="32"/>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42" name="Freeform 283"/>
          <p:cNvSpPr/>
          <p:nvPr/>
        </p:nvSpPr>
        <p:spPr bwMode="auto">
          <a:xfrm flipH="1">
            <a:off x="1381125" y="4246563"/>
            <a:ext cx="11113" cy="12700"/>
          </a:xfrm>
          <a:custGeom>
            <a:avLst/>
            <a:gdLst>
              <a:gd name="T0" fmla="*/ 0 w 35"/>
              <a:gd name="T1" fmla="*/ 0 h 43"/>
              <a:gd name="T2" fmla="*/ 224112378 w 35"/>
              <a:gd name="T3" fmla="*/ 360700084 h 43"/>
              <a:gd name="T4" fmla="*/ 224112378 w 35"/>
              <a:gd name="T5" fmla="*/ 618292707 h 43"/>
              <a:gd name="T6" fmla="*/ 1120360588 w 35"/>
              <a:gd name="T7" fmla="*/ 1107832814 h 43"/>
              <a:gd name="T8" fmla="*/ 0 w 35"/>
              <a:gd name="T9" fmla="*/ 0 h 43"/>
              <a:gd name="T10" fmla="*/ 0 60000 65536"/>
              <a:gd name="T11" fmla="*/ 0 60000 65536"/>
              <a:gd name="T12" fmla="*/ 0 60000 65536"/>
              <a:gd name="T13" fmla="*/ 0 60000 65536"/>
              <a:gd name="T14" fmla="*/ 0 60000 65536"/>
              <a:gd name="T15" fmla="*/ 0 w 35"/>
              <a:gd name="T16" fmla="*/ 0 h 43"/>
              <a:gd name="T17" fmla="*/ 35 w 35"/>
              <a:gd name="T18" fmla="*/ 43 h 43"/>
            </a:gdLst>
            <a:ahLst/>
            <a:cxnLst>
              <a:cxn ang="T10">
                <a:pos x="T0" y="T1"/>
              </a:cxn>
              <a:cxn ang="T11">
                <a:pos x="T2" y="T3"/>
              </a:cxn>
              <a:cxn ang="T12">
                <a:pos x="T4" y="T5"/>
              </a:cxn>
              <a:cxn ang="T13">
                <a:pos x="T6" y="T7"/>
              </a:cxn>
              <a:cxn ang="T14">
                <a:pos x="T8" y="T9"/>
              </a:cxn>
            </a:cxnLst>
            <a:rect l="T15" t="T16" r="T17" b="T18"/>
            <a:pathLst>
              <a:path w="35" h="43">
                <a:moveTo>
                  <a:pt x="0" y="0"/>
                </a:moveTo>
                <a:lnTo>
                  <a:pt x="7" y="14"/>
                </a:lnTo>
                <a:lnTo>
                  <a:pt x="7" y="24"/>
                </a:lnTo>
                <a:lnTo>
                  <a:pt x="35" y="4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43" name="Freeform 284"/>
          <p:cNvSpPr/>
          <p:nvPr/>
        </p:nvSpPr>
        <p:spPr bwMode="auto">
          <a:xfrm flipH="1">
            <a:off x="1349375" y="4246563"/>
            <a:ext cx="25400" cy="34925"/>
          </a:xfrm>
          <a:custGeom>
            <a:avLst/>
            <a:gdLst>
              <a:gd name="T0" fmla="*/ 0 w 114"/>
              <a:gd name="T1" fmla="*/ 0 h 114"/>
              <a:gd name="T2" fmla="*/ 232279435 w 114"/>
              <a:gd name="T3" fmla="*/ 1006420552 h 114"/>
              <a:gd name="T4" fmla="*/ 475629260 w 114"/>
              <a:gd name="T5" fmla="*/ 1811519311 h 114"/>
              <a:gd name="T6" fmla="*/ 1260931309 w 114"/>
              <a:gd name="T7" fmla="*/ 2147483646 h 114"/>
              <a:gd name="T8" fmla="*/ 519861132 w 114"/>
              <a:gd name="T9" fmla="*/ 1523943491 h 114"/>
              <a:gd name="T10" fmla="*/ 0 w 114"/>
              <a:gd name="T11" fmla="*/ 0 h 114"/>
              <a:gd name="T12" fmla="*/ 0 60000 65536"/>
              <a:gd name="T13" fmla="*/ 0 60000 65536"/>
              <a:gd name="T14" fmla="*/ 0 60000 65536"/>
              <a:gd name="T15" fmla="*/ 0 60000 65536"/>
              <a:gd name="T16" fmla="*/ 0 60000 65536"/>
              <a:gd name="T17" fmla="*/ 0 60000 65536"/>
              <a:gd name="T18" fmla="*/ 0 w 114"/>
              <a:gd name="T19" fmla="*/ 0 h 114"/>
              <a:gd name="T20" fmla="*/ 114 w 114"/>
              <a:gd name="T21" fmla="*/ 114 h 114"/>
            </a:gdLst>
            <a:ahLst/>
            <a:cxnLst>
              <a:cxn ang="T12">
                <a:pos x="T0" y="T1"/>
              </a:cxn>
              <a:cxn ang="T13">
                <a:pos x="T2" y="T3"/>
              </a:cxn>
              <a:cxn ang="T14">
                <a:pos x="T4" y="T5"/>
              </a:cxn>
              <a:cxn ang="T15">
                <a:pos x="T6" y="T7"/>
              </a:cxn>
              <a:cxn ang="T16">
                <a:pos x="T8" y="T9"/>
              </a:cxn>
              <a:cxn ang="T17">
                <a:pos x="T10" y="T11"/>
              </a:cxn>
            </a:cxnLst>
            <a:rect l="T18" t="T19" r="T20" b="T21"/>
            <a:pathLst>
              <a:path w="114" h="114">
                <a:moveTo>
                  <a:pt x="0" y="0"/>
                </a:moveTo>
                <a:lnTo>
                  <a:pt x="21" y="35"/>
                </a:lnTo>
                <a:lnTo>
                  <a:pt x="43" y="63"/>
                </a:lnTo>
                <a:lnTo>
                  <a:pt x="114" y="114"/>
                </a:lnTo>
                <a:lnTo>
                  <a:pt x="47" y="5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44" name="Freeform 285"/>
          <p:cNvSpPr/>
          <p:nvPr/>
        </p:nvSpPr>
        <p:spPr bwMode="auto">
          <a:xfrm flipH="1">
            <a:off x="1335088" y="4292600"/>
            <a:ext cx="6350" cy="20638"/>
          </a:xfrm>
          <a:custGeom>
            <a:avLst/>
            <a:gdLst>
              <a:gd name="T0" fmla="*/ 351231670 w 27"/>
              <a:gd name="T1" fmla="*/ 0 h 82"/>
              <a:gd name="T2" fmla="*/ 117095646 w 27"/>
              <a:gd name="T3" fmla="*/ 462349842 h 82"/>
              <a:gd name="T4" fmla="*/ 52048598 w 27"/>
              <a:gd name="T5" fmla="*/ 908737198 h 82"/>
              <a:gd name="T6" fmla="*/ 39050383 w 27"/>
              <a:gd name="T7" fmla="*/ 1307299512 h 82"/>
              <a:gd name="T8" fmla="*/ 0 w 27"/>
              <a:gd name="T9" fmla="*/ 749299587 h 82"/>
              <a:gd name="T10" fmla="*/ 39050383 w 27"/>
              <a:gd name="T11" fmla="*/ 334774535 h 82"/>
              <a:gd name="T12" fmla="*/ 351231670 w 27"/>
              <a:gd name="T13" fmla="*/ 0 h 82"/>
              <a:gd name="T14" fmla="*/ 0 60000 65536"/>
              <a:gd name="T15" fmla="*/ 0 60000 65536"/>
              <a:gd name="T16" fmla="*/ 0 60000 65536"/>
              <a:gd name="T17" fmla="*/ 0 60000 65536"/>
              <a:gd name="T18" fmla="*/ 0 60000 65536"/>
              <a:gd name="T19" fmla="*/ 0 60000 65536"/>
              <a:gd name="T20" fmla="*/ 0 60000 65536"/>
              <a:gd name="T21" fmla="*/ 0 w 27"/>
              <a:gd name="T22" fmla="*/ 0 h 82"/>
              <a:gd name="T23" fmla="*/ 27 w 27"/>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82">
                <a:moveTo>
                  <a:pt x="27" y="0"/>
                </a:moveTo>
                <a:lnTo>
                  <a:pt x="9" y="29"/>
                </a:lnTo>
                <a:lnTo>
                  <a:pt x="4" y="57"/>
                </a:lnTo>
                <a:lnTo>
                  <a:pt x="3" y="82"/>
                </a:lnTo>
                <a:lnTo>
                  <a:pt x="0" y="47"/>
                </a:lnTo>
                <a:lnTo>
                  <a:pt x="3" y="21"/>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45" name="Freeform 286"/>
          <p:cNvSpPr/>
          <p:nvPr/>
        </p:nvSpPr>
        <p:spPr bwMode="auto">
          <a:xfrm flipH="1">
            <a:off x="1398588" y="4268788"/>
            <a:ext cx="1587" cy="9525"/>
          </a:xfrm>
          <a:custGeom>
            <a:avLst/>
            <a:gdLst>
              <a:gd name="T0" fmla="*/ 13029376 w 15"/>
              <a:gd name="T1" fmla="*/ 0 h 30"/>
              <a:gd name="T2" fmla="*/ 17764349 w 15"/>
              <a:gd name="T3" fmla="*/ 384071813 h 30"/>
              <a:gd name="T4" fmla="*/ 0 w 15"/>
              <a:gd name="T5" fmla="*/ 960179690 h 30"/>
              <a:gd name="T6" fmla="*/ 13029376 w 15"/>
              <a:gd name="T7" fmla="*/ 0 h 30"/>
              <a:gd name="T8" fmla="*/ 0 60000 65536"/>
              <a:gd name="T9" fmla="*/ 0 60000 65536"/>
              <a:gd name="T10" fmla="*/ 0 60000 65536"/>
              <a:gd name="T11" fmla="*/ 0 60000 65536"/>
              <a:gd name="T12" fmla="*/ 0 w 15"/>
              <a:gd name="T13" fmla="*/ 0 h 30"/>
              <a:gd name="T14" fmla="*/ 15 w 15"/>
              <a:gd name="T15" fmla="*/ 30 h 30"/>
            </a:gdLst>
            <a:ahLst/>
            <a:cxnLst>
              <a:cxn ang="T8">
                <a:pos x="T0" y="T1"/>
              </a:cxn>
              <a:cxn ang="T9">
                <a:pos x="T2" y="T3"/>
              </a:cxn>
              <a:cxn ang="T10">
                <a:pos x="T4" y="T5"/>
              </a:cxn>
              <a:cxn ang="T11">
                <a:pos x="T6" y="T7"/>
              </a:cxn>
            </a:cxnLst>
            <a:rect l="T12" t="T13" r="T14" b="T15"/>
            <a:pathLst>
              <a:path w="15" h="30">
                <a:moveTo>
                  <a:pt x="11" y="0"/>
                </a:moveTo>
                <a:lnTo>
                  <a:pt x="15" y="12"/>
                </a:lnTo>
                <a:lnTo>
                  <a:pt x="0" y="30"/>
                </a:lnTo>
                <a:lnTo>
                  <a:pt x="11"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46" name="Freeform 287"/>
          <p:cNvSpPr/>
          <p:nvPr/>
        </p:nvSpPr>
        <p:spPr bwMode="auto">
          <a:xfrm flipH="1">
            <a:off x="1157288" y="3960813"/>
            <a:ext cx="12700" cy="7937"/>
          </a:xfrm>
          <a:custGeom>
            <a:avLst/>
            <a:gdLst>
              <a:gd name="T0" fmla="*/ 0 w 51"/>
              <a:gd name="T1" fmla="*/ 0 h 36"/>
              <a:gd name="T2" fmla="*/ 216169439 w 51"/>
              <a:gd name="T3" fmla="*/ 107180587 h 36"/>
              <a:gd name="T4" fmla="*/ 447841843 w 51"/>
              <a:gd name="T5" fmla="*/ 160746738 h 36"/>
              <a:gd name="T6" fmla="*/ 664011282 w 51"/>
              <a:gd name="T7" fmla="*/ 246491252 h 36"/>
              <a:gd name="T8" fmla="*/ 787536712 w 51"/>
              <a:gd name="T9" fmla="*/ 385801696 h 36"/>
              <a:gd name="T10" fmla="*/ 602248692 w 51"/>
              <a:gd name="T11" fmla="*/ 342929329 h 36"/>
              <a:gd name="T12" fmla="*/ 216169439 w 51"/>
              <a:gd name="T13" fmla="*/ 257184816 h 36"/>
              <a:gd name="T14" fmla="*/ 0 w 51"/>
              <a:gd name="T15" fmla="*/ 0 h 36"/>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6"/>
              <a:gd name="T26" fmla="*/ 51 w 5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47" name="Freeform 288"/>
          <p:cNvSpPr/>
          <p:nvPr/>
        </p:nvSpPr>
        <p:spPr bwMode="auto">
          <a:xfrm flipH="1">
            <a:off x="1163638" y="3976688"/>
            <a:ext cx="1587" cy="7937"/>
          </a:xfrm>
          <a:custGeom>
            <a:avLst/>
            <a:gdLst>
              <a:gd name="T0" fmla="*/ 0 w 14"/>
              <a:gd name="T1" fmla="*/ 0 h 24"/>
              <a:gd name="T2" fmla="*/ 20392723 w 14"/>
              <a:gd name="T3" fmla="*/ 0 h 24"/>
              <a:gd name="T4" fmla="*/ 20392723 w 14"/>
              <a:gd name="T5" fmla="*/ 868053816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14" y="0"/>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48" name="Freeform 289"/>
          <p:cNvSpPr/>
          <p:nvPr/>
        </p:nvSpPr>
        <p:spPr bwMode="auto">
          <a:xfrm flipH="1">
            <a:off x="1116013" y="4027488"/>
            <a:ext cx="98425" cy="300037"/>
          </a:xfrm>
          <a:custGeom>
            <a:avLst/>
            <a:gdLst>
              <a:gd name="T0" fmla="*/ 2147483646 w 431"/>
              <a:gd name="T1" fmla="*/ 0 h 1076"/>
              <a:gd name="T2" fmla="*/ 2147483646 w 431"/>
              <a:gd name="T3" fmla="*/ 953968757 h 1076"/>
              <a:gd name="T4" fmla="*/ 2147483646 w 431"/>
              <a:gd name="T5" fmla="*/ 2147483646 h 1076"/>
              <a:gd name="T6" fmla="*/ 2147483646 w 431"/>
              <a:gd name="T7" fmla="*/ 2147483646 h 1076"/>
              <a:gd name="T8" fmla="*/ 1500570879 w 431"/>
              <a:gd name="T9" fmla="*/ 2147483646 h 1076"/>
              <a:gd name="T10" fmla="*/ 678839737 w 431"/>
              <a:gd name="T11" fmla="*/ 2147483646 h 1076"/>
              <a:gd name="T12" fmla="*/ 0 w 431"/>
              <a:gd name="T13" fmla="*/ 2147483646 h 1076"/>
              <a:gd name="T14" fmla="*/ 2119855270 w 431"/>
              <a:gd name="T15" fmla="*/ 2147483646 h 1076"/>
              <a:gd name="T16" fmla="*/ 2147483646 w 431"/>
              <a:gd name="T17" fmla="*/ 2147483646 h 1076"/>
              <a:gd name="T18" fmla="*/ 2147483646 w 431"/>
              <a:gd name="T19" fmla="*/ 0 h 10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
              <a:gd name="T31" fmla="*/ 0 h 1076"/>
              <a:gd name="T32" fmla="*/ 431 w 431"/>
              <a:gd name="T33" fmla="*/ 1076 h 10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a:solidFill>
              <a:srgbClr val="000000"/>
            </a:solidFill>
            <a:prstDash val="solid"/>
            <a:round/>
          </a:ln>
        </p:spPr>
        <p:txBody>
          <a:bodyPr/>
          <a:lstStyle/>
          <a:p>
            <a:endParaRPr lang="zh-CN" altLang="en-US"/>
          </a:p>
        </p:txBody>
      </p:sp>
      <p:sp>
        <p:nvSpPr>
          <p:cNvPr id="139549" name="Freeform 290"/>
          <p:cNvSpPr/>
          <p:nvPr/>
        </p:nvSpPr>
        <p:spPr bwMode="auto">
          <a:xfrm flipH="1">
            <a:off x="954088" y="3968750"/>
            <a:ext cx="376237" cy="500063"/>
          </a:xfrm>
          <a:custGeom>
            <a:avLst/>
            <a:gdLst>
              <a:gd name="T0" fmla="*/ 2147483646 w 1606"/>
              <a:gd name="T1" fmla="*/ 2042623410 h 1792"/>
              <a:gd name="T2" fmla="*/ 2147483646 w 1606"/>
              <a:gd name="T3" fmla="*/ 0 h 1792"/>
              <a:gd name="T4" fmla="*/ 2147483646 w 1606"/>
              <a:gd name="T5" fmla="*/ 2147483646 h 1792"/>
              <a:gd name="T6" fmla="*/ 2147483646 w 1606"/>
              <a:gd name="T7" fmla="*/ 2147483646 h 1792"/>
              <a:gd name="T8" fmla="*/ 2147483646 w 1606"/>
              <a:gd name="T9" fmla="*/ 2147483646 h 1792"/>
              <a:gd name="T10" fmla="*/ 2147483646 w 1606"/>
              <a:gd name="T11" fmla="*/ 2147483646 h 1792"/>
              <a:gd name="T12" fmla="*/ 2147483646 w 1606"/>
              <a:gd name="T13" fmla="*/ 2147483646 h 1792"/>
              <a:gd name="T14" fmla="*/ 2147483646 w 1606"/>
              <a:gd name="T15" fmla="*/ 2147483646 h 1792"/>
              <a:gd name="T16" fmla="*/ 2147483646 w 1606"/>
              <a:gd name="T17" fmla="*/ 2147483646 h 1792"/>
              <a:gd name="T18" fmla="*/ 2147483646 w 1606"/>
              <a:gd name="T19" fmla="*/ 2147483646 h 1792"/>
              <a:gd name="T20" fmla="*/ 2147483646 w 1606"/>
              <a:gd name="T21" fmla="*/ 2147483646 h 1792"/>
              <a:gd name="T22" fmla="*/ 2147483646 w 1606"/>
              <a:gd name="T23" fmla="*/ 2147483646 h 1792"/>
              <a:gd name="T24" fmla="*/ 604308543 w 1606"/>
              <a:gd name="T25" fmla="*/ 2147483646 h 1792"/>
              <a:gd name="T26" fmla="*/ 90006854 w 1606"/>
              <a:gd name="T27" fmla="*/ 2147483646 h 1792"/>
              <a:gd name="T28" fmla="*/ 0 w 1606"/>
              <a:gd name="T29" fmla="*/ 2147483646 h 1792"/>
              <a:gd name="T30" fmla="*/ 192856134 w 1606"/>
              <a:gd name="T31" fmla="*/ 2147483646 h 1792"/>
              <a:gd name="T32" fmla="*/ 1902877663 w 1606"/>
              <a:gd name="T33" fmla="*/ 2147483646 h 1792"/>
              <a:gd name="T34" fmla="*/ 2147483646 w 1606"/>
              <a:gd name="T35" fmla="*/ 2147483646 h 1792"/>
              <a:gd name="T36" fmla="*/ 2147483646 w 1606"/>
              <a:gd name="T37" fmla="*/ 2147483646 h 1792"/>
              <a:gd name="T38" fmla="*/ 2147483646 w 1606"/>
              <a:gd name="T39" fmla="*/ 2147483646 h 1792"/>
              <a:gd name="T40" fmla="*/ 2147483646 w 1606"/>
              <a:gd name="T41" fmla="*/ 2147483646 h 1792"/>
              <a:gd name="T42" fmla="*/ 2147483646 w 1606"/>
              <a:gd name="T43" fmla="*/ 2147483646 h 1792"/>
              <a:gd name="T44" fmla="*/ 2147483646 w 1606"/>
              <a:gd name="T45" fmla="*/ 2147483646 h 1792"/>
              <a:gd name="T46" fmla="*/ 2147483646 w 1606"/>
              <a:gd name="T47" fmla="*/ 2147483646 h 1792"/>
              <a:gd name="T48" fmla="*/ 2147483646 w 1606"/>
              <a:gd name="T49" fmla="*/ 2147483646 h 1792"/>
              <a:gd name="T50" fmla="*/ 2147483646 w 1606"/>
              <a:gd name="T51" fmla="*/ 2147483646 h 1792"/>
              <a:gd name="T52" fmla="*/ 2147483646 w 1606"/>
              <a:gd name="T53" fmla="*/ 2147483646 h 1792"/>
              <a:gd name="T54" fmla="*/ 2147483646 w 1606"/>
              <a:gd name="T55" fmla="*/ 2147483646 h 1792"/>
              <a:gd name="T56" fmla="*/ 2147483646 w 1606"/>
              <a:gd name="T57" fmla="*/ 2147483646 h 1792"/>
              <a:gd name="T58" fmla="*/ 2147483646 w 1606"/>
              <a:gd name="T59" fmla="*/ 2147483646 h 1792"/>
              <a:gd name="T60" fmla="*/ 2147483646 w 1606"/>
              <a:gd name="T61" fmla="*/ 2147483646 h 1792"/>
              <a:gd name="T62" fmla="*/ 2147483646 w 1606"/>
              <a:gd name="T63" fmla="*/ 2147483646 h 1792"/>
              <a:gd name="T64" fmla="*/ 2147483646 w 1606"/>
              <a:gd name="T65" fmla="*/ 2147483646 h 1792"/>
              <a:gd name="T66" fmla="*/ 2147483646 w 1606"/>
              <a:gd name="T67" fmla="*/ 2147483646 h 1792"/>
              <a:gd name="T68" fmla="*/ 2147483646 w 1606"/>
              <a:gd name="T69" fmla="*/ 2147483646 h 1792"/>
              <a:gd name="T70" fmla="*/ 2147483646 w 1606"/>
              <a:gd name="T71" fmla="*/ 2147483646 h 1792"/>
              <a:gd name="T72" fmla="*/ 2147483646 w 1606"/>
              <a:gd name="T73" fmla="*/ 2147483646 h 1792"/>
              <a:gd name="T74" fmla="*/ 2147483646 w 1606"/>
              <a:gd name="T75" fmla="*/ 2147483646 h 1792"/>
              <a:gd name="T76" fmla="*/ 2147483646 w 1606"/>
              <a:gd name="T77" fmla="*/ 2147483646 h 1792"/>
              <a:gd name="T78" fmla="*/ 2147483646 w 1606"/>
              <a:gd name="T79" fmla="*/ 2147483646 h 1792"/>
              <a:gd name="T80" fmla="*/ 2147483646 w 1606"/>
              <a:gd name="T81" fmla="*/ 2147483646 h 1792"/>
              <a:gd name="T82" fmla="*/ 2147483646 w 1606"/>
              <a:gd name="T83" fmla="*/ 2147483646 h 1792"/>
              <a:gd name="T84" fmla="*/ 2147483646 w 1606"/>
              <a:gd name="T85" fmla="*/ 2147483646 h 1792"/>
              <a:gd name="T86" fmla="*/ 2147483646 w 1606"/>
              <a:gd name="T87" fmla="*/ 2147483646 h 1792"/>
              <a:gd name="T88" fmla="*/ 2147483646 w 1606"/>
              <a:gd name="T89" fmla="*/ 2147483646 h 1792"/>
              <a:gd name="T90" fmla="*/ 2147483646 w 1606"/>
              <a:gd name="T91" fmla="*/ 2042623410 h 179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06"/>
              <a:gd name="T139" fmla="*/ 0 h 1792"/>
              <a:gd name="T140" fmla="*/ 1606 w 1606"/>
              <a:gd name="T141" fmla="*/ 1792 h 179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a:solidFill>
              <a:srgbClr val="000000"/>
            </a:solidFill>
            <a:prstDash val="solid"/>
            <a:round/>
          </a:ln>
        </p:spPr>
        <p:txBody>
          <a:bodyPr/>
          <a:lstStyle/>
          <a:p>
            <a:endParaRPr lang="zh-CN" altLang="en-US"/>
          </a:p>
        </p:txBody>
      </p:sp>
      <p:sp>
        <p:nvSpPr>
          <p:cNvPr id="139550" name="Freeform 291"/>
          <p:cNvSpPr/>
          <p:nvPr/>
        </p:nvSpPr>
        <p:spPr bwMode="auto">
          <a:xfrm flipH="1">
            <a:off x="960438" y="4000500"/>
            <a:ext cx="236537" cy="461963"/>
          </a:xfrm>
          <a:custGeom>
            <a:avLst/>
            <a:gdLst>
              <a:gd name="T0" fmla="*/ 1675560693 w 1014"/>
              <a:gd name="T1" fmla="*/ 2147483646 h 1671"/>
              <a:gd name="T2" fmla="*/ 2147483646 w 1014"/>
              <a:gd name="T3" fmla="*/ 2147483646 h 1671"/>
              <a:gd name="T4" fmla="*/ 2147483646 w 1014"/>
              <a:gd name="T5" fmla="*/ 2147483646 h 1671"/>
              <a:gd name="T6" fmla="*/ 2147483646 w 1014"/>
              <a:gd name="T7" fmla="*/ 2147483646 h 1671"/>
              <a:gd name="T8" fmla="*/ 2147483646 w 1014"/>
              <a:gd name="T9" fmla="*/ 2147483646 h 1671"/>
              <a:gd name="T10" fmla="*/ 2147483646 w 1014"/>
              <a:gd name="T11" fmla="*/ 2147483646 h 1671"/>
              <a:gd name="T12" fmla="*/ 2147483646 w 1014"/>
              <a:gd name="T13" fmla="*/ 2147483646 h 1671"/>
              <a:gd name="T14" fmla="*/ 2147483646 w 1014"/>
              <a:gd name="T15" fmla="*/ 2147483646 h 1671"/>
              <a:gd name="T16" fmla="*/ 2147483646 w 1014"/>
              <a:gd name="T17" fmla="*/ 2147483646 h 1671"/>
              <a:gd name="T18" fmla="*/ 2147483646 w 1014"/>
              <a:gd name="T19" fmla="*/ 2147483646 h 1671"/>
              <a:gd name="T20" fmla="*/ 2147483646 w 1014"/>
              <a:gd name="T21" fmla="*/ 2147483646 h 1671"/>
              <a:gd name="T22" fmla="*/ 2147483646 w 1014"/>
              <a:gd name="T23" fmla="*/ 2147483646 h 1671"/>
              <a:gd name="T24" fmla="*/ 2147483646 w 1014"/>
              <a:gd name="T25" fmla="*/ 2147483646 h 1671"/>
              <a:gd name="T26" fmla="*/ 2147483646 w 1014"/>
              <a:gd name="T27" fmla="*/ 2147483646 h 1671"/>
              <a:gd name="T28" fmla="*/ 2147483646 w 1014"/>
              <a:gd name="T29" fmla="*/ 2147483646 h 1671"/>
              <a:gd name="T30" fmla="*/ 2147483646 w 1014"/>
              <a:gd name="T31" fmla="*/ 2147483646 h 1671"/>
              <a:gd name="T32" fmla="*/ 2147483646 w 1014"/>
              <a:gd name="T33" fmla="*/ 1732658720 h 1671"/>
              <a:gd name="T34" fmla="*/ 2147483646 w 1014"/>
              <a:gd name="T35" fmla="*/ 929689341 h 1671"/>
              <a:gd name="T36" fmla="*/ 2147483646 w 1014"/>
              <a:gd name="T37" fmla="*/ 0 h 1671"/>
              <a:gd name="T38" fmla="*/ 2147483646 w 1014"/>
              <a:gd name="T39" fmla="*/ 1986175499 h 1671"/>
              <a:gd name="T40" fmla="*/ 2147483646 w 1014"/>
              <a:gd name="T41" fmla="*/ 2147483646 h 1671"/>
              <a:gd name="T42" fmla="*/ 2147483646 w 1014"/>
              <a:gd name="T43" fmla="*/ 2147483646 h 1671"/>
              <a:gd name="T44" fmla="*/ 2147483646 w 1014"/>
              <a:gd name="T45" fmla="*/ 2147483646 h 1671"/>
              <a:gd name="T46" fmla="*/ 2147483646 w 1014"/>
              <a:gd name="T47" fmla="*/ 2147483646 h 1671"/>
              <a:gd name="T48" fmla="*/ 2147483646 w 1014"/>
              <a:gd name="T49" fmla="*/ 2147483646 h 1671"/>
              <a:gd name="T50" fmla="*/ 2147483646 w 1014"/>
              <a:gd name="T51" fmla="*/ 2147483646 h 1671"/>
              <a:gd name="T52" fmla="*/ 2147483646 w 1014"/>
              <a:gd name="T53" fmla="*/ 2147483646 h 1671"/>
              <a:gd name="T54" fmla="*/ 2147483646 w 1014"/>
              <a:gd name="T55" fmla="*/ 2147483646 h 1671"/>
              <a:gd name="T56" fmla="*/ 2147483646 w 1014"/>
              <a:gd name="T57" fmla="*/ 2147483646 h 1671"/>
              <a:gd name="T58" fmla="*/ 2147483646 w 1014"/>
              <a:gd name="T59" fmla="*/ 2147483646 h 1671"/>
              <a:gd name="T60" fmla="*/ 2147483646 w 1014"/>
              <a:gd name="T61" fmla="*/ 2147483646 h 1671"/>
              <a:gd name="T62" fmla="*/ 2147483646 w 1014"/>
              <a:gd name="T63" fmla="*/ 2147483646 h 1671"/>
              <a:gd name="T64" fmla="*/ 2147483646 w 1014"/>
              <a:gd name="T65" fmla="*/ 2147483646 h 1671"/>
              <a:gd name="T66" fmla="*/ 2147483646 w 1014"/>
              <a:gd name="T67" fmla="*/ 2147483646 h 1671"/>
              <a:gd name="T68" fmla="*/ 2147483646 w 1014"/>
              <a:gd name="T69" fmla="*/ 2147483646 h 1671"/>
              <a:gd name="T70" fmla="*/ 2147483646 w 1014"/>
              <a:gd name="T71" fmla="*/ 2147483646 h 1671"/>
              <a:gd name="T72" fmla="*/ 2147483646 w 1014"/>
              <a:gd name="T73" fmla="*/ 2147483646 h 1671"/>
              <a:gd name="T74" fmla="*/ 406211475 w 1014"/>
              <a:gd name="T75" fmla="*/ 2147483646 h 1671"/>
              <a:gd name="T76" fmla="*/ 0 w 1014"/>
              <a:gd name="T77" fmla="*/ 2147483646 h 167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14"/>
              <a:gd name="T118" fmla="*/ 0 h 1671"/>
              <a:gd name="T119" fmla="*/ 1014 w 1014"/>
              <a:gd name="T120" fmla="*/ 1671 h 167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51" name="Freeform 292"/>
          <p:cNvSpPr/>
          <p:nvPr/>
        </p:nvSpPr>
        <p:spPr bwMode="auto">
          <a:xfrm flipH="1">
            <a:off x="977900" y="4230688"/>
            <a:ext cx="71438" cy="214312"/>
          </a:xfrm>
          <a:custGeom>
            <a:avLst/>
            <a:gdLst>
              <a:gd name="T0" fmla="*/ 0 w 295"/>
              <a:gd name="T1" fmla="*/ 2147483646 h 774"/>
              <a:gd name="T2" fmla="*/ 724238202 w 295"/>
              <a:gd name="T3" fmla="*/ 2147483646 h 774"/>
              <a:gd name="T4" fmla="*/ 1519492798 w 295"/>
              <a:gd name="T5" fmla="*/ 2147483646 h 774"/>
              <a:gd name="T6" fmla="*/ 2147483646 w 295"/>
              <a:gd name="T7" fmla="*/ 2147483646 h 774"/>
              <a:gd name="T8" fmla="*/ 2147483646 w 295"/>
              <a:gd name="T9" fmla="*/ 2147483646 h 774"/>
              <a:gd name="T10" fmla="*/ 2147483646 w 295"/>
              <a:gd name="T11" fmla="*/ 2147483646 h 774"/>
              <a:gd name="T12" fmla="*/ 2147483646 w 295"/>
              <a:gd name="T13" fmla="*/ 2147483646 h 774"/>
              <a:gd name="T14" fmla="*/ 2147483646 w 295"/>
              <a:gd name="T15" fmla="*/ 2147483646 h 774"/>
              <a:gd name="T16" fmla="*/ 2147483646 w 295"/>
              <a:gd name="T17" fmla="*/ 0 h 774"/>
              <a:gd name="T18" fmla="*/ 2147483646 w 295"/>
              <a:gd name="T19" fmla="*/ 2147483646 h 774"/>
              <a:gd name="T20" fmla="*/ 2147483646 w 295"/>
              <a:gd name="T21" fmla="*/ 2147483646 h 774"/>
              <a:gd name="T22" fmla="*/ 1789366916 w 295"/>
              <a:gd name="T23" fmla="*/ 2147483646 h 774"/>
              <a:gd name="T24" fmla="*/ 539630786 w 295"/>
              <a:gd name="T25" fmla="*/ 2147483646 h 774"/>
              <a:gd name="T26" fmla="*/ 0 w 295"/>
              <a:gd name="T27" fmla="*/ 2147483646 h 7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5"/>
              <a:gd name="T43" fmla="*/ 0 h 774"/>
              <a:gd name="T44" fmla="*/ 295 w 295"/>
              <a:gd name="T45" fmla="*/ 774 h 77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52" name="Freeform 293"/>
          <p:cNvSpPr/>
          <p:nvPr/>
        </p:nvSpPr>
        <p:spPr bwMode="auto">
          <a:xfrm flipH="1">
            <a:off x="1049338" y="4057650"/>
            <a:ext cx="273050" cy="322263"/>
          </a:xfrm>
          <a:custGeom>
            <a:avLst/>
            <a:gdLst>
              <a:gd name="T0" fmla="*/ 2147483646 w 1172"/>
              <a:gd name="T1" fmla="*/ 917206258 h 1162"/>
              <a:gd name="T2" fmla="*/ 2147483646 w 1172"/>
              <a:gd name="T3" fmla="*/ 2147483646 h 1162"/>
              <a:gd name="T4" fmla="*/ 2147483646 w 1172"/>
              <a:gd name="T5" fmla="*/ 2147483646 h 1162"/>
              <a:gd name="T6" fmla="*/ 2147483646 w 1172"/>
              <a:gd name="T7" fmla="*/ 2147483646 h 1162"/>
              <a:gd name="T8" fmla="*/ 2147483646 w 1172"/>
              <a:gd name="T9" fmla="*/ 2147483646 h 1162"/>
              <a:gd name="T10" fmla="*/ 2147483646 w 1172"/>
              <a:gd name="T11" fmla="*/ 2147483646 h 1162"/>
              <a:gd name="T12" fmla="*/ 2147483646 w 1172"/>
              <a:gd name="T13" fmla="*/ 2147483646 h 1162"/>
              <a:gd name="T14" fmla="*/ 2147483646 w 1172"/>
              <a:gd name="T15" fmla="*/ 2147483646 h 1162"/>
              <a:gd name="T16" fmla="*/ 2147483646 w 1172"/>
              <a:gd name="T17" fmla="*/ 2147483646 h 1162"/>
              <a:gd name="T18" fmla="*/ 2147483646 w 1172"/>
              <a:gd name="T19" fmla="*/ 2147483646 h 1162"/>
              <a:gd name="T20" fmla="*/ 2147483646 w 1172"/>
              <a:gd name="T21" fmla="*/ 2147483646 h 1162"/>
              <a:gd name="T22" fmla="*/ 0 w 1172"/>
              <a:gd name="T23" fmla="*/ 2147483646 h 1162"/>
              <a:gd name="T24" fmla="*/ 75881574 w 1172"/>
              <a:gd name="T25" fmla="*/ 2147483646 h 1162"/>
              <a:gd name="T26" fmla="*/ 1378406490 w 1172"/>
              <a:gd name="T27" fmla="*/ 2147483646 h 1162"/>
              <a:gd name="T28" fmla="*/ 1681878267 w 1172"/>
              <a:gd name="T29" fmla="*/ 2147483646 h 1162"/>
              <a:gd name="T30" fmla="*/ 1858935816 w 1172"/>
              <a:gd name="T31" fmla="*/ 2147483646 h 1162"/>
              <a:gd name="T32" fmla="*/ 2147483646 w 1172"/>
              <a:gd name="T33" fmla="*/ 2147483646 h 1162"/>
              <a:gd name="T34" fmla="*/ 2147483646 w 1172"/>
              <a:gd name="T35" fmla="*/ 2147483646 h 1162"/>
              <a:gd name="T36" fmla="*/ 2147483646 w 1172"/>
              <a:gd name="T37" fmla="*/ 2147483646 h 1162"/>
              <a:gd name="T38" fmla="*/ 2147483646 w 1172"/>
              <a:gd name="T39" fmla="*/ 2147483646 h 1162"/>
              <a:gd name="T40" fmla="*/ 2147483646 w 1172"/>
              <a:gd name="T41" fmla="*/ 2147483646 h 1162"/>
              <a:gd name="T42" fmla="*/ 2147483646 w 1172"/>
              <a:gd name="T43" fmla="*/ 2147483646 h 1162"/>
              <a:gd name="T44" fmla="*/ 2147483646 w 1172"/>
              <a:gd name="T45" fmla="*/ 2147483646 h 1162"/>
              <a:gd name="T46" fmla="*/ 2147483646 w 1172"/>
              <a:gd name="T47" fmla="*/ 2147483646 h 1162"/>
              <a:gd name="T48" fmla="*/ 2147483646 w 1172"/>
              <a:gd name="T49" fmla="*/ 2147483646 h 1162"/>
              <a:gd name="T50" fmla="*/ 2147483646 w 1172"/>
              <a:gd name="T51" fmla="*/ 2147483646 h 1162"/>
              <a:gd name="T52" fmla="*/ 2147483646 w 1172"/>
              <a:gd name="T53" fmla="*/ 2147483646 h 1162"/>
              <a:gd name="T54" fmla="*/ 2147483646 w 1172"/>
              <a:gd name="T55" fmla="*/ 2147483646 h 1162"/>
              <a:gd name="T56" fmla="*/ 2147483646 w 1172"/>
              <a:gd name="T57" fmla="*/ 2147483646 h 1162"/>
              <a:gd name="T58" fmla="*/ 2147483646 w 1172"/>
              <a:gd name="T59" fmla="*/ 2147483646 h 1162"/>
              <a:gd name="T60" fmla="*/ 2147483646 w 1172"/>
              <a:gd name="T61" fmla="*/ 2147483646 h 1162"/>
              <a:gd name="T62" fmla="*/ 2147483646 w 1172"/>
              <a:gd name="T63" fmla="*/ 2147483646 h 1162"/>
              <a:gd name="T64" fmla="*/ 2147483646 w 1172"/>
              <a:gd name="T65" fmla="*/ 2147483646 h 1162"/>
              <a:gd name="T66" fmla="*/ 2147483646 w 1172"/>
              <a:gd name="T67" fmla="*/ 2147483646 h 1162"/>
              <a:gd name="T68" fmla="*/ 2147483646 w 1172"/>
              <a:gd name="T69" fmla="*/ 2147483646 h 1162"/>
              <a:gd name="T70" fmla="*/ 2147483646 w 1172"/>
              <a:gd name="T71" fmla="*/ 2147483646 h 1162"/>
              <a:gd name="T72" fmla="*/ 2147483646 w 1172"/>
              <a:gd name="T73" fmla="*/ 2147483646 h 1162"/>
              <a:gd name="T74" fmla="*/ 2147483646 w 1172"/>
              <a:gd name="T75" fmla="*/ 2147483646 h 1162"/>
              <a:gd name="T76" fmla="*/ 2147483646 w 1172"/>
              <a:gd name="T77" fmla="*/ 2147483646 h 1162"/>
              <a:gd name="T78" fmla="*/ 2147483646 w 1172"/>
              <a:gd name="T79" fmla="*/ 2147483646 h 1162"/>
              <a:gd name="T80" fmla="*/ 2147483646 w 1172"/>
              <a:gd name="T81" fmla="*/ 2147483646 h 1162"/>
              <a:gd name="T82" fmla="*/ 2147483646 w 1172"/>
              <a:gd name="T83" fmla="*/ 2147483646 h 1162"/>
              <a:gd name="T84" fmla="*/ 2147483646 w 1172"/>
              <a:gd name="T85" fmla="*/ 2147483646 h 1162"/>
              <a:gd name="T86" fmla="*/ 2147483646 w 1172"/>
              <a:gd name="T87" fmla="*/ 2147483646 h 1162"/>
              <a:gd name="T88" fmla="*/ 2147483646 w 1172"/>
              <a:gd name="T89" fmla="*/ 2147483646 h 1162"/>
              <a:gd name="T90" fmla="*/ 2147483646 w 1172"/>
              <a:gd name="T91" fmla="*/ 2147483646 h 1162"/>
              <a:gd name="T92" fmla="*/ 2147483646 w 1172"/>
              <a:gd name="T93" fmla="*/ 2147483646 h 1162"/>
              <a:gd name="T94" fmla="*/ 2147483646 w 1172"/>
              <a:gd name="T95" fmla="*/ 2147483646 h 1162"/>
              <a:gd name="T96" fmla="*/ 2147483646 w 1172"/>
              <a:gd name="T97" fmla="*/ 2147483646 h 1162"/>
              <a:gd name="T98" fmla="*/ 2147483646 w 1172"/>
              <a:gd name="T99" fmla="*/ 2147483646 h 1162"/>
              <a:gd name="T100" fmla="*/ 2147483646 w 1172"/>
              <a:gd name="T101" fmla="*/ 2147483646 h 1162"/>
              <a:gd name="T102" fmla="*/ 2147483646 w 1172"/>
              <a:gd name="T103" fmla="*/ 2147483646 h 1162"/>
              <a:gd name="T104" fmla="*/ 2147483646 w 1172"/>
              <a:gd name="T105" fmla="*/ 2147483646 h 1162"/>
              <a:gd name="T106" fmla="*/ 2147483646 w 1172"/>
              <a:gd name="T107" fmla="*/ 2147483646 h 1162"/>
              <a:gd name="T108" fmla="*/ 2147483646 w 1172"/>
              <a:gd name="T109" fmla="*/ 1450531832 h 1162"/>
              <a:gd name="T110" fmla="*/ 2147483646 w 1172"/>
              <a:gd name="T111" fmla="*/ 0 h 11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72"/>
              <a:gd name="T169" fmla="*/ 0 h 1162"/>
              <a:gd name="T170" fmla="*/ 1172 w 1172"/>
              <a:gd name="T171" fmla="*/ 1162 h 116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53" name="Freeform 294"/>
          <p:cNvSpPr/>
          <p:nvPr/>
        </p:nvSpPr>
        <p:spPr bwMode="auto">
          <a:xfrm flipH="1">
            <a:off x="1068388" y="4178300"/>
            <a:ext cx="68262" cy="71438"/>
          </a:xfrm>
          <a:custGeom>
            <a:avLst/>
            <a:gdLst>
              <a:gd name="T0" fmla="*/ 0 w 295"/>
              <a:gd name="T1" fmla="*/ 0 h 263"/>
              <a:gd name="T2" fmla="*/ 0 w 295"/>
              <a:gd name="T3" fmla="*/ 420849135 h 263"/>
              <a:gd name="T4" fmla="*/ 470815741 w 295"/>
              <a:gd name="T5" fmla="*/ 1422948532 h 263"/>
              <a:gd name="T6" fmla="*/ 929262870 w 295"/>
              <a:gd name="T7" fmla="*/ 1984056266 h 263"/>
              <a:gd name="T8" fmla="*/ 1883263426 w 295"/>
              <a:gd name="T9" fmla="*/ 2147483646 h 263"/>
              <a:gd name="T10" fmla="*/ 2147483646 w 295"/>
              <a:gd name="T11" fmla="*/ 2147483646 h 263"/>
              <a:gd name="T12" fmla="*/ 2147483646 w 295"/>
              <a:gd name="T13" fmla="*/ 2147483646 h 263"/>
              <a:gd name="T14" fmla="*/ 2147483646 w 295"/>
              <a:gd name="T15" fmla="*/ 2147483646 h 263"/>
              <a:gd name="T16" fmla="*/ 1201803880 w 295"/>
              <a:gd name="T17" fmla="*/ 2147483646 h 263"/>
              <a:gd name="T18" fmla="*/ 198221278 w 295"/>
              <a:gd name="T19" fmla="*/ 2147483646 h 263"/>
              <a:gd name="T20" fmla="*/ 272594463 w 295"/>
              <a:gd name="T21" fmla="*/ 2147483646 h 263"/>
              <a:gd name="T22" fmla="*/ 1883263426 w 295"/>
              <a:gd name="T23" fmla="*/ 2147483646 h 263"/>
              <a:gd name="T24" fmla="*/ 2147483646 w 295"/>
              <a:gd name="T25" fmla="*/ 2147483646 h 263"/>
              <a:gd name="T26" fmla="*/ 2147483646 w 295"/>
              <a:gd name="T27" fmla="*/ 2147483646 h 263"/>
              <a:gd name="T28" fmla="*/ 2147483646 w 295"/>
              <a:gd name="T29" fmla="*/ 2147483646 h 263"/>
              <a:gd name="T30" fmla="*/ 2147483646 w 295"/>
              <a:gd name="T31" fmla="*/ 2147483646 h 263"/>
              <a:gd name="T32" fmla="*/ 2147483646 w 295"/>
              <a:gd name="T33" fmla="*/ 2147483646 h 263"/>
              <a:gd name="T34" fmla="*/ 2147483646 w 295"/>
              <a:gd name="T35" fmla="*/ 2147483646 h 263"/>
              <a:gd name="T36" fmla="*/ 2147483646 w 295"/>
              <a:gd name="T37" fmla="*/ 2147483646 h 263"/>
              <a:gd name="T38" fmla="*/ 1784152787 w 295"/>
              <a:gd name="T39" fmla="*/ 1122289079 h 263"/>
              <a:gd name="T40" fmla="*/ 1127484148 w 295"/>
              <a:gd name="T41" fmla="*/ 340722590 h 263"/>
              <a:gd name="T42" fmla="*/ 433655991 w 295"/>
              <a:gd name="T43" fmla="*/ 60131782 h 263"/>
              <a:gd name="T44" fmla="*/ 0 w 295"/>
              <a:gd name="T45" fmla="*/ 0 h 2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95"/>
              <a:gd name="T70" fmla="*/ 0 h 263"/>
              <a:gd name="T71" fmla="*/ 295 w 295"/>
              <a:gd name="T72" fmla="*/ 263 h 2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54" name="Freeform 295"/>
          <p:cNvSpPr/>
          <p:nvPr/>
        </p:nvSpPr>
        <p:spPr bwMode="auto">
          <a:xfrm flipH="1">
            <a:off x="1069975" y="4117975"/>
            <a:ext cx="61913" cy="93663"/>
          </a:xfrm>
          <a:custGeom>
            <a:avLst/>
            <a:gdLst>
              <a:gd name="T0" fmla="*/ 614945140 w 270"/>
              <a:gd name="T1" fmla="*/ 0 h 345"/>
              <a:gd name="T2" fmla="*/ 156746518 w 270"/>
              <a:gd name="T3" fmla="*/ 140039759 h 345"/>
              <a:gd name="T4" fmla="*/ 0 w 270"/>
              <a:gd name="T5" fmla="*/ 780390342 h 345"/>
              <a:gd name="T6" fmla="*/ 36176225 w 270"/>
              <a:gd name="T7" fmla="*/ 1300675276 h 345"/>
              <a:gd name="T8" fmla="*/ 313493265 w 270"/>
              <a:gd name="T9" fmla="*/ 2020995600 h 345"/>
              <a:gd name="T10" fmla="*/ 687297818 w 270"/>
              <a:gd name="T11" fmla="*/ 2147483646 h 345"/>
              <a:gd name="T12" fmla="*/ 1398677959 w 270"/>
              <a:gd name="T13" fmla="*/ 2147483646 h 345"/>
              <a:gd name="T14" fmla="*/ 2073882104 w 270"/>
              <a:gd name="T15" fmla="*/ 2147483646 h 345"/>
              <a:gd name="T16" fmla="*/ 2147483646 w 270"/>
              <a:gd name="T17" fmla="*/ 2147483646 h 345"/>
              <a:gd name="T18" fmla="*/ 2147483646 w 270"/>
              <a:gd name="T19" fmla="*/ 2147483646 h 345"/>
              <a:gd name="T20" fmla="*/ 2147483646 w 270"/>
              <a:gd name="T21" fmla="*/ 2147483646 h 345"/>
              <a:gd name="T22" fmla="*/ 2147483646 w 270"/>
              <a:gd name="T23" fmla="*/ 2147483646 h 345"/>
              <a:gd name="T24" fmla="*/ 2147483646 w 270"/>
              <a:gd name="T25" fmla="*/ 2147483646 h 345"/>
              <a:gd name="T26" fmla="*/ 2147483646 w 270"/>
              <a:gd name="T27" fmla="*/ 2147483646 h 345"/>
              <a:gd name="T28" fmla="*/ 2147483646 w 270"/>
              <a:gd name="T29" fmla="*/ 1720868127 h 345"/>
              <a:gd name="T30" fmla="*/ 1085184923 w 270"/>
              <a:gd name="T31" fmla="*/ 200109506 h 345"/>
              <a:gd name="T32" fmla="*/ 614945140 w 270"/>
              <a:gd name="T33" fmla="*/ 0 h 3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0"/>
              <a:gd name="T52" fmla="*/ 0 h 345"/>
              <a:gd name="T53" fmla="*/ 270 w 270"/>
              <a:gd name="T54" fmla="*/ 345 h 3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55" name="Freeform 296"/>
          <p:cNvSpPr/>
          <p:nvPr/>
        </p:nvSpPr>
        <p:spPr bwMode="auto">
          <a:xfrm flipH="1">
            <a:off x="1077913" y="4024313"/>
            <a:ext cx="66675" cy="55562"/>
          </a:xfrm>
          <a:custGeom>
            <a:avLst/>
            <a:gdLst>
              <a:gd name="T0" fmla="*/ 0 w 287"/>
              <a:gd name="T1" fmla="*/ 2147483646 h 199"/>
              <a:gd name="T2" fmla="*/ 614408266 w 287"/>
              <a:gd name="T3" fmla="*/ 2147483646 h 199"/>
              <a:gd name="T4" fmla="*/ 1629984675 w 287"/>
              <a:gd name="T5" fmla="*/ 2147483646 h 199"/>
              <a:gd name="T6" fmla="*/ 2147483646 w 287"/>
              <a:gd name="T7" fmla="*/ 2147483646 h 199"/>
              <a:gd name="T8" fmla="*/ 2147483646 w 287"/>
              <a:gd name="T9" fmla="*/ 0 h 199"/>
              <a:gd name="T10" fmla="*/ 2147483646 w 287"/>
              <a:gd name="T11" fmla="*/ 957689527 h 199"/>
              <a:gd name="T12" fmla="*/ 1780456676 w 287"/>
              <a:gd name="T13" fmla="*/ 1610649125 h 199"/>
              <a:gd name="T14" fmla="*/ 1166048177 w 287"/>
              <a:gd name="T15" fmla="*/ 2147483646 h 199"/>
              <a:gd name="T16" fmla="*/ 852637112 w 287"/>
              <a:gd name="T17" fmla="*/ 2147483646 h 199"/>
              <a:gd name="T18" fmla="*/ 0 w 287"/>
              <a:gd name="T19" fmla="*/ 2147483646 h 1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7"/>
              <a:gd name="T31" fmla="*/ 0 h 199"/>
              <a:gd name="T32" fmla="*/ 287 w 287"/>
              <a:gd name="T33" fmla="*/ 199 h 1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56" name="Freeform 297"/>
          <p:cNvSpPr/>
          <p:nvPr/>
        </p:nvSpPr>
        <p:spPr bwMode="auto">
          <a:xfrm flipH="1">
            <a:off x="1157288" y="4124325"/>
            <a:ext cx="38100" cy="142875"/>
          </a:xfrm>
          <a:custGeom>
            <a:avLst/>
            <a:gdLst>
              <a:gd name="T0" fmla="*/ 0 w 162"/>
              <a:gd name="T1" fmla="*/ 2147483646 h 514"/>
              <a:gd name="T2" fmla="*/ 1053695011 w 162"/>
              <a:gd name="T3" fmla="*/ 2147483646 h 514"/>
              <a:gd name="T4" fmla="*/ 1378929781 w 162"/>
              <a:gd name="T5" fmla="*/ 2147483646 h 514"/>
              <a:gd name="T6" fmla="*/ 1378929781 w 162"/>
              <a:gd name="T7" fmla="*/ 2147483646 h 514"/>
              <a:gd name="T8" fmla="*/ 1613065806 w 162"/>
              <a:gd name="T9" fmla="*/ 2147483646 h 514"/>
              <a:gd name="T10" fmla="*/ 1951299496 w 162"/>
              <a:gd name="T11" fmla="*/ 2147483646 h 514"/>
              <a:gd name="T12" fmla="*/ 1782154781 w 162"/>
              <a:gd name="T13" fmla="*/ 2147483646 h 514"/>
              <a:gd name="T14" fmla="*/ 1782154781 w 162"/>
              <a:gd name="T15" fmla="*/ 2147483646 h 514"/>
              <a:gd name="T16" fmla="*/ 2029344759 w 162"/>
              <a:gd name="T17" fmla="*/ 2147483646 h 514"/>
              <a:gd name="T18" fmla="*/ 2029344759 w 162"/>
              <a:gd name="T19" fmla="*/ 2147483646 h 514"/>
              <a:gd name="T20" fmla="*/ 1873253998 w 162"/>
              <a:gd name="T21" fmla="*/ 2147483646 h 514"/>
              <a:gd name="T22" fmla="*/ 1873253998 w 162"/>
              <a:gd name="T23" fmla="*/ 2147483646 h 514"/>
              <a:gd name="T24" fmla="*/ 2107390022 w 162"/>
              <a:gd name="T25" fmla="*/ 2147483646 h 514"/>
              <a:gd name="T26" fmla="*/ 2029344759 w 162"/>
              <a:gd name="T27" fmla="*/ 2018872950 h 514"/>
              <a:gd name="T28" fmla="*/ 2029344759 w 162"/>
              <a:gd name="T29" fmla="*/ 0 h 514"/>
              <a:gd name="T30" fmla="*/ 1378929781 w 162"/>
              <a:gd name="T31" fmla="*/ 2147483646 h 514"/>
              <a:gd name="T32" fmla="*/ 806505269 w 162"/>
              <a:gd name="T33" fmla="*/ 2147483646 h 514"/>
              <a:gd name="T34" fmla="*/ 416278483 w 162"/>
              <a:gd name="T35" fmla="*/ 2147483646 h 514"/>
              <a:gd name="T36" fmla="*/ 0 w 162"/>
              <a:gd name="T37" fmla="*/ 2147483646 h 5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2"/>
              <a:gd name="T58" fmla="*/ 0 h 514"/>
              <a:gd name="T59" fmla="*/ 162 w 162"/>
              <a:gd name="T60" fmla="*/ 514 h 51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57" name="Freeform 298"/>
          <p:cNvSpPr/>
          <p:nvPr/>
        </p:nvSpPr>
        <p:spPr bwMode="auto">
          <a:xfrm flipH="1">
            <a:off x="1071563" y="4278313"/>
            <a:ext cx="68262" cy="26987"/>
          </a:xfrm>
          <a:custGeom>
            <a:avLst/>
            <a:gdLst>
              <a:gd name="T0" fmla="*/ 2147483646 w 289"/>
              <a:gd name="T1" fmla="*/ 1012140201 h 97"/>
              <a:gd name="T2" fmla="*/ 2147483646 w 289"/>
              <a:gd name="T3" fmla="*/ 409159645 h 97"/>
              <a:gd name="T4" fmla="*/ 1449555616 w 289"/>
              <a:gd name="T5" fmla="*/ 86151129 h 97"/>
              <a:gd name="T6" fmla="*/ 421666656 w 289"/>
              <a:gd name="T7" fmla="*/ 0 h 97"/>
              <a:gd name="T8" fmla="*/ 0 w 289"/>
              <a:gd name="T9" fmla="*/ 129187882 h 97"/>
              <a:gd name="T10" fmla="*/ 197666675 w 289"/>
              <a:gd name="T11" fmla="*/ 796801191 h 97"/>
              <a:gd name="T12" fmla="*/ 593000025 w 289"/>
              <a:gd name="T13" fmla="*/ 1313630619 h 97"/>
              <a:gd name="T14" fmla="*/ 1489111201 w 289"/>
              <a:gd name="T15" fmla="*/ 1701271887 h 97"/>
              <a:gd name="T16" fmla="*/ 2147483646 w 289"/>
              <a:gd name="T17" fmla="*/ 2088912877 h 97"/>
              <a:gd name="T18" fmla="*/ 2147483646 w 289"/>
              <a:gd name="T19" fmla="*/ 1959724995 h 97"/>
              <a:gd name="T20" fmla="*/ 2147483646 w 289"/>
              <a:gd name="T21" fmla="*/ 1012140201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
              <a:gd name="T34" fmla="*/ 0 h 97"/>
              <a:gd name="T35" fmla="*/ 289 w 289"/>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58" name="Freeform 299"/>
          <p:cNvSpPr/>
          <p:nvPr/>
        </p:nvSpPr>
        <p:spPr bwMode="auto">
          <a:xfrm flipH="1">
            <a:off x="1154113" y="4291013"/>
            <a:ext cx="41275" cy="60325"/>
          </a:xfrm>
          <a:custGeom>
            <a:avLst/>
            <a:gdLst>
              <a:gd name="T0" fmla="*/ 1044746703 w 176"/>
              <a:gd name="T1" fmla="*/ 1285262107 h 216"/>
              <a:gd name="T2" fmla="*/ 761010627 w 176"/>
              <a:gd name="T3" fmla="*/ 304974713 h 216"/>
              <a:gd name="T4" fmla="*/ 335324197 w 176"/>
              <a:gd name="T5" fmla="*/ 0 h 216"/>
              <a:gd name="T6" fmla="*/ 38718764 w 176"/>
              <a:gd name="T7" fmla="*/ 239612017 h 216"/>
              <a:gd name="T8" fmla="*/ 0 w 176"/>
              <a:gd name="T9" fmla="*/ 762437062 h 216"/>
              <a:gd name="T10" fmla="*/ 193483833 w 176"/>
              <a:gd name="T11" fmla="*/ 1655521876 h 216"/>
              <a:gd name="T12" fmla="*/ 515938673 w 176"/>
              <a:gd name="T13" fmla="*/ 2147483646 h 216"/>
              <a:gd name="T14" fmla="*/ 915775930 w 176"/>
              <a:gd name="T15" fmla="*/ 2147483646 h 216"/>
              <a:gd name="T16" fmla="*/ 1457453317 w 176"/>
              <a:gd name="T17" fmla="*/ 2147483646 h 216"/>
              <a:gd name="T18" fmla="*/ 2147483646 w 176"/>
              <a:gd name="T19" fmla="*/ 2147483646 h 216"/>
              <a:gd name="T20" fmla="*/ 1534890845 w 176"/>
              <a:gd name="T21" fmla="*/ 2147483646 h 216"/>
              <a:gd name="T22" fmla="*/ 1289818891 w 176"/>
              <a:gd name="T23" fmla="*/ 2147483646 h 216"/>
              <a:gd name="T24" fmla="*/ 1044746703 w 176"/>
              <a:gd name="T25" fmla="*/ 1285262107 h 2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6"/>
              <a:gd name="T40" fmla="*/ 0 h 216"/>
              <a:gd name="T41" fmla="*/ 176 w 176"/>
              <a:gd name="T42" fmla="*/ 216 h 2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59" name="Freeform 300"/>
          <p:cNvSpPr/>
          <p:nvPr/>
        </p:nvSpPr>
        <p:spPr bwMode="auto">
          <a:xfrm flipH="1">
            <a:off x="1030288" y="3973513"/>
            <a:ext cx="98425" cy="77787"/>
          </a:xfrm>
          <a:custGeom>
            <a:avLst/>
            <a:gdLst>
              <a:gd name="T0" fmla="*/ 0 w 418"/>
              <a:gd name="T1" fmla="*/ 2147483646 h 260"/>
              <a:gd name="T2" fmla="*/ 169715546 w 418"/>
              <a:gd name="T3" fmla="*/ 2147483646 h 260"/>
              <a:gd name="T4" fmla="*/ 1318580652 w 418"/>
              <a:gd name="T5" fmla="*/ 2147483646 h 260"/>
              <a:gd name="T6" fmla="*/ 2147483646 w 418"/>
              <a:gd name="T7" fmla="*/ 1847736841 h 260"/>
              <a:gd name="T8" fmla="*/ 2147483646 w 418"/>
              <a:gd name="T9" fmla="*/ 937250178 h 260"/>
              <a:gd name="T10" fmla="*/ 2147483646 w 418"/>
              <a:gd name="T11" fmla="*/ 0 h 260"/>
              <a:gd name="T12" fmla="*/ 2147483646 w 418"/>
              <a:gd name="T13" fmla="*/ 2035258261 h 260"/>
              <a:gd name="T14" fmla="*/ 2147483646 w 418"/>
              <a:gd name="T15" fmla="*/ 2147483646 h 260"/>
              <a:gd name="T16" fmla="*/ 2147483646 w 418"/>
              <a:gd name="T17" fmla="*/ 2147483646 h 260"/>
              <a:gd name="T18" fmla="*/ 2147483646 w 418"/>
              <a:gd name="T19" fmla="*/ 2147483646 h 260"/>
              <a:gd name="T20" fmla="*/ 1279436700 w 418"/>
              <a:gd name="T21" fmla="*/ 2147483646 h 260"/>
              <a:gd name="T22" fmla="*/ 0 w 418"/>
              <a:gd name="T23" fmla="*/ 2147483646 h 2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8"/>
              <a:gd name="T37" fmla="*/ 0 h 260"/>
              <a:gd name="T38" fmla="*/ 418 w 418"/>
              <a:gd name="T39" fmla="*/ 260 h 2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60" name="Freeform 301"/>
          <p:cNvSpPr/>
          <p:nvPr/>
        </p:nvSpPr>
        <p:spPr bwMode="auto">
          <a:xfrm flipH="1">
            <a:off x="919163" y="4311650"/>
            <a:ext cx="203200" cy="323850"/>
          </a:xfrm>
          <a:custGeom>
            <a:avLst/>
            <a:gdLst>
              <a:gd name="T0" fmla="*/ 2147483646 w 863"/>
              <a:gd name="T1" fmla="*/ 2147483646 h 1164"/>
              <a:gd name="T2" fmla="*/ 2147483646 w 863"/>
              <a:gd name="T3" fmla="*/ 2147483646 h 1164"/>
              <a:gd name="T4" fmla="*/ 2147483646 w 863"/>
              <a:gd name="T5" fmla="*/ 2147483646 h 1164"/>
              <a:gd name="T6" fmla="*/ 2147483646 w 863"/>
              <a:gd name="T7" fmla="*/ 1938278141 h 1164"/>
              <a:gd name="T8" fmla="*/ 2147483646 w 863"/>
              <a:gd name="T9" fmla="*/ 1119928388 h 1164"/>
              <a:gd name="T10" fmla="*/ 2147483646 w 863"/>
              <a:gd name="T11" fmla="*/ 430694069 h 1164"/>
              <a:gd name="T12" fmla="*/ 2147483646 w 863"/>
              <a:gd name="T13" fmla="*/ 0 h 1164"/>
              <a:gd name="T14" fmla="*/ 2147483646 w 863"/>
              <a:gd name="T15" fmla="*/ 150789457 h 1164"/>
              <a:gd name="T16" fmla="*/ 2147483646 w 863"/>
              <a:gd name="T17" fmla="*/ 2147483646 h 1164"/>
              <a:gd name="T18" fmla="*/ 2147483646 w 863"/>
              <a:gd name="T19" fmla="*/ 2147483646 h 1164"/>
              <a:gd name="T20" fmla="*/ 2147483646 w 863"/>
              <a:gd name="T21" fmla="*/ 2147483646 h 1164"/>
              <a:gd name="T22" fmla="*/ 2147483646 w 863"/>
              <a:gd name="T23" fmla="*/ 2147483646 h 1164"/>
              <a:gd name="T24" fmla="*/ 2147483646 w 863"/>
              <a:gd name="T25" fmla="*/ 2147483646 h 1164"/>
              <a:gd name="T26" fmla="*/ 1801422626 w 863"/>
              <a:gd name="T27" fmla="*/ 2147483646 h 1164"/>
              <a:gd name="T28" fmla="*/ 326321776 w 863"/>
              <a:gd name="T29" fmla="*/ 2147483646 h 1164"/>
              <a:gd name="T30" fmla="*/ 0 w 863"/>
              <a:gd name="T31" fmla="*/ 2147483646 h 1164"/>
              <a:gd name="T32" fmla="*/ 169702845 w 863"/>
              <a:gd name="T33" fmla="*/ 2147483646 h 1164"/>
              <a:gd name="T34" fmla="*/ 1240089337 w 863"/>
              <a:gd name="T35" fmla="*/ 2147483646 h 1164"/>
              <a:gd name="T36" fmla="*/ 2127800206 w 863"/>
              <a:gd name="T37" fmla="*/ 2147483646 h 1164"/>
              <a:gd name="T38" fmla="*/ 2147483646 w 863"/>
              <a:gd name="T39" fmla="*/ 2147483646 h 1164"/>
              <a:gd name="T40" fmla="*/ 2147483646 w 863"/>
              <a:gd name="T41" fmla="*/ 2147483646 h 1164"/>
              <a:gd name="T42" fmla="*/ 2147483646 w 863"/>
              <a:gd name="T43" fmla="*/ 2147483646 h 1164"/>
              <a:gd name="T44" fmla="*/ 2147483646 w 863"/>
              <a:gd name="T45" fmla="*/ 2147483646 h 1164"/>
              <a:gd name="T46" fmla="*/ 2147483646 w 863"/>
              <a:gd name="T47" fmla="*/ 2147483646 h 11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63"/>
              <a:gd name="T73" fmla="*/ 0 h 1164"/>
              <a:gd name="T74" fmla="*/ 863 w 863"/>
              <a:gd name="T75" fmla="*/ 1164 h 116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a:solidFill>
              <a:srgbClr val="000000"/>
            </a:solidFill>
            <a:prstDash val="solid"/>
            <a:round/>
          </a:ln>
        </p:spPr>
        <p:txBody>
          <a:bodyPr/>
          <a:lstStyle/>
          <a:p>
            <a:endParaRPr lang="zh-CN" altLang="en-US"/>
          </a:p>
        </p:txBody>
      </p:sp>
      <p:sp>
        <p:nvSpPr>
          <p:cNvPr id="139561" name="Freeform 302"/>
          <p:cNvSpPr/>
          <p:nvPr/>
        </p:nvSpPr>
        <p:spPr bwMode="auto">
          <a:xfrm flipH="1">
            <a:off x="923925" y="4329113"/>
            <a:ext cx="174625" cy="293687"/>
          </a:xfrm>
          <a:custGeom>
            <a:avLst/>
            <a:gdLst>
              <a:gd name="T0" fmla="*/ 2147483646 w 743"/>
              <a:gd name="T1" fmla="*/ 2147483646 h 1068"/>
              <a:gd name="T2" fmla="*/ 2147483646 w 743"/>
              <a:gd name="T3" fmla="*/ 2147483646 h 1068"/>
              <a:gd name="T4" fmla="*/ 2147483646 w 743"/>
              <a:gd name="T5" fmla="*/ 2147483646 h 1068"/>
              <a:gd name="T6" fmla="*/ 2147483646 w 743"/>
              <a:gd name="T7" fmla="*/ 2147483646 h 1068"/>
              <a:gd name="T8" fmla="*/ 2147483646 w 743"/>
              <a:gd name="T9" fmla="*/ 2079427430 h 1068"/>
              <a:gd name="T10" fmla="*/ 2147483646 w 743"/>
              <a:gd name="T11" fmla="*/ 0 h 1068"/>
              <a:gd name="T12" fmla="*/ 2147483646 w 743"/>
              <a:gd name="T13" fmla="*/ 2147483646 h 1068"/>
              <a:gd name="T14" fmla="*/ 2147483646 w 743"/>
              <a:gd name="T15" fmla="*/ 2147483646 h 1068"/>
              <a:gd name="T16" fmla="*/ 2147483646 w 743"/>
              <a:gd name="T17" fmla="*/ 2147483646 h 1068"/>
              <a:gd name="T18" fmla="*/ 2147483646 w 743"/>
              <a:gd name="T19" fmla="*/ 2147483646 h 1068"/>
              <a:gd name="T20" fmla="*/ 2147483646 w 743"/>
              <a:gd name="T21" fmla="*/ 2147483646 h 1068"/>
              <a:gd name="T22" fmla="*/ 2147483646 w 743"/>
              <a:gd name="T23" fmla="*/ 2147483646 h 1068"/>
              <a:gd name="T24" fmla="*/ 2147483646 w 743"/>
              <a:gd name="T25" fmla="*/ 2147483646 h 1068"/>
              <a:gd name="T26" fmla="*/ 895788881 w 743"/>
              <a:gd name="T27" fmla="*/ 2147483646 h 1068"/>
              <a:gd name="T28" fmla="*/ 311595632 w 743"/>
              <a:gd name="T29" fmla="*/ 2147483646 h 1068"/>
              <a:gd name="T30" fmla="*/ 0 w 743"/>
              <a:gd name="T31" fmla="*/ 2147483646 h 1068"/>
              <a:gd name="T32" fmla="*/ 142789429 w 743"/>
              <a:gd name="T33" fmla="*/ 2147483646 h 1068"/>
              <a:gd name="T34" fmla="*/ 973674216 w 743"/>
              <a:gd name="T35" fmla="*/ 2147483646 h 1068"/>
              <a:gd name="T36" fmla="*/ 2147483646 w 743"/>
              <a:gd name="T37" fmla="*/ 2147483646 h 1068"/>
              <a:gd name="T38" fmla="*/ 2147483646 w 743"/>
              <a:gd name="T39" fmla="*/ 2147483646 h 1068"/>
              <a:gd name="T40" fmla="*/ 2147483646 w 743"/>
              <a:gd name="T41" fmla="*/ 2147483646 h 10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3"/>
              <a:gd name="T64" fmla="*/ 0 h 1068"/>
              <a:gd name="T65" fmla="*/ 743 w 743"/>
              <a:gd name="T66" fmla="*/ 1068 h 10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62" name="Text Box 303"/>
          <p:cNvSpPr txBox="1">
            <a:spLocks noChangeArrowheads="1"/>
          </p:cNvSpPr>
          <p:nvPr/>
        </p:nvSpPr>
        <p:spPr bwMode="auto">
          <a:xfrm>
            <a:off x="6318250" y="2366963"/>
            <a:ext cx="1403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3200">
                <a:solidFill>
                  <a:srgbClr val="333399"/>
                </a:solidFill>
                <a:ea typeface="黑体" panose="02010609060101010101" pitchFamily="49" charset="-122"/>
              </a:rPr>
              <a:t>因特网</a:t>
            </a:r>
            <a:endParaRPr lang="zh-CN" altLang="en-US" sz="3200">
              <a:solidFill>
                <a:srgbClr val="333399"/>
              </a:solidFill>
              <a:ea typeface="黑体" panose="02010609060101010101" pitchFamily="49" charset="-122"/>
            </a:endParaRPr>
          </a:p>
        </p:txBody>
      </p:sp>
      <p:sp>
        <p:nvSpPr>
          <p:cNvPr id="139563" name="Line 304"/>
          <p:cNvSpPr>
            <a:spLocks noChangeShapeType="1"/>
          </p:cNvSpPr>
          <p:nvPr/>
        </p:nvSpPr>
        <p:spPr bwMode="auto">
          <a:xfrm flipV="1">
            <a:off x="2519363" y="2673350"/>
            <a:ext cx="0" cy="2190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564" name="Line 305"/>
          <p:cNvSpPr>
            <a:spLocks noChangeShapeType="1"/>
          </p:cNvSpPr>
          <p:nvPr/>
        </p:nvSpPr>
        <p:spPr bwMode="auto">
          <a:xfrm flipH="1">
            <a:off x="2625725" y="3000375"/>
            <a:ext cx="10477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565" name="Oval 307"/>
          <p:cNvSpPr>
            <a:spLocks noChangeArrowheads="1"/>
          </p:cNvSpPr>
          <p:nvPr/>
        </p:nvSpPr>
        <p:spPr bwMode="auto">
          <a:xfrm>
            <a:off x="2520950" y="2238375"/>
            <a:ext cx="1893888" cy="981075"/>
          </a:xfrm>
          <a:prstGeom prst="ellipse">
            <a:avLst/>
          </a:prstGeom>
          <a:solidFill>
            <a:schemeClr val="bg1"/>
          </a:solidFill>
          <a:ln w="9525">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39566" name="Text Box 308"/>
          <p:cNvSpPr txBox="1">
            <a:spLocks noChangeArrowheads="1"/>
          </p:cNvSpPr>
          <p:nvPr/>
        </p:nvSpPr>
        <p:spPr bwMode="auto">
          <a:xfrm>
            <a:off x="3052763" y="2492375"/>
            <a:ext cx="9874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3200">
                <a:solidFill>
                  <a:srgbClr val="333399"/>
                </a:solidFill>
                <a:ea typeface="黑体" panose="02010609060101010101" pitchFamily="49" charset="-122"/>
              </a:rPr>
              <a:t>ISP</a:t>
            </a:r>
            <a:r>
              <a:rPr lang="en-US" altLang="zh-CN" sz="3200" baseline="-25000">
                <a:solidFill>
                  <a:srgbClr val="333399"/>
                </a:solidFill>
                <a:ea typeface="黑体" panose="02010609060101010101" pitchFamily="49" charset="-122"/>
              </a:rPr>
              <a:t>1</a:t>
            </a:r>
            <a:endParaRPr lang="en-US" altLang="zh-CN" sz="3200" baseline="-25000">
              <a:solidFill>
                <a:srgbClr val="333399"/>
              </a:solidFill>
              <a:ea typeface="黑体" panose="02010609060101010101" pitchFamily="49" charset="-122"/>
            </a:endParaRPr>
          </a:p>
        </p:txBody>
      </p:sp>
      <p:sp>
        <p:nvSpPr>
          <p:cNvPr id="139567" name="Oval 310"/>
          <p:cNvSpPr>
            <a:spLocks noChangeArrowheads="1"/>
          </p:cNvSpPr>
          <p:nvPr/>
        </p:nvSpPr>
        <p:spPr bwMode="auto">
          <a:xfrm>
            <a:off x="3671888" y="3757613"/>
            <a:ext cx="1893887" cy="982662"/>
          </a:xfrm>
          <a:prstGeom prst="ellipse">
            <a:avLst/>
          </a:prstGeom>
          <a:solidFill>
            <a:schemeClr val="bg1"/>
          </a:solidFill>
          <a:ln w="9525">
            <a:solidFill>
              <a:schemeClr val="tx1"/>
            </a:solidFill>
            <a:rou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39568" name="Text Box 311"/>
          <p:cNvSpPr txBox="1">
            <a:spLocks noChangeArrowheads="1"/>
          </p:cNvSpPr>
          <p:nvPr/>
        </p:nvSpPr>
        <p:spPr bwMode="auto">
          <a:xfrm>
            <a:off x="4205288" y="4013200"/>
            <a:ext cx="9874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3200">
                <a:solidFill>
                  <a:srgbClr val="333399"/>
                </a:solidFill>
                <a:ea typeface="黑体" panose="02010609060101010101" pitchFamily="49" charset="-122"/>
              </a:rPr>
              <a:t>ISP</a:t>
            </a:r>
            <a:r>
              <a:rPr lang="en-US" altLang="zh-CN" sz="3200" baseline="-25000">
                <a:solidFill>
                  <a:srgbClr val="333399"/>
                </a:solidFill>
                <a:ea typeface="黑体" panose="02010609060101010101" pitchFamily="49" charset="-122"/>
              </a:rPr>
              <a:t>2</a:t>
            </a:r>
            <a:endParaRPr lang="en-US" altLang="zh-CN" sz="3200" baseline="-25000">
              <a:solidFill>
                <a:srgbClr val="333399"/>
              </a:solidFill>
              <a:ea typeface="黑体" panose="02010609060101010101" pitchFamily="49" charset="-122"/>
            </a:endParaRPr>
          </a:p>
        </p:txBody>
      </p:sp>
      <p:grpSp>
        <p:nvGrpSpPr>
          <p:cNvPr id="139569" name="Group 411"/>
          <p:cNvGrpSpPr/>
          <p:nvPr/>
        </p:nvGrpSpPr>
        <p:grpSpPr bwMode="auto">
          <a:xfrm>
            <a:off x="2098675" y="4094163"/>
            <a:ext cx="928688" cy="919162"/>
            <a:chOff x="992" y="2426"/>
            <a:chExt cx="540" cy="641"/>
          </a:xfrm>
        </p:grpSpPr>
        <p:sp>
          <p:nvSpPr>
            <p:cNvPr id="139573" name="Freeform 313"/>
            <p:cNvSpPr/>
            <p:nvPr/>
          </p:nvSpPr>
          <p:spPr bwMode="auto">
            <a:xfrm flipH="1">
              <a:off x="1251" y="2660"/>
              <a:ext cx="161" cy="143"/>
            </a:xfrm>
            <a:custGeom>
              <a:avLst/>
              <a:gdLst>
                <a:gd name="T0" fmla="*/ 0 w 1188"/>
                <a:gd name="T1" fmla="*/ 2 h 738"/>
                <a:gd name="T2" fmla="*/ 0 w 1188"/>
                <a:gd name="T3" fmla="*/ 5 h 738"/>
                <a:gd name="T4" fmla="*/ 3 w 1188"/>
                <a:gd name="T5" fmla="*/ 3 h 738"/>
                <a:gd name="T6" fmla="*/ 3 w 1188"/>
                <a:gd name="T7" fmla="*/ 0 h 738"/>
                <a:gd name="T8" fmla="*/ 0 w 1188"/>
                <a:gd name="T9" fmla="*/ 2 h 738"/>
                <a:gd name="T10" fmla="*/ 0 60000 65536"/>
                <a:gd name="T11" fmla="*/ 0 60000 65536"/>
                <a:gd name="T12" fmla="*/ 0 60000 65536"/>
                <a:gd name="T13" fmla="*/ 0 60000 65536"/>
                <a:gd name="T14" fmla="*/ 0 60000 65536"/>
                <a:gd name="T15" fmla="*/ 0 w 1188"/>
                <a:gd name="T16" fmla="*/ 0 h 738"/>
                <a:gd name="T17" fmla="*/ 1188 w 1188"/>
                <a:gd name="T18" fmla="*/ 738 h 738"/>
              </a:gdLst>
              <a:ahLst/>
              <a:cxnLst>
                <a:cxn ang="T10">
                  <a:pos x="T0" y="T1"/>
                </a:cxn>
                <a:cxn ang="T11">
                  <a:pos x="T2" y="T3"/>
                </a:cxn>
                <a:cxn ang="T12">
                  <a:pos x="T4" y="T5"/>
                </a:cxn>
                <a:cxn ang="T13">
                  <a:pos x="T6" y="T7"/>
                </a:cxn>
                <a:cxn ang="T14">
                  <a:pos x="T8" y="T9"/>
                </a:cxn>
              </a:cxnLst>
              <a:rect l="T15" t="T16" r="T17" b="T18"/>
              <a:pathLst>
                <a:path w="1188" h="738">
                  <a:moveTo>
                    <a:pt x="0" y="225"/>
                  </a:moveTo>
                  <a:lnTo>
                    <a:pt x="0" y="738"/>
                  </a:lnTo>
                  <a:lnTo>
                    <a:pt x="1188" y="360"/>
                  </a:lnTo>
                  <a:lnTo>
                    <a:pt x="1188" y="0"/>
                  </a:lnTo>
                  <a:lnTo>
                    <a:pt x="0" y="225"/>
                  </a:lnTo>
                  <a:close/>
                </a:path>
              </a:pathLst>
            </a:custGeom>
            <a:solidFill>
              <a:srgbClr val="A0A0A0"/>
            </a:solidFill>
            <a:ln w="1588">
              <a:solidFill>
                <a:srgbClr val="000000"/>
              </a:solidFill>
              <a:prstDash val="solid"/>
              <a:round/>
            </a:ln>
          </p:spPr>
          <p:txBody>
            <a:bodyPr/>
            <a:lstStyle/>
            <a:p>
              <a:endParaRPr lang="zh-CN" altLang="en-US"/>
            </a:p>
          </p:txBody>
        </p:sp>
        <p:sp>
          <p:nvSpPr>
            <p:cNvPr id="139574" name="Freeform 314"/>
            <p:cNvSpPr/>
            <p:nvPr/>
          </p:nvSpPr>
          <p:spPr bwMode="auto">
            <a:xfrm flipH="1">
              <a:off x="1412" y="2694"/>
              <a:ext cx="120" cy="109"/>
            </a:xfrm>
            <a:custGeom>
              <a:avLst/>
              <a:gdLst>
                <a:gd name="T0" fmla="*/ 2 w 882"/>
                <a:gd name="T1" fmla="*/ 0 h 563"/>
                <a:gd name="T2" fmla="*/ 2 w 882"/>
                <a:gd name="T3" fmla="*/ 4 h 563"/>
                <a:gd name="T4" fmla="*/ 0 w 882"/>
                <a:gd name="T5" fmla="*/ 3 h 563"/>
                <a:gd name="T6" fmla="*/ 0 w 882"/>
                <a:gd name="T7" fmla="*/ 0 h 563"/>
                <a:gd name="T8" fmla="*/ 2 w 882"/>
                <a:gd name="T9" fmla="*/ 0 h 563"/>
                <a:gd name="T10" fmla="*/ 0 60000 65536"/>
                <a:gd name="T11" fmla="*/ 0 60000 65536"/>
                <a:gd name="T12" fmla="*/ 0 60000 65536"/>
                <a:gd name="T13" fmla="*/ 0 60000 65536"/>
                <a:gd name="T14" fmla="*/ 0 60000 65536"/>
                <a:gd name="T15" fmla="*/ 0 w 882"/>
                <a:gd name="T16" fmla="*/ 0 h 563"/>
                <a:gd name="T17" fmla="*/ 882 w 882"/>
                <a:gd name="T18" fmla="*/ 563 h 563"/>
              </a:gdLst>
              <a:ahLst/>
              <a:cxnLst>
                <a:cxn ang="T10">
                  <a:pos x="T0" y="T1"/>
                </a:cxn>
                <a:cxn ang="T11">
                  <a:pos x="T2" y="T3"/>
                </a:cxn>
                <a:cxn ang="T12">
                  <a:pos x="T4" y="T5"/>
                </a:cxn>
                <a:cxn ang="T13">
                  <a:pos x="T6" y="T7"/>
                </a:cxn>
                <a:cxn ang="T14">
                  <a:pos x="T8" y="T9"/>
                </a:cxn>
              </a:cxnLst>
              <a:rect l="T15" t="T16" r="T17" b="T18"/>
              <a:pathLst>
                <a:path w="882" h="563">
                  <a:moveTo>
                    <a:pt x="882" y="50"/>
                  </a:moveTo>
                  <a:lnTo>
                    <a:pt x="882" y="563"/>
                  </a:lnTo>
                  <a:lnTo>
                    <a:pt x="0" y="436"/>
                  </a:lnTo>
                  <a:lnTo>
                    <a:pt x="0" y="0"/>
                  </a:lnTo>
                  <a:lnTo>
                    <a:pt x="882" y="50"/>
                  </a:lnTo>
                  <a:close/>
                </a:path>
              </a:pathLst>
            </a:custGeom>
            <a:solidFill>
              <a:srgbClr val="808080"/>
            </a:solidFill>
            <a:ln w="1588">
              <a:solidFill>
                <a:srgbClr val="000000"/>
              </a:solidFill>
              <a:prstDash val="solid"/>
              <a:round/>
            </a:ln>
          </p:spPr>
          <p:txBody>
            <a:bodyPr/>
            <a:lstStyle/>
            <a:p>
              <a:endParaRPr lang="zh-CN" altLang="en-US"/>
            </a:p>
          </p:txBody>
        </p:sp>
        <p:sp>
          <p:nvSpPr>
            <p:cNvPr id="139575" name="Freeform 315"/>
            <p:cNvSpPr/>
            <p:nvPr/>
          </p:nvSpPr>
          <p:spPr bwMode="auto">
            <a:xfrm flipH="1">
              <a:off x="1251" y="2660"/>
              <a:ext cx="281" cy="44"/>
            </a:xfrm>
            <a:custGeom>
              <a:avLst/>
              <a:gdLst>
                <a:gd name="T0" fmla="*/ 0 w 2070"/>
                <a:gd name="T1" fmla="*/ 1 h 225"/>
                <a:gd name="T2" fmla="*/ 2 w 2070"/>
                <a:gd name="T3" fmla="*/ 2 h 225"/>
                <a:gd name="T4" fmla="*/ 5 w 2070"/>
                <a:gd name="T5" fmla="*/ 0 h 225"/>
                <a:gd name="T6" fmla="*/ 3 w 2070"/>
                <a:gd name="T7" fmla="*/ 0 h 225"/>
                <a:gd name="T8" fmla="*/ 0 w 2070"/>
                <a:gd name="T9" fmla="*/ 1 h 225"/>
                <a:gd name="T10" fmla="*/ 0 60000 65536"/>
                <a:gd name="T11" fmla="*/ 0 60000 65536"/>
                <a:gd name="T12" fmla="*/ 0 60000 65536"/>
                <a:gd name="T13" fmla="*/ 0 60000 65536"/>
                <a:gd name="T14" fmla="*/ 0 60000 65536"/>
                <a:gd name="T15" fmla="*/ 0 w 2070"/>
                <a:gd name="T16" fmla="*/ 0 h 225"/>
                <a:gd name="T17" fmla="*/ 2070 w 2070"/>
                <a:gd name="T18" fmla="*/ 225 h 225"/>
              </a:gdLst>
              <a:ahLst/>
              <a:cxnLst>
                <a:cxn ang="T10">
                  <a:pos x="T0" y="T1"/>
                </a:cxn>
                <a:cxn ang="T11">
                  <a:pos x="T2" y="T3"/>
                </a:cxn>
                <a:cxn ang="T12">
                  <a:pos x="T4" y="T5"/>
                </a:cxn>
                <a:cxn ang="T13">
                  <a:pos x="T6" y="T7"/>
                </a:cxn>
                <a:cxn ang="T14">
                  <a:pos x="T8" y="T9"/>
                </a:cxn>
              </a:cxnLst>
              <a:rect l="T15" t="T16" r="T17" b="T18"/>
              <a:pathLst>
                <a:path w="2070" h="225">
                  <a:moveTo>
                    <a:pt x="0" y="175"/>
                  </a:moveTo>
                  <a:lnTo>
                    <a:pt x="892" y="225"/>
                  </a:lnTo>
                  <a:lnTo>
                    <a:pt x="2070" y="0"/>
                  </a:lnTo>
                  <a:lnTo>
                    <a:pt x="1202" y="0"/>
                  </a:lnTo>
                  <a:lnTo>
                    <a:pt x="0" y="175"/>
                  </a:lnTo>
                  <a:close/>
                </a:path>
              </a:pathLst>
            </a:custGeom>
            <a:solidFill>
              <a:srgbClr val="C0C0C0"/>
            </a:solidFill>
            <a:ln w="1588">
              <a:solidFill>
                <a:srgbClr val="000000"/>
              </a:solidFill>
              <a:prstDash val="solid"/>
              <a:round/>
            </a:ln>
          </p:spPr>
          <p:txBody>
            <a:bodyPr/>
            <a:lstStyle/>
            <a:p>
              <a:endParaRPr lang="zh-CN" altLang="en-US"/>
            </a:p>
          </p:txBody>
        </p:sp>
        <p:sp>
          <p:nvSpPr>
            <p:cNvPr id="139576" name="Freeform 316"/>
            <p:cNvSpPr/>
            <p:nvPr/>
          </p:nvSpPr>
          <p:spPr bwMode="auto">
            <a:xfrm flipH="1">
              <a:off x="1338" y="2648"/>
              <a:ext cx="102" cy="40"/>
            </a:xfrm>
            <a:custGeom>
              <a:avLst/>
              <a:gdLst>
                <a:gd name="T0" fmla="*/ 0 w 751"/>
                <a:gd name="T1" fmla="*/ 1 h 210"/>
                <a:gd name="T2" fmla="*/ 0 w 751"/>
                <a:gd name="T3" fmla="*/ 1 h 210"/>
                <a:gd name="T4" fmla="*/ 1 w 751"/>
                <a:gd name="T5" fmla="*/ 2 h 210"/>
                <a:gd name="T6" fmla="*/ 2 w 751"/>
                <a:gd name="T7" fmla="*/ 1 h 210"/>
                <a:gd name="T8" fmla="*/ 2 w 751"/>
                <a:gd name="T9" fmla="*/ 0 h 210"/>
                <a:gd name="T10" fmla="*/ 0 w 751"/>
                <a:gd name="T11" fmla="*/ 1 h 210"/>
                <a:gd name="T12" fmla="*/ 0 60000 65536"/>
                <a:gd name="T13" fmla="*/ 0 60000 65536"/>
                <a:gd name="T14" fmla="*/ 0 60000 65536"/>
                <a:gd name="T15" fmla="*/ 0 60000 65536"/>
                <a:gd name="T16" fmla="*/ 0 60000 65536"/>
                <a:gd name="T17" fmla="*/ 0 60000 65536"/>
                <a:gd name="T18" fmla="*/ 0 w 751"/>
                <a:gd name="T19" fmla="*/ 0 h 210"/>
                <a:gd name="T20" fmla="*/ 751 w 751"/>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751" h="210">
                  <a:moveTo>
                    <a:pt x="0" y="120"/>
                  </a:moveTo>
                  <a:lnTo>
                    <a:pt x="0" y="188"/>
                  </a:lnTo>
                  <a:lnTo>
                    <a:pt x="351" y="210"/>
                  </a:lnTo>
                  <a:lnTo>
                    <a:pt x="751" y="135"/>
                  </a:lnTo>
                  <a:lnTo>
                    <a:pt x="751" y="0"/>
                  </a:lnTo>
                  <a:lnTo>
                    <a:pt x="0" y="120"/>
                  </a:lnTo>
                  <a:close/>
                </a:path>
              </a:pathLst>
            </a:custGeom>
            <a:solidFill>
              <a:srgbClr val="606060"/>
            </a:solidFill>
            <a:ln w="1588">
              <a:solidFill>
                <a:srgbClr val="000000"/>
              </a:solidFill>
              <a:prstDash val="solid"/>
              <a:round/>
            </a:ln>
          </p:spPr>
          <p:txBody>
            <a:bodyPr/>
            <a:lstStyle/>
            <a:p>
              <a:endParaRPr lang="zh-CN" altLang="en-US"/>
            </a:p>
          </p:txBody>
        </p:sp>
        <p:sp>
          <p:nvSpPr>
            <p:cNvPr id="139577" name="Freeform 317"/>
            <p:cNvSpPr/>
            <p:nvPr/>
          </p:nvSpPr>
          <p:spPr bwMode="auto">
            <a:xfrm flipH="1">
              <a:off x="1282" y="2475"/>
              <a:ext cx="131" cy="198"/>
            </a:xfrm>
            <a:custGeom>
              <a:avLst/>
              <a:gdLst>
                <a:gd name="T0" fmla="*/ 0 w 960"/>
                <a:gd name="T1" fmla="*/ 7 h 1031"/>
                <a:gd name="T2" fmla="*/ 0 w 960"/>
                <a:gd name="T3" fmla="*/ 0 h 1031"/>
                <a:gd name="T4" fmla="*/ 2 w 960"/>
                <a:gd name="T5" fmla="*/ 0 h 1031"/>
                <a:gd name="T6" fmla="*/ 2 w 960"/>
                <a:gd name="T7" fmla="*/ 6 h 1031"/>
                <a:gd name="T8" fmla="*/ 0 w 960"/>
                <a:gd name="T9" fmla="*/ 7 h 1031"/>
                <a:gd name="T10" fmla="*/ 0 60000 65536"/>
                <a:gd name="T11" fmla="*/ 0 60000 65536"/>
                <a:gd name="T12" fmla="*/ 0 60000 65536"/>
                <a:gd name="T13" fmla="*/ 0 60000 65536"/>
                <a:gd name="T14" fmla="*/ 0 60000 65536"/>
                <a:gd name="T15" fmla="*/ 0 w 960"/>
                <a:gd name="T16" fmla="*/ 0 h 1031"/>
                <a:gd name="T17" fmla="*/ 960 w 960"/>
                <a:gd name="T18" fmla="*/ 1031 h 1031"/>
              </a:gdLst>
              <a:ahLst/>
              <a:cxnLst>
                <a:cxn ang="T10">
                  <a:pos x="T0" y="T1"/>
                </a:cxn>
                <a:cxn ang="T11">
                  <a:pos x="T2" y="T3"/>
                </a:cxn>
                <a:cxn ang="T12">
                  <a:pos x="T4" y="T5"/>
                </a:cxn>
                <a:cxn ang="T13">
                  <a:pos x="T6" y="T7"/>
                </a:cxn>
                <a:cxn ang="T14">
                  <a:pos x="T8" y="T9"/>
                </a:cxn>
              </a:cxnLst>
              <a:rect l="T15" t="T16" r="T17" b="T18"/>
              <a:pathLst>
                <a:path w="960" h="1031">
                  <a:moveTo>
                    <a:pt x="135" y="1031"/>
                  </a:moveTo>
                  <a:lnTo>
                    <a:pt x="0" y="33"/>
                  </a:lnTo>
                  <a:lnTo>
                    <a:pt x="827" y="0"/>
                  </a:lnTo>
                  <a:lnTo>
                    <a:pt x="960" y="889"/>
                  </a:lnTo>
                  <a:lnTo>
                    <a:pt x="135" y="1031"/>
                  </a:lnTo>
                  <a:close/>
                </a:path>
              </a:pathLst>
            </a:custGeom>
            <a:solidFill>
              <a:srgbClr val="A0A0A0"/>
            </a:solidFill>
            <a:ln w="1588">
              <a:solidFill>
                <a:srgbClr val="000000"/>
              </a:solidFill>
              <a:prstDash val="solid"/>
              <a:round/>
            </a:ln>
          </p:spPr>
          <p:txBody>
            <a:bodyPr/>
            <a:lstStyle/>
            <a:p>
              <a:endParaRPr lang="zh-CN" altLang="en-US"/>
            </a:p>
          </p:txBody>
        </p:sp>
        <p:sp>
          <p:nvSpPr>
            <p:cNvPr id="139578" name="Freeform 318"/>
            <p:cNvSpPr/>
            <p:nvPr/>
          </p:nvSpPr>
          <p:spPr bwMode="auto">
            <a:xfrm flipH="1">
              <a:off x="1396" y="2480"/>
              <a:ext cx="114" cy="198"/>
            </a:xfrm>
            <a:custGeom>
              <a:avLst/>
              <a:gdLst>
                <a:gd name="T0" fmla="*/ 2 w 850"/>
                <a:gd name="T1" fmla="*/ 0 h 1026"/>
                <a:gd name="T2" fmla="*/ 0 w 850"/>
                <a:gd name="T3" fmla="*/ 2 h 1026"/>
                <a:gd name="T4" fmla="*/ 0 w 850"/>
                <a:gd name="T5" fmla="*/ 7 h 1026"/>
                <a:gd name="T6" fmla="*/ 2 w 850"/>
                <a:gd name="T7" fmla="*/ 7 h 1026"/>
                <a:gd name="T8" fmla="*/ 2 w 850"/>
                <a:gd name="T9" fmla="*/ 0 h 1026"/>
                <a:gd name="T10" fmla="*/ 0 60000 65536"/>
                <a:gd name="T11" fmla="*/ 0 60000 65536"/>
                <a:gd name="T12" fmla="*/ 0 60000 65536"/>
                <a:gd name="T13" fmla="*/ 0 60000 65536"/>
                <a:gd name="T14" fmla="*/ 0 60000 65536"/>
                <a:gd name="T15" fmla="*/ 0 w 850"/>
                <a:gd name="T16" fmla="*/ 0 h 1026"/>
                <a:gd name="T17" fmla="*/ 850 w 850"/>
                <a:gd name="T18" fmla="*/ 1026 h 1026"/>
              </a:gdLst>
              <a:ahLst/>
              <a:cxnLst>
                <a:cxn ang="T10">
                  <a:pos x="T0" y="T1"/>
                </a:cxn>
                <a:cxn ang="T11">
                  <a:pos x="T2" y="T3"/>
                </a:cxn>
                <a:cxn ang="T12">
                  <a:pos x="T4" y="T5"/>
                </a:cxn>
                <a:cxn ang="T13">
                  <a:pos x="T6" y="T7"/>
                </a:cxn>
                <a:cxn ang="T14">
                  <a:pos x="T8" y="T9"/>
                </a:cxn>
              </a:cxnLst>
              <a:rect l="T15" t="T16" r="T17" b="T18"/>
              <a:pathLst>
                <a:path w="850" h="1026">
                  <a:moveTo>
                    <a:pt x="715" y="0"/>
                  </a:moveTo>
                  <a:lnTo>
                    <a:pt x="0" y="228"/>
                  </a:lnTo>
                  <a:lnTo>
                    <a:pt x="102" y="1026"/>
                  </a:lnTo>
                  <a:lnTo>
                    <a:pt x="850" y="1000"/>
                  </a:lnTo>
                  <a:lnTo>
                    <a:pt x="715" y="0"/>
                  </a:lnTo>
                  <a:close/>
                </a:path>
              </a:pathLst>
            </a:custGeom>
            <a:solidFill>
              <a:srgbClr val="808080"/>
            </a:solidFill>
            <a:ln w="1588">
              <a:solidFill>
                <a:srgbClr val="000000"/>
              </a:solidFill>
              <a:prstDash val="solid"/>
              <a:round/>
            </a:ln>
          </p:spPr>
          <p:txBody>
            <a:bodyPr/>
            <a:lstStyle/>
            <a:p>
              <a:endParaRPr lang="zh-CN" altLang="en-US"/>
            </a:p>
          </p:txBody>
        </p:sp>
        <p:sp>
          <p:nvSpPr>
            <p:cNvPr id="139579" name="Freeform 319"/>
            <p:cNvSpPr/>
            <p:nvPr/>
          </p:nvSpPr>
          <p:spPr bwMode="auto">
            <a:xfrm flipH="1">
              <a:off x="1297" y="2495"/>
              <a:ext cx="95" cy="148"/>
            </a:xfrm>
            <a:custGeom>
              <a:avLst/>
              <a:gdLst>
                <a:gd name="T0" fmla="*/ 0 w 689"/>
                <a:gd name="T1" fmla="*/ 0 h 778"/>
                <a:gd name="T2" fmla="*/ 0 w 689"/>
                <a:gd name="T3" fmla="*/ 5 h 778"/>
                <a:gd name="T4" fmla="*/ 2 w 689"/>
                <a:gd name="T5" fmla="*/ 5 h 778"/>
                <a:gd name="T6" fmla="*/ 2 w 689"/>
                <a:gd name="T7" fmla="*/ 0 h 778"/>
                <a:gd name="T8" fmla="*/ 0 w 689"/>
                <a:gd name="T9" fmla="*/ 0 h 778"/>
                <a:gd name="T10" fmla="*/ 0 60000 65536"/>
                <a:gd name="T11" fmla="*/ 0 60000 65536"/>
                <a:gd name="T12" fmla="*/ 0 60000 65536"/>
                <a:gd name="T13" fmla="*/ 0 60000 65536"/>
                <a:gd name="T14" fmla="*/ 0 60000 65536"/>
                <a:gd name="T15" fmla="*/ 0 w 689"/>
                <a:gd name="T16" fmla="*/ 0 h 778"/>
                <a:gd name="T17" fmla="*/ 689 w 689"/>
                <a:gd name="T18" fmla="*/ 778 h 778"/>
              </a:gdLst>
              <a:ahLst/>
              <a:cxnLst>
                <a:cxn ang="T10">
                  <a:pos x="T0" y="T1"/>
                </a:cxn>
                <a:cxn ang="T11">
                  <a:pos x="T2" y="T3"/>
                </a:cxn>
                <a:cxn ang="T12">
                  <a:pos x="T4" y="T5"/>
                </a:cxn>
                <a:cxn ang="T13">
                  <a:pos x="T6" y="T7"/>
                </a:cxn>
                <a:cxn ang="T14">
                  <a:pos x="T8" y="T9"/>
                </a:cxn>
              </a:cxnLst>
              <a:rect l="T15" t="T16" r="T17" b="T18"/>
              <a:pathLst>
                <a:path w="689" h="778">
                  <a:moveTo>
                    <a:pt x="0" y="36"/>
                  </a:moveTo>
                  <a:lnTo>
                    <a:pt x="98" y="778"/>
                  </a:lnTo>
                  <a:lnTo>
                    <a:pt x="689" y="689"/>
                  </a:lnTo>
                  <a:lnTo>
                    <a:pt x="587" y="0"/>
                  </a:lnTo>
                  <a:lnTo>
                    <a:pt x="0" y="36"/>
                  </a:lnTo>
                  <a:close/>
                </a:path>
              </a:pathLst>
            </a:custGeom>
            <a:solidFill>
              <a:srgbClr val="00C0C0"/>
            </a:solidFill>
            <a:ln w="1588">
              <a:solidFill>
                <a:srgbClr val="000000"/>
              </a:solidFill>
              <a:prstDash val="solid"/>
              <a:round/>
            </a:ln>
          </p:spPr>
          <p:txBody>
            <a:bodyPr/>
            <a:lstStyle/>
            <a:p>
              <a:endParaRPr lang="zh-CN" altLang="en-US"/>
            </a:p>
          </p:txBody>
        </p:sp>
        <p:sp>
          <p:nvSpPr>
            <p:cNvPr id="139580" name="Freeform 320"/>
            <p:cNvSpPr/>
            <p:nvPr/>
          </p:nvSpPr>
          <p:spPr bwMode="auto">
            <a:xfrm flipH="1">
              <a:off x="1262" y="2675"/>
              <a:ext cx="92" cy="93"/>
            </a:xfrm>
            <a:custGeom>
              <a:avLst/>
              <a:gdLst>
                <a:gd name="T0" fmla="*/ 2 w 674"/>
                <a:gd name="T1" fmla="*/ 0 h 482"/>
                <a:gd name="T2" fmla="*/ 0 w 674"/>
                <a:gd name="T3" fmla="*/ 1 h 482"/>
                <a:gd name="T4" fmla="*/ 0 w 674"/>
                <a:gd name="T5" fmla="*/ 3 h 482"/>
                <a:gd name="T6" fmla="*/ 2 w 674"/>
                <a:gd name="T7" fmla="*/ 2 h 482"/>
                <a:gd name="T8" fmla="*/ 2 w 674"/>
                <a:gd name="T9" fmla="*/ 0 h 482"/>
                <a:gd name="T10" fmla="*/ 0 60000 65536"/>
                <a:gd name="T11" fmla="*/ 0 60000 65536"/>
                <a:gd name="T12" fmla="*/ 0 60000 65536"/>
                <a:gd name="T13" fmla="*/ 0 60000 65536"/>
                <a:gd name="T14" fmla="*/ 0 60000 65536"/>
                <a:gd name="T15" fmla="*/ 0 w 674"/>
                <a:gd name="T16" fmla="*/ 0 h 482"/>
                <a:gd name="T17" fmla="*/ 674 w 674"/>
                <a:gd name="T18" fmla="*/ 482 h 482"/>
              </a:gdLst>
              <a:ahLst/>
              <a:cxnLst>
                <a:cxn ang="T10">
                  <a:pos x="T0" y="T1"/>
                </a:cxn>
                <a:cxn ang="T11">
                  <a:pos x="T2" y="T3"/>
                </a:cxn>
                <a:cxn ang="T12">
                  <a:pos x="T4" y="T5"/>
                </a:cxn>
                <a:cxn ang="T13">
                  <a:pos x="T6" y="T7"/>
                </a:cxn>
                <a:cxn ang="T14">
                  <a:pos x="T8" y="T9"/>
                </a:cxn>
              </a:cxnLst>
              <a:rect l="T15" t="T16" r="T17" b="T18"/>
              <a:pathLst>
                <a:path w="674" h="482">
                  <a:moveTo>
                    <a:pt x="674" y="0"/>
                  </a:moveTo>
                  <a:lnTo>
                    <a:pt x="0" y="143"/>
                  </a:lnTo>
                  <a:lnTo>
                    <a:pt x="0" y="482"/>
                  </a:lnTo>
                  <a:lnTo>
                    <a:pt x="674" y="271"/>
                  </a:lnTo>
                  <a:lnTo>
                    <a:pt x="674" y="0"/>
                  </a:lnTo>
                  <a:close/>
                </a:path>
              </a:pathLst>
            </a:custGeom>
            <a:solidFill>
              <a:srgbClr val="404040"/>
            </a:solidFill>
            <a:ln w="1588">
              <a:solidFill>
                <a:srgbClr val="000000"/>
              </a:solidFill>
              <a:prstDash val="solid"/>
              <a:round/>
            </a:ln>
          </p:spPr>
          <p:txBody>
            <a:bodyPr/>
            <a:lstStyle/>
            <a:p>
              <a:endParaRPr lang="zh-CN" altLang="en-US"/>
            </a:p>
          </p:txBody>
        </p:sp>
        <p:sp>
          <p:nvSpPr>
            <p:cNvPr id="139581" name="Line 321"/>
            <p:cNvSpPr>
              <a:spLocks noChangeShapeType="1"/>
            </p:cNvSpPr>
            <p:nvPr/>
          </p:nvSpPr>
          <p:spPr bwMode="auto">
            <a:xfrm flipH="1" flipV="1">
              <a:off x="1269" y="2699"/>
              <a:ext cx="24" cy="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582" name="Line 322"/>
            <p:cNvSpPr>
              <a:spLocks noChangeShapeType="1"/>
            </p:cNvSpPr>
            <p:nvPr/>
          </p:nvSpPr>
          <p:spPr bwMode="auto">
            <a:xfrm>
              <a:off x="1307" y="2709"/>
              <a:ext cx="31" cy="1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583" name="Line 323"/>
            <p:cNvSpPr>
              <a:spLocks noChangeShapeType="1"/>
            </p:cNvSpPr>
            <p:nvPr/>
          </p:nvSpPr>
          <p:spPr bwMode="auto">
            <a:xfrm flipH="1">
              <a:off x="1300" y="2687"/>
              <a:ext cx="0" cy="60"/>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584" name="Line 324"/>
            <p:cNvSpPr>
              <a:spLocks noChangeShapeType="1"/>
            </p:cNvSpPr>
            <p:nvPr/>
          </p:nvSpPr>
          <p:spPr bwMode="auto">
            <a:xfrm flipH="1">
              <a:off x="1343" y="2700"/>
              <a:ext cx="1" cy="66"/>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585" name="Line 325"/>
            <p:cNvSpPr>
              <a:spLocks noChangeShapeType="1"/>
            </p:cNvSpPr>
            <p:nvPr/>
          </p:nvSpPr>
          <p:spPr bwMode="auto">
            <a:xfrm>
              <a:off x="1261" y="2699"/>
              <a:ext cx="83" cy="30"/>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586" name="Line 326"/>
            <p:cNvSpPr>
              <a:spLocks noChangeShapeType="1"/>
            </p:cNvSpPr>
            <p:nvPr/>
          </p:nvSpPr>
          <p:spPr bwMode="auto">
            <a:xfrm flipH="1" flipV="1">
              <a:off x="1261" y="2690"/>
              <a:ext cx="83" cy="27"/>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587" name="Freeform 327"/>
            <p:cNvSpPr/>
            <p:nvPr/>
          </p:nvSpPr>
          <p:spPr bwMode="auto">
            <a:xfrm flipH="1">
              <a:off x="1363" y="2764"/>
              <a:ext cx="10" cy="37"/>
            </a:xfrm>
            <a:custGeom>
              <a:avLst/>
              <a:gdLst>
                <a:gd name="T0" fmla="*/ 0 w 75"/>
                <a:gd name="T1" fmla="*/ 0 h 194"/>
                <a:gd name="T2" fmla="*/ 0 w 75"/>
                <a:gd name="T3" fmla="*/ 1 h 194"/>
                <a:gd name="T4" fmla="*/ 0 w 75"/>
                <a:gd name="T5" fmla="*/ 1 h 194"/>
                <a:gd name="T6" fmla="*/ 0 w 75"/>
                <a:gd name="T7" fmla="*/ 0 h 194"/>
                <a:gd name="T8" fmla="*/ 0 w 75"/>
                <a:gd name="T9" fmla="*/ 0 h 194"/>
                <a:gd name="T10" fmla="*/ 0 60000 65536"/>
                <a:gd name="T11" fmla="*/ 0 60000 65536"/>
                <a:gd name="T12" fmla="*/ 0 60000 65536"/>
                <a:gd name="T13" fmla="*/ 0 60000 65536"/>
                <a:gd name="T14" fmla="*/ 0 60000 65536"/>
                <a:gd name="T15" fmla="*/ 0 w 75"/>
                <a:gd name="T16" fmla="*/ 0 h 194"/>
                <a:gd name="T17" fmla="*/ 75 w 75"/>
                <a:gd name="T18" fmla="*/ 194 h 194"/>
              </a:gdLst>
              <a:ahLst/>
              <a:cxnLst>
                <a:cxn ang="T10">
                  <a:pos x="T0" y="T1"/>
                </a:cxn>
                <a:cxn ang="T11">
                  <a:pos x="T2" y="T3"/>
                </a:cxn>
                <a:cxn ang="T12">
                  <a:pos x="T4" y="T5"/>
                </a:cxn>
                <a:cxn ang="T13">
                  <a:pos x="T6" y="T7"/>
                </a:cxn>
                <a:cxn ang="T14">
                  <a:pos x="T8" y="T9"/>
                </a:cxn>
              </a:cxnLst>
              <a:rect l="T15" t="T16" r="T17" b="T18"/>
              <a:pathLst>
                <a:path w="75" h="194">
                  <a:moveTo>
                    <a:pt x="23" y="0"/>
                  </a:moveTo>
                  <a:lnTo>
                    <a:pt x="0" y="183"/>
                  </a:lnTo>
                  <a:lnTo>
                    <a:pt x="55" y="194"/>
                  </a:lnTo>
                  <a:lnTo>
                    <a:pt x="75" y="8"/>
                  </a:lnTo>
                  <a:lnTo>
                    <a:pt x="23" y="0"/>
                  </a:lnTo>
                  <a:close/>
                </a:path>
              </a:pathLst>
            </a:custGeom>
            <a:solidFill>
              <a:srgbClr val="606060"/>
            </a:solidFill>
            <a:ln w="1588">
              <a:solidFill>
                <a:srgbClr val="000000"/>
              </a:solidFill>
              <a:prstDash val="solid"/>
              <a:round/>
            </a:ln>
          </p:spPr>
          <p:txBody>
            <a:bodyPr/>
            <a:lstStyle/>
            <a:p>
              <a:endParaRPr lang="zh-CN" altLang="en-US"/>
            </a:p>
          </p:txBody>
        </p:sp>
        <p:sp>
          <p:nvSpPr>
            <p:cNvPr id="139588" name="Freeform 328"/>
            <p:cNvSpPr/>
            <p:nvPr/>
          </p:nvSpPr>
          <p:spPr bwMode="auto">
            <a:xfrm flipH="1">
              <a:off x="1338" y="2769"/>
              <a:ext cx="28" cy="32"/>
            </a:xfrm>
            <a:custGeom>
              <a:avLst/>
              <a:gdLst>
                <a:gd name="T0" fmla="*/ 0 w 206"/>
                <a:gd name="T1" fmla="*/ 0 h 168"/>
                <a:gd name="T2" fmla="*/ 0 w 206"/>
                <a:gd name="T3" fmla="*/ 1 h 168"/>
                <a:gd name="T4" fmla="*/ 1 w 206"/>
                <a:gd name="T5" fmla="*/ 1 h 168"/>
                <a:gd name="T6" fmla="*/ 0 w 206"/>
                <a:gd name="T7" fmla="*/ 0 h 168"/>
                <a:gd name="T8" fmla="*/ 0 w 206"/>
                <a:gd name="T9" fmla="*/ 1 h 168"/>
                <a:gd name="T10" fmla="*/ 0 w 206"/>
                <a:gd name="T11" fmla="*/ 0 h 168"/>
                <a:gd name="T12" fmla="*/ 0 w 206"/>
                <a:gd name="T13" fmla="*/ 0 h 168"/>
                <a:gd name="T14" fmla="*/ 0 60000 65536"/>
                <a:gd name="T15" fmla="*/ 0 60000 65536"/>
                <a:gd name="T16" fmla="*/ 0 60000 65536"/>
                <a:gd name="T17" fmla="*/ 0 60000 65536"/>
                <a:gd name="T18" fmla="*/ 0 60000 65536"/>
                <a:gd name="T19" fmla="*/ 0 60000 65536"/>
                <a:gd name="T20" fmla="*/ 0 60000 65536"/>
                <a:gd name="T21" fmla="*/ 0 w 206"/>
                <a:gd name="T22" fmla="*/ 0 h 168"/>
                <a:gd name="T23" fmla="*/ 206 w 206"/>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a:solidFill>
                <a:srgbClr val="000000"/>
              </a:solidFill>
              <a:prstDash val="solid"/>
              <a:round/>
            </a:ln>
          </p:spPr>
          <p:txBody>
            <a:bodyPr/>
            <a:lstStyle/>
            <a:p>
              <a:endParaRPr lang="zh-CN" altLang="en-US"/>
            </a:p>
          </p:txBody>
        </p:sp>
        <p:sp>
          <p:nvSpPr>
            <p:cNvPr id="139589" name="Freeform 329"/>
            <p:cNvSpPr/>
            <p:nvPr/>
          </p:nvSpPr>
          <p:spPr bwMode="auto">
            <a:xfrm flipH="1">
              <a:off x="1169" y="2677"/>
              <a:ext cx="215" cy="141"/>
            </a:xfrm>
            <a:custGeom>
              <a:avLst/>
              <a:gdLst>
                <a:gd name="T0" fmla="*/ 0 w 1583"/>
                <a:gd name="T1" fmla="*/ 2 h 729"/>
                <a:gd name="T2" fmla="*/ 2 w 1583"/>
                <a:gd name="T3" fmla="*/ 5 h 729"/>
                <a:gd name="T4" fmla="*/ 4 w 1583"/>
                <a:gd name="T5" fmla="*/ 2 h 729"/>
                <a:gd name="T6" fmla="*/ 2 w 1583"/>
                <a:gd name="T7" fmla="*/ 0 h 729"/>
                <a:gd name="T8" fmla="*/ 0 w 1583"/>
                <a:gd name="T9" fmla="*/ 2 h 729"/>
                <a:gd name="T10" fmla="*/ 0 60000 65536"/>
                <a:gd name="T11" fmla="*/ 0 60000 65536"/>
                <a:gd name="T12" fmla="*/ 0 60000 65536"/>
                <a:gd name="T13" fmla="*/ 0 60000 65536"/>
                <a:gd name="T14" fmla="*/ 0 60000 65536"/>
                <a:gd name="T15" fmla="*/ 0 w 1583"/>
                <a:gd name="T16" fmla="*/ 0 h 729"/>
                <a:gd name="T17" fmla="*/ 1583 w 1583"/>
                <a:gd name="T18" fmla="*/ 729 h 729"/>
              </a:gdLst>
              <a:ahLst/>
              <a:cxnLst>
                <a:cxn ang="T10">
                  <a:pos x="T0" y="T1"/>
                </a:cxn>
                <a:cxn ang="T11">
                  <a:pos x="T2" y="T3"/>
                </a:cxn>
                <a:cxn ang="T12">
                  <a:pos x="T4" y="T5"/>
                </a:cxn>
                <a:cxn ang="T13">
                  <a:pos x="T6" y="T7"/>
                </a:cxn>
                <a:cxn ang="T14">
                  <a:pos x="T8" y="T9"/>
                </a:cxn>
              </a:cxnLst>
              <a:rect l="T15" t="T16" r="T17" b="T18"/>
              <a:pathLst>
                <a:path w="1583" h="729">
                  <a:moveTo>
                    <a:pt x="0" y="309"/>
                  </a:moveTo>
                  <a:lnTo>
                    <a:pt x="759" y="729"/>
                  </a:lnTo>
                  <a:lnTo>
                    <a:pt x="1583" y="318"/>
                  </a:lnTo>
                  <a:lnTo>
                    <a:pt x="951" y="0"/>
                  </a:lnTo>
                  <a:lnTo>
                    <a:pt x="0" y="309"/>
                  </a:lnTo>
                  <a:close/>
                </a:path>
              </a:pathLst>
            </a:custGeom>
            <a:solidFill>
              <a:srgbClr val="808080"/>
            </a:solidFill>
            <a:ln w="1588">
              <a:solidFill>
                <a:srgbClr val="000000"/>
              </a:solidFill>
              <a:prstDash val="solid"/>
              <a:round/>
            </a:ln>
          </p:spPr>
          <p:txBody>
            <a:bodyPr/>
            <a:lstStyle/>
            <a:p>
              <a:endParaRPr lang="zh-CN" altLang="en-US"/>
            </a:p>
          </p:txBody>
        </p:sp>
        <p:sp>
          <p:nvSpPr>
            <p:cNvPr id="139590" name="Freeform 330"/>
            <p:cNvSpPr/>
            <p:nvPr/>
          </p:nvSpPr>
          <p:spPr bwMode="auto">
            <a:xfrm flipH="1">
              <a:off x="1280" y="2736"/>
              <a:ext cx="108" cy="101"/>
            </a:xfrm>
            <a:custGeom>
              <a:avLst/>
              <a:gdLst>
                <a:gd name="T0" fmla="*/ 0 w 792"/>
                <a:gd name="T1" fmla="*/ 0 h 516"/>
                <a:gd name="T2" fmla="*/ 2 w 792"/>
                <a:gd name="T3" fmla="*/ 3 h 516"/>
                <a:gd name="T4" fmla="*/ 2 w 792"/>
                <a:gd name="T5" fmla="*/ 4 h 516"/>
                <a:gd name="T6" fmla="*/ 0 w 792"/>
                <a:gd name="T7" fmla="*/ 1 h 516"/>
                <a:gd name="T8" fmla="*/ 0 w 792"/>
                <a:gd name="T9" fmla="*/ 0 h 516"/>
                <a:gd name="T10" fmla="*/ 0 60000 65536"/>
                <a:gd name="T11" fmla="*/ 0 60000 65536"/>
                <a:gd name="T12" fmla="*/ 0 60000 65536"/>
                <a:gd name="T13" fmla="*/ 0 60000 65536"/>
                <a:gd name="T14" fmla="*/ 0 60000 65536"/>
                <a:gd name="T15" fmla="*/ 0 w 792"/>
                <a:gd name="T16" fmla="*/ 0 h 516"/>
                <a:gd name="T17" fmla="*/ 792 w 792"/>
                <a:gd name="T18" fmla="*/ 516 h 516"/>
              </a:gdLst>
              <a:ahLst/>
              <a:cxnLst>
                <a:cxn ang="T10">
                  <a:pos x="T0" y="T1"/>
                </a:cxn>
                <a:cxn ang="T11">
                  <a:pos x="T2" y="T3"/>
                </a:cxn>
                <a:cxn ang="T12">
                  <a:pos x="T4" y="T5"/>
                </a:cxn>
                <a:cxn ang="T13">
                  <a:pos x="T6" y="T7"/>
                </a:cxn>
                <a:cxn ang="T14">
                  <a:pos x="T8" y="T9"/>
                </a:cxn>
              </a:cxnLst>
              <a:rect l="T15" t="T16" r="T17" b="T18"/>
              <a:pathLst>
                <a:path w="792" h="516">
                  <a:moveTo>
                    <a:pt x="28" y="0"/>
                  </a:moveTo>
                  <a:lnTo>
                    <a:pt x="792" y="426"/>
                  </a:lnTo>
                  <a:lnTo>
                    <a:pt x="770" y="516"/>
                  </a:lnTo>
                  <a:lnTo>
                    <a:pt x="0" y="82"/>
                  </a:lnTo>
                  <a:lnTo>
                    <a:pt x="28" y="0"/>
                  </a:lnTo>
                  <a:close/>
                </a:path>
              </a:pathLst>
            </a:custGeom>
            <a:solidFill>
              <a:srgbClr val="606060"/>
            </a:solidFill>
            <a:ln w="1588">
              <a:solidFill>
                <a:srgbClr val="000000"/>
              </a:solidFill>
              <a:prstDash val="solid"/>
              <a:round/>
            </a:ln>
          </p:spPr>
          <p:txBody>
            <a:bodyPr/>
            <a:lstStyle/>
            <a:p>
              <a:endParaRPr lang="zh-CN" altLang="en-US"/>
            </a:p>
          </p:txBody>
        </p:sp>
        <p:sp>
          <p:nvSpPr>
            <p:cNvPr id="139591" name="Freeform 331"/>
            <p:cNvSpPr/>
            <p:nvPr/>
          </p:nvSpPr>
          <p:spPr bwMode="auto">
            <a:xfrm flipH="1">
              <a:off x="1168" y="2739"/>
              <a:ext cx="114" cy="98"/>
            </a:xfrm>
            <a:custGeom>
              <a:avLst/>
              <a:gdLst>
                <a:gd name="T0" fmla="*/ 0 w 846"/>
                <a:gd name="T1" fmla="*/ 4 h 507"/>
                <a:gd name="T2" fmla="*/ 0 w 846"/>
                <a:gd name="T3" fmla="*/ 3 h 507"/>
                <a:gd name="T4" fmla="*/ 2 w 846"/>
                <a:gd name="T5" fmla="*/ 0 h 507"/>
                <a:gd name="T6" fmla="*/ 2 w 846"/>
                <a:gd name="T7" fmla="*/ 1 h 507"/>
                <a:gd name="T8" fmla="*/ 0 w 846"/>
                <a:gd name="T9" fmla="*/ 4 h 507"/>
                <a:gd name="T10" fmla="*/ 0 60000 65536"/>
                <a:gd name="T11" fmla="*/ 0 60000 65536"/>
                <a:gd name="T12" fmla="*/ 0 60000 65536"/>
                <a:gd name="T13" fmla="*/ 0 60000 65536"/>
                <a:gd name="T14" fmla="*/ 0 60000 65536"/>
                <a:gd name="T15" fmla="*/ 0 w 846"/>
                <a:gd name="T16" fmla="*/ 0 h 507"/>
                <a:gd name="T17" fmla="*/ 846 w 846"/>
                <a:gd name="T18" fmla="*/ 507 h 507"/>
              </a:gdLst>
              <a:ahLst/>
              <a:cxnLst>
                <a:cxn ang="T10">
                  <a:pos x="T0" y="T1"/>
                </a:cxn>
                <a:cxn ang="T11">
                  <a:pos x="T2" y="T3"/>
                </a:cxn>
                <a:cxn ang="T12">
                  <a:pos x="T4" y="T5"/>
                </a:cxn>
                <a:cxn ang="T13">
                  <a:pos x="T6" y="T7"/>
                </a:cxn>
                <a:cxn ang="T14">
                  <a:pos x="T8" y="T9"/>
                </a:cxn>
              </a:cxnLst>
              <a:rect l="T15" t="T16" r="T17" b="T18"/>
              <a:pathLst>
                <a:path w="846" h="507">
                  <a:moveTo>
                    <a:pt x="0" y="507"/>
                  </a:moveTo>
                  <a:lnTo>
                    <a:pt x="25" y="411"/>
                  </a:lnTo>
                  <a:lnTo>
                    <a:pt x="846" y="0"/>
                  </a:lnTo>
                  <a:lnTo>
                    <a:pt x="817" y="76"/>
                  </a:lnTo>
                  <a:lnTo>
                    <a:pt x="0" y="507"/>
                  </a:lnTo>
                  <a:close/>
                </a:path>
              </a:pathLst>
            </a:custGeom>
            <a:solidFill>
              <a:srgbClr val="404040"/>
            </a:solidFill>
            <a:ln w="1588">
              <a:solidFill>
                <a:srgbClr val="000000"/>
              </a:solidFill>
              <a:prstDash val="solid"/>
              <a:round/>
            </a:ln>
          </p:spPr>
          <p:txBody>
            <a:bodyPr/>
            <a:lstStyle/>
            <a:p>
              <a:endParaRPr lang="zh-CN" altLang="en-US"/>
            </a:p>
          </p:txBody>
        </p:sp>
        <p:sp>
          <p:nvSpPr>
            <p:cNvPr id="139592" name="Freeform 332"/>
            <p:cNvSpPr/>
            <p:nvPr/>
          </p:nvSpPr>
          <p:spPr bwMode="auto">
            <a:xfrm flipH="1">
              <a:off x="1255" y="2742"/>
              <a:ext cx="87" cy="64"/>
            </a:xfrm>
            <a:custGeom>
              <a:avLst/>
              <a:gdLst>
                <a:gd name="T0" fmla="*/ 0 w 637"/>
                <a:gd name="T1" fmla="*/ 1 h 321"/>
                <a:gd name="T2" fmla="*/ 1 w 637"/>
                <a:gd name="T3" fmla="*/ 0 h 321"/>
                <a:gd name="T4" fmla="*/ 2 w 637"/>
                <a:gd name="T5" fmla="*/ 2 h 321"/>
                <a:gd name="T6" fmla="*/ 1 w 637"/>
                <a:gd name="T7" fmla="*/ 3 h 321"/>
                <a:gd name="T8" fmla="*/ 0 w 637"/>
                <a:gd name="T9" fmla="*/ 1 h 321"/>
                <a:gd name="T10" fmla="*/ 0 60000 65536"/>
                <a:gd name="T11" fmla="*/ 0 60000 65536"/>
                <a:gd name="T12" fmla="*/ 0 60000 65536"/>
                <a:gd name="T13" fmla="*/ 0 60000 65536"/>
                <a:gd name="T14" fmla="*/ 0 60000 65536"/>
                <a:gd name="T15" fmla="*/ 0 w 637"/>
                <a:gd name="T16" fmla="*/ 0 h 321"/>
                <a:gd name="T17" fmla="*/ 637 w 637"/>
                <a:gd name="T18" fmla="*/ 321 h 321"/>
              </a:gdLst>
              <a:ahLst/>
              <a:cxnLst>
                <a:cxn ang="T10">
                  <a:pos x="T0" y="T1"/>
                </a:cxn>
                <a:cxn ang="T11">
                  <a:pos x="T2" y="T3"/>
                </a:cxn>
                <a:cxn ang="T12">
                  <a:pos x="T4" y="T5"/>
                </a:cxn>
                <a:cxn ang="T13">
                  <a:pos x="T6" y="T7"/>
                </a:cxn>
                <a:cxn ang="T14">
                  <a:pos x="T8" y="T9"/>
                </a:cxn>
              </a:cxnLst>
              <a:rect l="T15" t="T16" r="T17" b="T18"/>
              <a:pathLst>
                <a:path w="637" h="321">
                  <a:moveTo>
                    <a:pt x="0" y="83"/>
                  </a:moveTo>
                  <a:lnTo>
                    <a:pt x="220" y="0"/>
                  </a:lnTo>
                  <a:lnTo>
                    <a:pt x="637" y="224"/>
                  </a:lnTo>
                  <a:lnTo>
                    <a:pt x="425" y="321"/>
                  </a:lnTo>
                  <a:lnTo>
                    <a:pt x="0" y="83"/>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93" name="Freeform 333"/>
            <p:cNvSpPr/>
            <p:nvPr/>
          </p:nvSpPr>
          <p:spPr bwMode="auto">
            <a:xfrm flipH="1">
              <a:off x="1178" y="2700"/>
              <a:ext cx="129" cy="84"/>
            </a:xfrm>
            <a:custGeom>
              <a:avLst/>
              <a:gdLst>
                <a:gd name="T0" fmla="*/ 0 w 938"/>
                <a:gd name="T1" fmla="*/ 2 h 434"/>
                <a:gd name="T2" fmla="*/ 1 w 938"/>
                <a:gd name="T3" fmla="*/ 3 h 434"/>
                <a:gd name="T4" fmla="*/ 2 w 938"/>
                <a:gd name="T5" fmla="*/ 1 h 434"/>
                <a:gd name="T6" fmla="*/ 1 w 938"/>
                <a:gd name="T7" fmla="*/ 0 h 434"/>
                <a:gd name="T8" fmla="*/ 0 w 938"/>
                <a:gd name="T9" fmla="*/ 2 h 434"/>
                <a:gd name="T10" fmla="*/ 0 60000 65536"/>
                <a:gd name="T11" fmla="*/ 0 60000 65536"/>
                <a:gd name="T12" fmla="*/ 0 60000 65536"/>
                <a:gd name="T13" fmla="*/ 0 60000 65536"/>
                <a:gd name="T14" fmla="*/ 0 60000 65536"/>
                <a:gd name="T15" fmla="*/ 0 w 938"/>
                <a:gd name="T16" fmla="*/ 0 h 434"/>
                <a:gd name="T17" fmla="*/ 938 w 938"/>
                <a:gd name="T18" fmla="*/ 434 h 434"/>
              </a:gdLst>
              <a:ahLst/>
              <a:cxnLst>
                <a:cxn ang="T10">
                  <a:pos x="T0" y="T1"/>
                </a:cxn>
                <a:cxn ang="T11">
                  <a:pos x="T2" y="T3"/>
                </a:cxn>
                <a:cxn ang="T12">
                  <a:pos x="T4" y="T5"/>
                </a:cxn>
                <a:cxn ang="T13">
                  <a:pos x="T6" y="T7"/>
                </a:cxn>
                <a:cxn ang="T14">
                  <a:pos x="T8" y="T9"/>
                </a:cxn>
              </a:cxnLst>
              <a:rect l="T15" t="T16" r="T17" b="T18"/>
              <a:pathLst>
                <a:path w="938" h="434">
                  <a:moveTo>
                    <a:pt x="0" y="210"/>
                  </a:moveTo>
                  <a:lnTo>
                    <a:pt x="410" y="434"/>
                  </a:lnTo>
                  <a:lnTo>
                    <a:pt x="938" y="186"/>
                  </a:lnTo>
                  <a:lnTo>
                    <a:pt x="554" y="0"/>
                  </a:lnTo>
                  <a:lnTo>
                    <a:pt x="0" y="21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94" name="Freeform 334"/>
            <p:cNvSpPr/>
            <p:nvPr/>
          </p:nvSpPr>
          <p:spPr bwMode="auto">
            <a:xfrm flipH="1">
              <a:off x="1232" y="2682"/>
              <a:ext cx="141" cy="75"/>
            </a:xfrm>
            <a:custGeom>
              <a:avLst/>
              <a:gdLst>
                <a:gd name="T0" fmla="*/ 1 w 1034"/>
                <a:gd name="T1" fmla="*/ 3 h 395"/>
                <a:gd name="T2" fmla="*/ 0 w 1034"/>
                <a:gd name="T3" fmla="*/ 2 h 395"/>
                <a:gd name="T4" fmla="*/ 2 w 1034"/>
                <a:gd name="T5" fmla="*/ 0 h 395"/>
                <a:gd name="T6" fmla="*/ 3 w 1034"/>
                <a:gd name="T7" fmla="*/ 1 h 395"/>
                <a:gd name="T8" fmla="*/ 1 w 1034"/>
                <a:gd name="T9" fmla="*/ 3 h 395"/>
                <a:gd name="T10" fmla="*/ 0 60000 65536"/>
                <a:gd name="T11" fmla="*/ 0 60000 65536"/>
                <a:gd name="T12" fmla="*/ 0 60000 65536"/>
                <a:gd name="T13" fmla="*/ 0 60000 65536"/>
                <a:gd name="T14" fmla="*/ 0 60000 65536"/>
                <a:gd name="T15" fmla="*/ 0 w 1034"/>
                <a:gd name="T16" fmla="*/ 0 h 395"/>
                <a:gd name="T17" fmla="*/ 1034 w 1034"/>
                <a:gd name="T18" fmla="*/ 395 h 395"/>
              </a:gdLst>
              <a:ahLst/>
              <a:cxnLst>
                <a:cxn ang="T10">
                  <a:pos x="T0" y="T1"/>
                </a:cxn>
                <a:cxn ang="T11">
                  <a:pos x="T2" y="T3"/>
                </a:cxn>
                <a:cxn ang="T12">
                  <a:pos x="T4" y="T5"/>
                </a:cxn>
                <a:cxn ang="T13">
                  <a:pos x="T6" y="T7"/>
                </a:cxn>
                <a:cxn ang="T14">
                  <a:pos x="T8" y="T9"/>
                </a:cxn>
              </a:cxnLst>
              <a:rect l="T15" t="T16" r="T17" b="T18"/>
              <a:pathLst>
                <a:path w="1034" h="395">
                  <a:moveTo>
                    <a:pt x="216" y="395"/>
                  </a:moveTo>
                  <a:lnTo>
                    <a:pt x="0" y="285"/>
                  </a:lnTo>
                  <a:lnTo>
                    <a:pt x="867" y="0"/>
                  </a:lnTo>
                  <a:lnTo>
                    <a:pt x="1034" y="82"/>
                  </a:lnTo>
                  <a:lnTo>
                    <a:pt x="216" y="395"/>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595" name="Line 335"/>
            <p:cNvSpPr>
              <a:spLocks noChangeShapeType="1"/>
            </p:cNvSpPr>
            <p:nvPr/>
          </p:nvSpPr>
          <p:spPr bwMode="auto">
            <a:xfrm flipH="1" flipV="1">
              <a:off x="1249" y="2685"/>
              <a:ext cx="120" cy="59"/>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596" name="Line 336"/>
            <p:cNvSpPr>
              <a:spLocks noChangeShapeType="1"/>
            </p:cNvSpPr>
            <p:nvPr/>
          </p:nvSpPr>
          <p:spPr bwMode="auto">
            <a:xfrm flipH="1" flipV="1">
              <a:off x="1242" y="2688"/>
              <a:ext cx="117" cy="61"/>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597" name="Line 337"/>
            <p:cNvSpPr>
              <a:spLocks noChangeShapeType="1"/>
            </p:cNvSpPr>
            <p:nvPr/>
          </p:nvSpPr>
          <p:spPr bwMode="auto">
            <a:xfrm flipH="1" flipV="1">
              <a:off x="1236" y="2694"/>
              <a:ext cx="115" cy="62"/>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598" name="Line 338"/>
            <p:cNvSpPr>
              <a:spLocks noChangeShapeType="1"/>
            </p:cNvSpPr>
            <p:nvPr/>
          </p:nvSpPr>
          <p:spPr bwMode="auto">
            <a:xfrm flipH="1" flipV="1">
              <a:off x="1222" y="2704"/>
              <a:ext cx="113" cy="64"/>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599" name="Line 339"/>
            <p:cNvSpPr>
              <a:spLocks noChangeShapeType="1"/>
            </p:cNvSpPr>
            <p:nvPr/>
          </p:nvSpPr>
          <p:spPr bwMode="auto">
            <a:xfrm flipH="1" flipV="1">
              <a:off x="1213" y="2710"/>
              <a:ext cx="112" cy="66"/>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600" name="Line 340"/>
            <p:cNvSpPr>
              <a:spLocks noChangeShapeType="1"/>
            </p:cNvSpPr>
            <p:nvPr/>
          </p:nvSpPr>
          <p:spPr bwMode="auto">
            <a:xfrm flipH="1" flipV="1">
              <a:off x="1212" y="2720"/>
              <a:ext cx="101" cy="61"/>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601" name="Line 341"/>
            <p:cNvSpPr>
              <a:spLocks noChangeShapeType="1"/>
            </p:cNvSpPr>
            <p:nvPr/>
          </p:nvSpPr>
          <p:spPr bwMode="auto">
            <a:xfrm flipH="1" flipV="1">
              <a:off x="1205" y="2725"/>
              <a:ext cx="98" cy="63"/>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602" name="Line 342"/>
            <p:cNvSpPr>
              <a:spLocks noChangeShapeType="1"/>
            </p:cNvSpPr>
            <p:nvPr/>
          </p:nvSpPr>
          <p:spPr bwMode="auto">
            <a:xfrm flipH="1" flipV="1">
              <a:off x="1196" y="2734"/>
              <a:ext cx="93" cy="60"/>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603" name="Line 343"/>
            <p:cNvSpPr>
              <a:spLocks noChangeShapeType="1"/>
            </p:cNvSpPr>
            <p:nvPr/>
          </p:nvSpPr>
          <p:spPr bwMode="auto">
            <a:xfrm flipH="1">
              <a:off x="1273" y="2754"/>
              <a:ext cx="58" cy="47"/>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604" name="Line 344"/>
            <p:cNvSpPr>
              <a:spLocks noChangeShapeType="1"/>
            </p:cNvSpPr>
            <p:nvPr/>
          </p:nvSpPr>
          <p:spPr bwMode="auto">
            <a:xfrm flipH="1">
              <a:off x="1262" y="2749"/>
              <a:ext cx="57" cy="44"/>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605" name="Line 345"/>
            <p:cNvSpPr>
              <a:spLocks noChangeShapeType="1"/>
            </p:cNvSpPr>
            <p:nvPr/>
          </p:nvSpPr>
          <p:spPr bwMode="auto">
            <a:xfrm flipH="1">
              <a:off x="1238" y="2734"/>
              <a:ext cx="56" cy="42"/>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606" name="Line 346"/>
            <p:cNvSpPr>
              <a:spLocks noChangeShapeType="1"/>
            </p:cNvSpPr>
            <p:nvPr/>
          </p:nvSpPr>
          <p:spPr bwMode="auto">
            <a:xfrm flipH="1">
              <a:off x="1226" y="2727"/>
              <a:ext cx="55" cy="42"/>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607" name="Line 347"/>
            <p:cNvSpPr>
              <a:spLocks noChangeShapeType="1"/>
            </p:cNvSpPr>
            <p:nvPr/>
          </p:nvSpPr>
          <p:spPr bwMode="auto">
            <a:xfrm flipH="1">
              <a:off x="1213" y="2720"/>
              <a:ext cx="54" cy="42"/>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608" name="Line 348"/>
            <p:cNvSpPr>
              <a:spLocks noChangeShapeType="1"/>
            </p:cNvSpPr>
            <p:nvPr/>
          </p:nvSpPr>
          <p:spPr bwMode="auto">
            <a:xfrm flipH="1">
              <a:off x="1203" y="2714"/>
              <a:ext cx="52" cy="40"/>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609" name="Line 349"/>
            <p:cNvSpPr>
              <a:spLocks noChangeShapeType="1"/>
            </p:cNvSpPr>
            <p:nvPr/>
          </p:nvSpPr>
          <p:spPr bwMode="auto">
            <a:xfrm flipH="1">
              <a:off x="1192" y="2707"/>
              <a:ext cx="52" cy="39"/>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610" name="Line 350"/>
            <p:cNvSpPr>
              <a:spLocks noChangeShapeType="1"/>
            </p:cNvSpPr>
            <p:nvPr/>
          </p:nvSpPr>
          <p:spPr bwMode="auto">
            <a:xfrm flipH="1">
              <a:off x="1327" y="2727"/>
              <a:ext cx="28" cy="22"/>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611" name="Line 351"/>
            <p:cNvSpPr>
              <a:spLocks noChangeShapeType="1"/>
            </p:cNvSpPr>
            <p:nvPr/>
          </p:nvSpPr>
          <p:spPr bwMode="auto">
            <a:xfrm flipH="1">
              <a:off x="1311" y="2720"/>
              <a:ext cx="27" cy="19"/>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612" name="Line 352"/>
            <p:cNvSpPr>
              <a:spLocks noChangeShapeType="1"/>
            </p:cNvSpPr>
            <p:nvPr/>
          </p:nvSpPr>
          <p:spPr bwMode="auto">
            <a:xfrm flipH="1">
              <a:off x="1294" y="2712"/>
              <a:ext cx="27" cy="20"/>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613" name="Line 353"/>
            <p:cNvSpPr>
              <a:spLocks noChangeShapeType="1"/>
            </p:cNvSpPr>
            <p:nvPr/>
          </p:nvSpPr>
          <p:spPr bwMode="auto">
            <a:xfrm flipH="1">
              <a:off x="1278" y="2705"/>
              <a:ext cx="26" cy="17"/>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614" name="Line 354"/>
            <p:cNvSpPr>
              <a:spLocks noChangeShapeType="1"/>
            </p:cNvSpPr>
            <p:nvPr/>
          </p:nvSpPr>
          <p:spPr bwMode="auto">
            <a:xfrm flipH="1">
              <a:off x="1263" y="2697"/>
              <a:ext cx="25" cy="18"/>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615" name="Line 355"/>
            <p:cNvSpPr>
              <a:spLocks noChangeShapeType="1"/>
            </p:cNvSpPr>
            <p:nvPr/>
          </p:nvSpPr>
          <p:spPr bwMode="auto">
            <a:xfrm flipH="1">
              <a:off x="1246" y="2688"/>
              <a:ext cx="23" cy="17"/>
            </a:xfrm>
            <a:prstGeom prst="line">
              <a:avLst/>
            </a:prstGeom>
            <a:noFill/>
            <a:ln w="4763">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9616" name="Freeform 356"/>
            <p:cNvSpPr/>
            <p:nvPr/>
          </p:nvSpPr>
          <p:spPr bwMode="auto">
            <a:xfrm flipH="1">
              <a:off x="1026" y="2887"/>
              <a:ext cx="283" cy="180"/>
            </a:xfrm>
            <a:custGeom>
              <a:avLst/>
              <a:gdLst>
                <a:gd name="T0" fmla="*/ 0 w 2091"/>
                <a:gd name="T1" fmla="*/ 7 h 931"/>
                <a:gd name="T2" fmla="*/ 0 w 2091"/>
                <a:gd name="T3" fmla="*/ 7 h 931"/>
                <a:gd name="T4" fmla="*/ 0 w 2091"/>
                <a:gd name="T5" fmla="*/ 5 h 931"/>
                <a:gd name="T6" fmla="*/ 0 w 2091"/>
                <a:gd name="T7" fmla="*/ 4 h 931"/>
                <a:gd name="T8" fmla="*/ 0 w 2091"/>
                <a:gd name="T9" fmla="*/ 3 h 931"/>
                <a:gd name="T10" fmla="*/ 1 w 2091"/>
                <a:gd name="T11" fmla="*/ 3 h 931"/>
                <a:gd name="T12" fmla="*/ 1 w 2091"/>
                <a:gd name="T13" fmla="*/ 2 h 931"/>
                <a:gd name="T14" fmla="*/ 2 w 2091"/>
                <a:gd name="T15" fmla="*/ 2 h 931"/>
                <a:gd name="T16" fmla="*/ 2 w 2091"/>
                <a:gd name="T17" fmla="*/ 2 h 931"/>
                <a:gd name="T18" fmla="*/ 2 w 2091"/>
                <a:gd name="T19" fmla="*/ 2 h 931"/>
                <a:gd name="T20" fmla="*/ 2 w 2091"/>
                <a:gd name="T21" fmla="*/ 1 h 931"/>
                <a:gd name="T22" fmla="*/ 2 w 2091"/>
                <a:gd name="T23" fmla="*/ 1 h 931"/>
                <a:gd name="T24" fmla="*/ 2 w 2091"/>
                <a:gd name="T25" fmla="*/ 1 h 931"/>
                <a:gd name="T26" fmla="*/ 3 w 2091"/>
                <a:gd name="T27" fmla="*/ 1 h 931"/>
                <a:gd name="T28" fmla="*/ 3 w 2091"/>
                <a:gd name="T29" fmla="*/ 1 h 931"/>
                <a:gd name="T30" fmla="*/ 3 w 2091"/>
                <a:gd name="T31" fmla="*/ 1 h 931"/>
                <a:gd name="T32" fmla="*/ 3 w 2091"/>
                <a:gd name="T33" fmla="*/ 1 h 931"/>
                <a:gd name="T34" fmla="*/ 3 w 2091"/>
                <a:gd name="T35" fmla="*/ 1 h 931"/>
                <a:gd name="T36" fmla="*/ 3 w 2091"/>
                <a:gd name="T37" fmla="*/ 1 h 931"/>
                <a:gd name="T38" fmla="*/ 3 w 2091"/>
                <a:gd name="T39" fmla="*/ 0 h 931"/>
                <a:gd name="T40" fmla="*/ 5 w 2091"/>
                <a:gd name="T41" fmla="*/ 0 h 931"/>
                <a:gd name="T42" fmla="*/ 5 w 2091"/>
                <a:gd name="T43" fmla="*/ 1 h 931"/>
                <a:gd name="T44" fmla="*/ 5 w 2091"/>
                <a:gd name="T45" fmla="*/ 1 h 931"/>
                <a:gd name="T46" fmla="*/ 5 w 2091"/>
                <a:gd name="T47" fmla="*/ 2 h 931"/>
                <a:gd name="T48" fmla="*/ 5 w 2091"/>
                <a:gd name="T49" fmla="*/ 2 h 931"/>
                <a:gd name="T50" fmla="*/ 5 w 2091"/>
                <a:gd name="T51" fmla="*/ 3 h 931"/>
                <a:gd name="T52" fmla="*/ 5 w 2091"/>
                <a:gd name="T53" fmla="*/ 4 h 931"/>
                <a:gd name="T54" fmla="*/ 5 w 2091"/>
                <a:gd name="T55" fmla="*/ 4 h 931"/>
                <a:gd name="T56" fmla="*/ 5 w 2091"/>
                <a:gd name="T57" fmla="*/ 4 h 931"/>
                <a:gd name="T58" fmla="*/ 5 w 2091"/>
                <a:gd name="T59" fmla="*/ 5 h 931"/>
                <a:gd name="T60" fmla="*/ 5 w 2091"/>
                <a:gd name="T61" fmla="*/ 5 h 931"/>
                <a:gd name="T62" fmla="*/ 5 w 2091"/>
                <a:gd name="T63" fmla="*/ 5 h 931"/>
                <a:gd name="T64" fmla="*/ 4 w 2091"/>
                <a:gd name="T65" fmla="*/ 5 h 931"/>
                <a:gd name="T66" fmla="*/ 4 w 2091"/>
                <a:gd name="T67" fmla="*/ 5 h 931"/>
                <a:gd name="T68" fmla="*/ 4 w 2091"/>
                <a:gd name="T69" fmla="*/ 6 h 931"/>
                <a:gd name="T70" fmla="*/ 4 w 2091"/>
                <a:gd name="T71" fmla="*/ 6 h 931"/>
                <a:gd name="T72" fmla="*/ 4 w 2091"/>
                <a:gd name="T73" fmla="*/ 6 h 931"/>
                <a:gd name="T74" fmla="*/ 3 w 2091"/>
                <a:gd name="T75" fmla="*/ 6 h 931"/>
                <a:gd name="T76" fmla="*/ 3 w 2091"/>
                <a:gd name="T77" fmla="*/ 6 h 931"/>
                <a:gd name="T78" fmla="*/ 3 w 2091"/>
                <a:gd name="T79" fmla="*/ 6 h 931"/>
                <a:gd name="T80" fmla="*/ 3 w 2091"/>
                <a:gd name="T81" fmla="*/ 6 h 931"/>
                <a:gd name="T82" fmla="*/ 3 w 2091"/>
                <a:gd name="T83" fmla="*/ 6 h 931"/>
                <a:gd name="T84" fmla="*/ 1 w 2091"/>
                <a:gd name="T85" fmla="*/ 7 h 931"/>
                <a:gd name="T86" fmla="*/ 1 w 2091"/>
                <a:gd name="T87" fmla="*/ 7 h 931"/>
                <a:gd name="T88" fmla="*/ 0 w 2091"/>
                <a:gd name="T89" fmla="*/ 7 h 9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91"/>
                <a:gd name="T136" fmla="*/ 0 h 931"/>
                <a:gd name="T137" fmla="*/ 2091 w 2091"/>
                <a:gd name="T138" fmla="*/ 931 h 9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a:solidFill>
                <a:srgbClr val="000000"/>
              </a:solidFill>
              <a:prstDash val="solid"/>
              <a:round/>
            </a:ln>
          </p:spPr>
          <p:txBody>
            <a:bodyPr/>
            <a:lstStyle/>
            <a:p>
              <a:endParaRPr lang="zh-CN" altLang="en-US"/>
            </a:p>
          </p:txBody>
        </p:sp>
        <p:sp>
          <p:nvSpPr>
            <p:cNvPr id="139617" name="Freeform 357"/>
            <p:cNvSpPr/>
            <p:nvPr/>
          </p:nvSpPr>
          <p:spPr bwMode="auto">
            <a:xfrm flipH="1">
              <a:off x="1028" y="2904"/>
              <a:ext cx="280" cy="160"/>
            </a:xfrm>
            <a:custGeom>
              <a:avLst/>
              <a:gdLst>
                <a:gd name="T0" fmla="*/ 5 w 2049"/>
                <a:gd name="T1" fmla="*/ 1 h 829"/>
                <a:gd name="T2" fmla="*/ 5 w 2049"/>
                <a:gd name="T3" fmla="*/ 1 h 829"/>
                <a:gd name="T4" fmla="*/ 5 w 2049"/>
                <a:gd name="T5" fmla="*/ 4 h 829"/>
                <a:gd name="T6" fmla="*/ 5 w 2049"/>
                <a:gd name="T7" fmla="*/ 4 h 829"/>
                <a:gd name="T8" fmla="*/ 5 w 2049"/>
                <a:gd name="T9" fmla="*/ 4 h 829"/>
                <a:gd name="T10" fmla="*/ 4 w 2049"/>
                <a:gd name="T11" fmla="*/ 5 h 829"/>
                <a:gd name="T12" fmla="*/ 3 w 2049"/>
                <a:gd name="T13" fmla="*/ 5 h 829"/>
                <a:gd name="T14" fmla="*/ 3 w 2049"/>
                <a:gd name="T15" fmla="*/ 4 h 829"/>
                <a:gd name="T16" fmla="*/ 3 w 2049"/>
                <a:gd name="T17" fmla="*/ 5 h 829"/>
                <a:gd name="T18" fmla="*/ 3 w 2049"/>
                <a:gd name="T19" fmla="*/ 5 h 829"/>
                <a:gd name="T20" fmla="*/ 3 w 2049"/>
                <a:gd name="T21" fmla="*/ 5 h 829"/>
                <a:gd name="T22" fmla="*/ 2 w 2049"/>
                <a:gd name="T23" fmla="*/ 5 h 829"/>
                <a:gd name="T24" fmla="*/ 1 w 2049"/>
                <a:gd name="T25" fmla="*/ 6 h 829"/>
                <a:gd name="T26" fmla="*/ 1 w 2049"/>
                <a:gd name="T27" fmla="*/ 5 h 829"/>
                <a:gd name="T28" fmla="*/ 1 w 2049"/>
                <a:gd name="T29" fmla="*/ 5 h 829"/>
                <a:gd name="T30" fmla="*/ 1 w 2049"/>
                <a:gd name="T31" fmla="*/ 6 h 829"/>
                <a:gd name="T32" fmla="*/ 1 w 2049"/>
                <a:gd name="T33" fmla="*/ 5 h 829"/>
                <a:gd name="T34" fmla="*/ 1 w 2049"/>
                <a:gd name="T35" fmla="*/ 6 h 829"/>
                <a:gd name="T36" fmla="*/ 1 w 2049"/>
                <a:gd name="T37" fmla="*/ 5 h 829"/>
                <a:gd name="T38" fmla="*/ 0 w 2049"/>
                <a:gd name="T39" fmla="*/ 5 h 829"/>
                <a:gd name="T40" fmla="*/ 0 w 2049"/>
                <a:gd name="T41" fmla="*/ 6 h 829"/>
                <a:gd name="T42" fmla="*/ 0 w 2049"/>
                <a:gd name="T43" fmla="*/ 5 h 829"/>
                <a:gd name="T44" fmla="*/ 0 w 2049"/>
                <a:gd name="T45" fmla="*/ 3 h 829"/>
                <a:gd name="T46" fmla="*/ 1 w 2049"/>
                <a:gd name="T47" fmla="*/ 2 h 829"/>
                <a:gd name="T48" fmla="*/ 2 w 2049"/>
                <a:gd name="T49" fmla="*/ 1 h 829"/>
                <a:gd name="T50" fmla="*/ 2 w 2049"/>
                <a:gd name="T51" fmla="*/ 2 h 829"/>
                <a:gd name="T52" fmla="*/ 3 w 2049"/>
                <a:gd name="T53" fmla="*/ 2 h 829"/>
                <a:gd name="T54" fmla="*/ 2 w 2049"/>
                <a:gd name="T55" fmla="*/ 1 h 829"/>
                <a:gd name="T56" fmla="*/ 3 w 2049"/>
                <a:gd name="T57" fmla="*/ 1 h 829"/>
                <a:gd name="T58" fmla="*/ 3 w 2049"/>
                <a:gd name="T59" fmla="*/ 1 h 829"/>
                <a:gd name="T60" fmla="*/ 3 w 2049"/>
                <a:gd name="T61" fmla="*/ 1 h 829"/>
                <a:gd name="T62" fmla="*/ 3 w 2049"/>
                <a:gd name="T63" fmla="*/ 1 h 829"/>
                <a:gd name="T64" fmla="*/ 3 w 2049"/>
                <a:gd name="T65" fmla="*/ 1 h 829"/>
                <a:gd name="T66" fmla="*/ 3 w 2049"/>
                <a:gd name="T67" fmla="*/ 0 h 829"/>
                <a:gd name="T68" fmla="*/ 3 w 2049"/>
                <a:gd name="T69" fmla="*/ 0 h 829"/>
                <a:gd name="T70" fmla="*/ 3 w 2049"/>
                <a:gd name="T71" fmla="*/ 0 h 829"/>
                <a:gd name="T72" fmla="*/ 4 w 2049"/>
                <a:gd name="T73" fmla="*/ 1 h 829"/>
                <a:gd name="T74" fmla="*/ 4 w 2049"/>
                <a:gd name="T75" fmla="*/ 0 h 829"/>
                <a:gd name="T76" fmla="*/ 4 w 2049"/>
                <a:gd name="T77" fmla="*/ 1 h 829"/>
                <a:gd name="T78" fmla="*/ 5 w 2049"/>
                <a:gd name="T79" fmla="*/ 0 h 829"/>
                <a:gd name="T80" fmla="*/ 5 w 2049"/>
                <a:gd name="T81" fmla="*/ 1 h 829"/>
                <a:gd name="T82" fmla="*/ 5 w 2049"/>
                <a:gd name="T83" fmla="*/ 1 h 829"/>
                <a:gd name="T84" fmla="*/ 5 w 2049"/>
                <a:gd name="T85" fmla="*/ 0 h 8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49"/>
                <a:gd name="T130" fmla="*/ 0 h 829"/>
                <a:gd name="T131" fmla="*/ 2049 w 2049"/>
                <a:gd name="T132" fmla="*/ 829 h 8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18" name="Freeform 358"/>
            <p:cNvSpPr/>
            <p:nvPr/>
          </p:nvSpPr>
          <p:spPr bwMode="auto">
            <a:xfrm flipH="1">
              <a:off x="1068" y="2961"/>
              <a:ext cx="39" cy="10"/>
            </a:xfrm>
            <a:custGeom>
              <a:avLst/>
              <a:gdLst>
                <a:gd name="T0" fmla="*/ 1 w 280"/>
                <a:gd name="T1" fmla="*/ 0 h 48"/>
                <a:gd name="T2" fmla="*/ 0 w 280"/>
                <a:gd name="T3" fmla="*/ 0 h 48"/>
                <a:gd name="T4" fmla="*/ 0 w 280"/>
                <a:gd name="T5" fmla="*/ 0 h 48"/>
                <a:gd name="T6" fmla="*/ 1 w 280"/>
                <a:gd name="T7" fmla="*/ 0 h 48"/>
                <a:gd name="T8" fmla="*/ 0 60000 65536"/>
                <a:gd name="T9" fmla="*/ 0 60000 65536"/>
                <a:gd name="T10" fmla="*/ 0 60000 65536"/>
                <a:gd name="T11" fmla="*/ 0 60000 65536"/>
                <a:gd name="T12" fmla="*/ 0 w 280"/>
                <a:gd name="T13" fmla="*/ 0 h 48"/>
                <a:gd name="T14" fmla="*/ 280 w 280"/>
                <a:gd name="T15" fmla="*/ 48 h 48"/>
              </a:gdLst>
              <a:ahLst/>
              <a:cxnLst>
                <a:cxn ang="T8">
                  <a:pos x="T0" y="T1"/>
                </a:cxn>
                <a:cxn ang="T9">
                  <a:pos x="T2" y="T3"/>
                </a:cxn>
                <a:cxn ang="T10">
                  <a:pos x="T4" y="T5"/>
                </a:cxn>
                <a:cxn ang="T11">
                  <a:pos x="T6" y="T7"/>
                </a:cxn>
              </a:cxnLst>
              <a:rect l="T12" t="T13" r="T14" b="T15"/>
              <a:pathLst>
                <a:path w="280" h="48">
                  <a:moveTo>
                    <a:pt x="280" y="0"/>
                  </a:moveTo>
                  <a:lnTo>
                    <a:pt x="149" y="48"/>
                  </a:lnTo>
                  <a:lnTo>
                    <a:pt x="0" y="35"/>
                  </a:lnTo>
                  <a:lnTo>
                    <a:pt x="28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19" name="Freeform 359"/>
            <p:cNvSpPr/>
            <p:nvPr/>
          </p:nvSpPr>
          <p:spPr bwMode="auto">
            <a:xfrm flipH="1">
              <a:off x="1030" y="2946"/>
              <a:ext cx="23" cy="12"/>
            </a:xfrm>
            <a:custGeom>
              <a:avLst/>
              <a:gdLst>
                <a:gd name="T0" fmla="*/ 0 w 170"/>
                <a:gd name="T1" fmla="*/ 0 h 57"/>
                <a:gd name="T2" fmla="*/ 0 w 170"/>
                <a:gd name="T3" fmla="*/ 0 h 57"/>
                <a:gd name="T4" fmla="*/ 0 w 170"/>
                <a:gd name="T5" fmla="*/ 0 h 57"/>
                <a:gd name="T6" fmla="*/ 0 w 170"/>
                <a:gd name="T7" fmla="*/ 1 h 57"/>
                <a:gd name="T8" fmla="*/ 0 w 170"/>
                <a:gd name="T9" fmla="*/ 0 h 57"/>
                <a:gd name="T10" fmla="*/ 0 60000 65536"/>
                <a:gd name="T11" fmla="*/ 0 60000 65536"/>
                <a:gd name="T12" fmla="*/ 0 60000 65536"/>
                <a:gd name="T13" fmla="*/ 0 60000 65536"/>
                <a:gd name="T14" fmla="*/ 0 60000 65536"/>
                <a:gd name="T15" fmla="*/ 0 w 170"/>
                <a:gd name="T16" fmla="*/ 0 h 57"/>
                <a:gd name="T17" fmla="*/ 170 w 170"/>
                <a:gd name="T18" fmla="*/ 57 h 57"/>
              </a:gdLst>
              <a:ahLst/>
              <a:cxnLst>
                <a:cxn ang="T10">
                  <a:pos x="T0" y="T1"/>
                </a:cxn>
                <a:cxn ang="T11">
                  <a:pos x="T2" y="T3"/>
                </a:cxn>
                <a:cxn ang="T12">
                  <a:pos x="T4" y="T5"/>
                </a:cxn>
                <a:cxn ang="T13">
                  <a:pos x="T6" y="T7"/>
                </a:cxn>
                <a:cxn ang="T14">
                  <a:pos x="T8" y="T9"/>
                </a:cxn>
              </a:cxnLst>
              <a:rect l="T15" t="T16" r="T17" b="T18"/>
              <a:pathLst>
                <a:path w="170" h="57">
                  <a:moveTo>
                    <a:pt x="170" y="0"/>
                  </a:moveTo>
                  <a:lnTo>
                    <a:pt x="125" y="35"/>
                  </a:lnTo>
                  <a:lnTo>
                    <a:pt x="0" y="53"/>
                  </a:lnTo>
                  <a:lnTo>
                    <a:pt x="130" y="57"/>
                  </a:lnTo>
                  <a:lnTo>
                    <a:pt x="17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20" name="Freeform 360"/>
            <p:cNvSpPr/>
            <p:nvPr/>
          </p:nvSpPr>
          <p:spPr bwMode="auto">
            <a:xfrm flipH="1">
              <a:off x="1127" y="2937"/>
              <a:ext cx="36" cy="29"/>
            </a:xfrm>
            <a:custGeom>
              <a:avLst/>
              <a:gdLst>
                <a:gd name="T0" fmla="*/ 1 w 263"/>
                <a:gd name="T1" fmla="*/ 0 h 143"/>
                <a:gd name="T2" fmla="*/ 0 w 263"/>
                <a:gd name="T3" fmla="*/ 0 h 143"/>
                <a:gd name="T4" fmla="*/ 0 w 263"/>
                <a:gd name="T5" fmla="*/ 0 h 143"/>
                <a:gd name="T6" fmla="*/ 0 w 263"/>
                <a:gd name="T7" fmla="*/ 1 h 143"/>
                <a:gd name="T8" fmla="*/ 0 w 263"/>
                <a:gd name="T9" fmla="*/ 1 h 143"/>
                <a:gd name="T10" fmla="*/ 0 w 263"/>
                <a:gd name="T11" fmla="*/ 1 h 143"/>
                <a:gd name="T12" fmla="*/ 0 w 263"/>
                <a:gd name="T13" fmla="*/ 1 h 143"/>
                <a:gd name="T14" fmla="*/ 0 w 263"/>
                <a:gd name="T15" fmla="*/ 0 h 143"/>
                <a:gd name="T16" fmla="*/ 1 w 263"/>
                <a:gd name="T17" fmla="*/ 0 h 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3"/>
                <a:gd name="T28" fmla="*/ 0 h 143"/>
                <a:gd name="T29" fmla="*/ 263 w 263"/>
                <a:gd name="T30" fmla="*/ 143 h 1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21" name="Freeform 361"/>
            <p:cNvSpPr/>
            <p:nvPr/>
          </p:nvSpPr>
          <p:spPr bwMode="auto">
            <a:xfrm flipH="1">
              <a:off x="1163" y="3001"/>
              <a:ext cx="117" cy="41"/>
            </a:xfrm>
            <a:custGeom>
              <a:avLst/>
              <a:gdLst>
                <a:gd name="T0" fmla="*/ 2 w 853"/>
                <a:gd name="T1" fmla="*/ 0 h 212"/>
                <a:gd name="T2" fmla="*/ 2 w 853"/>
                <a:gd name="T3" fmla="*/ 0 h 212"/>
                <a:gd name="T4" fmla="*/ 1 w 853"/>
                <a:gd name="T5" fmla="*/ 0 h 212"/>
                <a:gd name="T6" fmla="*/ 1 w 853"/>
                <a:gd name="T7" fmla="*/ 1 h 212"/>
                <a:gd name="T8" fmla="*/ 0 w 853"/>
                <a:gd name="T9" fmla="*/ 1 h 212"/>
                <a:gd name="T10" fmla="*/ 0 w 853"/>
                <a:gd name="T11" fmla="*/ 1 h 212"/>
                <a:gd name="T12" fmla="*/ 0 w 853"/>
                <a:gd name="T13" fmla="*/ 2 h 212"/>
                <a:gd name="T14" fmla="*/ 0 w 853"/>
                <a:gd name="T15" fmla="*/ 1 h 212"/>
                <a:gd name="T16" fmla="*/ 0 w 853"/>
                <a:gd name="T17" fmla="*/ 1 h 212"/>
                <a:gd name="T18" fmla="*/ 1 w 853"/>
                <a:gd name="T19" fmla="*/ 1 h 212"/>
                <a:gd name="T20" fmla="*/ 1 w 853"/>
                <a:gd name="T21" fmla="*/ 1 h 212"/>
                <a:gd name="T22" fmla="*/ 1 w 853"/>
                <a:gd name="T23" fmla="*/ 0 h 212"/>
                <a:gd name="T24" fmla="*/ 2 w 853"/>
                <a:gd name="T25" fmla="*/ 0 h 212"/>
                <a:gd name="T26" fmla="*/ 2 w 853"/>
                <a:gd name="T27" fmla="*/ 0 h 2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53"/>
                <a:gd name="T43" fmla="*/ 0 h 212"/>
                <a:gd name="T44" fmla="*/ 853 w 853"/>
                <a:gd name="T45" fmla="*/ 212 h 2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22" name="Freeform 362"/>
            <p:cNvSpPr/>
            <p:nvPr/>
          </p:nvSpPr>
          <p:spPr bwMode="auto">
            <a:xfrm flipH="1">
              <a:off x="1159" y="2690"/>
              <a:ext cx="102" cy="74"/>
            </a:xfrm>
            <a:custGeom>
              <a:avLst/>
              <a:gdLst>
                <a:gd name="T0" fmla="*/ 2 w 751"/>
                <a:gd name="T1" fmla="*/ 3 h 379"/>
                <a:gd name="T2" fmla="*/ 2 w 751"/>
                <a:gd name="T3" fmla="*/ 3 h 379"/>
                <a:gd name="T4" fmla="*/ 1 w 751"/>
                <a:gd name="T5" fmla="*/ 3 h 379"/>
                <a:gd name="T6" fmla="*/ 1 w 751"/>
                <a:gd name="T7" fmla="*/ 3 h 379"/>
                <a:gd name="T8" fmla="*/ 1 w 751"/>
                <a:gd name="T9" fmla="*/ 3 h 379"/>
                <a:gd name="T10" fmla="*/ 1 w 751"/>
                <a:gd name="T11" fmla="*/ 3 h 379"/>
                <a:gd name="T12" fmla="*/ 1 w 751"/>
                <a:gd name="T13" fmla="*/ 3 h 379"/>
                <a:gd name="T14" fmla="*/ 1 w 751"/>
                <a:gd name="T15" fmla="*/ 3 h 379"/>
                <a:gd name="T16" fmla="*/ 1 w 751"/>
                <a:gd name="T17" fmla="*/ 2 h 379"/>
                <a:gd name="T18" fmla="*/ 1 w 751"/>
                <a:gd name="T19" fmla="*/ 2 h 379"/>
                <a:gd name="T20" fmla="*/ 1 w 751"/>
                <a:gd name="T21" fmla="*/ 2 h 379"/>
                <a:gd name="T22" fmla="*/ 1 w 751"/>
                <a:gd name="T23" fmla="*/ 2 h 379"/>
                <a:gd name="T24" fmla="*/ 1 w 751"/>
                <a:gd name="T25" fmla="*/ 2 h 379"/>
                <a:gd name="T26" fmla="*/ 1 w 751"/>
                <a:gd name="T27" fmla="*/ 2 h 379"/>
                <a:gd name="T28" fmla="*/ 1 w 751"/>
                <a:gd name="T29" fmla="*/ 2 h 379"/>
                <a:gd name="T30" fmla="*/ 0 w 751"/>
                <a:gd name="T31" fmla="*/ 2 h 379"/>
                <a:gd name="T32" fmla="*/ 0 w 751"/>
                <a:gd name="T33" fmla="*/ 2 h 379"/>
                <a:gd name="T34" fmla="*/ 0 w 751"/>
                <a:gd name="T35" fmla="*/ 2 h 379"/>
                <a:gd name="T36" fmla="*/ 1 w 751"/>
                <a:gd name="T37" fmla="*/ 2 h 379"/>
                <a:gd name="T38" fmla="*/ 1 w 751"/>
                <a:gd name="T39" fmla="*/ 1 h 379"/>
                <a:gd name="T40" fmla="*/ 1 w 751"/>
                <a:gd name="T41" fmla="*/ 1 h 379"/>
                <a:gd name="T42" fmla="*/ 1 w 751"/>
                <a:gd name="T43" fmla="*/ 1 h 379"/>
                <a:gd name="T44" fmla="*/ 1 w 751"/>
                <a:gd name="T45" fmla="*/ 1 h 379"/>
                <a:gd name="T46" fmla="*/ 1 w 751"/>
                <a:gd name="T47" fmla="*/ 1 h 379"/>
                <a:gd name="T48" fmla="*/ 0 w 751"/>
                <a:gd name="T49" fmla="*/ 1 h 379"/>
                <a:gd name="T50" fmla="*/ 0 w 751"/>
                <a:gd name="T51" fmla="*/ 1 h 379"/>
                <a:gd name="T52" fmla="*/ 0 w 751"/>
                <a:gd name="T53" fmla="*/ 1 h 379"/>
                <a:gd name="T54" fmla="*/ 0 w 751"/>
                <a:gd name="T55" fmla="*/ 1 h 379"/>
                <a:gd name="T56" fmla="*/ 0 w 751"/>
                <a:gd name="T57" fmla="*/ 1 h 379"/>
                <a:gd name="T58" fmla="*/ 0 w 751"/>
                <a:gd name="T59" fmla="*/ 1 h 379"/>
                <a:gd name="T60" fmla="*/ 0 w 751"/>
                <a:gd name="T61" fmla="*/ 1 h 379"/>
                <a:gd name="T62" fmla="*/ 0 w 751"/>
                <a:gd name="T63" fmla="*/ 1 h 379"/>
                <a:gd name="T64" fmla="*/ 0 w 751"/>
                <a:gd name="T65" fmla="*/ 1 h 379"/>
                <a:gd name="T66" fmla="*/ 0 w 751"/>
                <a:gd name="T67" fmla="*/ 1 h 379"/>
                <a:gd name="T68" fmla="*/ 0 w 751"/>
                <a:gd name="T69" fmla="*/ 1 h 379"/>
                <a:gd name="T70" fmla="*/ 0 w 751"/>
                <a:gd name="T71" fmla="*/ 0 h 379"/>
                <a:gd name="T72" fmla="*/ 0 w 751"/>
                <a:gd name="T73" fmla="*/ 0 h 379"/>
                <a:gd name="T74" fmla="*/ 0 w 751"/>
                <a:gd name="T75" fmla="*/ 0 h 379"/>
                <a:gd name="T76" fmla="*/ 0 w 751"/>
                <a:gd name="T77" fmla="*/ 0 h 379"/>
                <a:gd name="T78" fmla="*/ 0 w 751"/>
                <a:gd name="T79" fmla="*/ 0 h 379"/>
                <a:gd name="T80" fmla="*/ 1 w 751"/>
                <a:gd name="T81" fmla="*/ 0 h 379"/>
                <a:gd name="T82" fmla="*/ 1 w 751"/>
                <a:gd name="T83" fmla="*/ 0 h 379"/>
                <a:gd name="T84" fmla="*/ 1 w 751"/>
                <a:gd name="T85" fmla="*/ 0 h 379"/>
                <a:gd name="T86" fmla="*/ 1 w 751"/>
                <a:gd name="T87" fmla="*/ 0 h 379"/>
                <a:gd name="T88" fmla="*/ 1 w 751"/>
                <a:gd name="T89" fmla="*/ 0 h 379"/>
                <a:gd name="T90" fmla="*/ 1 w 751"/>
                <a:gd name="T91" fmla="*/ 0 h 379"/>
                <a:gd name="T92" fmla="*/ 1 w 751"/>
                <a:gd name="T93" fmla="*/ 0 h 379"/>
                <a:gd name="T94" fmla="*/ 1 w 751"/>
                <a:gd name="T95" fmla="*/ 1 h 379"/>
                <a:gd name="T96" fmla="*/ 1 w 751"/>
                <a:gd name="T97" fmla="*/ 1 h 379"/>
                <a:gd name="T98" fmla="*/ 1 w 751"/>
                <a:gd name="T99" fmla="*/ 1 h 379"/>
                <a:gd name="T100" fmla="*/ 1 w 751"/>
                <a:gd name="T101" fmla="*/ 1 h 379"/>
                <a:gd name="T102" fmla="*/ 1 w 751"/>
                <a:gd name="T103" fmla="*/ 1 h 379"/>
                <a:gd name="T104" fmla="*/ 1 w 751"/>
                <a:gd name="T105" fmla="*/ 2 h 379"/>
                <a:gd name="T106" fmla="*/ 2 w 751"/>
                <a:gd name="T107" fmla="*/ 2 h 379"/>
                <a:gd name="T108" fmla="*/ 2 w 751"/>
                <a:gd name="T109" fmla="*/ 2 h 379"/>
                <a:gd name="T110" fmla="*/ 2 w 751"/>
                <a:gd name="T111" fmla="*/ 3 h 3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51"/>
                <a:gd name="T169" fmla="*/ 0 h 379"/>
                <a:gd name="T170" fmla="*/ 751 w 751"/>
                <a:gd name="T171" fmla="*/ 379 h 37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a:solidFill>
                <a:srgbClr val="402000"/>
              </a:solidFill>
              <a:prstDash val="solid"/>
              <a:round/>
            </a:ln>
          </p:spPr>
          <p:txBody>
            <a:bodyPr/>
            <a:lstStyle/>
            <a:p>
              <a:endParaRPr lang="zh-CN" altLang="en-US"/>
            </a:p>
          </p:txBody>
        </p:sp>
        <p:sp>
          <p:nvSpPr>
            <p:cNvPr id="139623" name="Freeform 363"/>
            <p:cNvSpPr/>
            <p:nvPr/>
          </p:nvSpPr>
          <p:spPr bwMode="auto">
            <a:xfrm flipH="1">
              <a:off x="1197" y="2724"/>
              <a:ext cx="25" cy="8"/>
            </a:xfrm>
            <a:custGeom>
              <a:avLst/>
              <a:gdLst>
                <a:gd name="T0" fmla="*/ 0 w 179"/>
                <a:gd name="T1" fmla="*/ 0 h 43"/>
                <a:gd name="T2" fmla="*/ 0 w 179"/>
                <a:gd name="T3" fmla="*/ 0 h 43"/>
                <a:gd name="T4" fmla="*/ 0 w 179"/>
                <a:gd name="T5" fmla="*/ 0 h 43"/>
                <a:gd name="T6" fmla="*/ 0 w 179"/>
                <a:gd name="T7" fmla="*/ 0 h 43"/>
                <a:gd name="T8" fmla="*/ 0 w 179"/>
                <a:gd name="T9" fmla="*/ 0 h 43"/>
                <a:gd name="T10" fmla="*/ 0 w 179"/>
                <a:gd name="T11" fmla="*/ 0 h 43"/>
                <a:gd name="T12" fmla="*/ 0 w 179"/>
                <a:gd name="T13" fmla="*/ 0 h 43"/>
                <a:gd name="T14" fmla="*/ 0 w 179"/>
                <a:gd name="T15" fmla="*/ 0 h 43"/>
                <a:gd name="T16" fmla="*/ 0 w 179"/>
                <a:gd name="T17" fmla="*/ 0 h 43"/>
                <a:gd name="T18" fmla="*/ 0 w 179"/>
                <a:gd name="T19" fmla="*/ 0 h 43"/>
                <a:gd name="T20" fmla="*/ 0 w 179"/>
                <a:gd name="T21" fmla="*/ 0 h 43"/>
                <a:gd name="T22" fmla="*/ 0 w 179"/>
                <a:gd name="T23" fmla="*/ 0 h 43"/>
                <a:gd name="T24" fmla="*/ 0 w 179"/>
                <a:gd name="T25" fmla="*/ 0 h 43"/>
                <a:gd name="T26" fmla="*/ 0 w 179"/>
                <a:gd name="T27" fmla="*/ 0 h 43"/>
                <a:gd name="T28" fmla="*/ 0 w 179"/>
                <a:gd name="T29" fmla="*/ 0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9"/>
                <a:gd name="T46" fmla="*/ 0 h 43"/>
                <a:gd name="T47" fmla="*/ 179 w 179"/>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24" name="Freeform 364"/>
            <p:cNvSpPr/>
            <p:nvPr/>
          </p:nvSpPr>
          <p:spPr bwMode="auto">
            <a:xfrm flipH="1">
              <a:off x="1228" y="2731"/>
              <a:ext cx="3" cy="5"/>
            </a:xfrm>
            <a:custGeom>
              <a:avLst/>
              <a:gdLst>
                <a:gd name="T0" fmla="*/ 0 w 20"/>
                <a:gd name="T1" fmla="*/ 0 h 24"/>
                <a:gd name="T2" fmla="*/ 0 w 20"/>
                <a:gd name="T3" fmla="*/ 0 h 24"/>
                <a:gd name="T4" fmla="*/ 0 w 20"/>
                <a:gd name="T5" fmla="*/ 0 h 24"/>
                <a:gd name="T6" fmla="*/ 0 w 20"/>
                <a:gd name="T7" fmla="*/ 0 h 24"/>
                <a:gd name="T8" fmla="*/ 0 w 20"/>
                <a:gd name="T9" fmla="*/ 0 h 24"/>
                <a:gd name="T10" fmla="*/ 0 w 20"/>
                <a:gd name="T11" fmla="*/ 0 h 24"/>
                <a:gd name="T12" fmla="*/ 0 w 20"/>
                <a:gd name="T13" fmla="*/ 0 h 24"/>
                <a:gd name="T14" fmla="*/ 0 60000 65536"/>
                <a:gd name="T15" fmla="*/ 0 60000 65536"/>
                <a:gd name="T16" fmla="*/ 0 60000 65536"/>
                <a:gd name="T17" fmla="*/ 0 60000 65536"/>
                <a:gd name="T18" fmla="*/ 0 60000 65536"/>
                <a:gd name="T19" fmla="*/ 0 60000 65536"/>
                <a:gd name="T20" fmla="*/ 0 60000 65536"/>
                <a:gd name="T21" fmla="*/ 0 w 20"/>
                <a:gd name="T22" fmla="*/ 0 h 24"/>
                <a:gd name="T23" fmla="*/ 20 w 2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4">
                  <a:moveTo>
                    <a:pt x="4" y="0"/>
                  </a:moveTo>
                  <a:lnTo>
                    <a:pt x="12" y="6"/>
                  </a:lnTo>
                  <a:lnTo>
                    <a:pt x="9" y="15"/>
                  </a:lnTo>
                  <a:lnTo>
                    <a:pt x="0" y="24"/>
                  </a:lnTo>
                  <a:lnTo>
                    <a:pt x="17" y="18"/>
                  </a:lnTo>
                  <a:lnTo>
                    <a:pt x="20" y="8"/>
                  </a:lnTo>
                  <a:lnTo>
                    <a:pt x="4"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25" name="Freeform 365"/>
            <p:cNvSpPr/>
            <p:nvPr/>
          </p:nvSpPr>
          <p:spPr bwMode="auto">
            <a:xfrm flipH="1">
              <a:off x="1242" y="2702"/>
              <a:ext cx="15" cy="8"/>
            </a:xfrm>
            <a:custGeom>
              <a:avLst/>
              <a:gdLst>
                <a:gd name="T0" fmla="*/ 0 w 104"/>
                <a:gd name="T1" fmla="*/ 0 h 48"/>
                <a:gd name="T2" fmla="*/ 0 w 104"/>
                <a:gd name="T3" fmla="*/ 0 h 48"/>
                <a:gd name="T4" fmla="*/ 0 w 104"/>
                <a:gd name="T5" fmla="*/ 0 h 48"/>
                <a:gd name="T6" fmla="*/ 0 w 104"/>
                <a:gd name="T7" fmla="*/ 0 h 48"/>
                <a:gd name="T8" fmla="*/ 0 w 104"/>
                <a:gd name="T9" fmla="*/ 0 h 48"/>
                <a:gd name="T10" fmla="*/ 0 w 104"/>
                <a:gd name="T11" fmla="*/ 0 h 48"/>
                <a:gd name="T12" fmla="*/ 0 w 104"/>
                <a:gd name="T13" fmla="*/ 0 h 48"/>
                <a:gd name="T14" fmla="*/ 0 w 104"/>
                <a:gd name="T15" fmla="*/ 0 h 48"/>
                <a:gd name="T16" fmla="*/ 0 w 104"/>
                <a:gd name="T17" fmla="*/ 0 h 48"/>
                <a:gd name="T18" fmla="*/ 0 w 104"/>
                <a:gd name="T19" fmla="*/ 0 h 48"/>
                <a:gd name="T20" fmla="*/ 0 w 104"/>
                <a:gd name="T21" fmla="*/ 0 h 48"/>
                <a:gd name="T22" fmla="*/ 0 w 104"/>
                <a:gd name="T23" fmla="*/ 0 h 48"/>
                <a:gd name="T24" fmla="*/ 0 w 104"/>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26" name="Freeform 366"/>
            <p:cNvSpPr/>
            <p:nvPr/>
          </p:nvSpPr>
          <p:spPr bwMode="auto">
            <a:xfrm flipH="1">
              <a:off x="1213" y="2699"/>
              <a:ext cx="22" cy="6"/>
            </a:xfrm>
            <a:custGeom>
              <a:avLst/>
              <a:gdLst>
                <a:gd name="T0" fmla="*/ 0 w 166"/>
                <a:gd name="T1" fmla="*/ 0 h 42"/>
                <a:gd name="T2" fmla="*/ 0 w 166"/>
                <a:gd name="T3" fmla="*/ 0 h 42"/>
                <a:gd name="T4" fmla="*/ 0 w 166"/>
                <a:gd name="T5" fmla="*/ 0 h 42"/>
                <a:gd name="T6" fmla="*/ 0 w 166"/>
                <a:gd name="T7" fmla="*/ 0 h 42"/>
                <a:gd name="T8" fmla="*/ 0 w 166"/>
                <a:gd name="T9" fmla="*/ 0 h 42"/>
                <a:gd name="T10" fmla="*/ 0 w 166"/>
                <a:gd name="T11" fmla="*/ 0 h 42"/>
                <a:gd name="T12" fmla="*/ 0 w 166"/>
                <a:gd name="T13" fmla="*/ 0 h 42"/>
                <a:gd name="T14" fmla="*/ 0 w 166"/>
                <a:gd name="T15" fmla="*/ 0 h 42"/>
                <a:gd name="T16" fmla="*/ 0 w 166"/>
                <a:gd name="T17" fmla="*/ 0 h 42"/>
                <a:gd name="T18" fmla="*/ 0 w 166"/>
                <a:gd name="T19" fmla="*/ 0 h 42"/>
                <a:gd name="T20" fmla="*/ 0 w 166"/>
                <a:gd name="T21" fmla="*/ 0 h 42"/>
                <a:gd name="T22" fmla="*/ 0 w 166"/>
                <a:gd name="T23" fmla="*/ 0 h 42"/>
                <a:gd name="T24" fmla="*/ 0 w 166"/>
                <a:gd name="T25" fmla="*/ 0 h 42"/>
                <a:gd name="T26" fmla="*/ 0 w 166"/>
                <a:gd name="T27" fmla="*/ 0 h 42"/>
                <a:gd name="T28" fmla="*/ 0 w 166"/>
                <a:gd name="T29" fmla="*/ 0 h 42"/>
                <a:gd name="T30" fmla="*/ 0 w 166"/>
                <a:gd name="T31" fmla="*/ 0 h 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6"/>
                <a:gd name="T49" fmla="*/ 0 h 42"/>
                <a:gd name="T50" fmla="*/ 166 w 166"/>
                <a:gd name="T51" fmla="*/ 42 h 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27" name="Freeform 367"/>
            <p:cNvSpPr/>
            <p:nvPr/>
          </p:nvSpPr>
          <p:spPr bwMode="auto">
            <a:xfrm flipH="1">
              <a:off x="1249" y="2707"/>
              <a:ext cx="4" cy="5"/>
            </a:xfrm>
            <a:custGeom>
              <a:avLst/>
              <a:gdLst>
                <a:gd name="T0" fmla="*/ 0 w 33"/>
                <a:gd name="T1" fmla="*/ 0 h 30"/>
                <a:gd name="T2" fmla="*/ 0 w 33"/>
                <a:gd name="T3" fmla="*/ 0 h 30"/>
                <a:gd name="T4" fmla="*/ 0 w 33"/>
                <a:gd name="T5" fmla="*/ 0 h 30"/>
                <a:gd name="T6" fmla="*/ 0 w 33"/>
                <a:gd name="T7" fmla="*/ 0 h 30"/>
                <a:gd name="T8" fmla="*/ 0 w 33"/>
                <a:gd name="T9" fmla="*/ 0 h 30"/>
                <a:gd name="T10" fmla="*/ 0 w 33"/>
                <a:gd name="T11" fmla="*/ 0 h 30"/>
                <a:gd name="T12" fmla="*/ 0 60000 65536"/>
                <a:gd name="T13" fmla="*/ 0 60000 65536"/>
                <a:gd name="T14" fmla="*/ 0 60000 65536"/>
                <a:gd name="T15" fmla="*/ 0 60000 65536"/>
                <a:gd name="T16" fmla="*/ 0 60000 65536"/>
                <a:gd name="T17" fmla="*/ 0 60000 65536"/>
                <a:gd name="T18" fmla="*/ 0 w 33"/>
                <a:gd name="T19" fmla="*/ 0 h 30"/>
                <a:gd name="T20" fmla="*/ 33 w 33"/>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33" h="30">
                  <a:moveTo>
                    <a:pt x="25" y="0"/>
                  </a:moveTo>
                  <a:lnTo>
                    <a:pt x="33" y="11"/>
                  </a:lnTo>
                  <a:lnTo>
                    <a:pt x="23" y="24"/>
                  </a:lnTo>
                  <a:lnTo>
                    <a:pt x="0" y="30"/>
                  </a:lnTo>
                  <a:lnTo>
                    <a:pt x="25" y="15"/>
                  </a:lnTo>
                  <a:lnTo>
                    <a:pt x="25"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28" name="Freeform 368"/>
            <p:cNvSpPr/>
            <p:nvPr/>
          </p:nvSpPr>
          <p:spPr bwMode="auto">
            <a:xfrm flipH="1">
              <a:off x="1253" y="2702"/>
              <a:ext cx="5" cy="5"/>
            </a:xfrm>
            <a:custGeom>
              <a:avLst/>
              <a:gdLst>
                <a:gd name="T0" fmla="*/ 0 w 33"/>
                <a:gd name="T1" fmla="*/ 0 h 28"/>
                <a:gd name="T2" fmla="*/ 0 w 33"/>
                <a:gd name="T3" fmla="*/ 0 h 28"/>
                <a:gd name="T4" fmla="*/ 0 w 33"/>
                <a:gd name="T5" fmla="*/ 0 h 28"/>
                <a:gd name="T6" fmla="*/ 0 w 33"/>
                <a:gd name="T7" fmla="*/ 0 h 28"/>
                <a:gd name="T8" fmla="*/ 0 w 33"/>
                <a:gd name="T9" fmla="*/ 0 h 28"/>
                <a:gd name="T10" fmla="*/ 0 w 33"/>
                <a:gd name="T11" fmla="*/ 0 h 28"/>
                <a:gd name="T12" fmla="*/ 0 60000 65536"/>
                <a:gd name="T13" fmla="*/ 0 60000 65536"/>
                <a:gd name="T14" fmla="*/ 0 60000 65536"/>
                <a:gd name="T15" fmla="*/ 0 60000 65536"/>
                <a:gd name="T16" fmla="*/ 0 60000 65536"/>
                <a:gd name="T17" fmla="*/ 0 60000 65536"/>
                <a:gd name="T18" fmla="*/ 0 w 33"/>
                <a:gd name="T19" fmla="*/ 0 h 28"/>
                <a:gd name="T20" fmla="*/ 33 w 33"/>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3" h="28">
                  <a:moveTo>
                    <a:pt x="33" y="16"/>
                  </a:moveTo>
                  <a:lnTo>
                    <a:pt x="25" y="0"/>
                  </a:lnTo>
                  <a:lnTo>
                    <a:pt x="24" y="13"/>
                  </a:lnTo>
                  <a:lnTo>
                    <a:pt x="0" y="26"/>
                  </a:lnTo>
                  <a:lnTo>
                    <a:pt x="3" y="28"/>
                  </a:lnTo>
                  <a:lnTo>
                    <a:pt x="33" y="16"/>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29" name="Freeform 369"/>
            <p:cNvSpPr/>
            <p:nvPr/>
          </p:nvSpPr>
          <p:spPr bwMode="auto">
            <a:xfrm flipH="1">
              <a:off x="1196" y="2709"/>
              <a:ext cx="5" cy="8"/>
            </a:xfrm>
            <a:custGeom>
              <a:avLst/>
              <a:gdLst>
                <a:gd name="T0" fmla="*/ 0 w 37"/>
                <a:gd name="T1" fmla="*/ 0 h 42"/>
                <a:gd name="T2" fmla="*/ 0 w 37"/>
                <a:gd name="T3" fmla="*/ 0 h 42"/>
                <a:gd name="T4" fmla="*/ 0 w 37"/>
                <a:gd name="T5" fmla="*/ 0 h 42"/>
                <a:gd name="T6" fmla="*/ 0 w 37"/>
                <a:gd name="T7" fmla="*/ 0 h 42"/>
                <a:gd name="T8" fmla="*/ 0 w 37"/>
                <a:gd name="T9" fmla="*/ 0 h 42"/>
                <a:gd name="T10" fmla="*/ 0 60000 65536"/>
                <a:gd name="T11" fmla="*/ 0 60000 65536"/>
                <a:gd name="T12" fmla="*/ 0 60000 65536"/>
                <a:gd name="T13" fmla="*/ 0 60000 65536"/>
                <a:gd name="T14" fmla="*/ 0 60000 65536"/>
                <a:gd name="T15" fmla="*/ 0 w 37"/>
                <a:gd name="T16" fmla="*/ 0 h 42"/>
                <a:gd name="T17" fmla="*/ 37 w 37"/>
                <a:gd name="T18" fmla="*/ 42 h 42"/>
              </a:gdLst>
              <a:ahLst/>
              <a:cxnLst>
                <a:cxn ang="T10">
                  <a:pos x="T0" y="T1"/>
                </a:cxn>
                <a:cxn ang="T11">
                  <a:pos x="T2" y="T3"/>
                </a:cxn>
                <a:cxn ang="T12">
                  <a:pos x="T4" y="T5"/>
                </a:cxn>
                <a:cxn ang="T13">
                  <a:pos x="T6" y="T7"/>
                </a:cxn>
                <a:cxn ang="T14">
                  <a:pos x="T8" y="T9"/>
                </a:cxn>
              </a:cxnLst>
              <a:rect l="T15" t="T16" r="T17" b="T18"/>
              <a:pathLst>
                <a:path w="37" h="42">
                  <a:moveTo>
                    <a:pt x="0" y="0"/>
                  </a:moveTo>
                  <a:lnTo>
                    <a:pt x="8" y="21"/>
                  </a:lnTo>
                  <a:lnTo>
                    <a:pt x="23" y="39"/>
                  </a:lnTo>
                  <a:lnTo>
                    <a:pt x="37" y="4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30" name="Freeform 370"/>
            <p:cNvSpPr/>
            <p:nvPr/>
          </p:nvSpPr>
          <p:spPr bwMode="auto">
            <a:xfrm flipH="1">
              <a:off x="1177" y="2746"/>
              <a:ext cx="7" cy="6"/>
            </a:xfrm>
            <a:custGeom>
              <a:avLst/>
              <a:gdLst>
                <a:gd name="T0" fmla="*/ 0 w 50"/>
                <a:gd name="T1" fmla="*/ 0 h 39"/>
                <a:gd name="T2" fmla="*/ 0 w 50"/>
                <a:gd name="T3" fmla="*/ 0 h 39"/>
                <a:gd name="T4" fmla="*/ 0 w 50"/>
                <a:gd name="T5" fmla="*/ 0 h 39"/>
                <a:gd name="T6" fmla="*/ 0 w 50"/>
                <a:gd name="T7" fmla="*/ 0 h 39"/>
                <a:gd name="T8" fmla="*/ 0 60000 65536"/>
                <a:gd name="T9" fmla="*/ 0 60000 65536"/>
                <a:gd name="T10" fmla="*/ 0 60000 65536"/>
                <a:gd name="T11" fmla="*/ 0 60000 65536"/>
                <a:gd name="T12" fmla="*/ 0 w 50"/>
                <a:gd name="T13" fmla="*/ 0 h 39"/>
                <a:gd name="T14" fmla="*/ 50 w 50"/>
                <a:gd name="T15" fmla="*/ 39 h 39"/>
              </a:gdLst>
              <a:ahLst/>
              <a:cxnLst>
                <a:cxn ang="T8">
                  <a:pos x="T0" y="T1"/>
                </a:cxn>
                <a:cxn ang="T9">
                  <a:pos x="T2" y="T3"/>
                </a:cxn>
                <a:cxn ang="T10">
                  <a:pos x="T4" y="T5"/>
                </a:cxn>
                <a:cxn ang="T11">
                  <a:pos x="T6" y="T7"/>
                </a:cxn>
              </a:cxnLst>
              <a:rect l="T12" t="T13" r="T14" b="T15"/>
              <a:pathLst>
                <a:path w="50" h="39">
                  <a:moveTo>
                    <a:pt x="50" y="0"/>
                  </a:moveTo>
                  <a:lnTo>
                    <a:pt x="17" y="14"/>
                  </a:lnTo>
                  <a:lnTo>
                    <a:pt x="0" y="39"/>
                  </a:lnTo>
                  <a:lnTo>
                    <a:pt x="5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31" name="Freeform 371"/>
            <p:cNvSpPr/>
            <p:nvPr/>
          </p:nvSpPr>
          <p:spPr bwMode="auto">
            <a:xfrm flipH="1">
              <a:off x="1143" y="2731"/>
              <a:ext cx="31" cy="52"/>
            </a:xfrm>
            <a:custGeom>
              <a:avLst/>
              <a:gdLst>
                <a:gd name="T0" fmla="*/ 0 w 219"/>
                <a:gd name="T1" fmla="*/ 0 h 267"/>
                <a:gd name="T2" fmla="*/ 0 w 219"/>
                <a:gd name="T3" fmla="*/ 0 h 267"/>
                <a:gd name="T4" fmla="*/ 0 w 219"/>
                <a:gd name="T5" fmla="*/ 1 h 267"/>
                <a:gd name="T6" fmla="*/ 0 w 219"/>
                <a:gd name="T7" fmla="*/ 1 h 267"/>
                <a:gd name="T8" fmla="*/ 0 w 219"/>
                <a:gd name="T9" fmla="*/ 1 h 267"/>
                <a:gd name="T10" fmla="*/ 0 w 219"/>
                <a:gd name="T11" fmla="*/ 2 h 267"/>
                <a:gd name="T12" fmla="*/ 1 w 219"/>
                <a:gd name="T13" fmla="*/ 2 h 267"/>
                <a:gd name="T14" fmla="*/ 1 w 219"/>
                <a:gd name="T15" fmla="*/ 0 h 267"/>
                <a:gd name="T16" fmla="*/ 0 w 219"/>
                <a:gd name="T17" fmla="*/ 0 h 267"/>
                <a:gd name="T18" fmla="*/ 0 w 219"/>
                <a:gd name="T19" fmla="*/ 0 h 2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267"/>
                <a:gd name="T32" fmla="*/ 219 w 219"/>
                <a:gd name="T33" fmla="*/ 267 h 2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a:solidFill>
                <a:srgbClr val="000000"/>
              </a:solidFill>
              <a:prstDash val="solid"/>
              <a:round/>
            </a:ln>
          </p:spPr>
          <p:txBody>
            <a:bodyPr/>
            <a:lstStyle/>
            <a:p>
              <a:endParaRPr lang="zh-CN" altLang="en-US"/>
            </a:p>
          </p:txBody>
        </p:sp>
        <p:sp>
          <p:nvSpPr>
            <p:cNvPr id="139632" name="Freeform 372"/>
            <p:cNvSpPr/>
            <p:nvPr/>
          </p:nvSpPr>
          <p:spPr bwMode="auto">
            <a:xfrm flipH="1">
              <a:off x="1147" y="2736"/>
              <a:ext cx="23" cy="42"/>
            </a:xfrm>
            <a:custGeom>
              <a:avLst/>
              <a:gdLst>
                <a:gd name="T0" fmla="*/ 0 w 175"/>
                <a:gd name="T1" fmla="*/ 0 h 220"/>
                <a:gd name="T2" fmla="*/ 0 w 175"/>
                <a:gd name="T3" fmla="*/ 0 h 220"/>
                <a:gd name="T4" fmla="*/ 0 w 175"/>
                <a:gd name="T5" fmla="*/ 1 h 220"/>
                <a:gd name="T6" fmla="*/ 0 w 175"/>
                <a:gd name="T7" fmla="*/ 1 h 220"/>
                <a:gd name="T8" fmla="*/ 0 w 175"/>
                <a:gd name="T9" fmla="*/ 1 h 220"/>
                <a:gd name="T10" fmla="*/ 0 w 175"/>
                <a:gd name="T11" fmla="*/ 2 h 220"/>
                <a:gd name="T12" fmla="*/ 0 w 175"/>
                <a:gd name="T13" fmla="*/ 0 h 220"/>
                <a:gd name="T14" fmla="*/ 0 w 175"/>
                <a:gd name="T15" fmla="*/ 0 h 220"/>
                <a:gd name="T16" fmla="*/ 0 w 175"/>
                <a:gd name="T17" fmla="*/ 0 h 2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5"/>
                <a:gd name="T28" fmla="*/ 0 h 220"/>
                <a:gd name="T29" fmla="*/ 175 w 175"/>
                <a:gd name="T30" fmla="*/ 220 h 2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33" name="Freeform 373"/>
            <p:cNvSpPr/>
            <p:nvPr/>
          </p:nvSpPr>
          <p:spPr bwMode="auto">
            <a:xfrm flipH="1">
              <a:off x="1046" y="2448"/>
              <a:ext cx="101" cy="156"/>
            </a:xfrm>
            <a:custGeom>
              <a:avLst/>
              <a:gdLst>
                <a:gd name="T0" fmla="*/ 1 w 741"/>
                <a:gd name="T1" fmla="*/ 0 h 807"/>
                <a:gd name="T2" fmla="*/ 0 w 741"/>
                <a:gd name="T3" fmla="*/ 1 h 807"/>
                <a:gd name="T4" fmla="*/ 0 w 741"/>
                <a:gd name="T5" fmla="*/ 1 h 807"/>
                <a:gd name="T6" fmla="*/ 0 w 741"/>
                <a:gd name="T7" fmla="*/ 1 h 807"/>
                <a:gd name="T8" fmla="*/ 0 w 741"/>
                <a:gd name="T9" fmla="*/ 2 h 807"/>
                <a:gd name="T10" fmla="*/ 0 w 741"/>
                <a:gd name="T11" fmla="*/ 2 h 807"/>
                <a:gd name="T12" fmla="*/ 0 w 741"/>
                <a:gd name="T13" fmla="*/ 2 h 807"/>
                <a:gd name="T14" fmla="*/ 0 w 741"/>
                <a:gd name="T15" fmla="*/ 2 h 807"/>
                <a:gd name="T16" fmla="*/ 0 w 741"/>
                <a:gd name="T17" fmla="*/ 3 h 807"/>
                <a:gd name="T18" fmla="*/ 0 w 741"/>
                <a:gd name="T19" fmla="*/ 3 h 807"/>
                <a:gd name="T20" fmla="*/ 0 w 741"/>
                <a:gd name="T21" fmla="*/ 3 h 807"/>
                <a:gd name="T22" fmla="*/ 0 w 741"/>
                <a:gd name="T23" fmla="*/ 4 h 807"/>
                <a:gd name="T24" fmla="*/ 0 w 741"/>
                <a:gd name="T25" fmla="*/ 4 h 807"/>
                <a:gd name="T26" fmla="*/ 0 w 741"/>
                <a:gd name="T27" fmla="*/ 4 h 807"/>
                <a:gd name="T28" fmla="*/ 0 w 741"/>
                <a:gd name="T29" fmla="*/ 4 h 807"/>
                <a:gd name="T30" fmla="*/ 0 w 741"/>
                <a:gd name="T31" fmla="*/ 4 h 807"/>
                <a:gd name="T32" fmla="*/ 0 w 741"/>
                <a:gd name="T33" fmla="*/ 4 h 807"/>
                <a:gd name="T34" fmla="*/ 0 w 741"/>
                <a:gd name="T35" fmla="*/ 4 h 807"/>
                <a:gd name="T36" fmla="*/ 0 w 741"/>
                <a:gd name="T37" fmla="*/ 5 h 807"/>
                <a:gd name="T38" fmla="*/ 0 w 741"/>
                <a:gd name="T39" fmla="*/ 5 h 807"/>
                <a:gd name="T40" fmla="*/ 0 w 741"/>
                <a:gd name="T41" fmla="*/ 5 h 807"/>
                <a:gd name="T42" fmla="*/ 0 w 741"/>
                <a:gd name="T43" fmla="*/ 5 h 807"/>
                <a:gd name="T44" fmla="*/ 0 w 741"/>
                <a:gd name="T45" fmla="*/ 5 h 807"/>
                <a:gd name="T46" fmla="*/ 1 w 741"/>
                <a:gd name="T47" fmla="*/ 5 h 807"/>
                <a:gd name="T48" fmla="*/ 1 w 741"/>
                <a:gd name="T49" fmla="*/ 5 h 807"/>
                <a:gd name="T50" fmla="*/ 1 w 741"/>
                <a:gd name="T51" fmla="*/ 6 h 807"/>
                <a:gd name="T52" fmla="*/ 2 w 741"/>
                <a:gd name="T53" fmla="*/ 5 h 807"/>
                <a:gd name="T54" fmla="*/ 2 w 741"/>
                <a:gd name="T55" fmla="*/ 4 h 807"/>
                <a:gd name="T56" fmla="*/ 2 w 741"/>
                <a:gd name="T57" fmla="*/ 4 h 807"/>
                <a:gd name="T58" fmla="*/ 2 w 741"/>
                <a:gd name="T59" fmla="*/ 3 h 807"/>
                <a:gd name="T60" fmla="*/ 2 w 741"/>
                <a:gd name="T61" fmla="*/ 1 h 807"/>
                <a:gd name="T62" fmla="*/ 2 w 741"/>
                <a:gd name="T63" fmla="*/ 1 h 807"/>
                <a:gd name="T64" fmla="*/ 1 w 741"/>
                <a:gd name="T65" fmla="*/ 0 h 807"/>
                <a:gd name="T66" fmla="*/ 1 w 741"/>
                <a:gd name="T67" fmla="*/ 0 h 807"/>
                <a:gd name="T68" fmla="*/ 1 w 741"/>
                <a:gd name="T69" fmla="*/ 0 h 807"/>
                <a:gd name="T70" fmla="*/ 1 w 741"/>
                <a:gd name="T71" fmla="*/ 0 h 8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41"/>
                <a:gd name="T109" fmla="*/ 0 h 807"/>
                <a:gd name="T110" fmla="*/ 741 w 741"/>
                <a:gd name="T111" fmla="*/ 807 h 80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a:solidFill>
                <a:srgbClr val="402000"/>
              </a:solidFill>
              <a:prstDash val="solid"/>
              <a:round/>
            </a:ln>
          </p:spPr>
          <p:txBody>
            <a:bodyPr/>
            <a:lstStyle/>
            <a:p>
              <a:endParaRPr lang="zh-CN" altLang="en-US"/>
            </a:p>
          </p:txBody>
        </p:sp>
        <p:sp>
          <p:nvSpPr>
            <p:cNvPr id="139634" name="Freeform 374"/>
            <p:cNvSpPr/>
            <p:nvPr/>
          </p:nvSpPr>
          <p:spPr bwMode="auto">
            <a:xfrm flipH="1">
              <a:off x="1136" y="2542"/>
              <a:ext cx="6" cy="2"/>
            </a:xfrm>
            <a:custGeom>
              <a:avLst/>
              <a:gdLst>
                <a:gd name="T0" fmla="*/ 0 w 42"/>
                <a:gd name="T1" fmla="*/ 0 h 9"/>
                <a:gd name="T2" fmla="*/ 0 w 42"/>
                <a:gd name="T3" fmla="*/ 0 h 9"/>
                <a:gd name="T4" fmla="*/ 0 w 42"/>
                <a:gd name="T5" fmla="*/ 0 h 9"/>
                <a:gd name="T6" fmla="*/ 0 w 42"/>
                <a:gd name="T7" fmla="*/ 0 h 9"/>
                <a:gd name="T8" fmla="*/ 0 w 42"/>
                <a:gd name="T9" fmla="*/ 0 h 9"/>
                <a:gd name="T10" fmla="*/ 0 w 42"/>
                <a:gd name="T11" fmla="*/ 0 h 9"/>
                <a:gd name="T12" fmla="*/ 0 w 42"/>
                <a:gd name="T13" fmla="*/ 0 h 9"/>
                <a:gd name="T14" fmla="*/ 0 60000 65536"/>
                <a:gd name="T15" fmla="*/ 0 60000 65536"/>
                <a:gd name="T16" fmla="*/ 0 60000 65536"/>
                <a:gd name="T17" fmla="*/ 0 60000 65536"/>
                <a:gd name="T18" fmla="*/ 0 60000 65536"/>
                <a:gd name="T19" fmla="*/ 0 60000 65536"/>
                <a:gd name="T20" fmla="*/ 0 60000 65536"/>
                <a:gd name="T21" fmla="*/ 0 w 42"/>
                <a:gd name="T22" fmla="*/ 0 h 9"/>
                <a:gd name="T23" fmla="*/ 42 w 4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9">
                  <a:moveTo>
                    <a:pt x="0" y="3"/>
                  </a:moveTo>
                  <a:lnTo>
                    <a:pt x="9" y="8"/>
                  </a:lnTo>
                  <a:lnTo>
                    <a:pt x="30" y="6"/>
                  </a:lnTo>
                  <a:lnTo>
                    <a:pt x="39" y="9"/>
                  </a:lnTo>
                  <a:lnTo>
                    <a:pt x="42" y="2"/>
                  </a:lnTo>
                  <a:lnTo>
                    <a:pt x="29" y="0"/>
                  </a:lnTo>
                  <a:lnTo>
                    <a:pt x="0" y="3"/>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35" name="Freeform 375"/>
            <p:cNvSpPr/>
            <p:nvPr/>
          </p:nvSpPr>
          <p:spPr bwMode="auto">
            <a:xfrm flipH="1">
              <a:off x="1134" y="2537"/>
              <a:ext cx="2" cy="5"/>
            </a:xfrm>
            <a:custGeom>
              <a:avLst/>
              <a:gdLst>
                <a:gd name="T0" fmla="*/ 0 w 17"/>
                <a:gd name="T1" fmla="*/ 0 h 31"/>
                <a:gd name="T2" fmla="*/ 0 w 17"/>
                <a:gd name="T3" fmla="*/ 0 h 31"/>
                <a:gd name="T4" fmla="*/ 0 w 17"/>
                <a:gd name="T5" fmla="*/ 0 h 31"/>
                <a:gd name="T6" fmla="*/ 0 w 17"/>
                <a:gd name="T7" fmla="*/ 0 h 31"/>
                <a:gd name="T8" fmla="*/ 0 w 17"/>
                <a:gd name="T9" fmla="*/ 0 h 31"/>
                <a:gd name="T10" fmla="*/ 0 w 17"/>
                <a:gd name="T11" fmla="*/ 0 h 31"/>
                <a:gd name="T12" fmla="*/ 0 w 17"/>
                <a:gd name="T13" fmla="*/ 0 h 31"/>
                <a:gd name="T14" fmla="*/ 0 60000 65536"/>
                <a:gd name="T15" fmla="*/ 0 60000 65536"/>
                <a:gd name="T16" fmla="*/ 0 60000 65536"/>
                <a:gd name="T17" fmla="*/ 0 60000 65536"/>
                <a:gd name="T18" fmla="*/ 0 60000 65536"/>
                <a:gd name="T19" fmla="*/ 0 60000 65536"/>
                <a:gd name="T20" fmla="*/ 0 60000 65536"/>
                <a:gd name="T21" fmla="*/ 0 w 17"/>
                <a:gd name="T22" fmla="*/ 0 h 31"/>
                <a:gd name="T23" fmla="*/ 17 w 17"/>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31">
                  <a:moveTo>
                    <a:pt x="0" y="0"/>
                  </a:moveTo>
                  <a:lnTo>
                    <a:pt x="11" y="7"/>
                  </a:lnTo>
                  <a:lnTo>
                    <a:pt x="11" y="16"/>
                  </a:lnTo>
                  <a:lnTo>
                    <a:pt x="13" y="31"/>
                  </a:lnTo>
                  <a:lnTo>
                    <a:pt x="17" y="12"/>
                  </a:lnTo>
                  <a:lnTo>
                    <a:pt x="17" y="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36" name="Freeform 376"/>
            <p:cNvSpPr/>
            <p:nvPr/>
          </p:nvSpPr>
          <p:spPr bwMode="auto">
            <a:xfrm flipH="1">
              <a:off x="1130" y="2517"/>
              <a:ext cx="2" cy="12"/>
            </a:xfrm>
            <a:custGeom>
              <a:avLst/>
              <a:gdLst>
                <a:gd name="T0" fmla="*/ 0 w 19"/>
                <a:gd name="T1" fmla="*/ 0 h 60"/>
                <a:gd name="T2" fmla="*/ 0 w 19"/>
                <a:gd name="T3" fmla="*/ 0 h 60"/>
                <a:gd name="T4" fmla="*/ 0 w 19"/>
                <a:gd name="T5" fmla="*/ 0 h 60"/>
                <a:gd name="T6" fmla="*/ 0 w 19"/>
                <a:gd name="T7" fmla="*/ 0 h 60"/>
                <a:gd name="T8" fmla="*/ 0 w 19"/>
                <a:gd name="T9" fmla="*/ 0 h 60"/>
                <a:gd name="T10" fmla="*/ 0 60000 65536"/>
                <a:gd name="T11" fmla="*/ 0 60000 65536"/>
                <a:gd name="T12" fmla="*/ 0 60000 65536"/>
                <a:gd name="T13" fmla="*/ 0 60000 65536"/>
                <a:gd name="T14" fmla="*/ 0 60000 65536"/>
                <a:gd name="T15" fmla="*/ 0 w 19"/>
                <a:gd name="T16" fmla="*/ 0 h 60"/>
                <a:gd name="T17" fmla="*/ 19 w 19"/>
                <a:gd name="T18" fmla="*/ 60 h 60"/>
              </a:gdLst>
              <a:ahLst/>
              <a:cxnLst>
                <a:cxn ang="T10">
                  <a:pos x="T0" y="T1"/>
                </a:cxn>
                <a:cxn ang="T11">
                  <a:pos x="T2" y="T3"/>
                </a:cxn>
                <a:cxn ang="T12">
                  <a:pos x="T4" y="T5"/>
                </a:cxn>
                <a:cxn ang="T13">
                  <a:pos x="T6" y="T7"/>
                </a:cxn>
                <a:cxn ang="T14">
                  <a:pos x="T8" y="T9"/>
                </a:cxn>
              </a:cxnLst>
              <a:rect l="T15" t="T16" r="T17" b="T18"/>
              <a:pathLst>
                <a:path w="19" h="60">
                  <a:moveTo>
                    <a:pt x="19" y="0"/>
                  </a:moveTo>
                  <a:lnTo>
                    <a:pt x="5" y="34"/>
                  </a:lnTo>
                  <a:lnTo>
                    <a:pt x="0" y="60"/>
                  </a:lnTo>
                  <a:lnTo>
                    <a:pt x="9" y="43"/>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37" name="Freeform 377"/>
            <p:cNvSpPr/>
            <p:nvPr/>
          </p:nvSpPr>
          <p:spPr bwMode="auto">
            <a:xfrm flipH="1">
              <a:off x="1120" y="2505"/>
              <a:ext cx="11" cy="10"/>
            </a:xfrm>
            <a:custGeom>
              <a:avLst/>
              <a:gdLst>
                <a:gd name="T0" fmla="*/ 0 w 80"/>
                <a:gd name="T1" fmla="*/ 0 h 51"/>
                <a:gd name="T2" fmla="*/ 0 w 80"/>
                <a:gd name="T3" fmla="*/ 0 h 51"/>
                <a:gd name="T4" fmla="*/ 0 w 80"/>
                <a:gd name="T5" fmla="*/ 0 h 51"/>
                <a:gd name="T6" fmla="*/ 0 w 80"/>
                <a:gd name="T7" fmla="*/ 0 h 51"/>
                <a:gd name="T8" fmla="*/ 0 w 80"/>
                <a:gd name="T9" fmla="*/ 0 h 51"/>
                <a:gd name="T10" fmla="*/ 0 w 80"/>
                <a:gd name="T11" fmla="*/ 0 h 51"/>
                <a:gd name="T12" fmla="*/ 0 w 80"/>
                <a:gd name="T13" fmla="*/ 0 h 51"/>
                <a:gd name="T14" fmla="*/ 0 w 80"/>
                <a:gd name="T15" fmla="*/ 0 h 51"/>
                <a:gd name="T16" fmla="*/ 0 w 80"/>
                <a:gd name="T17" fmla="*/ 0 h 51"/>
                <a:gd name="T18" fmla="*/ 0 w 80"/>
                <a:gd name="T19" fmla="*/ 0 h 51"/>
                <a:gd name="T20" fmla="*/ 0 w 80"/>
                <a:gd name="T21" fmla="*/ 0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
                <a:gd name="T34" fmla="*/ 0 h 51"/>
                <a:gd name="T35" fmla="*/ 80 w 80"/>
                <a:gd name="T36" fmla="*/ 51 h 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38" name="Freeform 378"/>
            <p:cNvSpPr/>
            <p:nvPr/>
          </p:nvSpPr>
          <p:spPr bwMode="auto">
            <a:xfrm flipH="1">
              <a:off x="1115" y="2492"/>
              <a:ext cx="19" cy="8"/>
            </a:xfrm>
            <a:custGeom>
              <a:avLst/>
              <a:gdLst>
                <a:gd name="T0" fmla="*/ 0 w 135"/>
                <a:gd name="T1" fmla="*/ 0 h 48"/>
                <a:gd name="T2" fmla="*/ 0 w 135"/>
                <a:gd name="T3" fmla="*/ 0 h 48"/>
                <a:gd name="T4" fmla="*/ 0 w 135"/>
                <a:gd name="T5" fmla="*/ 0 h 48"/>
                <a:gd name="T6" fmla="*/ 0 w 135"/>
                <a:gd name="T7" fmla="*/ 0 h 48"/>
                <a:gd name="T8" fmla="*/ 0 w 135"/>
                <a:gd name="T9" fmla="*/ 0 h 48"/>
                <a:gd name="T10" fmla="*/ 0 w 135"/>
                <a:gd name="T11" fmla="*/ 0 h 48"/>
                <a:gd name="T12" fmla="*/ 0 w 135"/>
                <a:gd name="T13" fmla="*/ 0 h 48"/>
                <a:gd name="T14" fmla="*/ 0 w 135"/>
                <a:gd name="T15" fmla="*/ 0 h 48"/>
                <a:gd name="T16" fmla="*/ 0 w 135"/>
                <a:gd name="T17" fmla="*/ 0 h 48"/>
                <a:gd name="T18" fmla="*/ 0 w 135"/>
                <a:gd name="T19" fmla="*/ 0 h 48"/>
                <a:gd name="T20" fmla="*/ 0 w 135"/>
                <a:gd name="T21" fmla="*/ 0 h 48"/>
                <a:gd name="T22" fmla="*/ 0 w 135"/>
                <a:gd name="T23" fmla="*/ 0 h 48"/>
                <a:gd name="T24" fmla="*/ 0 w 135"/>
                <a:gd name="T25" fmla="*/ 0 h 48"/>
                <a:gd name="T26" fmla="*/ 0 w 135"/>
                <a:gd name="T27" fmla="*/ 0 h 48"/>
                <a:gd name="T28" fmla="*/ 0 w 135"/>
                <a:gd name="T29" fmla="*/ 0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5"/>
                <a:gd name="T46" fmla="*/ 0 h 48"/>
                <a:gd name="T47" fmla="*/ 135 w 135"/>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39" name="Freeform 379"/>
            <p:cNvSpPr/>
            <p:nvPr/>
          </p:nvSpPr>
          <p:spPr bwMode="auto">
            <a:xfrm flipH="1">
              <a:off x="1081" y="2503"/>
              <a:ext cx="11" cy="31"/>
            </a:xfrm>
            <a:custGeom>
              <a:avLst/>
              <a:gdLst>
                <a:gd name="T0" fmla="*/ 0 w 78"/>
                <a:gd name="T1" fmla="*/ 0 h 159"/>
                <a:gd name="T2" fmla="*/ 0 w 78"/>
                <a:gd name="T3" fmla="*/ 0 h 159"/>
                <a:gd name="T4" fmla="*/ 0 w 78"/>
                <a:gd name="T5" fmla="*/ 0 h 159"/>
                <a:gd name="T6" fmla="*/ 0 w 78"/>
                <a:gd name="T7" fmla="*/ 0 h 159"/>
                <a:gd name="T8" fmla="*/ 0 w 78"/>
                <a:gd name="T9" fmla="*/ 1 h 159"/>
                <a:gd name="T10" fmla="*/ 0 w 78"/>
                <a:gd name="T11" fmla="*/ 1 h 159"/>
                <a:gd name="T12" fmla="*/ 0 w 78"/>
                <a:gd name="T13" fmla="*/ 1 h 159"/>
                <a:gd name="T14" fmla="*/ 0 w 78"/>
                <a:gd name="T15" fmla="*/ 1 h 159"/>
                <a:gd name="T16" fmla="*/ 0 w 78"/>
                <a:gd name="T17" fmla="*/ 1 h 159"/>
                <a:gd name="T18" fmla="*/ 0 w 78"/>
                <a:gd name="T19" fmla="*/ 0 h 159"/>
                <a:gd name="T20" fmla="*/ 0 w 78"/>
                <a:gd name="T21" fmla="*/ 1 h 159"/>
                <a:gd name="T22" fmla="*/ 0 w 78"/>
                <a:gd name="T23" fmla="*/ 1 h 159"/>
                <a:gd name="T24" fmla="*/ 0 w 78"/>
                <a:gd name="T25" fmla="*/ 1 h 159"/>
                <a:gd name="T26" fmla="*/ 0 w 78"/>
                <a:gd name="T27" fmla="*/ 1 h 159"/>
                <a:gd name="T28" fmla="*/ 0 w 78"/>
                <a:gd name="T29" fmla="*/ 1 h 159"/>
                <a:gd name="T30" fmla="*/ 0 w 78"/>
                <a:gd name="T31" fmla="*/ 1 h 159"/>
                <a:gd name="T32" fmla="*/ 0 w 78"/>
                <a:gd name="T33" fmla="*/ 1 h 159"/>
                <a:gd name="T34" fmla="*/ 0 w 78"/>
                <a:gd name="T35" fmla="*/ 1 h 159"/>
                <a:gd name="T36" fmla="*/ 0 w 78"/>
                <a:gd name="T37" fmla="*/ 0 h 159"/>
                <a:gd name="T38" fmla="*/ 0 w 78"/>
                <a:gd name="T39" fmla="*/ 0 h 159"/>
                <a:gd name="T40" fmla="*/ 0 w 78"/>
                <a:gd name="T41" fmla="*/ 0 h 159"/>
                <a:gd name="T42" fmla="*/ 0 w 78"/>
                <a:gd name="T43" fmla="*/ 0 h 159"/>
                <a:gd name="T44" fmla="*/ 0 w 78"/>
                <a:gd name="T45" fmla="*/ 0 h 15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8"/>
                <a:gd name="T70" fmla="*/ 0 h 159"/>
                <a:gd name="T71" fmla="*/ 78 w 78"/>
                <a:gd name="T72" fmla="*/ 159 h 15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40" name="Freeform 380"/>
            <p:cNvSpPr/>
            <p:nvPr/>
          </p:nvSpPr>
          <p:spPr bwMode="auto">
            <a:xfrm flipH="1">
              <a:off x="1077" y="2498"/>
              <a:ext cx="18" cy="42"/>
            </a:xfrm>
            <a:custGeom>
              <a:avLst/>
              <a:gdLst>
                <a:gd name="T0" fmla="*/ 0 w 129"/>
                <a:gd name="T1" fmla="*/ 0 h 215"/>
                <a:gd name="T2" fmla="*/ 0 w 129"/>
                <a:gd name="T3" fmla="*/ 0 h 215"/>
                <a:gd name="T4" fmla="*/ 0 w 129"/>
                <a:gd name="T5" fmla="*/ 0 h 215"/>
                <a:gd name="T6" fmla="*/ 0 w 129"/>
                <a:gd name="T7" fmla="*/ 0 h 215"/>
                <a:gd name="T8" fmla="*/ 0 w 129"/>
                <a:gd name="T9" fmla="*/ 0 h 215"/>
                <a:gd name="T10" fmla="*/ 0 w 129"/>
                <a:gd name="T11" fmla="*/ 1 h 215"/>
                <a:gd name="T12" fmla="*/ 0 w 129"/>
                <a:gd name="T13" fmla="*/ 1 h 215"/>
                <a:gd name="T14" fmla="*/ 0 w 129"/>
                <a:gd name="T15" fmla="*/ 1 h 215"/>
                <a:gd name="T16" fmla="*/ 0 w 129"/>
                <a:gd name="T17" fmla="*/ 1 h 215"/>
                <a:gd name="T18" fmla="*/ 0 w 129"/>
                <a:gd name="T19" fmla="*/ 1 h 215"/>
                <a:gd name="T20" fmla="*/ 0 w 129"/>
                <a:gd name="T21" fmla="*/ 2 h 215"/>
                <a:gd name="T22" fmla="*/ 0 w 129"/>
                <a:gd name="T23" fmla="*/ 2 h 215"/>
                <a:gd name="T24" fmla="*/ 0 w 129"/>
                <a:gd name="T25" fmla="*/ 2 h 215"/>
                <a:gd name="T26" fmla="*/ 0 w 129"/>
                <a:gd name="T27" fmla="*/ 2 h 215"/>
                <a:gd name="T28" fmla="*/ 0 w 129"/>
                <a:gd name="T29" fmla="*/ 2 h 215"/>
                <a:gd name="T30" fmla="*/ 0 w 129"/>
                <a:gd name="T31" fmla="*/ 2 h 215"/>
                <a:gd name="T32" fmla="*/ 0 w 129"/>
                <a:gd name="T33" fmla="*/ 2 h 215"/>
                <a:gd name="T34" fmla="*/ 0 w 129"/>
                <a:gd name="T35" fmla="*/ 1 h 215"/>
                <a:gd name="T36" fmla="*/ 0 w 129"/>
                <a:gd name="T37" fmla="*/ 1 h 215"/>
                <a:gd name="T38" fmla="*/ 0 w 129"/>
                <a:gd name="T39" fmla="*/ 1 h 215"/>
                <a:gd name="T40" fmla="*/ 0 w 129"/>
                <a:gd name="T41" fmla="*/ 0 h 215"/>
                <a:gd name="T42" fmla="*/ 0 w 129"/>
                <a:gd name="T43" fmla="*/ 0 h 215"/>
                <a:gd name="T44" fmla="*/ 0 w 129"/>
                <a:gd name="T45" fmla="*/ 0 h 215"/>
                <a:gd name="T46" fmla="*/ 0 w 129"/>
                <a:gd name="T47" fmla="*/ 0 h 215"/>
                <a:gd name="T48" fmla="*/ 0 w 129"/>
                <a:gd name="T49" fmla="*/ 0 h 215"/>
                <a:gd name="T50" fmla="*/ 0 w 129"/>
                <a:gd name="T51" fmla="*/ 0 h 215"/>
                <a:gd name="T52" fmla="*/ 0 w 129"/>
                <a:gd name="T53" fmla="*/ 0 h 2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9"/>
                <a:gd name="T82" fmla="*/ 0 h 215"/>
                <a:gd name="T83" fmla="*/ 129 w 129"/>
                <a:gd name="T84" fmla="*/ 215 h 21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41" name="Freeform 381"/>
            <p:cNvSpPr/>
            <p:nvPr/>
          </p:nvSpPr>
          <p:spPr bwMode="auto">
            <a:xfrm flipH="1">
              <a:off x="1088" y="2544"/>
              <a:ext cx="16" cy="33"/>
            </a:xfrm>
            <a:custGeom>
              <a:avLst/>
              <a:gdLst>
                <a:gd name="T0" fmla="*/ 0 w 118"/>
                <a:gd name="T1" fmla="*/ 0 h 179"/>
                <a:gd name="T2" fmla="*/ 0 w 118"/>
                <a:gd name="T3" fmla="*/ 0 h 179"/>
                <a:gd name="T4" fmla="*/ 0 w 118"/>
                <a:gd name="T5" fmla="*/ 1 h 179"/>
                <a:gd name="T6" fmla="*/ 0 w 118"/>
                <a:gd name="T7" fmla="*/ 1 h 179"/>
                <a:gd name="T8" fmla="*/ 0 w 118"/>
                <a:gd name="T9" fmla="*/ 1 h 179"/>
                <a:gd name="T10" fmla="*/ 0 w 118"/>
                <a:gd name="T11" fmla="*/ 1 h 179"/>
                <a:gd name="T12" fmla="*/ 0 w 118"/>
                <a:gd name="T13" fmla="*/ 1 h 179"/>
                <a:gd name="T14" fmla="*/ 0 w 118"/>
                <a:gd name="T15" fmla="*/ 1 h 179"/>
                <a:gd name="T16" fmla="*/ 0 w 118"/>
                <a:gd name="T17" fmla="*/ 0 h 179"/>
                <a:gd name="T18" fmla="*/ 0 w 11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
                <a:gd name="T31" fmla="*/ 0 h 179"/>
                <a:gd name="T32" fmla="*/ 118 w 118"/>
                <a:gd name="T33" fmla="*/ 179 h 1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42" name="Freeform 382"/>
            <p:cNvSpPr/>
            <p:nvPr/>
          </p:nvSpPr>
          <p:spPr bwMode="auto">
            <a:xfrm flipH="1">
              <a:off x="1039" y="2426"/>
              <a:ext cx="92" cy="130"/>
            </a:xfrm>
            <a:custGeom>
              <a:avLst/>
              <a:gdLst>
                <a:gd name="T0" fmla="*/ 0 w 671"/>
                <a:gd name="T1" fmla="*/ 1 h 670"/>
                <a:gd name="T2" fmla="*/ 0 w 671"/>
                <a:gd name="T3" fmla="*/ 1 h 670"/>
                <a:gd name="T4" fmla="*/ 1 w 671"/>
                <a:gd name="T5" fmla="*/ 1 h 670"/>
                <a:gd name="T6" fmla="*/ 1 w 671"/>
                <a:gd name="T7" fmla="*/ 2 h 670"/>
                <a:gd name="T8" fmla="*/ 1 w 671"/>
                <a:gd name="T9" fmla="*/ 2 h 670"/>
                <a:gd name="T10" fmla="*/ 1 w 671"/>
                <a:gd name="T11" fmla="*/ 2 h 670"/>
                <a:gd name="T12" fmla="*/ 1 w 671"/>
                <a:gd name="T13" fmla="*/ 3 h 670"/>
                <a:gd name="T14" fmla="*/ 1 w 671"/>
                <a:gd name="T15" fmla="*/ 3 h 670"/>
                <a:gd name="T16" fmla="*/ 1 w 671"/>
                <a:gd name="T17" fmla="*/ 3 h 670"/>
                <a:gd name="T18" fmla="*/ 1 w 671"/>
                <a:gd name="T19" fmla="*/ 3 h 670"/>
                <a:gd name="T20" fmla="*/ 1 w 671"/>
                <a:gd name="T21" fmla="*/ 3 h 670"/>
                <a:gd name="T22" fmla="*/ 1 w 671"/>
                <a:gd name="T23" fmla="*/ 3 h 670"/>
                <a:gd name="T24" fmla="*/ 1 w 671"/>
                <a:gd name="T25" fmla="*/ 3 h 670"/>
                <a:gd name="T26" fmla="*/ 1 w 671"/>
                <a:gd name="T27" fmla="*/ 3 h 670"/>
                <a:gd name="T28" fmla="*/ 1 w 671"/>
                <a:gd name="T29" fmla="*/ 3 h 670"/>
                <a:gd name="T30" fmla="*/ 1 w 671"/>
                <a:gd name="T31" fmla="*/ 3 h 670"/>
                <a:gd name="T32" fmla="*/ 1 w 671"/>
                <a:gd name="T33" fmla="*/ 4 h 670"/>
                <a:gd name="T34" fmla="*/ 1 w 671"/>
                <a:gd name="T35" fmla="*/ 4 h 670"/>
                <a:gd name="T36" fmla="*/ 1 w 671"/>
                <a:gd name="T37" fmla="*/ 4 h 670"/>
                <a:gd name="T38" fmla="*/ 1 w 671"/>
                <a:gd name="T39" fmla="*/ 4 h 670"/>
                <a:gd name="T40" fmla="*/ 1 w 671"/>
                <a:gd name="T41" fmla="*/ 5 h 670"/>
                <a:gd name="T42" fmla="*/ 1 w 671"/>
                <a:gd name="T43" fmla="*/ 5 h 670"/>
                <a:gd name="T44" fmla="*/ 2 w 671"/>
                <a:gd name="T45" fmla="*/ 4 h 670"/>
                <a:gd name="T46" fmla="*/ 2 w 671"/>
                <a:gd name="T47" fmla="*/ 3 h 670"/>
                <a:gd name="T48" fmla="*/ 2 w 671"/>
                <a:gd name="T49" fmla="*/ 2 h 670"/>
                <a:gd name="T50" fmla="*/ 2 w 671"/>
                <a:gd name="T51" fmla="*/ 2 h 670"/>
                <a:gd name="T52" fmla="*/ 2 w 671"/>
                <a:gd name="T53" fmla="*/ 1 h 670"/>
                <a:gd name="T54" fmla="*/ 2 w 671"/>
                <a:gd name="T55" fmla="*/ 0 h 670"/>
                <a:gd name="T56" fmla="*/ 2 w 671"/>
                <a:gd name="T57" fmla="*/ 0 h 670"/>
                <a:gd name="T58" fmla="*/ 1 w 671"/>
                <a:gd name="T59" fmla="*/ 0 h 670"/>
                <a:gd name="T60" fmla="*/ 1 w 671"/>
                <a:gd name="T61" fmla="*/ 0 h 670"/>
                <a:gd name="T62" fmla="*/ 1 w 671"/>
                <a:gd name="T63" fmla="*/ 0 h 670"/>
                <a:gd name="T64" fmla="*/ 0 w 671"/>
                <a:gd name="T65" fmla="*/ 0 h 670"/>
                <a:gd name="T66" fmla="*/ 0 w 671"/>
                <a:gd name="T67" fmla="*/ 0 h 670"/>
                <a:gd name="T68" fmla="*/ 0 w 671"/>
                <a:gd name="T69" fmla="*/ 1 h 670"/>
                <a:gd name="T70" fmla="*/ 0 w 671"/>
                <a:gd name="T71" fmla="*/ 1 h 670"/>
                <a:gd name="T72" fmla="*/ 0 w 671"/>
                <a:gd name="T73" fmla="*/ 1 h 670"/>
                <a:gd name="T74" fmla="*/ 0 w 671"/>
                <a:gd name="T75" fmla="*/ 1 h 6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71"/>
                <a:gd name="T115" fmla="*/ 0 h 670"/>
                <a:gd name="T116" fmla="*/ 671 w 671"/>
                <a:gd name="T117" fmla="*/ 670 h 67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43" name="Freeform 383"/>
            <p:cNvSpPr/>
            <p:nvPr/>
          </p:nvSpPr>
          <p:spPr bwMode="auto">
            <a:xfrm flipH="1">
              <a:off x="1041" y="2428"/>
              <a:ext cx="87" cy="124"/>
            </a:xfrm>
            <a:custGeom>
              <a:avLst/>
              <a:gdLst>
                <a:gd name="T0" fmla="*/ 0 w 636"/>
                <a:gd name="T1" fmla="*/ 1 h 643"/>
                <a:gd name="T2" fmla="*/ 0 w 636"/>
                <a:gd name="T3" fmla="*/ 1 h 643"/>
                <a:gd name="T4" fmla="*/ 0 w 636"/>
                <a:gd name="T5" fmla="*/ 1 h 643"/>
                <a:gd name="T6" fmla="*/ 1 w 636"/>
                <a:gd name="T7" fmla="*/ 1 h 643"/>
                <a:gd name="T8" fmla="*/ 1 w 636"/>
                <a:gd name="T9" fmla="*/ 1 h 643"/>
                <a:gd name="T10" fmla="*/ 1 w 636"/>
                <a:gd name="T11" fmla="*/ 1 h 643"/>
                <a:gd name="T12" fmla="*/ 1 w 636"/>
                <a:gd name="T13" fmla="*/ 1 h 643"/>
                <a:gd name="T14" fmla="*/ 1 w 636"/>
                <a:gd name="T15" fmla="*/ 1 h 643"/>
                <a:gd name="T16" fmla="*/ 1 w 636"/>
                <a:gd name="T17" fmla="*/ 2 h 643"/>
                <a:gd name="T18" fmla="*/ 1 w 636"/>
                <a:gd name="T19" fmla="*/ 2 h 643"/>
                <a:gd name="T20" fmla="*/ 1 w 636"/>
                <a:gd name="T21" fmla="*/ 2 h 643"/>
                <a:gd name="T22" fmla="*/ 1 w 636"/>
                <a:gd name="T23" fmla="*/ 2 h 643"/>
                <a:gd name="T24" fmla="*/ 1 w 636"/>
                <a:gd name="T25" fmla="*/ 2 h 643"/>
                <a:gd name="T26" fmla="*/ 1 w 636"/>
                <a:gd name="T27" fmla="*/ 2 h 643"/>
                <a:gd name="T28" fmla="*/ 1 w 636"/>
                <a:gd name="T29" fmla="*/ 3 h 643"/>
                <a:gd name="T30" fmla="*/ 1 w 636"/>
                <a:gd name="T31" fmla="*/ 3 h 643"/>
                <a:gd name="T32" fmla="*/ 1 w 636"/>
                <a:gd name="T33" fmla="*/ 3 h 643"/>
                <a:gd name="T34" fmla="*/ 1 w 636"/>
                <a:gd name="T35" fmla="*/ 3 h 643"/>
                <a:gd name="T36" fmla="*/ 1 w 636"/>
                <a:gd name="T37" fmla="*/ 3 h 643"/>
                <a:gd name="T38" fmla="*/ 1 w 636"/>
                <a:gd name="T39" fmla="*/ 3 h 643"/>
                <a:gd name="T40" fmla="*/ 1 w 636"/>
                <a:gd name="T41" fmla="*/ 3 h 643"/>
                <a:gd name="T42" fmla="*/ 1 w 636"/>
                <a:gd name="T43" fmla="*/ 3 h 643"/>
                <a:gd name="T44" fmla="*/ 1 w 636"/>
                <a:gd name="T45" fmla="*/ 4 h 643"/>
                <a:gd name="T46" fmla="*/ 1 w 636"/>
                <a:gd name="T47" fmla="*/ 4 h 643"/>
                <a:gd name="T48" fmla="*/ 1 w 636"/>
                <a:gd name="T49" fmla="*/ 4 h 643"/>
                <a:gd name="T50" fmla="*/ 1 w 636"/>
                <a:gd name="T51" fmla="*/ 3 h 643"/>
                <a:gd name="T52" fmla="*/ 1 w 636"/>
                <a:gd name="T53" fmla="*/ 4 h 643"/>
                <a:gd name="T54" fmla="*/ 1 w 636"/>
                <a:gd name="T55" fmla="*/ 4 h 643"/>
                <a:gd name="T56" fmla="*/ 1 w 636"/>
                <a:gd name="T57" fmla="*/ 4 h 643"/>
                <a:gd name="T58" fmla="*/ 1 w 636"/>
                <a:gd name="T59" fmla="*/ 4 h 643"/>
                <a:gd name="T60" fmla="*/ 2 w 636"/>
                <a:gd name="T61" fmla="*/ 3 h 643"/>
                <a:gd name="T62" fmla="*/ 2 w 636"/>
                <a:gd name="T63" fmla="*/ 2 h 643"/>
                <a:gd name="T64" fmla="*/ 1 w 636"/>
                <a:gd name="T65" fmla="*/ 2 h 643"/>
                <a:gd name="T66" fmla="*/ 2 w 636"/>
                <a:gd name="T67" fmla="*/ 2 h 643"/>
                <a:gd name="T68" fmla="*/ 1 w 636"/>
                <a:gd name="T69" fmla="*/ 1 h 643"/>
                <a:gd name="T70" fmla="*/ 1 w 636"/>
                <a:gd name="T71" fmla="*/ 1 h 643"/>
                <a:gd name="T72" fmla="*/ 2 w 636"/>
                <a:gd name="T73" fmla="*/ 1 h 643"/>
                <a:gd name="T74" fmla="*/ 1 w 636"/>
                <a:gd name="T75" fmla="*/ 0 h 643"/>
                <a:gd name="T76" fmla="*/ 1 w 636"/>
                <a:gd name="T77" fmla="*/ 0 h 643"/>
                <a:gd name="T78" fmla="*/ 1 w 636"/>
                <a:gd name="T79" fmla="*/ 0 h 643"/>
                <a:gd name="T80" fmla="*/ 1 w 636"/>
                <a:gd name="T81" fmla="*/ 0 h 643"/>
                <a:gd name="T82" fmla="*/ 1 w 636"/>
                <a:gd name="T83" fmla="*/ 0 h 643"/>
                <a:gd name="T84" fmla="*/ 0 w 636"/>
                <a:gd name="T85" fmla="*/ 0 h 643"/>
                <a:gd name="T86" fmla="*/ 0 w 636"/>
                <a:gd name="T87" fmla="*/ 0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6"/>
                <a:gd name="T133" fmla="*/ 0 h 643"/>
                <a:gd name="T134" fmla="*/ 636 w 636"/>
                <a:gd name="T135" fmla="*/ 643 h 6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44" name="Freeform 384"/>
            <p:cNvSpPr/>
            <p:nvPr/>
          </p:nvSpPr>
          <p:spPr bwMode="auto">
            <a:xfrm flipH="1">
              <a:off x="1216" y="2742"/>
              <a:ext cx="95" cy="83"/>
            </a:xfrm>
            <a:custGeom>
              <a:avLst/>
              <a:gdLst>
                <a:gd name="T0" fmla="*/ 2 w 698"/>
                <a:gd name="T1" fmla="*/ 2 h 425"/>
                <a:gd name="T2" fmla="*/ 1 w 698"/>
                <a:gd name="T3" fmla="*/ 2 h 425"/>
                <a:gd name="T4" fmla="*/ 1 w 698"/>
                <a:gd name="T5" fmla="*/ 2 h 425"/>
                <a:gd name="T6" fmla="*/ 1 w 698"/>
                <a:gd name="T7" fmla="*/ 2 h 425"/>
                <a:gd name="T8" fmla="*/ 1 w 698"/>
                <a:gd name="T9" fmla="*/ 1 h 425"/>
                <a:gd name="T10" fmla="*/ 1 w 698"/>
                <a:gd name="T11" fmla="*/ 1 h 425"/>
                <a:gd name="T12" fmla="*/ 1 w 698"/>
                <a:gd name="T13" fmla="*/ 1 h 425"/>
                <a:gd name="T14" fmla="*/ 1 w 698"/>
                <a:gd name="T15" fmla="*/ 0 h 425"/>
                <a:gd name="T16" fmla="*/ 1 w 698"/>
                <a:gd name="T17" fmla="*/ 0 h 425"/>
                <a:gd name="T18" fmla="*/ 1 w 698"/>
                <a:gd name="T19" fmla="*/ 0 h 425"/>
                <a:gd name="T20" fmla="*/ 1 w 698"/>
                <a:gd name="T21" fmla="*/ 0 h 425"/>
                <a:gd name="T22" fmla="*/ 1 w 698"/>
                <a:gd name="T23" fmla="*/ 0 h 425"/>
                <a:gd name="T24" fmla="*/ 0 w 698"/>
                <a:gd name="T25" fmla="*/ 0 h 425"/>
                <a:gd name="T26" fmla="*/ 0 w 698"/>
                <a:gd name="T27" fmla="*/ 0 h 425"/>
                <a:gd name="T28" fmla="*/ 0 w 698"/>
                <a:gd name="T29" fmla="*/ 0 h 425"/>
                <a:gd name="T30" fmla="*/ 0 w 698"/>
                <a:gd name="T31" fmla="*/ 0 h 425"/>
                <a:gd name="T32" fmla="*/ 0 w 698"/>
                <a:gd name="T33" fmla="*/ 1 h 425"/>
                <a:gd name="T34" fmla="*/ 0 w 698"/>
                <a:gd name="T35" fmla="*/ 1 h 425"/>
                <a:gd name="T36" fmla="*/ 0 w 698"/>
                <a:gd name="T37" fmla="*/ 1 h 425"/>
                <a:gd name="T38" fmla="*/ 0 w 698"/>
                <a:gd name="T39" fmla="*/ 1 h 425"/>
                <a:gd name="T40" fmla="*/ 0 w 698"/>
                <a:gd name="T41" fmla="*/ 1 h 425"/>
                <a:gd name="T42" fmla="*/ 0 w 698"/>
                <a:gd name="T43" fmla="*/ 1 h 425"/>
                <a:gd name="T44" fmla="*/ 0 w 698"/>
                <a:gd name="T45" fmla="*/ 1 h 425"/>
                <a:gd name="T46" fmla="*/ 0 w 698"/>
                <a:gd name="T47" fmla="*/ 1 h 425"/>
                <a:gd name="T48" fmla="*/ 0 w 698"/>
                <a:gd name="T49" fmla="*/ 1 h 425"/>
                <a:gd name="T50" fmla="*/ 0 w 698"/>
                <a:gd name="T51" fmla="*/ 1 h 425"/>
                <a:gd name="T52" fmla="*/ 1 w 698"/>
                <a:gd name="T53" fmla="*/ 1 h 425"/>
                <a:gd name="T54" fmla="*/ 0 w 698"/>
                <a:gd name="T55" fmla="*/ 1 h 425"/>
                <a:gd name="T56" fmla="*/ 0 w 698"/>
                <a:gd name="T57" fmla="*/ 1 h 425"/>
                <a:gd name="T58" fmla="*/ 0 w 698"/>
                <a:gd name="T59" fmla="*/ 2 h 425"/>
                <a:gd name="T60" fmla="*/ 0 w 698"/>
                <a:gd name="T61" fmla="*/ 2 h 425"/>
                <a:gd name="T62" fmla="*/ 0 w 698"/>
                <a:gd name="T63" fmla="*/ 2 h 425"/>
                <a:gd name="T64" fmla="*/ 0 w 698"/>
                <a:gd name="T65" fmla="*/ 2 h 425"/>
                <a:gd name="T66" fmla="*/ 0 w 698"/>
                <a:gd name="T67" fmla="*/ 2 h 425"/>
                <a:gd name="T68" fmla="*/ 0 w 698"/>
                <a:gd name="T69" fmla="*/ 2 h 425"/>
                <a:gd name="T70" fmla="*/ 1 w 698"/>
                <a:gd name="T71" fmla="*/ 2 h 425"/>
                <a:gd name="T72" fmla="*/ 1 w 698"/>
                <a:gd name="T73" fmla="*/ 2 h 425"/>
                <a:gd name="T74" fmla="*/ 1 w 698"/>
                <a:gd name="T75" fmla="*/ 2 h 425"/>
                <a:gd name="T76" fmla="*/ 1 w 698"/>
                <a:gd name="T77" fmla="*/ 2 h 425"/>
                <a:gd name="T78" fmla="*/ 1 w 698"/>
                <a:gd name="T79" fmla="*/ 2 h 425"/>
                <a:gd name="T80" fmla="*/ 1 w 698"/>
                <a:gd name="T81" fmla="*/ 3 h 425"/>
                <a:gd name="T82" fmla="*/ 1 w 698"/>
                <a:gd name="T83" fmla="*/ 3 h 425"/>
                <a:gd name="T84" fmla="*/ 1 w 698"/>
                <a:gd name="T85" fmla="*/ 3 h 425"/>
                <a:gd name="T86" fmla="*/ 1 w 698"/>
                <a:gd name="T87" fmla="*/ 3 h 425"/>
                <a:gd name="T88" fmla="*/ 1 w 698"/>
                <a:gd name="T89" fmla="*/ 3 h 425"/>
                <a:gd name="T90" fmla="*/ 1 w 698"/>
                <a:gd name="T91" fmla="*/ 3 h 425"/>
                <a:gd name="T92" fmla="*/ 1 w 698"/>
                <a:gd name="T93" fmla="*/ 3 h 425"/>
                <a:gd name="T94" fmla="*/ 1 w 698"/>
                <a:gd name="T95" fmla="*/ 3 h 425"/>
                <a:gd name="T96" fmla="*/ 2 w 698"/>
                <a:gd name="T97" fmla="*/ 3 h 425"/>
                <a:gd name="T98" fmla="*/ 2 w 698"/>
                <a:gd name="T99" fmla="*/ 2 h 4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98"/>
                <a:gd name="T151" fmla="*/ 0 h 425"/>
                <a:gd name="T152" fmla="*/ 698 w 698"/>
                <a:gd name="T153" fmla="*/ 425 h 42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a:solidFill>
                <a:srgbClr val="402000"/>
              </a:solidFill>
              <a:prstDash val="solid"/>
              <a:round/>
            </a:ln>
          </p:spPr>
          <p:txBody>
            <a:bodyPr/>
            <a:lstStyle/>
            <a:p>
              <a:endParaRPr lang="zh-CN" altLang="en-US"/>
            </a:p>
          </p:txBody>
        </p:sp>
        <p:sp>
          <p:nvSpPr>
            <p:cNvPr id="139645" name="Freeform 385"/>
            <p:cNvSpPr/>
            <p:nvPr/>
          </p:nvSpPr>
          <p:spPr bwMode="auto">
            <a:xfrm flipH="1">
              <a:off x="1277" y="2756"/>
              <a:ext cx="30" cy="10"/>
            </a:xfrm>
            <a:custGeom>
              <a:avLst/>
              <a:gdLst>
                <a:gd name="T0" fmla="*/ 0 w 223"/>
                <a:gd name="T1" fmla="*/ 0 h 52"/>
                <a:gd name="T2" fmla="*/ 0 w 223"/>
                <a:gd name="T3" fmla="*/ 0 h 52"/>
                <a:gd name="T4" fmla="*/ 0 w 223"/>
                <a:gd name="T5" fmla="*/ 0 h 52"/>
                <a:gd name="T6" fmla="*/ 0 w 223"/>
                <a:gd name="T7" fmla="*/ 0 h 52"/>
                <a:gd name="T8" fmla="*/ 0 w 223"/>
                <a:gd name="T9" fmla="*/ 0 h 52"/>
                <a:gd name="T10" fmla="*/ 0 w 223"/>
                <a:gd name="T11" fmla="*/ 0 h 52"/>
                <a:gd name="T12" fmla="*/ 1 w 223"/>
                <a:gd name="T13" fmla="*/ 0 h 52"/>
                <a:gd name="T14" fmla="*/ 0 w 223"/>
                <a:gd name="T15" fmla="*/ 0 h 52"/>
                <a:gd name="T16" fmla="*/ 0 w 223"/>
                <a:gd name="T17" fmla="*/ 0 h 52"/>
                <a:gd name="T18" fmla="*/ 0 w 223"/>
                <a:gd name="T19" fmla="*/ 0 h 52"/>
                <a:gd name="T20" fmla="*/ 0 w 223"/>
                <a:gd name="T21" fmla="*/ 0 h 52"/>
                <a:gd name="T22" fmla="*/ 0 w 223"/>
                <a:gd name="T23" fmla="*/ 0 h 52"/>
                <a:gd name="T24" fmla="*/ 0 w 223"/>
                <a:gd name="T25" fmla="*/ 0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3"/>
                <a:gd name="T40" fmla="*/ 0 h 52"/>
                <a:gd name="T41" fmla="*/ 223 w 223"/>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46" name="Freeform 386"/>
            <p:cNvSpPr/>
            <p:nvPr/>
          </p:nvSpPr>
          <p:spPr bwMode="auto">
            <a:xfrm flipH="1">
              <a:off x="1265" y="2746"/>
              <a:ext cx="25" cy="6"/>
            </a:xfrm>
            <a:custGeom>
              <a:avLst/>
              <a:gdLst>
                <a:gd name="T0" fmla="*/ 0 w 188"/>
                <a:gd name="T1" fmla="*/ 0 h 36"/>
                <a:gd name="T2" fmla="*/ 0 w 188"/>
                <a:gd name="T3" fmla="*/ 0 h 36"/>
                <a:gd name="T4" fmla="*/ 0 w 188"/>
                <a:gd name="T5" fmla="*/ 0 h 36"/>
                <a:gd name="T6" fmla="*/ 0 w 188"/>
                <a:gd name="T7" fmla="*/ 0 h 36"/>
                <a:gd name="T8" fmla="*/ 0 w 188"/>
                <a:gd name="T9" fmla="*/ 0 h 36"/>
                <a:gd name="T10" fmla="*/ 0 w 188"/>
                <a:gd name="T11" fmla="*/ 0 h 36"/>
                <a:gd name="T12" fmla="*/ 0 w 188"/>
                <a:gd name="T13" fmla="*/ 0 h 36"/>
                <a:gd name="T14" fmla="*/ 0 w 188"/>
                <a:gd name="T15" fmla="*/ 0 h 36"/>
                <a:gd name="T16" fmla="*/ 0 w 188"/>
                <a:gd name="T17" fmla="*/ 0 h 36"/>
                <a:gd name="T18" fmla="*/ 0 w 188"/>
                <a:gd name="T19" fmla="*/ 0 h 36"/>
                <a:gd name="T20" fmla="*/ 0 w 188"/>
                <a:gd name="T21" fmla="*/ 0 h 36"/>
                <a:gd name="T22" fmla="*/ 0 w 188"/>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8"/>
                <a:gd name="T37" fmla="*/ 0 h 36"/>
                <a:gd name="T38" fmla="*/ 188 w 188"/>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47" name="Freeform 387"/>
            <p:cNvSpPr/>
            <p:nvPr/>
          </p:nvSpPr>
          <p:spPr bwMode="auto">
            <a:xfrm flipH="1">
              <a:off x="1276" y="2771"/>
              <a:ext cx="10" cy="3"/>
            </a:xfrm>
            <a:custGeom>
              <a:avLst/>
              <a:gdLst>
                <a:gd name="T0" fmla="*/ 0 w 76"/>
                <a:gd name="T1" fmla="*/ 0 h 17"/>
                <a:gd name="T2" fmla="*/ 0 w 76"/>
                <a:gd name="T3" fmla="*/ 0 h 17"/>
                <a:gd name="T4" fmla="*/ 0 w 76"/>
                <a:gd name="T5" fmla="*/ 0 h 17"/>
                <a:gd name="T6" fmla="*/ 0 w 76"/>
                <a:gd name="T7" fmla="*/ 0 h 17"/>
                <a:gd name="T8" fmla="*/ 0 w 76"/>
                <a:gd name="T9" fmla="*/ 0 h 17"/>
                <a:gd name="T10" fmla="*/ 0 w 76"/>
                <a:gd name="T11" fmla="*/ 0 h 17"/>
                <a:gd name="T12" fmla="*/ 0 w 76"/>
                <a:gd name="T13" fmla="*/ 0 h 17"/>
                <a:gd name="T14" fmla="*/ 0 60000 65536"/>
                <a:gd name="T15" fmla="*/ 0 60000 65536"/>
                <a:gd name="T16" fmla="*/ 0 60000 65536"/>
                <a:gd name="T17" fmla="*/ 0 60000 65536"/>
                <a:gd name="T18" fmla="*/ 0 60000 65536"/>
                <a:gd name="T19" fmla="*/ 0 60000 65536"/>
                <a:gd name="T20" fmla="*/ 0 60000 65536"/>
                <a:gd name="T21" fmla="*/ 0 w 76"/>
                <a:gd name="T22" fmla="*/ 0 h 17"/>
                <a:gd name="T23" fmla="*/ 76 w 76"/>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17">
                  <a:moveTo>
                    <a:pt x="0" y="8"/>
                  </a:moveTo>
                  <a:lnTo>
                    <a:pt x="8" y="17"/>
                  </a:lnTo>
                  <a:lnTo>
                    <a:pt x="36" y="12"/>
                  </a:lnTo>
                  <a:lnTo>
                    <a:pt x="67" y="12"/>
                  </a:lnTo>
                  <a:lnTo>
                    <a:pt x="76" y="0"/>
                  </a:lnTo>
                  <a:lnTo>
                    <a:pt x="55" y="4"/>
                  </a:lnTo>
                  <a:lnTo>
                    <a:pt x="0" y="8"/>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48" name="Freeform 388"/>
            <p:cNvSpPr/>
            <p:nvPr/>
          </p:nvSpPr>
          <p:spPr bwMode="auto">
            <a:xfrm flipH="1">
              <a:off x="1305" y="2768"/>
              <a:ext cx="3" cy="6"/>
            </a:xfrm>
            <a:custGeom>
              <a:avLst/>
              <a:gdLst>
                <a:gd name="T0" fmla="*/ 0 w 19"/>
                <a:gd name="T1" fmla="*/ 0 h 32"/>
                <a:gd name="T2" fmla="*/ 0 w 19"/>
                <a:gd name="T3" fmla="*/ 0 h 32"/>
                <a:gd name="T4" fmla="*/ 0 w 19"/>
                <a:gd name="T5" fmla="*/ 0 h 32"/>
                <a:gd name="T6" fmla="*/ 0 w 19"/>
                <a:gd name="T7" fmla="*/ 0 h 32"/>
                <a:gd name="T8" fmla="*/ 0 w 19"/>
                <a:gd name="T9" fmla="*/ 0 h 32"/>
                <a:gd name="T10" fmla="*/ 0 60000 65536"/>
                <a:gd name="T11" fmla="*/ 0 60000 65536"/>
                <a:gd name="T12" fmla="*/ 0 60000 65536"/>
                <a:gd name="T13" fmla="*/ 0 60000 65536"/>
                <a:gd name="T14" fmla="*/ 0 60000 65536"/>
                <a:gd name="T15" fmla="*/ 0 w 19"/>
                <a:gd name="T16" fmla="*/ 0 h 32"/>
                <a:gd name="T17" fmla="*/ 19 w 19"/>
                <a:gd name="T18" fmla="*/ 32 h 32"/>
              </a:gdLst>
              <a:ahLst/>
              <a:cxnLst>
                <a:cxn ang="T10">
                  <a:pos x="T0" y="T1"/>
                </a:cxn>
                <a:cxn ang="T11">
                  <a:pos x="T2" y="T3"/>
                </a:cxn>
                <a:cxn ang="T12">
                  <a:pos x="T4" y="T5"/>
                </a:cxn>
                <a:cxn ang="T13">
                  <a:pos x="T6" y="T7"/>
                </a:cxn>
                <a:cxn ang="T14">
                  <a:pos x="T8" y="T9"/>
                </a:cxn>
              </a:cxnLst>
              <a:rect l="T15" t="T16" r="T17" b="T18"/>
              <a:pathLst>
                <a:path w="19" h="32">
                  <a:moveTo>
                    <a:pt x="19" y="0"/>
                  </a:moveTo>
                  <a:lnTo>
                    <a:pt x="19" y="9"/>
                  </a:lnTo>
                  <a:lnTo>
                    <a:pt x="14" y="24"/>
                  </a:lnTo>
                  <a:lnTo>
                    <a:pt x="0" y="32"/>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49" name="Freeform 389"/>
            <p:cNvSpPr/>
            <p:nvPr/>
          </p:nvSpPr>
          <p:spPr bwMode="auto">
            <a:xfrm flipH="1">
              <a:off x="1261" y="2761"/>
              <a:ext cx="5" cy="8"/>
            </a:xfrm>
            <a:custGeom>
              <a:avLst/>
              <a:gdLst>
                <a:gd name="T0" fmla="*/ 0 w 35"/>
                <a:gd name="T1" fmla="*/ 0 h 43"/>
                <a:gd name="T2" fmla="*/ 0 w 35"/>
                <a:gd name="T3" fmla="*/ 0 h 43"/>
                <a:gd name="T4" fmla="*/ 0 w 35"/>
                <a:gd name="T5" fmla="*/ 0 h 43"/>
                <a:gd name="T6" fmla="*/ 0 w 35"/>
                <a:gd name="T7" fmla="*/ 0 h 43"/>
                <a:gd name="T8" fmla="*/ 0 w 35"/>
                <a:gd name="T9" fmla="*/ 0 h 43"/>
                <a:gd name="T10" fmla="*/ 0 60000 65536"/>
                <a:gd name="T11" fmla="*/ 0 60000 65536"/>
                <a:gd name="T12" fmla="*/ 0 60000 65536"/>
                <a:gd name="T13" fmla="*/ 0 60000 65536"/>
                <a:gd name="T14" fmla="*/ 0 60000 65536"/>
                <a:gd name="T15" fmla="*/ 0 w 35"/>
                <a:gd name="T16" fmla="*/ 0 h 43"/>
                <a:gd name="T17" fmla="*/ 35 w 35"/>
                <a:gd name="T18" fmla="*/ 43 h 43"/>
              </a:gdLst>
              <a:ahLst/>
              <a:cxnLst>
                <a:cxn ang="T10">
                  <a:pos x="T0" y="T1"/>
                </a:cxn>
                <a:cxn ang="T11">
                  <a:pos x="T2" y="T3"/>
                </a:cxn>
                <a:cxn ang="T12">
                  <a:pos x="T4" y="T5"/>
                </a:cxn>
                <a:cxn ang="T13">
                  <a:pos x="T6" y="T7"/>
                </a:cxn>
                <a:cxn ang="T14">
                  <a:pos x="T8" y="T9"/>
                </a:cxn>
              </a:cxnLst>
              <a:rect l="T15" t="T16" r="T17" b="T18"/>
              <a:pathLst>
                <a:path w="35" h="43">
                  <a:moveTo>
                    <a:pt x="0" y="0"/>
                  </a:moveTo>
                  <a:lnTo>
                    <a:pt x="7" y="14"/>
                  </a:lnTo>
                  <a:lnTo>
                    <a:pt x="7" y="24"/>
                  </a:lnTo>
                  <a:lnTo>
                    <a:pt x="35" y="4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50" name="Freeform 390"/>
            <p:cNvSpPr/>
            <p:nvPr/>
          </p:nvSpPr>
          <p:spPr bwMode="auto">
            <a:xfrm flipH="1">
              <a:off x="1242" y="2761"/>
              <a:ext cx="15" cy="23"/>
            </a:xfrm>
            <a:custGeom>
              <a:avLst/>
              <a:gdLst>
                <a:gd name="T0" fmla="*/ 0 w 114"/>
                <a:gd name="T1" fmla="*/ 0 h 114"/>
                <a:gd name="T2" fmla="*/ 0 w 114"/>
                <a:gd name="T3" fmla="*/ 0 h 114"/>
                <a:gd name="T4" fmla="*/ 0 w 114"/>
                <a:gd name="T5" fmla="*/ 1 h 114"/>
                <a:gd name="T6" fmla="*/ 0 w 114"/>
                <a:gd name="T7" fmla="*/ 1 h 114"/>
                <a:gd name="T8" fmla="*/ 0 w 114"/>
                <a:gd name="T9" fmla="*/ 0 h 114"/>
                <a:gd name="T10" fmla="*/ 0 w 114"/>
                <a:gd name="T11" fmla="*/ 0 h 114"/>
                <a:gd name="T12" fmla="*/ 0 60000 65536"/>
                <a:gd name="T13" fmla="*/ 0 60000 65536"/>
                <a:gd name="T14" fmla="*/ 0 60000 65536"/>
                <a:gd name="T15" fmla="*/ 0 60000 65536"/>
                <a:gd name="T16" fmla="*/ 0 60000 65536"/>
                <a:gd name="T17" fmla="*/ 0 60000 65536"/>
                <a:gd name="T18" fmla="*/ 0 w 114"/>
                <a:gd name="T19" fmla="*/ 0 h 114"/>
                <a:gd name="T20" fmla="*/ 114 w 114"/>
                <a:gd name="T21" fmla="*/ 114 h 114"/>
              </a:gdLst>
              <a:ahLst/>
              <a:cxnLst>
                <a:cxn ang="T12">
                  <a:pos x="T0" y="T1"/>
                </a:cxn>
                <a:cxn ang="T13">
                  <a:pos x="T2" y="T3"/>
                </a:cxn>
                <a:cxn ang="T14">
                  <a:pos x="T4" y="T5"/>
                </a:cxn>
                <a:cxn ang="T15">
                  <a:pos x="T6" y="T7"/>
                </a:cxn>
                <a:cxn ang="T16">
                  <a:pos x="T8" y="T9"/>
                </a:cxn>
                <a:cxn ang="T17">
                  <a:pos x="T10" y="T11"/>
                </a:cxn>
              </a:cxnLst>
              <a:rect l="T18" t="T19" r="T20" b="T21"/>
              <a:pathLst>
                <a:path w="114" h="114">
                  <a:moveTo>
                    <a:pt x="0" y="0"/>
                  </a:moveTo>
                  <a:lnTo>
                    <a:pt x="21" y="35"/>
                  </a:lnTo>
                  <a:lnTo>
                    <a:pt x="43" y="63"/>
                  </a:lnTo>
                  <a:lnTo>
                    <a:pt x="114" y="114"/>
                  </a:lnTo>
                  <a:lnTo>
                    <a:pt x="47" y="5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51" name="Freeform 391"/>
            <p:cNvSpPr/>
            <p:nvPr/>
          </p:nvSpPr>
          <p:spPr bwMode="auto">
            <a:xfrm flipH="1">
              <a:off x="1234" y="2793"/>
              <a:ext cx="4" cy="15"/>
            </a:xfrm>
            <a:custGeom>
              <a:avLst/>
              <a:gdLst>
                <a:gd name="T0" fmla="*/ 0 w 27"/>
                <a:gd name="T1" fmla="*/ 0 h 82"/>
                <a:gd name="T2" fmla="*/ 0 w 27"/>
                <a:gd name="T3" fmla="*/ 0 h 82"/>
                <a:gd name="T4" fmla="*/ 0 w 27"/>
                <a:gd name="T5" fmla="*/ 0 h 82"/>
                <a:gd name="T6" fmla="*/ 0 w 27"/>
                <a:gd name="T7" fmla="*/ 1 h 82"/>
                <a:gd name="T8" fmla="*/ 0 w 27"/>
                <a:gd name="T9" fmla="*/ 0 h 82"/>
                <a:gd name="T10" fmla="*/ 0 w 27"/>
                <a:gd name="T11" fmla="*/ 0 h 82"/>
                <a:gd name="T12" fmla="*/ 0 w 27"/>
                <a:gd name="T13" fmla="*/ 0 h 82"/>
                <a:gd name="T14" fmla="*/ 0 60000 65536"/>
                <a:gd name="T15" fmla="*/ 0 60000 65536"/>
                <a:gd name="T16" fmla="*/ 0 60000 65536"/>
                <a:gd name="T17" fmla="*/ 0 60000 65536"/>
                <a:gd name="T18" fmla="*/ 0 60000 65536"/>
                <a:gd name="T19" fmla="*/ 0 60000 65536"/>
                <a:gd name="T20" fmla="*/ 0 60000 65536"/>
                <a:gd name="T21" fmla="*/ 0 w 27"/>
                <a:gd name="T22" fmla="*/ 0 h 82"/>
                <a:gd name="T23" fmla="*/ 27 w 27"/>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82">
                  <a:moveTo>
                    <a:pt x="27" y="0"/>
                  </a:moveTo>
                  <a:lnTo>
                    <a:pt x="9" y="29"/>
                  </a:lnTo>
                  <a:lnTo>
                    <a:pt x="4" y="57"/>
                  </a:lnTo>
                  <a:lnTo>
                    <a:pt x="3" y="82"/>
                  </a:lnTo>
                  <a:lnTo>
                    <a:pt x="0" y="47"/>
                  </a:lnTo>
                  <a:lnTo>
                    <a:pt x="3" y="21"/>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52" name="Freeform 392"/>
            <p:cNvSpPr/>
            <p:nvPr/>
          </p:nvSpPr>
          <p:spPr bwMode="auto">
            <a:xfrm flipH="1">
              <a:off x="1270" y="2776"/>
              <a:ext cx="1" cy="7"/>
            </a:xfrm>
            <a:custGeom>
              <a:avLst/>
              <a:gdLst>
                <a:gd name="T0" fmla="*/ 0 w 15"/>
                <a:gd name="T1" fmla="*/ 0 h 30"/>
                <a:gd name="T2" fmla="*/ 0 w 15"/>
                <a:gd name="T3" fmla="*/ 0 h 30"/>
                <a:gd name="T4" fmla="*/ 0 w 15"/>
                <a:gd name="T5" fmla="*/ 0 h 30"/>
                <a:gd name="T6" fmla="*/ 0 w 15"/>
                <a:gd name="T7" fmla="*/ 0 h 30"/>
                <a:gd name="T8" fmla="*/ 0 60000 65536"/>
                <a:gd name="T9" fmla="*/ 0 60000 65536"/>
                <a:gd name="T10" fmla="*/ 0 60000 65536"/>
                <a:gd name="T11" fmla="*/ 0 60000 65536"/>
                <a:gd name="T12" fmla="*/ 0 w 15"/>
                <a:gd name="T13" fmla="*/ 0 h 30"/>
                <a:gd name="T14" fmla="*/ 15 w 15"/>
                <a:gd name="T15" fmla="*/ 30 h 30"/>
              </a:gdLst>
              <a:ahLst/>
              <a:cxnLst>
                <a:cxn ang="T8">
                  <a:pos x="T0" y="T1"/>
                </a:cxn>
                <a:cxn ang="T9">
                  <a:pos x="T2" y="T3"/>
                </a:cxn>
                <a:cxn ang="T10">
                  <a:pos x="T4" y="T5"/>
                </a:cxn>
                <a:cxn ang="T11">
                  <a:pos x="T6" y="T7"/>
                </a:cxn>
              </a:cxnLst>
              <a:rect l="T12" t="T13" r="T14" b="T15"/>
              <a:pathLst>
                <a:path w="15" h="30">
                  <a:moveTo>
                    <a:pt x="11" y="0"/>
                  </a:moveTo>
                  <a:lnTo>
                    <a:pt x="15" y="12"/>
                  </a:lnTo>
                  <a:lnTo>
                    <a:pt x="0" y="30"/>
                  </a:lnTo>
                  <a:lnTo>
                    <a:pt x="11"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53" name="Freeform 393"/>
            <p:cNvSpPr/>
            <p:nvPr/>
          </p:nvSpPr>
          <p:spPr bwMode="auto">
            <a:xfrm flipH="1">
              <a:off x="1131" y="2561"/>
              <a:ext cx="7" cy="6"/>
            </a:xfrm>
            <a:custGeom>
              <a:avLst/>
              <a:gdLst>
                <a:gd name="T0" fmla="*/ 0 w 51"/>
                <a:gd name="T1" fmla="*/ 0 h 36"/>
                <a:gd name="T2" fmla="*/ 0 w 51"/>
                <a:gd name="T3" fmla="*/ 0 h 36"/>
                <a:gd name="T4" fmla="*/ 0 w 51"/>
                <a:gd name="T5" fmla="*/ 0 h 36"/>
                <a:gd name="T6" fmla="*/ 0 w 51"/>
                <a:gd name="T7" fmla="*/ 0 h 36"/>
                <a:gd name="T8" fmla="*/ 0 w 51"/>
                <a:gd name="T9" fmla="*/ 0 h 36"/>
                <a:gd name="T10" fmla="*/ 0 w 51"/>
                <a:gd name="T11" fmla="*/ 0 h 36"/>
                <a:gd name="T12" fmla="*/ 0 w 51"/>
                <a:gd name="T13" fmla="*/ 0 h 36"/>
                <a:gd name="T14" fmla="*/ 0 w 51"/>
                <a:gd name="T15" fmla="*/ 0 h 36"/>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6"/>
                <a:gd name="T26" fmla="*/ 51 w 5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54" name="Freeform 394"/>
            <p:cNvSpPr/>
            <p:nvPr/>
          </p:nvSpPr>
          <p:spPr bwMode="auto">
            <a:xfrm flipH="1">
              <a:off x="1134" y="2572"/>
              <a:ext cx="1" cy="5"/>
            </a:xfrm>
            <a:custGeom>
              <a:avLst/>
              <a:gdLst>
                <a:gd name="T0" fmla="*/ 0 w 14"/>
                <a:gd name="T1" fmla="*/ 0 h 24"/>
                <a:gd name="T2" fmla="*/ 0 w 14"/>
                <a:gd name="T3" fmla="*/ 0 h 24"/>
                <a:gd name="T4" fmla="*/ 0 w 14"/>
                <a:gd name="T5" fmla="*/ 0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14" y="0"/>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55" name="Freeform 395"/>
            <p:cNvSpPr/>
            <p:nvPr/>
          </p:nvSpPr>
          <p:spPr bwMode="auto">
            <a:xfrm flipH="1">
              <a:off x="1107" y="2608"/>
              <a:ext cx="56" cy="208"/>
            </a:xfrm>
            <a:custGeom>
              <a:avLst/>
              <a:gdLst>
                <a:gd name="T0" fmla="*/ 1 w 431"/>
                <a:gd name="T1" fmla="*/ 0 h 1076"/>
                <a:gd name="T2" fmla="*/ 1 w 431"/>
                <a:gd name="T3" fmla="*/ 0 h 1076"/>
                <a:gd name="T4" fmla="*/ 1 w 431"/>
                <a:gd name="T5" fmla="*/ 1 h 1076"/>
                <a:gd name="T6" fmla="*/ 1 w 431"/>
                <a:gd name="T7" fmla="*/ 1 h 1076"/>
                <a:gd name="T8" fmla="*/ 0 w 431"/>
                <a:gd name="T9" fmla="*/ 3 h 1076"/>
                <a:gd name="T10" fmla="*/ 0 w 431"/>
                <a:gd name="T11" fmla="*/ 5 h 1076"/>
                <a:gd name="T12" fmla="*/ 0 w 431"/>
                <a:gd name="T13" fmla="*/ 8 h 1076"/>
                <a:gd name="T14" fmla="*/ 0 w 431"/>
                <a:gd name="T15" fmla="*/ 7 h 1076"/>
                <a:gd name="T16" fmla="*/ 1 w 431"/>
                <a:gd name="T17" fmla="*/ 1 h 1076"/>
                <a:gd name="T18" fmla="*/ 1 w 431"/>
                <a:gd name="T19" fmla="*/ 0 h 10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
                <a:gd name="T31" fmla="*/ 0 h 1076"/>
                <a:gd name="T32" fmla="*/ 431 w 431"/>
                <a:gd name="T33" fmla="*/ 1076 h 10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a:solidFill>
                <a:srgbClr val="000000"/>
              </a:solidFill>
              <a:prstDash val="solid"/>
              <a:round/>
            </a:ln>
          </p:spPr>
          <p:txBody>
            <a:bodyPr/>
            <a:lstStyle/>
            <a:p>
              <a:endParaRPr lang="zh-CN" altLang="en-US"/>
            </a:p>
          </p:txBody>
        </p:sp>
        <p:sp>
          <p:nvSpPr>
            <p:cNvPr id="139656" name="Freeform 396"/>
            <p:cNvSpPr/>
            <p:nvPr/>
          </p:nvSpPr>
          <p:spPr bwMode="auto">
            <a:xfrm flipH="1">
              <a:off x="1012" y="2567"/>
              <a:ext cx="219" cy="349"/>
            </a:xfrm>
            <a:custGeom>
              <a:avLst/>
              <a:gdLst>
                <a:gd name="T0" fmla="*/ 3 w 1606"/>
                <a:gd name="T1" fmla="*/ 1 h 1792"/>
                <a:gd name="T2" fmla="*/ 3 w 1606"/>
                <a:gd name="T3" fmla="*/ 0 h 1792"/>
                <a:gd name="T4" fmla="*/ 2 w 1606"/>
                <a:gd name="T5" fmla="*/ 1 h 1792"/>
                <a:gd name="T6" fmla="*/ 2 w 1606"/>
                <a:gd name="T7" fmla="*/ 2 h 1792"/>
                <a:gd name="T8" fmla="*/ 2 w 1606"/>
                <a:gd name="T9" fmla="*/ 3 h 1792"/>
                <a:gd name="T10" fmla="*/ 2 w 1606"/>
                <a:gd name="T11" fmla="*/ 3 h 1792"/>
                <a:gd name="T12" fmla="*/ 2 w 1606"/>
                <a:gd name="T13" fmla="*/ 4 h 1792"/>
                <a:gd name="T14" fmla="*/ 2 w 1606"/>
                <a:gd name="T15" fmla="*/ 5 h 1792"/>
                <a:gd name="T16" fmla="*/ 2 w 1606"/>
                <a:gd name="T17" fmla="*/ 7 h 1792"/>
                <a:gd name="T18" fmla="*/ 1 w 1606"/>
                <a:gd name="T19" fmla="*/ 8 h 1792"/>
                <a:gd name="T20" fmla="*/ 1 w 1606"/>
                <a:gd name="T21" fmla="*/ 8 h 1792"/>
                <a:gd name="T22" fmla="*/ 1 w 1606"/>
                <a:gd name="T23" fmla="*/ 8 h 1792"/>
                <a:gd name="T24" fmla="*/ 0 w 1606"/>
                <a:gd name="T25" fmla="*/ 8 h 1792"/>
                <a:gd name="T26" fmla="*/ 0 w 1606"/>
                <a:gd name="T27" fmla="*/ 9 h 1792"/>
                <a:gd name="T28" fmla="*/ 0 w 1606"/>
                <a:gd name="T29" fmla="*/ 9 h 1792"/>
                <a:gd name="T30" fmla="*/ 0 w 1606"/>
                <a:gd name="T31" fmla="*/ 10 h 1792"/>
                <a:gd name="T32" fmla="*/ 0 w 1606"/>
                <a:gd name="T33" fmla="*/ 10 h 1792"/>
                <a:gd name="T34" fmla="*/ 1 w 1606"/>
                <a:gd name="T35" fmla="*/ 11 h 1792"/>
                <a:gd name="T36" fmla="*/ 1 w 1606"/>
                <a:gd name="T37" fmla="*/ 11 h 1792"/>
                <a:gd name="T38" fmla="*/ 1 w 1606"/>
                <a:gd name="T39" fmla="*/ 11 h 1792"/>
                <a:gd name="T40" fmla="*/ 1 w 1606"/>
                <a:gd name="T41" fmla="*/ 11 h 1792"/>
                <a:gd name="T42" fmla="*/ 1 w 1606"/>
                <a:gd name="T43" fmla="*/ 11 h 1792"/>
                <a:gd name="T44" fmla="*/ 1 w 1606"/>
                <a:gd name="T45" fmla="*/ 12 h 1792"/>
                <a:gd name="T46" fmla="*/ 1 w 1606"/>
                <a:gd name="T47" fmla="*/ 13 h 1792"/>
                <a:gd name="T48" fmla="*/ 2 w 1606"/>
                <a:gd name="T49" fmla="*/ 13 h 1792"/>
                <a:gd name="T50" fmla="*/ 2 w 1606"/>
                <a:gd name="T51" fmla="*/ 13 h 1792"/>
                <a:gd name="T52" fmla="*/ 2 w 1606"/>
                <a:gd name="T53" fmla="*/ 13 h 1792"/>
                <a:gd name="T54" fmla="*/ 2 w 1606"/>
                <a:gd name="T55" fmla="*/ 13 h 1792"/>
                <a:gd name="T56" fmla="*/ 2 w 1606"/>
                <a:gd name="T57" fmla="*/ 13 h 1792"/>
                <a:gd name="T58" fmla="*/ 3 w 1606"/>
                <a:gd name="T59" fmla="*/ 13 h 1792"/>
                <a:gd name="T60" fmla="*/ 3 w 1606"/>
                <a:gd name="T61" fmla="*/ 13 h 1792"/>
                <a:gd name="T62" fmla="*/ 3 w 1606"/>
                <a:gd name="T63" fmla="*/ 13 h 1792"/>
                <a:gd name="T64" fmla="*/ 4 w 1606"/>
                <a:gd name="T65" fmla="*/ 13 h 1792"/>
                <a:gd name="T66" fmla="*/ 4 w 1606"/>
                <a:gd name="T67" fmla="*/ 12 h 1792"/>
                <a:gd name="T68" fmla="*/ 4 w 1606"/>
                <a:gd name="T69" fmla="*/ 12 h 1792"/>
                <a:gd name="T70" fmla="*/ 4 w 1606"/>
                <a:gd name="T71" fmla="*/ 11 h 1792"/>
                <a:gd name="T72" fmla="*/ 4 w 1606"/>
                <a:gd name="T73" fmla="*/ 10 h 1792"/>
                <a:gd name="T74" fmla="*/ 4 w 1606"/>
                <a:gd name="T75" fmla="*/ 8 h 1792"/>
                <a:gd name="T76" fmla="*/ 4 w 1606"/>
                <a:gd name="T77" fmla="*/ 7 h 1792"/>
                <a:gd name="T78" fmla="*/ 4 w 1606"/>
                <a:gd name="T79" fmla="*/ 5 h 1792"/>
                <a:gd name="T80" fmla="*/ 4 w 1606"/>
                <a:gd name="T81" fmla="*/ 4 h 1792"/>
                <a:gd name="T82" fmla="*/ 4 w 1606"/>
                <a:gd name="T83" fmla="*/ 3 h 1792"/>
                <a:gd name="T84" fmla="*/ 4 w 1606"/>
                <a:gd name="T85" fmla="*/ 2 h 1792"/>
                <a:gd name="T86" fmla="*/ 4 w 1606"/>
                <a:gd name="T87" fmla="*/ 2 h 1792"/>
                <a:gd name="T88" fmla="*/ 4 w 1606"/>
                <a:gd name="T89" fmla="*/ 1 h 1792"/>
                <a:gd name="T90" fmla="*/ 3 w 1606"/>
                <a:gd name="T91" fmla="*/ 1 h 179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06"/>
                <a:gd name="T139" fmla="*/ 0 h 1792"/>
                <a:gd name="T140" fmla="*/ 1606 w 1606"/>
                <a:gd name="T141" fmla="*/ 1792 h 179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a:solidFill>
                <a:srgbClr val="000000"/>
              </a:solidFill>
              <a:prstDash val="solid"/>
              <a:round/>
            </a:ln>
          </p:spPr>
          <p:txBody>
            <a:bodyPr/>
            <a:lstStyle/>
            <a:p>
              <a:endParaRPr lang="zh-CN" altLang="en-US"/>
            </a:p>
          </p:txBody>
        </p:sp>
        <p:sp>
          <p:nvSpPr>
            <p:cNvPr id="139657" name="Freeform 397"/>
            <p:cNvSpPr/>
            <p:nvPr/>
          </p:nvSpPr>
          <p:spPr bwMode="auto">
            <a:xfrm flipH="1">
              <a:off x="1016" y="2589"/>
              <a:ext cx="138" cy="323"/>
            </a:xfrm>
            <a:custGeom>
              <a:avLst/>
              <a:gdLst>
                <a:gd name="T0" fmla="*/ 0 w 1014"/>
                <a:gd name="T1" fmla="*/ 10 h 1671"/>
                <a:gd name="T2" fmla="*/ 1 w 1014"/>
                <a:gd name="T3" fmla="*/ 10 h 1671"/>
                <a:gd name="T4" fmla="*/ 1 w 1014"/>
                <a:gd name="T5" fmla="*/ 9 h 1671"/>
                <a:gd name="T6" fmla="*/ 2 w 1014"/>
                <a:gd name="T7" fmla="*/ 8 h 1671"/>
                <a:gd name="T8" fmla="*/ 2 w 1014"/>
                <a:gd name="T9" fmla="*/ 8 h 1671"/>
                <a:gd name="T10" fmla="*/ 2 w 1014"/>
                <a:gd name="T11" fmla="*/ 6 h 1671"/>
                <a:gd name="T12" fmla="*/ 2 w 1014"/>
                <a:gd name="T13" fmla="*/ 7 h 1671"/>
                <a:gd name="T14" fmla="*/ 2 w 1014"/>
                <a:gd name="T15" fmla="*/ 5 h 1671"/>
                <a:gd name="T16" fmla="*/ 2 w 1014"/>
                <a:gd name="T17" fmla="*/ 4 h 1671"/>
                <a:gd name="T18" fmla="*/ 2 w 1014"/>
                <a:gd name="T19" fmla="*/ 5 h 1671"/>
                <a:gd name="T20" fmla="*/ 2 w 1014"/>
                <a:gd name="T21" fmla="*/ 3 h 1671"/>
                <a:gd name="T22" fmla="*/ 1 w 1014"/>
                <a:gd name="T23" fmla="*/ 2 h 1671"/>
                <a:gd name="T24" fmla="*/ 1 w 1014"/>
                <a:gd name="T25" fmla="*/ 2 h 1671"/>
                <a:gd name="T26" fmla="*/ 2 w 1014"/>
                <a:gd name="T27" fmla="*/ 1 h 1671"/>
                <a:gd name="T28" fmla="*/ 2 w 1014"/>
                <a:gd name="T29" fmla="*/ 2 h 1671"/>
                <a:gd name="T30" fmla="*/ 2 w 1014"/>
                <a:gd name="T31" fmla="*/ 1 h 1671"/>
                <a:gd name="T32" fmla="*/ 1 w 1014"/>
                <a:gd name="T33" fmla="*/ 1 h 1671"/>
                <a:gd name="T34" fmla="*/ 2 w 1014"/>
                <a:gd name="T35" fmla="*/ 0 h 1671"/>
                <a:gd name="T36" fmla="*/ 2 w 1014"/>
                <a:gd name="T37" fmla="*/ 0 h 1671"/>
                <a:gd name="T38" fmla="*/ 2 w 1014"/>
                <a:gd name="T39" fmla="*/ 1 h 1671"/>
                <a:gd name="T40" fmla="*/ 2 w 1014"/>
                <a:gd name="T41" fmla="*/ 1 h 1671"/>
                <a:gd name="T42" fmla="*/ 3 w 1014"/>
                <a:gd name="T43" fmla="*/ 3 h 1671"/>
                <a:gd name="T44" fmla="*/ 3 w 1014"/>
                <a:gd name="T45" fmla="*/ 4 h 1671"/>
                <a:gd name="T46" fmla="*/ 2 w 1014"/>
                <a:gd name="T47" fmla="*/ 7 h 1671"/>
                <a:gd name="T48" fmla="*/ 2 w 1014"/>
                <a:gd name="T49" fmla="*/ 9 h 1671"/>
                <a:gd name="T50" fmla="*/ 2 w 1014"/>
                <a:gd name="T51" fmla="*/ 11 h 1671"/>
                <a:gd name="T52" fmla="*/ 2 w 1014"/>
                <a:gd name="T53" fmla="*/ 12 h 1671"/>
                <a:gd name="T54" fmla="*/ 2 w 1014"/>
                <a:gd name="T55" fmla="*/ 12 h 1671"/>
                <a:gd name="T56" fmla="*/ 1 w 1014"/>
                <a:gd name="T57" fmla="*/ 12 h 1671"/>
                <a:gd name="T58" fmla="*/ 1 w 1014"/>
                <a:gd name="T59" fmla="*/ 11 h 1671"/>
                <a:gd name="T60" fmla="*/ 1 w 1014"/>
                <a:gd name="T61" fmla="*/ 11 h 1671"/>
                <a:gd name="T62" fmla="*/ 1 w 1014"/>
                <a:gd name="T63" fmla="*/ 12 h 1671"/>
                <a:gd name="T64" fmla="*/ 1 w 1014"/>
                <a:gd name="T65" fmla="*/ 12 h 1671"/>
                <a:gd name="T66" fmla="*/ 0 w 1014"/>
                <a:gd name="T67" fmla="*/ 12 h 1671"/>
                <a:gd name="T68" fmla="*/ 1 w 1014"/>
                <a:gd name="T69" fmla="*/ 11 h 1671"/>
                <a:gd name="T70" fmla="*/ 1 w 1014"/>
                <a:gd name="T71" fmla="*/ 10 h 1671"/>
                <a:gd name="T72" fmla="*/ 0 w 1014"/>
                <a:gd name="T73" fmla="*/ 11 h 1671"/>
                <a:gd name="T74" fmla="*/ 0 w 1014"/>
                <a:gd name="T75" fmla="*/ 11 h 1671"/>
                <a:gd name="T76" fmla="*/ 0 w 1014"/>
                <a:gd name="T77" fmla="*/ 11 h 167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14"/>
                <a:gd name="T118" fmla="*/ 0 h 1671"/>
                <a:gd name="T119" fmla="*/ 1014 w 1014"/>
                <a:gd name="T120" fmla="*/ 1671 h 167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58" name="Freeform 398"/>
            <p:cNvSpPr/>
            <p:nvPr/>
          </p:nvSpPr>
          <p:spPr bwMode="auto">
            <a:xfrm flipH="1">
              <a:off x="1026" y="2749"/>
              <a:ext cx="42" cy="150"/>
            </a:xfrm>
            <a:custGeom>
              <a:avLst/>
              <a:gdLst>
                <a:gd name="T0" fmla="*/ 0 w 295"/>
                <a:gd name="T1" fmla="*/ 6 h 774"/>
                <a:gd name="T2" fmla="*/ 0 w 295"/>
                <a:gd name="T3" fmla="*/ 5 h 774"/>
                <a:gd name="T4" fmla="*/ 0 w 295"/>
                <a:gd name="T5" fmla="*/ 5 h 774"/>
                <a:gd name="T6" fmla="*/ 0 w 295"/>
                <a:gd name="T7" fmla="*/ 4 h 774"/>
                <a:gd name="T8" fmla="*/ 1 w 295"/>
                <a:gd name="T9" fmla="*/ 3 h 774"/>
                <a:gd name="T10" fmla="*/ 1 w 295"/>
                <a:gd name="T11" fmla="*/ 3 h 774"/>
                <a:gd name="T12" fmla="*/ 1 w 295"/>
                <a:gd name="T13" fmla="*/ 2 h 774"/>
                <a:gd name="T14" fmla="*/ 1 w 295"/>
                <a:gd name="T15" fmla="*/ 1 h 774"/>
                <a:gd name="T16" fmla="*/ 1 w 295"/>
                <a:gd name="T17" fmla="*/ 0 h 774"/>
                <a:gd name="T18" fmla="*/ 1 w 295"/>
                <a:gd name="T19" fmla="*/ 2 h 774"/>
                <a:gd name="T20" fmla="*/ 1 w 295"/>
                <a:gd name="T21" fmla="*/ 3 h 774"/>
                <a:gd name="T22" fmla="*/ 0 w 295"/>
                <a:gd name="T23" fmla="*/ 4 h 774"/>
                <a:gd name="T24" fmla="*/ 0 w 295"/>
                <a:gd name="T25" fmla="*/ 5 h 774"/>
                <a:gd name="T26" fmla="*/ 0 w 295"/>
                <a:gd name="T27" fmla="*/ 6 h 7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5"/>
                <a:gd name="T43" fmla="*/ 0 h 774"/>
                <a:gd name="T44" fmla="*/ 295 w 295"/>
                <a:gd name="T45" fmla="*/ 774 h 77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59" name="Freeform 399"/>
            <p:cNvSpPr/>
            <p:nvPr/>
          </p:nvSpPr>
          <p:spPr bwMode="auto">
            <a:xfrm flipH="1">
              <a:off x="1068" y="2628"/>
              <a:ext cx="159" cy="225"/>
            </a:xfrm>
            <a:custGeom>
              <a:avLst/>
              <a:gdLst>
                <a:gd name="T0" fmla="*/ 2 w 1172"/>
                <a:gd name="T1" fmla="*/ 0 h 1162"/>
                <a:gd name="T2" fmla="*/ 2 w 1172"/>
                <a:gd name="T3" fmla="*/ 2 h 1162"/>
                <a:gd name="T4" fmla="*/ 2 w 1172"/>
                <a:gd name="T5" fmla="*/ 3 h 1162"/>
                <a:gd name="T6" fmla="*/ 2 w 1172"/>
                <a:gd name="T7" fmla="*/ 4 h 1162"/>
                <a:gd name="T8" fmla="*/ 2 w 1172"/>
                <a:gd name="T9" fmla="*/ 4 h 1162"/>
                <a:gd name="T10" fmla="*/ 2 w 1172"/>
                <a:gd name="T11" fmla="*/ 5 h 1162"/>
                <a:gd name="T12" fmla="*/ 2 w 1172"/>
                <a:gd name="T13" fmla="*/ 5 h 1162"/>
                <a:gd name="T14" fmla="*/ 2 w 1172"/>
                <a:gd name="T15" fmla="*/ 6 h 1162"/>
                <a:gd name="T16" fmla="*/ 1 w 1172"/>
                <a:gd name="T17" fmla="*/ 6 h 1162"/>
                <a:gd name="T18" fmla="*/ 1 w 1172"/>
                <a:gd name="T19" fmla="*/ 6 h 1162"/>
                <a:gd name="T20" fmla="*/ 0 w 1172"/>
                <a:gd name="T21" fmla="*/ 6 h 1162"/>
                <a:gd name="T22" fmla="*/ 0 w 1172"/>
                <a:gd name="T23" fmla="*/ 6 h 1162"/>
                <a:gd name="T24" fmla="*/ 0 w 1172"/>
                <a:gd name="T25" fmla="*/ 7 h 1162"/>
                <a:gd name="T26" fmla="*/ 0 w 1172"/>
                <a:gd name="T27" fmla="*/ 7 h 1162"/>
                <a:gd name="T28" fmla="*/ 0 w 1172"/>
                <a:gd name="T29" fmla="*/ 7 h 1162"/>
                <a:gd name="T30" fmla="*/ 0 w 1172"/>
                <a:gd name="T31" fmla="*/ 8 h 1162"/>
                <a:gd name="T32" fmla="*/ 1 w 1172"/>
                <a:gd name="T33" fmla="*/ 8 h 1162"/>
                <a:gd name="T34" fmla="*/ 1 w 1172"/>
                <a:gd name="T35" fmla="*/ 8 h 1162"/>
                <a:gd name="T36" fmla="*/ 1 w 1172"/>
                <a:gd name="T37" fmla="*/ 8 h 1162"/>
                <a:gd name="T38" fmla="*/ 1 w 1172"/>
                <a:gd name="T39" fmla="*/ 7 h 1162"/>
                <a:gd name="T40" fmla="*/ 1 w 1172"/>
                <a:gd name="T41" fmla="*/ 7 h 1162"/>
                <a:gd name="T42" fmla="*/ 1 w 1172"/>
                <a:gd name="T43" fmla="*/ 8 h 1162"/>
                <a:gd name="T44" fmla="*/ 1 w 1172"/>
                <a:gd name="T45" fmla="*/ 8 h 1162"/>
                <a:gd name="T46" fmla="*/ 2 w 1172"/>
                <a:gd name="T47" fmla="*/ 8 h 1162"/>
                <a:gd name="T48" fmla="*/ 1 w 1172"/>
                <a:gd name="T49" fmla="*/ 7 h 1162"/>
                <a:gd name="T50" fmla="*/ 1 w 1172"/>
                <a:gd name="T51" fmla="*/ 7 h 1162"/>
                <a:gd name="T52" fmla="*/ 1 w 1172"/>
                <a:gd name="T53" fmla="*/ 6 h 1162"/>
                <a:gd name="T54" fmla="*/ 1 w 1172"/>
                <a:gd name="T55" fmla="*/ 7 h 1162"/>
                <a:gd name="T56" fmla="*/ 2 w 1172"/>
                <a:gd name="T57" fmla="*/ 8 h 1162"/>
                <a:gd name="T58" fmla="*/ 2 w 1172"/>
                <a:gd name="T59" fmla="*/ 8 h 1162"/>
                <a:gd name="T60" fmla="*/ 2 w 1172"/>
                <a:gd name="T61" fmla="*/ 8 h 1162"/>
                <a:gd name="T62" fmla="*/ 2 w 1172"/>
                <a:gd name="T63" fmla="*/ 8 h 1162"/>
                <a:gd name="T64" fmla="*/ 2 w 1172"/>
                <a:gd name="T65" fmla="*/ 7 h 1162"/>
                <a:gd name="T66" fmla="*/ 2 w 1172"/>
                <a:gd name="T67" fmla="*/ 7 h 1162"/>
                <a:gd name="T68" fmla="*/ 2 w 1172"/>
                <a:gd name="T69" fmla="*/ 7 h 1162"/>
                <a:gd name="T70" fmla="*/ 2 w 1172"/>
                <a:gd name="T71" fmla="*/ 8 h 1162"/>
                <a:gd name="T72" fmla="*/ 3 w 1172"/>
                <a:gd name="T73" fmla="*/ 8 h 1162"/>
                <a:gd name="T74" fmla="*/ 3 w 1172"/>
                <a:gd name="T75" fmla="*/ 7 h 1162"/>
                <a:gd name="T76" fmla="*/ 2 w 1172"/>
                <a:gd name="T77" fmla="*/ 7 h 1162"/>
                <a:gd name="T78" fmla="*/ 2 w 1172"/>
                <a:gd name="T79" fmla="*/ 6 h 1162"/>
                <a:gd name="T80" fmla="*/ 2 w 1172"/>
                <a:gd name="T81" fmla="*/ 6 h 1162"/>
                <a:gd name="T82" fmla="*/ 2 w 1172"/>
                <a:gd name="T83" fmla="*/ 6 h 1162"/>
                <a:gd name="T84" fmla="*/ 2 w 1172"/>
                <a:gd name="T85" fmla="*/ 7 h 1162"/>
                <a:gd name="T86" fmla="*/ 3 w 1172"/>
                <a:gd name="T87" fmla="*/ 7 h 1162"/>
                <a:gd name="T88" fmla="*/ 3 w 1172"/>
                <a:gd name="T89" fmla="*/ 6 h 1162"/>
                <a:gd name="T90" fmla="*/ 3 w 1172"/>
                <a:gd name="T91" fmla="*/ 5 h 1162"/>
                <a:gd name="T92" fmla="*/ 2 w 1172"/>
                <a:gd name="T93" fmla="*/ 5 h 1162"/>
                <a:gd name="T94" fmla="*/ 2 w 1172"/>
                <a:gd name="T95" fmla="*/ 5 h 1162"/>
                <a:gd name="T96" fmla="*/ 2 w 1172"/>
                <a:gd name="T97" fmla="*/ 5 h 1162"/>
                <a:gd name="T98" fmla="*/ 3 w 1172"/>
                <a:gd name="T99" fmla="*/ 5 h 1162"/>
                <a:gd name="T100" fmla="*/ 3 w 1172"/>
                <a:gd name="T101" fmla="*/ 3 h 1162"/>
                <a:gd name="T102" fmla="*/ 3 w 1172"/>
                <a:gd name="T103" fmla="*/ 2 h 1162"/>
                <a:gd name="T104" fmla="*/ 3 w 1172"/>
                <a:gd name="T105" fmla="*/ 1 h 1162"/>
                <a:gd name="T106" fmla="*/ 3 w 1172"/>
                <a:gd name="T107" fmla="*/ 2 h 1162"/>
                <a:gd name="T108" fmla="*/ 3 w 1172"/>
                <a:gd name="T109" fmla="*/ 1 h 1162"/>
                <a:gd name="T110" fmla="*/ 2 w 1172"/>
                <a:gd name="T111" fmla="*/ 0 h 11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72"/>
                <a:gd name="T169" fmla="*/ 0 h 1162"/>
                <a:gd name="T170" fmla="*/ 1172 w 1172"/>
                <a:gd name="T171" fmla="*/ 1162 h 116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60" name="Freeform 400"/>
            <p:cNvSpPr/>
            <p:nvPr/>
          </p:nvSpPr>
          <p:spPr bwMode="auto">
            <a:xfrm flipH="1">
              <a:off x="1078" y="2712"/>
              <a:ext cx="41" cy="50"/>
            </a:xfrm>
            <a:custGeom>
              <a:avLst/>
              <a:gdLst>
                <a:gd name="T0" fmla="*/ 0 w 295"/>
                <a:gd name="T1" fmla="*/ 0 h 263"/>
                <a:gd name="T2" fmla="*/ 0 w 295"/>
                <a:gd name="T3" fmla="*/ 0 h 263"/>
                <a:gd name="T4" fmla="*/ 0 w 295"/>
                <a:gd name="T5" fmla="*/ 0 h 263"/>
                <a:gd name="T6" fmla="*/ 0 w 295"/>
                <a:gd name="T7" fmla="*/ 1 h 263"/>
                <a:gd name="T8" fmla="*/ 0 w 295"/>
                <a:gd name="T9" fmla="*/ 1 h 263"/>
                <a:gd name="T10" fmla="*/ 1 w 295"/>
                <a:gd name="T11" fmla="*/ 1 h 263"/>
                <a:gd name="T12" fmla="*/ 1 w 295"/>
                <a:gd name="T13" fmla="*/ 2 h 263"/>
                <a:gd name="T14" fmla="*/ 0 w 295"/>
                <a:gd name="T15" fmla="*/ 2 h 263"/>
                <a:gd name="T16" fmla="*/ 0 w 295"/>
                <a:gd name="T17" fmla="*/ 1 h 263"/>
                <a:gd name="T18" fmla="*/ 0 w 295"/>
                <a:gd name="T19" fmla="*/ 1 h 263"/>
                <a:gd name="T20" fmla="*/ 0 w 295"/>
                <a:gd name="T21" fmla="*/ 1 h 263"/>
                <a:gd name="T22" fmla="*/ 0 w 295"/>
                <a:gd name="T23" fmla="*/ 2 h 263"/>
                <a:gd name="T24" fmla="*/ 1 w 295"/>
                <a:gd name="T25" fmla="*/ 2 h 263"/>
                <a:gd name="T26" fmla="*/ 1 w 295"/>
                <a:gd name="T27" fmla="*/ 2 h 263"/>
                <a:gd name="T28" fmla="*/ 1 w 295"/>
                <a:gd name="T29" fmla="*/ 2 h 263"/>
                <a:gd name="T30" fmla="*/ 1 w 295"/>
                <a:gd name="T31" fmla="*/ 2 h 263"/>
                <a:gd name="T32" fmla="*/ 1 w 295"/>
                <a:gd name="T33" fmla="*/ 1 h 263"/>
                <a:gd name="T34" fmla="*/ 1 w 295"/>
                <a:gd name="T35" fmla="*/ 1 h 263"/>
                <a:gd name="T36" fmla="*/ 1 w 295"/>
                <a:gd name="T37" fmla="*/ 1 h 263"/>
                <a:gd name="T38" fmla="*/ 0 w 295"/>
                <a:gd name="T39" fmla="*/ 0 h 263"/>
                <a:gd name="T40" fmla="*/ 0 w 295"/>
                <a:gd name="T41" fmla="*/ 0 h 263"/>
                <a:gd name="T42" fmla="*/ 0 w 295"/>
                <a:gd name="T43" fmla="*/ 0 h 263"/>
                <a:gd name="T44" fmla="*/ 0 w 295"/>
                <a:gd name="T45" fmla="*/ 0 h 2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95"/>
                <a:gd name="T70" fmla="*/ 0 h 263"/>
                <a:gd name="T71" fmla="*/ 295 w 295"/>
                <a:gd name="T72" fmla="*/ 263 h 2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61" name="Freeform 401"/>
            <p:cNvSpPr/>
            <p:nvPr/>
          </p:nvSpPr>
          <p:spPr bwMode="auto">
            <a:xfrm flipH="1">
              <a:off x="1080" y="2670"/>
              <a:ext cx="36" cy="66"/>
            </a:xfrm>
            <a:custGeom>
              <a:avLst/>
              <a:gdLst>
                <a:gd name="T0" fmla="*/ 0 w 270"/>
                <a:gd name="T1" fmla="*/ 0 h 345"/>
                <a:gd name="T2" fmla="*/ 0 w 270"/>
                <a:gd name="T3" fmla="*/ 0 h 345"/>
                <a:gd name="T4" fmla="*/ 0 w 270"/>
                <a:gd name="T5" fmla="*/ 0 h 345"/>
                <a:gd name="T6" fmla="*/ 0 w 270"/>
                <a:gd name="T7" fmla="*/ 0 h 345"/>
                <a:gd name="T8" fmla="*/ 0 w 270"/>
                <a:gd name="T9" fmla="*/ 1 h 345"/>
                <a:gd name="T10" fmla="*/ 0 w 270"/>
                <a:gd name="T11" fmla="*/ 1 h 345"/>
                <a:gd name="T12" fmla="*/ 0 w 270"/>
                <a:gd name="T13" fmla="*/ 1 h 345"/>
                <a:gd name="T14" fmla="*/ 0 w 270"/>
                <a:gd name="T15" fmla="*/ 1 h 345"/>
                <a:gd name="T16" fmla="*/ 1 w 270"/>
                <a:gd name="T17" fmla="*/ 2 h 345"/>
                <a:gd name="T18" fmla="*/ 1 w 270"/>
                <a:gd name="T19" fmla="*/ 2 h 345"/>
                <a:gd name="T20" fmla="*/ 1 w 270"/>
                <a:gd name="T21" fmla="*/ 2 h 345"/>
                <a:gd name="T22" fmla="*/ 1 w 270"/>
                <a:gd name="T23" fmla="*/ 2 h 345"/>
                <a:gd name="T24" fmla="*/ 1 w 270"/>
                <a:gd name="T25" fmla="*/ 1 h 345"/>
                <a:gd name="T26" fmla="*/ 1 w 270"/>
                <a:gd name="T27" fmla="*/ 1 h 345"/>
                <a:gd name="T28" fmla="*/ 0 w 270"/>
                <a:gd name="T29" fmla="*/ 1 h 345"/>
                <a:gd name="T30" fmla="*/ 0 w 270"/>
                <a:gd name="T31" fmla="*/ 0 h 345"/>
                <a:gd name="T32" fmla="*/ 0 w 270"/>
                <a:gd name="T33" fmla="*/ 0 h 3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0"/>
                <a:gd name="T52" fmla="*/ 0 h 345"/>
                <a:gd name="T53" fmla="*/ 270 w 270"/>
                <a:gd name="T54" fmla="*/ 345 h 3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62" name="Freeform 402"/>
            <p:cNvSpPr/>
            <p:nvPr/>
          </p:nvSpPr>
          <p:spPr bwMode="auto">
            <a:xfrm flipH="1">
              <a:off x="1084" y="2604"/>
              <a:ext cx="39" cy="39"/>
            </a:xfrm>
            <a:custGeom>
              <a:avLst/>
              <a:gdLst>
                <a:gd name="T0" fmla="*/ 0 w 287"/>
                <a:gd name="T1" fmla="*/ 2 h 199"/>
                <a:gd name="T2" fmla="*/ 0 w 287"/>
                <a:gd name="T3" fmla="*/ 1 h 199"/>
                <a:gd name="T4" fmla="*/ 0 w 287"/>
                <a:gd name="T5" fmla="*/ 1 h 199"/>
                <a:gd name="T6" fmla="*/ 0 w 287"/>
                <a:gd name="T7" fmla="*/ 1 h 199"/>
                <a:gd name="T8" fmla="*/ 1 w 287"/>
                <a:gd name="T9" fmla="*/ 0 h 199"/>
                <a:gd name="T10" fmla="*/ 1 w 287"/>
                <a:gd name="T11" fmla="*/ 0 h 199"/>
                <a:gd name="T12" fmla="*/ 0 w 287"/>
                <a:gd name="T13" fmla="*/ 1 h 199"/>
                <a:gd name="T14" fmla="*/ 0 w 287"/>
                <a:gd name="T15" fmla="*/ 1 h 199"/>
                <a:gd name="T16" fmla="*/ 0 w 287"/>
                <a:gd name="T17" fmla="*/ 1 h 199"/>
                <a:gd name="T18" fmla="*/ 0 w 287"/>
                <a:gd name="T19" fmla="*/ 2 h 1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7"/>
                <a:gd name="T31" fmla="*/ 0 h 199"/>
                <a:gd name="T32" fmla="*/ 287 w 287"/>
                <a:gd name="T33" fmla="*/ 199 h 1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63" name="Freeform 403"/>
            <p:cNvSpPr/>
            <p:nvPr/>
          </p:nvSpPr>
          <p:spPr bwMode="auto">
            <a:xfrm flipH="1">
              <a:off x="1131" y="2675"/>
              <a:ext cx="22" cy="99"/>
            </a:xfrm>
            <a:custGeom>
              <a:avLst/>
              <a:gdLst>
                <a:gd name="T0" fmla="*/ 0 w 162"/>
                <a:gd name="T1" fmla="*/ 4 h 514"/>
                <a:gd name="T2" fmla="*/ 0 w 162"/>
                <a:gd name="T3" fmla="*/ 4 h 514"/>
                <a:gd name="T4" fmla="*/ 0 w 162"/>
                <a:gd name="T5" fmla="*/ 4 h 514"/>
                <a:gd name="T6" fmla="*/ 0 w 162"/>
                <a:gd name="T7" fmla="*/ 3 h 514"/>
                <a:gd name="T8" fmla="*/ 0 w 162"/>
                <a:gd name="T9" fmla="*/ 3 h 514"/>
                <a:gd name="T10" fmla="*/ 0 w 162"/>
                <a:gd name="T11" fmla="*/ 3 h 514"/>
                <a:gd name="T12" fmla="*/ 0 w 162"/>
                <a:gd name="T13" fmla="*/ 3 h 514"/>
                <a:gd name="T14" fmla="*/ 0 w 162"/>
                <a:gd name="T15" fmla="*/ 3 h 514"/>
                <a:gd name="T16" fmla="*/ 0 w 162"/>
                <a:gd name="T17" fmla="*/ 3 h 514"/>
                <a:gd name="T18" fmla="*/ 0 w 162"/>
                <a:gd name="T19" fmla="*/ 3 h 514"/>
                <a:gd name="T20" fmla="*/ 0 w 162"/>
                <a:gd name="T21" fmla="*/ 2 h 514"/>
                <a:gd name="T22" fmla="*/ 0 w 162"/>
                <a:gd name="T23" fmla="*/ 2 h 514"/>
                <a:gd name="T24" fmla="*/ 0 w 162"/>
                <a:gd name="T25" fmla="*/ 1 h 514"/>
                <a:gd name="T26" fmla="*/ 0 w 162"/>
                <a:gd name="T27" fmla="*/ 1 h 514"/>
                <a:gd name="T28" fmla="*/ 0 w 162"/>
                <a:gd name="T29" fmla="*/ 0 h 514"/>
                <a:gd name="T30" fmla="*/ 0 w 162"/>
                <a:gd name="T31" fmla="*/ 1 h 514"/>
                <a:gd name="T32" fmla="*/ 0 w 162"/>
                <a:gd name="T33" fmla="*/ 2 h 514"/>
                <a:gd name="T34" fmla="*/ 0 w 162"/>
                <a:gd name="T35" fmla="*/ 3 h 514"/>
                <a:gd name="T36" fmla="*/ 0 w 162"/>
                <a:gd name="T37" fmla="*/ 4 h 5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2"/>
                <a:gd name="T58" fmla="*/ 0 h 514"/>
                <a:gd name="T59" fmla="*/ 162 w 162"/>
                <a:gd name="T60" fmla="*/ 514 h 51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64" name="Freeform 404"/>
            <p:cNvSpPr/>
            <p:nvPr/>
          </p:nvSpPr>
          <p:spPr bwMode="auto">
            <a:xfrm flipH="1">
              <a:off x="1081" y="2783"/>
              <a:ext cx="39" cy="18"/>
            </a:xfrm>
            <a:custGeom>
              <a:avLst/>
              <a:gdLst>
                <a:gd name="T0" fmla="*/ 1 w 289"/>
                <a:gd name="T1" fmla="*/ 0 h 97"/>
                <a:gd name="T2" fmla="*/ 0 w 289"/>
                <a:gd name="T3" fmla="*/ 0 h 97"/>
                <a:gd name="T4" fmla="*/ 0 w 289"/>
                <a:gd name="T5" fmla="*/ 0 h 97"/>
                <a:gd name="T6" fmla="*/ 0 w 289"/>
                <a:gd name="T7" fmla="*/ 0 h 97"/>
                <a:gd name="T8" fmla="*/ 0 w 289"/>
                <a:gd name="T9" fmla="*/ 0 h 97"/>
                <a:gd name="T10" fmla="*/ 0 w 289"/>
                <a:gd name="T11" fmla="*/ 0 h 97"/>
                <a:gd name="T12" fmla="*/ 0 w 289"/>
                <a:gd name="T13" fmla="*/ 0 h 97"/>
                <a:gd name="T14" fmla="*/ 0 w 289"/>
                <a:gd name="T15" fmla="*/ 1 h 97"/>
                <a:gd name="T16" fmla="*/ 1 w 289"/>
                <a:gd name="T17" fmla="*/ 1 h 97"/>
                <a:gd name="T18" fmla="*/ 1 w 289"/>
                <a:gd name="T19" fmla="*/ 1 h 97"/>
                <a:gd name="T20" fmla="*/ 1 w 289"/>
                <a:gd name="T21" fmla="*/ 0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
                <a:gd name="T34" fmla="*/ 0 h 97"/>
                <a:gd name="T35" fmla="*/ 289 w 289"/>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65" name="Freeform 405"/>
            <p:cNvSpPr/>
            <p:nvPr/>
          </p:nvSpPr>
          <p:spPr bwMode="auto">
            <a:xfrm flipH="1">
              <a:off x="1128" y="2791"/>
              <a:ext cx="25" cy="42"/>
            </a:xfrm>
            <a:custGeom>
              <a:avLst/>
              <a:gdLst>
                <a:gd name="T0" fmla="*/ 0 w 176"/>
                <a:gd name="T1" fmla="*/ 0 h 216"/>
                <a:gd name="T2" fmla="*/ 0 w 176"/>
                <a:gd name="T3" fmla="*/ 0 h 216"/>
                <a:gd name="T4" fmla="*/ 0 w 176"/>
                <a:gd name="T5" fmla="*/ 0 h 216"/>
                <a:gd name="T6" fmla="*/ 0 w 176"/>
                <a:gd name="T7" fmla="*/ 0 h 216"/>
                <a:gd name="T8" fmla="*/ 0 w 176"/>
                <a:gd name="T9" fmla="*/ 0 h 216"/>
                <a:gd name="T10" fmla="*/ 0 w 176"/>
                <a:gd name="T11" fmla="*/ 1 h 216"/>
                <a:gd name="T12" fmla="*/ 0 w 176"/>
                <a:gd name="T13" fmla="*/ 1 h 216"/>
                <a:gd name="T14" fmla="*/ 0 w 176"/>
                <a:gd name="T15" fmla="*/ 1 h 216"/>
                <a:gd name="T16" fmla="*/ 0 w 176"/>
                <a:gd name="T17" fmla="*/ 1 h 216"/>
                <a:gd name="T18" fmla="*/ 1 w 176"/>
                <a:gd name="T19" fmla="*/ 2 h 216"/>
                <a:gd name="T20" fmla="*/ 0 w 176"/>
                <a:gd name="T21" fmla="*/ 1 h 216"/>
                <a:gd name="T22" fmla="*/ 0 w 176"/>
                <a:gd name="T23" fmla="*/ 1 h 216"/>
                <a:gd name="T24" fmla="*/ 0 w 176"/>
                <a:gd name="T25" fmla="*/ 0 h 2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6"/>
                <a:gd name="T40" fmla="*/ 0 h 216"/>
                <a:gd name="T41" fmla="*/ 176 w 176"/>
                <a:gd name="T42" fmla="*/ 216 h 2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66" name="Freeform 406"/>
            <p:cNvSpPr/>
            <p:nvPr/>
          </p:nvSpPr>
          <p:spPr bwMode="auto">
            <a:xfrm flipH="1">
              <a:off x="1057" y="2571"/>
              <a:ext cx="57" cy="52"/>
            </a:xfrm>
            <a:custGeom>
              <a:avLst/>
              <a:gdLst>
                <a:gd name="T0" fmla="*/ 0 w 418"/>
                <a:gd name="T1" fmla="*/ 2 h 260"/>
                <a:gd name="T2" fmla="*/ 0 w 418"/>
                <a:gd name="T3" fmla="*/ 1 h 260"/>
                <a:gd name="T4" fmla="*/ 0 w 418"/>
                <a:gd name="T5" fmla="*/ 1 h 260"/>
                <a:gd name="T6" fmla="*/ 1 w 418"/>
                <a:gd name="T7" fmla="*/ 1 h 260"/>
                <a:gd name="T8" fmla="*/ 1 w 418"/>
                <a:gd name="T9" fmla="*/ 0 h 260"/>
                <a:gd name="T10" fmla="*/ 1 w 418"/>
                <a:gd name="T11" fmla="*/ 0 h 260"/>
                <a:gd name="T12" fmla="*/ 1 w 418"/>
                <a:gd name="T13" fmla="*/ 1 h 260"/>
                <a:gd name="T14" fmla="*/ 1 w 418"/>
                <a:gd name="T15" fmla="*/ 1 h 260"/>
                <a:gd name="T16" fmla="*/ 1 w 418"/>
                <a:gd name="T17" fmla="*/ 1 h 260"/>
                <a:gd name="T18" fmla="*/ 0 w 418"/>
                <a:gd name="T19" fmla="*/ 1 h 260"/>
                <a:gd name="T20" fmla="*/ 0 w 418"/>
                <a:gd name="T21" fmla="*/ 2 h 260"/>
                <a:gd name="T22" fmla="*/ 0 w 418"/>
                <a:gd name="T23" fmla="*/ 2 h 2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8"/>
                <a:gd name="T37" fmla="*/ 0 h 260"/>
                <a:gd name="T38" fmla="*/ 418 w 418"/>
                <a:gd name="T39" fmla="*/ 260 h 2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667" name="Freeform 407"/>
            <p:cNvSpPr/>
            <p:nvPr/>
          </p:nvSpPr>
          <p:spPr bwMode="auto">
            <a:xfrm flipH="1">
              <a:off x="992" y="2806"/>
              <a:ext cx="117" cy="226"/>
            </a:xfrm>
            <a:custGeom>
              <a:avLst/>
              <a:gdLst>
                <a:gd name="T0" fmla="*/ 1 w 863"/>
                <a:gd name="T1" fmla="*/ 1 h 1164"/>
                <a:gd name="T2" fmla="*/ 1 w 863"/>
                <a:gd name="T3" fmla="*/ 1 h 1164"/>
                <a:gd name="T4" fmla="*/ 2 w 863"/>
                <a:gd name="T5" fmla="*/ 1 h 1164"/>
                <a:gd name="T6" fmla="*/ 2 w 863"/>
                <a:gd name="T7" fmla="*/ 1 h 1164"/>
                <a:gd name="T8" fmla="*/ 2 w 863"/>
                <a:gd name="T9" fmla="*/ 0 h 1164"/>
                <a:gd name="T10" fmla="*/ 2 w 863"/>
                <a:gd name="T11" fmla="*/ 0 h 1164"/>
                <a:gd name="T12" fmla="*/ 2 w 863"/>
                <a:gd name="T13" fmla="*/ 0 h 1164"/>
                <a:gd name="T14" fmla="*/ 2 w 863"/>
                <a:gd name="T15" fmla="*/ 0 h 1164"/>
                <a:gd name="T16" fmla="*/ 2 w 863"/>
                <a:gd name="T17" fmla="*/ 7 h 1164"/>
                <a:gd name="T18" fmla="*/ 2 w 863"/>
                <a:gd name="T19" fmla="*/ 7 h 1164"/>
                <a:gd name="T20" fmla="*/ 1 w 863"/>
                <a:gd name="T21" fmla="*/ 8 h 1164"/>
                <a:gd name="T22" fmla="*/ 1 w 863"/>
                <a:gd name="T23" fmla="*/ 8 h 1164"/>
                <a:gd name="T24" fmla="*/ 1 w 863"/>
                <a:gd name="T25" fmla="*/ 8 h 1164"/>
                <a:gd name="T26" fmla="*/ 0 w 863"/>
                <a:gd name="T27" fmla="*/ 9 h 1164"/>
                <a:gd name="T28" fmla="*/ 0 w 863"/>
                <a:gd name="T29" fmla="*/ 8 h 1164"/>
                <a:gd name="T30" fmla="*/ 0 w 863"/>
                <a:gd name="T31" fmla="*/ 8 h 1164"/>
                <a:gd name="T32" fmla="*/ 0 w 863"/>
                <a:gd name="T33" fmla="*/ 7 h 1164"/>
                <a:gd name="T34" fmla="*/ 0 w 863"/>
                <a:gd name="T35" fmla="*/ 5 h 1164"/>
                <a:gd name="T36" fmla="*/ 0 w 863"/>
                <a:gd name="T37" fmla="*/ 4 h 1164"/>
                <a:gd name="T38" fmla="*/ 1 w 863"/>
                <a:gd name="T39" fmla="*/ 2 h 1164"/>
                <a:gd name="T40" fmla="*/ 1 w 863"/>
                <a:gd name="T41" fmla="*/ 2 h 1164"/>
                <a:gd name="T42" fmla="*/ 1 w 863"/>
                <a:gd name="T43" fmla="*/ 1 h 1164"/>
                <a:gd name="T44" fmla="*/ 1 w 863"/>
                <a:gd name="T45" fmla="*/ 1 h 1164"/>
                <a:gd name="T46" fmla="*/ 1 w 863"/>
                <a:gd name="T47" fmla="*/ 1 h 11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63"/>
                <a:gd name="T73" fmla="*/ 0 h 1164"/>
                <a:gd name="T74" fmla="*/ 863 w 863"/>
                <a:gd name="T75" fmla="*/ 1164 h 116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a:solidFill>
                <a:srgbClr val="000000"/>
              </a:solidFill>
              <a:prstDash val="solid"/>
              <a:round/>
            </a:ln>
          </p:spPr>
          <p:txBody>
            <a:bodyPr/>
            <a:lstStyle/>
            <a:p>
              <a:endParaRPr lang="zh-CN" altLang="en-US"/>
            </a:p>
          </p:txBody>
        </p:sp>
        <p:sp>
          <p:nvSpPr>
            <p:cNvPr id="139668" name="Freeform 408"/>
            <p:cNvSpPr/>
            <p:nvPr/>
          </p:nvSpPr>
          <p:spPr bwMode="auto">
            <a:xfrm flipH="1">
              <a:off x="995" y="2818"/>
              <a:ext cx="101" cy="205"/>
            </a:xfrm>
            <a:custGeom>
              <a:avLst/>
              <a:gdLst>
                <a:gd name="T0" fmla="*/ 1 w 743"/>
                <a:gd name="T1" fmla="*/ 2 h 1068"/>
                <a:gd name="T2" fmla="*/ 1 w 743"/>
                <a:gd name="T3" fmla="*/ 2 h 1068"/>
                <a:gd name="T4" fmla="*/ 1 w 743"/>
                <a:gd name="T5" fmla="*/ 1 h 1068"/>
                <a:gd name="T6" fmla="*/ 2 w 743"/>
                <a:gd name="T7" fmla="*/ 1 h 1068"/>
                <a:gd name="T8" fmla="*/ 2 w 743"/>
                <a:gd name="T9" fmla="*/ 1 h 1068"/>
                <a:gd name="T10" fmla="*/ 2 w 743"/>
                <a:gd name="T11" fmla="*/ 0 h 1068"/>
                <a:gd name="T12" fmla="*/ 2 w 743"/>
                <a:gd name="T13" fmla="*/ 6 h 1068"/>
                <a:gd name="T14" fmla="*/ 1 w 743"/>
                <a:gd name="T15" fmla="*/ 6 h 1068"/>
                <a:gd name="T16" fmla="*/ 1 w 743"/>
                <a:gd name="T17" fmla="*/ 7 h 1068"/>
                <a:gd name="T18" fmla="*/ 1 w 743"/>
                <a:gd name="T19" fmla="*/ 7 h 1068"/>
                <a:gd name="T20" fmla="*/ 1 w 743"/>
                <a:gd name="T21" fmla="*/ 7 h 1068"/>
                <a:gd name="T22" fmla="*/ 1 w 743"/>
                <a:gd name="T23" fmla="*/ 7 h 1068"/>
                <a:gd name="T24" fmla="*/ 0 w 743"/>
                <a:gd name="T25" fmla="*/ 7 h 1068"/>
                <a:gd name="T26" fmla="*/ 0 w 743"/>
                <a:gd name="T27" fmla="*/ 7 h 1068"/>
                <a:gd name="T28" fmla="*/ 0 w 743"/>
                <a:gd name="T29" fmla="*/ 7 h 1068"/>
                <a:gd name="T30" fmla="*/ 0 w 743"/>
                <a:gd name="T31" fmla="*/ 7 h 1068"/>
                <a:gd name="T32" fmla="*/ 0 w 743"/>
                <a:gd name="T33" fmla="*/ 7 h 1068"/>
                <a:gd name="T34" fmla="*/ 0 w 743"/>
                <a:gd name="T35" fmla="*/ 6 h 1068"/>
                <a:gd name="T36" fmla="*/ 0 w 743"/>
                <a:gd name="T37" fmla="*/ 2 h 1068"/>
                <a:gd name="T38" fmla="*/ 1 w 743"/>
                <a:gd name="T39" fmla="*/ 2 h 1068"/>
                <a:gd name="T40" fmla="*/ 1 w 743"/>
                <a:gd name="T41" fmla="*/ 2 h 10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3"/>
                <a:gd name="T64" fmla="*/ 0 h 1068"/>
                <a:gd name="T65" fmla="*/ 743 w 743"/>
                <a:gd name="T66" fmla="*/ 1068 h 10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39570" name="Text Box 409"/>
          <p:cNvSpPr txBox="1">
            <a:spLocks noChangeArrowheads="1"/>
          </p:cNvSpPr>
          <p:nvPr/>
        </p:nvSpPr>
        <p:spPr bwMode="auto">
          <a:xfrm>
            <a:off x="2446338" y="1162050"/>
            <a:ext cx="22161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200">
                <a:solidFill>
                  <a:srgbClr val="333399"/>
                </a:solidFill>
                <a:ea typeface="黑体" panose="02010609060101010101" pitchFamily="49" charset="-122"/>
              </a:rPr>
              <a:t>因特网</a:t>
            </a:r>
            <a:endParaRPr lang="zh-CN" altLang="en-US" sz="3200">
              <a:solidFill>
                <a:srgbClr val="333399"/>
              </a:solidFill>
              <a:ea typeface="黑体" panose="02010609060101010101" pitchFamily="49" charset="-122"/>
            </a:endParaRPr>
          </a:p>
          <a:p>
            <a:pPr algn="ctr" eaLnBrk="1" hangingPunct="1">
              <a:spcBef>
                <a:spcPct val="0"/>
              </a:spcBef>
              <a:buClrTx/>
              <a:buSzTx/>
              <a:buFontTx/>
              <a:buNone/>
            </a:pPr>
            <a:r>
              <a:rPr lang="zh-CN" altLang="en-US" sz="3200">
                <a:solidFill>
                  <a:srgbClr val="333399"/>
                </a:solidFill>
                <a:ea typeface="黑体" panose="02010609060101010101" pitchFamily="49" charset="-122"/>
              </a:rPr>
              <a:t>服务提供者</a:t>
            </a:r>
            <a:endParaRPr lang="zh-CN" altLang="en-US" sz="3200">
              <a:solidFill>
                <a:srgbClr val="333399"/>
              </a:solidFill>
              <a:ea typeface="黑体" panose="02010609060101010101" pitchFamily="49" charset="-122"/>
            </a:endParaRPr>
          </a:p>
        </p:txBody>
      </p:sp>
      <p:sp>
        <p:nvSpPr>
          <p:cNvPr id="139571" name="Rectangle 414"/>
          <p:cNvSpPr>
            <a:spLocks noGrp="1" noChangeArrowheads="1"/>
          </p:cNvSpPr>
          <p:nvPr>
            <p:ph type="title"/>
          </p:nvPr>
        </p:nvSpPr>
        <p:spPr>
          <a:xfrm>
            <a:off x="1150938" y="44450"/>
            <a:ext cx="6445250" cy="839788"/>
          </a:xfrm>
        </p:spPr>
        <p:txBody>
          <a:bodyPr/>
          <a:lstStyle/>
          <a:p>
            <a:pPr eaLnBrk="1" hangingPunct="1"/>
            <a:r>
              <a:rPr lang="zh-CN" altLang="en-US"/>
              <a:t>用户通过 </a:t>
            </a:r>
            <a:r>
              <a:rPr lang="en-US" altLang="zh-CN"/>
              <a:t>ISP </a:t>
            </a:r>
            <a:r>
              <a:rPr lang="zh-CN" altLang="en-US"/>
              <a:t>上网</a:t>
            </a:r>
            <a:endParaRPr lang="zh-CN" altLang="en-US"/>
          </a:p>
        </p:txBody>
      </p:sp>
      <p:sp>
        <p:nvSpPr>
          <p:cNvPr id="139572" name="Text Box 415"/>
          <p:cNvSpPr txBox="1">
            <a:spLocks noChangeArrowheads="1"/>
          </p:cNvSpPr>
          <p:nvPr/>
        </p:nvSpPr>
        <p:spPr bwMode="auto">
          <a:xfrm>
            <a:off x="241300" y="5157788"/>
            <a:ext cx="8877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3200">
                <a:solidFill>
                  <a:srgbClr val="333399"/>
                </a:solidFill>
              </a:rPr>
              <a:t>根据提供服务的覆盖面积大小以及所拥有的</a:t>
            </a:r>
            <a:endParaRPr lang="zh-CN" altLang="en-US" sz="3200">
              <a:solidFill>
                <a:srgbClr val="333399"/>
              </a:solidFill>
            </a:endParaRPr>
          </a:p>
          <a:p>
            <a:pPr algn="l" eaLnBrk="1" hangingPunct="1">
              <a:spcBef>
                <a:spcPct val="0"/>
              </a:spcBef>
              <a:buClrTx/>
              <a:buSzTx/>
              <a:buFontTx/>
              <a:buNone/>
            </a:pPr>
            <a:r>
              <a:rPr lang="en-US" altLang="zh-CN" sz="3200">
                <a:solidFill>
                  <a:srgbClr val="333399"/>
                </a:solidFill>
              </a:rPr>
              <a:t>IP </a:t>
            </a:r>
            <a:r>
              <a:rPr lang="zh-CN" altLang="en-US" sz="3200">
                <a:solidFill>
                  <a:srgbClr val="333399"/>
                </a:solidFill>
              </a:rPr>
              <a:t>地址数目的不同，</a:t>
            </a:r>
            <a:r>
              <a:rPr lang="en-US" altLang="zh-CN" sz="3200">
                <a:solidFill>
                  <a:srgbClr val="333399"/>
                </a:solidFill>
              </a:rPr>
              <a:t>ISP </a:t>
            </a:r>
            <a:r>
              <a:rPr lang="zh-CN" altLang="en-US" sz="3200">
                <a:solidFill>
                  <a:srgbClr val="333399"/>
                </a:solidFill>
              </a:rPr>
              <a:t>也分成为不同的层次。 </a:t>
            </a:r>
            <a:endParaRPr lang="zh-CN" altLang="en-US" sz="3200">
              <a:solidFill>
                <a:srgbClr val="333399"/>
              </a:solidFill>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Oval 120"/>
          <p:cNvSpPr>
            <a:spLocks noChangeArrowheads="1"/>
          </p:cNvSpPr>
          <p:nvPr/>
        </p:nvSpPr>
        <p:spPr bwMode="auto">
          <a:xfrm>
            <a:off x="395288" y="53975"/>
            <a:ext cx="8540750" cy="4989513"/>
          </a:xfrm>
          <a:prstGeom prst="ellipse">
            <a:avLst/>
          </a:prstGeom>
          <a:solidFill>
            <a:srgbClr val="FFFF99"/>
          </a:solidFill>
          <a:ln w="9525">
            <a:solidFill>
              <a:schemeClr val="tx1"/>
            </a:solidFill>
            <a:prstDash val="dash"/>
            <a:round/>
          </a:ln>
        </p:spPr>
        <p:txBody>
          <a:bodyPr wrap="none" anchor="ctr"/>
          <a:lstStyle/>
          <a:p>
            <a:pPr algn="ctr">
              <a:defRPr/>
            </a:pPr>
            <a:endParaRPr lang="zh-CN" altLang="zh-CN" sz="1400" dirty="0">
              <a:solidFill>
                <a:srgbClr val="000000"/>
              </a:solidFill>
              <a:latin typeface="+mn-ea"/>
              <a:ea typeface="+mn-ea"/>
            </a:endParaRPr>
          </a:p>
        </p:txBody>
      </p:sp>
      <p:sp>
        <p:nvSpPr>
          <p:cNvPr id="207875" name="Oval 4"/>
          <p:cNvSpPr>
            <a:spLocks noChangeArrowheads="1"/>
          </p:cNvSpPr>
          <p:nvPr/>
        </p:nvSpPr>
        <p:spPr bwMode="auto">
          <a:xfrm>
            <a:off x="1403350" y="623888"/>
            <a:ext cx="6313488" cy="3667125"/>
          </a:xfrm>
          <a:prstGeom prst="ellipse">
            <a:avLst/>
          </a:prstGeom>
          <a:solidFill>
            <a:srgbClr val="00FFCC"/>
          </a:solidFill>
          <a:ln w="9525">
            <a:solidFill>
              <a:schemeClr val="tx1"/>
            </a:solidFill>
            <a:prstDash val="dash"/>
            <a:round/>
          </a:ln>
        </p:spPr>
        <p:txBody>
          <a:bodyPr wrap="none" anchor="ctr"/>
          <a:lstStyle/>
          <a:p>
            <a:pPr>
              <a:defRPr/>
            </a:pPr>
            <a:endParaRPr lang="zh-CN" altLang="en-US" sz="1400">
              <a:solidFill>
                <a:srgbClr val="000000"/>
              </a:solidFill>
              <a:latin typeface="+mn-ea"/>
              <a:ea typeface="+mn-ea"/>
            </a:endParaRPr>
          </a:p>
        </p:txBody>
      </p:sp>
      <p:sp>
        <p:nvSpPr>
          <p:cNvPr id="207876" name="Oval 5"/>
          <p:cNvSpPr>
            <a:spLocks noChangeArrowheads="1"/>
          </p:cNvSpPr>
          <p:nvPr/>
        </p:nvSpPr>
        <p:spPr bwMode="auto">
          <a:xfrm>
            <a:off x="2555875" y="1268413"/>
            <a:ext cx="3816350" cy="2303462"/>
          </a:xfrm>
          <a:prstGeom prst="ellipse">
            <a:avLst/>
          </a:prstGeom>
          <a:solidFill>
            <a:srgbClr val="FFCCFF"/>
          </a:solidFill>
          <a:ln w="9525">
            <a:solidFill>
              <a:schemeClr val="tx1"/>
            </a:solidFill>
            <a:prstDash val="dash"/>
            <a:round/>
          </a:ln>
        </p:spPr>
        <p:txBody>
          <a:bodyPr wrap="none" anchor="ctr"/>
          <a:lstStyle/>
          <a:p>
            <a:pPr>
              <a:defRPr/>
            </a:pPr>
            <a:endParaRPr lang="zh-CN" altLang="en-US" sz="1400">
              <a:solidFill>
                <a:srgbClr val="000000"/>
              </a:solidFill>
              <a:latin typeface="+mn-ea"/>
              <a:ea typeface="+mn-ea"/>
            </a:endParaRPr>
          </a:p>
        </p:txBody>
      </p:sp>
      <p:sp>
        <p:nvSpPr>
          <p:cNvPr id="207877" name="Line 6"/>
          <p:cNvSpPr>
            <a:spLocks noChangeShapeType="1"/>
          </p:cNvSpPr>
          <p:nvPr/>
        </p:nvSpPr>
        <p:spPr bwMode="auto">
          <a:xfrm flipV="1">
            <a:off x="3124200" y="2563813"/>
            <a:ext cx="871538" cy="212725"/>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7878" name="Line 7"/>
          <p:cNvSpPr>
            <a:spLocks noChangeShapeType="1"/>
          </p:cNvSpPr>
          <p:nvPr/>
        </p:nvSpPr>
        <p:spPr bwMode="auto">
          <a:xfrm flipV="1">
            <a:off x="4572000" y="2132013"/>
            <a:ext cx="647700" cy="503237"/>
          </a:xfrm>
          <a:prstGeom prst="line">
            <a:avLst/>
          </a:prstGeom>
          <a:noFill/>
          <a:ln w="28575">
            <a:solidFill>
              <a:schemeClr val="tx1"/>
            </a:solidFill>
            <a:round/>
          </a:ln>
        </p:spPr>
        <p:txBody>
          <a:bodyPr/>
          <a:lstStyle/>
          <a:p>
            <a:pPr>
              <a:defRPr/>
            </a:pPr>
            <a:endParaRPr lang="zh-CN" altLang="en-US" sz="1400">
              <a:solidFill>
                <a:srgbClr val="000000"/>
              </a:solidFill>
              <a:latin typeface="+mn-ea"/>
              <a:ea typeface="+mn-ea"/>
            </a:endParaRPr>
          </a:p>
        </p:txBody>
      </p:sp>
      <p:sp>
        <p:nvSpPr>
          <p:cNvPr id="20487" name="Oval 8"/>
          <p:cNvSpPr>
            <a:spLocks noChangeArrowheads="1"/>
          </p:cNvSpPr>
          <p:nvPr/>
        </p:nvSpPr>
        <p:spPr bwMode="auto">
          <a:xfrm>
            <a:off x="3851275" y="2454275"/>
            <a:ext cx="1079500" cy="685800"/>
          </a:xfrm>
          <a:prstGeom prst="ellipse">
            <a:avLst/>
          </a:prstGeom>
          <a:solidFill>
            <a:srgbClr val="EAEAEA"/>
          </a:solidFill>
          <a:ln w="19050">
            <a:solidFill>
              <a:schemeClr val="tx1"/>
            </a:solidFill>
            <a:rou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一级 </a:t>
            </a:r>
            <a:r>
              <a:rPr lang="en-US" altLang="zh-CN" sz="1400">
                <a:solidFill>
                  <a:srgbClr val="000000"/>
                </a:solidFill>
                <a:latin typeface="+mn-ea"/>
                <a:ea typeface="+mn-ea"/>
              </a:rPr>
              <a:t>ISP</a:t>
            </a:r>
            <a:endParaRPr lang="en-US" altLang="zh-CN" sz="1400">
              <a:solidFill>
                <a:srgbClr val="000000"/>
              </a:solidFill>
              <a:latin typeface="+mn-ea"/>
              <a:ea typeface="+mn-ea"/>
            </a:endParaRPr>
          </a:p>
        </p:txBody>
      </p:sp>
      <p:sp>
        <p:nvSpPr>
          <p:cNvPr id="207880" name="Line 9"/>
          <p:cNvSpPr>
            <a:spLocks noChangeShapeType="1"/>
          </p:cNvSpPr>
          <p:nvPr/>
        </p:nvSpPr>
        <p:spPr bwMode="auto">
          <a:xfrm flipH="1" flipV="1">
            <a:off x="6553200" y="4376738"/>
            <a:ext cx="1763713" cy="779462"/>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7881" name="Line 10"/>
          <p:cNvSpPr>
            <a:spLocks noChangeShapeType="1"/>
          </p:cNvSpPr>
          <p:nvPr/>
        </p:nvSpPr>
        <p:spPr bwMode="auto">
          <a:xfrm>
            <a:off x="2362200" y="4300538"/>
            <a:ext cx="193675" cy="855662"/>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7882" name="Line 11"/>
          <p:cNvSpPr>
            <a:spLocks noChangeShapeType="1"/>
          </p:cNvSpPr>
          <p:nvPr/>
        </p:nvSpPr>
        <p:spPr bwMode="auto">
          <a:xfrm>
            <a:off x="3429000" y="4376738"/>
            <a:ext cx="350838" cy="923925"/>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7883" name="Line 12"/>
          <p:cNvSpPr>
            <a:spLocks noChangeShapeType="1"/>
          </p:cNvSpPr>
          <p:nvPr/>
        </p:nvSpPr>
        <p:spPr bwMode="auto">
          <a:xfrm flipH="1">
            <a:off x="6084888" y="4376738"/>
            <a:ext cx="239712" cy="779462"/>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7884" name="Line 13"/>
          <p:cNvSpPr>
            <a:spLocks noChangeShapeType="1"/>
          </p:cNvSpPr>
          <p:nvPr/>
        </p:nvSpPr>
        <p:spPr bwMode="auto">
          <a:xfrm>
            <a:off x="6477000" y="4376738"/>
            <a:ext cx="615950" cy="708025"/>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7885" name="Line 14"/>
          <p:cNvSpPr>
            <a:spLocks noChangeShapeType="1"/>
          </p:cNvSpPr>
          <p:nvPr/>
        </p:nvSpPr>
        <p:spPr bwMode="auto">
          <a:xfrm>
            <a:off x="2916238" y="3787775"/>
            <a:ext cx="576262" cy="720725"/>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7886" name="Line 15"/>
          <p:cNvSpPr>
            <a:spLocks noChangeShapeType="1"/>
          </p:cNvSpPr>
          <p:nvPr/>
        </p:nvSpPr>
        <p:spPr bwMode="auto">
          <a:xfrm flipH="1">
            <a:off x="2235200" y="3652838"/>
            <a:ext cx="635000" cy="520700"/>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7887" name="Line 16"/>
          <p:cNvSpPr>
            <a:spLocks noChangeShapeType="1"/>
          </p:cNvSpPr>
          <p:nvPr/>
        </p:nvSpPr>
        <p:spPr bwMode="auto">
          <a:xfrm>
            <a:off x="6011863" y="2852738"/>
            <a:ext cx="936625" cy="142875"/>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7888" name="Line 17"/>
          <p:cNvSpPr>
            <a:spLocks noChangeShapeType="1"/>
          </p:cNvSpPr>
          <p:nvPr/>
        </p:nvSpPr>
        <p:spPr bwMode="auto">
          <a:xfrm flipH="1" flipV="1">
            <a:off x="5891213" y="3690938"/>
            <a:ext cx="446087" cy="685800"/>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7889" name="Line 18"/>
          <p:cNvSpPr>
            <a:spLocks noChangeShapeType="1"/>
          </p:cNvSpPr>
          <p:nvPr/>
        </p:nvSpPr>
        <p:spPr bwMode="auto">
          <a:xfrm flipV="1">
            <a:off x="5076825" y="3690938"/>
            <a:ext cx="714375" cy="889000"/>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7890" name="Line 19"/>
          <p:cNvSpPr>
            <a:spLocks noChangeShapeType="1"/>
          </p:cNvSpPr>
          <p:nvPr/>
        </p:nvSpPr>
        <p:spPr bwMode="auto">
          <a:xfrm>
            <a:off x="2627313" y="1701800"/>
            <a:ext cx="647700" cy="142875"/>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7891" name="Line 20"/>
          <p:cNvSpPr>
            <a:spLocks noChangeShapeType="1"/>
          </p:cNvSpPr>
          <p:nvPr/>
        </p:nvSpPr>
        <p:spPr bwMode="auto">
          <a:xfrm flipH="1">
            <a:off x="5437188" y="1341438"/>
            <a:ext cx="647700" cy="503237"/>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7892" name="Line 21"/>
          <p:cNvSpPr>
            <a:spLocks noChangeShapeType="1"/>
          </p:cNvSpPr>
          <p:nvPr/>
        </p:nvSpPr>
        <p:spPr bwMode="auto">
          <a:xfrm flipH="1">
            <a:off x="5894388" y="2132013"/>
            <a:ext cx="838200" cy="720725"/>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7893" name="Line 22"/>
          <p:cNvSpPr>
            <a:spLocks noChangeShapeType="1"/>
          </p:cNvSpPr>
          <p:nvPr/>
        </p:nvSpPr>
        <p:spPr bwMode="auto">
          <a:xfrm flipH="1">
            <a:off x="5791200" y="2916238"/>
            <a:ext cx="90488" cy="622300"/>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7894" name="Line 23"/>
          <p:cNvSpPr>
            <a:spLocks noChangeShapeType="1"/>
          </p:cNvSpPr>
          <p:nvPr/>
        </p:nvSpPr>
        <p:spPr bwMode="auto">
          <a:xfrm>
            <a:off x="4932363" y="2708275"/>
            <a:ext cx="935037" cy="68263"/>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7895" name="Line 24"/>
          <p:cNvSpPr>
            <a:spLocks noChangeShapeType="1"/>
          </p:cNvSpPr>
          <p:nvPr/>
        </p:nvSpPr>
        <p:spPr bwMode="auto">
          <a:xfrm flipV="1">
            <a:off x="4859338" y="2865438"/>
            <a:ext cx="1000125" cy="58737"/>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7896" name="Line 25"/>
          <p:cNvSpPr>
            <a:spLocks noChangeShapeType="1"/>
          </p:cNvSpPr>
          <p:nvPr/>
        </p:nvSpPr>
        <p:spPr bwMode="auto">
          <a:xfrm flipV="1">
            <a:off x="5395913" y="2928938"/>
            <a:ext cx="471487" cy="139700"/>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7897" name="Line 26"/>
          <p:cNvSpPr>
            <a:spLocks noChangeShapeType="1"/>
          </p:cNvSpPr>
          <p:nvPr/>
        </p:nvSpPr>
        <p:spPr bwMode="auto">
          <a:xfrm flipV="1">
            <a:off x="3162300" y="2779713"/>
            <a:ext cx="688975" cy="73025"/>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7898" name="Line 27"/>
          <p:cNvSpPr>
            <a:spLocks noChangeShapeType="1"/>
          </p:cNvSpPr>
          <p:nvPr/>
        </p:nvSpPr>
        <p:spPr bwMode="auto">
          <a:xfrm>
            <a:off x="3124200" y="2928938"/>
            <a:ext cx="709613" cy="139700"/>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7899" name="Line 28"/>
          <p:cNvSpPr>
            <a:spLocks noChangeShapeType="1"/>
          </p:cNvSpPr>
          <p:nvPr/>
        </p:nvSpPr>
        <p:spPr bwMode="auto">
          <a:xfrm>
            <a:off x="4356100" y="3211513"/>
            <a:ext cx="0" cy="576262"/>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7900" name="Line 29"/>
          <p:cNvSpPr>
            <a:spLocks noChangeShapeType="1"/>
          </p:cNvSpPr>
          <p:nvPr/>
        </p:nvSpPr>
        <p:spPr bwMode="auto">
          <a:xfrm flipV="1">
            <a:off x="1187450" y="4300538"/>
            <a:ext cx="946150" cy="855662"/>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7901" name="Line 30"/>
          <p:cNvSpPr>
            <a:spLocks noChangeShapeType="1"/>
          </p:cNvSpPr>
          <p:nvPr/>
        </p:nvSpPr>
        <p:spPr bwMode="auto">
          <a:xfrm flipH="1">
            <a:off x="2971800" y="2878138"/>
            <a:ext cx="114300" cy="660400"/>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510" name="Oval 31"/>
          <p:cNvSpPr>
            <a:spLocks noChangeArrowheads="1"/>
          </p:cNvSpPr>
          <p:nvPr/>
        </p:nvSpPr>
        <p:spPr bwMode="auto">
          <a:xfrm>
            <a:off x="3779838" y="2563813"/>
            <a:ext cx="1079500" cy="685800"/>
          </a:xfrm>
          <a:prstGeom prst="ellipse">
            <a:avLst/>
          </a:prstGeom>
          <a:solidFill>
            <a:srgbClr val="EAEAEA"/>
          </a:solidFill>
          <a:ln w="19050">
            <a:solidFill>
              <a:schemeClr val="tx1"/>
            </a:solidFill>
            <a:rou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一级 </a:t>
            </a:r>
            <a:r>
              <a:rPr lang="en-US" altLang="zh-CN" sz="1400">
                <a:solidFill>
                  <a:srgbClr val="000000"/>
                </a:solidFill>
                <a:latin typeface="+mn-ea"/>
                <a:ea typeface="+mn-ea"/>
              </a:rPr>
              <a:t>ISP</a:t>
            </a:r>
            <a:endParaRPr lang="en-US" altLang="zh-CN" sz="1400">
              <a:solidFill>
                <a:srgbClr val="000000"/>
              </a:solidFill>
              <a:latin typeface="+mn-ea"/>
              <a:ea typeface="+mn-ea"/>
            </a:endParaRPr>
          </a:p>
        </p:txBody>
      </p:sp>
      <p:sp>
        <p:nvSpPr>
          <p:cNvPr id="20511" name="Oval 32"/>
          <p:cNvSpPr>
            <a:spLocks noChangeArrowheads="1"/>
          </p:cNvSpPr>
          <p:nvPr/>
        </p:nvSpPr>
        <p:spPr bwMode="auto">
          <a:xfrm>
            <a:off x="3708400" y="2687638"/>
            <a:ext cx="1079500" cy="685800"/>
          </a:xfrm>
          <a:prstGeom prst="ellipse">
            <a:avLst/>
          </a:prstGeom>
          <a:solidFill>
            <a:srgbClr val="EAEAEA"/>
          </a:solidFill>
          <a:ln w="19050">
            <a:solidFill>
              <a:schemeClr val="tx1"/>
            </a:solidFill>
            <a:rou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第一层 </a:t>
            </a:r>
            <a:r>
              <a:rPr lang="en-US" altLang="zh-CN" sz="1400">
                <a:solidFill>
                  <a:srgbClr val="000000"/>
                </a:solidFill>
                <a:latin typeface="+mn-ea"/>
                <a:ea typeface="+mn-ea"/>
              </a:rPr>
              <a:t>ISP</a:t>
            </a:r>
            <a:endParaRPr lang="en-US" altLang="zh-CN" sz="1400">
              <a:solidFill>
                <a:srgbClr val="000000"/>
              </a:solidFill>
              <a:latin typeface="+mn-ea"/>
              <a:ea typeface="+mn-ea"/>
            </a:endParaRPr>
          </a:p>
        </p:txBody>
      </p:sp>
      <p:sp>
        <p:nvSpPr>
          <p:cNvPr id="20512" name="Oval 33"/>
          <p:cNvSpPr>
            <a:spLocks noChangeArrowheads="1"/>
          </p:cNvSpPr>
          <p:nvPr/>
        </p:nvSpPr>
        <p:spPr bwMode="auto">
          <a:xfrm>
            <a:off x="3851275" y="3619500"/>
            <a:ext cx="965200" cy="60007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大公司</a:t>
            </a:r>
            <a:endParaRPr lang="zh-CN" altLang="en-US" sz="1400">
              <a:solidFill>
                <a:srgbClr val="000000"/>
              </a:solidFill>
              <a:latin typeface="+mn-ea"/>
              <a:ea typeface="+mn-ea"/>
            </a:endParaRPr>
          </a:p>
        </p:txBody>
      </p:sp>
      <p:sp>
        <p:nvSpPr>
          <p:cNvPr id="20513" name="Oval 34"/>
          <p:cNvSpPr>
            <a:spLocks noChangeArrowheads="1"/>
          </p:cNvSpPr>
          <p:nvPr/>
        </p:nvSpPr>
        <p:spPr bwMode="auto">
          <a:xfrm>
            <a:off x="1765300" y="4003675"/>
            <a:ext cx="946150" cy="436563"/>
          </a:xfrm>
          <a:prstGeom prst="ellipse">
            <a:avLst/>
          </a:prstGeom>
          <a:solidFill>
            <a:srgbClr val="EAEAEA"/>
          </a:solidFill>
          <a:ln w="9525">
            <a:noFill/>
            <a:rou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本地 </a:t>
            </a:r>
            <a:r>
              <a:rPr lang="en-US" altLang="zh-CN" sz="1400">
                <a:solidFill>
                  <a:srgbClr val="000000"/>
                </a:solidFill>
                <a:latin typeface="+mn-ea"/>
                <a:ea typeface="+mn-ea"/>
              </a:rPr>
              <a:t>ISP</a:t>
            </a:r>
            <a:endParaRPr lang="en-US" altLang="zh-CN" sz="1400">
              <a:solidFill>
                <a:srgbClr val="000000"/>
              </a:solidFill>
              <a:latin typeface="+mn-ea"/>
              <a:ea typeface="+mn-ea"/>
            </a:endParaRPr>
          </a:p>
        </p:txBody>
      </p:sp>
      <p:sp>
        <p:nvSpPr>
          <p:cNvPr id="20514" name="Oval 35"/>
          <p:cNvSpPr>
            <a:spLocks noChangeArrowheads="1"/>
          </p:cNvSpPr>
          <p:nvPr/>
        </p:nvSpPr>
        <p:spPr bwMode="auto">
          <a:xfrm>
            <a:off x="1981200" y="1341438"/>
            <a:ext cx="935038" cy="576262"/>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大公司</a:t>
            </a:r>
            <a:endParaRPr lang="zh-CN" altLang="en-US" sz="1400">
              <a:solidFill>
                <a:srgbClr val="000000"/>
              </a:solidFill>
              <a:latin typeface="+mn-ea"/>
              <a:ea typeface="+mn-ea"/>
            </a:endParaRPr>
          </a:p>
        </p:txBody>
      </p:sp>
      <p:sp>
        <p:nvSpPr>
          <p:cNvPr id="20515" name="Oval 36"/>
          <p:cNvSpPr>
            <a:spLocks noChangeArrowheads="1"/>
          </p:cNvSpPr>
          <p:nvPr/>
        </p:nvSpPr>
        <p:spPr bwMode="auto">
          <a:xfrm>
            <a:off x="5724525" y="1100138"/>
            <a:ext cx="863600" cy="457200"/>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大公司</a:t>
            </a:r>
            <a:endParaRPr lang="zh-CN" altLang="en-US" sz="1400">
              <a:solidFill>
                <a:srgbClr val="000000"/>
              </a:solidFill>
              <a:latin typeface="+mn-ea"/>
              <a:ea typeface="+mn-ea"/>
            </a:endParaRPr>
          </a:p>
        </p:txBody>
      </p:sp>
      <p:sp>
        <p:nvSpPr>
          <p:cNvPr id="20516" name="Oval 37"/>
          <p:cNvSpPr>
            <a:spLocks noChangeArrowheads="1"/>
          </p:cNvSpPr>
          <p:nvPr/>
        </p:nvSpPr>
        <p:spPr bwMode="auto">
          <a:xfrm>
            <a:off x="4643438" y="4437063"/>
            <a:ext cx="947737" cy="457200"/>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公司</a:t>
            </a:r>
            <a:endParaRPr lang="zh-CN" altLang="en-US" sz="1400">
              <a:solidFill>
                <a:srgbClr val="000000"/>
              </a:solidFill>
              <a:latin typeface="+mn-ea"/>
              <a:ea typeface="+mn-ea"/>
            </a:endParaRPr>
          </a:p>
        </p:txBody>
      </p:sp>
      <p:sp>
        <p:nvSpPr>
          <p:cNvPr id="20517" name="Oval 38"/>
          <p:cNvSpPr>
            <a:spLocks noChangeArrowheads="1"/>
          </p:cNvSpPr>
          <p:nvPr/>
        </p:nvSpPr>
        <p:spPr bwMode="auto">
          <a:xfrm>
            <a:off x="3049588" y="4338638"/>
            <a:ext cx="946150" cy="385762"/>
          </a:xfrm>
          <a:prstGeom prst="ellipse">
            <a:avLst/>
          </a:prstGeom>
          <a:solidFill>
            <a:srgbClr val="EAEAEA"/>
          </a:solidFill>
          <a:ln w="9525">
            <a:noFill/>
            <a:rou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本地 </a:t>
            </a:r>
            <a:r>
              <a:rPr lang="en-US" altLang="zh-CN" sz="1400">
                <a:solidFill>
                  <a:srgbClr val="000000"/>
                </a:solidFill>
                <a:latin typeface="+mn-ea"/>
                <a:ea typeface="+mn-ea"/>
              </a:rPr>
              <a:t>ISP</a:t>
            </a:r>
            <a:endParaRPr lang="en-US" altLang="zh-CN" sz="1400">
              <a:solidFill>
                <a:srgbClr val="000000"/>
              </a:solidFill>
              <a:latin typeface="+mn-ea"/>
              <a:ea typeface="+mn-ea"/>
            </a:endParaRPr>
          </a:p>
        </p:txBody>
      </p:sp>
      <p:sp>
        <p:nvSpPr>
          <p:cNvPr id="20518" name="Oval 39"/>
          <p:cNvSpPr>
            <a:spLocks noChangeArrowheads="1"/>
          </p:cNvSpPr>
          <p:nvPr/>
        </p:nvSpPr>
        <p:spPr bwMode="auto">
          <a:xfrm>
            <a:off x="5867400" y="4198938"/>
            <a:ext cx="946150" cy="381000"/>
          </a:xfrm>
          <a:prstGeom prst="ellipse">
            <a:avLst/>
          </a:prstGeom>
          <a:solidFill>
            <a:srgbClr val="EAEAEA"/>
          </a:solidFill>
          <a:ln w="9525">
            <a:noFill/>
            <a:round/>
          </a:ln>
          <a:effectLst>
            <a:outerShdw dist="35921" dir="2700000" algn="ctr" rotWithShape="0">
              <a:schemeClr val="bg2"/>
            </a:outerShdw>
          </a:effectLst>
        </p:spPr>
        <p:txBody>
          <a:bodyPr wrap="none" anchor="ctr"/>
          <a:lstStyle/>
          <a:p>
            <a:pPr algn="ctr">
              <a:defRPr/>
            </a:pPr>
            <a:r>
              <a:rPr lang="zh-CN" altLang="en-US" sz="1400" dirty="0">
                <a:solidFill>
                  <a:srgbClr val="000000"/>
                </a:solidFill>
                <a:latin typeface="+mn-ea"/>
                <a:ea typeface="+mn-ea"/>
              </a:rPr>
              <a:t>本地 </a:t>
            </a:r>
            <a:r>
              <a:rPr lang="en-US" altLang="zh-CN" sz="1400" dirty="0">
                <a:solidFill>
                  <a:srgbClr val="000000"/>
                </a:solidFill>
                <a:latin typeface="+mn-ea"/>
                <a:ea typeface="+mn-ea"/>
              </a:rPr>
              <a:t>ISP</a:t>
            </a:r>
            <a:endParaRPr lang="en-US" altLang="zh-CN" sz="1400" dirty="0">
              <a:solidFill>
                <a:srgbClr val="000000"/>
              </a:solidFill>
              <a:latin typeface="+mn-ea"/>
              <a:ea typeface="+mn-ea"/>
            </a:endParaRPr>
          </a:p>
        </p:txBody>
      </p:sp>
      <p:grpSp>
        <p:nvGrpSpPr>
          <p:cNvPr id="141351" name="Group 40"/>
          <p:cNvGrpSpPr/>
          <p:nvPr/>
        </p:nvGrpSpPr>
        <p:grpSpPr bwMode="auto">
          <a:xfrm>
            <a:off x="2195513" y="4983163"/>
            <a:ext cx="838200" cy="533400"/>
            <a:chOff x="1200" y="2688"/>
            <a:chExt cx="528" cy="336"/>
          </a:xfrm>
        </p:grpSpPr>
        <p:grpSp>
          <p:nvGrpSpPr>
            <p:cNvPr id="141440" name="Group 41"/>
            <p:cNvGrpSpPr/>
            <p:nvPr/>
          </p:nvGrpSpPr>
          <p:grpSpPr bwMode="auto">
            <a:xfrm>
              <a:off x="1200" y="2688"/>
              <a:ext cx="528" cy="336"/>
              <a:chOff x="2949" y="196"/>
              <a:chExt cx="941" cy="598"/>
            </a:xfrm>
          </p:grpSpPr>
          <p:sp>
            <p:nvSpPr>
              <p:cNvPr id="208002" name="Oval 42"/>
              <p:cNvSpPr>
                <a:spLocks noChangeArrowheads="1"/>
              </p:cNvSpPr>
              <p:nvPr/>
            </p:nvSpPr>
            <p:spPr bwMode="auto">
              <a:xfrm>
                <a:off x="3168" y="196"/>
                <a:ext cx="406" cy="162"/>
              </a:xfrm>
              <a:prstGeom prst="ellipse">
                <a:avLst/>
              </a:prstGeom>
              <a:solidFill>
                <a:srgbClr val="EAEAEA"/>
              </a:solidFill>
              <a:ln w="12700">
                <a:solidFill>
                  <a:schemeClr val="tx1"/>
                </a:solidFill>
                <a:round/>
              </a:ln>
            </p:spPr>
            <p:txBody>
              <a:bodyPr wrap="none" anchor="ctr"/>
              <a:lstStyle/>
              <a:p>
                <a:pPr>
                  <a:defRPr/>
                </a:pPr>
                <a:endParaRPr lang="zh-CN" altLang="en-US" sz="1400">
                  <a:solidFill>
                    <a:srgbClr val="000000"/>
                  </a:solidFill>
                  <a:latin typeface="+mn-ea"/>
                  <a:ea typeface="+mn-ea"/>
                </a:endParaRPr>
              </a:p>
            </p:txBody>
          </p:sp>
          <p:sp>
            <p:nvSpPr>
              <p:cNvPr id="208003" name="Oval 43"/>
              <p:cNvSpPr>
                <a:spLocks noChangeArrowheads="1"/>
              </p:cNvSpPr>
              <p:nvPr/>
            </p:nvSpPr>
            <p:spPr bwMode="auto">
              <a:xfrm rot="900000">
                <a:off x="3512" y="251"/>
                <a:ext cx="274" cy="132"/>
              </a:xfrm>
              <a:prstGeom prst="ellipse">
                <a:avLst/>
              </a:prstGeom>
              <a:solidFill>
                <a:srgbClr val="EAEAEA"/>
              </a:solidFill>
              <a:ln w="12700">
                <a:solidFill>
                  <a:schemeClr val="tx1"/>
                </a:solidFill>
                <a:round/>
              </a:ln>
            </p:spPr>
            <p:txBody>
              <a:bodyPr wrap="none" anchor="ctr"/>
              <a:lstStyle/>
              <a:p>
                <a:pPr>
                  <a:defRPr/>
                </a:pPr>
                <a:endParaRPr lang="zh-CN" altLang="en-US" sz="1400">
                  <a:solidFill>
                    <a:srgbClr val="000000"/>
                  </a:solidFill>
                  <a:latin typeface="+mn-ea"/>
                  <a:ea typeface="+mn-ea"/>
                </a:endParaRPr>
              </a:p>
            </p:txBody>
          </p:sp>
          <p:sp>
            <p:nvSpPr>
              <p:cNvPr id="208004" name="Oval 44"/>
              <p:cNvSpPr>
                <a:spLocks noChangeArrowheads="1"/>
              </p:cNvSpPr>
              <p:nvPr/>
            </p:nvSpPr>
            <p:spPr bwMode="auto">
              <a:xfrm rot="1500000">
                <a:off x="3649" y="385"/>
                <a:ext cx="241" cy="153"/>
              </a:xfrm>
              <a:prstGeom prst="ellipse">
                <a:avLst/>
              </a:prstGeom>
              <a:solidFill>
                <a:srgbClr val="EAEAEA"/>
              </a:solidFill>
              <a:ln w="12700">
                <a:solidFill>
                  <a:schemeClr val="tx1"/>
                </a:solidFill>
                <a:round/>
              </a:ln>
            </p:spPr>
            <p:txBody>
              <a:bodyPr wrap="none" anchor="ctr"/>
              <a:lstStyle/>
              <a:p>
                <a:pPr>
                  <a:defRPr/>
                </a:pPr>
                <a:endParaRPr lang="zh-CN" altLang="en-US" sz="1400">
                  <a:solidFill>
                    <a:srgbClr val="000000"/>
                  </a:solidFill>
                  <a:latin typeface="+mn-ea"/>
                  <a:ea typeface="+mn-ea"/>
                </a:endParaRPr>
              </a:p>
            </p:txBody>
          </p:sp>
          <p:sp>
            <p:nvSpPr>
              <p:cNvPr id="208005" name="Oval 45"/>
              <p:cNvSpPr>
                <a:spLocks noChangeArrowheads="1"/>
              </p:cNvSpPr>
              <p:nvPr/>
            </p:nvSpPr>
            <p:spPr bwMode="auto">
              <a:xfrm rot="-1560000">
                <a:off x="3573" y="538"/>
                <a:ext cx="290" cy="189"/>
              </a:xfrm>
              <a:prstGeom prst="ellipse">
                <a:avLst/>
              </a:prstGeom>
              <a:solidFill>
                <a:srgbClr val="EAEAEA"/>
              </a:solidFill>
              <a:ln w="12700">
                <a:solidFill>
                  <a:schemeClr val="tx1"/>
                </a:solidFill>
                <a:round/>
              </a:ln>
            </p:spPr>
            <p:txBody>
              <a:bodyPr wrap="none" anchor="ctr"/>
              <a:lstStyle/>
              <a:p>
                <a:pPr>
                  <a:defRPr/>
                </a:pPr>
                <a:endParaRPr lang="zh-CN" altLang="en-US" sz="1400">
                  <a:solidFill>
                    <a:srgbClr val="000000"/>
                  </a:solidFill>
                  <a:latin typeface="+mn-ea"/>
                  <a:ea typeface="+mn-ea"/>
                </a:endParaRPr>
              </a:p>
            </p:txBody>
          </p:sp>
          <p:sp>
            <p:nvSpPr>
              <p:cNvPr id="208006" name="Oval 46"/>
              <p:cNvSpPr>
                <a:spLocks noChangeArrowheads="1"/>
              </p:cNvSpPr>
              <p:nvPr/>
            </p:nvSpPr>
            <p:spPr bwMode="auto">
              <a:xfrm>
                <a:off x="3216" y="556"/>
                <a:ext cx="471" cy="238"/>
              </a:xfrm>
              <a:prstGeom prst="ellipse">
                <a:avLst/>
              </a:prstGeom>
              <a:solidFill>
                <a:srgbClr val="EAEAEA"/>
              </a:solidFill>
              <a:ln w="12700">
                <a:solidFill>
                  <a:schemeClr val="tx1"/>
                </a:solidFill>
                <a:round/>
              </a:ln>
            </p:spPr>
            <p:txBody>
              <a:bodyPr wrap="none" anchor="ctr"/>
              <a:lstStyle/>
              <a:p>
                <a:pPr>
                  <a:defRPr/>
                </a:pPr>
                <a:endParaRPr lang="zh-CN" altLang="en-US" sz="1400">
                  <a:solidFill>
                    <a:srgbClr val="000000"/>
                  </a:solidFill>
                  <a:latin typeface="+mn-ea"/>
                  <a:ea typeface="+mn-ea"/>
                </a:endParaRPr>
              </a:p>
            </p:txBody>
          </p:sp>
          <p:sp>
            <p:nvSpPr>
              <p:cNvPr id="208007" name="Oval 47"/>
              <p:cNvSpPr>
                <a:spLocks noChangeArrowheads="1"/>
              </p:cNvSpPr>
              <p:nvPr/>
            </p:nvSpPr>
            <p:spPr bwMode="auto">
              <a:xfrm rot="1080000">
                <a:off x="3024" y="556"/>
                <a:ext cx="264" cy="155"/>
              </a:xfrm>
              <a:prstGeom prst="ellipse">
                <a:avLst/>
              </a:prstGeom>
              <a:solidFill>
                <a:srgbClr val="EAEAEA"/>
              </a:solidFill>
              <a:ln w="12700">
                <a:solidFill>
                  <a:schemeClr val="tx1"/>
                </a:solidFill>
                <a:round/>
              </a:ln>
            </p:spPr>
            <p:txBody>
              <a:bodyPr wrap="none" anchor="ctr"/>
              <a:lstStyle/>
              <a:p>
                <a:pPr>
                  <a:defRPr/>
                </a:pPr>
                <a:endParaRPr lang="zh-CN" altLang="en-US" sz="1400">
                  <a:solidFill>
                    <a:srgbClr val="000000"/>
                  </a:solidFill>
                  <a:latin typeface="+mn-ea"/>
                  <a:ea typeface="+mn-ea"/>
                </a:endParaRPr>
              </a:p>
            </p:txBody>
          </p:sp>
          <p:sp>
            <p:nvSpPr>
              <p:cNvPr id="208008" name="Oval 48"/>
              <p:cNvSpPr>
                <a:spLocks noChangeArrowheads="1"/>
              </p:cNvSpPr>
              <p:nvPr/>
            </p:nvSpPr>
            <p:spPr bwMode="auto">
              <a:xfrm>
                <a:off x="2949" y="433"/>
                <a:ext cx="217" cy="155"/>
              </a:xfrm>
              <a:prstGeom prst="ellipse">
                <a:avLst/>
              </a:prstGeom>
              <a:solidFill>
                <a:srgbClr val="EAEAEA"/>
              </a:solidFill>
              <a:ln w="12700">
                <a:solidFill>
                  <a:schemeClr val="tx1"/>
                </a:solidFill>
                <a:round/>
              </a:ln>
            </p:spPr>
            <p:txBody>
              <a:bodyPr wrap="none" anchor="ctr"/>
              <a:lstStyle/>
              <a:p>
                <a:pPr>
                  <a:defRPr/>
                </a:pPr>
                <a:endParaRPr lang="zh-CN" altLang="en-US" sz="1400">
                  <a:solidFill>
                    <a:srgbClr val="000000"/>
                  </a:solidFill>
                  <a:latin typeface="+mn-ea"/>
                  <a:ea typeface="+mn-ea"/>
                </a:endParaRPr>
              </a:p>
            </p:txBody>
          </p:sp>
          <p:sp>
            <p:nvSpPr>
              <p:cNvPr id="208009" name="Oval 49"/>
              <p:cNvSpPr>
                <a:spLocks noChangeArrowheads="1"/>
              </p:cNvSpPr>
              <p:nvPr/>
            </p:nvSpPr>
            <p:spPr bwMode="auto">
              <a:xfrm rot="-1860000">
                <a:off x="2985" y="310"/>
                <a:ext cx="294" cy="157"/>
              </a:xfrm>
              <a:prstGeom prst="ellipse">
                <a:avLst/>
              </a:prstGeom>
              <a:solidFill>
                <a:srgbClr val="EAEAEA"/>
              </a:solidFill>
              <a:ln w="12700">
                <a:solidFill>
                  <a:schemeClr val="tx1"/>
                </a:solidFill>
                <a:round/>
              </a:ln>
            </p:spPr>
            <p:txBody>
              <a:bodyPr wrap="none" anchor="ctr"/>
              <a:lstStyle/>
              <a:p>
                <a:pPr>
                  <a:defRPr/>
                </a:pPr>
                <a:endParaRPr lang="zh-CN" altLang="en-US" sz="1400">
                  <a:solidFill>
                    <a:srgbClr val="000000"/>
                  </a:solidFill>
                  <a:latin typeface="+mn-ea"/>
                  <a:ea typeface="+mn-ea"/>
                </a:endParaRPr>
              </a:p>
            </p:txBody>
          </p:sp>
          <p:sp>
            <p:nvSpPr>
              <p:cNvPr id="208010" name="Freeform 50"/>
              <p:cNvSpPr/>
              <p:nvPr/>
            </p:nvSpPr>
            <p:spPr bwMode="auto">
              <a:xfrm>
                <a:off x="3051" y="299"/>
                <a:ext cx="738" cy="408"/>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p:spPr>
            <p:txBody>
              <a:bodyPr/>
              <a:lstStyle/>
              <a:p>
                <a:pPr>
                  <a:defRPr/>
                </a:pPr>
                <a:endParaRPr lang="zh-CN" altLang="en-US" sz="1400">
                  <a:solidFill>
                    <a:srgbClr val="000000"/>
                  </a:solidFill>
                  <a:latin typeface="+mn-ea"/>
                  <a:ea typeface="+mn-ea"/>
                </a:endParaRPr>
              </a:p>
            </p:txBody>
          </p:sp>
          <p:sp>
            <p:nvSpPr>
              <p:cNvPr id="208011" name="Freeform 51"/>
              <p:cNvSpPr/>
              <p:nvPr/>
            </p:nvSpPr>
            <p:spPr bwMode="auto">
              <a:xfrm>
                <a:off x="3193" y="271"/>
                <a:ext cx="118" cy="117"/>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p:spPr>
            <p:txBody>
              <a:bodyPr/>
              <a:lstStyle/>
              <a:p>
                <a:pPr>
                  <a:defRPr/>
                </a:pPr>
                <a:endParaRPr lang="zh-CN" altLang="en-US" sz="1400">
                  <a:solidFill>
                    <a:srgbClr val="000000"/>
                  </a:solidFill>
                  <a:latin typeface="+mn-ea"/>
                  <a:ea typeface="+mn-ea"/>
                </a:endParaRPr>
              </a:p>
            </p:txBody>
          </p:sp>
          <p:sp>
            <p:nvSpPr>
              <p:cNvPr id="208012" name="Freeform 52"/>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p:spPr>
            <p:txBody>
              <a:bodyPr/>
              <a:lstStyle/>
              <a:p>
                <a:pPr>
                  <a:defRPr/>
                </a:pPr>
                <a:endParaRPr lang="zh-CN" altLang="en-US" sz="1400">
                  <a:solidFill>
                    <a:srgbClr val="000000"/>
                  </a:solidFill>
                  <a:latin typeface="+mn-ea"/>
                  <a:ea typeface="+mn-ea"/>
                </a:endParaRPr>
              </a:p>
            </p:txBody>
          </p:sp>
        </p:grpSp>
        <p:sp>
          <p:nvSpPr>
            <p:cNvPr id="208001" name="Text Box 53"/>
            <p:cNvSpPr txBox="1">
              <a:spLocks noChangeArrowheads="1"/>
            </p:cNvSpPr>
            <p:nvPr/>
          </p:nvSpPr>
          <p:spPr bwMode="auto">
            <a:xfrm>
              <a:off x="1218" y="2737"/>
              <a:ext cx="456" cy="194"/>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400">
                  <a:solidFill>
                    <a:srgbClr val="000000"/>
                  </a:solidFill>
                  <a:latin typeface="+mn-ea"/>
                  <a:ea typeface="+mn-ea"/>
                </a:rPr>
                <a:t>校园网</a:t>
              </a:r>
              <a:endParaRPr lang="zh-CN" altLang="en-US" sz="1400">
                <a:solidFill>
                  <a:srgbClr val="000000"/>
                </a:solidFill>
                <a:latin typeface="+mn-ea"/>
                <a:ea typeface="+mn-ea"/>
              </a:endParaRPr>
            </a:p>
          </p:txBody>
        </p:sp>
      </p:grpSp>
      <p:grpSp>
        <p:nvGrpSpPr>
          <p:cNvPr id="141352" name="Group 54"/>
          <p:cNvGrpSpPr/>
          <p:nvPr/>
        </p:nvGrpSpPr>
        <p:grpSpPr bwMode="auto">
          <a:xfrm>
            <a:off x="3348038" y="5054600"/>
            <a:ext cx="838200" cy="533400"/>
            <a:chOff x="1200" y="2688"/>
            <a:chExt cx="528" cy="336"/>
          </a:xfrm>
        </p:grpSpPr>
        <p:grpSp>
          <p:nvGrpSpPr>
            <p:cNvPr id="141427" name="Group 55"/>
            <p:cNvGrpSpPr/>
            <p:nvPr/>
          </p:nvGrpSpPr>
          <p:grpSpPr bwMode="auto">
            <a:xfrm>
              <a:off x="1200" y="2688"/>
              <a:ext cx="528" cy="336"/>
              <a:chOff x="2949" y="196"/>
              <a:chExt cx="941" cy="598"/>
            </a:xfrm>
          </p:grpSpPr>
          <p:sp>
            <p:nvSpPr>
              <p:cNvPr id="207989" name="Oval 56"/>
              <p:cNvSpPr>
                <a:spLocks noChangeArrowheads="1"/>
              </p:cNvSpPr>
              <p:nvPr/>
            </p:nvSpPr>
            <p:spPr bwMode="auto">
              <a:xfrm>
                <a:off x="3168" y="196"/>
                <a:ext cx="406" cy="162"/>
              </a:xfrm>
              <a:prstGeom prst="ellipse">
                <a:avLst/>
              </a:prstGeom>
              <a:solidFill>
                <a:srgbClr val="EAEAEA"/>
              </a:solidFill>
              <a:ln w="12700">
                <a:solidFill>
                  <a:schemeClr val="tx1"/>
                </a:solidFill>
                <a:round/>
              </a:ln>
            </p:spPr>
            <p:txBody>
              <a:bodyPr wrap="none" anchor="ctr"/>
              <a:lstStyle/>
              <a:p>
                <a:pPr>
                  <a:defRPr/>
                </a:pPr>
                <a:endParaRPr lang="zh-CN" altLang="en-US" sz="1400">
                  <a:solidFill>
                    <a:srgbClr val="000000"/>
                  </a:solidFill>
                  <a:latin typeface="+mn-ea"/>
                  <a:ea typeface="+mn-ea"/>
                </a:endParaRPr>
              </a:p>
            </p:txBody>
          </p:sp>
          <p:sp>
            <p:nvSpPr>
              <p:cNvPr id="207990" name="Oval 57"/>
              <p:cNvSpPr>
                <a:spLocks noChangeArrowheads="1"/>
              </p:cNvSpPr>
              <p:nvPr/>
            </p:nvSpPr>
            <p:spPr bwMode="auto">
              <a:xfrm rot="900000">
                <a:off x="3512" y="251"/>
                <a:ext cx="274" cy="132"/>
              </a:xfrm>
              <a:prstGeom prst="ellipse">
                <a:avLst/>
              </a:prstGeom>
              <a:solidFill>
                <a:srgbClr val="EAEAEA"/>
              </a:solidFill>
              <a:ln w="12700">
                <a:solidFill>
                  <a:schemeClr val="tx1"/>
                </a:solidFill>
                <a:round/>
              </a:ln>
            </p:spPr>
            <p:txBody>
              <a:bodyPr wrap="none" anchor="ctr"/>
              <a:lstStyle/>
              <a:p>
                <a:pPr>
                  <a:defRPr/>
                </a:pPr>
                <a:endParaRPr lang="zh-CN" altLang="en-US" sz="1400">
                  <a:solidFill>
                    <a:srgbClr val="000000"/>
                  </a:solidFill>
                  <a:latin typeface="+mn-ea"/>
                  <a:ea typeface="+mn-ea"/>
                </a:endParaRPr>
              </a:p>
            </p:txBody>
          </p:sp>
          <p:sp>
            <p:nvSpPr>
              <p:cNvPr id="207991" name="Oval 58"/>
              <p:cNvSpPr>
                <a:spLocks noChangeArrowheads="1"/>
              </p:cNvSpPr>
              <p:nvPr/>
            </p:nvSpPr>
            <p:spPr bwMode="auto">
              <a:xfrm rot="1500000">
                <a:off x="3649" y="385"/>
                <a:ext cx="241" cy="153"/>
              </a:xfrm>
              <a:prstGeom prst="ellipse">
                <a:avLst/>
              </a:prstGeom>
              <a:solidFill>
                <a:srgbClr val="EAEAEA"/>
              </a:solidFill>
              <a:ln w="12700">
                <a:solidFill>
                  <a:schemeClr val="tx1"/>
                </a:solidFill>
                <a:round/>
              </a:ln>
            </p:spPr>
            <p:txBody>
              <a:bodyPr wrap="none" anchor="ctr"/>
              <a:lstStyle/>
              <a:p>
                <a:pPr>
                  <a:defRPr/>
                </a:pPr>
                <a:endParaRPr lang="zh-CN" altLang="en-US" sz="1400">
                  <a:solidFill>
                    <a:srgbClr val="000000"/>
                  </a:solidFill>
                  <a:latin typeface="+mn-ea"/>
                  <a:ea typeface="+mn-ea"/>
                </a:endParaRPr>
              </a:p>
            </p:txBody>
          </p:sp>
          <p:sp>
            <p:nvSpPr>
              <p:cNvPr id="207992" name="Oval 59"/>
              <p:cNvSpPr>
                <a:spLocks noChangeArrowheads="1"/>
              </p:cNvSpPr>
              <p:nvPr/>
            </p:nvSpPr>
            <p:spPr bwMode="auto">
              <a:xfrm rot="-1560000">
                <a:off x="3573" y="538"/>
                <a:ext cx="290" cy="189"/>
              </a:xfrm>
              <a:prstGeom prst="ellipse">
                <a:avLst/>
              </a:prstGeom>
              <a:solidFill>
                <a:srgbClr val="EAEAEA"/>
              </a:solidFill>
              <a:ln w="12700">
                <a:solidFill>
                  <a:schemeClr val="tx1"/>
                </a:solidFill>
                <a:round/>
              </a:ln>
            </p:spPr>
            <p:txBody>
              <a:bodyPr wrap="none" anchor="ctr"/>
              <a:lstStyle/>
              <a:p>
                <a:pPr>
                  <a:defRPr/>
                </a:pPr>
                <a:endParaRPr lang="zh-CN" altLang="en-US" sz="1400">
                  <a:solidFill>
                    <a:srgbClr val="000000"/>
                  </a:solidFill>
                  <a:latin typeface="+mn-ea"/>
                  <a:ea typeface="+mn-ea"/>
                </a:endParaRPr>
              </a:p>
            </p:txBody>
          </p:sp>
          <p:sp>
            <p:nvSpPr>
              <p:cNvPr id="207993" name="Oval 60"/>
              <p:cNvSpPr>
                <a:spLocks noChangeArrowheads="1"/>
              </p:cNvSpPr>
              <p:nvPr/>
            </p:nvSpPr>
            <p:spPr bwMode="auto">
              <a:xfrm>
                <a:off x="3216" y="556"/>
                <a:ext cx="471" cy="238"/>
              </a:xfrm>
              <a:prstGeom prst="ellipse">
                <a:avLst/>
              </a:prstGeom>
              <a:solidFill>
                <a:srgbClr val="EAEAEA"/>
              </a:solidFill>
              <a:ln w="12700">
                <a:solidFill>
                  <a:schemeClr val="tx1"/>
                </a:solidFill>
                <a:round/>
              </a:ln>
            </p:spPr>
            <p:txBody>
              <a:bodyPr wrap="none" anchor="ctr"/>
              <a:lstStyle/>
              <a:p>
                <a:pPr>
                  <a:defRPr/>
                </a:pPr>
                <a:endParaRPr lang="zh-CN" altLang="en-US" sz="1400">
                  <a:solidFill>
                    <a:srgbClr val="000000"/>
                  </a:solidFill>
                  <a:latin typeface="+mn-ea"/>
                  <a:ea typeface="+mn-ea"/>
                </a:endParaRPr>
              </a:p>
            </p:txBody>
          </p:sp>
          <p:sp>
            <p:nvSpPr>
              <p:cNvPr id="207994" name="Oval 61"/>
              <p:cNvSpPr>
                <a:spLocks noChangeArrowheads="1"/>
              </p:cNvSpPr>
              <p:nvPr/>
            </p:nvSpPr>
            <p:spPr bwMode="auto">
              <a:xfrm rot="1080000">
                <a:off x="3024" y="556"/>
                <a:ext cx="264" cy="155"/>
              </a:xfrm>
              <a:prstGeom prst="ellipse">
                <a:avLst/>
              </a:prstGeom>
              <a:solidFill>
                <a:srgbClr val="EAEAEA"/>
              </a:solidFill>
              <a:ln w="12700">
                <a:solidFill>
                  <a:schemeClr val="tx1"/>
                </a:solidFill>
                <a:round/>
              </a:ln>
            </p:spPr>
            <p:txBody>
              <a:bodyPr wrap="none" anchor="ctr"/>
              <a:lstStyle/>
              <a:p>
                <a:pPr>
                  <a:defRPr/>
                </a:pPr>
                <a:endParaRPr lang="zh-CN" altLang="en-US" sz="1400">
                  <a:solidFill>
                    <a:srgbClr val="000000"/>
                  </a:solidFill>
                  <a:latin typeface="+mn-ea"/>
                  <a:ea typeface="+mn-ea"/>
                </a:endParaRPr>
              </a:p>
            </p:txBody>
          </p:sp>
          <p:sp>
            <p:nvSpPr>
              <p:cNvPr id="207995" name="Oval 62"/>
              <p:cNvSpPr>
                <a:spLocks noChangeArrowheads="1"/>
              </p:cNvSpPr>
              <p:nvPr/>
            </p:nvSpPr>
            <p:spPr bwMode="auto">
              <a:xfrm>
                <a:off x="2949" y="433"/>
                <a:ext cx="217" cy="155"/>
              </a:xfrm>
              <a:prstGeom prst="ellipse">
                <a:avLst/>
              </a:prstGeom>
              <a:solidFill>
                <a:srgbClr val="EAEAEA"/>
              </a:solidFill>
              <a:ln w="12700">
                <a:solidFill>
                  <a:schemeClr val="tx1"/>
                </a:solidFill>
                <a:round/>
              </a:ln>
            </p:spPr>
            <p:txBody>
              <a:bodyPr wrap="none" anchor="ctr"/>
              <a:lstStyle/>
              <a:p>
                <a:pPr>
                  <a:defRPr/>
                </a:pPr>
                <a:endParaRPr lang="zh-CN" altLang="en-US" sz="1400">
                  <a:solidFill>
                    <a:srgbClr val="000000"/>
                  </a:solidFill>
                  <a:latin typeface="+mn-ea"/>
                  <a:ea typeface="+mn-ea"/>
                </a:endParaRPr>
              </a:p>
            </p:txBody>
          </p:sp>
          <p:sp>
            <p:nvSpPr>
              <p:cNvPr id="207996" name="Oval 63"/>
              <p:cNvSpPr>
                <a:spLocks noChangeArrowheads="1"/>
              </p:cNvSpPr>
              <p:nvPr/>
            </p:nvSpPr>
            <p:spPr bwMode="auto">
              <a:xfrm rot="-1860000">
                <a:off x="2985" y="310"/>
                <a:ext cx="294" cy="157"/>
              </a:xfrm>
              <a:prstGeom prst="ellipse">
                <a:avLst/>
              </a:prstGeom>
              <a:solidFill>
                <a:srgbClr val="EAEAEA"/>
              </a:solidFill>
              <a:ln w="12700">
                <a:solidFill>
                  <a:schemeClr val="tx1"/>
                </a:solidFill>
                <a:round/>
              </a:ln>
            </p:spPr>
            <p:txBody>
              <a:bodyPr wrap="none" anchor="ctr"/>
              <a:lstStyle/>
              <a:p>
                <a:pPr>
                  <a:defRPr/>
                </a:pPr>
                <a:endParaRPr lang="zh-CN" altLang="en-US" sz="1400">
                  <a:solidFill>
                    <a:srgbClr val="000000"/>
                  </a:solidFill>
                  <a:latin typeface="+mn-ea"/>
                  <a:ea typeface="+mn-ea"/>
                </a:endParaRPr>
              </a:p>
            </p:txBody>
          </p:sp>
          <p:sp>
            <p:nvSpPr>
              <p:cNvPr id="207997" name="Freeform 64"/>
              <p:cNvSpPr/>
              <p:nvPr/>
            </p:nvSpPr>
            <p:spPr bwMode="auto">
              <a:xfrm>
                <a:off x="3051" y="299"/>
                <a:ext cx="738" cy="408"/>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p:spPr>
            <p:txBody>
              <a:bodyPr/>
              <a:lstStyle/>
              <a:p>
                <a:pPr>
                  <a:defRPr/>
                </a:pPr>
                <a:endParaRPr lang="zh-CN" altLang="en-US" sz="1400">
                  <a:solidFill>
                    <a:srgbClr val="000000"/>
                  </a:solidFill>
                  <a:latin typeface="+mn-ea"/>
                  <a:ea typeface="+mn-ea"/>
                </a:endParaRPr>
              </a:p>
            </p:txBody>
          </p:sp>
          <p:sp>
            <p:nvSpPr>
              <p:cNvPr id="207998" name="Freeform 65"/>
              <p:cNvSpPr/>
              <p:nvPr/>
            </p:nvSpPr>
            <p:spPr bwMode="auto">
              <a:xfrm>
                <a:off x="3193" y="271"/>
                <a:ext cx="118" cy="117"/>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p:spPr>
            <p:txBody>
              <a:bodyPr/>
              <a:lstStyle/>
              <a:p>
                <a:pPr>
                  <a:defRPr/>
                </a:pPr>
                <a:endParaRPr lang="zh-CN" altLang="en-US" sz="1400">
                  <a:solidFill>
                    <a:srgbClr val="000000"/>
                  </a:solidFill>
                  <a:latin typeface="+mn-ea"/>
                  <a:ea typeface="+mn-ea"/>
                </a:endParaRPr>
              </a:p>
            </p:txBody>
          </p:sp>
          <p:sp>
            <p:nvSpPr>
              <p:cNvPr id="207999" name="Freeform 6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p:spPr>
            <p:txBody>
              <a:bodyPr/>
              <a:lstStyle/>
              <a:p>
                <a:pPr>
                  <a:defRPr/>
                </a:pPr>
                <a:endParaRPr lang="zh-CN" altLang="en-US" sz="1400">
                  <a:solidFill>
                    <a:srgbClr val="000000"/>
                  </a:solidFill>
                  <a:latin typeface="+mn-ea"/>
                  <a:ea typeface="+mn-ea"/>
                </a:endParaRPr>
              </a:p>
            </p:txBody>
          </p:sp>
        </p:grpSp>
        <p:sp>
          <p:nvSpPr>
            <p:cNvPr id="207988" name="Text Box 67"/>
            <p:cNvSpPr txBox="1">
              <a:spLocks noChangeArrowheads="1"/>
            </p:cNvSpPr>
            <p:nvPr/>
          </p:nvSpPr>
          <p:spPr bwMode="auto">
            <a:xfrm>
              <a:off x="1218" y="2737"/>
              <a:ext cx="456" cy="194"/>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400" dirty="0">
                  <a:solidFill>
                    <a:srgbClr val="000000"/>
                  </a:solidFill>
                  <a:latin typeface="+mn-ea"/>
                  <a:ea typeface="+mn-ea"/>
                </a:rPr>
                <a:t>校园网</a:t>
              </a:r>
              <a:endParaRPr lang="zh-CN" altLang="en-US" sz="1400" dirty="0">
                <a:solidFill>
                  <a:srgbClr val="000000"/>
                </a:solidFill>
                <a:latin typeface="+mn-ea"/>
                <a:ea typeface="+mn-ea"/>
              </a:endParaRPr>
            </a:p>
          </p:txBody>
        </p:sp>
      </p:grpSp>
      <p:grpSp>
        <p:nvGrpSpPr>
          <p:cNvPr id="141353" name="Group 68"/>
          <p:cNvGrpSpPr/>
          <p:nvPr/>
        </p:nvGrpSpPr>
        <p:grpSpPr bwMode="auto">
          <a:xfrm>
            <a:off x="5638800" y="5054600"/>
            <a:ext cx="838200" cy="533400"/>
            <a:chOff x="1200" y="2688"/>
            <a:chExt cx="528" cy="336"/>
          </a:xfrm>
        </p:grpSpPr>
        <p:grpSp>
          <p:nvGrpSpPr>
            <p:cNvPr id="141414" name="Group 69"/>
            <p:cNvGrpSpPr/>
            <p:nvPr/>
          </p:nvGrpSpPr>
          <p:grpSpPr bwMode="auto">
            <a:xfrm>
              <a:off x="1200" y="2688"/>
              <a:ext cx="528" cy="336"/>
              <a:chOff x="2949" y="196"/>
              <a:chExt cx="941" cy="598"/>
            </a:xfrm>
          </p:grpSpPr>
          <p:sp>
            <p:nvSpPr>
              <p:cNvPr id="207976" name="Oval 70"/>
              <p:cNvSpPr>
                <a:spLocks noChangeArrowheads="1"/>
              </p:cNvSpPr>
              <p:nvPr/>
            </p:nvSpPr>
            <p:spPr bwMode="auto">
              <a:xfrm>
                <a:off x="3168" y="196"/>
                <a:ext cx="406" cy="162"/>
              </a:xfrm>
              <a:prstGeom prst="ellipse">
                <a:avLst/>
              </a:prstGeom>
              <a:solidFill>
                <a:srgbClr val="EAEAEA"/>
              </a:solidFill>
              <a:ln w="12700">
                <a:solidFill>
                  <a:schemeClr val="tx1"/>
                </a:solidFill>
                <a:round/>
              </a:ln>
            </p:spPr>
            <p:txBody>
              <a:bodyPr wrap="none" anchor="ctr"/>
              <a:lstStyle/>
              <a:p>
                <a:pPr>
                  <a:defRPr/>
                </a:pPr>
                <a:endParaRPr lang="zh-CN" altLang="en-US" sz="1400">
                  <a:solidFill>
                    <a:srgbClr val="000000"/>
                  </a:solidFill>
                  <a:latin typeface="+mn-ea"/>
                  <a:ea typeface="+mn-ea"/>
                </a:endParaRPr>
              </a:p>
            </p:txBody>
          </p:sp>
          <p:sp>
            <p:nvSpPr>
              <p:cNvPr id="207977" name="Oval 71"/>
              <p:cNvSpPr>
                <a:spLocks noChangeArrowheads="1"/>
              </p:cNvSpPr>
              <p:nvPr/>
            </p:nvSpPr>
            <p:spPr bwMode="auto">
              <a:xfrm rot="900000">
                <a:off x="3512" y="251"/>
                <a:ext cx="274" cy="132"/>
              </a:xfrm>
              <a:prstGeom prst="ellipse">
                <a:avLst/>
              </a:prstGeom>
              <a:solidFill>
                <a:srgbClr val="EAEAEA"/>
              </a:solidFill>
              <a:ln w="12700">
                <a:solidFill>
                  <a:schemeClr val="tx1"/>
                </a:solidFill>
                <a:round/>
              </a:ln>
            </p:spPr>
            <p:txBody>
              <a:bodyPr wrap="none" anchor="ctr"/>
              <a:lstStyle/>
              <a:p>
                <a:pPr>
                  <a:defRPr/>
                </a:pPr>
                <a:endParaRPr lang="zh-CN" altLang="en-US" sz="1400">
                  <a:solidFill>
                    <a:srgbClr val="000000"/>
                  </a:solidFill>
                  <a:latin typeface="+mn-ea"/>
                  <a:ea typeface="+mn-ea"/>
                </a:endParaRPr>
              </a:p>
            </p:txBody>
          </p:sp>
          <p:sp>
            <p:nvSpPr>
              <p:cNvPr id="207978" name="Oval 72"/>
              <p:cNvSpPr>
                <a:spLocks noChangeArrowheads="1"/>
              </p:cNvSpPr>
              <p:nvPr/>
            </p:nvSpPr>
            <p:spPr bwMode="auto">
              <a:xfrm rot="1500000">
                <a:off x="3649" y="385"/>
                <a:ext cx="241" cy="153"/>
              </a:xfrm>
              <a:prstGeom prst="ellipse">
                <a:avLst/>
              </a:prstGeom>
              <a:solidFill>
                <a:srgbClr val="EAEAEA"/>
              </a:solidFill>
              <a:ln w="12700">
                <a:solidFill>
                  <a:schemeClr val="tx1"/>
                </a:solidFill>
                <a:round/>
              </a:ln>
            </p:spPr>
            <p:txBody>
              <a:bodyPr wrap="none" anchor="ctr"/>
              <a:lstStyle/>
              <a:p>
                <a:pPr>
                  <a:defRPr/>
                </a:pPr>
                <a:endParaRPr lang="zh-CN" altLang="en-US" sz="1400">
                  <a:solidFill>
                    <a:srgbClr val="000000"/>
                  </a:solidFill>
                  <a:latin typeface="+mn-ea"/>
                  <a:ea typeface="+mn-ea"/>
                </a:endParaRPr>
              </a:p>
            </p:txBody>
          </p:sp>
          <p:sp>
            <p:nvSpPr>
              <p:cNvPr id="207979" name="Oval 73"/>
              <p:cNvSpPr>
                <a:spLocks noChangeArrowheads="1"/>
              </p:cNvSpPr>
              <p:nvPr/>
            </p:nvSpPr>
            <p:spPr bwMode="auto">
              <a:xfrm rot="-1560000">
                <a:off x="3573" y="538"/>
                <a:ext cx="290" cy="189"/>
              </a:xfrm>
              <a:prstGeom prst="ellipse">
                <a:avLst/>
              </a:prstGeom>
              <a:solidFill>
                <a:srgbClr val="EAEAEA"/>
              </a:solidFill>
              <a:ln w="12700">
                <a:solidFill>
                  <a:schemeClr val="tx1"/>
                </a:solidFill>
                <a:round/>
              </a:ln>
            </p:spPr>
            <p:txBody>
              <a:bodyPr wrap="none" anchor="ctr"/>
              <a:lstStyle/>
              <a:p>
                <a:pPr>
                  <a:defRPr/>
                </a:pPr>
                <a:endParaRPr lang="zh-CN" altLang="en-US" sz="1400">
                  <a:solidFill>
                    <a:srgbClr val="000000"/>
                  </a:solidFill>
                  <a:latin typeface="+mn-ea"/>
                  <a:ea typeface="+mn-ea"/>
                </a:endParaRPr>
              </a:p>
            </p:txBody>
          </p:sp>
          <p:sp>
            <p:nvSpPr>
              <p:cNvPr id="207980" name="Oval 74"/>
              <p:cNvSpPr>
                <a:spLocks noChangeArrowheads="1"/>
              </p:cNvSpPr>
              <p:nvPr/>
            </p:nvSpPr>
            <p:spPr bwMode="auto">
              <a:xfrm>
                <a:off x="3216" y="556"/>
                <a:ext cx="471" cy="238"/>
              </a:xfrm>
              <a:prstGeom prst="ellipse">
                <a:avLst/>
              </a:prstGeom>
              <a:solidFill>
                <a:srgbClr val="EAEAEA"/>
              </a:solidFill>
              <a:ln w="12700">
                <a:solidFill>
                  <a:schemeClr val="tx1"/>
                </a:solidFill>
                <a:round/>
              </a:ln>
            </p:spPr>
            <p:txBody>
              <a:bodyPr wrap="none" anchor="ctr"/>
              <a:lstStyle/>
              <a:p>
                <a:pPr>
                  <a:defRPr/>
                </a:pPr>
                <a:endParaRPr lang="zh-CN" altLang="en-US" sz="1400">
                  <a:solidFill>
                    <a:srgbClr val="000000"/>
                  </a:solidFill>
                  <a:latin typeface="+mn-ea"/>
                  <a:ea typeface="+mn-ea"/>
                </a:endParaRPr>
              </a:p>
            </p:txBody>
          </p:sp>
          <p:sp>
            <p:nvSpPr>
              <p:cNvPr id="207981" name="Oval 75"/>
              <p:cNvSpPr>
                <a:spLocks noChangeArrowheads="1"/>
              </p:cNvSpPr>
              <p:nvPr/>
            </p:nvSpPr>
            <p:spPr bwMode="auto">
              <a:xfrm rot="1080000">
                <a:off x="3024" y="556"/>
                <a:ext cx="264" cy="155"/>
              </a:xfrm>
              <a:prstGeom prst="ellipse">
                <a:avLst/>
              </a:prstGeom>
              <a:solidFill>
                <a:srgbClr val="EAEAEA"/>
              </a:solidFill>
              <a:ln w="12700">
                <a:solidFill>
                  <a:schemeClr val="tx1"/>
                </a:solidFill>
                <a:round/>
              </a:ln>
            </p:spPr>
            <p:txBody>
              <a:bodyPr wrap="none" anchor="ctr"/>
              <a:lstStyle/>
              <a:p>
                <a:pPr>
                  <a:defRPr/>
                </a:pPr>
                <a:endParaRPr lang="zh-CN" altLang="en-US" sz="1400">
                  <a:solidFill>
                    <a:srgbClr val="000000"/>
                  </a:solidFill>
                  <a:latin typeface="+mn-ea"/>
                  <a:ea typeface="+mn-ea"/>
                </a:endParaRPr>
              </a:p>
            </p:txBody>
          </p:sp>
          <p:sp>
            <p:nvSpPr>
              <p:cNvPr id="207982" name="Oval 76"/>
              <p:cNvSpPr>
                <a:spLocks noChangeArrowheads="1"/>
              </p:cNvSpPr>
              <p:nvPr/>
            </p:nvSpPr>
            <p:spPr bwMode="auto">
              <a:xfrm>
                <a:off x="2949" y="433"/>
                <a:ext cx="217" cy="155"/>
              </a:xfrm>
              <a:prstGeom prst="ellipse">
                <a:avLst/>
              </a:prstGeom>
              <a:solidFill>
                <a:srgbClr val="EAEAEA"/>
              </a:solidFill>
              <a:ln w="12700">
                <a:solidFill>
                  <a:schemeClr val="tx1"/>
                </a:solidFill>
                <a:round/>
              </a:ln>
            </p:spPr>
            <p:txBody>
              <a:bodyPr wrap="none" anchor="ctr"/>
              <a:lstStyle/>
              <a:p>
                <a:pPr>
                  <a:defRPr/>
                </a:pPr>
                <a:endParaRPr lang="zh-CN" altLang="en-US" sz="1400">
                  <a:solidFill>
                    <a:srgbClr val="000000"/>
                  </a:solidFill>
                  <a:latin typeface="+mn-ea"/>
                  <a:ea typeface="+mn-ea"/>
                </a:endParaRPr>
              </a:p>
            </p:txBody>
          </p:sp>
          <p:sp>
            <p:nvSpPr>
              <p:cNvPr id="207983" name="Oval 77"/>
              <p:cNvSpPr>
                <a:spLocks noChangeArrowheads="1"/>
              </p:cNvSpPr>
              <p:nvPr/>
            </p:nvSpPr>
            <p:spPr bwMode="auto">
              <a:xfrm rot="-1860000">
                <a:off x="2985" y="310"/>
                <a:ext cx="294" cy="157"/>
              </a:xfrm>
              <a:prstGeom prst="ellipse">
                <a:avLst/>
              </a:prstGeom>
              <a:solidFill>
                <a:srgbClr val="EAEAEA"/>
              </a:solidFill>
              <a:ln w="12700">
                <a:solidFill>
                  <a:schemeClr val="tx1"/>
                </a:solidFill>
                <a:round/>
              </a:ln>
            </p:spPr>
            <p:txBody>
              <a:bodyPr wrap="none" anchor="ctr"/>
              <a:lstStyle/>
              <a:p>
                <a:pPr>
                  <a:defRPr/>
                </a:pPr>
                <a:endParaRPr lang="zh-CN" altLang="en-US" sz="1400">
                  <a:solidFill>
                    <a:srgbClr val="000000"/>
                  </a:solidFill>
                  <a:latin typeface="+mn-ea"/>
                  <a:ea typeface="+mn-ea"/>
                </a:endParaRPr>
              </a:p>
            </p:txBody>
          </p:sp>
          <p:sp>
            <p:nvSpPr>
              <p:cNvPr id="207984" name="Freeform 78"/>
              <p:cNvSpPr/>
              <p:nvPr/>
            </p:nvSpPr>
            <p:spPr bwMode="auto">
              <a:xfrm>
                <a:off x="3051" y="299"/>
                <a:ext cx="738" cy="408"/>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p:spPr>
            <p:txBody>
              <a:bodyPr/>
              <a:lstStyle/>
              <a:p>
                <a:pPr>
                  <a:defRPr/>
                </a:pPr>
                <a:endParaRPr lang="zh-CN" altLang="en-US" sz="1400">
                  <a:solidFill>
                    <a:srgbClr val="000000"/>
                  </a:solidFill>
                  <a:latin typeface="+mn-ea"/>
                  <a:ea typeface="+mn-ea"/>
                </a:endParaRPr>
              </a:p>
            </p:txBody>
          </p:sp>
          <p:sp>
            <p:nvSpPr>
              <p:cNvPr id="207985" name="Freeform 79"/>
              <p:cNvSpPr/>
              <p:nvPr/>
            </p:nvSpPr>
            <p:spPr bwMode="auto">
              <a:xfrm>
                <a:off x="3193" y="271"/>
                <a:ext cx="118" cy="117"/>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p:spPr>
            <p:txBody>
              <a:bodyPr/>
              <a:lstStyle/>
              <a:p>
                <a:pPr>
                  <a:defRPr/>
                </a:pPr>
                <a:endParaRPr lang="zh-CN" altLang="en-US" sz="1400">
                  <a:solidFill>
                    <a:srgbClr val="000000"/>
                  </a:solidFill>
                  <a:latin typeface="+mn-ea"/>
                  <a:ea typeface="+mn-ea"/>
                </a:endParaRPr>
              </a:p>
            </p:txBody>
          </p:sp>
          <p:sp>
            <p:nvSpPr>
              <p:cNvPr id="207986" name="Freeform 8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p:spPr>
            <p:txBody>
              <a:bodyPr/>
              <a:lstStyle/>
              <a:p>
                <a:pPr>
                  <a:defRPr/>
                </a:pPr>
                <a:endParaRPr lang="zh-CN" altLang="en-US" sz="1400">
                  <a:solidFill>
                    <a:srgbClr val="000000"/>
                  </a:solidFill>
                  <a:latin typeface="+mn-ea"/>
                  <a:ea typeface="+mn-ea"/>
                </a:endParaRPr>
              </a:p>
            </p:txBody>
          </p:sp>
        </p:grpSp>
        <p:sp>
          <p:nvSpPr>
            <p:cNvPr id="207975" name="Text Box 81"/>
            <p:cNvSpPr txBox="1">
              <a:spLocks noChangeArrowheads="1"/>
            </p:cNvSpPr>
            <p:nvPr/>
          </p:nvSpPr>
          <p:spPr bwMode="auto">
            <a:xfrm>
              <a:off x="1218" y="2737"/>
              <a:ext cx="456" cy="194"/>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400">
                  <a:solidFill>
                    <a:srgbClr val="000000"/>
                  </a:solidFill>
                  <a:latin typeface="+mn-ea"/>
                  <a:ea typeface="+mn-ea"/>
                </a:rPr>
                <a:t>校园网</a:t>
              </a:r>
              <a:endParaRPr lang="zh-CN" altLang="en-US" sz="1400">
                <a:solidFill>
                  <a:srgbClr val="000000"/>
                </a:solidFill>
                <a:latin typeface="+mn-ea"/>
                <a:ea typeface="+mn-ea"/>
              </a:endParaRPr>
            </a:p>
          </p:txBody>
        </p:sp>
      </p:grpSp>
      <p:grpSp>
        <p:nvGrpSpPr>
          <p:cNvPr id="141354" name="Group 82"/>
          <p:cNvGrpSpPr/>
          <p:nvPr/>
        </p:nvGrpSpPr>
        <p:grpSpPr bwMode="auto">
          <a:xfrm>
            <a:off x="6757988" y="4911725"/>
            <a:ext cx="838200" cy="533400"/>
            <a:chOff x="1200" y="2688"/>
            <a:chExt cx="528" cy="336"/>
          </a:xfrm>
        </p:grpSpPr>
        <p:grpSp>
          <p:nvGrpSpPr>
            <p:cNvPr id="141401" name="Group 83"/>
            <p:cNvGrpSpPr/>
            <p:nvPr/>
          </p:nvGrpSpPr>
          <p:grpSpPr bwMode="auto">
            <a:xfrm>
              <a:off x="1200" y="2688"/>
              <a:ext cx="528" cy="336"/>
              <a:chOff x="2949" y="196"/>
              <a:chExt cx="941" cy="598"/>
            </a:xfrm>
          </p:grpSpPr>
          <p:sp>
            <p:nvSpPr>
              <p:cNvPr id="207963" name="Oval 84"/>
              <p:cNvSpPr>
                <a:spLocks noChangeArrowheads="1"/>
              </p:cNvSpPr>
              <p:nvPr/>
            </p:nvSpPr>
            <p:spPr bwMode="auto">
              <a:xfrm>
                <a:off x="3168" y="196"/>
                <a:ext cx="406" cy="162"/>
              </a:xfrm>
              <a:prstGeom prst="ellipse">
                <a:avLst/>
              </a:prstGeom>
              <a:solidFill>
                <a:srgbClr val="EAEAEA"/>
              </a:solidFill>
              <a:ln w="12700">
                <a:solidFill>
                  <a:schemeClr val="tx1"/>
                </a:solidFill>
                <a:round/>
              </a:ln>
            </p:spPr>
            <p:txBody>
              <a:bodyPr wrap="none" anchor="ctr"/>
              <a:lstStyle/>
              <a:p>
                <a:pPr>
                  <a:defRPr/>
                </a:pPr>
                <a:endParaRPr lang="zh-CN" altLang="en-US" sz="1400">
                  <a:solidFill>
                    <a:srgbClr val="000000"/>
                  </a:solidFill>
                  <a:latin typeface="+mn-ea"/>
                  <a:ea typeface="+mn-ea"/>
                </a:endParaRPr>
              </a:p>
            </p:txBody>
          </p:sp>
          <p:sp>
            <p:nvSpPr>
              <p:cNvPr id="207964" name="Oval 85"/>
              <p:cNvSpPr>
                <a:spLocks noChangeArrowheads="1"/>
              </p:cNvSpPr>
              <p:nvPr/>
            </p:nvSpPr>
            <p:spPr bwMode="auto">
              <a:xfrm rot="900000">
                <a:off x="3512" y="251"/>
                <a:ext cx="274" cy="132"/>
              </a:xfrm>
              <a:prstGeom prst="ellipse">
                <a:avLst/>
              </a:prstGeom>
              <a:solidFill>
                <a:srgbClr val="EAEAEA"/>
              </a:solidFill>
              <a:ln w="12700">
                <a:solidFill>
                  <a:schemeClr val="tx1"/>
                </a:solidFill>
                <a:round/>
              </a:ln>
            </p:spPr>
            <p:txBody>
              <a:bodyPr wrap="none" anchor="ctr"/>
              <a:lstStyle/>
              <a:p>
                <a:pPr>
                  <a:defRPr/>
                </a:pPr>
                <a:endParaRPr lang="zh-CN" altLang="en-US" sz="1400">
                  <a:solidFill>
                    <a:srgbClr val="000000"/>
                  </a:solidFill>
                  <a:latin typeface="+mn-ea"/>
                  <a:ea typeface="+mn-ea"/>
                </a:endParaRPr>
              </a:p>
            </p:txBody>
          </p:sp>
          <p:sp>
            <p:nvSpPr>
              <p:cNvPr id="207965" name="Oval 86"/>
              <p:cNvSpPr>
                <a:spLocks noChangeArrowheads="1"/>
              </p:cNvSpPr>
              <p:nvPr/>
            </p:nvSpPr>
            <p:spPr bwMode="auto">
              <a:xfrm rot="1500000">
                <a:off x="3649" y="385"/>
                <a:ext cx="241" cy="153"/>
              </a:xfrm>
              <a:prstGeom prst="ellipse">
                <a:avLst/>
              </a:prstGeom>
              <a:solidFill>
                <a:srgbClr val="EAEAEA"/>
              </a:solidFill>
              <a:ln w="12700">
                <a:solidFill>
                  <a:schemeClr val="tx1"/>
                </a:solidFill>
                <a:round/>
              </a:ln>
            </p:spPr>
            <p:txBody>
              <a:bodyPr wrap="none" anchor="ctr"/>
              <a:lstStyle/>
              <a:p>
                <a:pPr>
                  <a:defRPr/>
                </a:pPr>
                <a:endParaRPr lang="zh-CN" altLang="en-US" sz="1400">
                  <a:solidFill>
                    <a:srgbClr val="000000"/>
                  </a:solidFill>
                  <a:latin typeface="+mn-ea"/>
                  <a:ea typeface="+mn-ea"/>
                </a:endParaRPr>
              </a:p>
            </p:txBody>
          </p:sp>
          <p:sp>
            <p:nvSpPr>
              <p:cNvPr id="207966" name="Oval 87"/>
              <p:cNvSpPr>
                <a:spLocks noChangeArrowheads="1"/>
              </p:cNvSpPr>
              <p:nvPr/>
            </p:nvSpPr>
            <p:spPr bwMode="auto">
              <a:xfrm rot="-1560000">
                <a:off x="3573" y="538"/>
                <a:ext cx="290" cy="189"/>
              </a:xfrm>
              <a:prstGeom prst="ellipse">
                <a:avLst/>
              </a:prstGeom>
              <a:solidFill>
                <a:srgbClr val="EAEAEA"/>
              </a:solidFill>
              <a:ln w="12700">
                <a:solidFill>
                  <a:schemeClr val="tx1"/>
                </a:solidFill>
                <a:round/>
              </a:ln>
            </p:spPr>
            <p:txBody>
              <a:bodyPr wrap="none" anchor="ctr"/>
              <a:lstStyle/>
              <a:p>
                <a:pPr>
                  <a:defRPr/>
                </a:pPr>
                <a:endParaRPr lang="zh-CN" altLang="en-US" sz="1400">
                  <a:solidFill>
                    <a:srgbClr val="000000"/>
                  </a:solidFill>
                  <a:latin typeface="+mn-ea"/>
                  <a:ea typeface="+mn-ea"/>
                </a:endParaRPr>
              </a:p>
            </p:txBody>
          </p:sp>
          <p:sp>
            <p:nvSpPr>
              <p:cNvPr id="207967" name="Oval 88"/>
              <p:cNvSpPr>
                <a:spLocks noChangeArrowheads="1"/>
              </p:cNvSpPr>
              <p:nvPr/>
            </p:nvSpPr>
            <p:spPr bwMode="auto">
              <a:xfrm>
                <a:off x="3216" y="556"/>
                <a:ext cx="471" cy="238"/>
              </a:xfrm>
              <a:prstGeom prst="ellipse">
                <a:avLst/>
              </a:prstGeom>
              <a:solidFill>
                <a:srgbClr val="EAEAEA"/>
              </a:solidFill>
              <a:ln w="12700">
                <a:solidFill>
                  <a:schemeClr val="tx1"/>
                </a:solidFill>
                <a:round/>
              </a:ln>
            </p:spPr>
            <p:txBody>
              <a:bodyPr wrap="none" anchor="ctr"/>
              <a:lstStyle/>
              <a:p>
                <a:pPr>
                  <a:defRPr/>
                </a:pPr>
                <a:endParaRPr lang="zh-CN" altLang="en-US" sz="1400">
                  <a:solidFill>
                    <a:srgbClr val="000000"/>
                  </a:solidFill>
                  <a:latin typeface="+mn-ea"/>
                  <a:ea typeface="+mn-ea"/>
                </a:endParaRPr>
              </a:p>
            </p:txBody>
          </p:sp>
          <p:sp>
            <p:nvSpPr>
              <p:cNvPr id="207968" name="Oval 89"/>
              <p:cNvSpPr>
                <a:spLocks noChangeArrowheads="1"/>
              </p:cNvSpPr>
              <p:nvPr/>
            </p:nvSpPr>
            <p:spPr bwMode="auto">
              <a:xfrm rot="1080000">
                <a:off x="3024" y="556"/>
                <a:ext cx="264" cy="155"/>
              </a:xfrm>
              <a:prstGeom prst="ellipse">
                <a:avLst/>
              </a:prstGeom>
              <a:solidFill>
                <a:srgbClr val="EAEAEA"/>
              </a:solidFill>
              <a:ln w="12700">
                <a:solidFill>
                  <a:schemeClr val="tx1"/>
                </a:solidFill>
                <a:round/>
              </a:ln>
            </p:spPr>
            <p:txBody>
              <a:bodyPr wrap="none" anchor="ctr"/>
              <a:lstStyle/>
              <a:p>
                <a:pPr>
                  <a:defRPr/>
                </a:pPr>
                <a:endParaRPr lang="zh-CN" altLang="en-US" sz="1400">
                  <a:solidFill>
                    <a:srgbClr val="000000"/>
                  </a:solidFill>
                  <a:latin typeface="+mn-ea"/>
                  <a:ea typeface="+mn-ea"/>
                </a:endParaRPr>
              </a:p>
            </p:txBody>
          </p:sp>
          <p:sp>
            <p:nvSpPr>
              <p:cNvPr id="207969" name="Oval 90"/>
              <p:cNvSpPr>
                <a:spLocks noChangeArrowheads="1"/>
              </p:cNvSpPr>
              <p:nvPr/>
            </p:nvSpPr>
            <p:spPr bwMode="auto">
              <a:xfrm>
                <a:off x="2949" y="433"/>
                <a:ext cx="217" cy="155"/>
              </a:xfrm>
              <a:prstGeom prst="ellipse">
                <a:avLst/>
              </a:prstGeom>
              <a:solidFill>
                <a:srgbClr val="EAEAEA"/>
              </a:solidFill>
              <a:ln w="12700">
                <a:solidFill>
                  <a:schemeClr val="tx1"/>
                </a:solidFill>
                <a:round/>
              </a:ln>
            </p:spPr>
            <p:txBody>
              <a:bodyPr wrap="none" anchor="ctr"/>
              <a:lstStyle/>
              <a:p>
                <a:pPr>
                  <a:defRPr/>
                </a:pPr>
                <a:endParaRPr lang="zh-CN" altLang="en-US" sz="1400">
                  <a:solidFill>
                    <a:srgbClr val="000000"/>
                  </a:solidFill>
                  <a:latin typeface="+mn-ea"/>
                  <a:ea typeface="+mn-ea"/>
                </a:endParaRPr>
              </a:p>
            </p:txBody>
          </p:sp>
          <p:sp>
            <p:nvSpPr>
              <p:cNvPr id="207970" name="Oval 91"/>
              <p:cNvSpPr>
                <a:spLocks noChangeArrowheads="1"/>
              </p:cNvSpPr>
              <p:nvPr/>
            </p:nvSpPr>
            <p:spPr bwMode="auto">
              <a:xfrm rot="-1860000">
                <a:off x="2985" y="310"/>
                <a:ext cx="294" cy="157"/>
              </a:xfrm>
              <a:prstGeom prst="ellipse">
                <a:avLst/>
              </a:prstGeom>
              <a:solidFill>
                <a:srgbClr val="EAEAEA"/>
              </a:solidFill>
              <a:ln w="12700">
                <a:solidFill>
                  <a:schemeClr val="tx1"/>
                </a:solidFill>
                <a:round/>
              </a:ln>
            </p:spPr>
            <p:txBody>
              <a:bodyPr wrap="none" anchor="ctr"/>
              <a:lstStyle/>
              <a:p>
                <a:pPr>
                  <a:defRPr/>
                </a:pPr>
                <a:endParaRPr lang="zh-CN" altLang="en-US" sz="1400">
                  <a:solidFill>
                    <a:srgbClr val="000000"/>
                  </a:solidFill>
                  <a:latin typeface="+mn-ea"/>
                  <a:ea typeface="+mn-ea"/>
                </a:endParaRPr>
              </a:p>
            </p:txBody>
          </p:sp>
          <p:sp>
            <p:nvSpPr>
              <p:cNvPr id="207971" name="Freeform 92"/>
              <p:cNvSpPr/>
              <p:nvPr/>
            </p:nvSpPr>
            <p:spPr bwMode="auto">
              <a:xfrm>
                <a:off x="3051" y="299"/>
                <a:ext cx="738" cy="408"/>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p:spPr>
            <p:txBody>
              <a:bodyPr/>
              <a:lstStyle/>
              <a:p>
                <a:pPr>
                  <a:defRPr/>
                </a:pPr>
                <a:endParaRPr lang="zh-CN" altLang="en-US" sz="1400">
                  <a:solidFill>
                    <a:srgbClr val="000000"/>
                  </a:solidFill>
                  <a:latin typeface="+mn-ea"/>
                  <a:ea typeface="+mn-ea"/>
                </a:endParaRPr>
              </a:p>
            </p:txBody>
          </p:sp>
          <p:sp>
            <p:nvSpPr>
              <p:cNvPr id="207972" name="Freeform 93"/>
              <p:cNvSpPr/>
              <p:nvPr/>
            </p:nvSpPr>
            <p:spPr bwMode="auto">
              <a:xfrm>
                <a:off x="3193" y="271"/>
                <a:ext cx="118" cy="117"/>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p:spPr>
            <p:txBody>
              <a:bodyPr/>
              <a:lstStyle/>
              <a:p>
                <a:pPr>
                  <a:defRPr/>
                </a:pPr>
                <a:endParaRPr lang="zh-CN" altLang="en-US" sz="1400">
                  <a:solidFill>
                    <a:srgbClr val="000000"/>
                  </a:solidFill>
                  <a:latin typeface="+mn-ea"/>
                  <a:ea typeface="+mn-ea"/>
                </a:endParaRPr>
              </a:p>
            </p:txBody>
          </p:sp>
          <p:sp>
            <p:nvSpPr>
              <p:cNvPr id="207973" name="Freeform 94"/>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p:spPr>
            <p:txBody>
              <a:bodyPr/>
              <a:lstStyle/>
              <a:p>
                <a:pPr>
                  <a:defRPr/>
                </a:pPr>
                <a:endParaRPr lang="zh-CN" altLang="en-US" sz="1400">
                  <a:solidFill>
                    <a:srgbClr val="000000"/>
                  </a:solidFill>
                  <a:latin typeface="+mn-ea"/>
                  <a:ea typeface="+mn-ea"/>
                </a:endParaRPr>
              </a:p>
            </p:txBody>
          </p:sp>
        </p:grpSp>
        <p:sp>
          <p:nvSpPr>
            <p:cNvPr id="207962" name="Text Box 95"/>
            <p:cNvSpPr txBox="1">
              <a:spLocks noChangeArrowheads="1"/>
            </p:cNvSpPr>
            <p:nvPr/>
          </p:nvSpPr>
          <p:spPr bwMode="auto">
            <a:xfrm>
              <a:off x="1218" y="2737"/>
              <a:ext cx="456" cy="194"/>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400">
                  <a:solidFill>
                    <a:srgbClr val="000000"/>
                  </a:solidFill>
                  <a:latin typeface="+mn-ea"/>
                  <a:ea typeface="+mn-ea"/>
                </a:rPr>
                <a:t>校园网</a:t>
              </a:r>
              <a:endParaRPr lang="zh-CN" altLang="en-US" sz="1400">
                <a:solidFill>
                  <a:srgbClr val="000000"/>
                </a:solidFill>
                <a:latin typeface="+mn-ea"/>
                <a:ea typeface="+mn-ea"/>
              </a:endParaRPr>
            </a:p>
          </p:txBody>
        </p:sp>
      </p:grpSp>
      <p:sp>
        <p:nvSpPr>
          <p:cNvPr id="207915" name="Line 96"/>
          <p:cNvSpPr>
            <a:spLocks noChangeShapeType="1"/>
          </p:cNvSpPr>
          <p:nvPr/>
        </p:nvSpPr>
        <p:spPr bwMode="auto">
          <a:xfrm>
            <a:off x="7308850" y="2995613"/>
            <a:ext cx="935038" cy="217487"/>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7916" name="Line 97"/>
          <p:cNvSpPr>
            <a:spLocks noChangeShapeType="1"/>
          </p:cNvSpPr>
          <p:nvPr/>
        </p:nvSpPr>
        <p:spPr bwMode="auto">
          <a:xfrm>
            <a:off x="7092950" y="3068638"/>
            <a:ext cx="358775" cy="865187"/>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pic>
        <p:nvPicPr>
          <p:cNvPr id="141357" name="Picture 98"/>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9163" y="4833938"/>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6" name="Oval 99"/>
          <p:cNvSpPr>
            <a:spLocks noChangeArrowheads="1"/>
          </p:cNvSpPr>
          <p:nvPr/>
        </p:nvSpPr>
        <p:spPr bwMode="auto">
          <a:xfrm>
            <a:off x="6443663" y="2708275"/>
            <a:ext cx="1058862" cy="533400"/>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第二层 </a:t>
            </a:r>
            <a:r>
              <a:rPr lang="en-US" altLang="zh-CN" sz="1400">
                <a:solidFill>
                  <a:srgbClr val="000000"/>
                </a:solidFill>
                <a:latin typeface="+mn-ea"/>
                <a:ea typeface="+mn-ea"/>
              </a:rPr>
              <a:t>ISP</a:t>
            </a:r>
            <a:endParaRPr lang="en-US" altLang="zh-CN" sz="1400">
              <a:solidFill>
                <a:srgbClr val="000000"/>
              </a:solidFill>
              <a:latin typeface="+mn-ea"/>
              <a:ea typeface="+mn-ea"/>
            </a:endParaRPr>
          </a:p>
        </p:txBody>
      </p:sp>
      <p:sp>
        <p:nvSpPr>
          <p:cNvPr id="207919" name="Line 100"/>
          <p:cNvSpPr>
            <a:spLocks noChangeShapeType="1"/>
          </p:cNvSpPr>
          <p:nvPr/>
        </p:nvSpPr>
        <p:spPr bwMode="auto">
          <a:xfrm>
            <a:off x="2268538" y="2708275"/>
            <a:ext cx="790575" cy="144463"/>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528" name="Oval 101"/>
          <p:cNvSpPr>
            <a:spLocks noChangeArrowheads="1"/>
          </p:cNvSpPr>
          <p:nvPr/>
        </p:nvSpPr>
        <p:spPr bwMode="auto">
          <a:xfrm>
            <a:off x="5292725" y="3309938"/>
            <a:ext cx="1031875" cy="533400"/>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第二层 </a:t>
            </a:r>
            <a:r>
              <a:rPr lang="en-US" altLang="zh-CN" sz="1400">
                <a:solidFill>
                  <a:srgbClr val="000000"/>
                </a:solidFill>
                <a:latin typeface="+mn-ea"/>
                <a:ea typeface="+mn-ea"/>
              </a:rPr>
              <a:t>ISP</a:t>
            </a:r>
            <a:endParaRPr lang="en-US" altLang="zh-CN" sz="1400">
              <a:solidFill>
                <a:srgbClr val="000000"/>
              </a:solidFill>
              <a:latin typeface="+mn-ea"/>
              <a:ea typeface="+mn-ea"/>
            </a:endParaRPr>
          </a:p>
        </p:txBody>
      </p:sp>
      <p:sp>
        <p:nvSpPr>
          <p:cNvPr id="20529" name="Oval 102"/>
          <p:cNvSpPr>
            <a:spLocks noChangeArrowheads="1"/>
          </p:cNvSpPr>
          <p:nvPr/>
        </p:nvSpPr>
        <p:spPr bwMode="auto">
          <a:xfrm>
            <a:off x="2819400" y="2547938"/>
            <a:ext cx="533400" cy="533400"/>
          </a:xfrm>
          <a:prstGeom prst="ellipse">
            <a:avLst/>
          </a:prstGeom>
          <a:solidFill>
            <a:schemeClr val="bg1"/>
          </a:solidFill>
          <a:ln w="19050">
            <a:solidFill>
              <a:schemeClr val="tx1"/>
            </a:solidFill>
            <a:round/>
          </a:ln>
          <a:effectLst>
            <a:outerShdw dist="35921" dir="2700000" algn="ctr" rotWithShape="0">
              <a:schemeClr val="bg2"/>
            </a:outerShdw>
          </a:effectLst>
        </p:spPr>
        <p:txBody>
          <a:bodyPr wrap="none" anchor="ctr"/>
          <a:lstStyle/>
          <a:p>
            <a:pPr algn="ctr">
              <a:defRPr/>
            </a:pPr>
            <a:r>
              <a:rPr lang="en-US" altLang="zh-CN" sz="1400">
                <a:solidFill>
                  <a:srgbClr val="000000"/>
                </a:solidFill>
                <a:latin typeface="+mn-ea"/>
                <a:ea typeface="+mn-ea"/>
              </a:rPr>
              <a:t>NAP</a:t>
            </a:r>
            <a:endParaRPr lang="en-US" altLang="zh-CN" sz="1400">
              <a:solidFill>
                <a:srgbClr val="000000"/>
              </a:solidFill>
              <a:latin typeface="+mn-ea"/>
              <a:ea typeface="+mn-ea"/>
            </a:endParaRPr>
          </a:p>
        </p:txBody>
      </p:sp>
      <p:sp>
        <p:nvSpPr>
          <p:cNvPr id="20530" name="Oval 103"/>
          <p:cNvSpPr>
            <a:spLocks noChangeArrowheads="1"/>
          </p:cNvSpPr>
          <p:nvPr/>
        </p:nvSpPr>
        <p:spPr bwMode="auto">
          <a:xfrm>
            <a:off x="5638800" y="2547938"/>
            <a:ext cx="533400" cy="533400"/>
          </a:xfrm>
          <a:prstGeom prst="ellipse">
            <a:avLst/>
          </a:prstGeom>
          <a:solidFill>
            <a:schemeClr val="bg1"/>
          </a:solidFill>
          <a:ln w="19050">
            <a:solidFill>
              <a:schemeClr val="tx1"/>
            </a:solidFill>
            <a:round/>
          </a:ln>
          <a:effectLst>
            <a:outerShdw dist="35921" dir="2700000" algn="ctr" rotWithShape="0">
              <a:schemeClr val="bg2"/>
            </a:outerShdw>
          </a:effectLst>
        </p:spPr>
        <p:txBody>
          <a:bodyPr wrap="none" anchor="ctr"/>
          <a:lstStyle/>
          <a:p>
            <a:pPr algn="ctr">
              <a:defRPr/>
            </a:pPr>
            <a:r>
              <a:rPr lang="en-US" altLang="zh-CN" sz="1400">
                <a:solidFill>
                  <a:srgbClr val="000000"/>
                </a:solidFill>
                <a:latin typeface="+mn-ea"/>
                <a:ea typeface="+mn-ea"/>
              </a:rPr>
              <a:t>NAP</a:t>
            </a:r>
            <a:endParaRPr lang="en-US" altLang="zh-CN" sz="1400">
              <a:solidFill>
                <a:srgbClr val="000000"/>
              </a:solidFill>
              <a:latin typeface="+mn-ea"/>
              <a:ea typeface="+mn-ea"/>
            </a:endParaRPr>
          </a:p>
        </p:txBody>
      </p:sp>
      <p:sp>
        <p:nvSpPr>
          <p:cNvPr id="207923" name="Text Box 104"/>
          <p:cNvSpPr txBox="1">
            <a:spLocks noChangeArrowheads="1"/>
          </p:cNvSpPr>
          <p:nvPr/>
        </p:nvSpPr>
        <p:spPr bwMode="auto">
          <a:xfrm>
            <a:off x="684213" y="4746625"/>
            <a:ext cx="274637" cy="307975"/>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400">
                <a:solidFill>
                  <a:srgbClr val="000000"/>
                </a:solidFill>
                <a:latin typeface="+mn-ea"/>
                <a:ea typeface="+mn-ea"/>
              </a:rPr>
              <a:t>A</a:t>
            </a:r>
            <a:endParaRPr lang="en-US" altLang="zh-CN" sz="1400">
              <a:solidFill>
                <a:srgbClr val="000000"/>
              </a:solidFill>
              <a:latin typeface="+mn-ea"/>
              <a:ea typeface="+mn-ea"/>
            </a:endParaRPr>
          </a:p>
        </p:txBody>
      </p:sp>
      <p:pic>
        <p:nvPicPr>
          <p:cNvPr id="141364" name="Picture 10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48650" y="4833938"/>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25" name="Text Box 106"/>
          <p:cNvSpPr txBox="1">
            <a:spLocks noChangeArrowheads="1"/>
          </p:cNvSpPr>
          <p:nvPr/>
        </p:nvSpPr>
        <p:spPr bwMode="auto">
          <a:xfrm>
            <a:off x="8574088" y="4778375"/>
            <a:ext cx="274637" cy="307975"/>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400">
                <a:solidFill>
                  <a:srgbClr val="000000"/>
                </a:solidFill>
                <a:latin typeface="+mn-ea"/>
                <a:ea typeface="+mn-ea"/>
              </a:rPr>
              <a:t>B</a:t>
            </a:r>
            <a:endParaRPr lang="en-US" altLang="zh-CN" sz="1400">
              <a:solidFill>
                <a:srgbClr val="000000"/>
              </a:solidFill>
              <a:latin typeface="+mn-ea"/>
              <a:ea typeface="+mn-ea"/>
            </a:endParaRPr>
          </a:p>
        </p:txBody>
      </p:sp>
      <p:sp>
        <p:nvSpPr>
          <p:cNvPr id="207926" name="Text Box 107"/>
          <p:cNvSpPr txBox="1">
            <a:spLocks noChangeArrowheads="1"/>
          </p:cNvSpPr>
          <p:nvPr/>
        </p:nvSpPr>
        <p:spPr bwMode="auto">
          <a:xfrm>
            <a:off x="107950" y="5827713"/>
            <a:ext cx="8623300" cy="307975"/>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15000"/>
              </a:spcBef>
              <a:spcAft>
                <a:spcPct val="15000"/>
              </a:spcAft>
              <a:defRPr/>
            </a:pPr>
            <a:r>
              <a:rPr lang="zh-CN" altLang="en-US" sz="1400" dirty="0">
                <a:solidFill>
                  <a:srgbClr val="000000"/>
                </a:solidFill>
                <a:latin typeface="+mn-ea"/>
                <a:ea typeface="+mn-ea"/>
              </a:rPr>
              <a:t>主机</a:t>
            </a:r>
            <a:r>
              <a:rPr lang="en-US" altLang="zh-CN" sz="1400" dirty="0">
                <a:solidFill>
                  <a:srgbClr val="000000"/>
                </a:solidFill>
                <a:latin typeface="+mn-ea"/>
                <a:ea typeface="+mn-ea"/>
              </a:rPr>
              <a:t>A → </a:t>
            </a:r>
            <a:r>
              <a:rPr lang="zh-CN" altLang="en-US" sz="1400" dirty="0">
                <a:solidFill>
                  <a:srgbClr val="000000"/>
                </a:solidFill>
                <a:latin typeface="+mn-ea"/>
                <a:ea typeface="+mn-ea"/>
              </a:rPr>
              <a:t>本地 </a:t>
            </a:r>
            <a:r>
              <a:rPr lang="en-US" altLang="zh-CN" sz="1400" dirty="0">
                <a:solidFill>
                  <a:srgbClr val="000000"/>
                </a:solidFill>
                <a:latin typeface="+mn-ea"/>
                <a:ea typeface="+mn-ea"/>
              </a:rPr>
              <a:t>ISP → </a:t>
            </a:r>
            <a:r>
              <a:rPr lang="zh-CN" altLang="en-US" sz="1400" dirty="0">
                <a:solidFill>
                  <a:srgbClr val="000000"/>
                </a:solidFill>
                <a:latin typeface="+mn-ea"/>
                <a:ea typeface="+mn-ea"/>
              </a:rPr>
              <a:t>第二层 </a:t>
            </a:r>
            <a:r>
              <a:rPr lang="en-US" altLang="zh-CN" sz="1400" dirty="0">
                <a:solidFill>
                  <a:srgbClr val="000000"/>
                </a:solidFill>
                <a:latin typeface="+mn-ea"/>
                <a:ea typeface="+mn-ea"/>
              </a:rPr>
              <a:t>ISP → NAP → </a:t>
            </a:r>
            <a:r>
              <a:rPr lang="zh-CN" altLang="en-US" sz="1400" dirty="0">
                <a:solidFill>
                  <a:srgbClr val="000000"/>
                </a:solidFill>
                <a:latin typeface="+mn-ea"/>
                <a:ea typeface="+mn-ea"/>
              </a:rPr>
              <a:t>第一层 </a:t>
            </a:r>
            <a:r>
              <a:rPr lang="en-US" altLang="zh-CN" sz="1400" dirty="0">
                <a:solidFill>
                  <a:srgbClr val="000000"/>
                </a:solidFill>
                <a:latin typeface="+mn-ea"/>
                <a:ea typeface="+mn-ea"/>
              </a:rPr>
              <a:t>ISP → NAP → </a:t>
            </a:r>
            <a:r>
              <a:rPr lang="zh-CN" altLang="en-US" sz="1400" dirty="0">
                <a:solidFill>
                  <a:srgbClr val="000000"/>
                </a:solidFill>
                <a:latin typeface="+mn-ea"/>
                <a:ea typeface="+mn-ea"/>
              </a:rPr>
              <a:t>第二层 </a:t>
            </a:r>
            <a:r>
              <a:rPr lang="en-US" altLang="zh-CN" sz="1400" dirty="0">
                <a:solidFill>
                  <a:srgbClr val="000000"/>
                </a:solidFill>
                <a:latin typeface="+mn-ea"/>
                <a:ea typeface="+mn-ea"/>
              </a:rPr>
              <a:t>ISP → </a:t>
            </a:r>
            <a:r>
              <a:rPr lang="zh-CN" altLang="en-US" sz="1400" dirty="0">
                <a:solidFill>
                  <a:srgbClr val="000000"/>
                </a:solidFill>
                <a:latin typeface="+mn-ea"/>
                <a:ea typeface="+mn-ea"/>
              </a:rPr>
              <a:t>本地 </a:t>
            </a:r>
            <a:r>
              <a:rPr lang="en-US" altLang="zh-CN" sz="1400" dirty="0">
                <a:solidFill>
                  <a:srgbClr val="000000"/>
                </a:solidFill>
                <a:latin typeface="+mn-ea"/>
                <a:ea typeface="+mn-ea"/>
              </a:rPr>
              <a:t>ISP → </a:t>
            </a:r>
            <a:r>
              <a:rPr lang="zh-CN" altLang="en-US" sz="1400" dirty="0">
                <a:solidFill>
                  <a:srgbClr val="000000"/>
                </a:solidFill>
                <a:latin typeface="+mn-ea"/>
                <a:ea typeface="+mn-ea"/>
              </a:rPr>
              <a:t>主机</a:t>
            </a:r>
            <a:r>
              <a:rPr lang="en-US" altLang="zh-CN" sz="1400" dirty="0">
                <a:solidFill>
                  <a:srgbClr val="000000"/>
                </a:solidFill>
                <a:latin typeface="+mn-ea"/>
                <a:ea typeface="+mn-ea"/>
              </a:rPr>
              <a:t>B</a:t>
            </a:r>
            <a:endParaRPr lang="en-US" altLang="zh-CN" sz="1400" dirty="0">
              <a:solidFill>
                <a:srgbClr val="000000"/>
              </a:solidFill>
              <a:latin typeface="+mn-ea"/>
              <a:ea typeface="+mn-ea"/>
            </a:endParaRPr>
          </a:p>
        </p:txBody>
      </p:sp>
      <p:sp>
        <p:nvSpPr>
          <p:cNvPr id="207927" name="Rectangle 108"/>
          <p:cNvSpPr>
            <a:spLocks noChangeArrowheads="1"/>
          </p:cNvSpPr>
          <p:nvPr/>
        </p:nvSpPr>
        <p:spPr bwMode="auto">
          <a:xfrm>
            <a:off x="84138" y="5732463"/>
            <a:ext cx="8951912" cy="504825"/>
          </a:xfrm>
          <a:prstGeom prst="rect">
            <a:avLst/>
          </a:prstGeom>
          <a:noFill/>
          <a:ln w="38100" cmpd="dbl">
            <a:solidFill>
              <a:schemeClr val="tx1"/>
            </a:solidFill>
            <a:miter lim="800000"/>
          </a:ln>
        </p:spPr>
        <p:txBody>
          <a:bodyPr wrap="none" anchor="ctr"/>
          <a:lstStyle/>
          <a:p>
            <a:pPr>
              <a:defRPr/>
            </a:pPr>
            <a:endParaRPr lang="zh-CN" altLang="en-US" sz="1400">
              <a:solidFill>
                <a:srgbClr val="000000"/>
              </a:solidFill>
              <a:latin typeface="+mn-ea"/>
              <a:ea typeface="+mn-ea"/>
            </a:endParaRPr>
          </a:p>
        </p:txBody>
      </p:sp>
      <p:sp>
        <p:nvSpPr>
          <p:cNvPr id="207928" name="Line 109"/>
          <p:cNvSpPr>
            <a:spLocks noChangeShapeType="1"/>
          </p:cNvSpPr>
          <p:nvPr/>
        </p:nvSpPr>
        <p:spPr bwMode="auto">
          <a:xfrm>
            <a:off x="3851275" y="1844675"/>
            <a:ext cx="1152525" cy="71438"/>
          </a:xfrm>
          <a:prstGeom prst="line">
            <a:avLst/>
          </a:prstGeom>
          <a:noFill/>
          <a:ln w="28575">
            <a:solidFill>
              <a:schemeClr val="tx1"/>
            </a:solidFill>
            <a:round/>
          </a:ln>
        </p:spPr>
        <p:txBody>
          <a:bodyPr/>
          <a:lstStyle/>
          <a:p>
            <a:pPr>
              <a:defRPr/>
            </a:pPr>
            <a:endParaRPr lang="zh-CN" altLang="en-US" sz="1400">
              <a:solidFill>
                <a:srgbClr val="000000"/>
              </a:solidFill>
              <a:latin typeface="+mn-ea"/>
              <a:ea typeface="+mn-ea"/>
            </a:endParaRPr>
          </a:p>
        </p:txBody>
      </p:sp>
      <p:sp>
        <p:nvSpPr>
          <p:cNvPr id="207929" name="Line 110"/>
          <p:cNvSpPr>
            <a:spLocks noChangeShapeType="1"/>
          </p:cNvSpPr>
          <p:nvPr/>
        </p:nvSpPr>
        <p:spPr bwMode="auto">
          <a:xfrm>
            <a:off x="3492500" y="1987550"/>
            <a:ext cx="574675" cy="504825"/>
          </a:xfrm>
          <a:prstGeom prst="line">
            <a:avLst/>
          </a:prstGeom>
          <a:noFill/>
          <a:ln w="28575">
            <a:solidFill>
              <a:schemeClr val="tx1"/>
            </a:solidFill>
            <a:round/>
          </a:ln>
        </p:spPr>
        <p:txBody>
          <a:bodyPr/>
          <a:lstStyle/>
          <a:p>
            <a:pPr>
              <a:defRPr/>
            </a:pPr>
            <a:endParaRPr lang="zh-CN" altLang="en-US" sz="1400">
              <a:solidFill>
                <a:srgbClr val="000000"/>
              </a:solidFill>
              <a:latin typeface="+mn-ea"/>
              <a:ea typeface="+mn-ea"/>
            </a:endParaRPr>
          </a:p>
        </p:txBody>
      </p:sp>
      <p:sp>
        <p:nvSpPr>
          <p:cNvPr id="20538" name="Oval 111"/>
          <p:cNvSpPr>
            <a:spLocks noChangeArrowheads="1"/>
          </p:cNvSpPr>
          <p:nvPr/>
        </p:nvSpPr>
        <p:spPr bwMode="auto">
          <a:xfrm>
            <a:off x="4860925" y="1700213"/>
            <a:ext cx="1079500" cy="685800"/>
          </a:xfrm>
          <a:prstGeom prst="ellipse">
            <a:avLst/>
          </a:prstGeom>
          <a:solidFill>
            <a:srgbClr val="EAEAEA"/>
          </a:solidFill>
          <a:ln w="19050">
            <a:solidFill>
              <a:schemeClr val="tx1"/>
            </a:solidFill>
            <a:round/>
          </a:ln>
          <a:effectLst>
            <a:outerShdw dist="35921" dir="2700000" algn="ctr" rotWithShape="0">
              <a:schemeClr val="bg2"/>
            </a:outerShdw>
          </a:effectLst>
        </p:spPr>
        <p:txBody>
          <a:bodyPr wrap="none" anchor="ctr"/>
          <a:lstStyle/>
          <a:p>
            <a:pPr algn="ctr">
              <a:defRPr/>
            </a:pPr>
            <a:r>
              <a:rPr lang="zh-CN" altLang="en-US" sz="1400" dirty="0">
                <a:solidFill>
                  <a:srgbClr val="000000"/>
                </a:solidFill>
                <a:latin typeface="+mn-ea"/>
                <a:ea typeface="+mn-ea"/>
              </a:rPr>
              <a:t>第一层 </a:t>
            </a:r>
            <a:r>
              <a:rPr lang="en-US" altLang="zh-CN" sz="1400" dirty="0">
                <a:solidFill>
                  <a:srgbClr val="000000"/>
                </a:solidFill>
                <a:latin typeface="+mn-ea"/>
                <a:ea typeface="+mn-ea"/>
              </a:rPr>
              <a:t>ISP</a:t>
            </a:r>
            <a:endParaRPr lang="en-US" altLang="zh-CN" sz="1400" dirty="0">
              <a:solidFill>
                <a:srgbClr val="000000"/>
              </a:solidFill>
              <a:latin typeface="+mn-ea"/>
              <a:ea typeface="+mn-ea"/>
            </a:endParaRPr>
          </a:p>
        </p:txBody>
      </p:sp>
      <p:sp>
        <p:nvSpPr>
          <p:cNvPr id="20539" name="Oval 112"/>
          <p:cNvSpPr>
            <a:spLocks noChangeArrowheads="1"/>
          </p:cNvSpPr>
          <p:nvPr/>
        </p:nvSpPr>
        <p:spPr bwMode="auto">
          <a:xfrm>
            <a:off x="2433638" y="3355975"/>
            <a:ext cx="1058862" cy="533400"/>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第二层 </a:t>
            </a:r>
            <a:r>
              <a:rPr lang="en-US" altLang="zh-CN" sz="1400">
                <a:solidFill>
                  <a:srgbClr val="000000"/>
                </a:solidFill>
                <a:latin typeface="+mn-ea"/>
                <a:ea typeface="+mn-ea"/>
              </a:rPr>
              <a:t>ISP</a:t>
            </a:r>
            <a:endParaRPr lang="en-US" altLang="zh-CN" sz="1400">
              <a:solidFill>
                <a:srgbClr val="000000"/>
              </a:solidFill>
              <a:latin typeface="+mn-ea"/>
              <a:ea typeface="+mn-ea"/>
            </a:endParaRPr>
          </a:p>
        </p:txBody>
      </p:sp>
      <p:sp>
        <p:nvSpPr>
          <p:cNvPr id="207932" name="Freeform 113"/>
          <p:cNvSpPr/>
          <p:nvPr/>
        </p:nvSpPr>
        <p:spPr bwMode="auto">
          <a:xfrm>
            <a:off x="1206500" y="2919413"/>
            <a:ext cx="7162800" cy="2155825"/>
          </a:xfrm>
          <a:custGeom>
            <a:avLst/>
            <a:gdLst>
              <a:gd name="T0" fmla="*/ 0 w 4512"/>
              <a:gd name="T1" fmla="*/ 2147483647 h 1358"/>
              <a:gd name="T2" fmla="*/ 1249997356 w 4512"/>
              <a:gd name="T3" fmla="*/ 2147483647 h 1358"/>
              <a:gd name="T4" fmla="*/ 1733867543 w 4512"/>
              <a:gd name="T5" fmla="*/ 1738907981 h 1358"/>
              <a:gd name="T6" fmla="*/ 2147483647 w 4512"/>
              <a:gd name="T7" fmla="*/ 1234876515 h 1358"/>
              <a:gd name="T8" fmla="*/ 2147483647 w 4512"/>
              <a:gd name="T9" fmla="*/ 186491545 h 1358"/>
              <a:gd name="T10" fmla="*/ 2147483647 w 4512"/>
              <a:gd name="T11" fmla="*/ 115927195 h 1358"/>
              <a:gd name="T12" fmla="*/ 2147483647 w 4512"/>
              <a:gd name="T13" fmla="*/ 378023401 h 1358"/>
              <a:gd name="T14" fmla="*/ 2147483647 w 4512"/>
              <a:gd name="T15" fmla="*/ 458668471 h 1358"/>
              <a:gd name="T16" fmla="*/ 2147483647 w 4512"/>
              <a:gd name="T17" fmla="*/ 498990957 h 1358"/>
              <a:gd name="T18" fmla="*/ 2147483647 w 4512"/>
              <a:gd name="T19" fmla="*/ 498990957 h 1358"/>
              <a:gd name="T20" fmla="*/ 2147483647 w 4512"/>
              <a:gd name="T21" fmla="*/ 388104022 h 1358"/>
              <a:gd name="T22" fmla="*/ 2147483647 w 4512"/>
              <a:gd name="T23" fmla="*/ 95765928 h 1358"/>
              <a:gd name="T24" fmla="*/ 2147483647 w 4512"/>
              <a:gd name="T25" fmla="*/ 519152199 h 1358"/>
              <a:gd name="T26" fmla="*/ 2147483647 w 4512"/>
              <a:gd name="T27" fmla="*/ 841732282 h 1358"/>
              <a:gd name="T28" fmla="*/ 2147483647 w 4512"/>
              <a:gd name="T29" fmla="*/ 1345763350 h 1358"/>
              <a:gd name="T30" fmla="*/ 2147483647 w 4512"/>
              <a:gd name="T31" fmla="*/ 1708666117 h 1358"/>
              <a:gd name="T32" fmla="*/ 2147483647 w 4512"/>
              <a:gd name="T33" fmla="*/ 1950601030 h 1358"/>
              <a:gd name="T34" fmla="*/ 2147483647 w 4512"/>
              <a:gd name="T35" fmla="*/ 2147483647 h 1358"/>
              <a:gd name="T36" fmla="*/ 2147483647 w 4512"/>
              <a:gd name="T37" fmla="*/ 2147483647 h 1358"/>
              <a:gd name="T38" fmla="*/ 2147483647 w 4512"/>
              <a:gd name="T39" fmla="*/ 2147483647 h 13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512"/>
              <a:gd name="T61" fmla="*/ 0 h 1358"/>
              <a:gd name="T62" fmla="*/ 4512 w 4512"/>
              <a:gd name="T63" fmla="*/ 1358 h 135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512" h="1358">
                <a:moveTo>
                  <a:pt x="0" y="1318"/>
                </a:moveTo>
                <a:cubicBezTo>
                  <a:pt x="83" y="1247"/>
                  <a:pt x="381" y="999"/>
                  <a:pt x="496" y="894"/>
                </a:cubicBezTo>
                <a:cubicBezTo>
                  <a:pt x="611" y="789"/>
                  <a:pt x="620" y="757"/>
                  <a:pt x="688" y="690"/>
                </a:cubicBezTo>
                <a:cubicBezTo>
                  <a:pt x="756" y="623"/>
                  <a:pt x="839" y="593"/>
                  <a:pt x="904" y="490"/>
                </a:cubicBezTo>
                <a:cubicBezTo>
                  <a:pt x="969" y="387"/>
                  <a:pt x="1017" y="148"/>
                  <a:pt x="1080" y="74"/>
                </a:cubicBezTo>
                <a:cubicBezTo>
                  <a:pt x="1143" y="0"/>
                  <a:pt x="1203" y="33"/>
                  <a:pt x="1280" y="46"/>
                </a:cubicBezTo>
                <a:cubicBezTo>
                  <a:pt x="1357" y="59"/>
                  <a:pt x="1456" y="127"/>
                  <a:pt x="1544" y="150"/>
                </a:cubicBezTo>
                <a:cubicBezTo>
                  <a:pt x="1632" y="173"/>
                  <a:pt x="1720" y="174"/>
                  <a:pt x="1808" y="182"/>
                </a:cubicBezTo>
                <a:cubicBezTo>
                  <a:pt x="1896" y="190"/>
                  <a:pt x="1988" y="195"/>
                  <a:pt x="2072" y="198"/>
                </a:cubicBezTo>
                <a:cubicBezTo>
                  <a:pt x="2156" y="201"/>
                  <a:pt x="2231" y="205"/>
                  <a:pt x="2312" y="198"/>
                </a:cubicBezTo>
                <a:cubicBezTo>
                  <a:pt x="2393" y="191"/>
                  <a:pt x="2453" y="181"/>
                  <a:pt x="2560" y="154"/>
                </a:cubicBezTo>
                <a:cubicBezTo>
                  <a:pt x="2667" y="127"/>
                  <a:pt x="2877" y="29"/>
                  <a:pt x="2952" y="38"/>
                </a:cubicBezTo>
                <a:cubicBezTo>
                  <a:pt x="3027" y="47"/>
                  <a:pt x="2996" y="157"/>
                  <a:pt x="3008" y="206"/>
                </a:cubicBezTo>
                <a:cubicBezTo>
                  <a:pt x="3020" y="255"/>
                  <a:pt x="3012" y="279"/>
                  <a:pt x="3024" y="334"/>
                </a:cubicBezTo>
                <a:cubicBezTo>
                  <a:pt x="3036" y="389"/>
                  <a:pt x="3057" y="477"/>
                  <a:pt x="3080" y="534"/>
                </a:cubicBezTo>
                <a:cubicBezTo>
                  <a:pt x="3103" y="591"/>
                  <a:pt x="3132" y="638"/>
                  <a:pt x="3164" y="678"/>
                </a:cubicBezTo>
                <a:cubicBezTo>
                  <a:pt x="3196" y="718"/>
                  <a:pt x="3198" y="726"/>
                  <a:pt x="3272" y="774"/>
                </a:cubicBezTo>
                <a:cubicBezTo>
                  <a:pt x="3346" y="822"/>
                  <a:pt x="3480" y="902"/>
                  <a:pt x="3608" y="966"/>
                </a:cubicBezTo>
                <a:cubicBezTo>
                  <a:pt x="3736" y="1030"/>
                  <a:pt x="3889" y="1093"/>
                  <a:pt x="4040" y="1158"/>
                </a:cubicBezTo>
                <a:cubicBezTo>
                  <a:pt x="4191" y="1223"/>
                  <a:pt x="4414" y="1316"/>
                  <a:pt x="4512" y="1358"/>
                </a:cubicBezTo>
              </a:path>
            </a:pathLst>
          </a:custGeom>
          <a:noFill/>
          <a:ln w="76200" cmpd="sng">
            <a:solidFill>
              <a:srgbClr val="CC0000">
                <a:alpha val="50195"/>
              </a:srgbClr>
            </a:solidFill>
            <a:round/>
            <a:headEnd type="triangle" w="sm" len="med"/>
            <a:tailEnd type="triangle" w="sm" len="med"/>
          </a:ln>
        </p:spPr>
        <p:txBody>
          <a:bodyPr/>
          <a:lstStyle/>
          <a:p>
            <a:pPr>
              <a:defRPr/>
            </a:pPr>
            <a:endParaRPr lang="zh-CN" altLang="en-US" sz="1400">
              <a:solidFill>
                <a:srgbClr val="000000"/>
              </a:solidFill>
              <a:latin typeface="+mn-ea"/>
              <a:ea typeface="+mn-ea"/>
            </a:endParaRPr>
          </a:p>
        </p:txBody>
      </p:sp>
      <p:sp>
        <p:nvSpPr>
          <p:cNvPr id="20541" name="Oval 114"/>
          <p:cNvSpPr>
            <a:spLocks noChangeArrowheads="1"/>
          </p:cNvSpPr>
          <p:nvPr/>
        </p:nvSpPr>
        <p:spPr bwMode="auto">
          <a:xfrm>
            <a:off x="7812088" y="3068638"/>
            <a:ext cx="946150" cy="381000"/>
          </a:xfrm>
          <a:prstGeom prst="ellipse">
            <a:avLst/>
          </a:prstGeom>
          <a:solidFill>
            <a:srgbClr val="EAEAEA"/>
          </a:solidFill>
          <a:ln w="9525">
            <a:noFill/>
            <a:round/>
          </a:ln>
          <a:effectLst>
            <a:outerShdw dist="35921" dir="2700000" algn="ctr" rotWithShape="0">
              <a:schemeClr val="bg2"/>
            </a:outerShdw>
          </a:effectLst>
        </p:spPr>
        <p:txBody>
          <a:bodyPr wrap="none" anchor="ctr"/>
          <a:lstStyle/>
          <a:p>
            <a:pPr algn="ctr">
              <a:defRPr/>
            </a:pPr>
            <a:r>
              <a:rPr lang="zh-CN" altLang="en-US" sz="1400" dirty="0">
                <a:solidFill>
                  <a:srgbClr val="000000"/>
                </a:solidFill>
                <a:latin typeface="+mn-ea"/>
                <a:ea typeface="+mn-ea"/>
              </a:rPr>
              <a:t>本地 </a:t>
            </a:r>
            <a:r>
              <a:rPr lang="en-US" altLang="zh-CN" sz="1400" dirty="0">
                <a:solidFill>
                  <a:srgbClr val="000000"/>
                </a:solidFill>
                <a:latin typeface="+mn-ea"/>
                <a:ea typeface="+mn-ea"/>
              </a:rPr>
              <a:t>ISP</a:t>
            </a:r>
            <a:endParaRPr lang="en-US" altLang="zh-CN" sz="1400" dirty="0">
              <a:solidFill>
                <a:srgbClr val="000000"/>
              </a:solidFill>
              <a:latin typeface="+mn-ea"/>
              <a:ea typeface="+mn-ea"/>
            </a:endParaRPr>
          </a:p>
        </p:txBody>
      </p:sp>
      <p:sp>
        <p:nvSpPr>
          <p:cNvPr id="20542" name="Oval 115"/>
          <p:cNvSpPr>
            <a:spLocks noChangeArrowheads="1"/>
          </p:cNvSpPr>
          <p:nvPr/>
        </p:nvSpPr>
        <p:spPr bwMode="auto">
          <a:xfrm>
            <a:off x="6948488" y="3716338"/>
            <a:ext cx="946150" cy="381000"/>
          </a:xfrm>
          <a:prstGeom prst="ellipse">
            <a:avLst/>
          </a:prstGeom>
          <a:solidFill>
            <a:srgbClr val="EAEAEA"/>
          </a:solidFill>
          <a:ln w="9525">
            <a:noFill/>
            <a:round/>
          </a:ln>
          <a:effectLst>
            <a:outerShdw dist="35921" dir="2700000" algn="ctr" rotWithShape="0">
              <a:schemeClr val="bg2"/>
            </a:outerShdw>
          </a:effectLst>
        </p:spPr>
        <p:txBody>
          <a:bodyPr wrap="none" anchor="ctr"/>
          <a:lstStyle/>
          <a:p>
            <a:pPr algn="ctr">
              <a:defRPr/>
            </a:pPr>
            <a:r>
              <a:rPr lang="zh-CN" altLang="en-US" sz="1400" dirty="0">
                <a:solidFill>
                  <a:srgbClr val="000000"/>
                </a:solidFill>
                <a:latin typeface="+mn-ea"/>
                <a:ea typeface="+mn-ea"/>
              </a:rPr>
              <a:t>本地 </a:t>
            </a:r>
            <a:r>
              <a:rPr lang="en-US" altLang="zh-CN" sz="1400" dirty="0">
                <a:solidFill>
                  <a:srgbClr val="000000"/>
                </a:solidFill>
                <a:latin typeface="+mn-ea"/>
                <a:ea typeface="+mn-ea"/>
              </a:rPr>
              <a:t>ISP</a:t>
            </a:r>
            <a:endParaRPr lang="en-US" altLang="zh-CN" sz="1400" dirty="0">
              <a:solidFill>
                <a:srgbClr val="000000"/>
              </a:solidFill>
              <a:latin typeface="+mn-ea"/>
              <a:ea typeface="+mn-ea"/>
            </a:endParaRPr>
          </a:p>
        </p:txBody>
      </p:sp>
      <p:sp>
        <p:nvSpPr>
          <p:cNvPr id="207935" name="Line 116"/>
          <p:cNvSpPr>
            <a:spLocks noChangeShapeType="1"/>
          </p:cNvSpPr>
          <p:nvPr/>
        </p:nvSpPr>
        <p:spPr bwMode="auto">
          <a:xfrm flipH="1">
            <a:off x="6948488" y="981075"/>
            <a:ext cx="287337" cy="1008063"/>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7936" name="Line 117"/>
          <p:cNvSpPr>
            <a:spLocks noChangeShapeType="1"/>
          </p:cNvSpPr>
          <p:nvPr/>
        </p:nvSpPr>
        <p:spPr bwMode="auto">
          <a:xfrm flipV="1">
            <a:off x="7019925" y="1484313"/>
            <a:ext cx="720725" cy="431800"/>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545" name="Oval 118"/>
          <p:cNvSpPr>
            <a:spLocks noChangeArrowheads="1"/>
          </p:cNvSpPr>
          <p:nvPr/>
        </p:nvSpPr>
        <p:spPr bwMode="auto">
          <a:xfrm>
            <a:off x="7308850" y="1339850"/>
            <a:ext cx="946150" cy="381000"/>
          </a:xfrm>
          <a:prstGeom prst="ellipse">
            <a:avLst/>
          </a:prstGeom>
          <a:solidFill>
            <a:srgbClr val="EAEAEA"/>
          </a:solidFill>
          <a:ln w="9525">
            <a:noFill/>
            <a:rou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本地 </a:t>
            </a:r>
            <a:r>
              <a:rPr lang="en-US" altLang="zh-CN" sz="1400">
                <a:solidFill>
                  <a:srgbClr val="000000"/>
                </a:solidFill>
                <a:latin typeface="+mn-ea"/>
                <a:ea typeface="+mn-ea"/>
              </a:rPr>
              <a:t>ISP</a:t>
            </a:r>
            <a:endParaRPr lang="en-US" altLang="zh-CN" sz="1400">
              <a:solidFill>
                <a:srgbClr val="000000"/>
              </a:solidFill>
              <a:latin typeface="+mn-ea"/>
              <a:ea typeface="+mn-ea"/>
            </a:endParaRPr>
          </a:p>
        </p:txBody>
      </p:sp>
      <p:sp>
        <p:nvSpPr>
          <p:cNvPr id="20546" name="Oval 119"/>
          <p:cNvSpPr>
            <a:spLocks noChangeArrowheads="1"/>
          </p:cNvSpPr>
          <p:nvPr/>
        </p:nvSpPr>
        <p:spPr bwMode="auto">
          <a:xfrm>
            <a:off x="6794500" y="815975"/>
            <a:ext cx="946150" cy="381000"/>
          </a:xfrm>
          <a:prstGeom prst="ellipse">
            <a:avLst/>
          </a:prstGeom>
          <a:solidFill>
            <a:srgbClr val="EAEAEA"/>
          </a:solidFill>
          <a:ln w="9525">
            <a:noFill/>
            <a:rou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本地 </a:t>
            </a:r>
            <a:r>
              <a:rPr lang="en-US" altLang="zh-CN" sz="1400">
                <a:solidFill>
                  <a:srgbClr val="000000"/>
                </a:solidFill>
                <a:latin typeface="+mn-ea"/>
                <a:ea typeface="+mn-ea"/>
              </a:rPr>
              <a:t>ISP</a:t>
            </a:r>
            <a:endParaRPr lang="en-US" altLang="zh-CN" sz="1400">
              <a:solidFill>
                <a:srgbClr val="000000"/>
              </a:solidFill>
              <a:latin typeface="+mn-ea"/>
              <a:ea typeface="+mn-ea"/>
            </a:endParaRPr>
          </a:p>
        </p:txBody>
      </p:sp>
      <p:sp>
        <p:nvSpPr>
          <p:cNvPr id="207939" name="Line 121"/>
          <p:cNvSpPr>
            <a:spLocks noChangeShapeType="1"/>
          </p:cNvSpPr>
          <p:nvPr/>
        </p:nvSpPr>
        <p:spPr bwMode="auto">
          <a:xfrm>
            <a:off x="3348038" y="1196975"/>
            <a:ext cx="215900" cy="647700"/>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548" name="Oval 122"/>
          <p:cNvSpPr>
            <a:spLocks noChangeArrowheads="1"/>
          </p:cNvSpPr>
          <p:nvPr/>
        </p:nvSpPr>
        <p:spPr bwMode="auto">
          <a:xfrm>
            <a:off x="2987675" y="1662113"/>
            <a:ext cx="1079500" cy="685800"/>
          </a:xfrm>
          <a:prstGeom prst="ellipse">
            <a:avLst/>
          </a:prstGeom>
          <a:solidFill>
            <a:srgbClr val="EAEAEA"/>
          </a:solidFill>
          <a:ln w="19050">
            <a:solidFill>
              <a:schemeClr val="tx1"/>
            </a:solidFill>
            <a:rou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第一层 </a:t>
            </a:r>
            <a:r>
              <a:rPr lang="en-US" altLang="zh-CN" sz="1400">
                <a:solidFill>
                  <a:srgbClr val="000000"/>
                </a:solidFill>
                <a:latin typeface="+mn-ea"/>
                <a:ea typeface="+mn-ea"/>
              </a:rPr>
              <a:t>ISP</a:t>
            </a:r>
            <a:endParaRPr lang="en-US" altLang="zh-CN" sz="1400">
              <a:solidFill>
                <a:srgbClr val="000000"/>
              </a:solidFill>
              <a:latin typeface="+mn-ea"/>
              <a:ea typeface="+mn-ea"/>
            </a:endParaRPr>
          </a:p>
        </p:txBody>
      </p:sp>
      <p:sp>
        <p:nvSpPr>
          <p:cNvPr id="207941" name="Text Box 123"/>
          <p:cNvSpPr txBox="1">
            <a:spLocks noChangeArrowheads="1"/>
          </p:cNvSpPr>
          <p:nvPr/>
        </p:nvSpPr>
        <p:spPr bwMode="auto">
          <a:xfrm>
            <a:off x="4140200" y="1228725"/>
            <a:ext cx="723900" cy="307975"/>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400">
                <a:solidFill>
                  <a:srgbClr val="000000"/>
                </a:solidFill>
                <a:latin typeface="+mn-ea"/>
                <a:ea typeface="+mn-ea"/>
              </a:rPr>
              <a:t>第一层</a:t>
            </a:r>
            <a:endParaRPr lang="zh-CN" altLang="en-US" sz="1400">
              <a:solidFill>
                <a:srgbClr val="000000"/>
              </a:solidFill>
              <a:latin typeface="+mn-ea"/>
              <a:ea typeface="+mn-ea"/>
            </a:endParaRPr>
          </a:p>
        </p:txBody>
      </p:sp>
      <p:sp>
        <p:nvSpPr>
          <p:cNvPr id="207942" name="Text Box 124"/>
          <p:cNvSpPr txBox="1">
            <a:spLocks noChangeArrowheads="1"/>
          </p:cNvSpPr>
          <p:nvPr/>
        </p:nvSpPr>
        <p:spPr bwMode="auto">
          <a:xfrm>
            <a:off x="4425950" y="665163"/>
            <a:ext cx="723900" cy="307975"/>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400">
                <a:solidFill>
                  <a:srgbClr val="000000"/>
                </a:solidFill>
                <a:latin typeface="+mn-ea"/>
                <a:ea typeface="+mn-ea"/>
              </a:rPr>
              <a:t>第二层</a:t>
            </a:r>
            <a:endParaRPr lang="zh-CN" altLang="en-US" sz="1400">
              <a:solidFill>
                <a:srgbClr val="000000"/>
              </a:solidFill>
              <a:latin typeface="+mn-ea"/>
              <a:ea typeface="+mn-ea"/>
            </a:endParaRPr>
          </a:p>
        </p:txBody>
      </p:sp>
      <p:sp>
        <p:nvSpPr>
          <p:cNvPr id="207943" name="Text Box 125"/>
          <p:cNvSpPr txBox="1">
            <a:spLocks noChangeArrowheads="1"/>
          </p:cNvSpPr>
          <p:nvPr/>
        </p:nvSpPr>
        <p:spPr bwMode="auto">
          <a:xfrm>
            <a:off x="4572000" y="161925"/>
            <a:ext cx="723900" cy="307975"/>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400">
                <a:solidFill>
                  <a:srgbClr val="000000"/>
                </a:solidFill>
                <a:latin typeface="+mn-ea"/>
                <a:ea typeface="+mn-ea"/>
              </a:rPr>
              <a:t>第三层</a:t>
            </a:r>
            <a:endParaRPr lang="zh-CN" altLang="en-US" sz="1400">
              <a:solidFill>
                <a:srgbClr val="000000"/>
              </a:solidFill>
              <a:latin typeface="+mn-ea"/>
              <a:ea typeface="+mn-ea"/>
            </a:endParaRPr>
          </a:p>
        </p:txBody>
      </p:sp>
      <p:sp>
        <p:nvSpPr>
          <p:cNvPr id="207944" name="Line 126"/>
          <p:cNvSpPr>
            <a:spLocks noChangeShapeType="1"/>
          </p:cNvSpPr>
          <p:nvPr/>
        </p:nvSpPr>
        <p:spPr bwMode="auto">
          <a:xfrm>
            <a:off x="7019925" y="2060575"/>
            <a:ext cx="1152525" cy="360363"/>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553" name="Oval 127"/>
          <p:cNvSpPr>
            <a:spLocks noChangeArrowheads="1"/>
          </p:cNvSpPr>
          <p:nvPr/>
        </p:nvSpPr>
        <p:spPr bwMode="auto">
          <a:xfrm>
            <a:off x="7885113" y="2205038"/>
            <a:ext cx="946150" cy="381000"/>
          </a:xfrm>
          <a:prstGeom prst="ellipse">
            <a:avLst/>
          </a:prstGeom>
          <a:solidFill>
            <a:srgbClr val="EAEAEA"/>
          </a:solidFill>
          <a:ln w="9525">
            <a:noFill/>
            <a:rou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本地 </a:t>
            </a:r>
            <a:r>
              <a:rPr lang="en-US" altLang="zh-CN" sz="1400">
                <a:solidFill>
                  <a:srgbClr val="000000"/>
                </a:solidFill>
                <a:latin typeface="+mn-ea"/>
                <a:ea typeface="+mn-ea"/>
              </a:rPr>
              <a:t>ISP</a:t>
            </a:r>
            <a:endParaRPr lang="en-US" altLang="zh-CN" sz="1400">
              <a:solidFill>
                <a:srgbClr val="000000"/>
              </a:solidFill>
              <a:latin typeface="+mn-ea"/>
              <a:ea typeface="+mn-ea"/>
            </a:endParaRPr>
          </a:p>
        </p:txBody>
      </p:sp>
      <p:sp>
        <p:nvSpPr>
          <p:cNvPr id="207946" name="Line 128"/>
          <p:cNvSpPr>
            <a:spLocks noChangeShapeType="1"/>
          </p:cNvSpPr>
          <p:nvPr/>
        </p:nvSpPr>
        <p:spPr bwMode="auto">
          <a:xfrm>
            <a:off x="2268538" y="836613"/>
            <a:ext cx="863600" cy="288925"/>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7947" name="Line 129"/>
          <p:cNvSpPr>
            <a:spLocks noChangeShapeType="1"/>
          </p:cNvSpPr>
          <p:nvPr/>
        </p:nvSpPr>
        <p:spPr bwMode="auto">
          <a:xfrm flipH="1">
            <a:off x="3348038" y="404813"/>
            <a:ext cx="144462" cy="720725"/>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556" name="Oval 130"/>
          <p:cNvSpPr>
            <a:spLocks noChangeArrowheads="1"/>
          </p:cNvSpPr>
          <p:nvPr/>
        </p:nvSpPr>
        <p:spPr bwMode="auto">
          <a:xfrm>
            <a:off x="2700338" y="879475"/>
            <a:ext cx="1058862" cy="533400"/>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pPr algn="ctr">
              <a:defRPr/>
            </a:pPr>
            <a:r>
              <a:rPr lang="zh-CN" altLang="en-US" sz="1400" dirty="0">
                <a:solidFill>
                  <a:srgbClr val="000000"/>
                </a:solidFill>
                <a:latin typeface="+mn-ea"/>
                <a:ea typeface="+mn-ea"/>
              </a:rPr>
              <a:t>第二层 </a:t>
            </a:r>
            <a:r>
              <a:rPr lang="en-US" altLang="zh-CN" sz="1400" dirty="0">
                <a:solidFill>
                  <a:srgbClr val="000000"/>
                </a:solidFill>
                <a:latin typeface="+mn-ea"/>
                <a:ea typeface="+mn-ea"/>
              </a:rPr>
              <a:t>ISP</a:t>
            </a:r>
            <a:endParaRPr lang="en-US" altLang="zh-CN" sz="1400" dirty="0">
              <a:solidFill>
                <a:srgbClr val="000000"/>
              </a:solidFill>
              <a:latin typeface="+mn-ea"/>
              <a:ea typeface="+mn-ea"/>
            </a:endParaRPr>
          </a:p>
        </p:txBody>
      </p:sp>
      <p:sp>
        <p:nvSpPr>
          <p:cNvPr id="20557" name="Oval 131"/>
          <p:cNvSpPr>
            <a:spLocks noChangeArrowheads="1"/>
          </p:cNvSpPr>
          <p:nvPr/>
        </p:nvSpPr>
        <p:spPr bwMode="auto">
          <a:xfrm>
            <a:off x="2987675" y="188913"/>
            <a:ext cx="946150" cy="436562"/>
          </a:xfrm>
          <a:prstGeom prst="ellipse">
            <a:avLst/>
          </a:prstGeom>
          <a:solidFill>
            <a:srgbClr val="EAEAEA"/>
          </a:solidFill>
          <a:ln w="9525">
            <a:noFill/>
            <a:rou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本地 </a:t>
            </a:r>
            <a:r>
              <a:rPr lang="en-US" altLang="zh-CN" sz="1400">
                <a:solidFill>
                  <a:srgbClr val="000000"/>
                </a:solidFill>
                <a:latin typeface="+mn-ea"/>
                <a:ea typeface="+mn-ea"/>
              </a:rPr>
              <a:t>ISP</a:t>
            </a:r>
            <a:endParaRPr lang="en-US" altLang="zh-CN" sz="1400">
              <a:solidFill>
                <a:srgbClr val="000000"/>
              </a:solidFill>
              <a:latin typeface="+mn-ea"/>
              <a:ea typeface="+mn-ea"/>
            </a:endParaRPr>
          </a:p>
        </p:txBody>
      </p:sp>
      <p:sp>
        <p:nvSpPr>
          <p:cNvPr id="20558" name="Oval 132"/>
          <p:cNvSpPr>
            <a:spLocks noChangeArrowheads="1"/>
          </p:cNvSpPr>
          <p:nvPr/>
        </p:nvSpPr>
        <p:spPr bwMode="auto">
          <a:xfrm>
            <a:off x="1692275" y="620713"/>
            <a:ext cx="946150" cy="436562"/>
          </a:xfrm>
          <a:prstGeom prst="ellipse">
            <a:avLst/>
          </a:prstGeom>
          <a:solidFill>
            <a:srgbClr val="EAEAEA"/>
          </a:solidFill>
          <a:ln w="9525">
            <a:noFill/>
            <a:rou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本地 </a:t>
            </a:r>
            <a:r>
              <a:rPr lang="en-US" altLang="zh-CN" sz="1400">
                <a:solidFill>
                  <a:srgbClr val="000000"/>
                </a:solidFill>
                <a:latin typeface="+mn-ea"/>
                <a:ea typeface="+mn-ea"/>
              </a:rPr>
              <a:t>ISP</a:t>
            </a:r>
            <a:endParaRPr lang="en-US" altLang="zh-CN" sz="1400">
              <a:solidFill>
                <a:srgbClr val="000000"/>
              </a:solidFill>
              <a:latin typeface="+mn-ea"/>
              <a:ea typeface="+mn-ea"/>
            </a:endParaRPr>
          </a:p>
        </p:txBody>
      </p:sp>
      <p:sp>
        <p:nvSpPr>
          <p:cNvPr id="207951" name="Line 133"/>
          <p:cNvSpPr>
            <a:spLocks noChangeShapeType="1"/>
          </p:cNvSpPr>
          <p:nvPr/>
        </p:nvSpPr>
        <p:spPr bwMode="auto">
          <a:xfrm>
            <a:off x="1116013" y="2349500"/>
            <a:ext cx="792162" cy="287338"/>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7952" name="Line 134"/>
          <p:cNvSpPr>
            <a:spLocks noChangeShapeType="1"/>
          </p:cNvSpPr>
          <p:nvPr/>
        </p:nvSpPr>
        <p:spPr bwMode="auto">
          <a:xfrm flipV="1">
            <a:off x="1116013" y="2708275"/>
            <a:ext cx="863600" cy="433388"/>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561" name="Oval 135"/>
          <p:cNvSpPr>
            <a:spLocks noChangeArrowheads="1"/>
          </p:cNvSpPr>
          <p:nvPr/>
        </p:nvSpPr>
        <p:spPr bwMode="auto">
          <a:xfrm>
            <a:off x="468313" y="2060575"/>
            <a:ext cx="946150" cy="436563"/>
          </a:xfrm>
          <a:prstGeom prst="ellipse">
            <a:avLst/>
          </a:prstGeom>
          <a:solidFill>
            <a:srgbClr val="EAEAEA"/>
          </a:solidFill>
          <a:ln w="9525">
            <a:noFill/>
            <a:rou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本地 </a:t>
            </a:r>
            <a:r>
              <a:rPr lang="en-US" altLang="zh-CN" sz="1400">
                <a:solidFill>
                  <a:srgbClr val="000000"/>
                </a:solidFill>
                <a:latin typeface="+mn-ea"/>
                <a:ea typeface="+mn-ea"/>
              </a:rPr>
              <a:t>ISP</a:t>
            </a:r>
            <a:endParaRPr lang="en-US" altLang="zh-CN" sz="1400">
              <a:solidFill>
                <a:srgbClr val="000000"/>
              </a:solidFill>
              <a:latin typeface="+mn-ea"/>
              <a:ea typeface="+mn-ea"/>
            </a:endParaRPr>
          </a:p>
        </p:txBody>
      </p:sp>
      <p:sp>
        <p:nvSpPr>
          <p:cNvPr id="20562" name="Oval 136"/>
          <p:cNvSpPr>
            <a:spLocks noChangeArrowheads="1"/>
          </p:cNvSpPr>
          <p:nvPr/>
        </p:nvSpPr>
        <p:spPr bwMode="auto">
          <a:xfrm>
            <a:off x="539750" y="2924175"/>
            <a:ext cx="946150" cy="436563"/>
          </a:xfrm>
          <a:prstGeom prst="ellipse">
            <a:avLst/>
          </a:prstGeom>
          <a:solidFill>
            <a:srgbClr val="EAEAEA"/>
          </a:solidFill>
          <a:ln w="9525">
            <a:noFill/>
            <a:rou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本地 </a:t>
            </a:r>
            <a:r>
              <a:rPr lang="en-US" altLang="zh-CN" sz="1400">
                <a:solidFill>
                  <a:srgbClr val="000000"/>
                </a:solidFill>
                <a:latin typeface="+mn-ea"/>
                <a:ea typeface="+mn-ea"/>
              </a:rPr>
              <a:t>ISP</a:t>
            </a:r>
            <a:endParaRPr lang="en-US" altLang="zh-CN" sz="1400">
              <a:solidFill>
                <a:srgbClr val="000000"/>
              </a:solidFill>
              <a:latin typeface="+mn-ea"/>
              <a:ea typeface="+mn-ea"/>
            </a:endParaRPr>
          </a:p>
        </p:txBody>
      </p:sp>
      <p:sp>
        <p:nvSpPr>
          <p:cNvPr id="207955" name="Line 137"/>
          <p:cNvSpPr>
            <a:spLocks noChangeShapeType="1"/>
          </p:cNvSpPr>
          <p:nvPr/>
        </p:nvSpPr>
        <p:spPr bwMode="auto">
          <a:xfrm>
            <a:off x="1258888" y="1628775"/>
            <a:ext cx="720725" cy="1008063"/>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564" name="Oval 138"/>
          <p:cNvSpPr>
            <a:spLocks noChangeArrowheads="1"/>
          </p:cNvSpPr>
          <p:nvPr/>
        </p:nvSpPr>
        <p:spPr bwMode="auto">
          <a:xfrm>
            <a:off x="1476375" y="2420938"/>
            <a:ext cx="1058863" cy="533400"/>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pPr algn="ctr">
              <a:defRPr/>
            </a:pPr>
            <a:r>
              <a:rPr lang="zh-CN" altLang="en-US" sz="1400" dirty="0">
                <a:solidFill>
                  <a:srgbClr val="000000"/>
                </a:solidFill>
                <a:latin typeface="+mn-ea"/>
                <a:ea typeface="+mn-ea"/>
              </a:rPr>
              <a:t>第二层 </a:t>
            </a:r>
            <a:r>
              <a:rPr lang="en-US" altLang="zh-CN" sz="1400" dirty="0">
                <a:solidFill>
                  <a:srgbClr val="000000"/>
                </a:solidFill>
                <a:latin typeface="+mn-ea"/>
                <a:ea typeface="+mn-ea"/>
              </a:rPr>
              <a:t>ISP</a:t>
            </a:r>
            <a:endParaRPr lang="en-US" altLang="zh-CN" sz="1400" dirty="0">
              <a:solidFill>
                <a:srgbClr val="000000"/>
              </a:solidFill>
              <a:latin typeface="+mn-ea"/>
              <a:ea typeface="+mn-ea"/>
            </a:endParaRPr>
          </a:p>
        </p:txBody>
      </p:sp>
      <p:sp>
        <p:nvSpPr>
          <p:cNvPr id="20565" name="Oval 139"/>
          <p:cNvSpPr>
            <a:spLocks noChangeArrowheads="1"/>
          </p:cNvSpPr>
          <p:nvPr/>
        </p:nvSpPr>
        <p:spPr bwMode="auto">
          <a:xfrm>
            <a:off x="755650" y="1336675"/>
            <a:ext cx="946150" cy="436563"/>
          </a:xfrm>
          <a:prstGeom prst="ellipse">
            <a:avLst/>
          </a:prstGeom>
          <a:solidFill>
            <a:srgbClr val="EAEAEA"/>
          </a:solidFill>
          <a:ln w="9525">
            <a:noFill/>
            <a:rou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本地 </a:t>
            </a:r>
            <a:r>
              <a:rPr lang="en-US" altLang="zh-CN" sz="1400">
                <a:solidFill>
                  <a:srgbClr val="000000"/>
                </a:solidFill>
                <a:latin typeface="+mn-ea"/>
                <a:ea typeface="+mn-ea"/>
              </a:rPr>
              <a:t>ISP</a:t>
            </a:r>
            <a:endParaRPr lang="en-US" altLang="zh-CN" sz="1400">
              <a:solidFill>
                <a:srgbClr val="000000"/>
              </a:solidFill>
              <a:latin typeface="+mn-ea"/>
              <a:ea typeface="+mn-ea"/>
            </a:endParaRPr>
          </a:p>
        </p:txBody>
      </p:sp>
      <p:sp>
        <p:nvSpPr>
          <p:cNvPr id="207958" name="Line 140"/>
          <p:cNvSpPr>
            <a:spLocks noChangeShapeType="1"/>
          </p:cNvSpPr>
          <p:nvPr/>
        </p:nvSpPr>
        <p:spPr bwMode="auto">
          <a:xfrm>
            <a:off x="6443663" y="620713"/>
            <a:ext cx="433387" cy="1439862"/>
          </a:xfrm>
          <a:prstGeom prst="line">
            <a:avLst/>
          </a:prstGeom>
          <a:noFill/>
          <a:ln w="9525">
            <a:solidFill>
              <a:schemeClr val="tx1"/>
            </a:solidFill>
            <a:round/>
          </a:ln>
        </p:spPr>
        <p:txBody>
          <a:bodyPr/>
          <a:lstStyle/>
          <a:p>
            <a:pPr>
              <a:defRPr/>
            </a:pPr>
            <a:endParaRPr lang="zh-CN" altLang="en-US" sz="1400">
              <a:solidFill>
                <a:srgbClr val="000000"/>
              </a:solidFill>
              <a:latin typeface="+mn-ea"/>
              <a:ea typeface="+mn-ea"/>
            </a:endParaRPr>
          </a:p>
        </p:txBody>
      </p:sp>
      <p:sp>
        <p:nvSpPr>
          <p:cNvPr id="20567" name="Oval 141"/>
          <p:cNvSpPr>
            <a:spLocks noChangeArrowheads="1"/>
          </p:cNvSpPr>
          <p:nvPr/>
        </p:nvSpPr>
        <p:spPr bwMode="auto">
          <a:xfrm>
            <a:off x="5940425" y="404813"/>
            <a:ext cx="946150" cy="381000"/>
          </a:xfrm>
          <a:prstGeom prst="ellipse">
            <a:avLst/>
          </a:prstGeom>
          <a:solidFill>
            <a:srgbClr val="EAEAEA"/>
          </a:solidFill>
          <a:ln w="9525">
            <a:noFill/>
            <a:rou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本地 </a:t>
            </a:r>
            <a:r>
              <a:rPr lang="en-US" altLang="zh-CN" sz="1400">
                <a:solidFill>
                  <a:srgbClr val="000000"/>
                </a:solidFill>
                <a:latin typeface="+mn-ea"/>
                <a:ea typeface="+mn-ea"/>
              </a:rPr>
              <a:t>ISP</a:t>
            </a:r>
            <a:endParaRPr lang="en-US" altLang="zh-CN" sz="1400">
              <a:solidFill>
                <a:srgbClr val="000000"/>
              </a:solidFill>
              <a:latin typeface="+mn-ea"/>
              <a:ea typeface="+mn-ea"/>
            </a:endParaRPr>
          </a:p>
        </p:txBody>
      </p:sp>
      <p:sp>
        <p:nvSpPr>
          <p:cNvPr id="20568" name="Oval 142"/>
          <p:cNvSpPr>
            <a:spLocks noChangeArrowheads="1"/>
          </p:cNvSpPr>
          <p:nvPr/>
        </p:nvSpPr>
        <p:spPr bwMode="auto">
          <a:xfrm>
            <a:off x="6372225" y="1771650"/>
            <a:ext cx="1058863" cy="533400"/>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pPr algn="ctr">
              <a:defRPr/>
            </a:pPr>
            <a:r>
              <a:rPr lang="zh-CN" altLang="en-US" sz="1400" dirty="0">
                <a:solidFill>
                  <a:srgbClr val="000000"/>
                </a:solidFill>
                <a:latin typeface="+mn-ea"/>
                <a:ea typeface="+mn-ea"/>
              </a:rPr>
              <a:t>第二层 </a:t>
            </a:r>
            <a:r>
              <a:rPr lang="en-US" altLang="zh-CN" sz="1400" dirty="0">
                <a:solidFill>
                  <a:srgbClr val="000000"/>
                </a:solidFill>
                <a:latin typeface="+mn-ea"/>
                <a:ea typeface="+mn-ea"/>
              </a:rPr>
              <a:t>ISP</a:t>
            </a:r>
            <a:endParaRPr lang="en-US" altLang="zh-CN" sz="1400" dirty="0">
              <a:solidFill>
                <a:srgbClr val="000000"/>
              </a:solidFill>
              <a:latin typeface="+mn-ea"/>
              <a:ea typeface="+mn-ea"/>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971550" y="214313"/>
            <a:ext cx="7993063" cy="814387"/>
          </a:xfrm>
        </p:spPr>
        <p:txBody>
          <a:bodyPr/>
          <a:lstStyle/>
          <a:p>
            <a:pPr eaLnBrk="1" hangingPunct="1"/>
            <a:r>
              <a:rPr lang="en-US" altLang="zh-CN" dirty="0"/>
              <a:t>1.5.3  </a:t>
            </a:r>
            <a:r>
              <a:rPr lang="zh-CN" altLang="en-US" dirty="0"/>
              <a:t>关于因特网的标准化工作</a:t>
            </a:r>
            <a:endParaRPr lang="zh-CN" altLang="en-US" dirty="0"/>
          </a:p>
        </p:txBody>
      </p:sp>
      <p:sp>
        <p:nvSpPr>
          <p:cNvPr id="145411" name="Rectangle 3"/>
          <p:cNvSpPr>
            <a:spLocks noChangeArrowheads="1"/>
          </p:cNvSpPr>
          <p:nvPr/>
        </p:nvSpPr>
        <p:spPr bwMode="auto">
          <a:xfrm>
            <a:off x="238050" y="2924944"/>
            <a:ext cx="2952750" cy="2300287"/>
          </a:xfrm>
          <a:prstGeom prst="rect">
            <a:avLst/>
          </a:prstGeom>
          <a:solidFill>
            <a:srgbClr val="CCECFF"/>
          </a:solidFill>
          <a:ln w="9525">
            <a:solidFill>
              <a:schemeClr val="tx1"/>
            </a:solidFill>
            <a:prstDash val="sysDot"/>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45412" name="Freeform 4"/>
          <p:cNvSpPr/>
          <p:nvPr/>
        </p:nvSpPr>
        <p:spPr bwMode="auto">
          <a:xfrm>
            <a:off x="3060625" y="2104206"/>
            <a:ext cx="2533650" cy="246063"/>
          </a:xfrm>
          <a:custGeom>
            <a:avLst/>
            <a:gdLst>
              <a:gd name="T0" fmla="*/ 0 w 1584"/>
              <a:gd name="T1" fmla="*/ 0 h 336"/>
              <a:gd name="T2" fmla="*/ 2147483646 w 1584"/>
              <a:gd name="T3" fmla="*/ 0 h 336"/>
              <a:gd name="T4" fmla="*/ 2147483646 w 1584"/>
              <a:gd name="T5" fmla="*/ 2147483646 h 336"/>
              <a:gd name="T6" fmla="*/ 2147483646 w 1584"/>
              <a:gd name="T7" fmla="*/ 2147483646 h 336"/>
              <a:gd name="T8" fmla="*/ 0 w 1584"/>
              <a:gd name="T9" fmla="*/ 0 h 336"/>
              <a:gd name="T10" fmla="*/ 0 60000 65536"/>
              <a:gd name="T11" fmla="*/ 0 60000 65536"/>
              <a:gd name="T12" fmla="*/ 0 60000 65536"/>
              <a:gd name="T13" fmla="*/ 0 60000 65536"/>
              <a:gd name="T14" fmla="*/ 0 60000 65536"/>
              <a:gd name="T15" fmla="*/ 0 w 1584"/>
              <a:gd name="T16" fmla="*/ 0 h 336"/>
              <a:gd name="T17" fmla="*/ 1584 w 1584"/>
              <a:gd name="T18" fmla="*/ 336 h 336"/>
            </a:gdLst>
            <a:ahLst/>
            <a:cxnLst>
              <a:cxn ang="T10">
                <a:pos x="T0" y="T1"/>
              </a:cxn>
              <a:cxn ang="T11">
                <a:pos x="T2" y="T3"/>
              </a:cxn>
              <a:cxn ang="T12">
                <a:pos x="T4" y="T5"/>
              </a:cxn>
              <a:cxn ang="T13">
                <a:pos x="T6" y="T7"/>
              </a:cxn>
              <a:cxn ang="T14">
                <a:pos x="T8" y="T9"/>
              </a:cxn>
            </a:cxnLst>
            <a:rect l="T15" t="T16" r="T17" b="T18"/>
            <a:pathLst>
              <a:path w="1584" h="336">
                <a:moveTo>
                  <a:pt x="0" y="0"/>
                </a:moveTo>
                <a:lnTo>
                  <a:pt x="1584" y="0"/>
                </a:lnTo>
                <a:lnTo>
                  <a:pt x="1344" y="336"/>
                </a:lnTo>
                <a:lnTo>
                  <a:pt x="240" y="336"/>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5413" name="Rectangle 5"/>
          <p:cNvSpPr>
            <a:spLocks noChangeArrowheads="1"/>
          </p:cNvSpPr>
          <p:nvPr/>
        </p:nvSpPr>
        <p:spPr bwMode="auto">
          <a:xfrm>
            <a:off x="3060625" y="1610494"/>
            <a:ext cx="2533650" cy="493712"/>
          </a:xfrm>
          <a:prstGeom prst="rect">
            <a:avLst/>
          </a:prstGeom>
          <a:solidFill>
            <a:srgbClr val="FFFF99"/>
          </a:solidFill>
          <a:ln w="952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dirty="0">
                <a:solidFill>
                  <a:srgbClr val="333399"/>
                </a:solidFill>
              </a:rPr>
              <a:t>因特网协会 </a:t>
            </a:r>
            <a:r>
              <a:rPr lang="en-US" altLang="zh-CN" sz="2000" dirty="0">
                <a:solidFill>
                  <a:srgbClr val="333399"/>
                </a:solidFill>
              </a:rPr>
              <a:t>ISOC</a:t>
            </a:r>
            <a:endParaRPr lang="en-US" altLang="zh-CN" sz="2000" dirty="0">
              <a:solidFill>
                <a:srgbClr val="333399"/>
              </a:solidFill>
            </a:endParaRPr>
          </a:p>
        </p:txBody>
      </p:sp>
      <p:sp>
        <p:nvSpPr>
          <p:cNvPr id="145414" name="Line 6"/>
          <p:cNvSpPr>
            <a:spLocks noChangeShapeType="1"/>
          </p:cNvSpPr>
          <p:nvPr/>
        </p:nvSpPr>
        <p:spPr bwMode="auto">
          <a:xfrm>
            <a:off x="1982713" y="4075881"/>
            <a:ext cx="615950" cy="5746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5415" name="Line 7"/>
          <p:cNvSpPr>
            <a:spLocks noChangeShapeType="1"/>
          </p:cNvSpPr>
          <p:nvPr/>
        </p:nvSpPr>
        <p:spPr bwMode="auto">
          <a:xfrm>
            <a:off x="3060625" y="2104206"/>
            <a:ext cx="273050" cy="2413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5416" name="Line 8"/>
          <p:cNvSpPr>
            <a:spLocks noChangeShapeType="1"/>
          </p:cNvSpPr>
          <p:nvPr/>
        </p:nvSpPr>
        <p:spPr bwMode="auto">
          <a:xfrm flipH="1">
            <a:off x="907975" y="4075881"/>
            <a:ext cx="614363" cy="5746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5417" name="Line 9"/>
          <p:cNvSpPr>
            <a:spLocks noChangeShapeType="1"/>
          </p:cNvSpPr>
          <p:nvPr/>
        </p:nvSpPr>
        <p:spPr bwMode="auto">
          <a:xfrm flipH="1">
            <a:off x="5278363" y="2104206"/>
            <a:ext cx="315912" cy="2413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5418" name="Rectangle 10"/>
          <p:cNvSpPr>
            <a:spLocks noChangeArrowheads="1"/>
          </p:cNvSpPr>
          <p:nvPr/>
        </p:nvSpPr>
        <p:spPr bwMode="auto">
          <a:xfrm>
            <a:off x="453950" y="3488506"/>
            <a:ext cx="2520950" cy="657225"/>
          </a:xfrm>
          <a:prstGeom prst="rect">
            <a:avLst/>
          </a:prstGeom>
          <a:solidFill>
            <a:schemeClr val="bg1"/>
          </a:solidFill>
          <a:ln w="952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rPr>
              <a:t>因特网研究指导小组</a:t>
            </a:r>
            <a:endParaRPr lang="zh-CN" altLang="en-US" sz="2000">
              <a:solidFill>
                <a:srgbClr val="333399"/>
              </a:solidFill>
            </a:endParaRPr>
          </a:p>
          <a:p>
            <a:pPr algn="ctr"/>
            <a:r>
              <a:rPr lang="en-US" altLang="zh-CN" sz="2000">
                <a:solidFill>
                  <a:srgbClr val="333399"/>
                </a:solidFill>
              </a:rPr>
              <a:t>IRSG </a:t>
            </a:r>
            <a:endParaRPr lang="en-US" altLang="zh-CN" sz="2000">
              <a:solidFill>
                <a:srgbClr val="333399"/>
              </a:solidFill>
            </a:endParaRPr>
          </a:p>
        </p:txBody>
      </p:sp>
      <p:sp>
        <p:nvSpPr>
          <p:cNvPr id="145419" name="Rectangle 11"/>
          <p:cNvSpPr>
            <a:spLocks noChangeArrowheads="1"/>
          </p:cNvSpPr>
          <p:nvPr/>
        </p:nvSpPr>
        <p:spPr bwMode="auto">
          <a:xfrm>
            <a:off x="5364088" y="2924944"/>
            <a:ext cx="3443287" cy="2300287"/>
          </a:xfrm>
          <a:prstGeom prst="rect">
            <a:avLst/>
          </a:prstGeom>
          <a:solidFill>
            <a:srgbClr val="FFCC99"/>
          </a:solidFill>
          <a:ln w="9525">
            <a:solidFill>
              <a:schemeClr val="tx1"/>
            </a:solidFill>
            <a:prstDash val="sysDot"/>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45420" name="Text Box 12"/>
          <p:cNvSpPr txBox="1">
            <a:spLocks noChangeArrowheads="1"/>
          </p:cNvSpPr>
          <p:nvPr/>
        </p:nvSpPr>
        <p:spPr bwMode="auto">
          <a:xfrm>
            <a:off x="598413" y="2955106"/>
            <a:ext cx="241458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ea typeface="黑体" panose="02010609060101010101" pitchFamily="49" charset="-122"/>
              </a:rPr>
              <a:t>因特网研究部 </a:t>
            </a:r>
            <a:r>
              <a:rPr lang="en-US" altLang="zh-CN" sz="2000">
                <a:solidFill>
                  <a:srgbClr val="333399"/>
                </a:solidFill>
                <a:ea typeface="黑体" panose="02010609060101010101" pitchFamily="49" charset="-122"/>
              </a:rPr>
              <a:t>IRTF </a:t>
            </a:r>
            <a:endParaRPr lang="en-US" altLang="zh-CN" sz="2000">
              <a:solidFill>
                <a:srgbClr val="333399"/>
              </a:solidFill>
              <a:ea typeface="黑体" panose="02010609060101010101" pitchFamily="49" charset="-122"/>
            </a:endParaRPr>
          </a:p>
        </p:txBody>
      </p:sp>
      <p:sp>
        <p:nvSpPr>
          <p:cNvPr id="145421" name="Text Box 13"/>
          <p:cNvSpPr txBox="1">
            <a:spLocks noChangeArrowheads="1"/>
          </p:cNvSpPr>
          <p:nvPr/>
        </p:nvSpPr>
        <p:spPr bwMode="auto">
          <a:xfrm>
            <a:off x="5900663" y="2909069"/>
            <a:ext cx="2398712"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ea typeface="黑体" panose="02010609060101010101" pitchFamily="49" charset="-122"/>
              </a:rPr>
              <a:t>因特网工程部 </a:t>
            </a:r>
            <a:r>
              <a:rPr lang="en-US" altLang="zh-CN" sz="2000">
                <a:solidFill>
                  <a:srgbClr val="333399"/>
                </a:solidFill>
                <a:ea typeface="黑体" panose="02010609060101010101" pitchFamily="49" charset="-122"/>
              </a:rPr>
              <a:t>IETF </a:t>
            </a:r>
            <a:endParaRPr lang="en-US" altLang="zh-CN" sz="2000">
              <a:solidFill>
                <a:srgbClr val="333399"/>
              </a:solidFill>
              <a:ea typeface="黑体" panose="02010609060101010101" pitchFamily="49" charset="-122"/>
            </a:endParaRPr>
          </a:p>
        </p:txBody>
      </p:sp>
      <p:sp>
        <p:nvSpPr>
          <p:cNvPr id="145422" name="Line 14"/>
          <p:cNvSpPr>
            <a:spLocks noChangeShapeType="1"/>
          </p:cNvSpPr>
          <p:nvPr/>
        </p:nvSpPr>
        <p:spPr bwMode="auto">
          <a:xfrm flipV="1">
            <a:off x="1822375" y="3064644"/>
            <a:ext cx="1511300" cy="433387"/>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5423" name="Line 15"/>
          <p:cNvSpPr>
            <a:spLocks noChangeShapeType="1"/>
          </p:cNvSpPr>
          <p:nvPr/>
        </p:nvSpPr>
        <p:spPr bwMode="auto">
          <a:xfrm flipH="1" flipV="1">
            <a:off x="4749725" y="3007494"/>
            <a:ext cx="2257425" cy="417512"/>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5424" name="Rectangle 16"/>
          <p:cNvSpPr>
            <a:spLocks noChangeArrowheads="1"/>
          </p:cNvSpPr>
          <p:nvPr/>
        </p:nvSpPr>
        <p:spPr bwMode="auto">
          <a:xfrm>
            <a:off x="5781600" y="3418656"/>
            <a:ext cx="2665413" cy="657225"/>
          </a:xfrm>
          <a:prstGeom prst="rect">
            <a:avLst/>
          </a:prstGeom>
          <a:solidFill>
            <a:schemeClr val="bg1"/>
          </a:solidFill>
          <a:ln w="952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rPr>
              <a:t>因特网工程指导小组</a:t>
            </a:r>
            <a:endParaRPr lang="zh-CN" altLang="en-US" sz="2000">
              <a:solidFill>
                <a:srgbClr val="333399"/>
              </a:solidFill>
            </a:endParaRPr>
          </a:p>
          <a:p>
            <a:pPr algn="ctr"/>
            <a:r>
              <a:rPr lang="en-US" altLang="zh-CN" sz="2000">
                <a:solidFill>
                  <a:srgbClr val="333399"/>
                </a:solidFill>
              </a:rPr>
              <a:t>IESG </a:t>
            </a:r>
            <a:endParaRPr lang="en-US" altLang="zh-CN" sz="2000">
              <a:solidFill>
                <a:srgbClr val="333399"/>
              </a:solidFill>
            </a:endParaRPr>
          </a:p>
        </p:txBody>
      </p:sp>
      <p:sp>
        <p:nvSpPr>
          <p:cNvPr id="145425" name="Text Box 17"/>
          <p:cNvSpPr txBox="1">
            <a:spLocks noChangeArrowheads="1"/>
          </p:cNvSpPr>
          <p:nvPr/>
        </p:nvSpPr>
        <p:spPr bwMode="auto">
          <a:xfrm>
            <a:off x="6718225" y="4102869"/>
            <a:ext cx="43973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ea typeface="黑体" panose="02010609060101010101" pitchFamily="49" charset="-122"/>
              </a:rPr>
              <a:t>…</a:t>
            </a:r>
            <a:endParaRPr lang="en-US" altLang="zh-CN" sz="2000">
              <a:solidFill>
                <a:srgbClr val="333399"/>
              </a:solidFill>
              <a:ea typeface="黑体" panose="02010609060101010101" pitchFamily="49" charset="-122"/>
            </a:endParaRPr>
          </a:p>
        </p:txBody>
      </p:sp>
      <p:sp>
        <p:nvSpPr>
          <p:cNvPr id="145426" name="Line 18"/>
          <p:cNvSpPr>
            <a:spLocks noChangeShapeType="1"/>
          </p:cNvSpPr>
          <p:nvPr/>
        </p:nvSpPr>
        <p:spPr bwMode="auto">
          <a:xfrm flipV="1">
            <a:off x="6214988" y="4075881"/>
            <a:ext cx="146050" cy="214313"/>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5427" name="Line 19"/>
          <p:cNvSpPr>
            <a:spLocks noChangeShapeType="1"/>
          </p:cNvSpPr>
          <p:nvPr/>
        </p:nvSpPr>
        <p:spPr bwMode="auto">
          <a:xfrm>
            <a:off x="7581825" y="4072706"/>
            <a:ext cx="239713" cy="168275"/>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5428" name="Rectangle 20"/>
          <p:cNvSpPr>
            <a:spLocks noChangeArrowheads="1"/>
          </p:cNvSpPr>
          <p:nvPr/>
        </p:nvSpPr>
        <p:spPr bwMode="auto">
          <a:xfrm>
            <a:off x="677788" y="4650556"/>
            <a:ext cx="460375" cy="409575"/>
          </a:xfrm>
          <a:prstGeom prst="rect">
            <a:avLst/>
          </a:prstGeom>
          <a:solidFill>
            <a:schemeClr val="bg1"/>
          </a:solidFill>
          <a:ln w="952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en-US" altLang="zh-CN" sz="2000">
                <a:solidFill>
                  <a:srgbClr val="333399"/>
                </a:solidFill>
              </a:rPr>
              <a:t>RG</a:t>
            </a:r>
            <a:endParaRPr lang="en-US" altLang="zh-CN" sz="2000">
              <a:solidFill>
                <a:srgbClr val="333399"/>
              </a:solidFill>
            </a:endParaRPr>
          </a:p>
        </p:txBody>
      </p:sp>
      <p:sp>
        <p:nvSpPr>
          <p:cNvPr id="145429" name="Rectangle 21"/>
          <p:cNvSpPr>
            <a:spLocks noChangeArrowheads="1"/>
          </p:cNvSpPr>
          <p:nvPr/>
        </p:nvSpPr>
        <p:spPr bwMode="auto">
          <a:xfrm>
            <a:off x="8196188" y="4721994"/>
            <a:ext cx="538162" cy="412750"/>
          </a:xfrm>
          <a:prstGeom prst="rect">
            <a:avLst/>
          </a:prstGeom>
          <a:solidFill>
            <a:schemeClr val="bg1"/>
          </a:solidFill>
          <a:ln w="952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en-US" altLang="zh-CN" sz="2000">
                <a:solidFill>
                  <a:srgbClr val="333399"/>
                </a:solidFill>
              </a:rPr>
              <a:t>WG</a:t>
            </a:r>
            <a:endParaRPr lang="en-US" altLang="zh-CN" sz="2000">
              <a:solidFill>
                <a:srgbClr val="333399"/>
              </a:solidFill>
            </a:endParaRPr>
          </a:p>
        </p:txBody>
      </p:sp>
      <p:sp>
        <p:nvSpPr>
          <p:cNvPr id="145430" name="Text Box 22"/>
          <p:cNvSpPr txBox="1">
            <a:spLocks noChangeArrowheads="1"/>
          </p:cNvSpPr>
          <p:nvPr/>
        </p:nvSpPr>
        <p:spPr bwMode="auto">
          <a:xfrm>
            <a:off x="5970513" y="4612456"/>
            <a:ext cx="439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ea typeface="黑体" panose="02010609060101010101" pitchFamily="49" charset="-122"/>
              </a:rPr>
              <a:t>…</a:t>
            </a:r>
            <a:endParaRPr lang="en-US" altLang="zh-CN" sz="2000">
              <a:solidFill>
                <a:srgbClr val="333399"/>
              </a:solidFill>
              <a:ea typeface="黑体" panose="02010609060101010101" pitchFamily="49" charset="-122"/>
            </a:endParaRPr>
          </a:p>
        </p:txBody>
      </p:sp>
      <p:sp>
        <p:nvSpPr>
          <p:cNvPr id="145431" name="Text Box 23"/>
          <p:cNvSpPr txBox="1">
            <a:spLocks noChangeArrowheads="1"/>
          </p:cNvSpPr>
          <p:nvPr/>
        </p:nvSpPr>
        <p:spPr bwMode="auto">
          <a:xfrm>
            <a:off x="7719938" y="4612456"/>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ea typeface="黑体" panose="02010609060101010101" pitchFamily="49" charset="-122"/>
              </a:rPr>
              <a:t>…</a:t>
            </a:r>
            <a:endParaRPr lang="en-US" altLang="zh-CN" sz="2000">
              <a:solidFill>
                <a:srgbClr val="333399"/>
              </a:solidFill>
              <a:ea typeface="黑体" panose="02010609060101010101" pitchFamily="49" charset="-122"/>
            </a:endParaRPr>
          </a:p>
        </p:txBody>
      </p:sp>
      <p:sp>
        <p:nvSpPr>
          <p:cNvPr id="145432" name="Line 24"/>
          <p:cNvSpPr>
            <a:spLocks noChangeShapeType="1"/>
          </p:cNvSpPr>
          <p:nvPr/>
        </p:nvSpPr>
        <p:spPr bwMode="auto">
          <a:xfrm flipH="1">
            <a:off x="5670475" y="4568006"/>
            <a:ext cx="306388" cy="163513"/>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5433" name="Line 25"/>
          <p:cNvSpPr>
            <a:spLocks noChangeShapeType="1"/>
          </p:cNvSpPr>
          <p:nvPr/>
        </p:nvSpPr>
        <p:spPr bwMode="auto">
          <a:xfrm>
            <a:off x="6208638" y="4568006"/>
            <a:ext cx="461962" cy="163513"/>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5434" name="Line 26"/>
          <p:cNvSpPr>
            <a:spLocks noChangeShapeType="1"/>
          </p:cNvSpPr>
          <p:nvPr/>
        </p:nvSpPr>
        <p:spPr bwMode="auto">
          <a:xfrm flipH="1">
            <a:off x="7284963" y="4568006"/>
            <a:ext cx="384175" cy="163513"/>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5435" name="Line 27"/>
          <p:cNvSpPr>
            <a:spLocks noChangeShapeType="1"/>
          </p:cNvSpPr>
          <p:nvPr/>
        </p:nvSpPr>
        <p:spPr bwMode="auto">
          <a:xfrm>
            <a:off x="7899325" y="4568006"/>
            <a:ext cx="384175" cy="163513"/>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5436" name="Rectangle 28"/>
          <p:cNvSpPr>
            <a:spLocks noChangeArrowheads="1"/>
          </p:cNvSpPr>
          <p:nvPr/>
        </p:nvSpPr>
        <p:spPr bwMode="auto">
          <a:xfrm>
            <a:off x="2366888" y="4650556"/>
            <a:ext cx="461962" cy="409575"/>
          </a:xfrm>
          <a:prstGeom prst="rect">
            <a:avLst/>
          </a:prstGeom>
          <a:solidFill>
            <a:schemeClr val="bg1"/>
          </a:solidFill>
          <a:ln w="952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en-US" altLang="zh-CN" sz="2000">
                <a:solidFill>
                  <a:srgbClr val="333399"/>
                </a:solidFill>
              </a:rPr>
              <a:t>RG</a:t>
            </a:r>
            <a:endParaRPr lang="en-US" altLang="zh-CN" sz="2000">
              <a:solidFill>
                <a:srgbClr val="333399"/>
              </a:solidFill>
            </a:endParaRPr>
          </a:p>
        </p:txBody>
      </p:sp>
      <p:sp>
        <p:nvSpPr>
          <p:cNvPr id="145437" name="Text Box 29"/>
          <p:cNvSpPr txBox="1">
            <a:spLocks noChangeArrowheads="1"/>
          </p:cNvSpPr>
          <p:nvPr/>
        </p:nvSpPr>
        <p:spPr bwMode="auto">
          <a:xfrm>
            <a:off x="1462013" y="4612456"/>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ea typeface="黑体" panose="02010609060101010101" pitchFamily="49" charset="-122"/>
              </a:rPr>
              <a:t>…</a:t>
            </a:r>
            <a:endParaRPr lang="en-US" altLang="zh-CN" sz="2000">
              <a:solidFill>
                <a:srgbClr val="333399"/>
              </a:solidFill>
              <a:ea typeface="黑体" panose="02010609060101010101" pitchFamily="49" charset="-122"/>
            </a:endParaRPr>
          </a:p>
        </p:txBody>
      </p:sp>
      <p:sp>
        <p:nvSpPr>
          <p:cNvPr id="145438" name="Rectangle 30"/>
          <p:cNvSpPr>
            <a:spLocks noChangeArrowheads="1"/>
          </p:cNvSpPr>
          <p:nvPr/>
        </p:nvSpPr>
        <p:spPr bwMode="auto">
          <a:xfrm>
            <a:off x="5908600" y="4240981"/>
            <a:ext cx="579438" cy="388938"/>
          </a:xfrm>
          <a:prstGeom prst="rect">
            <a:avLst/>
          </a:prstGeom>
          <a:solidFill>
            <a:schemeClr val="bg1"/>
          </a:solidFill>
          <a:ln w="952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rPr>
              <a:t>领域</a:t>
            </a:r>
            <a:endParaRPr lang="zh-CN" altLang="en-US" sz="2000">
              <a:solidFill>
                <a:srgbClr val="333399"/>
              </a:solidFill>
            </a:endParaRPr>
          </a:p>
        </p:txBody>
      </p:sp>
      <p:sp>
        <p:nvSpPr>
          <p:cNvPr id="145439" name="Rectangle 31"/>
          <p:cNvSpPr>
            <a:spLocks noChangeArrowheads="1"/>
          </p:cNvSpPr>
          <p:nvPr/>
        </p:nvSpPr>
        <p:spPr bwMode="auto">
          <a:xfrm>
            <a:off x="7651675" y="4240981"/>
            <a:ext cx="579438" cy="388938"/>
          </a:xfrm>
          <a:prstGeom prst="rect">
            <a:avLst/>
          </a:prstGeom>
          <a:solidFill>
            <a:schemeClr val="bg1"/>
          </a:solidFill>
          <a:ln w="952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rPr>
              <a:t>领域</a:t>
            </a:r>
            <a:endParaRPr lang="zh-CN" altLang="en-US" sz="2000">
              <a:solidFill>
                <a:srgbClr val="333399"/>
              </a:solidFill>
            </a:endParaRPr>
          </a:p>
        </p:txBody>
      </p:sp>
      <p:sp>
        <p:nvSpPr>
          <p:cNvPr id="145440" name="Rectangle 32"/>
          <p:cNvSpPr>
            <a:spLocks noChangeArrowheads="1"/>
          </p:cNvSpPr>
          <p:nvPr/>
        </p:nvSpPr>
        <p:spPr bwMode="auto">
          <a:xfrm>
            <a:off x="3333675" y="2350269"/>
            <a:ext cx="1944688" cy="752475"/>
          </a:xfrm>
          <a:prstGeom prst="rect">
            <a:avLst/>
          </a:prstGeom>
          <a:solidFill>
            <a:schemeClr val="accent2"/>
          </a:solidFill>
          <a:ln w="952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rPr>
              <a:t>因特网体系结构</a:t>
            </a:r>
            <a:endParaRPr lang="zh-CN" altLang="en-US" sz="2000">
              <a:solidFill>
                <a:srgbClr val="333399"/>
              </a:solidFill>
            </a:endParaRPr>
          </a:p>
          <a:p>
            <a:pPr algn="ctr"/>
            <a:r>
              <a:rPr lang="zh-CN" altLang="en-US" sz="2000">
                <a:solidFill>
                  <a:srgbClr val="333399"/>
                </a:solidFill>
              </a:rPr>
              <a:t>研究委员会 </a:t>
            </a:r>
            <a:r>
              <a:rPr lang="en-US" altLang="zh-CN" sz="2000">
                <a:solidFill>
                  <a:srgbClr val="333399"/>
                </a:solidFill>
              </a:rPr>
              <a:t>IAB </a:t>
            </a:r>
            <a:endParaRPr lang="en-US" altLang="zh-CN" sz="2000">
              <a:solidFill>
                <a:srgbClr val="333399"/>
              </a:solidFill>
            </a:endParaRPr>
          </a:p>
        </p:txBody>
      </p:sp>
      <p:sp>
        <p:nvSpPr>
          <p:cNvPr id="145441" name="Rectangle 33"/>
          <p:cNvSpPr>
            <a:spLocks noChangeArrowheads="1"/>
          </p:cNvSpPr>
          <p:nvPr/>
        </p:nvSpPr>
        <p:spPr bwMode="auto">
          <a:xfrm>
            <a:off x="7116688" y="4721994"/>
            <a:ext cx="538162" cy="412750"/>
          </a:xfrm>
          <a:prstGeom prst="rect">
            <a:avLst/>
          </a:prstGeom>
          <a:solidFill>
            <a:schemeClr val="bg1"/>
          </a:solidFill>
          <a:ln w="952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en-US" altLang="zh-CN" sz="2000">
                <a:solidFill>
                  <a:srgbClr val="333399"/>
                </a:solidFill>
              </a:rPr>
              <a:t>WG</a:t>
            </a:r>
            <a:endParaRPr lang="en-US" altLang="zh-CN" sz="2000">
              <a:solidFill>
                <a:srgbClr val="333399"/>
              </a:solidFill>
            </a:endParaRPr>
          </a:p>
        </p:txBody>
      </p:sp>
      <p:sp>
        <p:nvSpPr>
          <p:cNvPr id="145442" name="Rectangle 34"/>
          <p:cNvSpPr>
            <a:spLocks noChangeArrowheads="1"/>
          </p:cNvSpPr>
          <p:nvPr/>
        </p:nvSpPr>
        <p:spPr bwMode="auto">
          <a:xfrm>
            <a:off x="6395963" y="4721994"/>
            <a:ext cx="538162" cy="412750"/>
          </a:xfrm>
          <a:prstGeom prst="rect">
            <a:avLst/>
          </a:prstGeom>
          <a:solidFill>
            <a:schemeClr val="bg1"/>
          </a:solidFill>
          <a:ln w="952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en-US" altLang="zh-CN" sz="2000">
                <a:solidFill>
                  <a:srgbClr val="333399"/>
                </a:solidFill>
              </a:rPr>
              <a:t>WG</a:t>
            </a:r>
            <a:endParaRPr lang="en-US" altLang="zh-CN" sz="2000">
              <a:solidFill>
                <a:srgbClr val="333399"/>
              </a:solidFill>
            </a:endParaRPr>
          </a:p>
        </p:txBody>
      </p:sp>
      <p:sp>
        <p:nvSpPr>
          <p:cNvPr id="145443" name="Rectangle 35"/>
          <p:cNvSpPr>
            <a:spLocks noChangeArrowheads="1"/>
          </p:cNvSpPr>
          <p:nvPr/>
        </p:nvSpPr>
        <p:spPr bwMode="auto">
          <a:xfrm>
            <a:off x="5422825" y="4721994"/>
            <a:ext cx="538163" cy="412750"/>
          </a:xfrm>
          <a:prstGeom prst="rect">
            <a:avLst/>
          </a:prstGeom>
          <a:solidFill>
            <a:schemeClr val="bg1"/>
          </a:solidFill>
          <a:ln w="9525">
            <a:solidFill>
              <a:schemeClr val="tx1"/>
            </a:solidFill>
            <a:miter lim="800000"/>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en-US" altLang="zh-CN" sz="2000">
                <a:solidFill>
                  <a:srgbClr val="333399"/>
                </a:solidFill>
              </a:rPr>
              <a:t>WG</a:t>
            </a:r>
            <a:endParaRPr lang="en-US" altLang="zh-CN" sz="2000">
              <a:solidFill>
                <a:srgbClr val="333399"/>
              </a:solidFill>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a:t>
            </a:r>
            <a:r>
              <a:rPr lang="zh-CN" altLang="en-US" dirty="0"/>
              <a:t>计算机网络的发展趋势</a:t>
            </a:r>
            <a:endParaRPr lang="zh-CN" altLang="en-US" dirty="0"/>
          </a:p>
        </p:txBody>
      </p:sp>
      <p:sp>
        <p:nvSpPr>
          <p:cNvPr id="3" name="内容占位符 2"/>
          <p:cNvSpPr>
            <a:spLocks noGrp="1"/>
          </p:cNvSpPr>
          <p:nvPr>
            <p:ph idx="1"/>
          </p:nvPr>
        </p:nvSpPr>
        <p:spPr>
          <a:xfrm>
            <a:off x="1077912" y="2951946"/>
            <a:ext cx="7598543" cy="1815882"/>
          </a:xfrm>
        </p:spPr>
        <p:txBody>
          <a:bodyPr/>
          <a:lstStyle/>
          <a:p>
            <a:r>
              <a:rPr lang="zh-CN" altLang="en-US" dirty="0"/>
              <a:t>更快、更大、更远：随着通信科学与技术的发展，特别光通信技术，计算机网络将在网络带宽、吞吐量、直接邻居距离等方面出现长足的进步。天地互连、深空传送等会更加成熟。</a:t>
            </a:r>
            <a:endParaRPr lang="zh-CN" altLang="en-US" dirty="0"/>
          </a:p>
        </p:txBody>
      </p:sp>
      <p:sp>
        <p:nvSpPr>
          <p:cNvPr id="4" name="文本框 3"/>
          <p:cNvSpPr txBox="1"/>
          <p:nvPr/>
        </p:nvSpPr>
        <p:spPr>
          <a:xfrm>
            <a:off x="1230313" y="1484784"/>
            <a:ext cx="7273305" cy="1077218"/>
          </a:xfrm>
          <a:prstGeom prst="rect">
            <a:avLst/>
          </a:prstGeom>
          <a:noFill/>
        </p:spPr>
        <p:txBody>
          <a:bodyPr wrap="square" rtlCol="0">
            <a:spAutoFit/>
          </a:bodyPr>
          <a:lstStyle/>
          <a:p>
            <a:r>
              <a:rPr lang="zh-CN" altLang="en-US" b="0" dirty="0">
                <a:latin typeface="宋体" panose="02010600030101010101" pitchFamily="2" charset="-122"/>
                <a:ea typeface="宋体" panose="02010600030101010101" pitchFamily="2" charset="-122"/>
              </a:rPr>
              <a:t>从通信网络本身来看，计算机网络今后的发展趋势大致会在以下几个方面：</a:t>
            </a:r>
            <a:endParaRPr lang="zh-CN" altLang="en-US" b="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4400" y="1524000"/>
            <a:ext cx="7391400" cy="1815882"/>
          </a:xfrm>
        </p:spPr>
        <p:txBody>
          <a:bodyPr/>
          <a:lstStyle/>
          <a:p>
            <a:r>
              <a:rPr lang="zh-CN" altLang="en-US" dirty="0"/>
              <a:t>更智能、更安全：人工智能、大数据、量子通信等科学技术的发展，将会促使计算机网络朝着更加智能（如拥塞控制、流量控制、路由选择等）和更加安全的方面发展。</a:t>
            </a:r>
            <a:endParaRPr lang="zh-CN" altLang="en-US" dirty="0"/>
          </a:p>
        </p:txBody>
      </p:sp>
      <p:sp>
        <p:nvSpPr>
          <p:cNvPr id="4" name="内容占位符 2"/>
          <p:cNvSpPr txBox="1"/>
          <p:nvPr/>
        </p:nvSpPr>
        <p:spPr bwMode="auto">
          <a:xfrm>
            <a:off x="914400" y="3518119"/>
            <a:ext cx="73914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lvl1pPr marL="195580" indent="-195580" algn="just" rtl="0" eaLnBrk="0" fontAlgn="base" hangingPunct="0">
              <a:spcBef>
                <a:spcPct val="20000"/>
              </a:spcBef>
              <a:spcAft>
                <a:spcPct val="0"/>
              </a:spcAft>
              <a:buClr>
                <a:schemeClr val="accent2"/>
              </a:buClr>
              <a:buSzPct val="70000"/>
              <a:buFont typeface="Wingdings" panose="05000000000000000000" pitchFamily="2" charset="2"/>
              <a:buBlip>
                <a:blip r:embed="rId1"/>
              </a:buBlip>
              <a:defRPr kumimoji="1" sz="2800" b="1">
                <a:solidFill>
                  <a:schemeClr val="tx1"/>
                </a:solidFill>
                <a:latin typeface="+mn-lt"/>
                <a:ea typeface="+mn-ea"/>
                <a:cs typeface="+mn-cs"/>
              </a:defRPr>
            </a:lvl1pPr>
            <a:lvl2pPr marL="671830" indent="-285750" algn="just" rtl="0" eaLnBrk="0" fontAlgn="base" hangingPunct="0">
              <a:spcBef>
                <a:spcPct val="20000"/>
              </a:spcBef>
              <a:spcAft>
                <a:spcPct val="0"/>
              </a:spcAft>
              <a:buClr>
                <a:schemeClr val="accent2"/>
              </a:buClr>
              <a:buSzPct val="70000"/>
              <a:buFont typeface="Wingdings" panose="05000000000000000000" pitchFamily="2" charset="2"/>
              <a:buChar char="l"/>
              <a:defRPr kumimoji="1" sz="2400" b="1">
                <a:solidFill>
                  <a:schemeClr val="tx1"/>
                </a:solidFill>
                <a:latin typeface="+mn-lt"/>
                <a:ea typeface="+mn-ea"/>
              </a:defRPr>
            </a:lvl2pPr>
            <a:lvl3pPr marL="1090930"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10030" indent="-228600" algn="just" rtl="0" eaLnBrk="0" fontAlgn="base" hangingPunct="0">
              <a:spcBef>
                <a:spcPct val="20000"/>
              </a:spcBef>
              <a:spcAft>
                <a:spcPct val="0"/>
              </a:spcAft>
              <a:buChar char="–"/>
              <a:defRPr kumimoji="1" sz="1600" b="1">
                <a:solidFill>
                  <a:schemeClr val="tx1"/>
                </a:solidFill>
                <a:latin typeface="+mn-lt"/>
                <a:ea typeface="+mn-ea"/>
              </a:defRPr>
            </a:lvl4pPr>
            <a:lvl5pPr marL="1929130" indent="-228600" algn="just" rtl="0" eaLnBrk="0" fontAlgn="base" hangingPunct="0">
              <a:spcBef>
                <a:spcPct val="20000"/>
              </a:spcBef>
              <a:spcAft>
                <a:spcPct val="0"/>
              </a:spcAft>
              <a:buChar char="»"/>
              <a:defRPr kumimoji="1" sz="1200" b="1">
                <a:solidFill>
                  <a:schemeClr val="tx1"/>
                </a:solidFill>
                <a:latin typeface="+mn-lt"/>
                <a:ea typeface="+mn-ea"/>
              </a:defRPr>
            </a:lvl5pPr>
            <a:lvl6pPr marL="2386330" indent="-228600" algn="just" rtl="0" fontAlgn="base">
              <a:spcBef>
                <a:spcPct val="20000"/>
              </a:spcBef>
              <a:spcAft>
                <a:spcPct val="0"/>
              </a:spcAft>
              <a:buChar char="»"/>
              <a:defRPr kumimoji="1" sz="1200" b="1">
                <a:solidFill>
                  <a:schemeClr val="tx1"/>
                </a:solidFill>
                <a:latin typeface="+mn-lt"/>
                <a:ea typeface="+mn-ea"/>
              </a:defRPr>
            </a:lvl6pPr>
            <a:lvl7pPr marL="2843530" indent="-228600" algn="just" rtl="0" fontAlgn="base">
              <a:spcBef>
                <a:spcPct val="20000"/>
              </a:spcBef>
              <a:spcAft>
                <a:spcPct val="0"/>
              </a:spcAft>
              <a:buChar char="»"/>
              <a:defRPr kumimoji="1" sz="1200" b="1">
                <a:solidFill>
                  <a:schemeClr val="tx1"/>
                </a:solidFill>
                <a:latin typeface="+mn-lt"/>
                <a:ea typeface="+mn-ea"/>
              </a:defRPr>
            </a:lvl7pPr>
            <a:lvl8pPr marL="3300730" indent="-228600" algn="just" rtl="0" fontAlgn="base">
              <a:spcBef>
                <a:spcPct val="20000"/>
              </a:spcBef>
              <a:spcAft>
                <a:spcPct val="0"/>
              </a:spcAft>
              <a:buChar char="»"/>
              <a:defRPr kumimoji="1" sz="1200" b="1">
                <a:solidFill>
                  <a:schemeClr val="tx1"/>
                </a:solidFill>
                <a:latin typeface="+mn-lt"/>
                <a:ea typeface="+mn-ea"/>
              </a:defRPr>
            </a:lvl8pPr>
            <a:lvl9pPr marL="3757930" indent="-228600" algn="just" rtl="0" fontAlgn="base">
              <a:spcBef>
                <a:spcPct val="20000"/>
              </a:spcBef>
              <a:spcAft>
                <a:spcPct val="0"/>
              </a:spcAft>
              <a:buChar char="»"/>
              <a:defRPr kumimoji="1" sz="1200" b="1">
                <a:solidFill>
                  <a:schemeClr val="tx1"/>
                </a:solidFill>
                <a:latin typeface="+mn-lt"/>
                <a:ea typeface="+mn-ea"/>
              </a:defRPr>
            </a:lvl9pPr>
          </a:lstStyle>
          <a:p>
            <a:r>
              <a:rPr lang="zh-CN" altLang="en-US" kern="0" dirty="0"/>
              <a:t>更广泛、更小型：智能材料、传感器、</a:t>
            </a:r>
            <a:r>
              <a:rPr lang="en-US" altLang="zh-CN" kern="0" dirty="0"/>
              <a:t>IOT</a:t>
            </a:r>
            <a:r>
              <a:rPr lang="zh-CN" altLang="en-US" kern="0" dirty="0"/>
              <a:t>、智能机械等科学技术的发展，将会促使计算机网络真正实现万物互联，人体网络（即体域网）、可穿戴网络、车联网等将进一步成熟。</a:t>
            </a:r>
            <a:endParaRPr lang="zh-CN" altLang="en-US" kern="0"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r>
              <a:rPr lang="zh-CN" altLang="en-US"/>
              <a:t>本章作业</a:t>
            </a:r>
            <a:endParaRPr lang="zh-CN" altLang="en-US"/>
          </a:p>
        </p:txBody>
      </p:sp>
      <p:sp>
        <p:nvSpPr>
          <p:cNvPr id="51203" name="Rectangle 3"/>
          <p:cNvSpPr>
            <a:spLocks noGrp="1" noChangeArrowheads="1"/>
          </p:cNvSpPr>
          <p:nvPr>
            <p:ph type="body" idx="1"/>
          </p:nvPr>
        </p:nvSpPr>
        <p:spPr>
          <a:xfrm>
            <a:off x="925513" y="1340768"/>
            <a:ext cx="7391400" cy="369332"/>
          </a:xfrm>
        </p:spPr>
        <p:txBody>
          <a:bodyPr/>
          <a:lstStyle/>
          <a:p>
            <a:pPr eaLnBrk="1" hangingPunct="1">
              <a:buFont typeface="Wingdings" panose="05000000000000000000" pitchFamily="2" charset="2"/>
              <a:buNone/>
              <a:defRPr/>
            </a:pPr>
            <a:r>
              <a:rPr lang="en-US" altLang="zh-CN" sz="1800" b="0" dirty="0">
                <a:latin typeface="+mn-ea"/>
              </a:rPr>
              <a:t>1. </a:t>
            </a:r>
            <a:r>
              <a:rPr lang="zh-CN" altLang="en-US" sz="1800" b="0" dirty="0">
                <a:latin typeface="+mn-ea"/>
              </a:rPr>
              <a:t>什么是计算机网络？</a:t>
            </a:r>
            <a:r>
              <a:rPr lang="en-US" altLang="zh-CN" sz="1800" b="0" dirty="0">
                <a:latin typeface="+mn-ea"/>
              </a:rPr>
              <a:t> </a:t>
            </a:r>
            <a:endParaRPr lang="zh-CN" altLang="zh-CN" sz="1800" b="0" dirty="0">
              <a:latin typeface="+mn-ea"/>
            </a:endParaRPr>
          </a:p>
        </p:txBody>
      </p:sp>
      <p:sp>
        <p:nvSpPr>
          <p:cNvPr id="4" name="Rectangle 3"/>
          <p:cNvSpPr txBox="1">
            <a:spLocks noChangeArrowheads="1"/>
          </p:cNvSpPr>
          <p:nvPr/>
        </p:nvSpPr>
        <p:spPr bwMode="auto">
          <a:xfrm>
            <a:off x="925513" y="1813302"/>
            <a:ext cx="7391400" cy="646331"/>
          </a:xfrm>
          <a:prstGeom prst="rect">
            <a:avLst/>
          </a:prstGeom>
          <a:noFill/>
          <a:ln>
            <a:noFill/>
          </a:ln>
          <a:effectLst/>
        </p:spPr>
        <p:txBody>
          <a:bodyPr>
            <a:spAutoFit/>
          </a:bodyPr>
          <a:lstStyle>
            <a:lvl1pPr marL="195580" indent="-195580" algn="just" rtl="0" eaLnBrk="0" fontAlgn="base" hangingPunct="0">
              <a:spcBef>
                <a:spcPct val="20000"/>
              </a:spcBef>
              <a:spcAft>
                <a:spcPct val="0"/>
              </a:spcAft>
              <a:buClr>
                <a:schemeClr val="accent2"/>
              </a:buClr>
              <a:buSzPct val="70000"/>
              <a:buFont typeface="Wingdings" panose="05000000000000000000" pitchFamily="2" charset="2"/>
              <a:buBlip>
                <a:blip r:embed="rId1"/>
              </a:buBlip>
              <a:defRPr kumimoji="1" sz="2800" b="1">
                <a:solidFill>
                  <a:schemeClr val="tx1"/>
                </a:solidFill>
                <a:latin typeface="+mn-lt"/>
                <a:ea typeface="+mn-ea"/>
                <a:cs typeface="+mn-cs"/>
              </a:defRPr>
            </a:lvl1pPr>
            <a:lvl2pPr marL="671830" indent="-285750" algn="just" rtl="0" eaLnBrk="0" fontAlgn="base" hangingPunct="0">
              <a:spcBef>
                <a:spcPct val="20000"/>
              </a:spcBef>
              <a:spcAft>
                <a:spcPct val="0"/>
              </a:spcAft>
              <a:buClr>
                <a:schemeClr val="accent2"/>
              </a:buClr>
              <a:buSzPct val="70000"/>
              <a:buFont typeface="Wingdings" panose="05000000000000000000" pitchFamily="2" charset="2"/>
              <a:buChar char="l"/>
              <a:defRPr kumimoji="1" sz="2400" b="1">
                <a:solidFill>
                  <a:schemeClr val="tx1"/>
                </a:solidFill>
                <a:latin typeface="+mn-lt"/>
                <a:ea typeface="+mn-ea"/>
              </a:defRPr>
            </a:lvl2pPr>
            <a:lvl3pPr marL="1090930"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10030" indent="-228600" algn="just" rtl="0" eaLnBrk="0" fontAlgn="base" hangingPunct="0">
              <a:spcBef>
                <a:spcPct val="20000"/>
              </a:spcBef>
              <a:spcAft>
                <a:spcPct val="0"/>
              </a:spcAft>
              <a:buChar char="–"/>
              <a:defRPr kumimoji="1" sz="1600" b="1">
                <a:solidFill>
                  <a:schemeClr val="tx1"/>
                </a:solidFill>
                <a:latin typeface="+mn-lt"/>
                <a:ea typeface="+mn-ea"/>
              </a:defRPr>
            </a:lvl4pPr>
            <a:lvl5pPr marL="1929130" indent="-228600" algn="just" rtl="0" eaLnBrk="0" fontAlgn="base" hangingPunct="0">
              <a:spcBef>
                <a:spcPct val="20000"/>
              </a:spcBef>
              <a:spcAft>
                <a:spcPct val="0"/>
              </a:spcAft>
              <a:buChar char="»"/>
              <a:defRPr kumimoji="1" sz="1200" b="1">
                <a:solidFill>
                  <a:schemeClr val="tx1"/>
                </a:solidFill>
                <a:latin typeface="+mn-lt"/>
                <a:ea typeface="+mn-ea"/>
              </a:defRPr>
            </a:lvl5pPr>
            <a:lvl6pPr marL="2386330" indent="-228600" algn="just" rtl="0" fontAlgn="base">
              <a:spcBef>
                <a:spcPct val="20000"/>
              </a:spcBef>
              <a:spcAft>
                <a:spcPct val="0"/>
              </a:spcAft>
              <a:buChar char="»"/>
              <a:defRPr kumimoji="1" sz="1200" b="1">
                <a:solidFill>
                  <a:schemeClr val="tx1"/>
                </a:solidFill>
                <a:latin typeface="+mn-lt"/>
                <a:ea typeface="+mn-ea"/>
              </a:defRPr>
            </a:lvl6pPr>
            <a:lvl7pPr marL="2843530" indent="-228600" algn="just" rtl="0" fontAlgn="base">
              <a:spcBef>
                <a:spcPct val="20000"/>
              </a:spcBef>
              <a:spcAft>
                <a:spcPct val="0"/>
              </a:spcAft>
              <a:buChar char="»"/>
              <a:defRPr kumimoji="1" sz="1200" b="1">
                <a:solidFill>
                  <a:schemeClr val="tx1"/>
                </a:solidFill>
                <a:latin typeface="+mn-lt"/>
                <a:ea typeface="+mn-ea"/>
              </a:defRPr>
            </a:lvl7pPr>
            <a:lvl8pPr marL="3300730" indent="-228600" algn="just" rtl="0" fontAlgn="base">
              <a:spcBef>
                <a:spcPct val="20000"/>
              </a:spcBef>
              <a:spcAft>
                <a:spcPct val="0"/>
              </a:spcAft>
              <a:buChar char="»"/>
              <a:defRPr kumimoji="1" sz="1200" b="1">
                <a:solidFill>
                  <a:schemeClr val="tx1"/>
                </a:solidFill>
                <a:latin typeface="+mn-lt"/>
                <a:ea typeface="+mn-ea"/>
              </a:defRPr>
            </a:lvl8pPr>
            <a:lvl9pPr marL="3757930" indent="-228600" algn="just" rtl="0" fontAlgn="base">
              <a:spcBef>
                <a:spcPct val="20000"/>
              </a:spcBef>
              <a:spcAft>
                <a:spcPct val="0"/>
              </a:spcAft>
              <a:buChar char="»"/>
              <a:defRPr kumimoji="1" sz="1200" b="1">
                <a:solidFill>
                  <a:schemeClr val="tx1"/>
                </a:solidFill>
                <a:latin typeface="+mn-lt"/>
                <a:ea typeface="+mn-ea"/>
              </a:defRPr>
            </a:lvl9pPr>
          </a:lstStyle>
          <a:p>
            <a:pPr eaLnBrk="1" hangingPunct="1">
              <a:buFont typeface="Wingdings" panose="05000000000000000000" pitchFamily="2" charset="2"/>
              <a:buNone/>
              <a:defRPr/>
            </a:pPr>
            <a:r>
              <a:rPr lang="en-US" altLang="zh-CN" sz="1800" b="0" kern="0" dirty="0">
                <a:latin typeface="+mn-ea"/>
              </a:rPr>
              <a:t>2. </a:t>
            </a:r>
            <a:r>
              <a:rPr lang="zh-CN" altLang="en-US" sz="1800" b="0" kern="0" dirty="0">
                <a:latin typeface="+mn-ea"/>
              </a:rPr>
              <a:t>什么是计算机网络的拓扑结构？按照拓扑结构，计算机网络可以分为哪几种？各有什么特点？</a:t>
            </a:r>
            <a:r>
              <a:rPr lang="en-US" altLang="zh-CN" sz="1800" b="0" kern="0" dirty="0">
                <a:latin typeface="+mn-ea"/>
              </a:rPr>
              <a:t> </a:t>
            </a:r>
            <a:endParaRPr lang="zh-CN" altLang="zh-CN" sz="1800" b="0" kern="0" dirty="0">
              <a:latin typeface="+mn-ea"/>
            </a:endParaRPr>
          </a:p>
        </p:txBody>
      </p:sp>
      <p:sp>
        <p:nvSpPr>
          <p:cNvPr id="152581" name="文本框 5"/>
          <p:cNvSpPr txBox="1">
            <a:spLocks noChangeArrowheads="1"/>
          </p:cNvSpPr>
          <p:nvPr/>
        </p:nvSpPr>
        <p:spPr bwMode="auto">
          <a:xfrm>
            <a:off x="925513" y="2562835"/>
            <a:ext cx="74025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1800" b="0" dirty="0">
                <a:latin typeface="+mn-ea"/>
                <a:ea typeface="+mn-ea"/>
              </a:rPr>
              <a:t>3. </a:t>
            </a:r>
            <a:r>
              <a:rPr lang="zh-CN" altLang="en-US" sz="1800" b="0" dirty="0">
                <a:latin typeface="+mn-ea"/>
                <a:ea typeface="+mn-ea"/>
              </a:rPr>
              <a:t>数据交换交换的作用是什么？按照数据交换形式，计算机网络可以分为哪几种？各有什么特点？</a:t>
            </a:r>
            <a:endParaRPr lang="zh-CN" altLang="en-US" sz="1800" b="0" dirty="0">
              <a:latin typeface="+mn-ea"/>
              <a:ea typeface="+mn-ea"/>
            </a:endParaRPr>
          </a:p>
        </p:txBody>
      </p:sp>
      <p:sp>
        <p:nvSpPr>
          <p:cNvPr id="6" name="文本框 5"/>
          <p:cNvSpPr txBox="1">
            <a:spLocks noChangeArrowheads="1"/>
          </p:cNvSpPr>
          <p:nvPr/>
        </p:nvSpPr>
        <p:spPr bwMode="auto">
          <a:xfrm>
            <a:off x="925513" y="3312368"/>
            <a:ext cx="74025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1800" b="0" dirty="0">
                <a:latin typeface="+mn-ea"/>
                <a:ea typeface="+mn-ea"/>
              </a:rPr>
              <a:t>4. </a:t>
            </a:r>
            <a:r>
              <a:rPr lang="zh-CN" altLang="en-US" sz="1800" b="0" dirty="0">
                <a:latin typeface="+mn-ea"/>
                <a:ea typeface="+mn-ea"/>
              </a:rPr>
              <a:t>网络中任意两台计算机系统之间可以采取哪些方式进行通信？分别有哪些特点？</a:t>
            </a:r>
            <a:endParaRPr lang="zh-CN" altLang="en-US" sz="1800" b="0" dirty="0">
              <a:latin typeface="+mn-ea"/>
              <a:ea typeface="+mn-ea"/>
            </a:endParaRPr>
          </a:p>
        </p:txBody>
      </p:sp>
      <p:sp>
        <p:nvSpPr>
          <p:cNvPr id="7" name="文本框 5"/>
          <p:cNvSpPr txBox="1">
            <a:spLocks noChangeArrowheads="1"/>
          </p:cNvSpPr>
          <p:nvPr/>
        </p:nvSpPr>
        <p:spPr bwMode="auto">
          <a:xfrm>
            <a:off x="925513" y="4061901"/>
            <a:ext cx="74025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1800" b="0" dirty="0">
                <a:latin typeface="+mn-ea"/>
                <a:ea typeface="+mn-ea"/>
              </a:rPr>
              <a:t>5. </a:t>
            </a:r>
            <a:r>
              <a:rPr lang="zh-CN" altLang="en-US" sz="1800" b="0" dirty="0">
                <a:latin typeface="+mn-ea"/>
                <a:ea typeface="+mn-ea"/>
              </a:rPr>
              <a:t>阐述分组交换的工作过程，说明其特点。</a:t>
            </a:r>
            <a:endParaRPr lang="zh-CN" altLang="en-US" sz="1800" b="0" dirty="0">
              <a:latin typeface="+mn-ea"/>
              <a:ea typeface="+mn-ea"/>
            </a:endParaRPr>
          </a:p>
        </p:txBody>
      </p:sp>
      <p:sp>
        <p:nvSpPr>
          <p:cNvPr id="8" name="文本框 5"/>
          <p:cNvSpPr txBox="1">
            <a:spLocks noChangeArrowheads="1"/>
          </p:cNvSpPr>
          <p:nvPr/>
        </p:nvSpPr>
        <p:spPr bwMode="auto">
          <a:xfrm>
            <a:off x="925513" y="4534435"/>
            <a:ext cx="74025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1800" b="0" dirty="0">
                <a:latin typeface="+mn-ea"/>
                <a:ea typeface="+mn-ea"/>
              </a:rPr>
              <a:t>6. </a:t>
            </a:r>
            <a:r>
              <a:rPr lang="zh-CN" altLang="en-US" sz="1800" b="0" dirty="0">
                <a:latin typeface="+mn-ea"/>
                <a:ea typeface="+mn-ea"/>
              </a:rPr>
              <a:t>请分别阐述你对“带宽”、“速率”、“吞吐量”、“时延”和“信道利用率”的认识，并说明信道利用率并非越高越好的原因。</a:t>
            </a:r>
            <a:endParaRPr lang="en-US" altLang="zh-CN" sz="1800" b="0" dirty="0">
              <a:latin typeface="+mn-ea"/>
              <a:ea typeface="+mn-ea"/>
            </a:endParaRPr>
          </a:p>
          <a:p>
            <a:pPr algn="l">
              <a:spcBef>
                <a:spcPct val="0"/>
              </a:spcBef>
              <a:buClrTx/>
              <a:buSzTx/>
              <a:buFontTx/>
              <a:buNone/>
            </a:pPr>
            <a:r>
              <a:rPr lang="zh-CN" altLang="en-US" sz="1800" b="0" dirty="0">
                <a:latin typeface="+mn-ea"/>
                <a:ea typeface="+mn-ea"/>
              </a:rPr>
              <a:t>（说明：关于“速率”和“带宽”可参阅</a:t>
            </a:r>
            <a:r>
              <a:rPr lang="en-US" altLang="zh-CN" sz="1800" b="0" dirty="0">
                <a:latin typeface="+mn-ea"/>
                <a:ea typeface="+mn-ea"/>
              </a:rPr>
              <a:t>P53</a:t>
            </a:r>
            <a:r>
              <a:rPr lang="zh-CN" altLang="en-US" sz="1800" b="0" dirty="0">
                <a:latin typeface="+mn-ea"/>
                <a:ea typeface="+mn-ea"/>
              </a:rPr>
              <a:t>的相关内容，也可以阅读数据通信基础方面的资料）</a:t>
            </a:r>
            <a:endParaRPr lang="zh-CN" altLang="en-US" sz="1800" b="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a:t>1.1.2 </a:t>
            </a:r>
            <a:r>
              <a:rPr lang="zh-CN" altLang="en-US"/>
              <a:t>计算机</a:t>
            </a:r>
            <a:r>
              <a:rPr lang="en-US" altLang="zh-CN"/>
              <a:t>—</a:t>
            </a:r>
            <a:r>
              <a:rPr lang="zh-CN" altLang="en-US"/>
              <a:t>计算机网络</a:t>
            </a:r>
            <a:endParaRPr lang="zh-CN" altLang="en-US"/>
          </a:p>
        </p:txBody>
      </p:sp>
      <p:sp>
        <p:nvSpPr>
          <p:cNvPr id="618556" name="Rectangle 60"/>
          <p:cNvSpPr>
            <a:spLocks noChangeArrowheads="1"/>
          </p:cNvSpPr>
          <p:nvPr/>
        </p:nvSpPr>
        <p:spPr bwMode="auto">
          <a:xfrm>
            <a:off x="4211638" y="4724400"/>
            <a:ext cx="1516062" cy="549275"/>
          </a:xfrm>
          <a:prstGeom prst="rect">
            <a:avLst/>
          </a:prstGeom>
          <a:noFill/>
          <a:ln>
            <a:noFill/>
          </a:ln>
          <a:effectLst/>
        </p:spPr>
        <p:txBody>
          <a:bodyPr wrap="none" anchor="ctr">
            <a:spAutoFit/>
          </a:bodyPr>
          <a:lstStyle/>
          <a:p>
            <a:pPr eaLnBrk="1" hangingPunct="1">
              <a:defRPr/>
            </a:pPr>
            <a:r>
              <a:rPr lang="zh-CN" altLang="en-US" sz="2400" dirty="0">
                <a:latin typeface="Arial" panose="020B0604020202020204" pitchFamily="34" charset="0"/>
                <a:ea typeface="宋体" panose="02010600030101010101" pitchFamily="2" charset="-122"/>
              </a:rPr>
              <a:t>资源子网</a:t>
            </a:r>
            <a:r>
              <a:rPr lang="zh-CN" altLang="en-US" sz="3000" dirty="0">
                <a:effectLst>
                  <a:outerShdw blurRad="38100" dist="38100" dir="2700000" algn="tl">
                    <a:srgbClr val="C0C0C0"/>
                  </a:outerShdw>
                </a:effectLst>
                <a:latin typeface="Arial" panose="020B0604020202020204" pitchFamily="34" charset="0"/>
                <a:ea typeface="宋体" panose="02010600030101010101" pitchFamily="2" charset="-122"/>
              </a:rPr>
              <a:t> </a:t>
            </a:r>
            <a:endParaRPr lang="zh-CN" altLang="en-US" sz="3000" dirty="0">
              <a:effectLst>
                <a:outerShdw blurRad="38100" dist="38100" dir="2700000" algn="tl">
                  <a:srgbClr val="C0C0C0"/>
                </a:outerShdw>
              </a:effectLst>
              <a:latin typeface="Arial" panose="020B0604020202020204" pitchFamily="34" charset="0"/>
              <a:ea typeface="宋体" panose="02010600030101010101" pitchFamily="2" charset="-122"/>
            </a:endParaRPr>
          </a:p>
        </p:txBody>
      </p:sp>
      <p:sp>
        <p:nvSpPr>
          <p:cNvPr id="23556" name="AutoShape 5"/>
          <p:cNvSpPr>
            <a:spLocks noChangeArrowheads="1"/>
          </p:cNvSpPr>
          <p:nvPr/>
        </p:nvSpPr>
        <p:spPr bwMode="auto">
          <a:xfrm>
            <a:off x="2633663" y="2381250"/>
            <a:ext cx="309562" cy="198438"/>
          </a:xfrm>
          <a:prstGeom prst="flowChartConnector">
            <a:avLst/>
          </a:prstGeom>
          <a:solidFill>
            <a:srgbClr val="FFFFFF"/>
          </a:solidFill>
          <a:ln w="9525">
            <a:solidFill>
              <a:srgbClr val="000000"/>
            </a:solidFill>
            <a:round/>
          </a:ln>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557" name="Line 7"/>
          <p:cNvSpPr>
            <a:spLocks noChangeShapeType="1"/>
          </p:cNvSpPr>
          <p:nvPr/>
        </p:nvSpPr>
        <p:spPr bwMode="auto">
          <a:xfrm flipH="1">
            <a:off x="1460500" y="2481263"/>
            <a:ext cx="1173163" cy="2952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58" name="AutoShape 9"/>
          <p:cNvSpPr>
            <a:spLocks noChangeArrowheads="1"/>
          </p:cNvSpPr>
          <p:nvPr/>
        </p:nvSpPr>
        <p:spPr bwMode="auto">
          <a:xfrm>
            <a:off x="3563938" y="1987550"/>
            <a:ext cx="309562" cy="196850"/>
          </a:xfrm>
          <a:prstGeom prst="flowChartConnector">
            <a:avLst/>
          </a:prstGeom>
          <a:solidFill>
            <a:srgbClr val="FFFFFF"/>
          </a:solidFill>
          <a:ln w="9525">
            <a:solidFill>
              <a:srgbClr val="000000"/>
            </a:solidFill>
            <a:round/>
          </a:ln>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559" name="Line 10"/>
          <p:cNvSpPr>
            <a:spLocks noChangeShapeType="1"/>
          </p:cNvSpPr>
          <p:nvPr/>
        </p:nvSpPr>
        <p:spPr bwMode="auto">
          <a:xfrm flipH="1" flipV="1">
            <a:off x="1620838" y="1365250"/>
            <a:ext cx="1943100" cy="7207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60" name="Line 11"/>
          <p:cNvSpPr>
            <a:spLocks noChangeShapeType="1"/>
          </p:cNvSpPr>
          <p:nvPr/>
        </p:nvSpPr>
        <p:spPr bwMode="auto">
          <a:xfrm>
            <a:off x="3873500" y="2085975"/>
            <a:ext cx="1397000" cy="984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61" name="AutoShape 12"/>
          <p:cNvSpPr>
            <a:spLocks noChangeArrowheads="1"/>
          </p:cNvSpPr>
          <p:nvPr/>
        </p:nvSpPr>
        <p:spPr bwMode="auto">
          <a:xfrm>
            <a:off x="5270500" y="2085975"/>
            <a:ext cx="309563" cy="196850"/>
          </a:xfrm>
          <a:prstGeom prst="flowChartConnector">
            <a:avLst/>
          </a:prstGeom>
          <a:solidFill>
            <a:srgbClr val="FFFFFF"/>
          </a:solidFill>
          <a:ln w="9525">
            <a:solidFill>
              <a:srgbClr val="000000"/>
            </a:solidFill>
            <a:round/>
          </a:ln>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562" name="Line 13"/>
          <p:cNvSpPr>
            <a:spLocks noChangeShapeType="1"/>
          </p:cNvSpPr>
          <p:nvPr/>
        </p:nvSpPr>
        <p:spPr bwMode="auto">
          <a:xfrm>
            <a:off x="5424488" y="2282825"/>
            <a:ext cx="620712" cy="3952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63" name="AutoShape 14"/>
          <p:cNvSpPr>
            <a:spLocks noChangeArrowheads="1"/>
          </p:cNvSpPr>
          <p:nvPr/>
        </p:nvSpPr>
        <p:spPr bwMode="auto">
          <a:xfrm>
            <a:off x="6045200" y="2579688"/>
            <a:ext cx="309563" cy="196850"/>
          </a:xfrm>
          <a:prstGeom prst="flowChartConnector">
            <a:avLst/>
          </a:prstGeom>
          <a:solidFill>
            <a:srgbClr val="FFFFFF"/>
          </a:solidFill>
          <a:ln w="9525">
            <a:solidFill>
              <a:srgbClr val="000000"/>
            </a:solidFill>
            <a:round/>
          </a:ln>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564" name="Line 15"/>
          <p:cNvSpPr>
            <a:spLocks noChangeShapeType="1"/>
          </p:cNvSpPr>
          <p:nvPr/>
        </p:nvSpPr>
        <p:spPr bwMode="auto">
          <a:xfrm flipH="1">
            <a:off x="5424488" y="2678113"/>
            <a:ext cx="620712" cy="4937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65" name="AutoShape 16"/>
          <p:cNvSpPr>
            <a:spLocks noChangeArrowheads="1"/>
          </p:cNvSpPr>
          <p:nvPr/>
        </p:nvSpPr>
        <p:spPr bwMode="auto">
          <a:xfrm>
            <a:off x="5114925" y="3073400"/>
            <a:ext cx="309563" cy="196850"/>
          </a:xfrm>
          <a:prstGeom prst="flowChartConnector">
            <a:avLst/>
          </a:prstGeom>
          <a:solidFill>
            <a:srgbClr val="FFFFFF"/>
          </a:solidFill>
          <a:ln w="9525">
            <a:solidFill>
              <a:srgbClr val="000000"/>
            </a:solidFill>
            <a:round/>
          </a:ln>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566" name="Line 17"/>
          <p:cNvSpPr>
            <a:spLocks noChangeShapeType="1"/>
          </p:cNvSpPr>
          <p:nvPr/>
        </p:nvSpPr>
        <p:spPr bwMode="auto">
          <a:xfrm flipH="1">
            <a:off x="5270500" y="2282825"/>
            <a:ext cx="153988" cy="7905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67" name="Line 18"/>
          <p:cNvSpPr>
            <a:spLocks noChangeShapeType="1"/>
          </p:cNvSpPr>
          <p:nvPr/>
        </p:nvSpPr>
        <p:spPr bwMode="auto">
          <a:xfrm>
            <a:off x="3719513" y="2184400"/>
            <a:ext cx="1550987" cy="8890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68" name="AutoShape 19"/>
          <p:cNvSpPr>
            <a:spLocks noChangeArrowheads="1"/>
          </p:cNvSpPr>
          <p:nvPr/>
        </p:nvSpPr>
        <p:spPr bwMode="auto">
          <a:xfrm>
            <a:off x="3408363" y="3270250"/>
            <a:ext cx="311150" cy="198438"/>
          </a:xfrm>
          <a:prstGeom prst="flowChartConnector">
            <a:avLst/>
          </a:prstGeom>
          <a:solidFill>
            <a:srgbClr val="FFFFFF"/>
          </a:solidFill>
          <a:ln w="9525">
            <a:solidFill>
              <a:srgbClr val="000000"/>
            </a:solidFill>
            <a:round/>
          </a:ln>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569" name="Line 20"/>
          <p:cNvSpPr>
            <a:spLocks noChangeShapeType="1"/>
          </p:cNvSpPr>
          <p:nvPr/>
        </p:nvSpPr>
        <p:spPr bwMode="auto">
          <a:xfrm flipH="1">
            <a:off x="3719513" y="3171825"/>
            <a:ext cx="1395412" cy="19685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70" name="Line 21"/>
          <p:cNvSpPr>
            <a:spLocks noChangeShapeType="1"/>
          </p:cNvSpPr>
          <p:nvPr/>
        </p:nvSpPr>
        <p:spPr bwMode="auto">
          <a:xfrm flipH="1">
            <a:off x="3563938" y="2184400"/>
            <a:ext cx="155575" cy="108585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71" name="Line 22"/>
          <p:cNvSpPr>
            <a:spLocks noChangeShapeType="1"/>
          </p:cNvSpPr>
          <p:nvPr/>
        </p:nvSpPr>
        <p:spPr bwMode="auto">
          <a:xfrm>
            <a:off x="2789238" y="2579688"/>
            <a:ext cx="774700" cy="6905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72" name="Line 23"/>
          <p:cNvSpPr>
            <a:spLocks noChangeShapeType="1"/>
          </p:cNvSpPr>
          <p:nvPr/>
        </p:nvSpPr>
        <p:spPr bwMode="auto">
          <a:xfrm flipH="1">
            <a:off x="2789238" y="2085975"/>
            <a:ext cx="774700" cy="2952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73" name="Line 24"/>
          <p:cNvSpPr>
            <a:spLocks noChangeShapeType="1"/>
          </p:cNvSpPr>
          <p:nvPr/>
        </p:nvSpPr>
        <p:spPr bwMode="auto">
          <a:xfrm flipH="1">
            <a:off x="2943225" y="3368675"/>
            <a:ext cx="465138" cy="3952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74" name="Line 26"/>
          <p:cNvSpPr>
            <a:spLocks noChangeShapeType="1"/>
          </p:cNvSpPr>
          <p:nvPr/>
        </p:nvSpPr>
        <p:spPr bwMode="auto">
          <a:xfrm flipH="1">
            <a:off x="4959350" y="3270250"/>
            <a:ext cx="311150" cy="49371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75" name="Line 27"/>
          <p:cNvSpPr>
            <a:spLocks noChangeShapeType="1"/>
          </p:cNvSpPr>
          <p:nvPr/>
        </p:nvSpPr>
        <p:spPr bwMode="auto">
          <a:xfrm>
            <a:off x="5424488" y="3171825"/>
            <a:ext cx="620712" cy="49371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76" name="Line 28"/>
          <p:cNvSpPr>
            <a:spLocks noChangeShapeType="1"/>
          </p:cNvSpPr>
          <p:nvPr/>
        </p:nvSpPr>
        <p:spPr bwMode="auto">
          <a:xfrm flipV="1">
            <a:off x="6354763" y="2481263"/>
            <a:ext cx="776287" cy="19685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8526" name="Rectangle 30"/>
          <p:cNvSpPr>
            <a:spLocks noChangeArrowheads="1"/>
          </p:cNvSpPr>
          <p:nvPr/>
        </p:nvSpPr>
        <p:spPr bwMode="auto">
          <a:xfrm>
            <a:off x="7131050" y="2276475"/>
            <a:ext cx="249238" cy="358775"/>
          </a:xfrm>
          <a:prstGeom prst="rect">
            <a:avLst/>
          </a:prstGeom>
          <a:solidFill>
            <a:srgbClr val="FFFFFF"/>
          </a:solidFill>
          <a:ln w="9525">
            <a:solidFill>
              <a:srgbClr val="000000"/>
            </a:solidFill>
            <a:miter lim="800000"/>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en-US" altLang="zh-CN" sz="1200">
                <a:ea typeface="宋体" panose="02010600030101010101" pitchFamily="2" charset="-122"/>
              </a:rPr>
              <a:t>H</a:t>
            </a:r>
            <a:r>
              <a:rPr lang="en-US" altLang="zh-CN" sz="1800">
                <a:ea typeface="宋体" panose="02010600030101010101" pitchFamily="2" charset="-122"/>
              </a:rPr>
              <a:t>  </a:t>
            </a:r>
            <a:endParaRPr lang="en-US" altLang="zh-CN" sz="1800">
              <a:effectLst>
                <a:outerShdw blurRad="38100" dist="38100" dir="2700000" algn="tl">
                  <a:srgbClr val="C0C0C0"/>
                </a:outerShdw>
              </a:effectLst>
              <a:latin typeface="Arial" panose="020B0604020202020204" pitchFamily="34" charset="0"/>
              <a:ea typeface="宋体" panose="02010600030101010101" pitchFamily="2" charset="-122"/>
            </a:endParaRPr>
          </a:p>
        </p:txBody>
      </p:sp>
      <p:sp>
        <p:nvSpPr>
          <p:cNvPr id="23578" name="AutoShape 31"/>
          <p:cNvSpPr>
            <a:spLocks noChangeArrowheads="1"/>
          </p:cNvSpPr>
          <p:nvPr/>
        </p:nvSpPr>
        <p:spPr bwMode="auto">
          <a:xfrm>
            <a:off x="6045200" y="1789113"/>
            <a:ext cx="309563" cy="198437"/>
          </a:xfrm>
          <a:prstGeom prst="flowChartConnector">
            <a:avLst/>
          </a:prstGeom>
          <a:solidFill>
            <a:srgbClr val="FFFFFF"/>
          </a:solidFill>
          <a:ln w="9525">
            <a:solidFill>
              <a:srgbClr val="000000"/>
            </a:solidFill>
            <a:round/>
          </a:ln>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579" name="Line 32"/>
          <p:cNvSpPr>
            <a:spLocks noChangeShapeType="1"/>
          </p:cNvSpPr>
          <p:nvPr/>
        </p:nvSpPr>
        <p:spPr bwMode="auto">
          <a:xfrm>
            <a:off x="6354763" y="1887538"/>
            <a:ext cx="46672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80" name="Line 33"/>
          <p:cNvSpPr>
            <a:spLocks noChangeShapeType="1"/>
          </p:cNvSpPr>
          <p:nvPr/>
        </p:nvSpPr>
        <p:spPr bwMode="auto">
          <a:xfrm flipV="1">
            <a:off x="5424488" y="1887538"/>
            <a:ext cx="620712" cy="1984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81" name="Line 34"/>
          <p:cNvSpPr>
            <a:spLocks noChangeShapeType="1"/>
          </p:cNvSpPr>
          <p:nvPr/>
        </p:nvSpPr>
        <p:spPr bwMode="auto">
          <a:xfrm flipV="1">
            <a:off x="6821488" y="1196975"/>
            <a:ext cx="0" cy="7905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82" name="Line 35"/>
          <p:cNvSpPr>
            <a:spLocks noChangeShapeType="1"/>
          </p:cNvSpPr>
          <p:nvPr/>
        </p:nvSpPr>
        <p:spPr bwMode="auto">
          <a:xfrm flipH="1">
            <a:off x="6354763" y="1592263"/>
            <a:ext cx="46672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83" name="Line 36"/>
          <p:cNvSpPr>
            <a:spLocks noChangeShapeType="1"/>
          </p:cNvSpPr>
          <p:nvPr/>
        </p:nvSpPr>
        <p:spPr bwMode="auto">
          <a:xfrm>
            <a:off x="6354763" y="1295400"/>
            <a:ext cx="46672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84" name="Rectangle 37"/>
          <p:cNvSpPr>
            <a:spLocks noChangeArrowheads="1"/>
          </p:cNvSpPr>
          <p:nvPr/>
        </p:nvSpPr>
        <p:spPr bwMode="auto">
          <a:xfrm>
            <a:off x="6200775" y="1493838"/>
            <a:ext cx="153988" cy="196850"/>
          </a:xfrm>
          <a:prstGeom prst="rect">
            <a:avLst/>
          </a:prstGeom>
          <a:solidFill>
            <a:srgbClr val="FFFFFF"/>
          </a:solidFill>
          <a:ln w="9525">
            <a:solidFill>
              <a:srgbClr val="000000"/>
            </a:solidFill>
            <a:miter lim="800000"/>
          </a:ln>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585" name="Rectangle 38"/>
          <p:cNvSpPr>
            <a:spLocks noChangeArrowheads="1"/>
          </p:cNvSpPr>
          <p:nvPr/>
        </p:nvSpPr>
        <p:spPr bwMode="auto">
          <a:xfrm>
            <a:off x="6200775" y="1196975"/>
            <a:ext cx="153988" cy="196850"/>
          </a:xfrm>
          <a:prstGeom prst="rect">
            <a:avLst/>
          </a:prstGeom>
          <a:solidFill>
            <a:srgbClr val="FFFFFF"/>
          </a:solidFill>
          <a:ln w="9525">
            <a:solidFill>
              <a:srgbClr val="000000"/>
            </a:solidFill>
            <a:miter lim="800000"/>
          </a:ln>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grpSp>
        <p:nvGrpSpPr>
          <p:cNvPr id="23586" name="组合 2"/>
          <p:cNvGrpSpPr/>
          <p:nvPr/>
        </p:nvGrpSpPr>
        <p:grpSpPr bwMode="auto">
          <a:xfrm>
            <a:off x="3873500" y="3763963"/>
            <a:ext cx="1241425" cy="889000"/>
            <a:chOff x="3873500" y="3763963"/>
            <a:chExt cx="1241425" cy="889000"/>
          </a:xfrm>
        </p:grpSpPr>
        <p:sp>
          <p:nvSpPr>
            <p:cNvPr id="23633" name="AutoShape 39"/>
            <p:cNvSpPr>
              <a:spLocks noChangeArrowheads="1"/>
            </p:cNvSpPr>
            <p:nvPr/>
          </p:nvSpPr>
          <p:spPr bwMode="auto">
            <a:xfrm>
              <a:off x="4805363" y="3763963"/>
              <a:ext cx="153987" cy="98425"/>
            </a:xfrm>
            <a:prstGeom prst="flowChartConnector">
              <a:avLst/>
            </a:prstGeom>
            <a:solidFill>
              <a:srgbClr val="FFFFFF"/>
            </a:solidFill>
            <a:ln w="9525">
              <a:solidFill>
                <a:srgbClr val="000000"/>
              </a:solidFill>
              <a:round/>
            </a:ln>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634" name="Line 40"/>
            <p:cNvSpPr>
              <a:spLocks noChangeShapeType="1"/>
            </p:cNvSpPr>
            <p:nvPr/>
          </p:nvSpPr>
          <p:spPr bwMode="auto">
            <a:xfrm flipH="1">
              <a:off x="4494213" y="3862388"/>
              <a:ext cx="311150" cy="1984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35" name="AutoShape 41"/>
            <p:cNvSpPr>
              <a:spLocks noChangeArrowheads="1"/>
            </p:cNvSpPr>
            <p:nvPr/>
          </p:nvSpPr>
          <p:spPr bwMode="auto">
            <a:xfrm>
              <a:off x="4338638" y="4060825"/>
              <a:ext cx="311150" cy="196850"/>
            </a:xfrm>
            <a:prstGeom prst="flowChartConnector">
              <a:avLst/>
            </a:prstGeom>
            <a:solidFill>
              <a:srgbClr val="FFFFFF"/>
            </a:solidFill>
            <a:ln w="9525">
              <a:solidFill>
                <a:srgbClr val="000000"/>
              </a:solidFill>
              <a:round/>
            </a:ln>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636" name="Line 42"/>
            <p:cNvSpPr>
              <a:spLocks noChangeShapeType="1"/>
            </p:cNvSpPr>
            <p:nvPr/>
          </p:nvSpPr>
          <p:spPr bwMode="auto">
            <a:xfrm flipH="1">
              <a:off x="4029075" y="4159250"/>
              <a:ext cx="309563"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37" name="Rectangle 43"/>
            <p:cNvSpPr>
              <a:spLocks noChangeArrowheads="1"/>
            </p:cNvSpPr>
            <p:nvPr/>
          </p:nvSpPr>
          <p:spPr bwMode="auto">
            <a:xfrm>
              <a:off x="3873500" y="4060825"/>
              <a:ext cx="155575" cy="196850"/>
            </a:xfrm>
            <a:prstGeom prst="rect">
              <a:avLst/>
            </a:prstGeom>
            <a:solidFill>
              <a:srgbClr val="FFFFFF"/>
            </a:solidFill>
            <a:ln w="9525">
              <a:solidFill>
                <a:srgbClr val="000000"/>
              </a:solidFill>
              <a:miter lim="800000"/>
            </a:ln>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638" name="Rectangle 44"/>
            <p:cNvSpPr>
              <a:spLocks noChangeArrowheads="1"/>
            </p:cNvSpPr>
            <p:nvPr/>
          </p:nvSpPr>
          <p:spPr bwMode="auto">
            <a:xfrm>
              <a:off x="4184650" y="4456113"/>
              <a:ext cx="153988" cy="196850"/>
            </a:xfrm>
            <a:prstGeom prst="rect">
              <a:avLst/>
            </a:prstGeom>
            <a:solidFill>
              <a:srgbClr val="FFFFFF"/>
            </a:solidFill>
            <a:ln w="9525">
              <a:solidFill>
                <a:srgbClr val="000000"/>
              </a:solidFill>
              <a:miter lim="800000"/>
            </a:ln>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639" name="Line 45"/>
            <p:cNvSpPr>
              <a:spLocks noChangeShapeType="1"/>
            </p:cNvSpPr>
            <p:nvPr/>
          </p:nvSpPr>
          <p:spPr bwMode="auto">
            <a:xfrm flipH="1">
              <a:off x="4338638" y="4257675"/>
              <a:ext cx="155575" cy="19843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40" name="Line 46"/>
            <p:cNvSpPr>
              <a:spLocks noChangeShapeType="1"/>
            </p:cNvSpPr>
            <p:nvPr/>
          </p:nvSpPr>
          <p:spPr bwMode="auto">
            <a:xfrm>
              <a:off x="4649788" y="4159250"/>
              <a:ext cx="30956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41" name="Rectangle 47"/>
            <p:cNvSpPr>
              <a:spLocks noChangeArrowheads="1"/>
            </p:cNvSpPr>
            <p:nvPr/>
          </p:nvSpPr>
          <p:spPr bwMode="auto">
            <a:xfrm>
              <a:off x="4959350" y="4060825"/>
              <a:ext cx="155575" cy="196850"/>
            </a:xfrm>
            <a:prstGeom prst="rect">
              <a:avLst/>
            </a:prstGeom>
            <a:solidFill>
              <a:srgbClr val="FFFFFF"/>
            </a:solidFill>
            <a:ln w="9525">
              <a:solidFill>
                <a:srgbClr val="000000"/>
              </a:solidFill>
              <a:miter lim="800000"/>
            </a:ln>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grpSp>
      <p:grpSp>
        <p:nvGrpSpPr>
          <p:cNvPr id="23587" name="组合 3"/>
          <p:cNvGrpSpPr/>
          <p:nvPr/>
        </p:nvGrpSpPr>
        <p:grpSpPr bwMode="auto">
          <a:xfrm>
            <a:off x="5889625" y="3665538"/>
            <a:ext cx="1397000" cy="690562"/>
            <a:chOff x="5889625" y="3665538"/>
            <a:chExt cx="1397000" cy="690562"/>
          </a:xfrm>
        </p:grpSpPr>
        <p:sp>
          <p:nvSpPr>
            <p:cNvPr id="23623" name="AutoShape 48"/>
            <p:cNvSpPr>
              <a:spLocks noChangeArrowheads="1"/>
            </p:cNvSpPr>
            <p:nvPr/>
          </p:nvSpPr>
          <p:spPr bwMode="auto">
            <a:xfrm>
              <a:off x="6045200" y="3665538"/>
              <a:ext cx="155575" cy="98425"/>
            </a:xfrm>
            <a:prstGeom prst="flowChartConnector">
              <a:avLst/>
            </a:prstGeom>
            <a:solidFill>
              <a:srgbClr val="FFFFFF"/>
            </a:solidFill>
            <a:ln w="9525">
              <a:solidFill>
                <a:srgbClr val="000000"/>
              </a:solidFill>
              <a:round/>
            </a:ln>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624" name="Line 49"/>
            <p:cNvSpPr>
              <a:spLocks noChangeShapeType="1"/>
            </p:cNvSpPr>
            <p:nvPr/>
          </p:nvSpPr>
          <p:spPr bwMode="auto">
            <a:xfrm>
              <a:off x="6200775" y="3763963"/>
              <a:ext cx="309563" cy="1984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25" name="Line 50"/>
            <p:cNvSpPr>
              <a:spLocks noChangeShapeType="1"/>
            </p:cNvSpPr>
            <p:nvPr/>
          </p:nvSpPr>
          <p:spPr bwMode="auto">
            <a:xfrm>
              <a:off x="6045200" y="3962400"/>
              <a:ext cx="124142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26" name="Line 51"/>
            <p:cNvSpPr>
              <a:spLocks noChangeShapeType="1"/>
            </p:cNvSpPr>
            <p:nvPr/>
          </p:nvSpPr>
          <p:spPr bwMode="auto">
            <a:xfrm>
              <a:off x="6045200" y="3962400"/>
              <a:ext cx="0" cy="19685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27" name="Line 52"/>
            <p:cNvSpPr>
              <a:spLocks noChangeShapeType="1"/>
            </p:cNvSpPr>
            <p:nvPr/>
          </p:nvSpPr>
          <p:spPr bwMode="auto">
            <a:xfrm>
              <a:off x="6665913" y="3962400"/>
              <a:ext cx="0" cy="19685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28" name="Line 53"/>
            <p:cNvSpPr>
              <a:spLocks noChangeShapeType="1"/>
            </p:cNvSpPr>
            <p:nvPr/>
          </p:nvSpPr>
          <p:spPr bwMode="auto">
            <a:xfrm>
              <a:off x="7131050" y="3962400"/>
              <a:ext cx="0" cy="19685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29" name="Rectangle 54"/>
            <p:cNvSpPr>
              <a:spLocks noChangeArrowheads="1"/>
            </p:cNvSpPr>
            <p:nvPr/>
          </p:nvSpPr>
          <p:spPr bwMode="auto">
            <a:xfrm>
              <a:off x="5889625" y="4159250"/>
              <a:ext cx="311150" cy="196850"/>
            </a:xfrm>
            <a:prstGeom prst="rect">
              <a:avLst/>
            </a:prstGeom>
            <a:solidFill>
              <a:srgbClr val="FFFFFF"/>
            </a:solidFill>
            <a:ln w="9525">
              <a:solidFill>
                <a:srgbClr val="000000"/>
              </a:solidFill>
              <a:miter lim="800000"/>
            </a:ln>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630" name="Rectangle 55"/>
            <p:cNvSpPr>
              <a:spLocks noChangeArrowheads="1"/>
            </p:cNvSpPr>
            <p:nvPr/>
          </p:nvSpPr>
          <p:spPr bwMode="auto">
            <a:xfrm>
              <a:off x="6510338" y="4159250"/>
              <a:ext cx="311150" cy="196850"/>
            </a:xfrm>
            <a:prstGeom prst="rect">
              <a:avLst/>
            </a:prstGeom>
            <a:solidFill>
              <a:srgbClr val="FFFFFF"/>
            </a:solidFill>
            <a:ln w="9525">
              <a:solidFill>
                <a:srgbClr val="000000"/>
              </a:solidFill>
              <a:miter lim="800000"/>
            </a:ln>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631" name="Rectangle 56"/>
            <p:cNvSpPr>
              <a:spLocks noChangeArrowheads="1"/>
            </p:cNvSpPr>
            <p:nvPr/>
          </p:nvSpPr>
          <p:spPr bwMode="auto">
            <a:xfrm>
              <a:off x="6975475" y="4159250"/>
              <a:ext cx="311150" cy="196850"/>
            </a:xfrm>
            <a:prstGeom prst="rect">
              <a:avLst/>
            </a:prstGeom>
            <a:solidFill>
              <a:srgbClr val="FFFFFF"/>
            </a:solidFill>
            <a:ln w="9525">
              <a:solidFill>
                <a:srgbClr val="000000"/>
              </a:solidFill>
              <a:miter lim="800000"/>
            </a:ln>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zh-CN" sz="3200">
                <a:latin typeface="Times New Roman" panose="02020603050405020304" pitchFamily="18" charset="0"/>
                <a:ea typeface="黑体" panose="02010609060101010101" pitchFamily="49" charset="-122"/>
              </a:endParaRPr>
            </a:p>
          </p:txBody>
        </p:sp>
        <p:sp>
          <p:nvSpPr>
            <p:cNvPr id="23632" name="Line 57"/>
            <p:cNvSpPr>
              <a:spLocks noChangeShapeType="1"/>
            </p:cNvSpPr>
            <p:nvPr/>
          </p:nvSpPr>
          <p:spPr bwMode="auto">
            <a:xfrm flipH="1">
              <a:off x="5889625" y="3962400"/>
              <a:ext cx="15557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3588" name="Oval 58"/>
          <p:cNvSpPr>
            <a:spLocks noChangeArrowheads="1"/>
          </p:cNvSpPr>
          <p:nvPr/>
        </p:nvSpPr>
        <p:spPr bwMode="auto">
          <a:xfrm>
            <a:off x="2168525" y="1844675"/>
            <a:ext cx="4341813" cy="1776413"/>
          </a:xfrm>
          <a:prstGeom prst="ellipse">
            <a:avLst/>
          </a:prstGeom>
          <a:solidFill>
            <a:srgbClr val="FFFFFF">
              <a:alpha val="50195"/>
            </a:srgbClr>
          </a:solidFill>
          <a:ln w="9525">
            <a:solidFill>
              <a:srgbClr val="000000"/>
            </a:solidFill>
            <a:round/>
          </a:ln>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  </a:t>
            </a:r>
            <a:r>
              <a:rPr lang="zh-CN" altLang="en-US" sz="1400">
                <a:latin typeface="Times New Roman" panose="02020603050405020304" pitchFamily="18" charset="0"/>
              </a:rPr>
              <a:t>路由器</a:t>
            </a:r>
            <a:endParaRPr lang="zh-CN" altLang="en-US" sz="1400">
              <a:latin typeface="Times New Roman" panose="02020603050405020304" pitchFamily="18" charset="0"/>
            </a:endParaRPr>
          </a:p>
          <a:p>
            <a:pPr eaLnBrk="1" hangingPunct="1">
              <a:lnSpc>
                <a:spcPct val="130000"/>
              </a:lnSpc>
              <a:buFont typeface="Wingdings" panose="05000000000000000000" pitchFamily="2" charset="2"/>
              <a:buNone/>
            </a:pPr>
            <a:endParaRPr lang="zh-CN" altLang="en-US" sz="1800">
              <a:latin typeface="Times New Roman" panose="02020603050405020304" pitchFamily="18" charset="0"/>
            </a:endParaRPr>
          </a:p>
          <a:p>
            <a:pPr eaLnBrk="1" hangingPunct="1">
              <a:lnSpc>
                <a:spcPct val="130000"/>
              </a:lnSpc>
              <a:buFont typeface="Wingdings" panose="05000000000000000000" pitchFamily="2" charset="2"/>
              <a:buNone/>
            </a:pPr>
            <a:endParaRPr lang="zh-CN" altLang="en-US" sz="1800">
              <a:latin typeface="Times New Roman" panose="02020603050405020304" pitchFamily="18" charset="0"/>
            </a:endParaRPr>
          </a:p>
          <a:p>
            <a:pPr eaLnBrk="1" hangingPunct="1">
              <a:lnSpc>
                <a:spcPct val="130000"/>
              </a:lnSpc>
              <a:buFont typeface="Wingdings" panose="05000000000000000000" pitchFamily="2" charset="2"/>
              <a:buNone/>
            </a:pPr>
            <a:endParaRPr lang="zh-CN" altLang="en-US" sz="1800">
              <a:latin typeface="Times New Roman" panose="02020603050405020304" pitchFamily="18" charset="0"/>
            </a:endParaRPr>
          </a:p>
          <a:p>
            <a:pPr eaLnBrk="1" hangingPunct="1">
              <a:lnSpc>
                <a:spcPct val="130000"/>
              </a:lnSpc>
              <a:buFont typeface="Wingdings" panose="05000000000000000000" pitchFamily="2" charset="2"/>
              <a:buNone/>
            </a:pPr>
            <a:endParaRPr lang="en-US" altLang="zh-CN" sz="1800">
              <a:latin typeface="Times New Roman" panose="02020603050405020304" pitchFamily="18" charset="0"/>
            </a:endParaRPr>
          </a:p>
        </p:txBody>
      </p:sp>
      <p:sp>
        <p:nvSpPr>
          <p:cNvPr id="23589" name="Text Box 61"/>
          <p:cNvSpPr txBox="1">
            <a:spLocks noChangeArrowheads="1"/>
          </p:cNvSpPr>
          <p:nvPr/>
        </p:nvSpPr>
        <p:spPr bwMode="auto">
          <a:xfrm>
            <a:off x="3695700" y="1789113"/>
            <a:ext cx="1944688"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50000"/>
              </a:spcBef>
              <a:buFont typeface="Wingdings" panose="05000000000000000000" pitchFamily="2" charset="2"/>
              <a:buNone/>
            </a:pPr>
            <a:r>
              <a:rPr lang="zh-CN" altLang="en-US" sz="1800"/>
              <a:t>通信线路</a:t>
            </a:r>
            <a:endParaRPr lang="zh-CN" altLang="en-US" sz="1800"/>
          </a:p>
        </p:txBody>
      </p:sp>
      <p:sp>
        <p:nvSpPr>
          <p:cNvPr id="23590" name="Text Box 63"/>
          <p:cNvSpPr txBox="1">
            <a:spLocks noChangeArrowheads="1"/>
          </p:cNvSpPr>
          <p:nvPr/>
        </p:nvSpPr>
        <p:spPr bwMode="auto">
          <a:xfrm>
            <a:off x="7451725" y="2420938"/>
            <a:ext cx="1079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buClrTx/>
              <a:buSzTx/>
              <a:buFontTx/>
              <a:buNone/>
            </a:pPr>
            <a:r>
              <a:rPr lang="zh-CN" altLang="en-US" sz="1600">
                <a:latin typeface="Times New Roman" panose="02020603050405020304" pitchFamily="18" charset="0"/>
              </a:rPr>
              <a:t>主机系统</a:t>
            </a:r>
            <a:endParaRPr lang="zh-CN" altLang="en-US" sz="1600">
              <a:latin typeface="Times New Roman" panose="02020603050405020304" pitchFamily="18" charset="0"/>
            </a:endParaRPr>
          </a:p>
        </p:txBody>
      </p:sp>
      <p:sp>
        <p:nvSpPr>
          <p:cNvPr id="2" name="矩形 1"/>
          <p:cNvSpPr/>
          <p:nvPr/>
        </p:nvSpPr>
        <p:spPr>
          <a:xfrm>
            <a:off x="3581400" y="2711450"/>
            <a:ext cx="1422400" cy="573088"/>
          </a:xfrm>
          <a:prstGeom prst="rect">
            <a:avLst/>
          </a:prstGeom>
        </p:spPr>
        <p:txBody>
          <a:bodyPr wrap="none">
            <a:spAutoFit/>
          </a:bodyPr>
          <a:lstStyle/>
          <a:p>
            <a:pPr algn="just" eaLnBrk="1" hangingPunct="1">
              <a:lnSpc>
                <a:spcPct val="130000"/>
              </a:lnSpc>
              <a:spcBef>
                <a:spcPct val="20000"/>
              </a:spcBef>
              <a:buClr>
                <a:srgbClr val="3333CC"/>
              </a:buClr>
              <a:buSzPct val="70000"/>
              <a:defRPr/>
            </a:pPr>
            <a:r>
              <a:rPr lang="zh-CN" altLang="en-US" sz="2400" dirty="0">
                <a:solidFill>
                  <a:srgbClr val="000000"/>
                </a:solidFill>
                <a:ea typeface="宋体" panose="02010600030101010101" pitchFamily="2" charset="-122"/>
              </a:rPr>
              <a:t>通信子网</a:t>
            </a:r>
            <a:endParaRPr lang="zh-CN" altLang="en-US" sz="2400"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endParaRPr>
          </a:p>
        </p:txBody>
      </p:sp>
      <p:grpSp>
        <p:nvGrpSpPr>
          <p:cNvPr id="23592" name="组合 61"/>
          <p:cNvGrpSpPr/>
          <p:nvPr/>
        </p:nvGrpSpPr>
        <p:grpSpPr bwMode="auto">
          <a:xfrm>
            <a:off x="611188" y="1316038"/>
            <a:ext cx="1241425" cy="889000"/>
            <a:chOff x="3873500" y="3763963"/>
            <a:chExt cx="1241425" cy="889000"/>
          </a:xfrm>
        </p:grpSpPr>
        <p:sp>
          <p:nvSpPr>
            <p:cNvPr id="23614" name="AutoShape 39"/>
            <p:cNvSpPr>
              <a:spLocks noChangeArrowheads="1"/>
            </p:cNvSpPr>
            <p:nvPr/>
          </p:nvSpPr>
          <p:spPr bwMode="auto">
            <a:xfrm>
              <a:off x="4805363" y="3763963"/>
              <a:ext cx="153987" cy="98425"/>
            </a:xfrm>
            <a:prstGeom prst="flowChartConnector">
              <a:avLst/>
            </a:prstGeom>
            <a:solidFill>
              <a:srgbClr val="FFFFFF"/>
            </a:solidFill>
            <a:ln w="9525">
              <a:solidFill>
                <a:srgbClr val="000000"/>
              </a:solidFill>
              <a:round/>
            </a:ln>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615" name="Line 40"/>
            <p:cNvSpPr>
              <a:spLocks noChangeShapeType="1"/>
            </p:cNvSpPr>
            <p:nvPr/>
          </p:nvSpPr>
          <p:spPr bwMode="auto">
            <a:xfrm flipH="1">
              <a:off x="4494213" y="3862388"/>
              <a:ext cx="311150" cy="1984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16" name="AutoShape 41"/>
            <p:cNvSpPr>
              <a:spLocks noChangeArrowheads="1"/>
            </p:cNvSpPr>
            <p:nvPr/>
          </p:nvSpPr>
          <p:spPr bwMode="auto">
            <a:xfrm>
              <a:off x="4338638" y="4060825"/>
              <a:ext cx="311150" cy="196850"/>
            </a:xfrm>
            <a:prstGeom prst="flowChartConnector">
              <a:avLst/>
            </a:prstGeom>
            <a:solidFill>
              <a:srgbClr val="FFFFFF"/>
            </a:solidFill>
            <a:ln w="9525">
              <a:solidFill>
                <a:srgbClr val="000000"/>
              </a:solidFill>
              <a:round/>
            </a:ln>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617" name="Line 42"/>
            <p:cNvSpPr>
              <a:spLocks noChangeShapeType="1"/>
            </p:cNvSpPr>
            <p:nvPr/>
          </p:nvSpPr>
          <p:spPr bwMode="auto">
            <a:xfrm flipH="1">
              <a:off x="4029075" y="4159250"/>
              <a:ext cx="309563"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18" name="Rectangle 43"/>
            <p:cNvSpPr>
              <a:spLocks noChangeArrowheads="1"/>
            </p:cNvSpPr>
            <p:nvPr/>
          </p:nvSpPr>
          <p:spPr bwMode="auto">
            <a:xfrm>
              <a:off x="3873500" y="4060825"/>
              <a:ext cx="155575" cy="196850"/>
            </a:xfrm>
            <a:prstGeom prst="rect">
              <a:avLst/>
            </a:prstGeom>
            <a:solidFill>
              <a:srgbClr val="FFFFFF"/>
            </a:solidFill>
            <a:ln w="9525">
              <a:solidFill>
                <a:srgbClr val="000000"/>
              </a:solidFill>
              <a:miter lim="800000"/>
            </a:ln>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619" name="Rectangle 44"/>
            <p:cNvSpPr>
              <a:spLocks noChangeArrowheads="1"/>
            </p:cNvSpPr>
            <p:nvPr/>
          </p:nvSpPr>
          <p:spPr bwMode="auto">
            <a:xfrm>
              <a:off x="4184650" y="4456113"/>
              <a:ext cx="153988" cy="196850"/>
            </a:xfrm>
            <a:prstGeom prst="rect">
              <a:avLst/>
            </a:prstGeom>
            <a:solidFill>
              <a:srgbClr val="FFFFFF"/>
            </a:solidFill>
            <a:ln w="9525">
              <a:solidFill>
                <a:srgbClr val="000000"/>
              </a:solidFill>
              <a:miter lim="800000"/>
            </a:ln>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620" name="Line 45"/>
            <p:cNvSpPr>
              <a:spLocks noChangeShapeType="1"/>
            </p:cNvSpPr>
            <p:nvPr/>
          </p:nvSpPr>
          <p:spPr bwMode="auto">
            <a:xfrm flipH="1">
              <a:off x="4338638" y="4257675"/>
              <a:ext cx="155575" cy="19843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21" name="Line 46"/>
            <p:cNvSpPr>
              <a:spLocks noChangeShapeType="1"/>
            </p:cNvSpPr>
            <p:nvPr/>
          </p:nvSpPr>
          <p:spPr bwMode="auto">
            <a:xfrm>
              <a:off x="4649788" y="4159250"/>
              <a:ext cx="30956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22" name="Rectangle 47"/>
            <p:cNvSpPr>
              <a:spLocks noChangeArrowheads="1"/>
            </p:cNvSpPr>
            <p:nvPr/>
          </p:nvSpPr>
          <p:spPr bwMode="auto">
            <a:xfrm>
              <a:off x="4959350" y="4060825"/>
              <a:ext cx="155575" cy="196850"/>
            </a:xfrm>
            <a:prstGeom prst="rect">
              <a:avLst/>
            </a:prstGeom>
            <a:solidFill>
              <a:srgbClr val="FFFFFF"/>
            </a:solidFill>
            <a:ln w="9525">
              <a:solidFill>
                <a:srgbClr val="000000"/>
              </a:solidFill>
              <a:miter lim="800000"/>
            </a:ln>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grpSp>
      <p:grpSp>
        <p:nvGrpSpPr>
          <p:cNvPr id="23593" name="组合 72"/>
          <p:cNvGrpSpPr/>
          <p:nvPr/>
        </p:nvGrpSpPr>
        <p:grpSpPr bwMode="auto">
          <a:xfrm>
            <a:off x="830263" y="2752725"/>
            <a:ext cx="1397000" cy="760413"/>
            <a:chOff x="5889625" y="3594869"/>
            <a:chExt cx="1397000" cy="761231"/>
          </a:xfrm>
        </p:grpSpPr>
        <p:sp>
          <p:nvSpPr>
            <p:cNvPr id="23604" name="AutoShape 48"/>
            <p:cNvSpPr>
              <a:spLocks noChangeArrowheads="1"/>
            </p:cNvSpPr>
            <p:nvPr/>
          </p:nvSpPr>
          <p:spPr bwMode="auto">
            <a:xfrm>
              <a:off x="6401582" y="3594869"/>
              <a:ext cx="170694" cy="112714"/>
            </a:xfrm>
            <a:prstGeom prst="flowChartConnector">
              <a:avLst/>
            </a:prstGeom>
            <a:solidFill>
              <a:srgbClr val="FFFFFF"/>
            </a:solidFill>
            <a:ln w="9525">
              <a:solidFill>
                <a:srgbClr val="000000"/>
              </a:solidFill>
              <a:round/>
            </a:ln>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605" name="Line 49"/>
            <p:cNvSpPr>
              <a:spLocks noChangeShapeType="1"/>
            </p:cNvSpPr>
            <p:nvPr/>
          </p:nvSpPr>
          <p:spPr bwMode="auto">
            <a:xfrm>
              <a:off x="6510338" y="3707583"/>
              <a:ext cx="0" cy="25481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06" name="Line 50"/>
            <p:cNvSpPr>
              <a:spLocks noChangeShapeType="1"/>
            </p:cNvSpPr>
            <p:nvPr/>
          </p:nvSpPr>
          <p:spPr bwMode="auto">
            <a:xfrm>
              <a:off x="6045200" y="3962400"/>
              <a:ext cx="124142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07" name="Line 51"/>
            <p:cNvSpPr>
              <a:spLocks noChangeShapeType="1"/>
            </p:cNvSpPr>
            <p:nvPr/>
          </p:nvSpPr>
          <p:spPr bwMode="auto">
            <a:xfrm>
              <a:off x="6045200" y="3962400"/>
              <a:ext cx="0" cy="19685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08" name="Line 52"/>
            <p:cNvSpPr>
              <a:spLocks noChangeShapeType="1"/>
            </p:cNvSpPr>
            <p:nvPr/>
          </p:nvSpPr>
          <p:spPr bwMode="auto">
            <a:xfrm>
              <a:off x="6665913" y="3962400"/>
              <a:ext cx="0" cy="19685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09" name="Line 53"/>
            <p:cNvSpPr>
              <a:spLocks noChangeShapeType="1"/>
            </p:cNvSpPr>
            <p:nvPr/>
          </p:nvSpPr>
          <p:spPr bwMode="auto">
            <a:xfrm>
              <a:off x="7131050" y="3962400"/>
              <a:ext cx="0" cy="19685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10" name="Rectangle 54"/>
            <p:cNvSpPr>
              <a:spLocks noChangeArrowheads="1"/>
            </p:cNvSpPr>
            <p:nvPr/>
          </p:nvSpPr>
          <p:spPr bwMode="auto">
            <a:xfrm>
              <a:off x="5889625" y="4159250"/>
              <a:ext cx="311150" cy="196850"/>
            </a:xfrm>
            <a:prstGeom prst="rect">
              <a:avLst/>
            </a:prstGeom>
            <a:solidFill>
              <a:srgbClr val="FFFFFF"/>
            </a:solidFill>
            <a:ln w="9525">
              <a:solidFill>
                <a:srgbClr val="000000"/>
              </a:solidFill>
              <a:miter lim="800000"/>
            </a:ln>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611" name="Rectangle 55"/>
            <p:cNvSpPr>
              <a:spLocks noChangeArrowheads="1"/>
            </p:cNvSpPr>
            <p:nvPr/>
          </p:nvSpPr>
          <p:spPr bwMode="auto">
            <a:xfrm>
              <a:off x="6510338" y="4159250"/>
              <a:ext cx="311150" cy="196850"/>
            </a:xfrm>
            <a:prstGeom prst="rect">
              <a:avLst/>
            </a:prstGeom>
            <a:solidFill>
              <a:srgbClr val="FFFFFF"/>
            </a:solidFill>
            <a:ln w="9525">
              <a:solidFill>
                <a:srgbClr val="000000"/>
              </a:solidFill>
              <a:miter lim="800000"/>
            </a:ln>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612" name="Rectangle 56"/>
            <p:cNvSpPr>
              <a:spLocks noChangeArrowheads="1"/>
            </p:cNvSpPr>
            <p:nvPr/>
          </p:nvSpPr>
          <p:spPr bwMode="auto">
            <a:xfrm>
              <a:off x="6975475" y="4159250"/>
              <a:ext cx="311150" cy="196850"/>
            </a:xfrm>
            <a:prstGeom prst="rect">
              <a:avLst/>
            </a:prstGeom>
            <a:solidFill>
              <a:srgbClr val="FFFFFF"/>
            </a:solidFill>
            <a:ln w="9525">
              <a:solidFill>
                <a:srgbClr val="000000"/>
              </a:solidFill>
              <a:miter lim="800000"/>
            </a:ln>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zh-CN" sz="3200">
                <a:latin typeface="Times New Roman" panose="02020603050405020304" pitchFamily="18" charset="0"/>
                <a:ea typeface="黑体" panose="02010609060101010101" pitchFamily="49" charset="-122"/>
              </a:endParaRPr>
            </a:p>
          </p:txBody>
        </p:sp>
        <p:sp>
          <p:nvSpPr>
            <p:cNvPr id="23613" name="Line 57"/>
            <p:cNvSpPr>
              <a:spLocks noChangeShapeType="1"/>
            </p:cNvSpPr>
            <p:nvPr/>
          </p:nvSpPr>
          <p:spPr bwMode="auto">
            <a:xfrm flipH="1">
              <a:off x="5889625" y="3962400"/>
              <a:ext cx="15557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3594" name="组合 83"/>
          <p:cNvGrpSpPr/>
          <p:nvPr/>
        </p:nvGrpSpPr>
        <p:grpSpPr bwMode="auto">
          <a:xfrm>
            <a:off x="1908175" y="3716338"/>
            <a:ext cx="1241425" cy="889000"/>
            <a:chOff x="3873500" y="3763963"/>
            <a:chExt cx="1241425" cy="889000"/>
          </a:xfrm>
        </p:grpSpPr>
        <p:sp>
          <p:nvSpPr>
            <p:cNvPr id="23595" name="AutoShape 39"/>
            <p:cNvSpPr>
              <a:spLocks noChangeArrowheads="1"/>
            </p:cNvSpPr>
            <p:nvPr/>
          </p:nvSpPr>
          <p:spPr bwMode="auto">
            <a:xfrm>
              <a:off x="4805363" y="3763963"/>
              <a:ext cx="153987" cy="98425"/>
            </a:xfrm>
            <a:prstGeom prst="flowChartConnector">
              <a:avLst/>
            </a:prstGeom>
            <a:solidFill>
              <a:srgbClr val="FFFFFF"/>
            </a:solidFill>
            <a:ln w="9525">
              <a:solidFill>
                <a:srgbClr val="000000"/>
              </a:solidFill>
              <a:round/>
            </a:ln>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596" name="Line 40"/>
            <p:cNvSpPr>
              <a:spLocks noChangeShapeType="1"/>
            </p:cNvSpPr>
            <p:nvPr/>
          </p:nvSpPr>
          <p:spPr bwMode="auto">
            <a:xfrm flipH="1">
              <a:off x="4494213" y="3862388"/>
              <a:ext cx="311150" cy="1984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97" name="AutoShape 41"/>
            <p:cNvSpPr>
              <a:spLocks noChangeArrowheads="1"/>
            </p:cNvSpPr>
            <p:nvPr/>
          </p:nvSpPr>
          <p:spPr bwMode="auto">
            <a:xfrm>
              <a:off x="4338638" y="4060825"/>
              <a:ext cx="311150" cy="196850"/>
            </a:xfrm>
            <a:prstGeom prst="flowChartConnector">
              <a:avLst/>
            </a:prstGeom>
            <a:solidFill>
              <a:srgbClr val="FFFFFF"/>
            </a:solidFill>
            <a:ln w="9525">
              <a:solidFill>
                <a:srgbClr val="000000"/>
              </a:solidFill>
              <a:round/>
            </a:ln>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598" name="Line 42"/>
            <p:cNvSpPr>
              <a:spLocks noChangeShapeType="1"/>
            </p:cNvSpPr>
            <p:nvPr/>
          </p:nvSpPr>
          <p:spPr bwMode="auto">
            <a:xfrm flipH="1">
              <a:off x="4029075" y="4159250"/>
              <a:ext cx="309563"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99" name="Rectangle 43"/>
            <p:cNvSpPr>
              <a:spLocks noChangeArrowheads="1"/>
            </p:cNvSpPr>
            <p:nvPr/>
          </p:nvSpPr>
          <p:spPr bwMode="auto">
            <a:xfrm>
              <a:off x="3873500" y="4060825"/>
              <a:ext cx="155575" cy="196850"/>
            </a:xfrm>
            <a:prstGeom prst="rect">
              <a:avLst/>
            </a:prstGeom>
            <a:solidFill>
              <a:srgbClr val="FFFFFF"/>
            </a:solidFill>
            <a:ln w="9525">
              <a:solidFill>
                <a:srgbClr val="000000"/>
              </a:solidFill>
              <a:miter lim="800000"/>
            </a:ln>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600" name="Rectangle 44"/>
            <p:cNvSpPr>
              <a:spLocks noChangeArrowheads="1"/>
            </p:cNvSpPr>
            <p:nvPr/>
          </p:nvSpPr>
          <p:spPr bwMode="auto">
            <a:xfrm>
              <a:off x="4184650" y="4456113"/>
              <a:ext cx="153988" cy="196850"/>
            </a:xfrm>
            <a:prstGeom prst="rect">
              <a:avLst/>
            </a:prstGeom>
            <a:solidFill>
              <a:srgbClr val="FFFFFF"/>
            </a:solidFill>
            <a:ln w="9525">
              <a:solidFill>
                <a:srgbClr val="000000"/>
              </a:solidFill>
              <a:miter lim="800000"/>
            </a:ln>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601" name="Line 45"/>
            <p:cNvSpPr>
              <a:spLocks noChangeShapeType="1"/>
            </p:cNvSpPr>
            <p:nvPr/>
          </p:nvSpPr>
          <p:spPr bwMode="auto">
            <a:xfrm flipH="1">
              <a:off x="4338638" y="4257675"/>
              <a:ext cx="155575" cy="19843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02" name="Line 46"/>
            <p:cNvSpPr>
              <a:spLocks noChangeShapeType="1"/>
            </p:cNvSpPr>
            <p:nvPr/>
          </p:nvSpPr>
          <p:spPr bwMode="auto">
            <a:xfrm>
              <a:off x="4649788" y="4159250"/>
              <a:ext cx="30956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03" name="Rectangle 47"/>
            <p:cNvSpPr>
              <a:spLocks noChangeArrowheads="1"/>
            </p:cNvSpPr>
            <p:nvPr/>
          </p:nvSpPr>
          <p:spPr bwMode="auto">
            <a:xfrm>
              <a:off x="4959350" y="4060825"/>
              <a:ext cx="155575" cy="196850"/>
            </a:xfrm>
            <a:prstGeom prst="rect">
              <a:avLst/>
            </a:prstGeom>
            <a:solidFill>
              <a:srgbClr val="FFFFFF"/>
            </a:solidFill>
            <a:ln w="9525">
              <a:solidFill>
                <a:srgbClr val="000000"/>
              </a:solidFill>
              <a:miter lim="800000"/>
            </a:ln>
          </p:spPr>
          <p:txBody>
            <a:bodyPr/>
            <a:lstStyle>
              <a:lvl1pPr algn="just">
                <a:spcBef>
                  <a:spcPct val="20000"/>
                </a:spcBef>
                <a:buClr>
                  <a:schemeClr val="accent2"/>
                </a:buClr>
                <a:buSzPct val="70000"/>
                <a:buFont typeface="Wingdings" panose="05000000000000000000" pitchFamily="2" charset="2"/>
                <a:buBlip>
                  <a:blip r:embed="rId1"/>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8556"/>
                                        </p:tgtEl>
                                        <p:attrNameLst>
                                          <p:attrName>style.visibility</p:attrName>
                                        </p:attrNameLst>
                                      </p:cBhvr>
                                      <p:to>
                                        <p:strVal val="visible"/>
                                      </p:to>
                                    </p:set>
                                    <p:anim calcmode="lin" valueType="num">
                                      <p:cBhvr additive="base">
                                        <p:cTn id="13" dur="500" fill="hold"/>
                                        <p:tgtEl>
                                          <p:spTgt spid="618556"/>
                                        </p:tgtEl>
                                        <p:attrNameLst>
                                          <p:attrName>ppt_x</p:attrName>
                                        </p:attrNameLst>
                                      </p:cBhvr>
                                      <p:tavLst>
                                        <p:tav tm="0">
                                          <p:val>
                                            <p:strVal val="#ppt_x"/>
                                          </p:val>
                                        </p:tav>
                                        <p:tav tm="100000">
                                          <p:val>
                                            <p:strVal val="#ppt_x"/>
                                          </p:val>
                                        </p:tav>
                                      </p:tavLst>
                                    </p:anim>
                                    <p:anim calcmode="lin" valueType="num">
                                      <p:cBhvr additive="base">
                                        <p:cTn id="14" dur="500" fill="hold"/>
                                        <p:tgtEl>
                                          <p:spTgt spid="6185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556" grpId="0"/>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组合 4"/>
          <p:cNvGrpSpPr/>
          <p:nvPr/>
        </p:nvGrpSpPr>
        <p:grpSpPr bwMode="auto">
          <a:xfrm>
            <a:off x="0" y="0"/>
            <a:ext cx="9144000" cy="6858000"/>
            <a:chOff x="1" y="0"/>
            <a:chExt cx="9144000" cy="6858000"/>
          </a:xfrm>
        </p:grpSpPr>
        <p:sp>
          <p:nvSpPr>
            <p:cNvPr id="4" name="文本框 3"/>
            <p:cNvSpPr txBox="1"/>
            <p:nvPr/>
          </p:nvSpPr>
          <p:spPr>
            <a:xfrm>
              <a:off x="1555423" y="2384981"/>
              <a:ext cx="6221690" cy="1569660"/>
            </a:xfrm>
            <a:prstGeom prst="rect">
              <a:avLst/>
            </a:prstGeom>
            <a:solidFill>
              <a:schemeClr val="accent5">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eaLnBrk="1" fontAlgn="auto" hangingPunct="1">
                <a:spcBef>
                  <a:spcPts val="0"/>
                </a:spcBef>
                <a:spcAft>
                  <a:spcPts val="0"/>
                </a:spcAft>
                <a:defRPr/>
              </a:pPr>
              <a:r>
                <a:rPr lang="zh-CN" altLang="en-US" sz="4800" dirty="0">
                  <a:solidFill>
                    <a:srgbClr val="0070C0"/>
                  </a:solidFill>
                  <a:latin typeface="+mj-ea"/>
                  <a:ea typeface="+mj-ea"/>
                </a:rPr>
                <a:t>第一章结束</a:t>
              </a:r>
              <a:endParaRPr lang="en-US" altLang="zh-CN" sz="4800" dirty="0">
                <a:solidFill>
                  <a:srgbClr val="0070C0"/>
                </a:solidFill>
                <a:latin typeface="+mj-ea"/>
                <a:ea typeface="+mj-ea"/>
              </a:endParaRPr>
            </a:p>
            <a:p>
              <a:pPr algn="ctr" eaLnBrk="1" fontAlgn="auto" hangingPunct="1">
                <a:spcBef>
                  <a:spcPts val="0"/>
                </a:spcBef>
                <a:spcAft>
                  <a:spcPts val="0"/>
                </a:spcAft>
                <a:defRPr/>
              </a:pPr>
              <a:r>
                <a:rPr lang="zh-CN" altLang="en-US" sz="4800" dirty="0">
                  <a:solidFill>
                    <a:srgbClr val="0070C0"/>
                  </a:solidFill>
                  <a:latin typeface="+mj-ea"/>
                  <a:ea typeface="+mj-ea"/>
                </a:rPr>
                <a:t>谢谢！</a:t>
              </a:r>
              <a:endParaRPr lang="zh-CN" altLang="en-US" sz="4800" dirty="0">
                <a:solidFill>
                  <a:srgbClr val="0070C0"/>
                </a:solidFill>
                <a:latin typeface="+mj-ea"/>
                <a:ea typeface="+mj-ea"/>
              </a:endParaRPr>
            </a:p>
          </p:txBody>
        </p:sp>
        <p:sp>
          <p:nvSpPr>
            <p:cNvPr id="3" name="矩形 2">
              <a:hlinkClick r:id="" action="ppaction://hlinkshowjump?jump=endshow"/>
            </p:cNvPr>
            <p:cNvSpPr/>
            <p:nvPr/>
          </p:nvSpPr>
          <p:spPr>
            <a:xfrm>
              <a:off x="1"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1150938" y="214313"/>
            <a:ext cx="7237412" cy="693737"/>
          </a:xfrm>
        </p:spPr>
        <p:txBody>
          <a:bodyPr/>
          <a:lstStyle/>
          <a:p>
            <a:pPr eaLnBrk="1" hangingPunct="1"/>
            <a:r>
              <a:rPr lang="zh-CN" altLang="en-US" dirty="0"/>
              <a:t>互联网之父</a:t>
            </a:r>
            <a:r>
              <a:rPr lang="en-US" altLang="zh-CN" dirty="0"/>
              <a:t>---</a:t>
            </a:r>
            <a:r>
              <a:rPr lang="zh-CN" altLang="en-US" dirty="0"/>
              <a:t>伯纳斯</a:t>
            </a:r>
            <a:r>
              <a:rPr lang="en-US" altLang="zh-CN" dirty="0"/>
              <a:t>·</a:t>
            </a:r>
            <a:r>
              <a:rPr lang="zh-CN" altLang="en-US" dirty="0"/>
              <a:t>李</a:t>
            </a:r>
            <a:endParaRPr lang="zh-CN" altLang="en-US" dirty="0"/>
          </a:p>
        </p:txBody>
      </p:sp>
      <p:pic>
        <p:nvPicPr>
          <p:cNvPr id="153603"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43663" y="1143000"/>
            <a:ext cx="2351087" cy="241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894000" y="3798530"/>
            <a:ext cx="5406192" cy="2308324"/>
          </a:xfrm>
          <a:prstGeom prst="rect">
            <a:avLst/>
          </a:prstGeom>
          <a:noFill/>
        </p:spPr>
        <p:txBody>
          <a:bodyPr wrap="square">
            <a:spAutoFit/>
          </a:bodyPr>
          <a:lstStyle/>
          <a:p>
            <a:pPr>
              <a:defRPr/>
            </a:pPr>
            <a:r>
              <a:rPr lang="en-US" altLang="zh-CN" sz="2400" b="0" dirty="0">
                <a:latin typeface="+mn-ea"/>
                <a:ea typeface="+mn-ea"/>
              </a:rPr>
              <a:t>1990</a:t>
            </a:r>
            <a:r>
              <a:rPr lang="zh-CN" altLang="en-US" sz="2400" b="0" dirty="0">
                <a:latin typeface="+mn-ea"/>
                <a:ea typeface="+mn-ea"/>
              </a:rPr>
              <a:t>年</a:t>
            </a:r>
            <a:r>
              <a:rPr lang="en-US" altLang="zh-CN" sz="2400" b="0" dirty="0">
                <a:latin typeface="+mn-ea"/>
                <a:ea typeface="+mn-ea"/>
              </a:rPr>
              <a:t>12</a:t>
            </a:r>
            <a:r>
              <a:rPr lang="zh-CN" altLang="en-US" sz="2400" b="0" dirty="0">
                <a:latin typeface="+mn-ea"/>
                <a:ea typeface="+mn-ea"/>
              </a:rPr>
              <a:t>月</a:t>
            </a:r>
            <a:r>
              <a:rPr lang="en-US" altLang="zh-CN" sz="2400" b="0" dirty="0">
                <a:latin typeface="+mn-ea"/>
                <a:ea typeface="+mn-ea"/>
              </a:rPr>
              <a:t>25</a:t>
            </a:r>
            <a:r>
              <a:rPr lang="zh-CN" altLang="en-US" sz="2400" b="0" dirty="0">
                <a:latin typeface="+mn-ea"/>
                <a:ea typeface="+mn-ea"/>
              </a:rPr>
              <a:t>日，在日内瓦的欧洲粒子物理实验室里开发出了世界上第一个网页浏览器。</a:t>
            </a:r>
            <a:endParaRPr lang="en-US" altLang="zh-CN" sz="2400" b="0" dirty="0">
              <a:latin typeface="+mn-ea"/>
              <a:ea typeface="+mn-ea"/>
            </a:endParaRPr>
          </a:p>
          <a:p>
            <a:pPr>
              <a:defRPr/>
            </a:pPr>
            <a:r>
              <a:rPr lang="zh-CN" altLang="en-US" sz="2400" b="0" dirty="0">
                <a:latin typeface="+mn-ea"/>
                <a:ea typeface="+mn-ea"/>
              </a:rPr>
              <a:t>放弃万维网版权，极大的推动了互联网及应用的普及和深入发展，深刻的改变了人类的生活面貌。</a:t>
            </a:r>
            <a:endParaRPr lang="zh-CN" altLang="en-US" sz="2400" b="0" dirty="0">
              <a:latin typeface="+mn-ea"/>
              <a:ea typeface="+mn-ea"/>
            </a:endParaRPr>
          </a:p>
        </p:txBody>
      </p:sp>
      <p:sp>
        <p:nvSpPr>
          <p:cNvPr id="9" name="文本框 8"/>
          <p:cNvSpPr txBox="1"/>
          <p:nvPr/>
        </p:nvSpPr>
        <p:spPr>
          <a:xfrm>
            <a:off x="900112" y="1154113"/>
            <a:ext cx="5616103" cy="1569660"/>
          </a:xfrm>
          <a:prstGeom prst="rect">
            <a:avLst/>
          </a:prstGeom>
          <a:noFill/>
        </p:spPr>
        <p:txBody>
          <a:bodyPr wrap="square">
            <a:spAutoFit/>
          </a:bodyPr>
          <a:lstStyle/>
          <a:p>
            <a:pPr>
              <a:defRPr/>
            </a:pPr>
            <a:r>
              <a:rPr lang="zh-CN" altLang="en-US" sz="2400" b="0" dirty="0">
                <a:latin typeface="+mn-ea"/>
                <a:ea typeface="+mn-ea"/>
              </a:rPr>
              <a:t>蒂姆</a:t>
            </a:r>
            <a:r>
              <a:rPr lang="en-US" altLang="zh-CN" sz="2400" b="0" dirty="0">
                <a:latin typeface="+mn-ea"/>
                <a:ea typeface="+mn-ea"/>
              </a:rPr>
              <a:t>·</a:t>
            </a:r>
            <a:r>
              <a:rPr lang="zh-CN" altLang="en-US" sz="2400" b="0" dirty="0">
                <a:latin typeface="+mn-ea"/>
                <a:ea typeface="+mn-ea"/>
              </a:rPr>
              <a:t>伯纳斯</a:t>
            </a:r>
            <a:r>
              <a:rPr lang="en-US" altLang="zh-CN" sz="2400" b="0" dirty="0">
                <a:latin typeface="+mn-ea"/>
                <a:ea typeface="+mn-ea"/>
              </a:rPr>
              <a:t>·</a:t>
            </a:r>
            <a:r>
              <a:rPr lang="zh-CN" altLang="en-US" sz="2400" b="0" dirty="0">
                <a:latin typeface="+mn-ea"/>
                <a:ea typeface="+mn-ea"/>
              </a:rPr>
              <a:t>李（</a:t>
            </a:r>
            <a:r>
              <a:rPr lang="en-US" altLang="zh-CN" sz="2400" b="0" dirty="0">
                <a:latin typeface="+mn-ea"/>
                <a:ea typeface="+mn-ea"/>
              </a:rPr>
              <a:t>Tim Berners-Lee</a:t>
            </a:r>
            <a:r>
              <a:rPr lang="zh-CN" altLang="en-US" sz="2400" b="0" dirty="0">
                <a:latin typeface="+mn-ea"/>
                <a:ea typeface="+mn-ea"/>
              </a:rPr>
              <a:t>）爵士，万维网的发明者，互联网之父，英国皇家学会会员，英国皇家工程师学会会员，美国国家科学院院士。</a:t>
            </a:r>
            <a:endParaRPr lang="zh-CN" altLang="en-US" sz="2400" b="0" dirty="0">
              <a:latin typeface="+mn-ea"/>
              <a:ea typeface="+mn-ea"/>
            </a:endParaRPr>
          </a:p>
        </p:txBody>
      </p:sp>
      <p:sp>
        <p:nvSpPr>
          <p:cNvPr id="8" name="文本框 7"/>
          <p:cNvSpPr txBox="1"/>
          <p:nvPr/>
        </p:nvSpPr>
        <p:spPr>
          <a:xfrm>
            <a:off x="894000" y="2845653"/>
            <a:ext cx="4598126" cy="830997"/>
          </a:xfrm>
          <a:prstGeom prst="rect">
            <a:avLst/>
          </a:prstGeom>
          <a:noFill/>
        </p:spPr>
        <p:txBody>
          <a:bodyPr wrap="square">
            <a:spAutoFit/>
          </a:bodyPr>
          <a:lstStyle/>
          <a:p>
            <a:pPr>
              <a:defRPr/>
            </a:pPr>
            <a:r>
              <a:rPr lang="en-US" altLang="zh-CN" sz="2400" b="0" dirty="0">
                <a:latin typeface="+mn-ea"/>
                <a:ea typeface="+mn-ea"/>
              </a:rPr>
              <a:t>1989</a:t>
            </a:r>
            <a:r>
              <a:rPr lang="zh-CN" altLang="en-US" sz="2400" b="0" dirty="0">
                <a:latin typeface="+mn-ea"/>
                <a:ea typeface="+mn-ea"/>
              </a:rPr>
              <a:t>年</a:t>
            </a:r>
            <a:r>
              <a:rPr lang="en-US" altLang="zh-CN" sz="2400" b="0" dirty="0">
                <a:latin typeface="+mn-ea"/>
                <a:ea typeface="+mn-ea"/>
              </a:rPr>
              <a:t>3</a:t>
            </a:r>
            <a:r>
              <a:rPr lang="zh-CN" altLang="en-US" sz="2400" b="0" dirty="0">
                <a:latin typeface="+mn-ea"/>
                <a:ea typeface="+mn-ea"/>
              </a:rPr>
              <a:t>月提出万维网（即</a:t>
            </a:r>
            <a:r>
              <a:rPr lang="en-US" altLang="zh-CN" sz="2400" b="0" dirty="0">
                <a:latin typeface="+mn-ea"/>
                <a:ea typeface="+mn-ea"/>
              </a:rPr>
              <a:t>World Wide Web</a:t>
            </a:r>
            <a:r>
              <a:rPr lang="zh-CN" altLang="en-US" sz="2400" b="0" dirty="0">
                <a:latin typeface="+mn-ea"/>
                <a:ea typeface="+mn-ea"/>
              </a:rPr>
              <a:t>）的设想</a:t>
            </a:r>
            <a:endParaRPr lang="en-US" altLang="zh-CN" sz="2400" b="0" dirty="0">
              <a:latin typeface="+mn-ea"/>
              <a:ea typeface="+mn-ea"/>
            </a:endParaRPr>
          </a:p>
        </p:txBody>
      </p:sp>
      <p:pic>
        <p:nvPicPr>
          <p:cNvPr id="3" name="图片 2"/>
          <p:cNvPicPr>
            <a:picLocks noChangeAspect="1"/>
          </p:cNvPicPr>
          <p:nvPr/>
        </p:nvPicPr>
        <p:blipFill>
          <a:blip r:embed="rId2"/>
          <a:stretch>
            <a:fillRect/>
          </a:stretch>
        </p:blipFill>
        <p:spPr>
          <a:xfrm>
            <a:off x="6300192" y="4293095"/>
            <a:ext cx="2821583" cy="1410791"/>
          </a:xfrm>
          <a:prstGeom prst="rect">
            <a:avLst/>
          </a:prstGeom>
        </p:spPr>
      </p:pic>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150938" y="214313"/>
            <a:ext cx="7237412" cy="693737"/>
          </a:xfrm>
        </p:spPr>
        <p:txBody>
          <a:bodyPr/>
          <a:lstStyle/>
          <a:p>
            <a:pPr eaLnBrk="1" hangingPunct="1"/>
            <a:r>
              <a:rPr lang="zh-CN" altLang="en-US" dirty="0"/>
              <a:t>互联网之父</a:t>
            </a:r>
            <a:r>
              <a:rPr lang="en-US" altLang="zh-CN" dirty="0"/>
              <a:t>---</a:t>
            </a:r>
            <a:r>
              <a:rPr lang="zh-CN" altLang="en-US" dirty="0"/>
              <a:t>伯纳斯</a:t>
            </a:r>
            <a:r>
              <a:rPr lang="en-US" altLang="zh-CN" dirty="0"/>
              <a:t>·</a:t>
            </a:r>
            <a:r>
              <a:rPr lang="zh-CN" altLang="en-US" dirty="0"/>
              <a:t>李</a:t>
            </a:r>
            <a:endParaRPr lang="zh-CN" altLang="en-US" dirty="0"/>
          </a:p>
        </p:txBody>
      </p:sp>
      <p:pic>
        <p:nvPicPr>
          <p:cNvPr id="5" name="图片 4"/>
          <p:cNvPicPr>
            <a:picLocks noChangeAspect="1"/>
          </p:cNvPicPr>
          <p:nvPr/>
        </p:nvPicPr>
        <p:blipFill>
          <a:blip r:embed="rId1"/>
          <a:stretch>
            <a:fillRect/>
          </a:stretch>
        </p:blipFill>
        <p:spPr>
          <a:xfrm>
            <a:off x="7110713" y="1124744"/>
            <a:ext cx="2014829" cy="2564328"/>
          </a:xfrm>
          <a:prstGeom prst="rect">
            <a:avLst/>
          </a:prstGeom>
        </p:spPr>
      </p:pic>
      <p:pic>
        <p:nvPicPr>
          <p:cNvPr id="6" name="图片 5"/>
          <p:cNvPicPr>
            <a:picLocks noChangeAspect="1"/>
          </p:cNvPicPr>
          <p:nvPr/>
        </p:nvPicPr>
        <p:blipFill>
          <a:blip r:embed="rId2"/>
          <a:stretch>
            <a:fillRect/>
          </a:stretch>
        </p:blipFill>
        <p:spPr>
          <a:xfrm>
            <a:off x="0" y="1124744"/>
            <a:ext cx="1783260" cy="2564328"/>
          </a:xfrm>
          <a:prstGeom prst="rect">
            <a:avLst/>
          </a:prstGeom>
        </p:spPr>
      </p:pic>
      <p:sp>
        <p:nvSpPr>
          <p:cNvPr id="8" name="文本框 7"/>
          <p:cNvSpPr txBox="1"/>
          <p:nvPr/>
        </p:nvSpPr>
        <p:spPr>
          <a:xfrm>
            <a:off x="2123728" y="1096698"/>
            <a:ext cx="2304256" cy="1754326"/>
          </a:xfrm>
          <a:prstGeom prst="rect">
            <a:avLst/>
          </a:prstGeom>
          <a:noFill/>
        </p:spPr>
        <p:txBody>
          <a:bodyPr wrap="square">
            <a:spAutoFit/>
          </a:bodyPr>
          <a:lstStyle/>
          <a:p>
            <a:r>
              <a:rPr lang="zh-CN" altLang="en-US" sz="1800" dirty="0">
                <a:latin typeface="+mn-ea"/>
                <a:ea typeface="+mn-ea"/>
              </a:rPr>
              <a:t>文顿</a:t>
            </a:r>
            <a:r>
              <a:rPr lang="en-US" altLang="zh-CN" sz="1800" dirty="0">
                <a:latin typeface="+mn-ea"/>
                <a:ea typeface="+mn-ea"/>
              </a:rPr>
              <a:t>·</a:t>
            </a:r>
            <a:r>
              <a:rPr lang="zh-CN" altLang="en-US" sz="1800" dirty="0">
                <a:latin typeface="+mn-ea"/>
                <a:ea typeface="+mn-ea"/>
              </a:rPr>
              <a:t>格雷</a:t>
            </a:r>
            <a:r>
              <a:rPr lang="en-US" altLang="zh-CN" sz="1800" dirty="0">
                <a:latin typeface="+mn-ea"/>
                <a:ea typeface="+mn-ea"/>
              </a:rPr>
              <a:t>·</a:t>
            </a:r>
            <a:r>
              <a:rPr lang="zh-CN" altLang="en-US" sz="1800" dirty="0">
                <a:latin typeface="+mn-ea"/>
                <a:ea typeface="+mn-ea"/>
              </a:rPr>
              <a:t>瑟夫（</a:t>
            </a:r>
            <a:r>
              <a:rPr lang="en-US" altLang="zh-CN" sz="1800" dirty="0">
                <a:latin typeface="+mn-ea"/>
                <a:ea typeface="+mn-ea"/>
              </a:rPr>
              <a:t>Vinton Gray Cerf</a:t>
            </a:r>
            <a:r>
              <a:rPr lang="zh-CN" altLang="en-US" sz="1800" dirty="0">
                <a:latin typeface="+mn-ea"/>
                <a:ea typeface="+mn-ea"/>
              </a:rPr>
              <a:t>），</a:t>
            </a:r>
            <a:r>
              <a:rPr lang="en-US" altLang="zh-CN" sz="1800" dirty="0">
                <a:latin typeface="+mn-ea"/>
                <a:ea typeface="+mn-ea"/>
              </a:rPr>
              <a:t> Google</a:t>
            </a:r>
            <a:r>
              <a:rPr lang="zh-CN" altLang="en-US" sz="1800" dirty="0">
                <a:latin typeface="+mn-ea"/>
                <a:ea typeface="+mn-ea"/>
              </a:rPr>
              <a:t>公司副总裁兼首席互联网专家，加州大学洛杉矶分校的博士</a:t>
            </a:r>
            <a:endParaRPr lang="zh-CN" altLang="en-US" sz="1800" dirty="0">
              <a:latin typeface="+mn-ea"/>
              <a:ea typeface="+mn-ea"/>
            </a:endParaRPr>
          </a:p>
        </p:txBody>
      </p:sp>
      <p:sp>
        <p:nvSpPr>
          <p:cNvPr id="9" name="矩形 8"/>
          <p:cNvSpPr>
            <a:spLocks noChangeArrowheads="1"/>
          </p:cNvSpPr>
          <p:nvPr/>
        </p:nvSpPr>
        <p:spPr bwMode="auto">
          <a:xfrm>
            <a:off x="179512" y="3905766"/>
            <a:ext cx="878497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b="0" dirty="0">
                <a:solidFill>
                  <a:schemeClr val="tx1"/>
                </a:solidFill>
                <a:latin typeface="+mn-ea"/>
                <a:ea typeface="+mn-ea"/>
              </a:rPr>
              <a:t>1997</a:t>
            </a:r>
            <a:r>
              <a:rPr lang="zh-CN" altLang="en-US" sz="2400" b="0" dirty="0">
                <a:solidFill>
                  <a:schemeClr val="tx1"/>
                </a:solidFill>
                <a:latin typeface="+mn-ea"/>
                <a:ea typeface="+mn-ea"/>
              </a:rPr>
              <a:t>年获得美国国家科技奖章。</a:t>
            </a:r>
            <a:endParaRPr lang="en-US" altLang="zh-CN" sz="2400" b="0" dirty="0">
              <a:solidFill>
                <a:schemeClr val="tx1"/>
              </a:solidFill>
              <a:latin typeface="+mn-ea"/>
              <a:ea typeface="+mn-ea"/>
            </a:endParaRPr>
          </a:p>
          <a:p>
            <a:pPr eaLnBrk="1" hangingPunct="1">
              <a:spcBef>
                <a:spcPct val="0"/>
              </a:spcBef>
              <a:buClrTx/>
              <a:buFontTx/>
              <a:buNone/>
            </a:pPr>
            <a:r>
              <a:rPr lang="en-US" altLang="zh-CN" sz="2400" b="0" dirty="0">
                <a:solidFill>
                  <a:schemeClr val="tx1"/>
                </a:solidFill>
                <a:latin typeface="+mn-ea"/>
                <a:ea typeface="+mn-ea"/>
              </a:rPr>
              <a:t>2004</a:t>
            </a:r>
            <a:r>
              <a:rPr lang="zh-CN" altLang="en-US" sz="2400" b="0" dirty="0">
                <a:solidFill>
                  <a:schemeClr val="tx1"/>
                </a:solidFill>
                <a:latin typeface="+mn-ea"/>
                <a:ea typeface="+mn-ea"/>
              </a:rPr>
              <a:t>年获得美国计算机学会</a:t>
            </a:r>
            <a:r>
              <a:rPr lang="en-US" altLang="zh-CN" sz="2400" b="0" dirty="0">
                <a:solidFill>
                  <a:schemeClr val="tx1"/>
                </a:solidFill>
                <a:latin typeface="+mn-ea"/>
                <a:ea typeface="+mn-ea"/>
              </a:rPr>
              <a:t>(ACM)</a:t>
            </a:r>
            <a:r>
              <a:rPr lang="zh-CN" altLang="en-US" sz="2400" b="0" dirty="0">
                <a:solidFill>
                  <a:schemeClr val="tx1"/>
                </a:solidFill>
                <a:latin typeface="+mn-ea"/>
                <a:ea typeface="+mn-ea"/>
              </a:rPr>
              <a:t>颁发的图灵奖</a:t>
            </a:r>
            <a:r>
              <a:rPr lang="en-US" altLang="zh-CN" sz="2400" b="0" dirty="0">
                <a:solidFill>
                  <a:schemeClr val="tx1"/>
                </a:solidFill>
                <a:latin typeface="+mn-ea"/>
                <a:ea typeface="+mn-ea"/>
              </a:rPr>
              <a:t>(Turing Award)</a:t>
            </a:r>
            <a:r>
              <a:rPr lang="zh-CN" altLang="en-US" sz="2400" b="0" dirty="0">
                <a:solidFill>
                  <a:schemeClr val="tx1"/>
                </a:solidFill>
                <a:latin typeface="+mn-ea"/>
                <a:ea typeface="+mn-ea"/>
              </a:rPr>
              <a:t>。</a:t>
            </a:r>
            <a:endParaRPr lang="en-US" altLang="zh-CN" sz="2400" b="0" dirty="0">
              <a:solidFill>
                <a:schemeClr val="tx1"/>
              </a:solidFill>
              <a:latin typeface="+mn-ea"/>
              <a:ea typeface="+mn-ea"/>
            </a:endParaRPr>
          </a:p>
          <a:p>
            <a:pPr eaLnBrk="1" hangingPunct="1">
              <a:spcBef>
                <a:spcPct val="0"/>
              </a:spcBef>
              <a:buClrTx/>
              <a:buFontTx/>
              <a:buNone/>
            </a:pPr>
            <a:r>
              <a:rPr lang="en-US" altLang="zh-CN" sz="2400" b="0" dirty="0">
                <a:solidFill>
                  <a:schemeClr val="tx1"/>
                </a:solidFill>
                <a:latin typeface="+mn-ea"/>
                <a:ea typeface="+mn-ea"/>
              </a:rPr>
              <a:t>2005</a:t>
            </a:r>
            <a:r>
              <a:rPr lang="zh-CN" altLang="en-US" sz="2400" b="0" dirty="0">
                <a:solidFill>
                  <a:schemeClr val="tx1"/>
                </a:solidFill>
                <a:latin typeface="+mn-ea"/>
                <a:ea typeface="+mn-ea"/>
              </a:rPr>
              <a:t>年美国总统自由勋章，这是美国非军人的最高荣誉，以表彰他们互联网方面的工作“改变了全球商务、通信和娱乐状况的数字革命的最前沿”</a:t>
            </a:r>
            <a:endParaRPr lang="zh-CN" altLang="en-US" sz="2400" b="0" dirty="0">
              <a:solidFill>
                <a:schemeClr val="tx1"/>
              </a:solidFill>
              <a:latin typeface="+mn-ea"/>
              <a:ea typeface="+mn-ea"/>
            </a:endParaRPr>
          </a:p>
        </p:txBody>
      </p:sp>
      <p:sp>
        <p:nvSpPr>
          <p:cNvPr id="11" name="文本框 10"/>
          <p:cNvSpPr txBox="1"/>
          <p:nvPr/>
        </p:nvSpPr>
        <p:spPr>
          <a:xfrm>
            <a:off x="4672657" y="1139727"/>
            <a:ext cx="2193382" cy="2246769"/>
          </a:xfrm>
          <a:prstGeom prst="rect">
            <a:avLst/>
          </a:prstGeom>
          <a:noFill/>
        </p:spPr>
        <p:txBody>
          <a:bodyPr wrap="square">
            <a:spAutoFit/>
          </a:bodyPr>
          <a:lstStyle/>
          <a:p>
            <a:r>
              <a:rPr lang="zh-CN" altLang="en-US" sz="2000" dirty="0">
                <a:latin typeface="+mn-ea"/>
                <a:ea typeface="+mn-ea"/>
              </a:rPr>
              <a:t>罗伯特</a:t>
            </a:r>
            <a:r>
              <a:rPr lang="en-US" altLang="zh-CN" sz="2000" dirty="0">
                <a:latin typeface="+mn-ea"/>
                <a:ea typeface="+mn-ea"/>
              </a:rPr>
              <a:t>·</a:t>
            </a:r>
            <a:r>
              <a:rPr lang="zh-CN" altLang="en-US" sz="2000" dirty="0">
                <a:latin typeface="+mn-ea"/>
                <a:ea typeface="+mn-ea"/>
              </a:rPr>
              <a:t>卡恩（</a:t>
            </a:r>
            <a:r>
              <a:rPr lang="en-US" altLang="zh-CN" sz="2000" dirty="0">
                <a:latin typeface="+mn-ea"/>
                <a:ea typeface="+mn-ea"/>
              </a:rPr>
              <a:t>Robert Elliot Kahn</a:t>
            </a:r>
            <a:r>
              <a:rPr lang="zh-CN" altLang="en-US" sz="2000" dirty="0">
                <a:latin typeface="+mn-ea"/>
                <a:ea typeface="+mn-ea"/>
              </a:rPr>
              <a:t>）普林斯顿大学博士，“信息高速公路”概念创立人，研究创新联合会主席</a:t>
            </a:r>
            <a:endParaRPr lang="zh-CN" altLang="en-US" sz="2000" dirty="0">
              <a:latin typeface="+mn-ea"/>
              <a:ea typeface="+mn-ea"/>
            </a:endParaRPr>
          </a:p>
        </p:txBody>
      </p:sp>
      <p:sp>
        <p:nvSpPr>
          <p:cNvPr id="12" name="动作按钮: 上一张 11">
            <a:hlinkClick r:id="rId3" action="ppaction://hlinksldjump" highlightClick="1"/>
          </p:cNvPr>
          <p:cNvSpPr/>
          <p:nvPr/>
        </p:nvSpPr>
        <p:spPr>
          <a:xfrm>
            <a:off x="8261942" y="6079154"/>
            <a:ext cx="863600" cy="360362"/>
          </a:xfrm>
          <a:prstGeom prst="actionButtonReturn">
            <a:avLst/>
          </a:prstGeom>
          <a:solidFill>
            <a:srgbClr val="33CCCC"/>
          </a:solidFill>
          <a:ln w="25400" cap="flat" cmpd="sng" algn="ctr">
            <a:solidFill>
              <a:srgbClr val="33CCCC">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4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3" name="Rectangle 3"/>
          <p:cNvSpPr>
            <a:spLocks noGrp="1" noChangeArrowheads="1"/>
          </p:cNvSpPr>
          <p:nvPr>
            <p:ph type="body" idx="1"/>
          </p:nvPr>
        </p:nvSpPr>
        <p:spPr>
          <a:xfrm>
            <a:off x="1042988" y="981075"/>
            <a:ext cx="7391400" cy="5091113"/>
          </a:xfrm>
        </p:spPr>
        <p:txBody>
          <a:bodyPr/>
          <a:lstStyle/>
          <a:p>
            <a:pPr eaLnBrk="1" hangingPunct="1"/>
            <a:r>
              <a:rPr lang="zh-CN" altLang="en-US" sz="2400"/>
              <a:t>通信子网</a:t>
            </a:r>
            <a:endParaRPr lang="zh-CN" altLang="en-US" sz="2400"/>
          </a:p>
          <a:p>
            <a:pPr lvl="1" eaLnBrk="1" hangingPunct="1"/>
            <a:r>
              <a:rPr lang="zh-CN" altLang="en-US" sz="2000"/>
              <a:t>由路由器和通信链路组成，完成网络通信任务。</a:t>
            </a:r>
            <a:endParaRPr lang="zh-CN" altLang="en-US" sz="2000"/>
          </a:p>
          <a:p>
            <a:pPr lvl="1" eaLnBrk="1" hangingPunct="1"/>
            <a:r>
              <a:rPr lang="zh-CN" altLang="en-US" sz="2000"/>
              <a:t>链路通信提供物理信道。</a:t>
            </a:r>
            <a:endParaRPr lang="zh-CN" altLang="en-US" sz="2000"/>
          </a:p>
          <a:p>
            <a:pPr lvl="1" eaLnBrk="1" hangingPunct="1"/>
            <a:r>
              <a:rPr lang="zh-CN" altLang="en-US" sz="2000"/>
              <a:t>路由器是一种专用计算机，具有存储转发，路由选择，差错控制，流量控制等功能。</a:t>
            </a:r>
            <a:endParaRPr lang="zh-CN" altLang="en-US" sz="2000"/>
          </a:p>
          <a:p>
            <a:pPr lvl="1" eaLnBrk="1" hangingPunct="1">
              <a:buFont typeface="Wingdings" panose="05000000000000000000" pitchFamily="2" charset="2"/>
              <a:buNone/>
            </a:pPr>
            <a:endParaRPr lang="zh-CN" altLang="en-US" sz="2000"/>
          </a:p>
          <a:p>
            <a:pPr eaLnBrk="1" hangingPunct="1"/>
            <a:r>
              <a:rPr lang="zh-CN" altLang="en-US" sz="2400"/>
              <a:t>资源子网</a:t>
            </a:r>
            <a:endParaRPr lang="zh-CN" altLang="en-US" sz="2400"/>
          </a:p>
          <a:p>
            <a:pPr lvl="1" eaLnBrk="1" hangingPunct="1"/>
            <a:r>
              <a:rPr lang="zh-CN" altLang="en-US" sz="2000"/>
              <a:t>由连接到通信子网的服务器和主机系统组成，为网络用户提供各种软硬件共享资源和数据处理能力。</a:t>
            </a:r>
            <a:endParaRPr lang="zh-CN" altLang="en-US" sz="2000"/>
          </a:p>
          <a:p>
            <a:pPr lvl="1" eaLnBrk="1" hangingPunct="1"/>
            <a:r>
              <a:rPr lang="zh-CN" altLang="en-US" sz="2000"/>
              <a:t>硬件共享资源包括</a:t>
            </a:r>
            <a:r>
              <a:rPr lang="en-US" altLang="zh-CN" sz="2000"/>
              <a:t>CPU</a:t>
            </a:r>
            <a:r>
              <a:rPr lang="zh-CN" altLang="en-US" sz="2000"/>
              <a:t>、存储器、硬盘、磁带、打印机、绘图仪等。</a:t>
            </a:r>
            <a:endParaRPr lang="zh-CN" altLang="en-US" sz="2000"/>
          </a:p>
          <a:p>
            <a:pPr lvl="1" eaLnBrk="1" hangingPunct="1"/>
            <a:r>
              <a:rPr lang="zh-CN" altLang="en-US" sz="2000"/>
              <a:t>软件共享资源包括操作系统、数据库系统、工具软件和应用程序等。</a:t>
            </a:r>
            <a:endParaRPr lang="zh-CN" altLang="en-US"/>
          </a:p>
          <a:p>
            <a:pPr lvl="1" eaLnBrk="1" hangingPunct="1">
              <a:buFont typeface="Wingdings" panose="05000000000000000000" pitchFamily="2" charset="2"/>
              <a:buNone/>
            </a:pPr>
            <a:r>
              <a:rPr lang="zh-CN" altLang="en-US" sz="2000"/>
              <a:t> </a:t>
            </a:r>
            <a:endParaRPr lang="zh-CN" altLang="en-US" sz="2000"/>
          </a:p>
        </p:txBody>
      </p:sp>
      <p:sp>
        <p:nvSpPr>
          <p:cNvPr id="24579" name="Rectangle 4"/>
          <p:cNvSpPr>
            <a:spLocks noGrp="1" noChangeArrowheads="1"/>
          </p:cNvSpPr>
          <p:nvPr>
            <p:ph type="title"/>
          </p:nvPr>
        </p:nvSpPr>
        <p:spPr>
          <a:noFill/>
        </p:spPr>
        <p:txBody>
          <a:bodyPr/>
          <a:lstStyle/>
          <a:p>
            <a:pPr eaLnBrk="1" hangingPunct="1"/>
            <a:r>
              <a:rPr lang="zh-CN" altLang="en-US"/>
              <a:t>逻辑功能上网络划分</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95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952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952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952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952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952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952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952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95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计算机网络">
  <a:themeElements>
    <a:clrScheme name="计算机网络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计算机网络">
      <a:majorFont>
        <a:latin typeface="Times New Roman"/>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20000"/>
          </a:spcBef>
          <a:spcAft>
            <a:spcPct val="0"/>
          </a:spcAft>
          <a:buClrTx/>
          <a:buSzTx/>
          <a:buFontTx/>
          <a:buNone/>
          <a:defRPr kumimoji="1" lang="zh-CN" altLang="en-US" sz="3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20000"/>
          </a:spcBef>
          <a:spcAft>
            <a:spcPct val="0"/>
          </a:spcAft>
          <a:buClrTx/>
          <a:buSzTx/>
          <a:buFontTx/>
          <a:buNone/>
          <a:defRPr kumimoji="1" lang="zh-CN" altLang="en-US" sz="3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计算机网络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计算机网络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计算机网络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计算机网络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计算机网络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计算机网络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计算机网络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9710</Words>
  <Application>WPS 演示</Application>
  <PresentationFormat>全屏显示(4:3)</PresentationFormat>
  <Paragraphs>1158</Paragraphs>
  <Slides>82</Slides>
  <Notes>51</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5</vt:i4>
      </vt:variant>
      <vt:variant>
        <vt:lpstr>幻灯片标题</vt:lpstr>
      </vt:variant>
      <vt:variant>
        <vt:i4>82</vt:i4>
      </vt:variant>
    </vt:vector>
  </HeadingPairs>
  <TitlesOfParts>
    <vt:vector size="104" baseType="lpstr">
      <vt:lpstr>Arial</vt:lpstr>
      <vt:lpstr>宋体</vt:lpstr>
      <vt:lpstr>Wingdings</vt:lpstr>
      <vt:lpstr>Times New Roman</vt:lpstr>
      <vt:lpstr>黑体</vt:lpstr>
      <vt:lpstr>楷体_GB2312</vt:lpstr>
      <vt:lpstr>新宋体</vt:lpstr>
      <vt:lpstr>Tahoma</vt:lpstr>
      <vt:lpstr>DejaVu Sans</vt:lpstr>
      <vt:lpstr>Symbol</vt:lpstr>
      <vt:lpstr>仿宋</vt:lpstr>
      <vt:lpstr>Wingdings 3</vt:lpstr>
      <vt:lpstr>Century Gothic</vt:lpstr>
      <vt:lpstr>Arial</vt:lpstr>
      <vt:lpstr>微软雅黑</vt:lpstr>
      <vt:lpstr>Arial Unicode MS</vt:lpstr>
      <vt:lpstr>计算机网络</vt:lpstr>
      <vt:lpstr>MS_ClipArt_Gallery</vt:lpstr>
      <vt:lpstr>MS_ClipArt_Gallery</vt:lpstr>
      <vt:lpstr>Equation.3</vt:lpstr>
      <vt:lpstr>Visio.Drawing.6</vt:lpstr>
      <vt:lpstr>Visio.Drawing.6</vt:lpstr>
      <vt:lpstr>PowerPoint 演示文稿</vt:lpstr>
      <vt:lpstr>课前思考</vt:lpstr>
      <vt:lpstr>1.1 计算机网络的产生和发展</vt:lpstr>
      <vt:lpstr>计算机网络的发展阶段</vt:lpstr>
      <vt:lpstr>1.1.1 远程联机系统</vt:lpstr>
      <vt:lpstr>工作模型</vt:lpstr>
      <vt:lpstr>应  用</vt:lpstr>
      <vt:lpstr>1.1.2 计算机—计算机网络</vt:lpstr>
      <vt:lpstr>逻辑功能上网络划分</vt:lpstr>
      <vt:lpstr>与远程联机系统的本质区别</vt:lpstr>
      <vt:lpstr>1.1.3 开放式标准化网络</vt:lpstr>
      <vt:lpstr>1.2　计算机网络的定义</vt:lpstr>
      <vt:lpstr>定义</vt:lpstr>
      <vt:lpstr>1.3 计算机网络的分类</vt:lpstr>
      <vt:lpstr>按地理范围分类</vt:lpstr>
      <vt:lpstr>1.3.2 按拓扑结构分类 </vt:lpstr>
      <vt:lpstr>星型网</vt:lpstr>
      <vt:lpstr>环形网</vt:lpstr>
      <vt:lpstr>总线网络</vt:lpstr>
      <vt:lpstr>不规则型网</vt:lpstr>
      <vt:lpstr>小结</vt:lpstr>
      <vt:lpstr>1.4 计算机网络运行过程</vt:lpstr>
      <vt:lpstr>1.4.1 网络边缘的主机系统</vt:lpstr>
      <vt:lpstr>1. C/S方式</vt:lpstr>
      <vt:lpstr>PowerPoint 演示文稿</vt:lpstr>
      <vt:lpstr>客户软件的特点 </vt:lpstr>
      <vt:lpstr>服务器软件的特点 </vt:lpstr>
      <vt:lpstr>2. 对等连接方式 </vt:lpstr>
      <vt:lpstr>对等连接方式的特点</vt:lpstr>
      <vt:lpstr>PowerPoint 演示文稿</vt:lpstr>
      <vt:lpstr>1.4.2 网络核心中的路由器</vt:lpstr>
      <vt:lpstr>1. 电路交换及特点</vt:lpstr>
      <vt:lpstr>使用交换机</vt:lpstr>
      <vt:lpstr>“交换”的含义</vt:lpstr>
      <vt:lpstr>电路交换的特点</vt:lpstr>
      <vt:lpstr>电路交换举例</vt:lpstr>
      <vt:lpstr>电路交换举例</vt:lpstr>
      <vt:lpstr>PowerPoint 演示文稿</vt:lpstr>
      <vt:lpstr>2. 分组交换及特点 </vt:lpstr>
      <vt:lpstr>添加首部构成分组</vt:lpstr>
      <vt:lpstr>分组交换的传输单元</vt:lpstr>
      <vt:lpstr>分组首部的重要性</vt:lpstr>
      <vt:lpstr>收到分组后剥去首部</vt:lpstr>
      <vt:lpstr>最后还原成原来的报文</vt:lpstr>
      <vt:lpstr>分组交换网的示意图</vt:lpstr>
      <vt:lpstr>分组的存储转发过程</vt:lpstr>
      <vt:lpstr>主机和路由器的作用</vt:lpstr>
      <vt:lpstr>PowerPoint 演示文稿</vt:lpstr>
      <vt:lpstr>分组交换的优点</vt:lpstr>
      <vt:lpstr>分组交换的问题</vt:lpstr>
      <vt:lpstr>存储转发不是新概念</vt:lpstr>
      <vt:lpstr>三种交换的比较 </vt:lpstr>
      <vt:lpstr>1.4.3  计算机网络的性能指标</vt:lpstr>
      <vt:lpstr>2.带宽 </vt:lpstr>
      <vt:lpstr>常用的带宽单位</vt:lpstr>
      <vt:lpstr>数字信号流随时间的变化</vt:lpstr>
      <vt:lpstr>3. 吞吐量</vt:lpstr>
      <vt:lpstr>4.时延(delay 或 latency)</vt:lpstr>
      <vt:lpstr>PowerPoint 演示文稿</vt:lpstr>
      <vt:lpstr>PowerPoint 演示文稿</vt:lpstr>
      <vt:lpstr>PowerPoint 演示文稿</vt:lpstr>
      <vt:lpstr>四种时延所产生的地方 </vt:lpstr>
      <vt:lpstr>容易产生的错误概念 </vt:lpstr>
      <vt:lpstr>5. 利用率</vt:lpstr>
      <vt:lpstr>时延与信道利用率的关系</vt:lpstr>
      <vt:lpstr>PowerPoint 演示文稿</vt:lpstr>
      <vt:lpstr>1.5  因特网概述</vt:lpstr>
      <vt:lpstr>网络与因特网</vt:lpstr>
      <vt:lpstr>PowerPoint 演示文稿</vt:lpstr>
      <vt:lpstr>1.5.2  因特网发展的三个阶段</vt:lpstr>
      <vt:lpstr>1.5.2  因特网发展的三个阶段</vt:lpstr>
      <vt:lpstr>1.5.2  因特网发展的三个阶段</vt:lpstr>
      <vt:lpstr>Internet 和 internet 的区别</vt:lpstr>
      <vt:lpstr>用户通过 ISP 上网</vt:lpstr>
      <vt:lpstr>PowerPoint 演示文稿</vt:lpstr>
      <vt:lpstr>1.5.3  关于因特网的标准化工作</vt:lpstr>
      <vt:lpstr>1.6 计算机网络的发展趋势</vt:lpstr>
      <vt:lpstr>PowerPoint 演示文稿</vt:lpstr>
      <vt:lpstr>本章作业</vt:lpstr>
      <vt:lpstr>PowerPoint 演示文稿</vt:lpstr>
      <vt:lpstr>互联网之父---伯纳斯·李</vt:lpstr>
      <vt:lpstr>互联网之父---伯纳斯·李</vt:lpstr>
    </vt:vector>
  </TitlesOfParts>
  <Company>合肥工业大学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第一章概论</dc:title>
  <dc:creator>侯整风</dc:creator>
  <cp:lastModifiedBy>eslzzyl</cp:lastModifiedBy>
  <cp:revision>287</cp:revision>
  <cp:lastPrinted>2022-10-31T13:17:39Z</cp:lastPrinted>
  <dcterms:created xsi:type="dcterms:W3CDTF">2022-10-31T13:17:39Z</dcterms:created>
  <dcterms:modified xsi:type="dcterms:W3CDTF">2022-10-31T13:17:39Z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2052-11.1.0.10702</vt:lpwstr>
  </property>
</Properties>
</file>