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8" r:id="rId2"/>
  </p:sldMasterIdLst>
  <p:notesMasterIdLst>
    <p:notesMasterId r:id="rId140"/>
  </p:notesMasterIdLst>
  <p:sldIdLst>
    <p:sldId id="618" r:id="rId3"/>
    <p:sldId id="632" r:id="rId4"/>
    <p:sldId id="633" r:id="rId5"/>
    <p:sldId id="631" r:id="rId6"/>
    <p:sldId id="634" r:id="rId7"/>
    <p:sldId id="635" r:id="rId8"/>
    <p:sldId id="636" r:id="rId9"/>
    <p:sldId id="637" r:id="rId10"/>
    <p:sldId id="638" r:id="rId11"/>
    <p:sldId id="639" r:id="rId12"/>
    <p:sldId id="640" r:id="rId13"/>
    <p:sldId id="642" r:id="rId14"/>
    <p:sldId id="641" r:id="rId15"/>
    <p:sldId id="643" r:id="rId16"/>
    <p:sldId id="644" r:id="rId17"/>
    <p:sldId id="648" r:id="rId18"/>
    <p:sldId id="645" r:id="rId19"/>
    <p:sldId id="664" r:id="rId20"/>
    <p:sldId id="646" r:id="rId21"/>
    <p:sldId id="665" r:id="rId22"/>
    <p:sldId id="666" r:id="rId23"/>
    <p:sldId id="667" r:id="rId24"/>
    <p:sldId id="647" r:id="rId25"/>
    <p:sldId id="650" r:id="rId26"/>
    <p:sldId id="651" r:id="rId27"/>
    <p:sldId id="652" r:id="rId28"/>
    <p:sldId id="653" r:id="rId29"/>
    <p:sldId id="654" r:id="rId30"/>
    <p:sldId id="655" r:id="rId31"/>
    <p:sldId id="656" r:id="rId32"/>
    <p:sldId id="657" r:id="rId33"/>
    <p:sldId id="658" r:id="rId34"/>
    <p:sldId id="659" r:id="rId35"/>
    <p:sldId id="660" r:id="rId36"/>
    <p:sldId id="661" r:id="rId37"/>
    <p:sldId id="662" r:id="rId38"/>
    <p:sldId id="663" r:id="rId39"/>
    <p:sldId id="669" r:id="rId40"/>
    <p:sldId id="668" r:id="rId41"/>
    <p:sldId id="670" r:id="rId42"/>
    <p:sldId id="671" r:id="rId43"/>
    <p:sldId id="672" r:id="rId44"/>
    <p:sldId id="673" r:id="rId45"/>
    <p:sldId id="674" r:id="rId46"/>
    <p:sldId id="675" r:id="rId47"/>
    <p:sldId id="676" r:id="rId48"/>
    <p:sldId id="677" r:id="rId49"/>
    <p:sldId id="678" r:id="rId50"/>
    <p:sldId id="679" r:id="rId51"/>
    <p:sldId id="680" r:id="rId52"/>
    <p:sldId id="681" r:id="rId53"/>
    <p:sldId id="682" r:id="rId54"/>
    <p:sldId id="683" r:id="rId55"/>
    <p:sldId id="684" r:id="rId56"/>
    <p:sldId id="685" r:id="rId57"/>
    <p:sldId id="694" r:id="rId58"/>
    <p:sldId id="695" r:id="rId59"/>
    <p:sldId id="686" r:id="rId60"/>
    <p:sldId id="687" r:id="rId61"/>
    <p:sldId id="696" r:id="rId62"/>
    <p:sldId id="697" r:id="rId63"/>
    <p:sldId id="688" r:id="rId64"/>
    <p:sldId id="689" r:id="rId65"/>
    <p:sldId id="698" r:id="rId66"/>
    <p:sldId id="699" r:id="rId67"/>
    <p:sldId id="700" r:id="rId68"/>
    <p:sldId id="701" r:id="rId69"/>
    <p:sldId id="704" r:id="rId70"/>
    <p:sldId id="690" r:id="rId71"/>
    <p:sldId id="692" r:id="rId72"/>
    <p:sldId id="702" r:id="rId73"/>
    <p:sldId id="706" r:id="rId74"/>
    <p:sldId id="703" r:id="rId75"/>
    <p:sldId id="705" r:id="rId76"/>
    <p:sldId id="707" r:id="rId77"/>
    <p:sldId id="708" r:id="rId78"/>
    <p:sldId id="693" r:id="rId79"/>
    <p:sldId id="303" r:id="rId80"/>
    <p:sldId id="304" r:id="rId81"/>
    <p:sldId id="305" r:id="rId82"/>
    <p:sldId id="306" r:id="rId83"/>
    <p:sldId id="307" r:id="rId84"/>
    <p:sldId id="309" r:id="rId85"/>
    <p:sldId id="311" r:id="rId86"/>
    <p:sldId id="312" r:id="rId87"/>
    <p:sldId id="313" r:id="rId88"/>
    <p:sldId id="314" r:id="rId89"/>
    <p:sldId id="315" r:id="rId90"/>
    <p:sldId id="316" r:id="rId91"/>
    <p:sldId id="317" r:id="rId92"/>
    <p:sldId id="318" r:id="rId93"/>
    <p:sldId id="319" r:id="rId94"/>
    <p:sldId id="320" r:id="rId95"/>
    <p:sldId id="321" r:id="rId96"/>
    <p:sldId id="322" r:id="rId97"/>
    <p:sldId id="323" r:id="rId98"/>
    <p:sldId id="324" r:id="rId99"/>
    <p:sldId id="325" r:id="rId100"/>
    <p:sldId id="326" r:id="rId101"/>
    <p:sldId id="327" r:id="rId102"/>
    <p:sldId id="328" r:id="rId103"/>
    <p:sldId id="329" r:id="rId104"/>
    <p:sldId id="330" r:id="rId105"/>
    <p:sldId id="331" r:id="rId106"/>
    <p:sldId id="332" r:id="rId107"/>
    <p:sldId id="333" r:id="rId108"/>
    <p:sldId id="334" r:id="rId109"/>
    <p:sldId id="335" r:id="rId110"/>
    <p:sldId id="336" r:id="rId111"/>
    <p:sldId id="337" r:id="rId112"/>
    <p:sldId id="338" r:id="rId113"/>
    <p:sldId id="339" r:id="rId114"/>
    <p:sldId id="340" r:id="rId115"/>
    <p:sldId id="341" r:id="rId116"/>
    <p:sldId id="342" r:id="rId117"/>
    <p:sldId id="343" r:id="rId118"/>
    <p:sldId id="344" r:id="rId119"/>
    <p:sldId id="345" r:id="rId120"/>
    <p:sldId id="346" r:id="rId121"/>
    <p:sldId id="347" r:id="rId122"/>
    <p:sldId id="348" r:id="rId123"/>
    <p:sldId id="349" r:id="rId124"/>
    <p:sldId id="350" r:id="rId125"/>
    <p:sldId id="351" r:id="rId126"/>
    <p:sldId id="352" r:id="rId127"/>
    <p:sldId id="709" r:id="rId128"/>
    <p:sldId id="353" r:id="rId129"/>
    <p:sldId id="354" r:id="rId130"/>
    <p:sldId id="355" r:id="rId131"/>
    <p:sldId id="356" r:id="rId132"/>
    <p:sldId id="357" r:id="rId133"/>
    <p:sldId id="358" r:id="rId134"/>
    <p:sldId id="359" r:id="rId135"/>
    <p:sldId id="360" r:id="rId136"/>
    <p:sldId id="361" r:id="rId137"/>
    <p:sldId id="362" r:id="rId138"/>
    <p:sldId id="630" r:id="rId139"/>
  </p:sldIdLst>
  <p:sldSz cx="9144000" cy="6858000" type="screen4x3"/>
  <p:notesSz cx="6784975" cy="9856788"/>
  <p:defaultTextStyle>
    <a:defPPr>
      <a:defRPr lang="zh-CN"/>
    </a:defPPr>
    <a:lvl1pPr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DC4FF"/>
    <a:srgbClr val="001C2A"/>
    <a:srgbClr val="00A8FC"/>
    <a:srgbClr val="49C2FF"/>
    <a:srgbClr val="A3E0FF"/>
    <a:srgbClr val="BDE9FF"/>
    <a:srgbClr val="AFE4FF"/>
    <a:srgbClr val="009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4" y="-2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1026">
            <a:extLst>
              <a:ext uri="{FF2B5EF4-FFF2-40B4-BE49-F238E27FC236}">
                <a16:creationId xmlns:a16="http://schemas.microsoft.com/office/drawing/2014/main" id="{9E983CB6-BC08-45DE-9FFF-0BF6360A2918}"/>
              </a:ext>
            </a:extLst>
          </p:cNvPr>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b="0">
                <a:latin typeface="Times New Roman" panose="02020603050405020304" pitchFamily="18" charset="0"/>
              </a:defRPr>
            </a:lvl1pPr>
          </a:lstStyle>
          <a:p>
            <a:pPr>
              <a:defRPr/>
            </a:pPr>
            <a:endParaRPr lang="en-US"/>
          </a:p>
        </p:txBody>
      </p:sp>
      <p:sp>
        <p:nvSpPr>
          <p:cNvPr id="3075" name="Rectangle 1027">
            <a:extLst>
              <a:ext uri="{FF2B5EF4-FFF2-40B4-BE49-F238E27FC236}">
                <a16:creationId xmlns:a16="http://schemas.microsoft.com/office/drawing/2014/main" id="{50DEAEDD-3C3E-484A-93FC-019150205A22}"/>
              </a:ext>
            </a:extLst>
          </p:cNvPr>
          <p:cNvSpPr>
            <a:spLocks noGrp="1" noChangeArrowheads="1"/>
          </p:cNvSpPr>
          <p:nvPr>
            <p:ph type="dt"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Times New Roman" panose="02020603050405020304" pitchFamily="18" charset="0"/>
              </a:defRPr>
            </a:lvl1pPr>
          </a:lstStyle>
          <a:p>
            <a:pPr>
              <a:defRPr/>
            </a:pPr>
            <a:endParaRPr lang="en-US"/>
          </a:p>
        </p:txBody>
      </p:sp>
      <p:sp>
        <p:nvSpPr>
          <p:cNvPr id="25604" name="Rectangle 1028">
            <a:extLst>
              <a:ext uri="{FF2B5EF4-FFF2-40B4-BE49-F238E27FC236}">
                <a16:creationId xmlns:a16="http://schemas.microsoft.com/office/drawing/2014/main" id="{17189F1D-FE88-4246-9E1A-A3020B8357B4}"/>
              </a:ext>
            </a:extLst>
          </p:cNvPr>
          <p:cNvSpPr>
            <a:spLocks noGrp="1" noRot="1" noChangeAspect="1" noChangeArrowheads="1"/>
          </p:cNvSpPr>
          <p:nvPr>
            <p:ph type="sldImg" idx="2"/>
          </p:nvPr>
        </p:nvSpPr>
        <p:spPr bwMode="auto">
          <a:xfrm>
            <a:off x="928688" y="739775"/>
            <a:ext cx="492760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1029">
            <a:extLst>
              <a:ext uri="{FF2B5EF4-FFF2-40B4-BE49-F238E27FC236}">
                <a16:creationId xmlns:a16="http://schemas.microsoft.com/office/drawing/2014/main" id="{BAA93024-7657-4866-A2A7-532AFDB80A9E}"/>
              </a:ext>
            </a:extLst>
          </p:cNvPr>
          <p:cNvSpPr>
            <a:spLocks noGrp="1" noChangeArrowheads="1"/>
          </p:cNvSpPr>
          <p:nvPr>
            <p:ph type="body" sz="quarter" idx="3"/>
          </p:nvPr>
        </p:nvSpPr>
        <p:spPr bwMode="auto">
          <a:xfrm>
            <a:off x="979488" y="4600575"/>
            <a:ext cx="4598987" cy="451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1030">
            <a:extLst>
              <a:ext uri="{FF2B5EF4-FFF2-40B4-BE49-F238E27FC236}">
                <a16:creationId xmlns:a16="http://schemas.microsoft.com/office/drawing/2014/main" id="{DC941C9A-4B73-4D60-A47C-76B074C0AED4}"/>
              </a:ext>
            </a:extLst>
          </p:cNvPr>
          <p:cNvSpPr>
            <a:spLocks noGrp="1" noChangeArrowheads="1"/>
          </p:cNvSpPr>
          <p:nvPr>
            <p:ph type="ftr" sz="quarter" idx="4"/>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b="0">
                <a:latin typeface="Times New Roman" panose="02020603050405020304" pitchFamily="18" charset="0"/>
              </a:defRPr>
            </a:lvl1pPr>
          </a:lstStyle>
          <a:p>
            <a:pPr>
              <a:defRPr/>
            </a:pPr>
            <a:endParaRPr lang="en-US"/>
          </a:p>
        </p:txBody>
      </p:sp>
      <p:sp>
        <p:nvSpPr>
          <p:cNvPr id="3079" name="Rectangle 1031">
            <a:extLst>
              <a:ext uri="{FF2B5EF4-FFF2-40B4-BE49-F238E27FC236}">
                <a16:creationId xmlns:a16="http://schemas.microsoft.com/office/drawing/2014/main" id="{792F17D6-BF89-462F-A624-0CD14DF162B1}"/>
              </a:ext>
            </a:extLst>
          </p:cNvPr>
          <p:cNvSpPr>
            <a:spLocks noGrp="1" noChangeArrowheads="1"/>
          </p:cNvSpPr>
          <p:nvPr>
            <p:ph type="sldNum" sz="quarter" idx="5"/>
          </p:nvPr>
        </p:nvSpPr>
        <p:spPr bwMode="auto">
          <a:xfrm>
            <a:off x="2895600" y="9144000"/>
            <a:ext cx="6858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b="0">
                <a:latin typeface="Times New Roman" panose="02020603050405020304" pitchFamily="18" charset="0"/>
              </a:defRPr>
            </a:lvl1pPr>
          </a:lstStyle>
          <a:p>
            <a:pPr>
              <a:defRPr/>
            </a:pPr>
            <a:fld id="{6063A8BE-596D-4D31-908E-5413E5144E0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lnSpc>
        <a:spcPct val="120000"/>
      </a:lnSpc>
      <a:spcBef>
        <a:spcPct val="30000"/>
      </a:spcBef>
      <a:spcAft>
        <a:spcPct val="30000"/>
      </a:spcAft>
      <a:defRPr sz="1200" kern="1200">
        <a:solidFill>
          <a:schemeClr val="tx1"/>
        </a:solidFill>
        <a:latin typeface="Times New Roman" panose="02020603050405020304" pitchFamily="18" charset="0"/>
        <a:ea typeface="宋体" panose="02010600030101010101" pitchFamily="2" charset="-122"/>
        <a:cs typeface="+mn-cs"/>
      </a:defRPr>
    </a:lvl1pPr>
    <a:lvl2pPr marL="571500" indent="-114300" algn="l" rtl="0" eaLnBrk="0" fontAlgn="base" hangingPunct="0">
      <a:lnSpc>
        <a:spcPct val="120000"/>
      </a:lnSpc>
      <a:spcBef>
        <a:spcPct val="30000"/>
      </a:spcBef>
      <a:spcAft>
        <a:spcPct val="30000"/>
      </a:spcAft>
      <a:buSzPct val="70000"/>
      <a:buFont typeface="Wingdings" panose="05000000000000000000" pitchFamily="2" charset="2"/>
      <a:buChar char="l"/>
      <a:defRPr sz="1000" kern="1200">
        <a:solidFill>
          <a:schemeClr val="tx1"/>
        </a:solidFill>
        <a:latin typeface="Times New Roman" panose="02020603050405020304" pitchFamily="18" charset="0"/>
        <a:ea typeface="宋体" panose="02010600030101010101" pitchFamily="2" charset="-122"/>
        <a:cs typeface="+mn-cs"/>
      </a:defRPr>
    </a:lvl2pPr>
    <a:lvl3pPr marL="1047750" indent="-133350" algn="l" rtl="0" eaLnBrk="0" fontAlgn="base" hangingPunct="0">
      <a:lnSpc>
        <a:spcPct val="120000"/>
      </a:lnSpc>
      <a:spcBef>
        <a:spcPct val="30000"/>
      </a:spcBef>
      <a:spcAft>
        <a:spcPct val="30000"/>
      </a:spcAft>
      <a:buSzPct val="70000"/>
      <a:buFont typeface="Wingdings" panose="05000000000000000000" pitchFamily="2" charset="2"/>
      <a:buChar char="n"/>
      <a:defRPr sz="9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lnSpc>
        <a:spcPct val="120000"/>
      </a:lnSpc>
      <a:spcBef>
        <a:spcPct val="30000"/>
      </a:spcBef>
      <a:spcAft>
        <a:spcPct val="30000"/>
      </a:spcAft>
      <a:buSzPct val="70000"/>
      <a:buFont typeface="Wingdings" panose="05000000000000000000" pitchFamily="2" charset="2"/>
      <a:buChar char="è"/>
      <a:defRPr sz="9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lnSpc>
        <a:spcPct val="120000"/>
      </a:lnSpc>
      <a:spcBef>
        <a:spcPct val="30000"/>
      </a:spcBef>
      <a:spcAft>
        <a:spcPct val="30000"/>
      </a:spcAft>
      <a:defRPr sz="9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708285B9-867A-4EF6-A6C4-86C5614BCD43}"/>
              </a:ext>
            </a:extLst>
          </p:cNvPr>
          <p:cNvSpPr>
            <a:spLocks noGrp="1" noRot="1" noChangeAspect="1" noChangeArrowheads="1" noTextEdit="1"/>
          </p:cNvSpPr>
          <p:nvPr>
            <p:ph type="sldImg"/>
          </p:nvPr>
        </p:nvSpPr>
        <p:spPr/>
      </p:sp>
      <p:sp>
        <p:nvSpPr>
          <p:cNvPr id="29699" name="备注占位符 2">
            <a:extLst>
              <a:ext uri="{FF2B5EF4-FFF2-40B4-BE49-F238E27FC236}">
                <a16:creationId xmlns:a16="http://schemas.microsoft.com/office/drawing/2014/main" id="{A65D3A1A-9476-4C01-8D05-F344E252B81D}"/>
              </a:ext>
            </a:extLst>
          </p:cNvPr>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a:extLst>
              <a:ext uri="{FF2B5EF4-FFF2-40B4-BE49-F238E27FC236}">
                <a16:creationId xmlns:a16="http://schemas.microsoft.com/office/drawing/2014/main" id="{AC721E93-04FD-41D8-95A9-F78F5B94C04C}"/>
              </a:ext>
            </a:extLst>
          </p:cNvPr>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D946B26-A8A4-4583-B317-5543A9B1C56F}" type="slidenum">
              <a:rPr lang="en-US" altLang="zh-CN" sz="1200" b="0" smtClean="0">
                <a:latin typeface="Times New Roman" panose="02020603050405020304" pitchFamily="18" charset="0"/>
              </a:rPr>
              <a:pPr/>
              <a:t>3</a:t>
            </a:fld>
            <a:endParaRPr lang="en-US" altLang="zh-CN" sz="1200" b="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19C1295-CB17-4B40-AF71-4CA04A699168}" type="slidenum">
              <a:rPr lang="en-US" altLang="zh-CN">
                <a:solidFill>
                  <a:prstClr val="black"/>
                </a:solidFill>
              </a:rPr>
              <a:pPr eaLnBrk="1" hangingPunct="1"/>
              <a:t>86</a:t>
            </a:fld>
            <a:endParaRPr lang="en-US" altLang="zh-CN">
              <a:solidFill>
                <a:prstClr val="black"/>
              </a:solidFill>
            </a:endParaRPr>
          </a:p>
        </p:txBody>
      </p:sp>
      <p:sp>
        <p:nvSpPr>
          <p:cNvPr id="2056195" name="Rectangle 2"/>
          <p:cNvSpPr>
            <a:spLocks noGrp="1" noRot="1" noChangeAspect="1" noChangeArrowheads="1" noTextEdit="1"/>
          </p:cNvSpPr>
          <p:nvPr>
            <p:ph type="sldImg"/>
          </p:nvPr>
        </p:nvSpPr>
        <p:spPr>
          <a:ln/>
        </p:spPr>
      </p:sp>
      <p:sp>
        <p:nvSpPr>
          <p:cNvPr id="2056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13174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8686C34-1D69-42B6-9EA5-A79A93D80315}" type="slidenum">
              <a:rPr lang="en-US" altLang="zh-CN">
                <a:solidFill>
                  <a:prstClr val="black"/>
                </a:solidFill>
              </a:rPr>
              <a:pPr eaLnBrk="1" hangingPunct="1"/>
              <a:t>87</a:t>
            </a:fld>
            <a:endParaRPr lang="en-US" altLang="zh-CN">
              <a:solidFill>
                <a:prstClr val="black"/>
              </a:solidFill>
            </a:endParaRPr>
          </a:p>
        </p:txBody>
      </p:sp>
      <p:sp>
        <p:nvSpPr>
          <p:cNvPr id="2057219" name="Rectangle 2"/>
          <p:cNvSpPr>
            <a:spLocks noGrp="1" noRot="1" noChangeAspect="1" noChangeArrowheads="1" noTextEdit="1"/>
          </p:cNvSpPr>
          <p:nvPr>
            <p:ph type="sldImg"/>
          </p:nvPr>
        </p:nvSpPr>
        <p:spPr>
          <a:ln/>
        </p:spPr>
      </p:sp>
      <p:sp>
        <p:nvSpPr>
          <p:cNvPr id="2057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195238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622202D-7911-4BF9-A9C7-5581513CD990}" type="slidenum">
              <a:rPr lang="en-US" altLang="zh-CN">
                <a:solidFill>
                  <a:prstClr val="black"/>
                </a:solidFill>
              </a:rPr>
              <a:pPr eaLnBrk="1" hangingPunct="1"/>
              <a:t>88</a:t>
            </a:fld>
            <a:endParaRPr lang="en-US" altLang="zh-CN">
              <a:solidFill>
                <a:prstClr val="black"/>
              </a:solidFill>
            </a:endParaRPr>
          </a:p>
        </p:txBody>
      </p:sp>
      <p:sp>
        <p:nvSpPr>
          <p:cNvPr id="2058243" name="Rectangle 2"/>
          <p:cNvSpPr>
            <a:spLocks noGrp="1" noRot="1" noChangeAspect="1" noChangeArrowheads="1" noTextEdit="1"/>
          </p:cNvSpPr>
          <p:nvPr>
            <p:ph type="sldImg"/>
          </p:nvPr>
        </p:nvSpPr>
        <p:spPr>
          <a:ln/>
        </p:spPr>
      </p:sp>
      <p:sp>
        <p:nvSpPr>
          <p:cNvPr id="2058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284320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A9DC1E5-BE63-422F-B0FE-B0DE88123A80}" type="slidenum">
              <a:rPr lang="en-US" altLang="zh-CN">
                <a:solidFill>
                  <a:prstClr val="black"/>
                </a:solidFill>
              </a:rPr>
              <a:pPr eaLnBrk="1" hangingPunct="1"/>
              <a:t>89</a:t>
            </a:fld>
            <a:endParaRPr lang="en-US" altLang="zh-CN">
              <a:solidFill>
                <a:prstClr val="black"/>
              </a:solidFill>
            </a:endParaRPr>
          </a:p>
        </p:txBody>
      </p:sp>
      <p:sp>
        <p:nvSpPr>
          <p:cNvPr id="2059267" name="Rectangle 2"/>
          <p:cNvSpPr>
            <a:spLocks noGrp="1" noRot="1" noChangeAspect="1" noChangeArrowheads="1" noTextEdit="1"/>
          </p:cNvSpPr>
          <p:nvPr>
            <p:ph type="sldImg"/>
          </p:nvPr>
        </p:nvSpPr>
        <p:spPr>
          <a:ln/>
        </p:spPr>
      </p:sp>
      <p:sp>
        <p:nvSpPr>
          <p:cNvPr id="2059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987723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22DC1D9-C266-4201-8FB1-3C8F77494FE8}" type="slidenum">
              <a:rPr lang="en-US" altLang="zh-CN">
                <a:solidFill>
                  <a:prstClr val="black"/>
                </a:solidFill>
              </a:rPr>
              <a:pPr eaLnBrk="1" hangingPunct="1"/>
              <a:t>90</a:t>
            </a:fld>
            <a:endParaRPr lang="en-US" altLang="zh-CN">
              <a:solidFill>
                <a:prstClr val="black"/>
              </a:solidFill>
            </a:endParaRPr>
          </a:p>
        </p:txBody>
      </p:sp>
      <p:sp>
        <p:nvSpPr>
          <p:cNvPr id="2060291" name="Rectangle 2"/>
          <p:cNvSpPr>
            <a:spLocks noGrp="1" noRot="1" noChangeAspect="1" noChangeArrowheads="1" noTextEdit="1"/>
          </p:cNvSpPr>
          <p:nvPr>
            <p:ph type="sldImg"/>
          </p:nvPr>
        </p:nvSpPr>
        <p:spPr>
          <a:ln/>
        </p:spPr>
      </p:sp>
      <p:sp>
        <p:nvSpPr>
          <p:cNvPr id="2060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874586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50C039C-95A7-4EF8-9553-3BAD7830AEFB}" type="slidenum">
              <a:rPr lang="en-US" altLang="zh-CN">
                <a:solidFill>
                  <a:prstClr val="black"/>
                </a:solidFill>
              </a:rPr>
              <a:pPr eaLnBrk="1" hangingPunct="1"/>
              <a:t>91</a:t>
            </a:fld>
            <a:endParaRPr lang="en-US" altLang="zh-CN">
              <a:solidFill>
                <a:prstClr val="black"/>
              </a:solidFill>
            </a:endParaRPr>
          </a:p>
        </p:txBody>
      </p:sp>
      <p:sp>
        <p:nvSpPr>
          <p:cNvPr id="2061315" name="Rectangle 2"/>
          <p:cNvSpPr>
            <a:spLocks noGrp="1" noRot="1" noChangeAspect="1" noChangeArrowheads="1" noTextEdit="1"/>
          </p:cNvSpPr>
          <p:nvPr>
            <p:ph type="sldImg"/>
          </p:nvPr>
        </p:nvSpPr>
        <p:spPr>
          <a:ln/>
        </p:spPr>
      </p:sp>
      <p:sp>
        <p:nvSpPr>
          <p:cNvPr id="2061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764682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2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26B7D7A-C4C3-4F2E-A1D3-09515393684F}" type="slidenum">
              <a:rPr lang="en-US" altLang="zh-CN">
                <a:solidFill>
                  <a:prstClr val="black"/>
                </a:solidFill>
              </a:rPr>
              <a:pPr eaLnBrk="1" hangingPunct="1"/>
              <a:t>92</a:t>
            </a:fld>
            <a:endParaRPr lang="en-US" altLang="zh-CN">
              <a:solidFill>
                <a:prstClr val="black"/>
              </a:solidFill>
            </a:endParaRPr>
          </a:p>
        </p:txBody>
      </p:sp>
      <p:sp>
        <p:nvSpPr>
          <p:cNvPr id="2062339" name="Rectangle 2"/>
          <p:cNvSpPr>
            <a:spLocks noGrp="1" noRot="1" noChangeAspect="1" noChangeArrowheads="1" noTextEdit="1"/>
          </p:cNvSpPr>
          <p:nvPr>
            <p:ph type="sldImg"/>
          </p:nvPr>
        </p:nvSpPr>
        <p:spPr>
          <a:ln/>
        </p:spPr>
      </p:sp>
      <p:sp>
        <p:nvSpPr>
          <p:cNvPr id="2062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254918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39E8C55-1E6F-4150-B488-A2664BEA92C0}" type="slidenum">
              <a:rPr lang="en-US" altLang="zh-CN">
                <a:solidFill>
                  <a:prstClr val="black"/>
                </a:solidFill>
              </a:rPr>
              <a:pPr eaLnBrk="1" hangingPunct="1"/>
              <a:t>93</a:t>
            </a:fld>
            <a:endParaRPr lang="en-US" altLang="zh-CN">
              <a:solidFill>
                <a:prstClr val="black"/>
              </a:solidFill>
            </a:endParaRPr>
          </a:p>
        </p:txBody>
      </p:sp>
      <p:sp>
        <p:nvSpPr>
          <p:cNvPr id="2063363" name="Rectangle 2"/>
          <p:cNvSpPr>
            <a:spLocks noGrp="1" noRot="1" noChangeAspect="1" noChangeArrowheads="1" noTextEdit="1"/>
          </p:cNvSpPr>
          <p:nvPr>
            <p:ph type="sldImg"/>
          </p:nvPr>
        </p:nvSpPr>
        <p:spPr>
          <a:ln/>
        </p:spPr>
      </p:sp>
      <p:sp>
        <p:nvSpPr>
          <p:cNvPr id="2063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004442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D578F10-C377-4BC8-AF2C-BAC19CCF073A}" type="slidenum">
              <a:rPr lang="en-US" altLang="zh-CN">
                <a:solidFill>
                  <a:prstClr val="black"/>
                </a:solidFill>
              </a:rPr>
              <a:pPr eaLnBrk="1" hangingPunct="1"/>
              <a:t>94</a:t>
            </a:fld>
            <a:endParaRPr lang="en-US" altLang="zh-CN">
              <a:solidFill>
                <a:prstClr val="black"/>
              </a:solidFill>
            </a:endParaRPr>
          </a:p>
        </p:txBody>
      </p:sp>
      <p:sp>
        <p:nvSpPr>
          <p:cNvPr id="2064387" name="Rectangle 2"/>
          <p:cNvSpPr>
            <a:spLocks noGrp="1" noRot="1" noChangeAspect="1" noChangeArrowheads="1" noTextEdit="1"/>
          </p:cNvSpPr>
          <p:nvPr>
            <p:ph type="sldImg"/>
          </p:nvPr>
        </p:nvSpPr>
        <p:spPr>
          <a:ln/>
        </p:spPr>
      </p:sp>
      <p:sp>
        <p:nvSpPr>
          <p:cNvPr id="2064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264318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BC240BF-2219-4738-A386-25DA9D22D9E0}" type="slidenum">
              <a:rPr lang="en-US" altLang="zh-CN">
                <a:solidFill>
                  <a:prstClr val="black"/>
                </a:solidFill>
              </a:rPr>
              <a:pPr eaLnBrk="1" hangingPunct="1"/>
              <a:t>95</a:t>
            </a:fld>
            <a:endParaRPr lang="en-US" altLang="zh-CN">
              <a:solidFill>
                <a:prstClr val="black"/>
              </a:solidFill>
            </a:endParaRPr>
          </a:p>
        </p:txBody>
      </p:sp>
      <p:sp>
        <p:nvSpPr>
          <p:cNvPr id="2065411" name="Rectangle 2"/>
          <p:cNvSpPr>
            <a:spLocks noGrp="1" noRot="1" noChangeAspect="1" noChangeArrowheads="1" noTextEdit="1"/>
          </p:cNvSpPr>
          <p:nvPr>
            <p:ph type="sldImg"/>
          </p:nvPr>
        </p:nvSpPr>
        <p:spPr>
          <a:ln/>
        </p:spPr>
      </p:sp>
      <p:sp>
        <p:nvSpPr>
          <p:cNvPr id="2065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372924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14F44C8-5DED-49CF-9C09-98B14848BEE8}" type="slidenum">
              <a:rPr lang="en-US" altLang="zh-CN">
                <a:solidFill>
                  <a:prstClr val="black"/>
                </a:solidFill>
              </a:rPr>
              <a:pPr eaLnBrk="1" hangingPunct="1"/>
              <a:t>78</a:t>
            </a:fld>
            <a:endParaRPr lang="en-US" altLang="zh-CN">
              <a:solidFill>
                <a:prstClr val="black"/>
              </a:solidFill>
            </a:endParaRPr>
          </a:p>
        </p:txBody>
      </p:sp>
      <p:sp>
        <p:nvSpPr>
          <p:cNvPr id="2045955" name="Rectangle 2"/>
          <p:cNvSpPr>
            <a:spLocks noGrp="1" noRot="1" noChangeAspect="1" noChangeArrowheads="1" noTextEdit="1"/>
          </p:cNvSpPr>
          <p:nvPr>
            <p:ph type="sldImg"/>
          </p:nvPr>
        </p:nvSpPr>
        <p:spPr>
          <a:ln/>
        </p:spPr>
      </p:sp>
      <p:sp>
        <p:nvSpPr>
          <p:cNvPr id="204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993442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6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C40CF12-E36C-4572-ADCD-01FD733FD294}" type="slidenum">
              <a:rPr lang="en-US" altLang="zh-CN">
                <a:solidFill>
                  <a:prstClr val="black"/>
                </a:solidFill>
              </a:rPr>
              <a:pPr eaLnBrk="1" hangingPunct="1"/>
              <a:t>96</a:t>
            </a:fld>
            <a:endParaRPr lang="en-US" altLang="zh-CN">
              <a:solidFill>
                <a:prstClr val="black"/>
              </a:solidFill>
            </a:endParaRPr>
          </a:p>
        </p:txBody>
      </p:sp>
      <p:sp>
        <p:nvSpPr>
          <p:cNvPr id="2066435" name="Rectangle 2"/>
          <p:cNvSpPr>
            <a:spLocks noGrp="1" noRot="1" noChangeAspect="1" noChangeArrowheads="1" noTextEdit="1"/>
          </p:cNvSpPr>
          <p:nvPr>
            <p:ph type="sldImg"/>
          </p:nvPr>
        </p:nvSpPr>
        <p:spPr>
          <a:ln/>
        </p:spPr>
      </p:sp>
      <p:sp>
        <p:nvSpPr>
          <p:cNvPr id="2066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919445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0FACECA-22A4-4AC0-AF8A-CE1F09A7AA30}" type="slidenum">
              <a:rPr lang="en-US" altLang="zh-CN">
                <a:solidFill>
                  <a:prstClr val="black"/>
                </a:solidFill>
              </a:rPr>
              <a:pPr eaLnBrk="1" hangingPunct="1"/>
              <a:t>100</a:t>
            </a:fld>
            <a:endParaRPr lang="en-US" altLang="zh-CN">
              <a:solidFill>
                <a:prstClr val="black"/>
              </a:solidFill>
            </a:endParaRPr>
          </a:p>
        </p:txBody>
      </p:sp>
      <p:sp>
        <p:nvSpPr>
          <p:cNvPr id="2067459" name="Rectangle 2"/>
          <p:cNvSpPr>
            <a:spLocks noGrp="1" noRot="1" noChangeAspect="1" noChangeArrowheads="1" noTextEdit="1"/>
          </p:cNvSpPr>
          <p:nvPr>
            <p:ph type="sldImg"/>
          </p:nvPr>
        </p:nvSpPr>
        <p:spPr>
          <a:ln/>
        </p:spPr>
      </p:sp>
      <p:sp>
        <p:nvSpPr>
          <p:cNvPr id="2067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932883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4FBC0EE-4312-45D9-9C60-0F3A4D5A3B8F}" type="slidenum">
              <a:rPr lang="en-US" altLang="zh-CN">
                <a:solidFill>
                  <a:prstClr val="black"/>
                </a:solidFill>
              </a:rPr>
              <a:pPr eaLnBrk="1" hangingPunct="1"/>
              <a:t>101</a:t>
            </a:fld>
            <a:endParaRPr lang="en-US" altLang="zh-CN">
              <a:solidFill>
                <a:prstClr val="black"/>
              </a:solidFill>
            </a:endParaRPr>
          </a:p>
        </p:txBody>
      </p:sp>
      <p:sp>
        <p:nvSpPr>
          <p:cNvPr id="2068483" name="Rectangle 2"/>
          <p:cNvSpPr>
            <a:spLocks noGrp="1" noRot="1" noChangeAspect="1" noChangeArrowheads="1" noTextEdit="1"/>
          </p:cNvSpPr>
          <p:nvPr>
            <p:ph type="sldImg"/>
          </p:nvPr>
        </p:nvSpPr>
        <p:spPr>
          <a:ln/>
        </p:spPr>
      </p:sp>
      <p:sp>
        <p:nvSpPr>
          <p:cNvPr id="2068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821086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9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993B068-4B1C-473C-973F-F3D960BE1A13}" type="slidenum">
              <a:rPr lang="en-US" altLang="zh-CN">
                <a:solidFill>
                  <a:prstClr val="black"/>
                </a:solidFill>
              </a:rPr>
              <a:pPr eaLnBrk="1" hangingPunct="1"/>
              <a:t>102</a:t>
            </a:fld>
            <a:endParaRPr lang="en-US" altLang="zh-CN">
              <a:solidFill>
                <a:prstClr val="black"/>
              </a:solidFill>
            </a:endParaRPr>
          </a:p>
        </p:txBody>
      </p:sp>
      <p:sp>
        <p:nvSpPr>
          <p:cNvPr id="2069507" name="Rectangle 2"/>
          <p:cNvSpPr>
            <a:spLocks noGrp="1" noRot="1" noChangeAspect="1" noChangeArrowheads="1" noTextEdit="1"/>
          </p:cNvSpPr>
          <p:nvPr>
            <p:ph type="sldImg"/>
          </p:nvPr>
        </p:nvSpPr>
        <p:spPr>
          <a:ln/>
        </p:spPr>
      </p:sp>
      <p:sp>
        <p:nvSpPr>
          <p:cNvPr id="2069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676700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0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2FEF6AB-CF4C-46E4-BEEB-DCEC6837F38F}" type="slidenum">
              <a:rPr lang="en-US" altLang="zh-CN">
                <a:solidFill>
                  <a:prstClr val="black"/>
                </a:solidFill>
              </a:rPr>
              <a:pPr eaLnBrk="1" hangingPunct="1"/>
              <a:t>103</a:t>
            </a:fld>
            <a:endParaRPr lang="en-US" altLang="zh-CN">
              <a:solidFill>
                <a:prstClr val="black"/>
              </a:solidFill>
            </a:endParaRPr>
          </a:p>
        </p:txBody>
      </p:sp>
      <p:sp>
        <p:nvSpPr>
          <p:cNvPr id="2070531" name="Rectangle 2"/>
          <p:cNvSpPr>
            <a:spLocks noGrp="1" noRot="1" noChangeAspect="1" noChangeArrowheads="1" noTextEdit="1"/>
          </p:cNvSpPr>
          <p:nvPr>
            <p:ph type="sldImg"/>
          </p:nvPr>
        </p:nvSpPr>
        <p:spPr>
          <a:ln/>
        </p:spPr>
      </p:sp>
      <p:sp>
        <p:nvSpPr>
          <p:cNvPr id="2070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365637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1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87F6120-BED7-4070-B889-E542F8B9675C}" type="slidenum">
              <a:rPr lang="en-US" altLang="zh-CN">
                <a:solidFill>
                  <a:prstClr val="black"/>
                </a:solidFill>
              </a:rPr>
              <a:pPr eaLnBrk="1" hangingPunct="1"/>
              <a:t>104</a:t>
            </a:fld>
            <a:endParaRPr lang="en-US" altLang="zh-CN">
              <a:solidFill>
                <a:prstClr val="black"/>
              </a:solidFill>
            </a:endParaRPr>
          </a:p>
        </p:txBody>
      </p:sp>
      <p:sp>
        <p:nvSpPr>
          <p:cNvPr id="2071555" name="Rectangle 2"/>
          <p:cNvSpPr>
            <a:spLocks noGrp="1" noRot="1" noChangeAspect="1" noChangeArrowheads="1" noTextEdit="1"/>
          </p:cNvSpPr>
          <p:nvPr>
            <p:ph type="sldImg"/>
          </p:nvPr>
        </p:nvSpPr>
        <p:spPr>
          <a:ln/>
        </p:spPr>
      </p:sp>
      <p:sp>
        <p:nvSpPr>
          <p:cNvPr id="2071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11050515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2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7A169D0-5932-46F6-9B02-26911B34C0F8}" type="slidenum">
              <a:rPr lang="en-US" altLang="zh-CN">
                <a:solidFill>
                  <a:prstClr val="black"/>
                </a:solidFill>
              </a:rPr>
              <a:pPr eaLnBrk="1" hangingPunct="1"/>
              <a:t>105</a:t>
            </a:fld>
            <a:endParaRPr lang="en-US" altLang="zh-CN">
              <a:solidFill>
                <a:prstClr val="black"/>
              </a:solidFill>
            </a:endParaRPr>
          </a:p>
        </p:txBody>
      </p:sp>
      <p:sp>
        <p:nvSpPr>
          <p:cNvPr id="2072579" name="Rectangle 2"/>
          <p:cNvSpPr>
            <a:spLocks noGrp="1" noRot="1" noChangeAspect="1" noChangeArrowheads="1" noTextEdit="1"/>
          </p:cNvSpPr>
          <p:nvPr>
            <p:ph type="sldImg"/>
          </p:nvPr>
        </p:nvSpPr>
        <p:spPr>
          <a:ln/>
        </p:spPr>
      </p:sp>
      <p:sp>
        <p:nvSpPr>
          <p:cNvPr id="2072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4077735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1B3D5FD-2F13-40C3-9993-E8C4FEFCB45A}" type="slidenum">
              <a:rPr lang="en-US" altLang="zh-CN">
                <a:solidFill>
                  <a:prstClr val="black"/>
                </a:solidFill>
              </a:rPr>
              <a:pPr eaLnBrk="1" hangingPunct="1"/>
              <a:t>106</a:t>
            </a:fld>
            <a:endParaRPr lang="en-US" altLang="zh-CN">
              <a:solidFill>
                <a:prstClr val="black"/>
              </a:solidFill>
            </a:endParaRPr>
          </a:p>
        </p:txBody>
      </p:sp>
      <p:sp>
        <p:nvSpPr>
          <p:cNvPr id="2073603" name="Rectangle 2"/>
          <p:cNvSpPr>
            <a:spLocks noGrp="1" noRot="1" noChangeAspect="1" noChangeArrowheads="1" noTextEdit="1"/>
          </p:cNvSpPr>
          <p:nvPr>
            <p:ph type="sldImg"/>
          </p:nvPr>
        </p:nvSpPr>
        <p:spPr>
          <a:ln/>
        </p:spPr>
      </p:sp>
      <p:sp>
        <p:nvSpPr>
          <p:cNvPr id="2073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299144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4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5C0B268-FFAB-436E-8FC6-5F066C932AB2}" type="slidenum">
              <a:rPr lang="en-US" altLang="zh-CN">
                <a:solidFill>
                  <a:prstClr val="black"/>
                </a:solidFill>
              </a:rPr>
              <a:pPr eaLnBrk="1" hangingPunct="1"/>
              <a:t>107</a:t>
            </a:fld>
            <a:endParaRPr lang="en-US" altLang="zh-CN">
              <a:solidFill>
                <a:prstClr val="black"/>
              </a:solidFill>
            </a:endParaRPr>
          </a:p>
        </p:txBody>
      </p:sp>
      <p:sp>
        <p:nvSpPr>
          <p:cNvPr id="2074627" name="Rectangle 2"/>
          <p:cNvSpPr>
            <a:spLocks noGrp="1" noRot="1" noChangeAspect="1" noChangeArrowheads="1" noTextEdit="1"/>
          </p:cNvSpPr>
          <p:nvPr>
            <p:ph type="sldImg"/>
          </p:nvPr>
        </p:nvSpPr>
        <p:spPr>
          <a:ln/>
        </p:spPr>
      </p:sp>
      <p:sp>
        <p:nvSpPr>
          <p:cNvPr id="2074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4204533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5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C1AE471-C831-4999-B9AB-142C99EF524D}" type="slidenum">
              <a:rPr lang="en-US" altLang="zh-CN">
                <a:solidFill>
                  <a:prstClr val="black"/>
                </a:solidFill>
              </a:rPr>
              <a:pPr eaLnBrk="1" hangingPunct="1"/>
              <a:t>108</a:t>
            </a:fld>
            <a:endParaRPr lang="en-US" altLang="zh-CN">
              <a:solidFill>
                <a:prstClr val="black"/>
              </a:solidFill>
            </a:endParaRPr>
          </a:p>
        </p:txBody>
      </p:sp>
      <p:sp>
        <p:nvSpPr>
          <p:cNvPr id="2075651" name="Rectangle 2"/>
          <p:cNvSpPr>
            <a:spLocks noGrp="1" noRot="1" noChangeAspect="1" noChangeArrowheads="1" noTextEdit="1"/>
          </p:cNvSpPr>
          <p:nvPr>
            <p:ph type="sldImg"/>
          </p:nvPr>
        </p:nvSpPr>
        <p:spPr>
          <a:ln/>
        </p:spPr>
      </p:sp>
      <p:sp>
        <p:nvSpPr>
          <p:cNvPr id="2075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733882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3EE7352-CDE1-4EAC-B823-57A43099E59B}" type="slidenum">
              <a:rPr lang="en-US" altLang="zh-CN">
                <a:solidFill>
                  <a:prstClr val="black"/>
                </a:solidFill>
              </a:rPr>
              <a:pPr eaLnBrk="1" hangingPunct="1"/>
              <a:t>79</a:t>
            </a:fld>
            <a:endParaRPr lang="en-US" altLang="zh-CN">
              <a:solidFill>
                <a:prstClr val="black"/>
              </a:solidFill>
            </a:endParaRPr>
          </a:p>
        </p:txBody>
      </p:sp>
      <p:sp>
        <p:nvSpPr>
          <p:cNvPr id="2046979" name="Rectangle 2"/>
          <p:cNvSpPr>
            <a:spLocks noGrp="1" noRot="1" noChangeAspect="1" noChangeArrowheads="1" noTextEdit="1"/>
          </p:cNvSpPr>
          <p:nvPr>
            <p:ph type="sldImg"/>
          </p:nvPr>
        </p:nvSpPr>
        <p:spPr>
          <a:ln/>
        </p:spPr>
      </p:sp>
      <p:sp>
        <p:nvSpPr>
          <p:cNvPr id="20469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49955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6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E20DDBD-5919-4152-AD9F-3800337CD363}" type="slidenum">
              <a:rPr lang="en-US" altLang="zh-CN">
                <a:solidFill>
                  <a:prstClr val="black"/>
                </a:solidFill>
              </a:rPr>
              <a:pPr eaLnBrk="1" hangingPunct="1"/>
              <a:t>109</a:t>
            </a:fld>
            <a:endParaRPr lang="en-US" altLang="zh-CN">
              <a:solidFill>
                <a:prstClr val="black"/>
              </a:solidFill>
            </a:endParaRPr>
          </a:p>
        </p:txBody>
      </p:sp>
      <p:sp>
        <p:nvSpPr>
          <p:cNvPr id="2076675" name="Rectangle 2"/>
          <p:cNvSpPr>
            <a:spLocks noGrp="1" noRot="1" noChangeAspect="1" noChangeArrowheads="1" noTextEdit="1"/>
          </p:cNvSpPr>
          <p:nvPr>
            <p:ph type="sldImg"/>
          </p:nvPr>
        </p:nvSpPr>
        <p:spPr>
          <a:ln/>
        </p:spPr>
      </p:sp>
      <p:sp>
        <p:nvSpPr>
          <p:cNvPr id="2076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1482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7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F00A212-742D-4766-8EF8-C8412BB6E685}" type="slidenum">
              <a:rPr lang="en-US" altLang="zh-CN">
                <a:solidFill>
                  <a:prstClr val="black"/>
                </a:solidFill>
              </a:rPr>
              <a:pPr eaLnBrk="1" hangingPunct="1"/>
              <a:t>110</a:t>
            </a:fld>
            <a:endParaRPr lang="en-US" altLang="zh-CN">
              <a:solidFill>
                <a:prstClr val="black"/>
              </a:solidFill>
            </a:endParaRPr>
          </a:p>
        </p:txBody>
      </p:sp>
      <p:sp>
        <p:nvSpPr>
          <p:cNvPr id="2077699" name="Rectangle 2"/>
          <p:cNvSpPr>
            <a:spLocks noGrp="1" noRot="1" noChangeAspect="1" noChangeArrowheads="1" noTextEdit="1"/>
          </p:cNvSpPr>
          <p:nvPr>
            <p:ph type="sldImg"/>
          </p:nvPr>
        </p:nvSpPr>
        <p:spPr>
          <a:ln/>
        </p:spPr>
      </p:sp>
      <p:sp>
        <p:nvSpPr>
          <p:cNvPr id="2077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1774677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A1C4AC4-E6BF-47FF-AE4C-BF41B3891436}" type="slidenum">
              <a:rPr lang="en-US" altLang="zh-CN">
                <a:solidFill>
                  <a:prstClr val="black"/>
                </a:solidFill>
              </a:rPr>
              <a:pPr eaLnBrk="1" hangingPunct="1"/>
              <a:t>111</a:t>
            </a:fld>
            <a:endParaRPr lang="en-US" altLang="zh-CN">
              <a:solidFill>
                <a:prstClr val="black"/>
              </a:solidFill>
            </a:endParaRPr>
          </a:p>
        </p:txBody>
      </p:sp>
      <p:sp>
        <p:nvSpPr>
          <p:cNvPr id="2078723" name="Rectangle 2"/>
          <p:cNvSpPr>
            <a:spLocks noGrp="1" noRot="1" noChangeAspect="1" noChangeArrowheads="1" noTextEdit="1"/>
          </p:cNvSpPr>
          <p:nvPr>
            <p:ph type="sldImg"/>
          </p:nvPr>
        </p:nvSpPr>
        <p:spPr>
          <a:ln/>
        </p:spPr>
      </p:sp>
      <p:sp>
        <p:nvSpPr>
          <p:cNvPr id="207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07280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9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54779E6-ED68-4753-A367-4E7F0A4DA893}" type="slidenum">
              <a:rPr lang="en-US" altLang="zh-CN">
                <a:solidFill>
                  <a:prstClr val="black"/>
                </a:solidFill>
              </a:rPr>
              <a:pPr eaLnBrk="1" hangingPunct="1"/>
              <a:t>112</a:t>
            </a:fld>
            <a:endParaRPr lang="en-US" altLang="zh-CN">
              <a:solidFill>
                <a:prstClr val="black"/>
              </a:solidFill>
            </a:endParaRPr>
          </a:p>
        </p:txBody>
      </p:sp>
      <p:sp>
        <p:nvSpPr>
          <p:cNvPr id="2079747" name="Rectangle 2"/>
          <p:cNvSpPr>
            <a:spLocks noGrp="1" noRot="1" noChangeAspect="1" noChangeArrowheads="1" noTextEdit="1"/>
          </p:cNvSpPr>
          <p:nvPr>
            <p:ph type="sldImg"/>
          </p:nvPr>
        </p:nvSpPr>
        <p:spPr>
          <a:ln/>
        </p:spPr>
      </p:sp>
      <p:sp>
        <p:nvSpPr>
          <p:cNvPr id="2079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4777359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0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32BA1F8-B82A-4618-872D-22A4FEF64208}" type="slidenum">
              <a:rPr lang="en-US" altLang="zh-CN">
                <a:solidFill>
                  <a:prstClr val="black"/>
                </a:solidFill>
              </a:rPr>
              <a:pPr eaLnBrk="1" hangingPunct="1"/>
              <a:t>113</a:t>
            </a:fld>
            <a:endParaRPr lang="en-US" altLang="zh-CN">
              <a:solidFill>
                <a:prstClr val="black"/>
              </a:solidFill>
            </a:endParaRPr>
          </a:p>
        </p:txBody>
      </p:sp>
      <p:sp>
        <p:nvSpPr>
          <p:cNvPr id="2080771" name="Rectangle 2"/>
          <p:cNvSpPr>
            <a:spLocks noGrp="1" noRot="1" noChangeAspect="1" noChangeArrowheads="1" noTextEdit="1"/>
          </p:cNvSpPr>
          <p:nvPr>
            <p:ph type="sldImg"/>
          </p:nvPr>
        </p:nvSpPr>
        <p:spPr>
          <a:ln/>
        </p:spPr>
      </p:sp>
      <p:sp>
        <p:nvSpPr>
          <p:cNvPr id="2080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5422274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1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09CB47D-19A9-4FE2-BBDC-C4408D840534}" type="slidenum">
              <a:rPr lang="en-US" altLang="zh-CN">
                <a:solidFill>
                  <a:prstClr val="black"/>
                </a:solidFill>
              </a:rPr>
              <a:pPr eaLnBrk="1" hangingPunct="1"/>
              <a:t>114</a:t>
            </a:fld>
            <a:endParaRPr lang="en-US" altLang="zh-CN">
              <a:solidFill>
                <a:prstClr val="black"/>
              </a:solidFill>
            </a:endParaRPr>
          </a:p>
        </p:txBody>
      </p:sp>
      <p:sp>
        <p:nvSpPr>
          <p:cNvPr id="2081795" name="Rectangle 2"/>
          <p:cNvSpPr>
            <a:spLocks noGrp="1" noRot="1" noChangeAspect="1" noChangeArrowheads="1" noTextEdit="1"/>
          </p:cNvSpPr>
          <p:nvPr>
            <p:ph type="sldImg"/>
          </p:nvPr>
        </p:nvSpPr>
        <p:spPr>
          <a:ln/>
        </p:spPr>
      </p:sp>
      <p:sp>
        <p:nvSpPr>
          <p:cNvPr id="2081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6330478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2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8210DA7-7933-4818-886C-B0445DD38B86}" type="slidenum">
              <a:rPr lang="en-US" altLang="zh-CN">
                <a:solidFill>
                  <a:prstClr val="black"/>
                </a:solidFill>
              </a:rPr>
              <a:pPr eaLnBrk="1" hangingPunct="1"/>
              <a:t>116</a:t>
            </a:fld>
            <a:endParaRPr lang="en-US" altLang="zh-CN">
              <a:solidFill>
                <a:prstClr val="black"/>
              </a:solidFill>
            </a:endParaRPr>
          </a:p>
        </p:txBody>
      </p:sp>
      <p:sp>
        <p:nvSpPr>
          <p:cNvPr id="2082819" name="Rectangle 2"/>
          <p:cNvSpPr>
            <a:spLocks noGrp="1" noRot="1" noChangeAspect="1" noChangeArrowheads="1" noTextEdit="1"/>
          </p:cNvSpPr>
          <p:nvPr>
            <p:ph type="sldImg"/>
          </p:nvPr>
        </p:nvSpPr>
        <p:spPr>
          <a:ln/>
        </p:spPr>
      </p:sp>
      <p:sp>
        <p:nvSpPr>
          <p:cNvPr id="2082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0259735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3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2B764C1-D06B-4D93-82B9-83FF88A513C0}" type="slidenum">
              <a:rPr lang="en-US" altLang="zh-CN">
                <a:solidFill>
                  <a:prstClr val="black"/>
                </a:solidFill>
              </a:rPr>
              <a:pPr eaLnBrk="1" hangingPunct="1"/>
              <a:t>117</a:t>
            </a:fld>
            <a:endParaRPr lang="en-US" altLang="zh-CN">
              <a:solidFill>
                <a:prstClr val="black"/>
              </a:solidFill>
            </a:endParaRPr>
          </a:p>
        </p:txBody>
      </p:sp>
      <p:sp>
        <p:nvSpPr>
          <p:cNvPr id="2083843" name="Rectangle 2"/>
          <p:cNvSpPr>
            <a:spLocks noGrp="1" noRot="1" noChangeAspect="1" noChangeArrowheads="1" noTextEdit="1"/>
          </p:cNvSpPr>
          <p:nvPr>
            <p:ph type="sldImg"/>
          </p:nvPr>
        </p:nvSpPr>
        <p:spPr>
          <a:ln/>
        </p:spPr>
      </p:sp>
      <p:sp>
        <p:nvSpPr>
          <p:cNvPr id="2083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17232110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4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B75C8DF-7BF4-46E2-87A6-68D71240C2AA}" type="slidenum">
              <a:rPr lang="en-US" altLang="zh-CN">
                <a:solidFill>
                  <a:prstClr val="black"/>
                </a:solidFill>
              </a:rPr>
              <a:pPr eaLnBrk="1" hangingPunct="1"/>
              <a:t>118</a:t>
            </a:fld>
            <a:endParaRPr lang="en-US" altLang="zh-CN">
              <a:solidFill>
                <a:prstClr val="black"/>
              </a:solidFill>
            </a:endParaRPr>
          </a:p>
        </p:txBody>
      </p:sp>
      <p:sp>
        <p:nvSpPr>
          <p:cNvPr id="2084867" name="Rectangle 2"/>
          <p:cNvSpPr>
            <a:spLocks noGrp="1" noRot="1" noChangeAspect="1" noChangeArrowheads="1" noTextEdit="1"/>
          </p:cNvSpPr>
          <p:nvPr>
            <p:ph type="sldImg"/>
          </p:nvPr>
        </p:nvSpPr>
        <p:spPr>
          <a:ln/>
        </p:spPr>
      </p:sp>
      <p:sp>
        <p:nvSpPr>
          <p:cNvPr id="2084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9063341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283F043-A89B-4B49-8BE8-B332B9753293}" type="slidenum">
              <a:rPr lang="en-US" altLang="zh-CN">
                <a:solidFill>
                  <a:prstClr val="black"/>
                </a:solidFill>
              </a:rPr>
              <a:pPr eaLnBrk="1" hangingPunct="1"/>
              <a:t>119</a:t>
            </a:fld>
            <a:endParaRPr lang="en-US" altLang="zh-CN">
              <a:solidFill>
                <a:prstClr val="black"/>
              </a:solidFill>
            </a:endParaRPr>
          </a:p>
        </p:txBody>
      </p:sp>
      <p:sp>
        <p:nvSpPr>
          <p:cNvPr id="2085891" name="Rectangle 2"/>
          <p:cNvSpPr>
            <a:spLocks noGrp="1" noRot="1" noChangeAspect="1" noChangeArrowheads="1" noTextEdit="1"/>
          </p:cNvSpPr>
          <p:nvPr>
            <p:ph type="sldImg"/>
          </p:nvPr>
        </p:nvSpPr>
        <p:spPr>
          <a:ln/>
        </p:spPr>
      </p:sp>
      <p:sp>
        <p:nvSpPr>
          <p:cNvPr id="2085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42173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248C12B-329E-42BC-B50E-1885CCF38990}" type="slidenum">
              <a:rPr lang="en-US" altLang="zh-CN">
                <a:solidFill>
                  <a:prstClr val="black"/>
                </a:solidFill>
              </a:rPr>
              <a:pPr eaLnBrk="1" hangingPunct="1"/>
              <a:t>80</a:t>
            </a:fld>
            <a:endParaRPr lang="en-US" altLang="zh-CN">
              <a:solidFill>
                <a:prstClr val="black"/>
              </a:solidFill>
            </a:endParaRPr>
          </a:p>
        </p:txBody>
      </p:sp>
      <p:sp>
        <p:nvSpPr>
          <p:cNvPr id="2048003" name="Rectangle 2"/>
          <p:cNvSpPr>
            <a:spLocks noGrp="1" noRot="1" noChangeAspect="1" noChangeArrowheads="1" noTextEdit="1"/>
          </p:cNvSpPr>
          <p:nvPr>
            <p:ph type="sldImg"/>
          </p:nvPr>
        </p:nvSpPr>
        <p:spPr>
          <a:ln/>
        </p:spPr>
      </p:sp>
      <p:sp>
        <p:nvSpPr>
          <p:cNvPr id="20480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13669250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6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D6EEC54-38AD-4BE3-A331-F755651CF6ED}" type="slidenum">
              <a:rPr lang="en-US" altLang="zh-CN">
                <a:solidFill>
                  <a:prstClr val="black"/>
                </a:solidFill>
              </a:rPr>
              <a:pPr eaLnBrk="1" hangingPunct="1"/>
              <a:t>120</a:t>
            </a:fld>
            <a:endParaRPr lang="en-US" altLang="zh-CN">
              <a:solidFill>
                <a:prstClr val="black"/>
              </a:solidFill>
            </a:endParaRPr>
          </a:p>
        </p:txBody>
      </p:sp>
      <p:sp>
        <p:nvSpPr>
          <p:cNvPr id="2086915" name="Rectangle 2"/>
          <p:cNvSpPr>
            <a:spLocks noGrp="1" noRot="1" noChangeAspect="1" noChangeArrowheads="1" noTextEdit="1"/>
          </p:cNvSpPr>
          <p:nvPr>
            <p:ph type="sldImg"/>
          </p:nvPr>
        </p:nvSpPr>
        <p:spPr>
          <a:ln/>
        </p:spPr>
      </p:sp>
      <p:sp>
        <p:nvSpPr>
          <p:cNvPr id="2086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0781647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7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BF52BE8-3877-4049-AC5B-0F4EB8EC8C79}" type="slidenum">
              <a:rPr lang="en-US" altLang="zh-CN">
                <a:solidFill>
                  <a:prstClr val="black"/>
                </a:solidFill>
              </a:rPr>
              <a:pPr eaLnBrk="1" hangingPunct="1"/>
              <a:t>121</a:t>
            </a:fld>
            <a:endParaRPr lang="en-US" altLang="zh-CN">
              <a:solidFill>
                <a:prstClr val="black"/>
              </a:solidFill>
            </a:endParaRPr>
          </a:p>
        </p:txBody>
      </p:sp>
      <p:sp>
        <p:nvSpPr>
          <p:cNvPr id="2087939" name="Rectangle 2"/>
          <p:cNvSpPr>
            <a:spLocks noGrp="1" noRot="1" noChangeAspect="1" noChangeArrowheads="1" noTextEdit="1"/>
          </p:cNvSpPr>
          <p:nvPr>
            <p:ph type="sldImg"/>
          </p:nvPr>
        </p:nvSpPr>
        <p:spPr>
          <a:ln/>
        </p:spPr>
      </p:sp>
      <p:sp>
        <p:nvSpPr>
          <p:cNvPr id="2087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15238017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79D54D5-3A55-434E-A94E-16B0BA2FE6CA}" type="slidenum">
              <a:rPr lang="en-US" altLang="zh-CN">
                <a:solidFill>
                  <a:prstClr val="black"/>
                </a:solidFill>
              </a:rPr>
              <a:pPr eaLnBrk="1" hangingPunct="1"/>
              <a:t>122</a:t>
            </a:fld>
            <a:endParaRPr lang="en-US" altLang="zh-CN">
              <a:solidFill>
                <a:prstClr val="black"/>
              </a:solidFill>
            </a:endParaRPr>
          </a:p>
        </p:txBody>
      </p:sp>
      <p:sp>
        <p:nvSpPr>
          <p:cNvPr id="2088963" name="Rectangle 2"/>
          <p:cNvSpPr>
            <a:spLocks noGrp="1" noRot="1" noChangeAspect="1" noChangeArrowheads="1" noTextEdit="1"/>
          </p:cNvSpPr>
          <p:nvPr>
            <p:ph type="sldImg"/>
          </p:nvPr>
        </p:nvSpPr>
        <p:spPr>
          <a:ln/>
        </p:spPr>
      </p:sp>
      <p:sp>
        <p:nvSpPr>
          <p:cNvPr id="2088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0149572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2921CFA-D3FE-4475-9198-B8D3AAB28843}" type="slidenum">
              <a:rPr lang="en-US" altLang="zh-CN">
                <a:solidFill>
                  <a:prstClr val="black"/>
                </a:solidFill>
              </a:rPr>
              <a:pPr eaLnBrk="1" hangingPunct="1"/>
              <a:t>123</a:t>
            </a:fld>
            <a:endParaRPr lang="en-US" altLang="zh-CN">
              <a:solidFill>
                <a:prstClr val="black"/>
              </a:solidFill>
            </a:endParaRPr>
          </a:p>
        </p:txBody>
      </p:sp>
      <p:sp>
        <p:nvSpPr>
          <p:cNvPr id="2089987" name="Rectangle 2"/>
          <p:cNvSpPr>
            <a:spLocks noGrp="1" noRot="1" noChangeAspect="1" noChangeArrowheads="1" noTextEdit="1"/>
          </p:cNvSpPr>
          <p:nvPr>
            <p:ph type="sldImg"/>
          </p:nvPr>
        </p:nvSpPr>
        <p:spPr>
          <a:ln/>
        </p:spPr>
      </p:sp>
      <p:sp>
        <p:nvSpPr>
          <p:cNvPr id="2089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3856072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1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6DAA9F5-9225-4D9E-8E11-5F63BFED9D04}" type="slidenum">
              <a:rPr lang="en-US" altLang="zh-CN">
                <a:solidFill>
                  <a:prstClr val="black"/>
                </a:solidFill>
              </a:rPr>
              <a:pPr eaLnBrk="1" hangingPunct="1"/>
              <a:t>124</a:t>
            </a:fld>
            <a:endParaRPr lang="en-US" altLang="zh-CN">
              <a:solidFill>
                <a:prstClr val="black"/>
              </a:solidFill>
            </a:endParaRPr>
          </a:p>
        </p:txBody>
      </p:sp>
      <p:sp>
        <p:nvSpPr>
          <p:cNvPr id="2091011" name="Rectangle 2"/>
          <p:cNvSpPr>
            <a:spLocks noGrp="1" noRot="1" noChangeAspect="1" noChangeArrowheads="1" noTextEdit="1"/>
          </p:cNvSpPr>
          <p:nvPr>
            <p:ph type="sldImg"/>
          </p:nvPr>
        </p:nvSpPr>
        <p:spPr>
          <a:ln/>
        </p:spPr>
      </p:sp>
      <p:sp>
        <p:nvSpPr>
          <p:cNvPr id="2091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7406563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2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637F423-4AED-4A65-A527-3EA59FF0A113}" type="slidenum">
              <a:rPr lang="en-US" altLang="zh-CN">
                <a:solidFill>
                  <a:prstClr val="black"/>
                </a:solidFill>
              </a:rPr>
              <a:pPr eaLnBrk="1" hangingPunct="1"/>
              <a:t>125</a:t>
            </a:fld>
            <a:endParaRPr lang="en-US" altLang="zh-CN">
              <a:solidFill>
                <a:prstClr val="black"/>
              </a:solidFill>
            </a:endParaRPr>
          </a:p>
        </p:txBody>
      </p:sp>
      <p:sp>
        <p:nvSpPr>
          <p:cNvPr id="2092035" name="Rectangle 2"/>
          <p:cNvSpPr>
            <a:spLocks noGrp="1" noRot="1" noChangeAspect="1" noChangeArrowheads="1" noTextEdit="1"/>
          </p:cNvSpPr>
          <p:nvPr>
            <p:ph type="sldImg"/>
          </p:nvPr>
        </p:nvSpPr>
        <p:spPr>
          <a:ln/>
        </p:spPr>
      </p:sp>
      <p:sp>
        <p:nvSpPr>
          <p:cNvPr id="2092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41470075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3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718CBE6-7ADA-4BDB-BE68-76F546F73102}" type="slidenum">
              <a:rPr lang="en-US" altLang="zh-CN">
                <a:solidFill>
                  <a:prstClr val="black"/>
                </a:solidFill>
              </a:rPr>
              <a:pPr eaLnBrk="1" hangingPunct="1"/>
              <a:t>127</a:t>
            </a:fld>
            <a:endParaRPr lang="en-US" altLang="zh-CN">
              <a:solidFill>
                <a:prstClr val="black"/>
              </a:solidFill>
            </a:endParaRPr>
          </a:p>
        </p:txBody>
      </p:sp>
      <p:sp>
        <p:nvSpPr>
          <p:cNvPr id="2093059" name="Rectangle 2"/>
          <p:cNvSpPr>
            <a:spLocks noGrp="1" noRot="1" noChangeAspect="1" noChangeArrowheads="1" noTextEdit="1"/>
          </p:cNvSpPr>
          <p:nvPr>
            <p:ph type="sldImg"/>
          </p:nvPr>
        </p:nvSpPr>
        <p:spPr>
          <a:ln/>
        </p:spPr>
      </p:sp>
      <p:sp>
        <p:nvSpPr>
          <p:cNvPr id="2093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17791539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4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5BC6EEA-CDEF-4F73-98D5-BB341C0D88F1}" type="slidenum">
              <a:rPr lang="en-US" altLang="zh-CN">
                <a:solidFill>
                  <a:prstClr val="black"/>
                </a:solidFill>
              </a:rPr>
              <a:pPr eaLnBrk="1" hangingPunct="1"/>
              <a:t>128</a:t>
            </a:fld>
            <a:endParaRPr lang="en-US" altLang="zh-CN">
              <a:solidFill>
                <a:prstClr val="black"/>
              </a:solidFill>
            </a:endParaRPr>
          </a:p>
        </p:txBody>
      </p:sp>
      <p:sp>
        <p:nvSpPr>
          <p:cNvPr id="2094083" name="Rectangle 2"/>
          <p:cNvSpPr>
            <a:spLocks noGrp="1" noRot="1" noChangeAspect="1" noChangeArrowheads="1" noTextEdit="1"/>
          </p:cNvSpPr>
          <p:nvPr>
            <p:ph type="sldImg"/>
          </p:nvPr>
        </p:nvSpPr>
        <p:spPr>
          <a:ln/>
        </p:spPr>
      </p:sp>
      <p:sp>
        <p:nvSpPr>
          <p:cNvPr id="2094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7861026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5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2011B48-32A4-4CA7-A3DC-35E4BDB18896}" type="slidenum">
              <a:rPr lang="en-US" altLang="zh-CN">
                <a:solidFill>
                  <a:prstClr val="black"/>
                </a:solidFill>
              </a:rPr>
              <a:pPr eaLnBrk="1" hangingPunct="1"/>
              <a:t>129</a:t>
            </a:fld>
            <a:endParaRPr lang="en-US" altLang="zh-CN">
              <a:solidFill>
                <a:prstClr val="black"/>
              </a:solidFill>
            </a:endParaRPr>
          </a:p>
        </p:txBody>
      </p:sp>
      <p:sp>
        <p:nvSpPr>
          <p:cNvPr id="2095107" name="Rectangle 2"/>
          <p:cNvSpPr>
            <a:spLocks noGrp="1" noRot="1" noChangeAspect="1" noChangeArrowheads="1" noTextEdit="1"/>
          </p:cNvSpPr>
          <p:nvPr>
            <p:ph type="sldImg"/>
          </p:nvPr>
        </p:nvSpPr>
        <p:spPr>
          <a:ln/>
        </p:spPr>
      </p:sp>
      <p:sp>
        <p:nvSpPr>
          <p:cNvPr id="2095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42560692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6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A50E39D-EFB9-41CA-AD3A-EDF3B4F3DADB}" type="slidenum">
              <a:rPr lang="en-US" altLang="zh-CN">
                <a:solidFill>
                  <a:prstClr val="black"/>
                </a:solidFill>
              </a:rPr>
              <a:pPr eaLnBrk="1" hangingPunct="1"/>
              <a:t>130</a:t>
            </a:fld>
            <a:endParaRPr lang="en-US" altLang="zh-CN">
              <a:solidFill>
                <a:prstClr val="black"/>
              </a:solidFill>
            </a:endParaRPr>
          </a:p>
        </p:txBody>
      </p:sp>
      <p:sp>
        <p:nvSpPr>
          <p:cNvPr id="2096131" name="Rectangle 2"/>
          <p:cNvSpPr>
            <a:spLocks noGrp="1" noRot="1" noChangeAspect="1" noChangeArrowheads="1" noTextEdit="1"/>
          </p:cNvSpPr>
          <p:nvPr>
            <p:ph type="sldImg"/>
          </p:nvPr>
        </p:nvSpPr>
        <p:spPr>
          <a:ln/>
        </p:spPr>
      </p:sp>
      <p:sp>
        <p:nvSpPr>
          <p:cNvPr id="2096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413193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0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E5A58D5-1D4E-4444-8CBB-BCB938967A71}" type="slidenum">
              <a:rPr lang="en-US" altLang="zh-CN">
                <a:solidFill>
                  <a:prstClr val="black"/>
                </a:solidFill>
              </a:rPr>
              <a:pPr eaLnBrk="1" hangingPunct="1"/>
              <a:t>81</a:t>
            </a:fld>
            <a:endParaRPr lang="en-US" altLang="zh-CN">
              <a:solidFill>
                <a:prstClr val="black"/>
              </a:solidFill>
            </a:endParaRPr>
          </a:p>
        </p:txBody>
      </p:sp>
      <p:sp>
        <p:nvSpPr>
          <p:cNvPr id="2049027" name="Rectangle 2"/>
          <p:cNvSpPr>
            <a:spLocks noGrp="1" noRot="1" noChangeAspect="1" noChangeArrowheads="1" noTextEdit="1"/>
          </p:cNvSpPr>
          <p:nvPr>
            <p:ph type="sldImg"/>
          </p:nvPr>
        </p:nvSpPr>
        <p:spPr>
          <a:ln/>
        </p:spPr>
      </p:sp>
      <p:sp>
        <p:nvSpPr>
          <p:cNvPr id="20490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13286921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7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F93B65F-A330-4154-9704-733EFE992E1B}" type="slidenum">
              <a:rPr lang="en-US" altLang="zh-CN">
                <a:solidFill>
                  <a:prstClr val="black"/>
                </a:solidFill>
              </a:rPr>
              <a:pPr eaLnBrk="1" hangingPunct="1"/>
              <a:t>131</a:t>
            </a:fld>
            <a:endParaRPr lang="en-US" altLang="zh-CN">
              <a:solidFill>
                <a:prstClr val="black"/>
              </a:solidFill>
            </a:endParaRPr>
          </a:p>
        </p:txBody>
      </p:sp>
      <p:sp>
        <p:nvSpPr>
          <p:cNvPr id="2097155" name="Rectangle 2"/>
          <p:cNvSpPr>
            <a:spLocks noGrp="1" noRot="1" noChangeAspect="1" noChangeArrowheads="1" noTextEdit="1"/>
          </p:cNvSpPr>
          <p:nvPr>
            <p:ph type="sldImg"/>
          </p:nvPr>
        </p:nvSpPr>
        <p:spPr>
          <a:ln/>
        </p:spPr>
      </p:sp>
      <p:sp>
        <p:nvSpPr>
          <p:cNvPr id="2097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7923292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8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EA00158-8D31-4620-8B40-346CE9CB592D}" type="slidenum">
              <a:rPr lang="en-US" altLang="zh-CN">
                <a:solidFill>
                  <a:prstClr val="black"/>
                </a:solidFill>
              </a:rPr>
              <a:pPr eaLnBrk="1" hangingPunct="1"/>
              <a:t>132</a:t>
            </a:fld>
            <a:endParaRPr lang="en-US" altLang="zh-CN">
              <a:solidFill>
                <a:prstClr val="black"/>
              </a:solidFill>
            </a:endParaRPr>
          </a:p>
        </p:txBody>
      </p:sp>
      <p:sp>
        <p:nvSpPr>
          <p:cNvPr id="2098179" name="Rectangle 2"/>
          <p:cNvSpPr>
            <a:spLocks noGrp="1" noRot="1" noChangeAspect="1" noChangeArrowheads="1" noTextEdit="1"/>
          </p:cNvSpPr>
          <p:nvPr>
            <p:ph type="sldImg"/>
          </p:nvPr>
        </p:nvSpPr>
        <p:spPr>
          <a:ln/>
        </p:spPr>
      </p:sp>
      <p:sp>
        <p:nvSpPr>
          <p:cNvPr id="2098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7402181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9B99A77-E5A7-4273-9FE5-A53FF7521A88}" type="slidenum">
              <a:rPr lang="en-US" altLang="zh-CN">
                <a:solidFill>
                  <a:prstClr val="black"/>
                </a:solidFill>
              </a:rPr>
              <a:pPr eaLnBrk="1" hangingPunct="1"/>
              <a:t>133</a:t>
            </a:fld>
            <a:endParaRPr lang="en-US" altLang="zh-CN">
              <a:solidFill>
                <a:prstClr val="black"/>
              </a:solidFill>
            </a:endParaRPr>
          </a:p>
        </p:txBody>
      </p:sp>
      <p:sp>
        <p:nvSpPr>
          <p:cNvPr id="2099203" name="Rectangle 2"/>
          <p:cNvSpPr>
            <a:spLocks noGrp="1" noRot="1" noChangeAspect="1" noChangeArrowheads="1" noTextEdit="1"/>
          </p:cNvSpPr>
          <p:nvPr>
            <p:ph type="sldImg"/>
          </p:nvPr>
        </p:nvSpPr>
        <p:spPr>
          <a:ln/>
        </p:spPr>
      </p:sp>
      <p:sp>
        <p:nvSpPr>
          <p:cNvPr id="2099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0764734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0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461776A-EA26-4E10-A0E0-0BC9E531295E}" type="slidenum">
              <a:rPr lang="en-US" altLang="zh-CN">
                <a:solidFill>
                  <a:prstClr val="black"/>
                </a:solidFill>
              </a:rPr>
              <a:pPr eaLnBrk="1" hangingPunct="1"/>
              <a:t>134</a:t>
            </a:fld>
            <a:endParaRPr lang="en-US" altLang="zh-CN">
              <a:solidFill>
                <a:prstClr val="black"/>
              </a:solidFill>
            </a:endParaRPr>
          </a:p>
        </p:txBody>
      </p:sp>
      <p:sp>
        <p:nvSpPr>
          <p:cNvPr id="2100227" name="Rectangle 2"/>
          <p:cNvSpPr>
            <a:spLocks noGrp="1" noRot="1" noChangeAspect="1" noChangeArrowheads="1" noTextEdit="1"/>
          </p:cNvSpPr>
          <p:nvPr>
            <p:ph type="sldImg"/>
          </p:nvPr>
        </p:nvSpPr>
        <p:spPr>
          <a:ln/>
        </p:spPr>
      </p:sp>
      <p:sp>
        <p:nvSpPr>
          <p:cNvPr id="2100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2044329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1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D851493-FE14-4A81-B479-39CCB19EDCBF}" type="slidenum">
              <a:rPr lang="en-US" altLang="zh-CN">
                <a:solidFill>
                  <a:prstClr val="black"/>
                </a:solidFill>
              </a:rPr>
              <a:pPr eaLnBrk="1" hangingPunct="1"/>
              <a:t>135</a:t>
            </a:fld>
            <a:endParaRPr lang="en-US" altLang="zh-CN">
              <a:solidFill>
                <a:prstClr val="black"/>
              </a:solidFill>
            </a:endParaRPr>
          </a:p>
        </p:txBody>
      </p:sp>
      <p:sp>
        <p:nvSpPr>
          <p:cNvPr id="2101251" name="Rectangle 2"/>
          <p:cNvSpPr>
            <a:spLocks noGrp="1" noRot="1" noChangeAspect="1" noChangeArrowheads="1" noTextEdit="1"/>
          </p:cNvSpPr>
          <p:nvPr>
            <p:ph type="sldImg"/>
          </p:nvPr>
        </p:nvSpPr>
        <p:spPr>
          <a:ln/>
        </p:spPr>
      </p:sp>
      <p:sp>
        <p:nvSpPr>
          <p:cNvPr id="2101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12403655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2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CD4CB7C-CEB9-41BD-803D-D19CC886549A}" type="slidenum">
              <a:rPr lang="en-US" altLang="zh-CN">
                <a:solidFill>
                  <a:prstClr val="black"/>
                </a:solidFill>
              </a:rPr>
              <a:pPr eaLnBrk="1" hangingPunct="1"/>
              <a:t>136</a:t>
            </a:fld>
            <a:endParaRPr lang="en-US" altLang="zh-CN">
              <a:solidFill>
                <a:prstClr val="black"/>
              </a:solidFill>
            </a:endParaRPr>
          </a:p>
        </p:txBody>
      </p:sp>
      <p:sp>
        <p:nvSpPr>
          <p:cNvPr id="2102275" name="Rectangle 2"/>
          <p:cNvSpPr>
            <a:spLocks noGrp="1" noRot="1" noChangeAspect="1" noChangeArrowheads="1" noTextEdit="1"/>
          </p:cNvSpPr>
          <p:nvPr>
            <p:ph type="sldImg"/>
          </p:nvPr>
        </p:nvSpPr>
        <p:spPr>
          <a:ln/>
        </p:spPr>
      </p:sp>
      <p:sp>
        <p:nvSpPr>
          <p:cNvPr id="2102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3400037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DC5A2E7-281E-4804-9487-AA0B0AFD5296}" type="slidenum">
              <a:rPr lang="en-US" altLang="zh-CN">
                <a:solidFill>
                  <a:prstClr val="black"/>
                </a:solidFill>
              </a:rPr>
              <a:pPr eaLnBrk="1" hangingPunct="1"/>
              <a:t>82</a:t>
            </a:fld>
            <a:endParaRPr lang="en-US" altLang="zh-CN">
              <a:solidFill>
                <a:prstClr val="black"/>
              </a:solidFill>
            </a:endParaRPr>
          </a:p>
        </p:txBody>
      </p:sp>
      <p:sp>
        <p:nvSpPr>
          <p:cNvPr id="2050051" name="Rectangle 2"/>
          <p:cNvSpPr>
            <a:spLocks noGrp="1" noRot="1" noChangeAspect="1" noChangeArrowheads="1" noTextEdit="1"/>
          </p:cNvSpPr>
          <p:nvPr>
            <p:ph type="sldImg"/>
          </p:nvPr>
        </p:nvSpPr>
        <p:spPr>
          <a:ln/>
        </p:spPr>
      </p:sp>
      <p:sp>
        <p:nvSpPr>
          <p:cNvPr id="20500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850998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7016482-652C-49DD-8BDC-58ED2AC8AEB7}" type="slidenum">
              <a:rPr lang="en-US" altLang="zh-CN">
                <a:solidFill>
                  <a:prstClr val="black"/>
                </a:solidFill>
              </a:rPr>
              <a:pPr eaLnBrk="1" hangingPunct="1"/>
              <a:t>83</a:t>
            </a:fld>
            <a:endParaRPr lang="en-US" altLang="zh-CN">
              <a:solidFill>
                <a:prstClr val="black"/>
              </a:solidFill>
            </a:endParaRPr>
          </a:p>
        </p:txBody>
      </p:sp>
      <p:sp>
        <p:nvSpPr>
          <p:cNvPr id="2052099" name="Rectangle 2"/>
          <p:cNvSpPr>
            <a:spLocks noGrp="1" noRot="1" noChangeAspect="1" noChangeArrowheads="1" noTextEdit="1"/>
          </p:cNvSpPr>
          <p:nvPr>
            <p:ph type="sldImg"/>
          </p:nvPr>
        </p:nvSpPr>
        <p:spPr>
          <a:ln/>
        </p:spPr>
      </p:sp>
      <p:sp>
        <p:nvSpPr>
          <p:cNvPr id="2052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585363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38B7154-ADCE-496C-BF6F-6950C7CF0855}" type="slidenum">
              <a:rPr lang="en-US" altLang="zh-CN">
                <a:solidFill>
                  <a:prstClr val="black"/>
                </a:solidFill>
              </a:rPr>
              <a:pPr eaLnBrk="1" hangingPunct="1"/>
              <a:t>84</a:t>
            </a:fld>
            <a:endParaRPr lang="en-US" altLang="zh-CN">
              <a:solidFill>
                <a:prstClr val="black"/>
              </a:solidFill>
            </a:endParaRPr>
          </a:p>
        </p:txBody>
      </p:sp>
      <p:sp>
        <p:nvSpPr>
          <p:cNvPr id="2054147" name="Rectangle 2"/>
          <p:cNvSpPr>
            <a:spLocks noGrp="1" noRot="1" noChangeAspect="1" noChangeArrowheads="1" noTextEdit="1"/>
          </p:cNvSpPr>
          <p:nvPr>
            <p:ph type="sldImg"/>
          </p:nvPr>
        </p:nvSpPr>
        <p:spPr>
          <a:ln/>
        </p:spPr>
      </p:sp>
      <p:sp>
        <p:nvSpPr>
          <p:cNvPr id="2054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2131897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D8BF7E2-AD9D-4983-9B0F-D84A4716C6E3}" type="slidenum">
              <a:rPr lang="en-US" altLang="zh-CN">
                <a:solidFill>
                  <a:prstClr val="black"/>
                </a:solidFill>
              </a:rPr>
              <a:pPr eaLnBrk="1" hangingPunct="1"/>
              <a:t>85</a:t>
            </a:fld>
            <a:endParaRPr lang="en-US" altLang="zh-CN">
              <a:solidFill>
                <a:prstClr val="black"/>
              </a:solidFill>
            </a:endParaRPr>
          </a:p>
        </p:txBody>
      </p:sp>
      <p:sp>
        <p:nvSpPr>
          <p:cNvPr id="2055171" name="Rectangle 2"/>
          <p:cNvSpPr>
            <a:spLocks noGrp="1" noRot="1" noChangeAspect="1" noChangeArrowheads="1" noTextEdit="1"/>
          </p:cNvSpPr>
          <p:nvPr>
            <p:ph type="sldImg"/>
          </p:nvPr>
        </p:nvSpPr>
        <p:spPr>
          <a:ln/>
        </p:spPr>
      </p:sp>
      <p:sp>
        <p:nvSpPr>
          <p:cNvPr id="205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extLst>
      <p:ext uri="{BB962C8B-B14F-4D97-AF65-F5344CB8AC3E}">
        <p14:creationId xmlns:p14="http://schemas.microsoft.com/office/powerpoint/2010/main" val="183635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5155834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2413054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222250"/>
            <a:ext cx="1847850" cy="3136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22250"/>
            <a:ext cx="5391150" cy="3136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1135514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94540173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503370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53001018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038023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395071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0913981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253022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49074175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2450545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67151210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374950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222250"/>
            <a:ext cx="1847850" cy="3136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22250"/>
            <a:ext cx="5391150" cy="3136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2460438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69656594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752297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427605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532510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68194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3678165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80274108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47F5816E-8950-42CE-9E73-0123879590E7}"/>
              </a:ext>
            </a:extLst>
          </p:cNvPr>
          <p:cNvSpPr>
            <a:spLocks noChangeArrowheads="1"/>
          </p:cNvSpPr>
          <p:nvPr/>
        </p:nvSpPr>
        <p:spPr bwMode="auto">
          <a:xfrm>
            <a:off x="-6350" y="6480175"/>
            <a:ext cx="9142413" cy="404813"/>
          </a:xfrm>
          <a:prstGeom prst="rect">
            <a:avLst/>
          </a:prstGeom>
          <a:solidFill>
            <a:srgbClr val="A7E2FF">
              <a:alpha val="20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9pPr>
          </a:lstStyle>
          <a:p>
            <a:pPr algn="ctr">
              <a:defRPr/>
            </a:pPr>
            <a:endParaRPr lang="zh-CN" altLang="en-US" sz="1800" b="0"/>
          </a:p>
        </p:txBody>
      </p:sp>
      <p:sp>
        <p:nvSpPr>
          <p:cNvPr id="1027" name="Rectangle 4">
            <a:extLst>
              <a:ext uri="{FF2B5EF4-FFF2-40B4-BE49-F238E27FC236}">
                <a16:creationId xmlns:a16="http://schemas.microsoft.com/office/drawing/2014/main" id="{3DFAE868-15F7-4EC5-A99D-91EA0CCE7FE4}"/>
              </a:ext>
            </a:extLst>
          </p:cNvPr>
          <p:cNvSpPr>
            <a:spLocks noGrp="1" noChangeArrowheads="1"/>
          </p:cNvSpPr>
          <p:nvPr>
            <p:ph type="title"/>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8" name="Rectangle 5">
            <a:extLst>
              <a:ext uri="{FF2B5EF4-FFF2-40B4-BE49-F238E27FC236}">
                <a16:creationId xmlns:a16="http://schemas.microsoft.com/office/drawing/2014/main" id="{CDBDE58E-22C9-4251-BADB-3E0354C28C0A}"/>
              </a:ext>
            </a:extLst>
          </p:cNvPr>
          <p:cNvSpPr>
            <a:spLocks noGrp="1" noChangeArrowheads="1"/>
          </p:cNvSpPr>
          <p:nvPr>
            <p:ph type="body" idx="1"/>
          </p:nvPr>
        </p:nvSpPr>
        <p:spPr bwMode="auto">
          <a:xfrm>
            <a:off x="914400" y="1524000"/>
            <a:ext cx="739140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9" name="Rectangle 7">
            <a:extLst>
              <a:ext uri="{FF2B5EF4-FFF2-40B4-BE49-F238E27FC236}">
                <a16:creationId xmlns:a16="http://schemas.microsoft.com/office/drawing/2014/main" id="{03087106-9D48-40F8-B967-5D454B590D1A}"/>
              </a:ext>
            </a:extLst>
          </p:cNvPr>
          <p:cNvSpPr>
            <a:spLocks noChangeArrowheads="1"/>
          </p:cNvSpPr>
          <p:nvPr/>
        </p:nvSpPr>
        <p:spPr bwMode="auto">
          <a:xfrm>
            <a:off x="3116263" y="652462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100">
              <a:solidFill>
                <a:srgbClr val="666699"/>
              </a:solidFill>
              <a:latin typeface="Times New Roman" panose="02020603050405020304" pitchFamily="18" charset="0"/>
              <a:ea typeface="楷体_GB2312" pitchFamily="49" charset="-122"/>
            </a:endParaRPr>
          </a:p>
        </p:txBody>
      </p:sp>
      <p:sp>
        <p:nvSpPr>
          <p:cNvPr id="1030" name="Text Box 10">
            <a:extLst>
              <a:ext uri="{FF2B5EF4-FFF2-40B4-BE49-F238E27FC236}">
                <a16:creationId xmlns:a16="http://schemas.microsoft.com/office/drawing/2014/main" id="{07D31898-7F75-4514-88AA-B68908E076CA}"/>
              </a:ext>
            </a:extLst>
          </p:cNvPr>
          <p:cNvSpPr txBox="1">
            <a:spLocks noChangeArrowheads="1"/>
          </p:cNvSpPr>
          <p:nvPr userDrawn="1"/>
        </p:nvSpPr>
        <p:spPr bwMode="auto">
          <a:xfrm>
            <a:off x="8640763" y="609282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9pPr>
          </a:lstStyle>
          <a:p>
            <a:pPr>
              <a:spcBef>
                <a:spcPct val="50000"/>
              </a:spcBef>
              <a:defRPr/>
            </a:pPr>
            <a:fld id="{0BE836DC-2AD2-4A73-93C9-E7CBECB392D6}" type="slidenum">
              <a:rPr lang="en-US" sz="1400" smtClean="0">
                <a:solidFill>
                  <a:srgbClr val="0094DE"/>
                </a:solidFill>
              </a:rPr>
              <a:pPr>
                <a:spcBef>
                  <a:spcPct val="50000"/>
                </a:spcBef>
                <a:defRPr/>
              </a:pPr>
              <a:t>‹#›</a:t>
            </a:fld>
            <a:endParaRPr lang="en-US" sz="1400">
              <a:solidFill>
                <a:srgbClr val="0094DE"/>
              </a:solidFill>
            </a:endParaRPr>
          </a:p>
        </p:txBody>
      </p:sp>
      <p:sp>
        <p:nvSpPr>
          <p:cNvPr id="1031" name="Rectangle 11">
            <a:extLst>
              <a:ext uri="{FF2B5EF4-FFF2-40B4-BE49-F238E27FC236}">
                <a16:creationId xmlns:a16="http://schemas.microsoft.com/office/drawing/2014/main" id="{E168095F-51CA-47C7-9289-900FB2D630B3}"/>
              </a:ext>
            </a:extLst>
          </p:cNvPr>
          <p:cNvSpPr>
            <a:spLocks noChangeArrowheads="1"/>
          </p:cNvSpPr>
          <p:nvPr userDrawn="1"/>
        </p:nvSpPr>
        <p:spPr bwMode="auto">
          <a:xfrm>
            <a:off x="250825" y="6465888"/>
            <a:ext cx="410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a:solidFill>
                  <a:srgbClr val="666699"/>
                </a:solidFill>
                <a:latin typeface="Times New Roman" panose="02020603050405020304" pitchFamily="18" charset="0"/>
                <a:ea typeface="楷体_GB2312" pitchFamily="49" charset="-122"/>
              </a:rPr>
              <a:t>计算机与信息学院</a:t>
            </a:r>
          </a:p>
        </p:txBody>
      </p:sp>
      <p:pic>
        <p:nvPicPr>
          <p:cNvPr id="1032" name="图片 7">
            <a:extLst>
              <a:ext uri="{FF2B5EF4-FFF2-40B4-BE49-F238E27FC236}">
                <a16:creationId xmlns:a16="http://schemas.microsoft.com/office/drawing/2014/main" id="{8E962577-FBF3-47CF-B7DE-91A5848C353D}"/>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22275" y="388938"/>
            <a:ext cx="798513"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ransition/>
  <p:txStyles>
    <p:titleStyle>
      <a:lvl1pPr algn="ctr" rtl="0" eaLnBrk="0" fontAlgn="base" hangingPunct="0">
        <a:spcBef>
          <a:spcPct val="0"/>
        </a:spcBef>
        <a:spcAft>
          <a:spcPct val="0"/>
        </a:spcAft>
        <a:defRPr sz="3200" b="1" kern="1200">
          <a:solidFill>
            <a:srgbClr val="333399"/>
          </a:solidFill>
          <a:latin typeface="+mj-lt"/>
          <a:ea typeface="+mj-ea"/>
          <a:cs typeface="+mj-cs"/>
        </a:defRPr>
      </a:lvl1pPr>
      <a:lvl2pPr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9pPr>
    </p:titleStyle>
    <p:body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15"/>
        </a:buBlip>
        <a:defRPr sz="2800" b="1" kern="1200">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sz="2400" b="1" kern="1200">
          <a:solidFill>
            <a:schemeClr val="tx1"/>
          </a:solidFill>
          <a:latin typeface="+mn-lt"/>
          <a:ea typeface="+mn-ea"/>
          <a:cs typeface="+mn-cs"/>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sz="2000" b="1" kern="1200">
          <a:solidFill>
            <a:schemeClr val="tx1"/>
          </a:solidFill>
          <a:latin typeface="+mn-lt"/>
          <a:ea typeface="+mn-ea"/>
          <a:cs typeface="+mn-cs"/>
        </a:defRPr>
      </a:lvl3pPr>
      <a:lvl4pPr marL="1509713" indent="-228600" algn="just" rtl="0" eaLnBrk="0" fontAlgn="base" hangingPunct="0">
        <a:spcBef>
          <a:spcPct val="20000"/>
        </a:spcBef>
        <a:spcAft>
          <a:spcPct val="0"/>
        </a:spcAft>
        <a:buChar char="–"/>
        <a:defRPr sz="1600" b="1" kern="1200">
          <a:solidFill>
            <a:schemeClr val="tx1"/>
          </a:solidFill>
          <a:latin typeface="+mn-lt"/>
          <a:ea typeface="+mn-ea"/>
          <a:cs typeface="+mn-cs"/>
        </a:defRPr>
      </a:lvl4pPr>
      <a:lvl5pPr marL="1928813" indent="-228600" algn="just" rtl="0" eaLnBrk="0" fontAlgn="base" hangingPunct="0">
        <a:spcBef>
          <a:spcPct val="20000"/>
        </a:spcBef>
        <a:spcAft>
          <a:spcPct val="0"/>
        </a:spcAft>
        <a:buChar char="»"/>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12">
            <a:extLst>
              <a:ext uri="{FF2B5EF4-FFF2-40B4-BE49-F238E27FC236}">
                <a16:creationId xmlns:a16="http://schemas.microsoft.com/office/drawing/2014/main" id="{5B5FF40D-9581-4C99-9B28-9B550834F1F4}"/>
              </a:ext>
            </a:extLst>
          </p:cNvPr>
          <p:cNvSpPr>
            <a:spLocks noChangeArrowheads="1"/>
          </p:cNvSpPr>
          <p:nvPr userDrawn="1"/>
        </p:nvSpPr>
        <p:spPr bwMode="auto">
          <a:xfrm>
            <a:off x="0" y="0"/>
            <a:ext cx="9144000" cy="6858000"/>
          </a:xfrm>
          <a:prstGeom prst="rect">
            <a:avLst/>
          </a:prstGeom>
          <a:solidFill>
            <a:srgbClr val="AFE4FF"/>
          </a:solidFill>
          <a:ln w="9525" cmpd="sng">
            <a:solidFill>
              <a:srgbClr val="BDE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20000"/>
              </a:spcBef>
              <a:buClr>
                <a:schemeClr val="accent2"/>
              </a:buClr>
              <a:buSzPct val="70000"/>
              <a:buFont typeface="Wingdings" panose="05000000000000000000" pitchFamily="2" charset="2"/>
              <a:buNone/>
              <a:defRPr/>
            </a:pPr>
            <a:endParaRPr lang="zh-CN" altLang="en-US"/>
          </a:p>
        </p:txBody>
      </p:sp>
      <p:pic>
        <p:nvPicPr>
          <p:cNvPr id="2051" name="Picture 10" descr="s-xyfg_zhulou_4">
            <a:extLst>
              <a:ext uri="{FF2B5EF4-FFF2-40B4-BE49-F238E27FC236}">
                <a16:creationId xmlns:a16="http://schemas.microsoft.com/office/drawing/2014/main" id="{98220729-F4A2-4A02-8C35-C47C9A95A0E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436938"/>
            <a:ext cx="9144000" cy="3421062"/>
          </a:xfrm>
          <a:prstGeom prst="rect">
            <a:avLst/>
          </a:prstGeom>
          <a:solidFill>
            <a:srgbClr val="BDE9FF"/>
          </a:solidFill>
          <a:ln w="9525">
            <a:solidFill>
              <a:srgbClr val="BDE9FF"/>
            </a:solidFill>
            <a:miter lim="800000"/>
            <a:headEnd/>
            <a:tailEnd/>
          </a:ln>
        </p:spPr>
      </p:pic>
      <p:sp>
        <p:nvSpPr>
          <p:cNvPr id="2052" name="Rectangle 4">
            <a:extLst>
              <a:ext uri="{FF2B5EF4-FFF2-40B4-BE49-F238E27FC236}">
                <a16:creationId xmlns:a16="http://schemas.microsoft.com/office/drawing/2014/main" id="{82AC64DE-BE1A-4C6F-AA67-ED4919F94A91}"/>
              </a:ext>
            </a:extLst>
          </p:cNvPr>
          <p:cNvSpPr>
            <a:spLocks noGrp="1" noChangeArrowheads="1"/>
          </p:cNvSpPr>
          <p:nvPr>
            <p:ph type="title"/>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2053" name="Rectangle 5">
            <a:extLst>
              <a:ext uri="{FF2B5EF4-FFF2-40B4-BE49-F238E27FC236}">
                <a16:creationId xmlns:a16="http://schemas.microsoft.com/office/drawing/2014/main" id="{DB1033DD-8965-4E43-A93A-6B2ADB334F8C}"/>
              </a:ext>
            </a:extLst>
          </p:cNvPr>
          <p:cNvSpPr>
            <a:spLocks noGrp="1" noChangeArrowheads="1"/>
          </p:cNvSpPr>
          <p:nvPr>
            <p:ph type="body" idx="1"/>
          </p:nvPr>
        </p:nvSpPr>
        <p:spPr bwMode="auto">
          <a:xfrm>
            <a:off x="914400" y="1524000"/>
            <a:ext cx="739140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Tree>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ransition/>
  <p:txStyles>
    <p:titleStyle>
      <a:lvl1pPr algn="ctr" rtl="0" eaLnBrk="0" fontAlgn="base" hangingPunct="0">
        <a:spcBef>
          <a:spcPct val="0"/>
        </a:spcBef>
        <a:spcAft>
          <a:spcPct val="0"/>
        </a:spcAft>
        <a:defRPr sz="3200" b="1" kern="1200">
          <a:solidFill>
            <a:srgbClr val="333399"/>
          </a:solidFill>
          <a:latin typeface="+mj-lt"/>
          <a:ea typeface="+mj-ea"/>
          <a:cs typeface="+mj-cs"/>
        </a:defRPr>
      </a:lvl1pPr>
      <a:lvl2pPr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3200" b="1">
          <a:solidFill>
            <a:srgbClr val="333399"/>
          </a:solidFill>
          <a:latin typeface="Times New Roman" panose="02020603050405020304" pitchFamily="18" charset="0"/>
          <a:ea typeface="黑体" panose="02010609060101010101" pitchFamily="49" charset="-122"/>
        </a:defRPr>
      </a:lvl9pPr>
    </p:titleStyle>
    <p:body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14"/>
        </a:buBlip>
        <a:defRPr sz="2800" b="1" kern="1200">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sz="2400" b="1" kern="1200">
          <a:solidFill>
            <a:schemeClr val="tx1"/>
          </a:solidFill>
          <a:latin typeface="+mn-lt"/>
          <a:ea typeface="+mn-ea"/>
          <a:cs typeface="+mn-cs"/>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sz="2000" b="1" kern="1200">
          <a:solidFill>
            <a:schemeClr val="tx1"/>
          </a:solidFill>
          <a:latin typeface="+mn-lt"/>
          <a:ea typeface="+mn-ea"/>
          <a:cs typeface="+mn-cs"/>
        </a:defRPr>
      </a:lvl3pPr>
      <a:lvl4pPr marL="1509713" indent="-228600" algn="just" rtl="0" eaLnBrk="0" fontAlgn="base" hangingPunct="0">
        <a:spcBef>
          <a:spcPct val="20000"/>
        </a:spcBef>
        <a:spcAft>
          <a:spcPct val="0"/>
        </a:spcAft>
        <a:buChar char="–"/>
        <a:defRPr sz="1600" b="1" kern="1200">
          <a:solidFill>
            <a:schemeClr val="tx1"/>
          </a:solidFill>
          <a:latin typeface="+mn-lt"/>
          <a:ea typeface="+mn-ea"/>
          <a:cs typeface="+mn-cs"/>
        </a:defRPr>
      </a:lvl4pPr>
      <a:lvl5pPr marL="1928813" indent="-228600" algn="just" rtl="0" eaLnBrk="0" fontAlgn="base" hangingPunct="0">
        <a:spcBef>
          <a:spcPct val="20000"/>
        </a:spcBef>
        <a:spcAft>
          <a:spcPct val="0"/>
        </a:spcAft>
        <a:buChar char="»"/>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6.wmf"/><Relationship Id="rId4" Type="http://schemas.openxmlformats.org/officeDocument/2006/relationships/oleObject" Target="../embeddings/oleObject4.bin"/></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5.bin"/></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6.wmf"/><Relationship Id="rId4" Type="http://schemas.openxmlformats.org/officeDocument/2006/relationships/oleObject" Target="../embeddings/oleObject6.bin"/></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6.wmf"/><Relationship Id="rId4" Type="http://schemas.openxmlformats.org/officeDocument/2006/relationships/oleObject" Target="../embeddings/oleObject7.bin"/></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6.wmf"/><Relationship Id="rId4" Type="http://schemas.openxmlformats.org/officeDocument/2006/relationships/oleObject" Target="../embeddings/oleObject8.bin"/></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6.wmf"/><Relationship Id="rId4" Type="http://schemas.openxmlformats.org/officeDocument/2006/relationships/oleObject" Target="../embeddings/oleObject9.bin"/></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22.wmf"/></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55.xml"/><Relationship Id="rId1" Type="http://schemas.openxmlformats.org/officeDocument/2006/relationships/slideLayout" Target="../slideLayouts/slideLayout6.xml"/><Relationship Id="rId4" Type="http://schemas.openxmlformats.org/officeDocument/2006/relationships/image" Target="../media/image22.wmf"/></Relationships>
</file>

<file path=ppt/slides/_rels/slide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image" Target="../media/image16.wmf"/><Relationship Id="rId4" Type="http://schemas.openxmlformats.org/officeDocument/2006/relationships/oleObject" Target="../embeddings/oleObject3.bin"/></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1563BE0-B5AE-40DF-9991-C468E9B8DA21}"/>
              </a:ext>
            </a:extLst>
          </p:cNvPr>
          <p:cNvSpPr>
            <a:spLocks noChangeArrowheads="1"/>
          </p:cNvSpPr>
          <p:nvPr/>
        </p:nvSpPr>
        <p:spPr bwMode="auto">
          <a:xfrm>
            <a:off x="874713" y="1914525"/>
            <a:ext cx="5314950" cy="273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Char char="Ø"/>
            </a:pPr>
            <a:r>
              <a:rPr lang="zh-CN" altLang="en-US" sz="2400"/>
              <a:t>什么是应用层协议？</a:t>
            </a:r>
            <a:endParaRPr lang="en-US" altLang="zh-CN" sz="2400"/>
          </a:p>
          <a:p>
            <a:pPr algn="l" eaLnBrk="1" hangingPunct="1">
              <a:lnSpc>
                <a:spcPct val="130000"/>
              </a:lnSpc>
              <a:buFont typeface="Wingdings" panose="05000000000000000000" pitchFamily="2" charset="2"/>
              <a:buChar char="Ø"/>
            </a:pPr>
            <a:r>
              <a:rPr lang="zh-CN" altLang="en-US" sz="2400"/>
              <a:t>什么是域名系统（</a:t>
            </a:r>
            <a:r>
              <a:rPr lang="en-US" altLang="zh-CN" sz="2400"/>
              <a:t>DNS</a:t>
            </a:r>
            <a:r>
              <a:rPr lang="zh-CN" altLang="en-US" sz="2400"/>
              <a:t>）</a:t>
            </a:r>
            <a:r>
              <a:rPr lang="en-US" altLang="zh-CN" sz="2400"/>
              <a:t>?</a:t>
            </a:r>
          </a:p>
          <a:p>
            <a:pPr algn="l" eaLnBrk="1" hangingPunct="1">
              <a:lnSpc>
                <a:spcPct val="130000"/>
              </a:lnSpc>
              <a:buFont typeface="Wingdings" panose="05000000000000000000" pitchFamily="2" charset="2"/>
              <a:buChar char="Ø"/>
            </a:pPr>
            <a:r>
              <a:rPr lang="zh-CN" altLang="en-US" sz="2400"/>
              <a:t>什么是</a:t>
            </a:r>
            <a:r>
              <a:rPr lang="en-US" altLang="zh-CN" sz="2400"/>
              <a:t>URL?</a:t>
            </a:r>
          </a:p>
          <a:p>
            <a:pPr algn="l" eaLnBrk="1" hangingPunct="1">
              <a:lnSpc>
                <a:spcPct val="130000"/>
              </a:lnSpc>
              <a:buFont typeface="Wingdings" panose="05000000000000000000" pitchFamily="2" charset="2"/>
              <a:buChar char="Ø"/>
            </a:pPr>
            <a:r>
              <a:rPr lang="en-US" altLang="zh-CN" sz="2400"/>
              <a:t>WWW</a:t>
            </a:r>
            <a:r>
              <a:rPr lang="zh-CN" altLang="en-US" sz="2400"/>
              <a:t>基本要素是什么</a:t>
            </a:r>
            <a:r>
              <a:rPr lang="en-US" altLang="zh-CN" sz="2400"/>
              <a:t>?</a:t>
            </a:r>
          </a:p>
          <a:p>
            <a:pPr algn="l" eaLnBrk="1" hangingPunct="1">
              <a:lnSpc>
                <a:spcPct val="130000"/>
              </a:lnSpc>
              <a:buFont typeface="Wingdings" panose="05000000000000000000" pitchFamily="2" charset="2"/>
              <a:buChar char="Ø"/>
            </a:pPr>
            <a:r>
              <a:rPr lang="zh-CN" altLang="en-US" sz="2400"/>
              <a:t>电子邮件是怎么工作的？</a:t>
            </a:r>
          </a:p>
        </p:txBody>
      </p:sp>
      <p:sp>
        <p:nvSpPr>
          <p:cNvPr id="26627" name="Rectangle 3">
            <a:extLst>
              <a:ext uri="{FF2B5EF4-FFF2-40B4-BE49-F238E27FC236}">
                <a16:creationId xmlns:a16="http://schemas.microsoft.com/office/drawing/2014/main" id="{78266BA6-340A-4C6A-A66E-A390DD3FB648}"/>
              </a:ext>
            </a:extLst>
          </p:cNvPr>
          <p:cNvSpPr>
            <a:spLocks noChangeArrowheads="1"/>
          </p:cNvSpPr>
          <p:nvPr/>
        </p:nvSpPr>
        <p:spPr bwMode="auto">
          <a:xfrm>
            <a:off x="881063" y="1106488"/>
            <a:ext cx="16129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a:solidFill>
                  <a:srgbClr val="333399"/>
                </a:solidFill>
                <a:latin typeface="Times New Roman" panose="02020603050405020304" pitchFamily="18" charset="0"/>
                <a:ea typeface="黑体" panose="02010609060101010101" pitchFamily="49" charset="-122"/>
              </a:rPr>
              <a:t>课前思考</a:t>
            </a:r>
          </a:p>
        </p:txBody>
      </p:sp>
      <p:pic>
        <p:nvPicPr>
          <p:cNvPr id="26628" name="Picture 4" descr="j0241227[1]">
            <a:extLst>
              <a:ext uri="{FF2B5EF4-FFF2-40B4-BE49-F238E27FC236}">
                <a16:creationId xmlns:a16="http://schemas.microsoft.com/office/drawing/2014/main" id="{CF166784-C9FF-40FF-81CC-EDA94E815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8600" y="2008188"/>
            <a:ext cx="1944688"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6">
            <a:extLst>
              <a:ext uri="{FF2B5EF4-FFF2-40B4-BE49-F238E27FC236}">
                <a16:creationId xmlns:a16="http://schemas.microsoft.com/office/drawing/2014/main" id="{EB517D0E-D9D0-47D7-8E03-2011836AD5CA}"/>
              </a:ext>
            </a:extLst>
          </p:cNvPr>
          <p:cNvSpPr>
            <a:spLocks noChangeArrowheads="1"/>
          </p:cNvSpPr>
          <p:nvPr/>
        </p:nvSpPr>
        <p:spPr bwMode="auto">
          <a:xfrm>
            <a:off x="1130300" y="26670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12800" indent="-8128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200">
                <a:solidFill>
                  <a:srgbClr val="333399"/>
                </a:solidFill>
                <a:latin typeface="Times New Roman" panose="02020603050405020304" pitchFamily="18" charset="0"/>
                <a:ea typeface="黑体" panose="02010609060101010101" pitchFamily="49" charset="-122"/>
              </a:rPr>
              <a:t>第七章 应用层</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84CF24-B090-4C4F-B293-AB993A245B76}"/>
              </a:ext>
            </a:extLst>
          </p:cNvPr>
          <p:cNvSpPr/>
          <p:nvPr/>
        </p:nvSpPr>
        <p:spPr>
          <a:xfrm>
            <a:off x="1084263" y="1844675"/>
            <a:ext cx="7918450" cy="1201738"/>
          </a:xfrm>
          <a:prstGeom prst="rect">
            <a:avLst/>
          </a:prstGeom>
        </p:spPr>
        <p:txBody>
          <a:bodyPr>
            <a:spAutoFit/>
          </a:bodyPr>
          <a:lstStyle/>
          <a:p>
            <a:pPr>
              <a:defRPr/>
            </a:pPr>
            <a:r>
              <a:rPr lang="zh-CN" altLang="en-US" dirty="0">
                <a:latin typeface="+mn-ea"/>
                <a:ea typeface="+mn-ea"/>
              </a:rPr>
              <a:t>能够确保发送方注入进套接字中的每个比特到达接收方的套接字不迟于某个预期的时间（如</a:t>
            </a:r>
            <a:r>
              <a:rPr lang="en-US" altLang="zh-CN" dirty="0">
                <a:latin typeface="+mn-ea"/>
                <a:ea typeface="+mn-ea"/>
              </a:rPr>
              <a:t>100ms</a:t>
            </a:r>
            <a:r>
              <a:rPr lang="zh-CN" altLang="en-US" dirty="0">
                <a:latin typeface="+mn-ea"/>
                <a:ea typeface="+mn-ea"/>
              </a:rPr>
              <a:t>）。这些服务对交互式实时应用程序有吸引力。</a:t>
            </a:r>
          </a:p>
        </p:txBody>
      </p:sp>
      <p:sp>
        <p:nvSpPr>
          <p:cNvPr id="3" name="矩形 2">
            <a:extLst>
              <a:ext uri="{FF2B5EF4-FFF2-40B4-BE49-F238E27FC236}">
                <a16:creationId xmlns:a16="http://schemas.microsoft.com/office/drawing/2014/main" id="{97371B7D-B77E-4B1F-AFDD-0B97163AAFA4}"/>
              </a:ext>
            </a:extLst>
          </p:cNvPr>
          <p:cNvSpPr/>
          <p:nvPr/>
        </p:nvSpPr>
        <p:spPr>
          <a:xfrm>
            <a:off x="1084263" y="1301750"/>
            <a:ext cx="1577975" cy="460375"/>
          </a:xfrm>
          <a:prstGeom prst="rect">
            <a:avLst/>
          </a:prstGeom>
        </p:spPr>
        <p:txBody>
          <a:bodyPr wrap="none">
            <a:spAutoFit/>
          </a:bodyPr>
          <a:lstStyle/>
          <a:p>
            <a:pPr>
              <a:defRPr/>
            </a:pPr>
            <a:r>
              <a:rPr lang="zh-CN" altLang="en-US" dirty="0">
                <a:latin typeface="+mn-ea"/>
                <a:ea typeface="+mn-ea"/>
              </a:rPr>
              <a:t>（</a:t>
            </a:r>
            <a:r>
              <a:rPr lang="en-US" altLang="zh-CN" dirty="0">
                <a:latin typeface="+mn-ea"/>
                <a:ea typeface="+mn-ea"/>
              </a:rPr>
              <a:t>3</a:t>
            </a:r>
            <a:r>
              <a:rPr lang="zh-CN" altLang="en-US" dirty="0">
                <a:latin typeface="+mn-ea"/>
                <a:ea typeface="+mn-ea"/>
              </a:rPr>
              <a:t>）定时</a:t>
            </a:r>
          </a:p>
        </p:txBody>
      </p:sp>
      <p:sp>
        <p:nvSpPr>
          <p:cNvPr id="4" name="矩形 3">
            <a:extLst>
              <a:ext uri="{FF2B5EF4-FFF2-40B4-BE49-F238E27FC236}">
                <a16:creationId xmlns:a16="http://schemas.microsoft.com/office/drawing/2014/main" id="{38766B4A-361A-426F-8963-EED756493134}"/>
              </a:ext>
            </a:extLst>
          </p:cNvPr>
          <p:cNvSpPr/>
          <p:nvPr/>
        </p:nvSpPr>
        <p:spPr>
          <a:xfrm>
            <a:off x="1084263" y="4805363"/>
            <a:ext cx="4967287" cy="461962"/>
          </a:xfrm>
          <a:prstGeom prst="rect">
            <a:avLst/>
          </a:prstGeom>
        </p:spPr>
        <p:txBody>
          <a:bodyPr>
            <a:spAutoFit/>
          </a:bodyPr>
          <a:lstStyle/>
          <a:p>
            <a:pPr>
              <a:defRPr/>
            </a:pPr>
            <a:r>
              <a:rPr lang="zh-CN" altLang="en-US" dirty="0">
                <a:latin typeface="+mn-ea"/>
                <a:ea typeface="+mn-ea"/>
              </a:rPr>
              <a:t>可以提供一种或多种安全性服务。</a:t>
            </a:r>
          </a:p>
        </p:txBody>
      </p:sp>
      <p:sp>
        <p:nvSpPr>
          <p:cNvPr id="5" name="矩形 4">
            <a:extLst>
              <a:ext uri="{FF2B5EF4-FFF2-40B4-BE49-F238E27FC236}">
                <a16:creationId xmlns:a16="http://schemas.microsoft.com/office/drawing/2014/main" id="{401F0F24-96C0-4DEC-BB9C-F22BE4A9D2B2}"/>
              </a:ext>
            </a:extLst>
          </p:cNvPr>
          <p:cNvSpPr/>
          <p:nvPr/>
        </p:nvSpPr>
        <p:spPr>
          <a:xfrm>
            <a:off x="1084263" y="4206875"/>
            <a:ext cx="1885950" cy="460375"/>
          </a:xfrm>
          <a:prstGeom prst="rect">
            <a:avLst/>
          </a:prstGeom>
        </p:spPr>
        <p:txBody>
          <a:bodyPr wrap="none">
            <a:spAutoFit/>
          </a:bodyPr>
          <a:lstStyle/>
          <a:p>
            <a:pPr>
              <a:defRPr/>
            </a:pPr>
            <a:r>
              <a:rPr lang="zh-CN" altLang="en-US" dirty="0">
                <a:latin typeface="+mn-ea"/>
                <a:ea typeface="+mn-ea"/>
              </a:rPr>
              <a:t>（</a:t>
            </a:r>
            <a:r>
              <a:rPr lang="en-US" altLang="zh-CN" dirty="0">
                <a:latin typeface="+mn-ea"/>
                <a:ea typeface="+mn-ea"/>
              </a:rPr>
              <a:t>4</a:t>
            </a:r>
            <a:r>
              <a:rPr lang="zh-CN" altLang="en-US" dirty="0">
                <a:latin typeface="+mn-ea"/>
                <a:ea typeface="+mn-ea"/>
              </a:rPr>
              <a:t>）安全性</a:t>
            </a:r>
          </a:p>
        </p:txBody>
      </p:sp>
      <p:sp>
        <p:nvSpPr>
          <p:cNvPr id="6" name="矩形 5">
            <a:extLst>
              <a:ext uri="{FF2B5EF4-FFF2-40B4-BE49-F238E27FC236}">
                <a16:creationId xmlns:a16="http://schemas.microsoft.com/office/drawing/2014/main" id="{F02E01D7-30DB-4A3D-B4B3-D3762AC42606}"/>
              </a:ext>
            </a:extLst>
          </p:cNvPr>
          <p:cNvSpPr/>
          <p:nvPr/>
        </p:nvSpPr>
        <p:spPr>
          <a:xfrm>
            <a:off x="1084263" y="3127375"/>
            <a:ext cx="7646987" cy="831850"/>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latin typeface="+mn-ea"/>
                <a:ea typeface="+mn-ea"/>
              </a:rPr>
              <a:t>在网络电话中，较长的时延会导致会话出现不自然的停顿；在游戏中，较长的时延使得它失去真实感。</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a:xfrm>
            <a:off x="1150938" y="214313"/>
            <a:ext cx="6734175" cy="1462087"/>
          </a:xfrm>
        </p:spPr>
        <p:txBody>
          <a:bodyPr/>
          <a:lstStyle/>
          <a:p>
            <a:pPr algn="ctr" eaLnBrk="1" hangingPunct="1"/>
            <a:r>
              <a:rPr lang="zh-CN" altLang="en-US" dirty="0"/>
              <a:t>代理服务器</a:t>
            </a:r>
            <a:br>
              <a:rPr lang="zh-CN" altLang="en-US" dirty="0"/>
            </a:br>
            <a:r>
              <a:rPr lang="en-US" altLang="zh-CN" sz="4000" dirty="0"/>
              <a:t>(proxy server)</a:t>
            </a:r>
            <a:r>
              <a:rPr lang="en-US" altLang="zh-CN" dirty="0"/>
              <a:t> </a:t>
            </a:r>
          </a:p>
        </p:txBody>
      </p:sp>
      <p:sp>
        <p:nvSpPr>
          <p:cNvPr id="950275" name="Rectangle 3"/>
          <p:cNvSpPr>
            <a:spLocks noGrp="1" noChangeArrowheads="1"/>
          </p:cNvSpPr>
          <p:nvPr>
            <p:ph type="body" idx="1"/>
          </p:nvPr>
        </p:nvSpPr>
        <p:spPr>
          <a:xfrm>
            <a:off x="1042988" y="1906588"/>
            <a:ext cx="7772400" cy="3884140"/>
          </a:xfrm>
        </p:spPr>
        <p:txBody>
          <a:bodyPr/>
          <a:lstStyle/>
          <a:p>
            <a:pPr eaLnBrk="1" hangingPunct="1">
              <a:spcAft>
                <a:spcPct val="20000"/>
              </a:spcAft>
            </a:pPr>
            <a:r>
              <a:rPr lang="zh-CN" altLang="en-US" sz="2800" dirty="0">
                <a:latin typeface="+mn-ea"/>
              </a:rPr>
              <a:t>代理服务器</a:t>
            </a:r>
            <a:r>
              <a:rPr lang="en-US" altLang="zh-CN" sz="2800" dirty="0">
                <a:latin typeface="+mn-ea"/>
              </a:rPr>
              <a:t>(proxy server)</a:t>
            </a:r>
            <a:r>
              <a:rPr lang="zh-CN" altLang="en-US" sz="2800" dirty="0">
                <a:latin typeface="+mn-ea"/>
              </a:rPr>
              <a:t>又称为万维网高速缓存</a:t>
            </a:r>
            <a:r>
              <a:rPr lang="en-US" altLang="zh-CN" sz="2800" dirty="0">
                <a:latin typeface="+mn-ea"/>
              </a:rPr>
              <a:t>(Web cache)</a:t>
            </a:r>
            <a:r>
              <a:rPr lang="zh-CN" altLang="en-US" sz="2800" dirty="0">
                <a:latin typeface="+mn-ea"/>
              </a:rPr>
              <a:t>，它代表浏览器发出 </a:t>
            </a:r>
            <a:r>
              <a:rPr lang="en-US" altLang="zh-CN" sz="2800" dirty="0">
                <a:latin typeface="+mn-ea"/>
              </a:rPr>
              <a:t>HTTP </a:t>
            </a:r>
            <a:r>
              <a:rPr lang="zh-CN" altLang="en-US" sz="2800" dirty="0">
                <a:latin typeface="+mn-ea"/>
              </a:rPr>
              <a:t>请求。</a:t>
            </a:r>
          </a:p>
          <a:p>
            <a:pPr eaLnBrk="1" hangingPunct="1">
              <a:spcAft>
                <a:spcPct val="20000"/>
              </a:spcAft>
            </a:pPr>
            <a:r>
              <a:rPr lang="zh-CN" altLang="en-US" sz="2800" dirty="0"/>
              <a:t>万维网高速缓存把最近的一些请求和响应暂存在本地磁盘中。</a:t>
            </a:r>
          </a:p>
          <a:p>
            <a:pPr eaLnBrk="1" hangingPunct="1">
              <a:spcAft>
                <a:spcPct val="20000"/>
              </a:spcAft>
            </a:pPr>
            <a:r>
              <a:rPr lang="zh-CN" altLang="en-US" sz="2800" dirty="0"/>
              <a:t>当与暂时存放的请求相同的新请求到达时，万维网高速缓存就把暂存的响应发送出去，而不需要按 </a:t>
            </a:r>
            <a:r>
              <a:rPr lang="en-US" altLang="zh-CN" sz="2800" dirty="0"/>
              <a:t>URL </a:t>
            </a:r>
            <a:r>
              <a:rPr lang="zh-CN" altLang="en-US" sz="2800" dirty="0"/>
              <a:t>的地址再去因特网访问该资源。 </a:t>
            </a:r>
            <a:r>
              <a:rPr lang="zh-CN" altLang="en-US" sz="2400" dirty="0"/>
              <a:t> </a:t>
            </a:r>
          </a:p>
        </p:txBody>
      </p:sp>
    </p:spTree>
    <p:extLst>
      <p:ext uri="{BB962C8B-B14F-4D97-AF65-F5344CB8AC3E}">
        <p14:creationId xmlns:p14="http://schemas.microsoft.com/office/powerpoint/2010/main" val="1238318688"/>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p:cNvSpPr>
            <a:spLocks noGrp="1" noChangeArrowheads="1"/>
          </p:cNvSpPr>
          <p:nvPr>
            <p:ph type="title"/>
          </p:nvPr>
        </p:nvSpPr>
        <p:spPr>
          <a:xfrm>
            <a:off x="1212613" y="486022"/>
            <a:ext cx="7165975" cy="768350"/>
          </a:xfrm>
        </p:spPr>
        <p:txBody>
          <a:bodyPr/>
          <a:lstStyle/>
          <a:p>
            <a:pPr algn="ctr" eaLnBrk="1" hangingPunct="1"/>
            <a:r>
              <a:rPr lang="zh-CN" altLang="en-US" dirty="0"/>
              <a:t>使用高速缓存可减少</a:t>
            </a:r>
            <a:br>
              <a:rPr lang="zh-CN" altLang="en-US" dirty="0"/>
            </a:br>
            <a:r>
              <a:rPr lang="zh-CN" altLang="en-US" dirty="0"/>
              <a:t>访问因特网服务器的时延 </a:t>
            </a:r>
          </a:p>
        </p:txBody>
      </p:sp>
      <p:grpSp>
        <p:nvGrpSpPr>
          <p:cNvPr id="26628" name="Group 24"/>
          <p:cNvGrpSpPr>
            <a:grpSpLocks/>
          </p:cNvGrpSpPr>
          <p:nvPr/>
        </p:nvGrpSpPr>
        <p:grpSpPr bwMode="auto">
          <a:xfrm>
            <a:off x="107950" y="3000375"/>
            <a:ext cx="3597275" cy="2803525"/>
            <a:chOff x="912" y="768"/>
            <a:chExt cx="2400" cy="1584"/>
          </a:xfrm>
        </p:grpSpPr>
        <p:sp>
          <p:nvSpPr>
            <p:cNvPr id="26909" name="Oval 25"/>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10" name="Oval 26"/>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11" name="Oval 27"/>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12" name="Oval 28"/>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13" name="Oval 29"/>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14" name="Oval 30"/>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15" name="Oval 31"/>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16" name="Oval 32"/>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17" name="Oval 33"/>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918" name="Group 34"/>
            <p:cNvGrpSpPr>
              <a:grpSpLocks/>
            </p:cNvGrpSpPr>
            <p:nvPr/>
          </p:nvGrpSpPr>
          <p:grpSpPr bwMode="auto">
            <a:xfrm>
              <a:off x="912" y="768"/>
              <a:ext cx="2386" cy="1553"/>
              <a:chOff x="912" y="768"/>
              <a:chExt cx="2386" cy="1553"/>
            </a:xfrm>
          </p:grpSpPr>
          <p:sp>
            <p:nvSpPr>
              <p:cNvPr id="26919" name="Oval 3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20" name="Oval 3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21" name="Oval 3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22" name="Oval 3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23" name="Oval 3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24" name="Oval 4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25" name="Oval 4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26" name="Oval 4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27" name="Oval 4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aphicFrame>
        <p:nvGraphicFramePr>
          <p:cNvPr id="26626" name="Object 44"/>
          <p:cNvGraphicFramePr>
            <a:graphicFrameLocks noChangeAspect="1"/>
          </p:cNvGraphicFramePr>
          <p:nvPr/>
        </p:nvGraphicFramePr>
        <p:xfrm>
          <a:off x="6657975" y="3805238"/>
          <a:ext cx="1841500" cy="1257300"/>
        </p:xfrm>
        <a:graphic>
          <a:graphicData uri="http://schemas.openxmlformats.org/presentationml/2006/ole">
            <mc:AlternateContent xmlns:mc="http://schemas.openxmlformats.org/markup-compatibility/2006">
              <mc:Choice xmlns:v="urn:schemas-microsoft-com:vml" Requires="v">
                <p:oleObj spid="_x0000_s79888" name="VISIO" r:id="rId4" imgW="1689840" imgH="964440" progId="Visio.Drawing.6">
                  <p:embed/>
                </p:oleObj>
              </mc:Choice>
              <mc:Fallback>
                <p:oleObj name="VISIO" r:id="rId4" imgW="1689840" imgH="964440" progId="Visio.Drawing.6">
                  <p:embed/>
                  <p:pic>
                    <p:nvPicPr>
                      <p:cNvPr id="26626"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7975" y="3805238"/>
                        <a:ext cx="1841500" cy="125730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6629" name="Line 45"/>
          <p:cNvSpPr>
            <a:spLocks noChangeShapeType="1"/>
          </p:cNvSpPr>
          <p:nvPr/>
        </p:nvSpPr>
        <p:spPr bwMode="auto">
          <a:xfrm>
            <a:off x="3735388" y="4419600"/>
            <a:ext cx="262890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30" name="Line 46"/>
          <p:cNvSpPr>
            <a:spLocks noChangeShapeType="1"/>
          </p:cNvSpPr>
          <p:nvPr/>
        </p:nvSpPr>
        <p:spPr bwMode="auto">
          <a:xfrm>
            <a:off x="7797800" y="4976813"/>
            <a:ext cx="676275" cy="5937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31" name="Line 47"/>
          <p:cNvSpPr>
            <a:spLocks noChangeShapeType="1"/>
          </p:cNvSpPr>
          <p:nvPr/>
        </p:nvSpPr>
        <p:spPr bwMode="auto">
          <a:xfrm>
            <a:off x="8188325" y="4672013"/>
            <a:ext cx="542925" cy="1254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32" name="Line 48"/>
          <p:cNvSpPr>
            <a:spLocks noChangeShapeType="1"/>
          </p:cNvSpPr>
          <p:nvPr/>
        </p:nvSpPr>
        <p:spPr bwMode="auto">
          <a:xfrm flipV="1">
            <a:off x="8218488" y="3927475"/>
            <a:ext cx="512762" cy="1682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33" name="Line 49"/>
          <p:cNvSpPr>
            <a:spLocks noChangeShapeType="1"/>
          </p:cNvSpPr>
          <p:nvPr/>
        </p:nvSpPr>
        <p:spPr bwMode="auto">
          <a:xfrm flipV="1">
            <a:off x="7766050" y="3251200"/>
            <a:ext cx="708025" cy="6508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634" name="Group 51"/>
          <p:cNvGrpSpPr>
            <a:grpSpLocks/>
          </p:cNvGrpSpPr>
          <p:nvPr/>
        </p:nvGrpSpPr>
        <p:grpSpPr bwMode="auto">
          <a:xfrm>
            <a:off x="8591550" y="3552825"/>
            <a:ext cx="409575" cy="722313"/>
            <a:chOff x="4486" y="2730"/>
            <a:chExt cx="217" cy="339"/>
          </a:xfrm>
        </p:grpSpPr>
        <p:grpSp>
          <p:nvGrpSpPr>
            <p:cNvPr id="26889" name="Group 52"/>
            <p:cNvGrpSpPr>
              <a:grpSpLocks/>
            </p:cNvGrpSpPr>
            <p:nvPr/>
          </p:nvGrpSpPr>
          <p:grpSpPr bwMode="auto">
            <a:xfrm>
              <a:off x="4491" y="2736"/>
              <a:ext cx="212" cy="333"/>
              <a:chOff x="4491" y="2736"/>
              <a:chExt cx="212" cy="333"/>
            </a:xfrm>
          </p:grpSpPr>
          <p:sp>
            <p:nvSpPr>
              <p:cNvPr id="26900" name="Freeform 53"/>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01" name="Freeform 54"/>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02" name="Freeform 55"/>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03" name="Freeform 56"/>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04" name="Rectangle 57"/>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05" name="Rectangle 58"/>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06" name="Line 59"/>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07" name="Line 60"/>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908" name="Line 61"/>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6890" name="Group 62"/>
            <p:cNvGrpSpPr>
              <a:grpSpLocks/>
            </p:cNvGrpSpPr>
            <p:nvPr/>
          </p:nvGrpSpPr>
          <p:grpSpPr bwMode="auto">
            <a:xfrm>
              <a:off x="4486" y="2730"/>
              <a:ext cx="212" cy="333"/>
              <a:chOff x="4486" y="2730"/>
              <a:chExt cx="212" cy="333"/>
            </a:xfrm>
          </p:grpSpPr>
          <p:sp>
            <p:nvSpPr>
              <p:cNvPr id="26891" name="Freeform 63"/>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92" name="Freeform 64"/>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93" name="Freeform 65"/>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94" name="Freeform 66"/>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95" name="Rectangle 67"/>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96" name="Rectangle 68"/>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97" name="Line 69"/>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98" name="Line 70"/>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99" name="Line 71"/>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6635" name="Group 72"/>
          <p:cNvGrpSpPr>
            <a:grpSpLocks/>
          </p:cNvGrpSpPr>
          <p:nvPr/>
        </p:nvGrpSpPr>
        <p:grpSpPr bwMode="auto">
          <a:xfrm>
            <a:off x="8591550" y="4491038"/>
            <a:ext cx="409575" cy="722312"/>
            <a:chOff x="4486" y="3170"/>
            <a:chExt cx="217" cy="339"/>
          </a:xfrm>
        </p:grpSpPr>
        <p:grpSp>
          <p:nvGrpSpPr>
            <p:cNvPr id="26869" name="Group 73"/>
            <p:cNvGrpSpPr>
              <a:grpSpLocks/>
            </p:cNvGrpSpPr>
            <p:nvPr/>
          </p:nvGrpSpPr>
          <p:grpSpPr bwMode="auto">
            <a:xfrm>
              <a:off x="4491" y="3176"/>
              <a:ext cx="212" cy="333"/>
              <a:chOff x="4491" y="3176"/>
              <a:chExt cx="212" cy="333"/>
            </a:xfrm>
          </p:grpSpPr>
          <p:sp>
            <p:nvSpPr>
              <p:cNvPr id="26880" name="Freeform 74"/>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81" name="Freeform 75"/>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82" name="Freeform 76"/>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83" name="Freeform 77"/>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84" name="Rectangle 78"/>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85" name="Rectangle 79"/>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86" name="Line 80"/>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87" name="Line 81"/>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88" name="Line 82"/>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6870" name="Group 83"/>
            <p:cNvGrpSpPr>
              <a:grpSpLocks/>
            </p:cNvGrpSpPr>
            <p:nvPr/>
          </p:nvGrpSpPr>
          <p:grpSpPr bwMode="auto">
            <a:xfrm>
              <a:off x="4486" y="3170"/>
              <a:ext cx="212" cy="332"/>
              <a:chOff x="4486" y="3170"/>
              <a:chExt cx="212" cy="332"/>
            </a:xfrm>
          </p:grpSpPr>
          <p:sp>
            <p:nvSpPr>
              <p:cNvPr id="26871" name="Freeform 84"/>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72" name="Freeform 85"/>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73" name="Freeform 86"/>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74" name="Freeform 87"/>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75" name="Rectangle 88"/>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76" name="Rectangle 89"/>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77" name="Line 90"/>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78" name="Line 91"/>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79" name="Line 92"/>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6636" name="Group 93"/>
          <p:cNvGrpSpPr>
            <a:grpSpLocks/>
          </p:cNvGrpSpPr>
          <p:nvPr/>
        </p:nvGrpSpPr>
        <p:grpSpPr bwMode="auto">
          <a:xfrm>
            <a:off x="8162925" y="5226050"/>
            <a:ext cx="409575" cy="723900"/>
            <a:chOff x="4260" y="3515"/>
            <a:chExt cx="216" cy="339"/>
          </a:xfrm>
        </p:grpSpPr>
        <p:grpSp>
          <p:nvGrpSpPr>
            <p:cNvPr id="26849" name="Group 94"/>
            <p:cNvGrpSpPr>
              <a:grpSpLocks/>
            </p:cNvGrpSpPr>
            <p:nvPr/>
          </p:nvGrpSpPr>
          <p:grpSpPr bwMode="auto">
            <a:xfrm>
              <a:off x="4265" y="3521"/>
              <a:ext cx="211" cy="333"/>
              <a:chOff x="4265" y="3521"/>
              <a:chExt cx="211" cy="333"/>
            </a:xfrm>
          </p:grpSpPr>
          <p:sp>
            <p:nvSpPr>
              <p:cNvPr id="26860" name="Freeform 95"/>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61" name="Freeform 96"/>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62" name="Freeform 97"/>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63" name="Freeform 98"/>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64" name="Rectangle 99"/>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65" name="Rectangle 100"/>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66" name="Line 101"/>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67" name="Line 102"/>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68" name="Line 103"/>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6850" name="Group 104"/>
            <p:cNvGrpSpPr>
              <a:grpSpLocks/>
            </p:cNvGrpSpPr>
            <p:nvPr/>
          </p:nvGrpSpPr>
          <p:grpSpPr bwMode="auto">
            <a:xfrm>
              <a:off x="4260" y="3515"/>
              <a:ext cx="211" cy="332"/>
              <a:chOff x="4260" y="3515"/>
              <a:chExt cx="211" cy="332"/>
            </a:xfrm>
          </p:grpSpPr>
          <p:sp>
            <p:nvSpPr>
              <p:cNvPr id="26851" name="Freeform 105"/>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52" name="Freeform 106"/>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53" name="Freeform 107"/>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54" name="Freeform 108"/>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55" name="Rectangle 109"/>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56" name="Rectangle 110"/>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57" name="Line 111"/>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58" name="Line 112"/>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59" name="Line 113"/>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6637" name="Rectangle 114"/>
          <p:cNvSpPr>
            <a:spLocks noChangeArrowheads="1"/>
          </p:cNvSpPr>
          <p:nvPr/>
        </p:nvSpPr>
        <p:spPr bwMode="auto">
          <a:xfrm>
            <a:off x="2043113" y="2963863"/>
            <a:ext cx="33337" cy="2836862"/>
          </a:xfrm>
          <a:prstGeom prst="rect">
            <a:avLst/>
          </a:prstGeom>
          <a:solidFill>
            <a:srgbClr val="000000"/>
          </a:solidFill>
          <a:ln w="38100">
            <a:solidFill>
              <a:srgbClr val="333399"/>
            </a:solidFill>
            <a:miter lim="800000"/>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38" name="Line 115"/>
          <p:cNvSpPr>
            <a:spLocks noChangeShapeType="1"/>
          </p:cNvSpPr>
          <p:nvPr/>
        </p:nvSpPr>
        <p:spPr bwMode="auto">
          <a:xfrm>
            <a:off x="1220788" y="3387725"/>
            <a:ext cx="855662"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39" name="Line 116"/>
          <p:cNvSpPr>
            <a:spLocks noChangeShapeType="1"/>
          </p:cNvSpPr>
          <p:nvPr/>
        </p:nvSpPr>
        <p:spPr bwMode="auto">
          <a:xfrm>
            <a:off x="1476375" y="4162425"/>
            <a:ext cx="600075"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40" name="Line 117"/>
          <p:cNvSpPr>
            <a:spLocks noChangeShapeType="1"/>
          </p:cNvSpPr>
          <p:nvPr/>
        </p:nvSpPr>
        <p:spPr bwMode="auto">
          <a:xfrm>
            <a:off x="773113" y="4700588"/>
            <a:ext cx="1285875" cy="47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41" name="Line 118"/>
          <p:cNvSpPr>
            <a:spLocks noChangeShapeType="1"/>
          </p:cNvSpPr>
          <p:nvPr/>
        </p:nvSpPr>
        <p:spPr bwMode="auto">
          <a:xfrm>
            <a:off x="1306513" y="5418138"/>
            <a:ext cx="771525"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42" name="Line 119"/>
          <p:cNvSpPr>
            <a:spLocks noChangeShapeType="1"/>
          </p:cNvSpPr>
          <p:nvPr/>
        </p:nvSpPr>
        <p:spPr bwMode="auto">
          <a:xfrm>
            <a:off x="2058988" y="4411663"/>
            <a:ext cx="1455737"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643" name="Group 120"/>
          <p:cNvGrpSpPr>
            <a:grpSpLocks/>
          </p:cNvGrpSpPr>
          <p:nvPr/>
        </p:nvGrpSpPr>
        <p:grpSpPr bwMode="auto">
          <a:xfrm>
            <a:off x="3360738" y="4198938"/>
            <a:ext cx="582612" cy="409575"/>
            <a:chOff x="2154" y="3033"/>
            <a:chExt cx="309" cy="192"/>
          </a:xfrm>
        </p:grpSpPr>
        <p:sp>
          <p:nvSpPr>
            <p:cNvPr id="26824" name="Oval 12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25" name="Rectangle 12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26" name="Rectangle 12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27" name="Oval 12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828" name="Group 125"/>
            <p:cNvGrpSpPr>
              <a:grpSpLocks/>
            </p:cNvGrpSpPr>
            <p:nvPr/>
          </p:nvGrpSpPr>
          <p:grpSpPr bwMode="auto">
            <a:xfrm>
              <a:off x="2201" y="3046"/>
              <a:ext cx="214" cy="86"/>
              <a:chOff x="2201" y="3046"/>
              <a:chExt cx="214" cy="86"/>
            </a:xfrm>
          </p:grpSpPr>
          <p:grpSp>
            <p:nvGrpSpPr>
              <p:cNvPr id="26831" name="Group 126"/>
              <p:cNvGrpSpPr>
                <a:grpSpLocks/>
              </p:cNvGrpSpPr>
              <p:nvPr/>
            </p:nvGrpSpPr>
            <p:grpSpPr bwMode="auto">
              <a:xfrm>
                <a:off x="2201" y="3046"/>
                <a:ext cx="212" cy="84"/>
                <a:chOff x="2201" y="3046"/>
                <a:chExt cx="212" cy="84"/>
              </a:xfrm>
            </p:grpSpPr>
            <p:sp>
              <p:nvSpPr>
                <p:cNvPr id="26841" name="Freeform 12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42" name="Freeform 12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43" name="Freeform 12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44" name="Freeform 13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45" name="Freeform 13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46" name="Freeform 13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47" name="Freeform 13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48" name="Freeform 13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6832" name="Group 135"/>
              <p:cNvGrpSpPr>
                <a:grpSpLocks/>
              </p:cNvGrpSpPr>
              <p:nvPr/>
            </p:nvGrpSpPr>
            <p:grpSpPr bwMode="auto">
              <a:xfrm>
                <a:off x="2203" y="3048"/>
                <a:ext cx="212" cy="84"/>
                <a:chOff x="2203" y="3048"/>
                <a:chExt cx="212" cy="84"/>
              </a:xfrm>
            </p:grpSpPr>
            <p:sp>
              <p:nvSpPr>
                <p:cNvPr id="26833" name="Freeform 13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34" name="Freeform 13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35" name="Freeform 13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36" name="Freeform 13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37" name="Freeform 14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38" name="Freeform 14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39" name="Freeform 14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40" name="Freeform 14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6829" name="Line 14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30" name="Line 14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6644" name="Group 146"/>
          <p:cNvGrpSpPr>
            <a:grpSpLocks/>
          </p:cNvGrpSpPr>
          <p:nvPr/>
        </p:nvGrpSpPr>
        <p:grpSpPr bwMode="auto">
          <a:xfrm>
            <a:off x="1033463" y="2874963"/>
            <a:ext cx="536575" cy="563562"/>
            <a:chOff x="921" y="2412"/>
            <a:chExt cx="284" cy="265"/>
          </a:xfrm>
        </p:grpSpPr>
        <p:grpSp>
          <p:nvGrpSpPr>
            <p:cNvPr id="26798" name="Group 147"/>
            <p:cNvGrpSpPr>
              <a:grpSpLocks/>
            </p:cNvGrpSpPr>
            <p:nvPr/>
          </p:nvGrpSpPr>
          <p:grpSpPr bwMode="auto">
            <a:xfrm>
              <a:off x="928" y="2417"/>
              <a:ext cx="277" cy="260"/>
              <a:chOff x="928" y="2417"/>
              <a:chExt cx="277" cy="260"/>
            </a:xfrm>
          </p:grpSpPr>
          <p:sp>
            <p:nvSpPr>
              <p:cNvPr id="26812" name="Freeform 14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13" name="Freeform 14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14" name="Freeform 15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15" name="Freeform 15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16" name="Rectangle 15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17" name="Rectangle 15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18" name="Rectangle 15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19" name="Line 15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820" name="Group 156"/>
              <p:cNvGrpSpPr>
                <a:grpSpLocks/>
              </p:cNvGrpSpPr>
              <p:nvPr/>
            </p:nvGrpSpPr>
            <p:grpSpPr bwMode="auto">
              <a:xfrm>
                <a:off x="928" y="2639"/>
                <a:ext cx="277" cy="38"/>
                <a:chOff x="928" y="2639"/>
                <a:chExt cx="277" cy="38"/>
              </a:xfrm>
            </p:grpSpPr>
            <p:sp>
              <p:nvSpPr>
                <p:cNvPr id="26821" name="Freeform 15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22" name="Freeform 15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23" name="Rectangle 15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6799" name="Group 160"/>
            <p:cNvGrpSpPr>
              <a:grpSpLocks/>
            </p:cNvGrpSpPr>
            <p:nvPr/>
          </p:nvGrpSpPr>
          <p:grpSpPr bwMode="auto">
            <a:xfrm>
              <a:off x="921" y="2412"/>
              <a:ext cx="277" cy="261"/>
              <a:chOff x="921" y="2412"/>
              <a:chExt cx="277" cy="261"/>
            </a:xfrm>
          </p:grpSpPr>
          <p:sp>
            <p:nvSpPr>
              <p:cNvPr id="26800" name="Freeform 16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01" name="Freeform 16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02" name="Freeform 16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03" name="Freeform 16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04" name="Rectangle 16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05" name="Rectangle 16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06" name="Rectangle 16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07" name="Line 16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808" name="Group 169"/>
              <p:cNvGrpSpPr>
                <a:grpSpLocks/>
              </p:cNvGrpSpPr>
              <p:nvPr/>
            </p:nvGrpSpPr>
            <p:grpSpPr bwMode="auto">
              <a:xfrm>
                <a:off x="921" y="2635"/>
                <a:ext cx="277" cy="38"/>
                <a:chOff x="921" y="2635"/>
                <a:chExt cx="277" cy="38"/>
              </a:xfrm>
            </p:grpSpPr>
            <p:sp>
              <p:nvSpPr>
                <p:cNvPr id="26809" name="Freeform 17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10" name="Freeform 17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811" name="Rectangle 17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6645" name="Group 173"/>
          <p:cNvGrpSpPr>
            <a:grpSpLocks/>
          </p:cNvGrpSpPr>
          <p:nvPr/>
        </p:nvGrpSpPr>
        <p:grpSpPr bwMode="auto">
          <a:xfrm>
            <a:off x="1135063" y="3676650"/>
            <a:ext cx="531812" cy="566738"/>
            <a:chOff x="997" y="2775"/>
            <a:chExt cx="282" cy="265"/>
          </a:xfrm>
        </p:grpSpPr>
        <p:grpSp>
          <p:nvGrpSpPr>
            <p:cNvPr id="26772" name="Group 174"/>
            <p:cNvGrpSpPr>
              <a:grpSpLocks/>
            </p:cNvGrpSpPr>
            <p:nvPr/>
          </p:nvGrpSpPr>
          <p:grpSpPr bwMode="auto">
            <a:xfrm>
              <a:off x="1004" y="2779"/>
              <a:ext cx="275" cy="261"/>
              <a:chOff x="1004" y="2779"/>
              <a:chExt cx="275" cy="261"/>
            </a:xfrm>
          </p:grpSpPr>
          <p:sp>
            <p:nvSpPr>
              <p:cNvPr id="26786" name="Freeform 17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87" name="Freeform 17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88" name="Freeform 17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89" name="Freeform 17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90" name="Rectangle 17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91" name="Rectangle 18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92" name="Rectangle 18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93" name="Line 18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794" name="Group 183"/>
              <p:cNvGrpSpPr>
                <a:grpSpLocks/>
              </p:cNvGrpSpPr>
              <p:nvPr/>
            </p:nvGrpSpPr>
            <p:grpSpPr bwMode="auto">
              <a:xfrm>
                <a:off x="1004" y="3002"/>
                <a:ext cx="275" cy="38"/>
                <a:chOff x="1004" y="3002"/>
                <a:chExt cx="275" cy="38"/>
              </a:xfrm>
            </p:grpSpPr>
            <p:sp>
              <p:nvSpPr>
                <p:cNvPr id="26795" name="Freeform 18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96" name="Freeform 18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97" name="Rectangle 18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6773" name="Group 187"/>
            <p:cNvGrpSpPr>
              <a:grpSpLocks/>
            </p:cNvGrpSpPr>
            <p:nvPr/>
          </p:nvGrpSpPr>
          <p:grpSpPr bwMode="auto">
            <a:xfrm>
              <a:off x="997" y="2775"/>
              <a:ext cx="275" cy="260"/>
              <a:chOff x="997" y="2775"/>
              <a:chExt cx="275" cy="260"/>
            </a:xfrm>
          </p:grpSpPr>
          <p:sp>
            <p:nvSpPr>
              <p:cNvPr id="26774" name="Freeform 18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75" name="Freeform 18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76" name="Freeform 19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77" name="Freeform 19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78" name="Rectangle 19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79" name="Rectangle 19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80" name="Rectangle 19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81" name="Line 19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782" name="Group 196"/>
              <p:cNvGrpSpPr>
                <a:grpSpLocks/>
              </p:cNvGrpSpPr>
              <p:nvPr/>
            </p:nvGrpSpPr>
            <p:grpSpPr bwMode="auto">
              <a:xfrm>
                <a:off x="997" y="2997"/>
                <a:ext cx="275" cy="38"/>
                <a:chOff x="997" y="2997"/>
                <a:chExt cx="275" cy="38"/>
              </a:xfrm>
            </p:grpSpPr>
            <p:sp>
              <p:nvSpPr>
                <p:cNvPr id="26783" name="Freeform 19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84" name="Freeform 19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85" name="Rectangle 19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6646" name="Group 200"/>
          <p:cNvGrpSpPr>
            <a:grpSpLocks/>
          </p:cNvGrpSpPr>
          <p:nvPr/>
        </p:nvGrpSpPr>
        <p:grpSpPr bwMode="auto">
          <a:xfrm>
            <a:off x="407988" y="4227513"/>
            <a:ext cx="531812" cy="566737"/>
            <a:chOff x="590" y="3047"/>
            <a:chExt cx="282" cy="265"/>
          </a:xfrm>
        </p:grpSpPr>
        <p:grpSp>
          <p:nvGrpSpPr>
            <p:cNvPr id="26746" name="Group 201"/>
            <p:cNvGrpSpPr>
              <a:grpSpLocks/>
            </p:cNvGrpSpPr>
            <p:nvPr/>
          </p:nvGrpSpPr>
          <p:grpSpPr bwMode="auto">
            <a:xfrm>
              <a:off x="596" y="3051"/>
              <a:ext cx="276" cy="261"/>
              <a:chOff x="596" y="3051"/>
              <a:chExt cx="276" cy="261"/>
            </a:xfrm>
          </p:grpSpPr>
          <p:sp>
            <p:nvSpPr>
              <p:cNvPr id="26760" name="Freeform 20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61" name="Freeform 20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62" name="Freeform 20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63" name="Freeform 20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64" name="Rectangle 20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65" name="Rectangle 20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66" name="Rectangle 20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67" name="Line 20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768" name="Group 210"/>
              <p:cNvGrpSpPr>
                <a:grpSpLocks/>
              </p:cNvGrpSpPr>
              <p:nvPr/>
            </p:nvGrpSpPr>
            <p:grpSpPr bwMode="auto">
              <a:xfrm>
                <a:off x="596" y="3274"/>
                <a:ext cx="276" cy="38"/>
                <a:chOff x="596" y="3274"/>
                <a:chExt cx="276" cy="38"/>
              </a:xfrm>
            </p:grpSpPr>
            <p:sp>
              <p:nvSpPr>
                <p:cNvPr id="26769" name="Freeform 21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70" name="Freeform 21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71" name="Rectangle 21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6747" name="Group 214"/>
            <p:cNvGrpSpPr>
              <a:grpSpLocks/>
            </p:cNvGrpSpPr>
            <p:nvPr/>
          </p:nvGrpSpPr>
          <p:grpSpPr bwMode="auto">
            <a:xfrm>
              <a:off x="590" y="3047"/>
              <a:ext cx="275" cy="260"/>
              <a:chOff x="590" y="3047"/>
              <a:chExt cx="275" cy="260"/>
            </a:xfrm>
          </p:grpSpPr>
          <p:sp>
            <p:nvSpPr>
              <p:cNvPr id="26748" name="Freeform 21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49" name="Freeform 21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50" name="Freeform 21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51" name="Freeform 21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52" name="Rectangle 21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53" name="Rectangle 22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54" name="Rectangle 22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55" name="Line 22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756" name="Group 223"/>
              <p:cNvGrpSpPr>
                <a:grpSpLocks/>
              </p:cNvGrpSpPr>
              <p:nvPr/>
            </p:nvGrpSpPr>
            <p:grpSpPr bwMode="auto">
              <a:xfrm>
                <a:off x="590" y="3269"/>
                <a:ext cx="275" cy="38"/>
                <a:chOff x="590" y="3269"/>
                <a:chExt cx="275" cy="38"/>
              </a:xfrm>
            </p:grpSpPr>
            <p:sp>
              <p:nvSpPr>
                <p:cNvPr id="26757" name="Freeform 22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58" name="Freeform 22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59" name="Rectangle 22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6647" name="Group 227"/>
          <p:cNvGrpSpPr>
            <a:grpSpLocks/>
          </p:cNvGrpSpPr>
          <p:nvPr/>
        </p:nvGrpSpPr>
        <p:grpSpPr bwMode="auto">
          <a:xfrm>
            <a:off x="1004888" y="4906963"/>
            <a:ext cx="531812" cy="566737"/>
            <a:chOff x="906" y="3365"/>
            <a:chExt cx="281" cy="265"/>
          </a:xfrm>
        </p:grpSpPr>
        <p:grpSp>
          <p:nvGrpSpPr>
            <p:cNvPr id="26720" name="Group 228"/>
            <p:cNvGrpSpPr>
              <a:grpSpLocks/>
            </p:cNvGrpSpPr>
            <p:nvPr/>
          </p:nvGrpSpPr>
          <p:grpSpPr bwMode="auto">
            <a:xfrm>
              <a:off x="912" y="3369"/>
              <a:ext cx="275" cy="261"/>
              <a:chOff x="912" y="3369"/>
              <a:chExt cx="275" cy="261"/>
            </a:xfrm>
          </p:grpSpPr>
          <p:sp>
            <p:nvSpPr>
              <p:cNvPr id="26734" name="Freeform 22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35" name="Freeform 23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36" name="Freeform 23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37" name="Freeform 23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38" name="Rectangle 23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39" name="Rectangle 23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40" name="Rectangle 23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41" name="Line 23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742" name="Group 237"/>
              <p:cNvGrpSpPr>
                <a:grpSpLocks/>
              </p:cNvGrpSpPr>
              <p:nvPr/>
            </p:nvGrpSpPr>
            <p:grpSpPr bwMode="auto">
              <a:xfrm>
                <a:off x="912" y="3592"/>
                <a:ext cx="275" cy="38"/>
                <a:chOff x="912" y="3592"/>
                <a:chExt cx="275" cy="38"/>
              </a:xfrm>
            </p:grpSpPr>
            <p:sp>
              <p:nvSpPr>
                <p:cNvPr id="26743" name="Freeform 23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44" name="Freeform 23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45" name="Rectangle 24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6721" name="Group 241"/>
            <p:cNvGrpSpPr>
              <a:grpSpLocks/>
            </p:cNvGrpSpPr>
            <p:nvPr/>
          </p:nvGrpSpPr>
          <p:grpSpPr bwMode="auto">
            <a:xfrm>
              <a:off x="906" y="3365"/>
              <a:ext cx="275" cy="261"/>
              <a:chOff x="906" y="3365"/>
              <a:chExt cx="275" cy="261"/>
            </a:xfrm>
          </p:grpSpPr>
          <p:sp>
            <p:nvSpPr>
              <p:cNvPr id="26722" name="Freeform 24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23" name="Freeform 24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24" name="Freeform 24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25" name="Freeform 24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26" name="Rectangle 24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27" name="Rectangle 24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28" name="Rectangle 24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29" name="Line 24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730" name="Group 250"/>
              <p:cNvGrpSpPr>
                <a:grpSpLocks/>
              </p:cNvGrpSpPr>
              <p:nvPr/>
            </p:nvGrpSpPr>
            <p:grpSpPr bwMode="auto">
              <a:xfrm>
                <a:off x="906" y="3587"/>
                <a:ext cx="275" cy="39"/>
                <a:chOff x="906" y="3587"/>
                <a:chExt cx="275" cy="39"/>
              </a:xfrm>
            </p:grpSpPr>
            <p:sp>
              <p:nvSpPr>
                <p:cNvPr id="26731" name="Freeform 25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32" name="Freeform 25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33" name="Rectangle 25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sp>
        <p:nvSpPr>
          <p:cNvPr id="26648" name="Rectangle 254"/>
          <p:cNvSpPr>
            <a:spLocks noChangeArrowheads="1"/>
          </p:cNvSpPr>
          <p:nvPr/>
        </p:nvSpPr>
        <p:spPr bwMode="auto">
          <a:xfrm>
            <a:off x="2316163" y="3349625"/>
            <a:ext cx="8905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49" name="Rectangle 255"/>
          <p:cNvSpPr>
            <a:spLocks noChangeArrowheads="1"/>
          </p:cNvSpPr>
          <p:nvPr/>
        </p:nvSpPr>
        <p:spPr bwMode="auto">
          <a:xfrm>
            <a:off x="2466975" y="3446463"/>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校园网</a:t>
            </a:r>
          </a:p>
        </p:txBody>
      </p:sp>
      <p:grpSp>
        <p:nvGrpSpPr>
          <p:cNvPr id="26650" name="Group 257"/>
          <p:cNvGrpSpPr>
            <a:grpSpLocks/>
          </p:cNvGrpSpPr>
          <p:nvPr/>
        </p:nvGrpSpPr>
        <p:grpSpPr bwMode="auto">
          <a:xfrm>
            <a:off x="8248650" y="2709863"/>
            <a:ext cx="409575" cy="723900"/>
            <a:chOff x="4305" y="2335"/>
            <a:chExt cx="216" cy="339"/>
          </a:xfrm>
        </p:grpSpPr>
        <p:grpSp>
          <p:nvGrpSpPr>
            <p:cNvPr id="26700" name="Group 258"/>
            <p:cNvGrpSpPr>
              <a:grpSpLocks/>
            </p:cNvGrpSpPr>
            <p:nvPr/>
          </p:nvGrpSpPr>
          <p:grpSpPr bwMode="auto">
            <a:xfrm>
              <a:off x="4310" y="2341"/>
              <a:ext cx="211" cy="333"/>
              <a:chOff x="4310" y="2341"/>
              <a:chExt cx="211" cy="333"/>
            </a:xfrm>
          </p:grpSpPr>
          <p:sp>
            <p:nvSpPr>
              <p:cNvPr id="26711" name="Freeform 259"/>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12" name="Freeform 260"/>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13" name="Freeform 261"/>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14" name="Freeform 262"/>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15" name="Rectangle 263"/>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16" name="Rectangle 264"/>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17" name="Line 265"/>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18" name="Line 266"/>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19" name="Line 267"/>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6701" name="Group 268"/>
            <p:cNvGrpSpPr>
              <a:grpSpLocks/>
            </p:cNvGrpSpPr>
            <p:nvPr/>
          </p:nvGrpSpPr>
          <p:grpSpPr bwMode="auto">
            <a:xfrm>
              <a:off x="4305" y="2335"/>
              <a:ext cx="211" cy="332"/>
              <a:chOff x="4305" y="2335"/>
              <a:chExt cx="211" cy="332"/>
            </a:xfrm>
          </p:grpSpPr>
          <p:sp>
            <p:nvSpPr>
              <p:cNvPr id="26702" name="Freeform 269"/>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03" name="Freeform 270"/>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04" name="Freeform 271"/>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05" name="Freeform 272"/>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06" name="Rectangle 273"/>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07" name="Rectangle 274"/>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08" name="Line 275"/>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09" name="Line 276"/>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710" name="Line 277"/>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6651" name="Rectangle 279"/>
          <p:cNvSpPr>
            <a:spLocks noChangeArrowheads="1"/>
          </p:cNvSpPr>
          <p:nvPr/>
        </p:nvSpPr>
        <p:spPr bwMode="auto">
          <a:xfrm>
            <a:off x="6907213" y="2884488"/>
            <a:ext cx="1270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源点服务器</a:t>
            </a:r>
          </a:p>
        </p:txBody>
      </p:sp>
      <p:sp>
        <p:nvSpPr>
          <p:cNvPr id="26652" name="Rectangle 280"/>
          <p:cNvSpPr>
            <a:spLocks noChangeArrowheads="1"/>
          </p:cNvSpPr>
          <p:nvPr/>
        </p:nvSpPr>
        <p:spPr bwMode="auto">
          <a:xfrm>
            <a:off x="4197350" y="3986213"/>
            <a:ext cx="8509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53" name="Rectangle 281"/>
          <p:cNvSpPr>
            <a:spLocks noChangeArrowheads="1"/>
          </p:cNvSpPr>
          <p:nvPr/>
        </p:nvSpPr>
        <p:spPr bwMode="auto">
          <a:xfrm>
            <a:off x="4910138" y="4057650"/>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2 Mb/s</a:t>
            </a:r>
          </a:p>
        </p:txBody>
      </p:sp>
      <p:grpSp>
        <p:nvGrpSpPr>
          <p:cNvPr id="26654" name="Group 282"/>
          <p:cNvGrpSpPr>
            <a:grpSpLocks/>
          </p:cNvGrpSpPr>
          <p:nvPr/>
        </p:nvGrpSpPr>
        <p:grpSpPr bwMode="auto">
          <a:xfrm>
            <a:off x="6167438" y="4198938"/>
            <a:ext cx="582612" cy="409575"/>
            <a:chOff x="3202" y="3033"/>
            <a:chExt cx="309" cy="192"/>
          </a:xfrm>
        </p:grpSpPr>
        <p:sp>
          <p:nvSpPr>
            <p:cNvPr id="26675" name="Oval 283"/>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76" name="Rectangle 284"/>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77" name="Rectangle 285"/>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78" name="Oval 286"/>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6679" name="Group 287"/>
            <p:cNvGrpSpPr>
              <a:grpSpLocks/>
            </p:cNvGrpSpPr>
            <p:nvPr/>
          </p:nvGrpSpPr>
          <p:grpSpPr bwMode="auto">
            <a:xfrm>
              <a:off x="3249" y="3046"/>
              <a:ext cx="214" cy="86"/>
              <a:chOff x="3249" y="3046"/>
              <a:chExt cx="214" cy="86"/>
            </a:xfrm>
          </p:grpSpPr>
          <p:grpSp>
            <p:nvGrpSpPr>
              <p:cNvPr id="26682" name="Group 288"/>
              <p:cNvGrpSpPr>
                <a:grpSpLocks/>
              </p:cNvGrpSpPr>
              <p:nvPr/>
            </p:nvGrpSpPr>
            <p:grpSpPr bwMode="auto">
              <a:xfrm>
                <a:off x="3249" y="3046"/>
                <a:ext cx="212" cy="84"/>
                <a:chOff x="3249" y="3046"/>
                <a:chExt cx="212" cy="84"/>
              </a:xfrm>
            </p:grpSpPr>
            <p:sp>
              <p:nvSpPr>
                <p:cNvPr id="26692" name="Freeform 289"/>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93" name="Freeform 290"/>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94" name="Freeform 291"/>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95" name="Freeform 292"/>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96" name="Freeform 293"/>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97" name="Freeform 294"/>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98" name="Freeform 295"/>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99" name="Freeform 296"/>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6683" name="Group 297"/>
              <p:cNvGrpSpPr>
                <a:grpSpLocks/>
              </p:cNvGrpSpPr>
              <p:nvPr/>
            </p:nvGrpSpPr>
            <p:grpSpPr bwMode="auto">
              <a:xfrm>
                <a:off x="3251" y="3048"/>
                <a:ext cx="212" cy="84"/>
                <a:chOff x="3251" y="3048"/>
                <a:chExt cx="212" cy="84"/>
              </a:xfrm>
            </p:grpSpPr>
            <p:sp>
              <p:nvSpPr>
                <p:cNvPr id="26684" name="Freeform 298"/>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85" name="Freeform 299"/>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86" name="Freeform 300"/>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87" name="Freeform 301"/>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88" name="Freeform 302"/>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89" name="Freeform 303"/>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90" name="Freeform 304"/>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91" name="Freeform 305"/>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6680" name="Line 306"/>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81" name="Line 307"/>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
        <p:nvSpPr>
          <p:cNvPr id="26655" name="Rectangle 308"/>
          <p:cNvSpPr>
            <a:spLocks noChangeArrowheads="1"/>
          </p:cNvSpPr>
          <p:nvPr/>
        </p:nvSpPr>
        <p:spPr bwMode="auto">
          <a:xfrm>
            <a:off x="6761163" y="3735388"/>
            <a:ext cx="8905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56" name="Rectangle 309"/>
          <p:cNvSpPr>
            <a:spLocks noChangeArrowheads="1"/>
          </p:cNvSpPr>
          <p:nvPr/>
        </p:nvSpPr>
        <p:spPr bwMode="auto">
          <a:xfrm>
            <a:off x="7164388" y="4275138"/>
            <a:ext cx="7620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因特网</a:t>
            </a:r>
          </a:p>
        </p:txBody>
      </p:sp>
      <p:sp>
        <p:nvSpPr>
          <p:cNvPr id="26657" name="Rectangle 310"/>
          <p:cNvSpPr>
            <a:spLocks noChangeArrowheads="1"/>
          </p:cNvSpPr>
          <p:nvPr/>
        </p:nvSpPr>
        <p:spPr bwMode="auto">
          <a:xfrm>
            <a:off x="3684588" y="3832225"/>
            <a:ext cx="4000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58" name="Rectangle 311"/>
          <p:cNvSpPr>
            <a:spLocks noChangeArrowheads="1"/>
          </p:cNvSpPr>
          <p:nvPr/>
        </p:nvSpPr>
        <p:spPr bwMode="auto">
          <a:xfrm>
            <a:off x="2828925" y="4603750"/>
            <a:ext cx="433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59" name="Rectangle 312"/>
          <p:cNvSpPr>
            <a:spLocks noChangeArrowheads="1"/>
          </p:cNvSpPr>
          <p:nvPr/>
        </p:nvSpPr>
        <p:spPr bwMode="auto">
          <a:xfrm>
            <a:off x="1625600" y="4217988"/>
            <a:ext cx="43656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60" name="Rectangle 313"/>
          <p:cNvSpPr>
            <a:spLocks noChangeArrowheads="1"/>
          </p:cNvSpPr>
          <p:nvPr/>
        </p:nvSpPr>
        <p:spPr bwMode="auto">
          <a:xfrm>
            <a:off x="292100" y="3846513"/>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浏览器</a:t>
            </a:r>
          </a:p>
        </p:txBody>
      </p:sp>
      <p:sp>
        <p:nvSpPr>
          <p:cNvPr id="26661" name="Rectangle 314"/>
          <p:cNvSpPr>
            <a:spLocks noChangeArrowheads="1"/>
          </p:cNvSpPr>
          <p:nvPr/>
        </p:nvSpPr>
        <p:spPr bwMode="auto">
          <a:xfrm>
            <a:off x="3679825" y="3859213"/>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1</a:t>
            </a:r>
          </a:p>
        </p:txBody>
      </p:sp>
      <p:sp>
        <p:nvSpPr>
          <p:cNvPr id="26662" name="Rectangle 315"/>
          <p:cNvSpPr>
            <a:spLocks noChangeArrowheads="1"/>
          </p:cNvSpPr>
          <p:nvPr/>
        </p:nvSpPr>
        <p:spPr bwMode="auto">
          <a:xfrm>
            <a:off x="6300788" y="3860800"/>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2</a:t>
            </a:r>
          </a:p>
        </p:txBody>
      </p:sp>
      <p:sp>
        <p:nvSpPr>
          <p:cNvPr id="26663" name="Freeform 316"/>
          <p:cNvSpPr>
            <a:spLocks/>
          </p:cNvSpPr>
          <p:nvPr/>
        </p:nvSpPr>
        <p:spPr bwMode="auto">
          <a:xfrm>
            <a:off x="3787775" y="3352800"/>
            <a:ext cx="4638675" cy="1162050"/>
          </a:xfrm>
          <a:custGeom>
            <a:avLst/>
            <a:gdLst>
              <a:gd name="T0" fmla="*/ 0 w 2922"/>
              <a:gd name="T1" fmla="*/ 718 h 732"/>
              <a:gd name="T2" fmla="*/ 765 w 2922"/>
              <a:gd name="T3" fmla="*/ 712 h 732"/>
              <a:gd name="T4" fmla="*/ 1702 w 2922"/>
              <a:gd name="T5" fmla="*/ 700 h 732"/>
              <a:gd name="T6" fmla="*/ 2324 w 2922"/>
              <a:gd name="T7" fmla="*/ 520 h 732"/>
              <a:gd name="T8" fmla="*/ 2922 w 2922"/>
              <a:gd name="T9" fmla="*/ 0 h 732"/>
              <a:gd name="T10" fmla="*/ 0 60000 65536"/>
              <a:gd name="T11" fmla="*/ 0 60000 65536"/>
              <a:gd name="T12" fmla="*/ 0 60000 65536"/>
              <a:gd name="T13" fmla="*/ 0 60000 65536"/>
              <a:gd name="T14" fmla="*/ 0 60000 65536"/>
              <a:gd name="T15" fmla="*/ 0 w 2922"/>
              <a:gd name="T16" fmla="*/ 0 h 732"/>
              <a:gd name="T17" fmla="*/ 2922 w 2922"/>
              <a:gd name="T18" fmla="*/ 732 h 732"/>
            </a:gdLst>
            <a:ahLst/>
            <a:cxnLst>
              <a:cxn ang="T10">
                <a:pos x="T0" y="T1"/>
              </a:cxn>
              <a:cxn ang="T11">
                <a:pos x="T2" y="T3"/>
              </a:cxn>
              <a:cxn ang="T12">
                <a:pos x="T4" y="T5"/>
              </a:cxn>
              <a:cxn ang="T13">
                <a:pos x="T6" y="T7"/>
              </a:cxn>
              <a:cxn ang="T14">
                <a:pos x="T8" y="T9"/>
              </a:cxn>
            </a:cxnLst>
            <a:rect l="T15" t="T16" r="T17" b="T18"/>
            <a:pathLst>
              <a:path w="2922" h="732">
                <a:moveTo>
                  <a:pt x="0" y="718"/>
                </a:moveTo>
                <a:cubicBezTo>
                  <a:pt x="127" y="717"/>
                  <a:pt x="481" y="715"/>
                  <a:pt x="765" y="712"/>
                </a:cubicBezTo>
                <a:cubicBezTo>
                  <a:pt x="1049" y="709"/>
                  <a:pt x="1442" y="732"/>
                  <a:pt x="1702" y="700"/>
                </a:cubicBezTo>
                <a:cubicBezTo>
                  <a:pt x="1962" y="668"/>
                  <a:pt x="2121" y="637"/>
                  <a:pt x="2324" y="520"/>
                </a:cubicBezTo>
                <a:cubicBezTo>
                  <a:pt x="2527" y="403"/>
                  <a:pt x="2798" y="108"/>
                  <a:pt x="2922" y="0"/>
                </a:cubicBezTo>
              </a:path>
            </a:pathLst>
          </a:custGeom>
          <a:noFill/>
          <a:ln w="76200" cmpd="sng">
            <a:solidFill>
              <a:schemeClr val="hlink"/>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558093" name="Group 327"/>
          <p:cNvGrpSpPr>
            <a:grpSpLocks/>
          </p:cNvGrpSpPr>
          <p:nvPr/>
        </p:nvGrpSpPr>
        <p:grpSpPr bwMode="auto">
          <a:xfrm>
            <a:off x="4732338" y="2997200"/>
            <a:ext cx="1370012" cy="717550"/>
            <a:chOff x="2981" y="1888"/>
            <a:chExt cx="863" cy="452"/>
          </a:xfrm>
        </p:grpSpPr>
        <p:sp>
          <p:nvSpPr>
            <p:cNvPr id="558398" name="AutoShape 318"/>
            <p:cNvSpPr>
              <a:spLocks noChangeArrowheads="1"/>
            </p:cNvSpPr>
            <p:nvPr/>
          </p:nvSpPr>
          <p:spPr bwMode="auto">
            <a:xfrm>
              <a:off x="2981" y="1888"/>
              <a:ext cx="863" cy="452"/>
            </a:xfrm>
            <a:prstGeom prst="wedgeRoundRectCallout">
              <a:avLst>
                <a:gd name="adj1" fmla="val -89051"/>
                <a:gd name="adj2" fmla="val 144468"/>
                <a:gd name="adj3" fmla="val 16667"/>
              </a:avLst>
            </a:prstGeom>
            <a:solidFill>
              <a:srgbClr val="FFFF99"/>
            </a:solidFill>
            <a:ln w="9525">
              <a:solidFill>
                <a:schemeClr val="tx1"/>
              </a:solidFill>
              <a:miter lim="800000"/>
              <a:headEnd/>
              <a:tailEnd/>
            </a:ln>
            <a:effectLst>
              <a:outerShdw dist="35921" dir="2700000" algn="ctr" rotWithShape="0">
                <a:schemeClr val="bg2"/>
              </a:outerShdw>
            </a:effectLst>
          </p:spPr>
          <p:txBody>
            <a:bodyPr/>
            <a:lstStyle/>
            <a:p>
              <a:pPr algn="ctr" fontAlgn="base">
                <a:spcBef>
                  <a:spcPct val="0"/>
                </a:spcBef>
                <a:spcAft>
                  <a:spcPct val="0"/>
                </a:spcAft>
                <a:defRPr/>
              </a:pPr>
              <a:endParaRPr kumimoji="1" lang="zh-CN" altLang="zh-CN" sz="3200">
                <a:solidFill>
                  <a:srgbClr val="333399"/>
                </a:solidFill>
              </a:endParaRPr>
            </a:p>
          </p:txBody>
        </p:sp>
        <p:sp>
          <p:nvSpPr>
            <p:cNvPr id="26674" name="Rectangle 319"/>
            <p:cNvSpPr>
              <a:spLocks noChangeArrowheads="1"/>
            </p:cNvSpPr>
            <p:nvPr/>
          </p:nvSpPr>
          <p:spPr bwMode="auto">
            <a:xfrm>
              <a:off x="3016" y="1906"/>
              <a:ext cx="80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这条链路上</a:t>
              </a:r>
            </a:p>
            <a:p>
              <a:pPr fontAlgn="base">
                <a:spcBef>
                  <a:spcPct val="0"/>
                </a:spcBef>
                <a:spcAft>
                  <a:spcPct val="0"/>
                </a:spcAft>
              </a:pPr>
              <a:r>
                <a:rPr kumimoji="1" lang="zh-CN" altLang="en-US" sz="2000">
                  <a:solidFill>
                    <a:srgbClr val="333399"/>
                  </a:solidFill>
                </a:rPr>
                <a:t>的时延很大</a:t>
              </a:r>
            </a:p>
          </p:txBody>
        </p:sp>
      </p:grpSp>
      <p:sp>
        <p:nvSpPr>
          <p:cNvPr id="26665" name="Freeform 320"/>
          <p:cNvSpPr>
            <a:spLocks/>
          </p:cNvSpPr>
          <p:nvPr/>
        </p:nvSpPr>
        <p:spPr bwMode="auto">
          <a:xfrm>
            <a:off x="1476375" y="3194050"/>
            <a:ext cx="1971675" cy="1160463"/>
          </a:xfrm>
          <a:custGeom>
            <a:avLst/>
            <a:gdLst>
              <a:gd name="T0" fmla="*/ 0 w 620"/>
              <a:gd name="T1" fmla="*/ 0 h 909"/>
              <a:gd name="T2" fmla="*/ 620 w 620"/>
              <a:gd name="T3" fmla="*/ 909 h 909"/>
              <a:gd name="T4" fmla="*/ 0 60000 65536"/>
              <a:gd name="T5" fmla="*/ 0 60000 65536"/>
              <a:gd name="T6" fmla="*/ 0 w 620"/>
              <a:gd name="T7" fmla="*/ 0 h 909"/>
              <a:gd name="T8" fmla="*/ 620 w 620"/>
              <a:gd name="T9" fmla="*/ 909 h 909"/>
            </a:gdLst>
            <a:ahLst/>
            <a:cxnLst>
              <a:cxn ang="T4">
                <a:pos x="T0" y="T1"/>
              </a:cxn>
              <a:cxn ang="T5">
                <a:pos x="T2" y="T3"/>
              </a:cxn>
            </a:cxnLst>
            <a:rect l="T6" t="T7" r="T8" b="T9"/>
            <a:pathLst>
              <a:path w="620" h="909">
                <a:moveTo>
                  <a:pt x="0" y="0"/>
                </a:moveTo>
                <a:cubicBezTo>
                  <a:pt x="103" y="151"/>
                  <a:pt x="491" y="720"/>
                  <a:pt x="620" y="909"/>
                </a:cubicBezTo>
              </a:path>
            </a:pathLst>
          </a:custGeom>
          <a:noFill/>
          <a:ln w="38100" cmpd="sng">
            <a:solidFill>
              <a:schemeClr val="hlink"/>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66" name="Freeform 321"/>
          <p:cNvSpPr>
            <a:spLocks/>
          </p:cNvSpPr>
          <p:nvPr/>
        </p:nvSpPr>
        <p:spPr bwMode="auto">
          <a:xfrm>
            <a:off x="1647825" y="3968750"/>
            <a:ext cx="1712913" cy="484188"/>
          </a:xfrm>
          <a:custGeom>
            <a:avLst/>
            <a:gdLst>
              <a:gd name="T0" fmla="*/ 0 w 620"/>
              <a:gd name="T1" fmla="*/ 0 h 909"/>
              <a:gd name="T2" fmla="*/ 620 w 620"/>
              <a:gd name="T3" fmla="*/ 909 h 909"/>
              <a:gd name="T4" fmla="*/ 0 60000 65536"/>
              <a:gd name="T5" fmla="*/ 0 60000 65536"/>
              <a:gd name="T6" fmla="*/ 0 w 620"/>
              <a:gd name="T7" fmla="*/ 0 h 909"/>
              <a:gd name="T8" fmla="*/ 620 w 620"/>
              <a:gd name="T9" fmla="*/ 909 h 909"/>
            </a:gdLst>
            <a:ahLst/>
            <a:cxnLst>
              <a:cxn ang="T4">
                <a:pos x="T0" y="T1"/>
              </a:cxn>
              <a:cxn ang="T5">
                <a:pos x="T2" y="T3"/>
              </a:cxn>
            </a:cxnLst>
            <a:rect l="T6" t="T7" r="T8" b="T9"/>
            <a:pathLst>
              <a:path w="620" h="909">
                <a:moveTo>
                  <a:pt x="0" y="0"/>
                </a:moveTo>
                <a:cubicBezTo>
                  <a:pt x="103" y="151"/>
                  <a:pt x="491" y="720"/>
                  <a:pt x="620" y="909"/>
                </a:cubicBezTo>
              </a:path>
            </a:pathLst>
          </a:custGeom>
          <a:noFill/>
          <a:ln w="38100" cmpd="sng">
            <a:solidFill>
              <a:schemeClr val="hlink"/>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67" name="Freeform 322"/>
          <p:cNvSpPr>
            <a:spLocks/>
          </p:cNvSpPr>
          <p:nvPr/>
        </p:nvSpPr>
        <p:spPr bwMode="auto">
          <a:xfrm>
            <a:off x="865188" y="4508500"/>
            <a:ext cx="2536825" cy="38100"/>
          </a:xfrm>
          <a:custGeom>
            <a:avLst/>
            <a:gdLst>
              <a:gd name="T0" fmla="*/ 0 w 1344"/>
              <a:gd name="T1" fmla="*/ 17 h 17"/>
              <a:gd name="T2" fmla="*/ 1344 w 1344"/>
              <a:gd name="T3" fmla="*/ 0 h 17"/>
              <a:gd name="T4" fmla="*/ 0 60000 65536"/>
              <a:gd name="T5" fmla="*/ 0 60000 65536"/>
              <a:gd name="T6" fmla="*/ 0 w 1344"/>
              <a:gd name="T7" fmla="*/ 0 h 17"/>
              <a:gd name="T8" fmla="*/ 1344 w 1344"/>
              <a:gd name="T9" fmla="*/ 17 h 17"/>
            </a:gdLst>
            <a:ahLst/>
            <a:cxnLst>
              <a:cxn ang="T4">
                <a:pos x="T0" y="T1"/>
              </a:cxn>
              <a:cxn ang="T5">
                <a:pos x="T2" y="T3"/>
              </a:cxn>
            </a:cxnLst>
            <a:rect l="T6" t="T7" r="T8" b="T9"/>
            <a:pathLst>
              <a:path w="1344" h="17">
                <a:moveTo>
                  <a:pt x="0" y="17"/>
                </a:moveTo>
                <a:cubicBezTo>
                  <a:pt x="224" y="14"/>
                  <a:pt x="1064" y="4"/>
                  <a:pt x="1344" y="0"/>
                </a:cubicBezTo>
              </a:path>
            </a:pathLst>
          </a:custGeom>
          <a:noFill/>
          <a:ln w="38100" cmpd="sng">
            <a:solidFill>
              <a:schemeClr val="hlink"/>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68" name="Freeform 323"/>
          <p:cNvSpPr>
            <a:spLocks/>
          </p:cNvSpPr>
          <p:nvPr/>
        </p:nvSpPr>
        <p:spPr bwMode="auto">
          <a:xfrm>
            <a:off x="1476375" y="4578350"/>
            <a:ext cx="1987550" cy="647700"/>
          </a:xfrm>
          <a:custGeom>
            <a:avLst/>
            <a:gdLst>
              <a:gd name="T0" fmla="*/ 0 w 1052"/>
              <a:gd name="T1" fmla="*/ 304 h 304"/>
              <a:gd name="T2" fmla="*/ 1052 w 1052"/>
              <a:gd name="T3" fmla="*/ 0 h 304"/>
              <a:gd name="T4" fmla="*/ 0 60000 65536"/>
              <a:gd name="T5" fmla="*/ 0 60000 65536"/>
              <a:gd name="T6" fmla="*/ 0 w 1052"/>
              <a:gd name="T7" fmla="*/ 0 h 304"/>
              <a:gd name="T8" fmla="*/ 1052 w 1052"/>
              <a:gd name="T9" fmla="*/ 304 h 304"/>
            </a:gdLst>
            <a:ahLst/>
            <a:cxnLst>
              <a:cxn ang="T4">
                <a:pos x="T0" y="T1"/>
              </a:cxn>
              <a:cxn ang="T5">
                <a:pos x="T2" y="T3"/>
              </a:cxn>
            </a:cxnLst>
            <a:rect l="T6" t="T7" r="T8" b="T9"/>
            <a:pathLst>
              <a:path w="1052" h="304">
                <a:moveTo>
                  <a:pt x="0" y="304"/>
                </a:moveTo>
                <a:cubicBezTo>
                  <a:pt x="175" y="253"/>
                  <a:pt x="833" y="63"/>
                  <a:pt x="1052" y="0"/>
                </a:cubicBezTo>
              </a:path>
            </a:pathLst>
          </a:custGeom>
          <a:noFill/>
          <a:ln w="38100" cmpd="sng">
            <a:solidFill>
              <a:schemeClr val="hlink"/>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669" name="Text Box 326"/>
          <p:cNvSpPr txBox="1">
            <a:spLocks noChangeArrowheads="1"/>
          </p:cNvSpPr>
          <p:nvPr/>
        </p:nvSpPr>
        <p:spPr bwMode="auto">
          <a:xfrm>
            <a:off x="2411413" y="2081213"/>
            <a:ext cx="4664075" cy="588962"/>
          </a:xfrm>
          <a:prstGeom prst="rect">
            <a:avLst/>
          </a:prstGeom>
          <a:solidFill>
            <a:srgbClr val="CCECFF"/>
          </a:solidFill>
          <a:ln w="9525">
            <a:solidFill>
              <a:srgbClr val="333399"/>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3200">
                <a:solidFill>
                  <a:srgbClr val="333399"/>
                </a:solidFill>
                <a:ea typeface="黑体" pitchFamily="49" charset="-122"/>
              </a:rPr>
              <a:t>没有使用高速缓存的情况</a:t>
            </a:r>
          </a:p>
        </p:txBody>
      </p:sp>
      <p:grpSp>
        <p:nvGrpSpPr>
          <p:cNvPr id="558094" name="Group 330"/>
          <p:cNvGrpSpPr>
            <a:grpSpLocks/>
          </p:cNvGrpSpPr>
          <p:nvPr/>
        </p:nvGrpSpPr>
        <p:grpSpPr bwMode="auto">
          <a:xfrm>
            <a:off x="3779838" y="4365625"/>
            <a:ext cx="3028950" cy="1738313"/>
            <a:chOff x="2381" y="2750"/>
            <a:chExt cx="1908" cy="1095"/>
          </a:xfrm>
        </p:grpSpPr>
        <p:sp>
          <p:nvSpPr>
            <p:cNvPr id="26671" name="Text Box 328"/>
            <p:cNvSpPr txBox="1">
              <a:spLocks noChangeArrowheads="1"/>
            </p:cNvSpPr>
            <p:nvPr/>
          </p:nvSpPr>
          <p:spPr bwMode="auto">
            <a:xfrm>
              <a:off x="2381" y="3249"/>
              <a:ext cx="190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lang="zh-CN" altLang="en-US" sz="2800">
                  <a:solidFill>
                    <a:srgbClr val="333399"/>
                  </a:solidFill>
                  <a:ea typeface="黑体" pitchFamily="49" charset="-122"/>
                </a:rPr>
                <a:t>所有万维网通信量</a:t>
              </a:r>
            </a:p>
            <a:p>
              <a:pPr algn="ctr" eaLnBrk="1" fontAlgn="base" hangingPunct="1">
                <a:spcBef>
                  <a:spcPct val="0"/>
                </a:spcBef>
                <a:spcAft>
                  <a:spcPct val="0"/>
                </a:spcAft>
              </a:pPr>
              <a:r>
                <a:rPr lang="zh-CN" altLang="en-US" sz="2800">
                  <a:solidFill>
                    <a:srgbClr val="333399"/>
                  </a:solidFill>
                  <a:ea typeface="黑体" pitchFamily="49" charset="-122"/>
                </a:rPr>
                <a:t>都经过这条链路</a:t>
              </a:r>
            </a:p>
          </p:txBody>
        </p:sp>
        <p:sp>
          <p:nvSpPr>
            <p:cNvPr id="26672" name="Line 329"/>
            <p:cNvSpPr>
              <a:spLocks noChangeShapeType="1"/>
            </p:cNvSpPr>
            <p:nvPr/>
          </p:nvSpPr>
          <p:spPr bwMode="auto">
            <a:xfrm flipV="1">
              <a:off x="3334" y="2750"/>
              <a:ext cx="0" cy="589"/>
            </a:xfrm>
            <a:prstGeom prst="line">
              <a:avLst/>
            </a:prstGeom>
            <a:noFill/>
            <a:ln w="76200">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11934903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809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1000"/>
                                  </p:stCondLst>
                                  <p:childTnLst>
                                    <p:set>
                                      <p:cBhvr>
                                        <p:cTn id="9" dur="1" fill="hold">
                                          <p:stCondLst>
                                            <p:cond delay="0"/>
                                          </p:stCondLst>
                                        </p:cTn>
                                        <p:tgtEl>
                                          <p:spTgt spid="558093"/>
                                        </p:tgtEl>
                                        <p:attrNameLst>
                                          <p:attrName>style.visibility</p:attrName>
                                        </p:attrNameLst>
                                      </p:cBhvr>
                                      <p:to>
                                        <p:strVal val="visible"/>
                                      </p:to>
                                    </p:set>
                                  </p:childTnLst>
                                </p:cTn>
                              </p:par>
                            </p:childTnLst>
                          </p:cTn>
                        </p:par>
                        <p:par>
                          <p:cTn id="10" fill="hold" nodeType="afterGroup">
                            <p:stCondLst>
                              <p:cond delay="1000"/>
                            </p:stCondLst>
                            <p:childTnLst>
                              <p:par>
                                <p:cTn id="11" presetID="35" presetClass="emph" presetSubtype="0" repeatCount="3000" fill="hold" nodeType="afterEffect">
                                  <p:stCondLst>
                                    <p:cond delay="500"/>
                                  </p:stCondLst>
                                  <p:childTnLst>
                                    <p:anim calcmode="discrete" valueType="str">
                                      <p:cBhvr>
                                        <p:cTn id="12" dur="1000" fill="hold"/>
                                        <p:tgtEl>
                                          <p:spTgt spid="55809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895646" y="243682"/>
            <a:ext cx="7793038" cy="622300"/>
          </a:xfrm>
        </p:spPr>
        <p:txBody>
          <a:bodyPr/>
          <a:lstStyle/>
          <a:p>
            <a:pPr algn="ctr" eaLnBrk="1" hangingPunct="1"/>
            <a:r>
              <a:rPr lang="zh-CN" altLang="en-US" sz="4000" dirty="0"/>
              <a:t>使用高速缓存的情况</a:t>
            </a:r>
          </a:p>
        </p:txBody>
      </p:sp>
      <p:grpSp>
        <p:nvGrpSpPr>
          <p:cNvPr id="27652" name="Group 6"/>
          <p:cNvGrpSpPr>
            <a:grpSpLocks/>
          </p:cNvGrpSpPr>
          <p:nvPr/>
        </p:nvGrpSpPr>
        <p:grpSpPr bwMode="auto">
          <a:xfrm>
            <a:off x="250825" y="3494088"/>
            <a:ext cx="3454400" cy="2570162"/>
            <a:chOff x="912" y="768"/>
            <a:chExt cx="2400" cy="1584"/>
          </a:xfrm>
        </p:grpSpPr>
        <p:sp>
          <p:nvSpPr>
            <p:cNvPr id="27954" name="Oval 7"/>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55" name="Oval 8"/>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56" name="Oval 9"/>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57" name="Oval 10"/>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58" name="Oval 11"/>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59" name="Oval 12"/>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60" name="Oval 13"/>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61" name="Oval 14"/>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62" name="Oval 15"/>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963" name="Group 16"/>
            <p:cNvGrpSpPr>
              <a:grpSpLocks/>
            </p:cNvGrpSpPr>
            <p:nvPr/>
          </p:nvGrpSpPr>
          <p:grpSpPr bwMode="auto">
            <a:xfrm>
              <a:off x="912" y="768"/>
              <a:ext cx="2386" cy="1553"/>
              <a:chOff x="912" y="768"/>
              <a:chExt cx="2386" cy="1553"/>
            </a:xfrm>
          </p:grpSpPr>
          <p:sp>
            <p:nvSpPr>
              <p:cNvPr id="27964" name="Oval 17"/>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65" name="Oval 18"/>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66" name="Oval 19"/>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67" name="Oval 20"/>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68" name="Oval 21"/>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69" name="Oval 22"/>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70" name="Oval 23"/>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71" name="Oval 24"/>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72" name="Oval 25"/>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aphicFrame>
        <p:nvGraphicFramePr>
          <p:cNvPr id="27650" name="Object 26"/>
          <p:cNvGraphicFramePr>
            <a:graphicFrameLocks noChangeAspect="1"/>
          </p:cNvGraphicFramePr>
          <p:nvPr/>
        </p:nvGraphicFramePr>
        <p:xfrm>
          <a:off x="6542088" y="4217988"/>
          <a:ext cx="1770062" cy="1149350"/>
        </p:xfrm>
        <a:graphic>
          <a:graphicData uri="http://schemas.openxmlformats.org/presentationml/2006/ole">
            <mc:AlternateContent xmlns:mc="http://schemas.openxmlformats.org/markup-compatibility/2006">
              <mc:Choice xmlns:v="urn:schemas-microsoft-com:vml" Requires="v">
                <p:oleObj spid="_x0000_s80912" name="VISIO" r:id="rId4" imgW="1689840" imgH="964440" progId="Visio.Drawing.6">
                  <p:embed/>
                </p:oleObj>
              </mc:Choice>
              <mc:Fallback>
                <p:oleObj name="VISIO" r:id="rId4" imgW="1689840" imgH="964440" progId="Visio.Drawing.6">
                  <p:embed/>
                  <p:pic>
                    <p:nvPicPr>
                      <p:cNvPr id="2765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2088" y="4217988"/>
                        <a:ext cx="1770062"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7653" name="Line 27"/>
          <p:cNvSpPr>
            <a:spLocks noChangeShapeType="1"/>
          </p:cNvSpPr>
          <p:nvPr/>
        </p:nvSpPr>
        <p:spPr bwMode="auto">
          <a:xfrm>
            <a:off x="3735388" y="4779963"/>
            <a:ext cx="252412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54" name="Line 28"/>
          <p:cNvSpPr>
            <a:spLocks noChangeShapeType="1"/>
          </p:cNvSpPr>
          <p:nvPr/>
        </p:nvSpPr>
        <p:spPr bwMode="auto">
          <a:xfrm>
            <a:off x="7637463" y="5289550"/>
            <a:ext cx="649287" cy="5429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55" name="Line 29"/>
          <p:cNvSpPr>
            <a:spLocks noChangeShapeType="1"/>
          </p:cNvSpPr>
          <p:nvPr/>
        </p:nvSpPr>
        <p:spPr bwMode="auto">
          <a:xfrm>
            <a:off x="8012113" y="5010150"/>
            <a:ext cx="520700" cy="1158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56" name="Line 30"/>
          <p:cNvSpPr>
            <a:spLocks noChangeShapeType="1"/>
          </p:cNvSpPr>
          <p:nvPr/>
        </p:nvSpPr>
        <p:spPr bwMode="auto">
          <a:xfrm flipV="1">
            <a:off x="8040688" y="4329113"/>
            <a:ext cx="492125" cy="1539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57" name="Line 31"/>
          <p:cNvSpPr>
            <a:spLocks noChangeShapeType="1"/>
          </p:cNvSpPr>
          <p:nvPr/>
        </p:nvSpPr>
        <p:spPr bwMode="auto">
          <a:xfrm flipV="1">
            <a:off x="7607300" y="3709988"/>
            <a:ext cx="679450" cy="5953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658" name="Group 33"/>
          <p:cNvGrpSpPr>
            <a:grpSpLocks/>
          </p:cNvGrpSpPr>
          <p:nvPr/>
        </p:nvGrpSpPr>
        <p:grpSpPr bwMode="auto">
          <a:xfrm>
            <a:off x="8399463" y="3984625"/>
            <a:ext cx="393700" cy="661988"/>
            <a:chOff x="4486" y="2730"/>
            <a:chExt cx="217" cy="339"/>
          </a:xfrm>
        </p:grpSpPr>
        <p:grpSp>
          <p:nvGrpSpPr>
            <p:cNvPr id="27934" name="Group 34"/>
            <p:cNvGrpSpPr>
              <a:grpSpLocks/>
            </p:cNvGrpSpPr>
            <p:nvPr/>
          </p:nvGrpSpPr>
          <p:grpSpPr bwMode="auto">
            <a:xfrm>
              <a:off x="4491" y="2736"/>
              <a:ext cx="212" cy="333"/>
              <a:chOff x="4491" y="2736"/>
              <a:chExt cx="212" cy="333"/>
            </a:xfrm>
          </p:grpSpPr>
          <p:sp>
            <p:nvSpPr>
              <p:cNvPr id="27945" name="Freeform 35"/>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46" name="Freeform 36"/>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47" name="Freeform 37"/>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48" name="Freeform 38"/>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49" name="Rectangle 39"/>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50" name="Rectangle 40"/>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51" name="Line 41"/>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52" name="Line 42"/>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53" name="Line 43"/>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7935" name="Group 44"/>
            <p:cNvGrpSpPr>
              <a:grpSpLocks/>
            </p:cNvGrpSpPr>
            <p:nvPr/>
          </p:nvGrpSpPr>
          <p:grpSpPr bwMode="auto">
            <a:xfrm>
              <a:off x="4486" y="2730"/>
              <a:ext cx="212" cy="333"/>
              <a:chOff x="4486" y="2730"/>
              <a:chExt cx="212" cy="333"/>
            </a:xfrm>
          </p:grpSpPr>
          <p:sp>
            <p:nvSpPr>
              <p:cNvPr id="27936" name="Freeform 45"/>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37" name="Freeform 46"/>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38" name="Freeform 47"/>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39" name="Freeform 48"/>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40" name="Rectangle 49"/>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41" name="Rectangle 50"/>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42" name="Line 51"/>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43" name="Line 52"/>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44" name="Line 53"/>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7659" name="Group 54"/>
          <p:cNvGrpSpPr>
            <a:grpSpLocks/>
          </p:cNvGrpSpPr>
          <p:nvPr/>
        </p:nvGrpSpPr>
        <p:grpSpPr bwMode="auto">
          <a:xfrm>
            <a:off x="8399463" y="4845050"/>
            <a:ext cx="393700" cy="661988"/>
            <a:chOff x="4486" y="3170"/>
            <a:chExt cx="217" cy="339"/>
          </a:xfrm>
        </p:grpSpPr>
        <p:grpSp>
          <p:nvGrpSpPr>
            <p:cNvPr id="27914" name="Group 55"/>
            <p:cNvGrpSpPr>
              <a:grpSpLocks/>
            </p:cNvGrpSpPr>
            <p:nvPr/>
          </p:nvGrpSpPr>
          <p:grpSpPr bwMode="auto">
            <a:xfrm>
              <a:off x="4491" y="3176"/>
              <a:ext cx="212" cy="333"/>
              <a:chOff x="4491" y="3176"/>
              <a:chExt cx="212" cy="333"/>
            </a:xfrm>
          </p:grpSpPr>
          <p:sp>
            <p:nvSpPr>
              <p:cNvPr id="27925" name="Freeform 56"/>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26" name="Freeform 57"/>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27" name="Freeform 58"/>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28" name="Freeform 59"/>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29" name="Rectangle 60"/>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30" name="Rectangle 61"/>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31" name="Line 62"/>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32" name="Line 63"/>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33" name="Line 64"/>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7915" name="Group 65"/>
            <p:cNvGrpSpPr>
              <a:grpSpLocks/>
            </p:cNvGrpSpPr>
            <p:nvPr/>
          </p:nvGrpSpPr>
          <p:grpSpPr bwMode="auto">
            <a:xfrm>
              <a:off x="4486" y="3170"/>
              <a:ext cx="212" cy="332"/>
              <a:chOff x="4486" y="3170"/>
              <a:chExt cx="212" cy="332"/>
            </a:xfrm>
          </p:grpSpPr>
          <p:sp>
            <p:nvSpPr>
              <p:cNvPr id="27916" name="Freeform 66"/>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17" name="Freeform 67"/>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18" name="Freeform 68"/>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19" name="Freeform 69"/>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20" name="Rectangle 70"/>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21" name="Rectangle 71"/>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22" name="Line 72"/>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23" name="Line 73"/>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24" name="Line 74"/>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7660" name="Group 75"/>
          <p:cNvGrpSpPr>
            <a:grpSpLocks/>
          </p:cNvGrpSpPr>
          <p:nvPr/>
        </p:nvGrpSpPr>
        <p:grpSpPr bwMode="auto">
          <a:xfrm>
            <a:off x="7989888" y="5518150"/>
            <a:ext cx="390525" cy="661988"/>
            <a:chOff x="4260" y="3515"/>
            <a:chExt cx="216" cy="339"/>
          </a:xfrm>
        </p:grpSpPr>
        <p:grpSp>
          <p:nvGrpSpPr>
            <p:cNvPr id="27894" name="Group 76"/>
            <p:cNvGrpSpPr>
              <a:grpSpLocks/>
            </p:cNvGrpSpPr>
            <p:nvPr/>
          </p:nvGrpSpPr>
          <p:grpSpPr bwMode="auto">
            <a:xfrm>
              <a:off x="4265" y="3521"/>
              <a:ext cx="211" cy="333"/>
              <a:chOff x="4265" y="3521"/>
              <a:chExt cx="211" cy="333"/>
            </a:xfrm>
          </p:grpSpPr>
          <p:sp>
            <p:nvSpPr>
              <p:cNvPr id="27905" name="Freeform 77"/>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06" name="Freeform 78"/>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07" name="Freeform 79"/>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08" name="Freeform 80"/>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09" name="Rectangle 81"/>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10" name="Rectangle 82"/>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11" name="Line 83"/>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12" name="Line 84"/>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13" name="Line 85"/>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7895" name="Group 86"/>
            <p:cNvGrpSpPr>
              <a:grpSpLocks/>
            </p:cNvGrpSpPr>
            <p:nvPr/>
          </p:nvGrpSpPr>
          <p:grpSpPr bwMode="auto">
            <a:xfrm>
              <a:off x="4260" y="3515"/>
              <a:ext cx="211" cy="332"/>
              <a:chOff x="4260" y="3515"/>
              <a:chExt cx="211" cy="332"/>
            </a:xfrm>
          </p:grpSpPr>
          <p:sp>
            <p:nvSpPr>
              <p:cNvPr id="27896" name="Freeform 87"/>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97" name="Freeform 88"/>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98" name="Freeform 89"/>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99" name="Freeform 90"/>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00" name="Rectangle 91"/>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01" name="Rectangle 92"/>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02" name="Line 93"/>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03" name="Line 94"/>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904" name="Line 95"/>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7661" name="Rectangle 96"/>
          <p:cNvSpPr>
            <a:spLocks noChangeArrowheads="1"/>
          </p:cNvSpPr>
          <p:nvPr/>
        </p:nvSpPr>
        <p:spPr bwMode="auto">
          <a:xfrm>
            <a:off x="2109788" y="3444875"/>
            <a:ext cx="30162" cy="2598738"/>
          </a:xfrm>
          <a:prstGeom prst="rect">
            <a:avLst/>
          </a:prstGeom>
          <a:solidFill>
            <a:srgbClr val="000000"/>
          </a:solidFill>
          <a:ln w="28575">
            <a:solidFill>
              <a:srgbClr val="333399"/>
            </a:solidFill>
            <a:miter lim="800000"/>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62" name="Line 97"/>
          <p:cNvSpPr>
            <a:spLocks noChangeShapeType="1"/>
          </p:cNvSpPr>
          <p:nvPr/>
        </p:nvSpPr>
        <p:spPr bwMode="auto">
          <a:xfrm>
            <a:off x="1303338" y="3825875"/>
            <a:ext cx="82073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63" name="Line 98"/>
          <p:cNvSpPr>
            <a:spLocks noChangeShapeType="1"/>
          </p:cNvSpPr>
          <p:nvPr/>
        </p:nvSpPr>
        <p:spPr bwMode="auto">
          <a:xfrm>
            <a:off x="1549400" y="4535488"/>
            <a:ext cx="574675" cy="1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64" name="Line 99"/>
          <p:cNvSpPr>
            <a:spLocks noChangeShapeType="1"/>
          </p:cNvSpPr>
          <p:nvPr/>
        </p:nvSpPr>
        <p:spPr bwMode="auto">
          <a:xfrm>
            <a:off x="890588" y="5037138"/>
            <a:ext cx="123348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65" name="Line 100"/>
          <p:cNvSpPr>
            <a:spLocks noChangeShapeType="1"/>
          </p:cNvSpPr>
          <p:nvPr/>
        </p:nvSpPr>
        <p:spPr bwMode="auto">
          <a:xfrm>
            <a:off x="1384300" y="5654675"/>
            <a:ext cx="739775"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66" name="Line 101"/>
          <p:cNvSpPr>
            <a:spLocks noChangeShapeType="1"/>
          </p:cNvSpPr>
          <p:nvPr/>
        </p:nvSpPr>
        <p:spPr bwMode="auto">
          <a:xfrm>
            <a:off x="2124075" y="5832475"/>
            <a:ext cx="411163"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67" name="Line 339"/>
          <p:cNvSpPr>
            <a:spLocks noChangeShapeType="1"/>
          </p:cNvSpPr>
          <p:nvPr/>
        </p:nvSpPr>
        <p:spPr bwMode="auto">
          <a:xfrm flipV="1">
            <a:off x="2916238" y="4868863"/>
            <a:ext cx="719137" cy="6477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68" name="Line 102"/>
          <p:cNvSpPr>
            <a:spLocks noChangeShapeType="1"/>
          </p:cNvSpPr>
          <p:nvPr/>
        </p:nvSpPr>
        <p:spPr bwMode="auto">
          <a:xfrm>
            <a:off x="2124075" y="4772025"/>
            <a:ext cx="1398588"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669" name="Group 103"/>
          <p:cNvGrpSpPr>
            <a:grpSpLocks/>
          </p:cNvGrpSpPr>
          <p:nvPr/>
        </p:nvGrpSpPr>
        <p:grpSpPr bwMode="auto">
          <a:xfrm>
            <a:off x="3375025" y="4576763"/>
            <a:ext cx="560388" cy="374650"/>
            <a:chOff x="2154" y="3033"/>
            <a:chExt cx="309" cy="192"/>
          </a:xfrm>
        </p:grpSpPr>
        <p:sp>
          <p:nvSpPr>
            <p:cNvPr id="27869" name="Oval 104"/>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70" name="Rectangle 105"/>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71" name="Rectangle 106"/>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72" name="Oval 107"/>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873" name="Group 108"/>
            <p:cNvGrpSpPr>
              <a:grpSpLocks/>
            </p:cNvGrpSpPr>
            <p:nvPr/>
          </p:nvGrpSpPr>
          <p:grpSpPr bwMode="auto">
            <a:xfrm>
              <a:off x="2201" y="3046"/>
              <a:ext cx="214" cy="86"/>
              <a:chOff x="2201" y="3046"/>
              <a:chExt cx="214" cy="86"/>
            </a:xfrm>
          </p:grpSpPr>
          <p:grpSp>
            <p:nvGrpSpPr>
              <p:cNvPr id="27876" name="Group 109"/>
              <p:cNvGrpSpPr>
                <a:grpSpLocks/>
              </p:cNvGrpSpPr>
              <p:nvPr/>
            </p:nvGrpSpPr>
            <p:grpSpPr bwMode="auto">
              <a:xfrm>
                <a:off x="2201" y="3046"/>
                <a:ext cx="212" cy="84"/>
                <a:chOff x="2201" y="3046"/>
                <a:chExt cx="212" cy="84"/>
              </a:xfrm>
            </p:grpSpPr>
            <p:sp>
              <p:nvSpPr>
                <p:cNvPr id="27886" name="Freeform 110"/>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87" name="Freeform 111"/>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88" name="Freeform 112"/>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89" name="Freeform 113"/>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90" name="Freeform 114"/>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91" name="Freeform 115"/>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92" name="Freeform 116"/>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93" name="Freeform 117"/>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7877" name="Group 118"/>
              <p:cNvGrpSpPr>
                <a:grpSpLocks/>
              </p:cNvGrpSpPr>
              <p:nvPr/>
            </p:nvGrpSpPr>
            <p:grpSpPr bwMode="auto">
              <a:xfrm>
                <a:off x="2203" y="3048"/>
                <a:ext cx="212" cy="84"/>
                <a:chOff x="2203" y="3048"/>
                <a:chExt cx="212" cy="84"/>
              </a:xfrm>
            </p:grpSpPr>
            <p:sp>
              <p:nvSpPr>
                <p:cNvPr id="27878" name="Freeform 119"/>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79" name="Freeform 120"/>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80" name="Freeform 121"/>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81" name="Freeform 122"/>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82" name="Freeform 123"/>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83" name="Freeform 124"/>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84" name="Freeform 125"/>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85" name="Freeform 126"/>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7874" name="Line 127"/>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75" name="Line 128"/>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7670" name="Group 129"/>
          <p:cNvGrpSpPr>
            <a:grpSpLocks/>
          </p:cNvGrpSpPr>
          <p:nvPr/>
        </p:nvGrpSpPr>
        <p:grpSpPr bwMode="auto">
          <a:xfrm>
            <a:off x="1139825" y="3363913"/>
            <a:ext cx="514350" cy="517525"/>
            <a:chOff x="921" y="2412"/>
            <a:chExt cx="284" cy="265"/>
          </a:xfrm>
        </p:grpSpPr>
        <p:grpSp>
          <p:nvGrpSpPr>
            <p:cNvPr id="27843" name="Group 130"/>
            <p:cNvGrpSpPr>
              <a:grpSpLocks/>
            </p:cNvGrpSpPr>
            <p:nvPr/>
          </p:nvGrpSpPr>
          <p:grpSpPr bwMode="auto">
            <a:xfrm>
              <a:off x="928" y="2417"/>
              <a:ext cx="277" cy="260"/>
              <a:chOff x="928" y="2417"/>
              <a:chExt cx="277" cy="260"/>
            </a:xfrm>
          </p:grpSpPr>
          <p:sp>
            <p:nvSpPr>
              <p:cNvPr id="27857" name="Freeform 131"/>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58" name="Freeform 132"/>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59" name="Freeform 133"/>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60" name="Freeform 134"/>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61" name="Rectangle 135"/>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62" name="Rectangle 136"/>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63" name="Rectangle 137"/>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64" name="Line 138"/>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865" name="Group 139"/>
              <p:cNvGrpSpPr>
                <a:grpSpLocks/>
              </p:cNvGrpSpPr>
              <p:nvPr/>
            </p:nvGrpSpPr>
            <p:grpSpPr bwMode="auto">
              <a:xfrm>
                <a:off x="928" y="2639"/>
                <a:ext cx="277" cy="38"/>
                <a:chOff x="928" y="2639"/>
                <a:chExt cx="277" cy="38"/>
              </a:xfrm>
            </p:grpSpPr>
            <p:sp>
              <p:nvSpPr>
                <p:cNvPr id="27866" name="Freeform 140"/>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67" name="Freeform 141"/>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68" name="Rectangle 142"/>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7844" name="Group 143"/>
            <p:cNvGrpSpPr>
              <a:grpSpLocks/>
            </p:cNvGrpSpPr>
            <p:nvPr/>
          </p:nvGrpSpPr>
          <p:grpSpPr bwMode="auto">
            <a:xfrm>
              <a:off x="921" y="2412"/>
              <a:ext cx="277" cy="261"/>
              <a:chOff x="921" y="2412"/>
              <a:chExt cx="277" cy="261"/>
            </a:xfrm>
          </p:grpSpPr>
          <p:sp>
            <p:nvSpPr>
              <p:cNvPr id="27845" name="Freeform 144"/>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46" name="Freeform 145"/>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47" name="Freeform 146"/>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48" name="Freeform 147"/>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49" name="Rectangle 148"/>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50" name="Rectangle 149"/>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51" name="Rectangle 150"/>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52" name="Line 151"/>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853" name="Group 152"/>
              <p:cNvGrpSpPr>
                <a:grpSpLocks/>
              </p:cNvGrpSpPr>
              <p:nvPr/>
            </p:nvGrpSpPr>
            <p:grpSpPr bwMode="auto">
              <a:xfrm>
                <a:off x="921" y="2635"/>
                <a:ext cx="277" cy="38"/>
                <a:chOff x="921" y="2635"/>
                <a:chExt cx="277" cy="38"/>
              </a:xfrm>
            </p:grpSpPr>
            <p:sp>
              <p:nvSpPr>
                <p:cNvPr id="27854" name="Freeform 153"/>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55" name="Freeform 154"/>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56" name="Rectangle 155"/>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7671" name="Group 156"/>
          <p:cNvGrpSpPr>
            <a:grpSpLocks/>
          </p:cNvGrpSpPr>
          <p:nvPr/>
        </p:nvGrpSpPr>
        <p:grpSpPr bwMode="auto">
          <a:xfrm>
            <a:off x="1277938" y="4073525"/>
            <a:ext cx="511175" cy="517525"/>
            <a:chOff x="997" y="2775"/>
            <a:chExt cx="282" cy="265"/>
          </a:xfrm>
        </p:grpSpPr>
        <p:grpSp>
          <p:nvGrpSpPr>
            <p:cNvPr id="27817" name="Group 157"/>
            <p:cNvGrpSpPr>
              <a:grpSpLocks/>
            </p:cNvGrpSpPr>
            <p:nvPr/>
          </p:nvGrpSpPr>
          <p:grpSpPr bwMode="auto">
            <a:xfrm>
              <a:off x="1004" y="2779"/>
              <a:ext cx="275" cy="261"/>
              <a:chOff x="1004" y="2779"/>
              <a:chExt cx="275" cy="261"/>
            </a:xfrm>
          </p:grpSpPr>
          <p:sp>
            <p:nvSpPr>
              <p:cNvPr id="27831" name="Freeform 158"/>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32" name="Freeform 159"/>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33" name="Freeform 160"/>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34" name="Freeform 161"/>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35" name="Rectangle 162"/>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36" name="Rectangle 163"/>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37" name="Rectangle 164"/>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38" name="Line 165"/>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839" name="Group 166"/>
              <p:cNvGrpSpPr>
                <a:grpSpLocks/>
              </p:cNvGrpSpPr>
              <p:nvPr/>
            </p:nvGrpSpPr>
            <p:grpSpPr bwMode="auto">
              <a:xfrm>
                <a:off x="1004" y="3002"/>
                <a:ext cx="275" cy="38"/>
                <a:chOff x="1004" y="3002"/>
                <a:chExt cx="275" cy="38"/>
              </a:xfrm>
            </p:grpSpPr>
            <p:sp>
              <p:nvSpPr>
                <p:cNvPr id="27840" name="Freeform 167"/>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41" name="Freeform 168"/>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42" name="Rectangle 169"/>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7818" name="Group 170"/>
            <p:cNvGrpSpPr>
              <a:grpSpLocks/>
            </p:cNvGrpSpPr>
            <p:nvPr/>
          </p:nvGrpSpPr>
          <p:grpSpPr bwMode="auto">
            <a:xfrm>
              <a:off x="997" y="2775"/>
              <a:ext cx="275" cy="260"/>
              <a:chOff x="997" y="2775"/>
              <a:chExt cx="275" cy="260"/>
            </a:xfrm>
          </p:grpSpPr>
          <p:sp>
            <p:nvSpPr>
              <p:cNvPr id="27819" name="Freeform 171"/>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20" name="Freeform 172"/>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21" name="Freeform 173"/>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22" name="Freeform 174"/>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23" name="Rectangle 175"/>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24" name="Rectangle 176"/>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25" name="Rectangle 177"/>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26" name="Line 178"/>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827" name="Group 179"/>
              <p:cNvGrpSpPr>
                <a:grpSpLocks/>
              </p:cNvGrpSpPr>
              <p:nvPr/>
            </p:nvGrpSpPr>
            <p:grpSpPr bwMode="auto">
              <a:xfrm>
                <a:off x="997" y="2997"/>
                <a:ext cx="275" cy="38"/>
                <a:chOff x="997" y="2997"/>
                <a:chExt cx="275" cy="38"/>
              </a:xfrm>
            </p:grpSpPr>
            <p:sp>
              <p:nvSpPr>
                <p:cNvPr id="27828" name="Freeform 180"/>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29" name="Freeform 181"/>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30" name="Rectangle 182"/>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7672" name="Group 183"/>
          <p:cNvGrpSpPr>
            <a:grpSpLocks/>
          </p:cNvGrpSpPr>
          <p:nvPr/>
        </p:nvGrpSpPr>
        <p:grpSpPr bwMode="auto">
          <a:xfrm>
            <a:off x="539750" y="4603750"/>
            <a:ext cx="511175" cy="517525"/>
            <a:chOff x="590" y="3047"/>
            <a:chExt cx="282" cy="265"/>
          </a:xfrm>
        </p:grpSpPr>
        <p:grpSp>
          <p:nvGrpSpPr>
            <p:cNvPr id="27791" name="Group 184"/>
            <p:cNvGrpSpPr>
              <a:grpSpLocks/>
            </p:cNvGrpSpPr>
            <p:nvPr/>
          </p:nvGrpSpPr>
          <p:grpSpPr bwMode="auto">
            <a:xfrm>
              <a:off x="596" y="3051"/>
              <a:ext cx="276" cy="261"/>
              <a:chOff x="596" y="3051"/>
              <a:chExt cx="276" cy="261"/>
            </a:xfrm>
          </p:grpSpPr>
          <p:sp>
            <p:nvSpPr>
              <p:cNvPr id="27805" name="Freeform 185"/>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06" name="Freeform 186"/>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07" name="Freeform 187"/>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08" name="Freeform 188"/>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09" name="Rectangle 189"/>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10" name="Rectangle 190"/>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11" name="Rectangle 191"/>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12" name="Line 192"/>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813" name="Group 193"/>
              <p:cNvGrpSpPr>
                <a:grpSpLocks/>
              </p:cNvGrpSpPr>
              <p:nvPr/>
            </p:nvGrpSpPr>
            <p:grpSpPr bwMode="auto">
              <a:xfrm>
                <a:off x="596" y="3274"/>
                <a:ext cx="276" cy="38"/>
                <a:chOff x="596" y="3274"/>
                <a:chExt cx="276" cy="38"/>
              </a:xfrm>
            </p:grpSpPr>
            <p:sp>
              <p:nvSpPr>
                <p:cNvPr id="27814" name="Freeform 194"/>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15" name="Freeform 195"/>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16" name="Rectangle 196"/>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7792" name="Group 197"/>
            <p:cNvGrpSpPr>
              <a:grpSpLocks/>
            </p:cNvGrpSpPr>
            <p:nvPr/>
          </p:nvGrpSpPr>
          <p:grpSpPr bwMode="auto">
            <a:xfrm>
              <a:off x="590" y="3047"/>
              <a:ext cx="275" cy="260"/>
              <a:chOff x="590" y="3047"/>
              <a:chExt cx="275" cy="260"/>
            </a:xfrm>
          </p:grpSpPr>
          <p:sp>
            <p:nvSpPr>
              <p:cNvPr id="27793" name="Freeform 198"/>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94" name="Freeform 199"/>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95" name="Freeform 200"/>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96" name="Freeform 201"/>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97" name="Rectangle 202"/>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98" name="Rectangle 203"/>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99" name="Rectangle 204"/>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00" name="Line 205"/>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801" name="Group 206"/>
              <p:cNvGrpSpPr>
                <a:grpSpLocks/>
              </p:cNvGrpSpPr>
              <p:nvPr/>
            </p:nvGrpSpPr>
            <p:grpSpPr bwMode="auto">
              <a:xfrm>
                <a:off x="590" y="3269"/>
                <a:ext cx="275" cy="38"/>
                <a:chOff x="590" y="3269"/>
                <a:chExt cx="275" cy="38"/>
              </a:xfrm>
            </p:grpSpPr>
            <p:sp>
              <p:nvSpPr>
                <p:cNvPr id="27802" name="Freeform 207"/>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03" name="Freeform 208"/>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804" name="Rectangle 209"/>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7673" name="Group 210"/>
          <p:cNvGrpSpPr>
            <a:grpSpLocks/>
          </p:cNvGrpSpPr>
          <p:nvPr/>
        </p:nvGrpSpPr>
        <p:grpSpPr bwMode="auto">
          <a:xfrm>
            <a:off x="1112838" y="5226050"/>
            <a:ext cx="509587" cy="517525"/>
            <a:chOff x="906" y="3365"/>
            <a:chExt cx="281" cy="265"/>
          </a:xfrm>
        </p:grpSpPr>
        <p:grpSp>
          <p:nvGrpSpPr>
            <p:cNvPr id="27765" name="Group 211"/>
            <p:cNvGrpSpPr>
              <a:grpSpLocks/>
            </p:cNvGrpSpPr>
            <p:nvPr/>
          </p:nvGrpSpPr>
          <p:grpSpPr bwMode="auto">
            <a:xfrm>
              <a:off x="912" y="3369"/>
              <a:ext cx="275" cy="261"/>
              <a:chOff x="912" y="3369"/>
              <a:chExt cx="275" cy="261"/>
            </a:xfrm>
          </p:grpSpPr>
          <p:sp>
            <p:nvSpPr>
              <p:cNvPr id="27779" name="Freeform 212"/>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80" name="Freeform 213"/>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81" name="Freeform 214"/>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82" name="Freeform 215"/>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83" name="Rectangle 216"/>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84" name="Rectangle 217"/>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85" name="Rectangle 218"/>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86" name="Line 219"/>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787" name="Group 220"/>
              <p:cNvGrpSpPr>
                <a:grpSpLocks/>
              </p:cNvGrpSpPr>
              <p:nvPr/>
            </p:nvGrpSpPr>
            <p:grpSpPr bwMode="auto">
              <a:xfrm>
                <a:off x="912" y="3592"/>
                <a:ext cx="275" cy="38"/>
                <a:chOff x="912" y="3592"/>
                <a:chExt cx="275" cy="38"/>
              </a:xfrm>
            </p:grpSpPr>
            <p:sp>
              <p:nvSpPr>
                <p:cNvPr id="27788" name="Freeform 221"/>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89" name="Freeform 222"/>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90" name="Rectangle 223"/>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7766" name="Group 224"/>
            <p:cNvGrpSpPr>
              <a:grpSpLocks/>
            </p:cNvGrpSpPr>
            <p:nvPr/>
          </p:nvGrpSpPr>
          <p:grpSpPr bwMode="auto">
            <a:xfrm>
              <a:off x="906" y="3365"/>
              <a:ext cx="275" cy="261"/>
              <a:chOff x="906" y="3365"/>
              <a:chExt cx="275" cy="261"/>
            </a:xfrm>
          </p:grpSpPr>
          <p:sp>
            <p:nvSpPr>
              <p:cNvPr id="27767" name="Freeform 225"/>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68" name="Freeform 226"/>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69" name="Freeform 227"/>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70" name="Freeform 228"/>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71" name="Rectangle 229"/>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72" name="Rectangle 230"/>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73" name="Rectangle 231"/>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74" name="Line 232"/>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775" name="Group 233"/>
              <p:cNvGrpSpPr>
                <a:grpSpLocks/>
              </p:cNvGrpSpPr>
              <p:nvPr/>
            </p:nvGrpSpPr>
            <p:grpSpPr bwMode="auto">
              <a:xfrm>
                <a:off x="906" y="3587"/>
                <a:ext cx="275" cy="39"/>
                <a:chOff x="906" y="3587"/>
                <a:chExt cx="275" cy="39"/>
              </a:xfrm>
            </p:grpSpPr>
            <p:sp>
              <p:nvSpPr>
                <p:cNvPr id="27776" name="Freeform 234"/>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77" name="Freeform 235"/>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78" name="Rectangle 236"/>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7674" name="Group 237"/>
          <p:cNvGrpSpPr>
            <a:grpSpLocks/>
          </p:cNvGrpSpPr>
          <p:nvPr/>
        </p:nvGrpSpPr>
        <p:grpSpPr bwMode="auto">
          <a:xfrm>
            <a:off x="2603500" y="5346700"/>
            <a:ext cx="444500" cy="839788"/>
            <a:chOff x="1660" y="3427"/>
            <a:chExt cx="217" cy="339"/>
          </a:xfrm>
        </p:grpSpPr>
        <p:grpSp>
          <p:nvGrpSpPr>
            <p:cNvPr id="27745" name="Group 238"/>
            <p:cNvGrpSpPr>
              <a:grpSpLocks/>
            </p:cNvGrpSpPr>
            <p:nvPr/>
          </p:nvGrpSpPr>
          <p:grpSpPr bwMode="auto">
            <a:xfrm>
              <a:off x="1665" y="3433"/>
              <a:ext cx="212" cy="333"/>
              <a:chOff x="1665" y="3433"/>
              <a:chExt cx="212" cy="333"/>
            </a:xfrm>
          </p:grpSpPr>
          <p:sp>
            <p:nvSpPr>
              <p:cNvPr id="27756" name="Freeform 239"/>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57" name="Freeform 240"/>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58" name="Freeform 241"/>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59" name="Freeform 242"/>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60" name="Rectangle 243"/>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61" name="Rectangle 244"/>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62" name="Line 245"/>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63" name="Line 246"/>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64" name="Line 247"/>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7746" name="Group 248"/>
            <p:cNvGrpSpPr>
              <a:grpSpLocks/>
            </p:cNvGrpSpPr>
            <p:nvPr/>
          </p:nvGrpSpPr>
          <p:grpSpPr bwMode="auto">
            <a:xfrm>
              <a:off x="1660" y="3427"/>
              <a:ext cx="212" cy="333"/>
              <a:chOff x="1660" y="3427"/>
              <a:chExt cx="212" cy="333"/>
            </a:xfrm>
          </p:grpSpPr>
          <p:sp>
            <p:nvSpPr>
              <p:cNvPr id="27747" name="Freeform 249"/>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48" name="Freeform 250"/>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49" name="Freeform 251"/>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50" name="Freeform 252"/>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51" name="Rectangle 253"/>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52" name="Rectangle 254"/>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53" name="Line 255"/>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54" name="Line 256"/>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55" name="Line 257"/>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7675" name="Rectangle 258"/>
          <p:cNvSpPr>
            <a:spLocks noChangeArrowheads="1"/>
          </p:cNvSpPr>
          <p:nvPr/>
        </p:nvSpPr>
        <p:spPr bwMode="auto">
          <a:xfrm>
            <a:off x="2370138" y="3798888"/>
            <a:ext cx="857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76" name="Rectangle 259"/>
          <p:cNvSpPr>
            <a:spLocks noChangeArrowheads="1"/>
          </p:cNvSpPr>
          <p:nvPr/>
        </p:nvSpPr>
        <p:spPr bwMode="auto">
          <a:xfrm>
            <a:off x="2470150" y="3938588"/>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校园网</a:t>
            </a:r>
          </a:p>
        </p:txBody>
      </p:sp>
      <p:sp>
        <p:nvSpPr>
          <p:cNvPr id="27677" name="Rectangle 260"/>
          <p:cNvSpPr>
            <a:spLocks noChangeArrowheads="1"/>
          </p:cNvSpPr>
          <p:nvPr/>
        </p:nvSpPr>
        <p:spPr bwMode="auto">
          <a:xfrm>
            <a:off x="3192463" y="5832475"/>
            <a:ext cx="1074737"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78" name="Rectangle 261"/>
          <p:cNvSpPr>
            <a:spLocks noChangeArrowheads="1"/>
          </p:cNvSpPr>
          <p:nvPr/>
        </p:nvSpPr>
        <p:spPr bwMode="auto">
          <a:xfrm>
            <a:off x="3527425" y="5949950"/>
            <a:ext cx="203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kumimoji="1" lang="zh-CN" altLang="en-US" sz="2000">
                <a:solidFill>
                  <a:srgbClr val="333399"/>
                </a:solidFill>
              </a:rPr>
              <a:t>校园网的高速缓存</a:t>
            </a:r>
          </a:p>
          <a:p>
            <a:pPr algn="ctr" fontAlgn="base">
              <a:spcBef>
                <a:spcPct val="0"/>
              </a:spcBef>
              <a:spcAft>
                <a:spcPct val="0"/>
              </a:spcAft>
            </a:pPr>
            <a:r>
              <a:rPr kumimoji="1" lang="zh-CN" altLang="en-US" sz="2000">
                <a:solidFill>
                  <a:srgbClr val="333399"/>
                </a:solidFill>
              </a:rPr>
              <a:t>（代理服务器）</a:t>
            </a:r>
          </a:p>
        </p:txBody>
      </p:sp>
      <p:grpSp>
        <p:nvGrpSpPr>
          <p:cNvPr id="27679" name="Group 262"/>
          <p:cNvGrpSpPr>
            <a:grpSpLocks/>
          </p:cNvGrpSpPr>
          <p:nvPr/>
        </p:nvGrpSpPr>
        <p:grpSpPr bwMode="auto">
          <a:xfrm>
            <a:off x="8070850" y="3213100"/>
            <a:ext cx="392113" cy="661988"/>
            <a:chOff x="4305" y="2335"/>
            <a:chExt cx="216" cy="339"/>
          </a:xfrm>
        </p:grpSpPr>
        <p:grpSp>
          <p:nvGrpSpPr>
            <p:cNvPr id="27725" name="Group 263"/>
            <p:cNvGrpSpPr>
              <a:grpSpLocks/>
            </p:cNvGrpSpPr>
            <p:nvPr/>
          </p:nvGrpSpPr>
          <p:grpSpPr bwMode="auto">
            <a:xfrm>
              <a:off x="4310" y="2341"/>
              <a:ext cx="211" cy="333"/>
              <a:chOff x="4310" y="2341"/>
              <a:chExt cx="211" cy="333"/>
            </a:xfrm>
          </p:grpSpPr>
          <p:sp>
            <p:nvSpPr>
              <p:cNvPr id="27736" name="Freeform 264"/>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37" name="Freeform 265"/>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38" name="Freeform 266"/>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39" name="Freeform 267"/>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40" name="Rectangle 268"/>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41" name="Rectangle 269"/>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42" name="Line 270"/>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43" name="Line 271"/>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44" name="Line 272"/>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7726" name="Group 273"/>
            <p:cNvGrpSpPr>
              <a:grpSpLocks/>
            </p:cNvGrpSpPr>
            <p:nvPr/>
          </p:nvGrpSpPr>
          <p:grpSpPr bwMode="auto">
            <a:xfrm>
              <a:off x="4305" y="2335"/>
              <a:ext cx="211" cy="332"/>
              <a:chOff x="4305" y="2335"/>
              <a:chExt cx="211" cy="332"/>
            </a:xfrm>
          </p:grpSpPr>
          <p:sp>
            <p:nvSpPr>
              <p:cNvPr id="27727" name="Freeform 274"/>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28" name="Freeform 275"/>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29" name="Freeform 276"/>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30" name="Freeform 277"/>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31" name="Rectangle 278"/>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32" name="Rectangle 279"/>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33" name="Line 280"/>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34" name="Line 281"/>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35" name="Line 282"/>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7680" name="Rectangle 284"/>
          <p:cNvSpPr>
            <a:spLocks noChangeArrowheads="1"/>
          </p:cNvSpPr>
          <p:nvPr/>
        </p:nvSpPr>
        <p:spPr bwMode="auto">
          <a:xfrm>
            <a:off x="6781800" y="3373438"/>
            <a:ext cx="1268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源点服务器</a:t>
            </a:r>
          </a:p>
        </p:txBody>
      </p:sp>
      <p:sp>
        <p:nvSpPr>
          <p:cNvPr id="27681" name="Rectangle 285"/>
          <p:cNvSpPr>
            <a:spLocks noChangeArrowheads="1"/>
          </p:cNvSpPr>
          <p:nvPr/>
        </p:nvSpPr>
        <p:spPr bwMode="auto">
          <a:xfrm>
            <a:off x="4178300" y="4381500"/>
            <a:ext cx="8175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82" name="Rectangle 286"/>
          <p:cNvSpPr>
            <a:spLocks noChangeArrowheads="1"/>
          </p:cNvSpPr>
          <p:nvPr/>
        </p:nvSpPr>
        <p:spPr bwMode="auto">
          <a:xfrm>
            <a:off x="4716463" y="444817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2 Mb/s</a:t>
            </a:r>
          </a:p>
        </p:txBody>
      </p:sp>
      <p:grpSp>
        <p:nvGrpSpPr>
          <p:cNvPr id="27683" name="Group 287"/>
          <p:cNvGrpSpPr>
            <a:grpSpLocks/>
          </p:cNvGrpSpPr>
          <p:nvPr/>
        </p:nvGrpSpPr>
        <p:grpSpPr bwMode="auto">
          <a:xfrm>
            <a:off x="2863850" y="5832475"/>
            <a:ext cx="522288" cy="260350"/>
            <a:chOff x="1872" y="3676"/>
            <a:chExt cx="227" cy="136"/>
          </a:xfrm>
        </p:grpSpPr>
        <p:sp>
          <p:nvSpPr>
            <p:cNvPr id="27723" name="Line 288"/>
            <p:cNvSpPr>
              <a:spLocks noChangeShapeType="1"/>
            </p:cNvSpPr>
            <p:nvPr/>
          </p:nvSpPr>
          <p:spPr bwMode="auto">
            <a:xfrm>
              <a:off x="1919" y="3702"/>
              <a:ext cx="180" cy="11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24" name="Freeform 289"/>
            <p:cNvSpPr>
              <a:spLocks/>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 name="T12" fmla="*/ 0 w 62"/>
                <a:gd name="T13" fmla="*/ 0 h 47"/>
                <a:gd name="T14" fmla="*/ 62 w 62"/>
                <a:gd name="T15" fmla="*/ 47 h 47"/>
              </a:gdLst>
              <a:ahLst/>
              <a:cxnLst>
                <a:cxn ang="T8">
                  <a:pos x="T0" y="T1"/>
                </a:cxn>
                <a:cxn ang="T9">
                  <a:pos x="T2" y="T3"/>
                </a:cxn>
                <a:cxn ang="T10">
                  <a:pos x="T4" y="T5"/>
                </a:cxn>
                <a:cxn ang="T11">
                  <a:pos x="T6" y="T7"/>
                </a:cxn>
              </a:cxnLst>
              <a:rect l="T12" t="T13" r="T14" b="T15"/>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7684" name="Group 290"/>
          <p:cNvGrpSpPr>
            <a:grpSpLocks/>
          </p:cNvGrpSpPr>
          <p:nvPr/>
        </p:nvGrpSpPr>
        <p:grpSpPr bwMode="auto">
          <a:xfrm>
            <a:off x="6070600" y="4576763"/>
            <a:ext cx="560388" cy="374650"/>
            <a:chOff x="3202" y="3033"/>
            <a:chExt cx="309" cy="192"/>
          </a:xfrm>
        </p:grpSpPr>
        <p:sp>
          <p:nvSpPr>
            <p:cNvPr id="27698" name="Oval 291"/>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99" name="Rectangle 292"/>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00" name="Rectangle 293"/>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01" name="Oval 294"/>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7702" name="Group 295"/>
            <p:cNvGrpSpPr>
              <a:grpSpLocks/>
            </p:cNvGrpSpPr>
            <p:nvPr/>
          </p:nvGrpSpPr>
          <p:grpSpPr bwMode="auto">
            <a:xfrm>
              <a:off x="3249" y="3046"/>
              <a:ext cx="214" cy="86"/>
              <a:chOff x="3249" y="3046"/>
              <a:chExt cx="214" cy="86"/>
            </a:xfrm>
          </p:grpSpPr>
          <p:grpSp>
            <p:nvGrpSpPr>
              <p:cNvPr id="27705" name="Group 296"/>
              <p:cNvGrpSpPr>
                <a:grpSpLocks/>
              </p:cNvGrpSpPr>
              <p:nvPr/>
            </p:nvGrpSpPr>
            <p:grpSpPr bwMode="auto">
              <a:xfrm>
                <a:off x="3249" y="3046"/>
                <a:ext cx="212" cy="84"/>
                <a:chOff x="3249" y="3046"/>
                <a:chExt cx="212" cy="84"/>
              </a:xfrm>
            </p:grpSpPr>
            <p:sp>
              <p:nvSpPr>
                <p:cNvPr id="27715" name="Freeform 297"/>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16" name="Freeform 298"/>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17" name="Freeform 299"/>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18" name="Freeform 300"/>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19" name="Freeform 301"/>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20" name="Freeform 302"/>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21" name="Freeform 303"/>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22" name="Freeform 304"/>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7706" name="Group 305"/>
              <p:cNvGrpSpPr>
                <a:grpSpLocks/>
              </p:cNvGrpSpPr>
              <p:nvPr/>
            </p:nvGrpSpPr>
            <p:grpSpPr bwMode="auto">
              <a:xfrm>
                <a:off x="3251" y="3048"/>
                <a:ext cx="212" cy="84"/>
                <a:chOff x="3251" y="3048"/>
                <a:chExt cx="212" cy="84"/>
              </a:xfrm>
            </p:grpSpPr>
            <p:sp>
              <p:nvSpPr>
                <p:cNvPr id="27707" name="Freeform 306"/>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08" name="Freeform 307"/>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09" name="Freeform 308"/>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10" name="Freeform 309"/>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11" name="Freeform 310"/>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12" name="Freeform 311"/>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13" name="Freeform 312"/>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14" name="Freeform 313"/>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7703" name="Line 314"/>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704" name="Line 315"/>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
        <p:nvSpPr>
          <p:cNvPr id="27685" name="Rectangle 316"/>
          <p:cNvSpPr>
            <a:spLocks noChangeArrowheads="1"/>
          </p:cNvSpPr>
          <p:nvPr/>
        </p:nvSpPr>
        <p:spPr bwMode="auto">
          <a:xfrm>
            <a:off x="6642100" y="4152900"/>
            <a:ext cx="8556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86" name="Rectangle 317"/>
          <p:cNvSpPr>
            <a:spLocks noChangeArrowheads="1"/>
          </p:cNvSpPr>
          <p:nvPr/>
        </p:nvSpPr>
        <p:spPr bwMode="auto">
          <a:xfrm>
            <a:off x="6948488" y="458152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因特网</a:t>
            </a:r>
          </a:p>
        </p:txBody>
      </p:sp>
      <p:sp>
        <p:nvSpPr>
          <p:cNvPr id="27687" name="Rectangle 318"/>
          <p:cNvSpPr>
            <a:spLocks noChangeArrowheads="1"/>
          </p:cNvSpPr>
          <p:nvPr/>
        </p:nvSpPr>
        <p:spPr bwMode="auto">
          <a:xfrm>
            <a:off x="3686175" y="4240213"/>
            <a:ext cx="384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88" name="Rectangle 319"/>
          <p:cNvSpPr>
            <a:spLocks noChangeArrowheads="1"/>
          </p:cNvSpPr>
          <p:nvPr/>
        </p:nvSpPr>
        <p:spPr bwMode="auto">
          <a:xfrm>
            <a:off x="2863850" y="4948238"/>
            <a:ext cx="4175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89" name="Rectangle 321"/>
          <p:cNvSpPr>
            <a:spLocks noChangeArrowheads="1"/>
          </p:cNvSpPr>
          <p:nvPr/>
        </p:nvSpPr>
        <p:spPr bwMode="auto">
          <a:xfrm>
            <a:off x="1708150" y="4594225"/>
            <a:ext cx="419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90" name="Rectangle 323"/>
          <p:cNvSpPr>
            <a:spLocks noChangeArrowheads="1"/>
          </p:cNvSpPr>
          <p:nvPr/>
        </p:nvSpPr>
        <p:spPr bwMode="auto">
          <a:xfrm>
            <a:off x="427038" y="42545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浏览器</a:t>
            </a:r>
          </a:p>
        </p:txBody>
      </p:sp>
      <p:sp>
        <p:nvSpPr>
          <p:cNvPr id="27691" name="Rectangle 324"/>
          <p:cNvSpPr>
            <a:spLocks noChangeArrowheads="1"/>
          </p:cNvSpPr>
          <p:nvPr/>
        </p:nvSpPr>
        <p:spPr bwMode="auto">
          <a:xfrm>
            <a:off x="3732213" y="4268788"/>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1</a:t>
            </a:r>
          </a:p>
        </p:txBody>
      </p:sp>
      <p:sp>
        <p:nvSpPr>
          <p:cNvPr id="27692" name="Rectangle 325"/>
          <p:cNvSpPr>
            <a:spLocks noChangeArrowheads="1"/>
          </p:cNvSpPr>
          <p:nvPr/>
        </p:nvSpPr>
        <p:spPr bwMode="auto">
          <a:xfrm>
            <a:off x="5895975" y="4294188"/>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2</a:t>
            </a:r>
          </a:p>
        </p:txBody>
      </p:sp>
      <p:sp>
        <p:nvSpPr>
          <p:cNvPr id="562502" name="Freeform 326"/>
          <p:cNvSpPr>
            <a:spLocks/>
          </p:cNvSpPr>
          <p:nvPr/>
        </p:nvSpPr>
        <p:spPr bwMode="auto">
          <a:xfrm>
            <a:off x="1695450" y="4557713"/>
            <a:ext cx="914400" cy="1023937"/>
          </a:xfrm>
          <a:custGeom>
            <a:avLst/>
            <a:gdLst>
              <a:gd name="T0" fmla="*/ 0 w 504"/>
              <a:gd name="T1" fmla="*/ 0 h 524"/>
              <a:gd name="T2" fmla="*/ 504 w 504"/>
              <a:gd name="T3" fmla="*/ 524 h 524"/>
              <a:gd name="T4" fmla="*/ 0 60000 65536"/>
              <a:gd name="T5" fmla="*/ 0 60000 65536"/>
              <a:gd name="T6" fmla="*/ 0 w 504"/>
              <a:gd name="T7" fmla="*/ 0 h 524"/>
              <a:gd name="T8" fmla="*/ 504 w 504"/>
              <a:gd name="T9" fmla="*/ 524 h 524"/>
            </a:gdLst>
            <a:ahLst/>
            <a:cxnLst>
              <a:cxn ang="T4">
                <a:pos x="T0" y="T1"/>
              </a:cxn>
              <a:cxn ang="T5">
                <a:pos x="T2" y="T3"/>
              </a:cxn>
            </a:cxnLst>
            <a:rect l="T6" t="T7" r="T8" b="T9"/>
            <a:pathLst>
              <a:path w="504" h="524">
                <a:moveTo>
                  <a:pt x="0" y="0"/>
                </a:moveTo>
                <a:cubicBezTo>
                  <a:pt x="84" y="87"/>
                  <a:pt x="399" y="415"/>
                  <a:pt x="504" y="524"/>
                </a:cubicBezTo>
              </a:path>
            </a:pathLst>
          </a:custGeom>
          <a:noFill/>
          <a:ln w="38100" cmpd="sng">
            <a:solidFill>
              <a:schemeClr val="hlink"/>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62506" name="Freeform 330"/>
          <p:cNvSpPr>
            <a:spLocks/>
          </p:cNvSpPr>
          <p:nvPr/>
        </p:nvSpPr>
        <p:spPr bwMode="auto">
          <a:xfrm>
            <a:off x="990600" y="4913313"/>
            <a:ext cx="1663700" cy="871537"/>
          </a:xfrm>
          <a:custGeom>
            <a:avLst/>
            <a:gdLst>
              <a:gd name="T0" fmla="*/ 0 w 917"/>
              <a:gd name="T1" fmla="*/ 0 h 446"/>
              <a:gd name="T2" fmla="*/ 917 w 917"/>
              <a:gd name="T3" fmla="*/ 446 h 446"/>
              <a:gd name="T4" fmla="*/ 0 60000 65536"/>
              <a:gd name="T5" fmla="*/ 0 60000 65536"/>
              <a:gd name="T6" fmla="*/ 0 w 917"/>
              <a:gd name="T7" fmla="*/ 0 h 446"/>
              <a:gd name="T8" fmla="*/ 917 w 917"/>
              <a:gd name="T9" fmla="*/ 446 h 446"/>
            </a:gdLst>
            <a:ahLst/>
            <a:cxnLst>
              <a:cxn ang="T4">
                <a:pos x="T0" y="T1"/>
              </a:cxn>
              <a:cxn ang="T5">
                <a:pos x="T2" y="T3"/>
              </a:cxn>
            </a:cxnLst>
            <a:rect l="T6" t="T7" r="T8" b="T9"/>
            <a:pathLst>
              <a:path w="917" h="446">
                <a:moveTo>
                  <a:pt x="0" y="0"/>
                </a:moveTo>
                <a:cubicBezTo>
                  <a:pt x="153" y="74"/>
                  <a:pt x="726" y="353"/>
                  <a:pt x="917" y="446"/>
                </a:cubicBezTo>
              </a:path>
            </a:pathLst>
          </a:custGeom>
          <a:noFill/>
          <a:ln w="38100" cmpd="sng">
            <a:solidFill>
              <a:schemeClr val="hlink"/>
            </a:solidFill>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62507" name="Freeform 331"/>
          <p:cNvSpPr>
            <a:spLocks/>
          </p:cNvSpPr>
          <p:nvPr/>
        </p:nvSpPr>
        <p:spPr bwMode="auto">
          <a:xfrm>
            <a:off x="1554163" y="5565775"/>
            <a:ext cx="1066800" cy="366713"/>
          </a:xfrm>
          <a:custGeom>
            <a:avLst/>
            <a:gdLst>
              <a:gd name="T0" fmla="*/ 0 w 588"/>
              <a:gd name="T1" fmla="*/ 0 h 188"/>
              <a:gd name="T2" fmla="*/ 588 w 588"/>
              <a:gd name="T3" fmla="*/ 188 h 188"/>
              <a:gd name="T4" fmla="*/ 0 60000 65536"/>
              <a:gd name="T5" fmla="*/ 0 60000 65536"/>
              <a:gd name="T6" fmla="*/ 0 w 588"/>
              <a:gd name="T7" fmla="*/ 0 h 188"/>
              <a:gd name="T8" fmla="*/ 588 w 588"/>
              <a:gd name="T9" fmla="*/ 188 h 188"/>
            </a:gdLst>
            <a:ahLst/>
            <a:cxnLst>
              <a:cxn ang="T4">
                <a:pos x="T0" y="T1"/>
              </a:cxn>
              <a:cxn ang="T5">
                <a:pos x="T2" y="T3"/>
              </a:cxn>
            </a:cxnLst>
            <a:rect l="T6" t="T7" r="T8" b="T9"/>
            <a:pathLst>
              <a:path w="588" h="188">
                <a:moveTo>
                  <a:pt x="0" y="0"/>
                </a:moveTo>
                <a:cubicBezTo>
                  <a:pt x="98" y="31"/>
                  <a:pt x="466" y="149"/>
                  <a:pt x="588" y="188"/>
                </a:cubicBezTo>
              </a:path>
            </a:pathLst>
          </a:custGeom>
          <a:noFill/>
          <a:ln w="38100" cmpd="sng">
            <a:solidFill>
              <a:schemeClr val="hlink"/>
            </a:solidFill>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62508" name="Freeform 332"/>
          <p:cNvSpPr>
            <a:spLocks/>
          </p:cNvSpPr>
          <p:nvPr/>
        </p:nvSpPr>
        <p:spPr bwMode="auto">
          <a:xfrm>
            <a:off x="1565275" y="3671888"/>
            <a:ext cx="1125538" cy="1776412"/>
          </a:xfrm>
          <a:custGeom>
            <a:avLst/>
            <a:gdLst>
              <a:gd name="T0" fmla="*/ 0 w 620"/>
              <a:gd name="T1" fmla="*/ 0 h 909"/>
              <a:gd name="T2" fmla="*/ 620 w 620"/>
              <a:gd name="T3" fmla="*/ 909 h 909"/>
              <a:gd name="T4" fmla="*/ 0 60000 65536"/>
              <a:gd name="T5" fmla="*/ 0 60000 65536"/>
              <a:gd name="T6" fmla="*/ 0 w 620"/>
              <a:gd name="T7" fmla="*/ 0 h 909"/>
              <a:gd name="T8" fmla="*/ 620 w 620"/>
              <a:gd name="T9" fmla="*/ 909 h 909"/>
            </a:gdLst>
            <a:ahLst/>
            <a:cxnLst>
              <a:cxn ang="T4">
                <a:pos x="T0" y="T1"/>
              </a:cxn>
              <a:cxn ang="T5">
                <a:pos x="T2" y="T3"/>
              </a:cxn>
            </a:cxnLst>
            <a:rect l="T6" t="T7" r="T8" b="T9"/>
            <a:pathLst>
              <a:path w="620" h="909">
                <a:moveTo>
                  <a:pt x="0" y="0"/>
                </a:moveTo>
                <a:cubicBezTo>
                  <a:pt x="103" y="151"/>
                  <a:pt x="491" y="720"/>
                  <a:pt x="620" y="909"/>
                </a:cubicBezTo>
              </a:path>
            </a:pathLst>
          </a:custGeom>
          <a:noFill/>
          <a:ln w="38100" cmpd="sng">
            <a:solidFill>
              <a:schemeClr val="hlink"/>
            </a:solidFill>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697" name="Text Box 340"/>
          <p:cNvSpPr txBox="1">
            <a:spLocks noChangeArrowheads="1"/>
          </p:cNvSpPr>
          <p:nvPr/>
        </p:nvSpPr>
        <p:spPr bwMode="auto">
          <a:xfrm>
            <a:off x="468313" y="1550988"/>
            <a:ext cx="822801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(1) </a:t>
            </a:r>
            <a:r>
              <a:rPr lang="zh-CN" altLang="en-US" sz="2800">
                <a:solidFill>
                  <a:srgbClr val="333399"/>
                </a:solidFill>
                <a:ea typeface="黑体" pitchFamily="49" charset="-122"/>
              </a:rPr>
              <a:t>浏览器访问因特网的服务器时，要先与校园网的高速缓存建立 </a:t>
            </a:r>
            <a:r>
              <a:rPr lang="en-US" altLang="zh-CN" sz="2800">
                <a:solidFill>
                  <a:srgbClr val="333399"/>
                </a:solidFill>
                <a:ea typeface="黑体" pitchFamily="49" charset="-122"/>
              </a:rPr>
              <a:t>TCP </a:t>
            </a:r>
            <a:r>
              <a:rPr lang="zh-CN" altLang="en-US" sz="2800">
                <a:solidFill>
                  <a:srgbClr val="333399"/>
                </a:solidFill>
                <a:ea typeface="黑体" pitchFamily="49" charset="-122"/>
              </a:rPr>
              <a:t>连接，并向高速缓存发出 </a:t>
            </a:r>
            <a:r>
              <a:rPr lang="en-US" altLang="zh-CN" sz="2800">
                <a:solidFill>
                  <a:srgbClr val="333399"/>
                </a:solidFill>
                <a:ea typeface="黑体" pitchFamily="49" charset="-122"/>
              </a:rPr>
              <a:t>HTTP </a:t>
            </a:r>
            <a:r>
              <a:rPr lang="zh-CN" altLang="en-US" sz="2800">
                <a:solidFill>
                  <a:srgbClr val="333399"/>
                </a:solidFill>
                <a:ea typeface="黑体" pitchFamily="49" charset="-122"/>
              </a:rPr>
              <a:t>请求报文 </a:t>
            </a:r>
          </a:p>
        </p:txBody>
      </p:sp>
    </p:spTree>
    <p:extLst>
      <p:ext uri="{BB962C8B-B14F-4D97-AF65-F5344CB8AC3E}">
        <p14:creationId xmlns:p14="http://schemas.microsoft.com/office/powerpoint/2010/main" val="190181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2508"/>
                                        </p:tgtEl>
                                        <p:attrNameLst>
                                          <p:attrName>style.visibility</p:attrName>
                                        </p:attrNameLst>
                                      </p:cBhvr>
                                      <p:to>
                                        <p:strVal val="visible"/>
                                      </p:to>
                                    </p:set>
                                    <p:animEffect transition="in" filter="wipe(up)">
                                      <p:cBhvr>
                                        <p:cTn id="7" dur="500"/>
                                        <p:tgtEl>
                                          <p:spTgt spid="562508"/>
                                        </p:tgtEl>
                                      </p:cBhvr>
                                    </p:animEffect>
                                  </p:childTnLst>
                                </p:cTn>
                              </p:par>
                            </p:childTnLst>
                          </p:cTn>
                        </p:par>
                        <p:par>
                          <p:cTn id="8" fill="hold" nodeType="afterGroup">
                            <p:stCondLst>
                              <p:cond delay="500"/>
                            </p:stCondLst>
                            <p:childTnLst>
                              <p:par>
                                <p:cTn id="9" presetID="22" presetClass="entr" presetSubtype="1" fill="hold" grpId="0" nodeType="afterEffect">
                                  <p:stCondLst>
                                    <p:cond delay="500"/>
                                  </p:stCondLst>
                                  <p:childTnLst>
                                    <p:set>
                                      <p:cBhvr>
                                        <p:cTn id="10" dur="1" fill="hold">
                                          <p:stCondLst>
                                            <p:cond delay="0"/>
                                          </p:stCondLst>
                                        </p:cTn>
                                        <p:tgtEl>
                                          <p:spTgt spid="562502"/>
                                        </p:tgtEl>
                                        <p:attrNameLst>
                                          <p:attrName>style.visibility</p:attrName>
                                        </p:attrNameLst>
                                      </p:cBhvr>
                                      <p:to>
                                        <p:strVal val="visible"/>
                                      </p:to>
                                    </p:set>
                                    <p:animEffect transition="in" filter="wipe(up)">
                                      <p:cBhvr>
                                        <p:cTn id="11" dur="500"/>
                                        <p:tgtEl>
                                          <p:spTgt spid="562502"/>
                                        </p:tgtEl>
                                      </p:cBhvr>
                                    </p:animEffect>
                                  </p:childTnLst>
                                </p:cTn>
                              </p:par>
                            </p:childTnLst>
                          </p:cTn>
                        </p:par>
                        <p:par>
                          <p:cTn id="12" fill="hold" nodeType="afterGroup">
                            <p:stCondLst>
                              <p:cond delay="1500"/>
                            </p:stCondLst>
                            <p:childTnLst>
                              <p:par>
                                <p:cTn id="13" presetID="22" presetClass="entr" presetSubtype="8" fill="hold" grpId="0" nodeType="afterEffect">
                                  <p:stCondLst>
                                    <p:cond delay="500"/>
                                  </p:stCondLst>
                                  <p:childTnLst>
                                    <p:set>
                                      <p:cBhvr>
                                        <p:cTn id="14" dur="1" fill="hold">
                                          <p:stCondLst>
                                            <p:cond delay="0"/>
                                          </p:stCondLst>
                                        </p:cTn>
                                        <p:tgtEl>
                                          <p:spTgt spid="562506"/>
                                        </p:tgtEl>
                                        <p:attrNameLst>
                                          <p:attrName>style.visibility</p:attrName>
                                        </p:attrNameLst>
                                      </p:cBhvr>
                                      <p:to>
                                        <p:strVal val="visible"/>
                                      </p:to>
                                    </p:set>
                                    <p:animEffect transition="in" filter="wipe(left)">
                                      <p:cBhvr>
                                        <p:cTn id="15" dur="500"/>
                                        <p:tgtEl>
                                          <p:spTgt spid="562506"/>
                                        </p:tgtEl>
                                      </p:cBhvr>
                                    </p:animEffect>
                                  </p:childTnLst>
                                </p:cTn>
                              </p:par>
                            </p:childTnLst>
                          </p:cTn>
                        </p:par>
                        <p:par>
                          <p:cTn id="16" fill="hold" nodeType="afterGroup">
                            <p:stCondLst>
                              <p:cond delay="2500"/>
                            </p:stCondLst>
                            <p:childTnLst>
                              <p:par>
                                <p:cTn id="17" presetID="22" presetClass="entr" presetSubtype="8" fill="hold" grpId="0" nodeType="afterEffect">
                                  <p:stCondLst>
                                    <p:cond delay="500"/>
                                  </p:stCondLst>
                                  <p:childTnLst>
                                    <p:set>
                                      <p:cBhvr>
                                        <p:cTn id="18" dur="1" fill="hold">
                                          <p:stCondLst>
                                            <p:cond delay="0"/>
                                          </p:stCondLst>
                                        </p:cTn>
                                        <p:tgtEl>
                                          <p:spTgt spid="562507"/>
                                        </p:tgtEl>
                                        <p:attrNameLst>
                                          <p:attrName>style.visibility</p:attrName>
                                        </p:attrNameLst>
                                      </p:cBhvr>
                                      <p:to>
                                        <p:strVal val="visible"/>
                                      </p:to>
                                    </p:set>
                                    <p:animEffect transition="in" filter="wipe(left)">
                                      <p:cBhvr>
                                        <p:cTn id="19" dur="500"/>
                                        <p:tgtEl>
                                          <p:spTgt spid="562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502" grpId="0" animBg="1"/>
      <p:bldP spid="562506" grpId="0" animBg="1"/>
      <p:bldP spid="562507" grpId="0" animBg="1"/>
      <p:bldP spid="562508"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875095" y="356634"/>
            <a:ext cx="7793038" cy="622300"/>
          </a:xfrm>
        </p:spPr>
        <p:txBody>
          <a:bodyPr/>
          <a:lstStyle/>
          <a:p>
            <a:pPr algn="ctr" eaLnBrk="1" hangingPunct="1"/>
            <a:r>
              <a:rPr lang="zh-CN" altLang="en-US" dirty="0"/>
              <a:t>使用高速缓存的情况</a:t>
            </a:r>
          </a:p>
        </p:txBody>
      </p:sp>
      <p:grpSp>
        <p:nvGrpSpPr>
          <p:cNvPr id="28676" name="Group 3"/>
          <p:cNvGrpSpPr>
            <a:grpSpLocks/>
          </p:cNvGrpSpPr>
          <p:nvPr/>
        </p:nvGrpSpPr>
        <p:grpSpPr bwMode="auto">
          <a:xfrm>
            <a:off x="250825" y="3494088"/>
            <a:ext cx="3454400" cy="2570162"/>
            <a:chOff x="912" y="768"/>
            <a:chExt cx="2400" cy="1584"/>
          </a:xfrm>
        </p:grpSpPr>
        <p:sp>
          <p:nvSpPr>
            <p:cNvPr id="28978" name="Oval 4"/>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79" name="Oval 5"/>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80" name="Oval 6"/>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81" name="Oval 7"/>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82" name="Oval 8"/>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83" name="Oval 9"/>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84" name="Oval 10"/>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85" name="Oval 11"/>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86" name="Oval 12"/>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987" name="Group 13"/>
            <p:cNvGrpSpPr>
              <a:grpSpLocks/>
            </p:cNvGrpSpPr>
            <p:nvPr/>
          </p:nvGrpSpPr>
          <p:grpSpPr bwMode="auto">
            <a:xfrm>
              <a:off x="912" y="768"/>
              <a:ext cx="2386" cy="1553"/>
              <a:chOff x="912" y="768"/>
              <a:chExt cx="2386" cy="1553"/>
            </a:xfrm>
          </p:grpSpPr>
          <p:sp>
            <p:nvSpPr>
              <p:cNvPr id="28988" name="Oval 14"/>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89" name="Oval 15"/>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90" name="Oval 16"/>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91" name="Oval 17"/>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92" name="Oval 18"/>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93" name="Oval 19"/>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94" name="Oval 20"/>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95" name="Oval 21"/>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96" name="Oval 22"/>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aphicFrame>
        <p:nvGraphicFramePr>
          <p:cNvPr id="28674" name="Object 23"/>
          <p:cNvGraphicFramePr>
            <a:graphicFrameLocks noChangeAspect="1"/>
          </p:cNvGraphicFramePr>
          <p:nvPr/>
        </p:nvGraphicFramePr>
        <p:xfrm>
          <a:off x="6542088" y="4217988"/>
          <a:ext cx="1770062" cy="1149350"/>
        </p:xfrm>
        <a:graphic>
          <a:graphicData uri="http://schemas.openxmlformats.org/presentationml/2006/ole">
            <mc:AlternateContent xmlns:mc="http://schemas.openxmlformats.org/markup-compatibility/2006">
              <mc:Choice xmlns:v="urn:schemas-microsoft-com:vml" Requires="v">
                <p:oleObj spid="_x0000_s81936" name="VISIO" r:id="rId4" imgW="1689840" imgH="964440" progId="Visio.Drawing.6">
                  <p:embed/>
                </p:oleObj>
              </mc:Choice>
              <mc:Fallback>
                <p:oleObj name="VISIO" r:id="rId4" imgW="1689840" imgH="964440" progId="Visio.Drawing.6">
                  <p:embed/>
                  <p:pic>
                    <p:nvPicPr>
                      <p:cNvPr id="28674"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2088" y="4217988"/>
                        <a:ext cx="1770062"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8677" name="Line 24"/>
          <p:cNvSpPr>
            <a:spLocks noChangeShapeType="1"/>
          </p:cNvSpPr>
          <p:nvPr/>
        </p:nvSpPr>
        <p:spPr bwMode="auto">
          <a:xfrm>
            <a:off x="3735388" y="4779963"/>
            <a:ext cx="252412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678" name="Line 25"/>
          <p:cNvSpPr>
            <a:spLocks noChangeShapeType="1"/>
          </p:cNvSpPr>
          <p:nvPr/>
        </p:nvSpPr>
        <p:spPr bwMode="auto">
          <a:xfrm>
            <a:off x="7637463" y="5289550"/>
            <a:ext cx="649287" cy="5429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679" name="Line 26"/>
          <p:cNvSpPr>
            <a:spLocks noChangeShapeType="1"/>
          </p:cNvSpPr>
          <p:nvPr/>
        </p:nvSpPr>
        <p:spPr bwMode="auto">
          <a:xfrm>
            <a:off x="8012113" y="5010150"/>
            <a:ext cx="520700" cy="1158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680" name="Line 27"/>
          <p:cNvSpPr>
            <a:spLocks noChangeShapeType="1"/>
          </p:cNvSpPr>
          <p:nvPr/>
        </p:nvSpPr>
        <p:spPr bwMode="auto">
          <a:xfrm flipV="1">
            <a:off x="8040688" y="4329113"/>
            <a:ext cx="492125" cy="1539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681" name="Line 28"/>
          <p:cNvSpPr>
            <a:spLocks noChangeShapeType="1"/>
          </p:cNvSpPr>
          <p:nvPr/>
        </p:nvSpPr>
        <p:spPr bwMode="auto">
          <a:xfrm flipV="1">
            <a:off x="7607300" y="3709988"/>
            <a:ext cx="679450" cy="5953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682" name="Group 29"/>
          <p:cNvGrpSpPr>
            <a:grpSpLocks/>
          </p:cNvGrpSpPr>
          <p:nvPr/>
        </p:nvGrpSpPr>
        <p:grpSpPr bwMode="auto">
          <a:xfrm>
            <a:off x="8399463" y="3984625"/>
            <a:ext cx="393700" cy="661988"/>
            <a:chOff x="4486" y="2730"/>
            <a:chExt cx="217" cy="339"/>
          </a:xfrm>
        </p:grpSpPr>
        <p:grpSp>
          <p:nvGrpSpPr>
            <p:cNvPr id="28958" name="Group 30"/>
            <p:cNvGrpSpPr>
              <a:grpSpLocks/>
            </p:cNvGrpSpPr>
            <p:nvPr/>
          </p:nvGrpSpPr>
          <p:grpSpPr bwMode="auto">
            <a:xfrm>
              <a:off x="4491" y="2736"/>
              <a:ext cx="212" cy="333"/>
              <a:chOff x="4491" y="2736"/>
              <a:chExt cx="212" cy="333"/>
            </a:xfrm>
          </p:grpSpPr>
          <p:sp>
            <p:nvSpPr>
              <p:cNvPr id="28969" name="Freeform 31"/>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70" name="Freeform 32"/>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71" name="Freeform 33"/>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72" name="Freeform 34"/>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73" name="Rectangle 35"/>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74" name="Rectangle 36"/>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75" name="Line 37"/>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76" name="Line 38"/>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77" name="Line 39"/>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8959" name="Group 40"/>
            <p:cNvGrpSpPr>
              <a:grpSpLocks/>
            </p:cNvGrpSpPr>
            <p:nvPr/>
          </p:nvGrpSpPr>
          <p:grpSpPr bwMode="auto">
            <a:xfrm>
              <a:off x="4486" y="2730"/>
              <a:ext cx="212" cy="333"/>
              <a:chOff x="4486" y="2730"/>
              <a:chExt cx="212" cy="333"/>
            </a:xfrm>
          </p:grpSpPr>
          <p:sp>
            <p:nvSpPr>
              <p:cNvPr id="28960" name="Freeform 41"/>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61" name="Freeform 42"/>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62" name="Freeform 43"/>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63" name="Freeform 44"/>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64" name="Rectangle 45"/>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65" name="Rectangle 46"/>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66" name="Line 47"/>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67" name="Line 48"/>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68" name="Line 49"/>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8683" name="Group 50"/>
          <p:cNvGrpSpPr>
            <a:grpSpLocks/>
          </p:cNvGrpSpPr>
          <p:nvPr/>
        </p:nvGrpSpPr>
        <p:grpSpPr bwMode="auto">
          <a:xfrm>
            <a:off x="8399463" y="4845050"/>
            <a:ext cx="393700" cy="661988"/>
            <a:chOff x="4486" y="3170"/>
            <a:chExt cx="217" cy="339"/>
          </a:xfrm>
        </p:grpSpPr>
        <p:grpSp>
          <p:nvGrpSpPr>
            <p:cNvPr id="28938" name="Group 51"/>
            <p:cNvGrpSpPr>
              <a:grpSpLocks/>
            </p:cNvGrpSpPr>
            <p:nvPr/>
          </p:nvGrpSpPr>
          <p:grpSpPr bwMode="auto">
            <a:xfrm>
              <a:off x="4491" y="3176"/>
              <a:ext cx="212" cy="333"/>
              <a:chOff x="4491" y="3176"/>
              <a:chExt cx="212" cy="333"/>
            </a:xfrm>
          </p:grpSpPr>
          <p:sp>
            <p:nvSpPr>
              <p:cNvPr id="28949" name="Freeform 52"/>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50" name="Freeform 53"/>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51" name="Freeform 54"/>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52" name="Freeform 55"/>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53" name="Rectangle 56"/>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54" name="Rectangle 57"/>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55" name="Line 58"/>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56" name="Line 59"/>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57" name="Line 60"/>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8939" name="Group 61"/>
            <p:cNvGrpSpPr>
              <a:grpSpLocks/>
            </p:cNvGrpSpPr>
            <p:nvPr/>
          </p:nvGrpSpPr>
          <p:grpSpPr bwMode="auto">
            <a:xfrm>
              <a:off x="4486" y="3170"/>
              <a:ext cx="212" cy="332"/>
              <a:chOff x="4486" y="3170"/>
              <a:chExt cx="212" cy="332"/>
            </a:xfrm>
          </p:grpSpPr>
          <p:sp>
            <p:nvSpPr>
              <p:cNvPr id="28940" name="Freeform 62"/>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41" name="Freeform 63"/>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42" name="Freeform 64"/>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43" name="Freeform 65"/>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44" name="Rectangle 66"/>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45" name="Rectangle 67"/>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46" name="Line 68"/>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47" name="Line 69"/>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48" name="Line 70"/>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8684" name="Group 71"/>
          <p:cNvGrpSpPr>
            <a:grpSpLocks/>
          </p:cNvGrpSpPr>
          <p:nvPr/>
        </p:nvGrpSpPr>
        <p:grpSpPr bwMode="auto">
          <a:xfrm>
            <a:off x="7989888" y="5518150"/>
            <a:ext cx="390525" cy="661988"/>
            <a:chOff x="4260" y="3515"/>
            <a:chExt cx="216" cy="339"/>
          </a:xfrm>
        </p:grpSpPr>
        <p:grpSp>
          <p:nvGrpSpPr>
            <p:cNvPr id="28918" name="Group 72"/>
            <p:cNvGrpSpPr>
              <a:grpSpLocks/>
            </p:cNvGrpSpPr>
            <p:nvPr/>
          </p:nvGrpSpPr>
          <p:grpSpPr bwMode="auto">
            <a:xfrm>
              <a:off x="4265" y="3521"/>
              <a:ext cx="211" cy="333"/>
              <a:chOff x="4265" y="3521"/>
              <a:chExt cx="211" cy="333"/>
            </a:xfrm>
          </p:grpSpPr>
          <p:sp>
            <p:nvSpPr>
              <p:cNvPr id="28929" name="Freeform 73"/>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30" name="Freeform 74"/>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31" name="Freeform 75"/>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32" name="Freeform 76"/>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33" name="Rectangle 77"/>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34" name="Rectangle 78"/>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35" name="Line 79"/>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36" name="Line 80"/>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37" name="Line 81"/>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8919" name="Group 82"/>
            <p:cNvGrpSpPr>
              <a:grpSpLocks/>
            </p:cNvGrpSpPr>
            <p:nvPr/>
          </p:nvGrpSpPr>
          <p:grpSpPr bwMode="auto">
            <a:xfrm>
              <a:off x="4260" y="3515"/>
              <a:ext cx="211" cy="332"/>
              <a:chOff x="4260" y="3515"/>
              <a:chExt cx="211" cy="332"/>
            </a:xfrm>
          </p:grpSpPr>
          <p:sp>
            <p:nvSpPr>
              <p:cNvPr id="28920" name="Freeform 83"/>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21" name="Freeform 84"/>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22" name="Freeform 85"/>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23" name="Freeform 86"/>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24" name="Rectangle 87"/>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25" name="Rectangle 88"/>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26" name="Line 89"/>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27" name="Line 90"/>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28" name="Line 91"/>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8685" name="Rectangle 92"/>
          <p:cNvSpPr>
            <a:spLocks noChangeArrowheads="1"/>
          </p:cNvSpPr>
          <p:nvPr/>
        </p:nvSpPr>
        <p:spPr bwMode="auto">
          <a:xfrm>
            <a:off x="2109788" y="3444875"/>
            <a:ext cx="30162" cy="2598738"/>
          </a:xfrm>
          <a:prstGeom prst="rect">
            <a:avLst/>
          </a:prstGeom>
          <a:solidFill>
            <a:srgbClr val="000000"/>
          </a:solidFill>
          <a:ln w="28575">
            <a:solidFill>
              <a:srgbClr val="333399"/>
            </a:solidFill>
            <a:miter lim="800000"/>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686" name="Line 93"/>
          <p:cNvSpPr>
            <a:spLocks noChangeShapeType="1"/>
          </p:cNvSpPr>
          <p:nvPr/>
        </p:nvSpPr>
        <p:spPr bwMode="auto">
          <a:xfrm>
            <a:off x="1303338" y="3825875"/>
            <a:ext cx="82073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687" name="Line 94"/>
          <p:cNvSpPr>
            <a:spLocks noChangeShapeType="1"/>
          </p:cNvSpPr>
          <p:nvPr/>
        </p:nvSpPr>
        <p:spPr bwMode="auto">
          <a:xfrm>
            <a:off x="1549400" y="4535488"/>
            <a:ext cx="574675" cy="1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688" name="Line 95"/>
          <p:cNvSpPr>
            <a:spLocks noChangeShapeType="1"/>
          </p:cNvSpPr>
          <p:nvPr/>
        </p:nvSpPr>
        <p:spPr bwMode="auto">
          <a:xfrm>
            <a:off x="890588" y="5037138"/>
            <a:ext cx="123348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689" name="Line 96"/>
          <p:cNvSpPr>
            <a:spLocks noChangeShapeType="1"/>
          </p:cNvSpPr>
          <p:nvPr/>
        </p:nvSpPr>
        <p:spPr bwMode="auto">
          <a:xfrm>
            <a:off x="1384300" y="5654675"/>
            <a:ext cx="739775"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690" name="Line 97"/>
          <p:cNvSpPr>
            <a:spLocks noChangeShapeType="1"/>
          </p:cNvSpPr>
          <p:nvPr/>
        </p:nvSpPr>
        <p:spPr bwMode="auto">
          <a:xfrm>
            <a:off x="2124075" y="5832475"/>
            <a:ext cx="411163"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691" name="Line 98"/>
          <p:cNvSpPr>
            <a:spLocks noChangeShapeType="1"/>
          </p:cNvSpPr>
          <p:nvPr/>
        </p:nvSpPr>
        <p:spPr bwMode="auto">
          <a:xfrm flipV="1">
            <a:off x="2916238" y="4868863"/>
            <a:ext cx="719137" cy="6477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692" name="Line 99"/>
          <p:cNvSpPr>
            <a:spLocks noChangeShapeType="1"/>
          </p:cNvSpPr>
          <p:nvPr/>
        </p:nvSpPr>
        <p:spPr bwMode="auto">
          <a:xfrm>
            <a:off x="2124075" y="4772025"/>
            <a:ext cx="1398588"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693" name="Group 100"/>
          <p:cNvGrpSpPr>
            <a:grpSpLocks/>
          </p:cNvGrpSpPr>
          <p:nvPr/>
        </p:nvGrpSpPr>
        <p:grpSpPr bwMode="auto">
          <a:xfrm>
            <a:off x="3375025" y="4576763"/>
            <a:ext cx="560388" cy="374650"/>
            <a:chOff x="2154" y="3033"/>
            <a:chExt cx="309" cy="192"/>
          </a:xfrm>
        </p:grpSpPr>
        <p:sp>
          <p:nvSpPr>
            <p:cNvPr id="28893" name="Oval 10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94" name="Rectangle 10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95" name="Rectangle 10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96" name="Oval 10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897" name="Group 105"/>
            <p:cNvGrpSpPr>
              <a:grpSpLocks/>
            </p:cNvGrpSpPr>
            <p:nvPr/>
          </p:nvGrpSpPr>
          <p:grpSpPr bwMode="auto">
            <a:xfrm>
              <a:off x="2201" y="3046"/>
              <a:ext cx="214" cy="86"/>
              <a:chOff x="2201" y="3046"/>
              <a:chExt cx="214" cy="86"/>
            </a:xfrm>
          </p:grpSpPr>
          <p:grpSp>
            <p:nvGrpSpPr>
              <p:cNvPr id="28900" name="Group 106"/>
              <p:cNvGrpSpPr>
                <a:grpSpLocks/>
              </p:cNvGrpSpPr>
              <p:nvPr/>
            </p:nvGrpSpPr>
            <p:grpSpPr bwMode="auto">
              <a:xfrm>
                <a:off x="2201" y="3046"/>
                <a:ext cx="212" cy="84"/>
                <a:chOff x="2201" y="3046"/>
                <a:chExt cx="212" cy="84"/>
              </a:xfrm>
            </p:grpSpPr>
            <p:sp>
              <p:nvSpPr>
                <p:cNvPr id="28910" name="Freeform 10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11" name="Freeform 10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12" name="Freeform 10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13" name="Freeform 11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14" name="Freeform 11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15" name="Freeform 11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16" name="Freeform 11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17" name="Freeform 11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8901" name="Group 115"/>
              <p:cNvGrpSpPr>
                <a:grpSpLocks/>
              </p:cNvGrpSpPr>
              <p:nvPr/>
            </p:nvGrpSpPr>
            <p:grpSpPr bwMode="auto">
              <a:xfrm>
                <a:off x="2203" y="3048"/>
                <a:ext cx="212" cy="84"/>
                <a:chOff x="2203" y="3048"/>
                <a:chExt cx="212" cy="84"/>
              </a:xfrm>
            </p:grpSpPr>
            <p:sp>
              <p:nvSpPr>
                <p:cNvPr id="28902" name="Freeform 11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03" name="Freeform 11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04" name="Freeform 11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05" name="Freeform 11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06" name="Freeform 12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07" name="Freeform 12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08" name="Freeform 12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909" name="Freeform 12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8898" name="Line 12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99" name="Line 12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8694" name="Group 126"/>
          <p:cNvGrpSpPr>
            <a:grpSpLocks/>
          </p:cNvGrpSpPr>
          <p:nvPr/>
        </p:nvGrpSpPr>
        <p:grpSpPr bwMode="auto">
          <a:xfrm>
            <a:off x="1139825" y="3363913"/>
            <a:ext cx="514350" cy="517525"/>
            <a:chOff x="921" y="2412"/>
            <a:chExt cx="284" cy="265"/>
          </a:xfrm>
        </p:grpSpPr>
        <p:grpSp>
          <p:nvGrpSpPr>
            <p:cNvPr id="28867" name="Group 127"/>
            <p:cNvGrpSpPr>
              <a:grpSpLocks/>
            </p:cNvGrpSpPr>
            <p:nvPr/>
          </p:nvGrpSpPr>
          <p:grpSpPr bwMode="auto">
            <a:xfrm>
              <a:off x="928" y="2417"/>
              <a:ext cx="277" cy="260"/>
              <a:chOff x="928" y="2417"/>
              <a:chExt cx="277" cy="260"/>
            </a:xfrm>
          </p:grpSpPr>
          <p:sp>
            <p:nvSpPr>
              <p:cNvPr id="28881" name="Freeform 12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82" name="Freeform 12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83" name="Freeform 13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84" name="Freeform 13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85" name="Rectangle 13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86" name="Rectangle 13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87" name="Rectangle 13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88" name="Line 13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889" name="Group 136"/>
              <p:cNvGrpSpPr>
                <a:grpSpLocks/>
              </p:cNvGrpSpPr>
              <p:nvPr/>
            </p:nvGrpSpPr>
            <p:grpSpPr bwMode="auto">
              <a:xfrm>
                <a:off x="928" y="2639"/>
                <a:ext cx="277" cy="38"/>
                <a:chOff x="928" y="2639"/>
                <a:chExt cx="277" cy="38"/>
              </a:xfrm>
            </p:grpSpPr>
            <p:sp>
              <p:nvSpPr>
                <p:cNvPr id="28890" name="Freeform 13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91" name="Freeform 13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92" name="Rectangle 13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8868" name="Group 140"/>
            <p:cNvGrpSpPr>
              <a:grpSpLocks/>
            </p:cNvGrpSpPr>
            <p:nvPr/>
          </p:nvGrpSpPr>
          <p:grpSpPr bwMode="auto">
            <a:xfrm>
              <a:off x="921" y="2412"/>
              <a:ext cx="277" cy="261"/>
              <a:chOff x="921" y="2412"/>
              <a:chExt cx="277" cy="261"/>
            </a:xfrm>
          </p:grpSpPr>
          <p:sp>
            <p:nvSpPr>
              <p:cNvPr id="28869" name="Freeform 14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70" name="Freeform 14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71" name="Freeform 14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72" name="Freeform 14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73" name="Rectangle 14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74" name="Rectangle 14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75" name="Rectangle 14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76" name="Line 14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877" name="Group 149"/>
              <p:cNvGrpSpPr>
                <a:grpSpLocks/>
              </p:cNvGrpSpPr>
              <p:nvPr/>
            </p:nvGrpSpPr>
            <p:grpSpPr bwMode="auto">
              <a:xfrm>
                <a:off x="921" y="2635"/>
                <a:ext cx="277" cy="38"/>
                <a:chOff x="921" y="2635"/>
                <a:chExt cx="277" cy="38"/>
              </a:xfrm>
            </p:grpSpPr>
            <p:sp>
              <p:nvSpPr>
                <p:cNvPr id="28878" name="Freeform 15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79" name="Freeform 15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80" name="Rectangle 15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8695" name="Group 153"/>
          <p:cNvGrpSpPr>
            <a:grpSpLocks/>
          </p:cNvGrpSpPr>
          <p:nvPr/>
        </p:nvGrpSpPr>
        <p:grpSpPr bwMode="auto">
          <a:xfrm>
            <a:off x="1277938" y="4073525"/>
            <a:ext cx="511175" cy="517525"/>
            <a:chOff x="997" y="2775"/>
            <a:chExt cx="282" cy="265"/>
          </a:xfrm>
        </p:grpSpPr>
        <p:grpSp>
          <p:nvGrpSpPr>
            <p:cNvPr id="28841" name="Group 154"/>
            <p:cNvGrpSpPr>
              <a:grpSpLocks/>
            </p:cNvGrpSpPr>
            <p:nvPr/>
          </p:nvGrpSpPr>
          <p:grpSpPr bwMode="auto">
            <a:xfrm>
              <a:off x="1004" y="2779"/>
              <a:ext cx="275" cy="261"/>
              <a:chOff x="1004" y="2779"/>
              <a:chExt cx="275" cy="261"/>
            </a:xfrm>
          </p:grpSpPr>
          <p:sp>
            <p:nvSpPr>
              <p:cNvPr id="28855" name="Freeform 15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56" name="Freeform 15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57" name="Freeform 15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58" name="Freeform 15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59" name="Rectangle 15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60" name="Rectangle 16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61" name="Rectangle 16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62" name="Line 16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863" name="Group 163"/>
              <p:cNvGrpSpPr>
                <a:grpSpLocks/>
              </p:cNvGrpSpPr>
              <p:nvPr/>
            </p:nvGrpSpPr>
            <p:grpSpPr bwMode="auto">
              <a:xfrm>
                <a:off x="1004" y="3002"/>
                <a:ext cx="275" cy="38"/>
                <a:chOff x="1004" y="3002"/>
                <a:chExt cx="275" cy="38"/>
              </a:xfrm>
            </p:grpSpPr>
            <p:sp>
              <p:nvSpPr>
                <p:cNvPr id="28864" name="Freeform 16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65" name="Freeform 16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66" name="Rectangle 16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8842" name="Group 167"/>
            <p:cNvGrpSpPr>
              <a:grpSpLocks/>
            </p:cNvGrpSpPr>
            <p:nvPr/>
          </p:nvGrpSpPr>
          <p:grpSpPr bwMode="auto">
            <a:xfrm>
              <a:off x="997" y="2775"/>
              <a:ext cx="275" cy="260"/>
              <a:chOff x="997" y="2775"/>
              <a:chExt cx="275" cy="260"/>
            </a:xfrm>
          </p:grpSpPr>
          <p:sp>
            <p:nvSpPr>
              <p:cNvPr id="28843" name="Freeform 16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44" name="Freeform 16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45" name="Freeform 17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46" name="Freeform 17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47" name="Rectangle 17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48" name="Rectangle 17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49" name="Rectangle 17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50" name="Line 17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851" name="Group 176"/>
              <p:cNvGrpSpPr>
                <a:grpSpLocks/>
              </p:cNvGrpSpPr>
              <p:nvPr/>
            </p:nvGrpSpPr>
            <p:grpSpPr bwMode="auto">
              <a:xfrm>
                <a:off x="997" y="2997"/>
                <a:ext cx="275" cy="38"/>
                <a:chOff x="997" y="2997"/>
                <a:chExt cx="275" cy="38"/>
              </a:xfrm>
            </p:grpSpPr>
            <p:sp>
              <p:nvSpPr>
                <p:cNvPr id="28852" name="Freeform 17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53" name="Freeform 17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54" name="Rectangle 17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8696" name="Group 180"/>
          <p:cNvGrpSpPr>
            <a:grpSpLocks/>
          </p:cNvGrpSpPr>
          <p:nvPr/>
        </p:nvGrpSpPr>
        <p:grpSpPr bwMode="auto">
          <a:xfrm>
            <a:off x="539750" y="4603750"/>
            <a:ext cx="511175" cy="517525"/>
            <a:chOff x="590" y="3047"/>
            <a:chExt cx="282" cy="265"/>
          </a:xfrm>
        </p:grpSpPr>
        <p:grpSp>
          <p:nvGrpSpPr>
            <p:cNvPr id="28815" name="Group 181"/>
            <p:cNvGrpSpPr>
              <a:grpSpLocks/>
            </p:cNvGrpSpPr>
            <p:nvPr/>
          </p:nvGrpSpPr>
          <p:grpSpPr bwMode="auto">
            <a:xfrm>
              <a:off x="596" y="3051"/>
              <a:ext cx="276" cy="261"/>
              <a:chOff x="596" y="3051"/>
              <a:chExt cx="276" cy="261"/>
            </a:xfrm>
          </p:grpSpPr>
          <p:sp>
            <p:nvSpPr>
              <p:cNvPr id="28829" name="Freeform 18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30" name="Freeform 18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31" name="Freeform 18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32" name="Freeform 18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33" name="Rectangle 18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34" name="Rectangle 18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35" name="Rectangle 18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36" name="Line 18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837" name="Group 190"/>
              <p:cNvGrpSpPr>
                <a:grpSpLocks/>
              </p:cNvGrpSpPr>
              <p:nvPr/>
            </p:nvGrpSpPr>
            <p:grpSpPr bwMode="auto">
              <a:xfrm>
                <a:off x="596" y="3274"/>
                <a:ext cx="276" cy="38"/>
                <a:chOff x="596" y="3274"/>
                <a:chExt cx="276" cy="38"/>
              </a:xfrm>
            </p:grpSpPr>
            <p:sp>
              <p:nvSpPr>
                <p:cNvPr id="28838" name="Freeform 19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39" name="Freeform 19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40" name="Rectangle 19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8816" name="Group 194"/>
            <p:cNvGrpSpPr>
              <a:grpSpLocks/>
            </p:cNvGrpSpPr>
            <p:nvPr/>
          </p:nvGrpSpPr>
          <p:grpSpPr bwMode="auto">
            <a:xfrm>
              <a:off x="590" y="3047"/>
              <a:ext cx="275" cy="260"/>
              <a:chOff x="590" y="3047"/>
              <a:chExt cx="275" cy="260"/>
            </a:xfrm>
          </p:grpSpPr>
          <p:sp>
            <p:nvSpPr>
              <p:cNvPr id="28817" name="Freeform 19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18" name="Freeform 19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19" name="Freeform 19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20" name="Freeform 19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21" name="Rectangle 19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22" name="Rectangle 20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23" name="Rectangle 20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24" name="Line 20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825" name="Group 203"/>
              <p:cNvGrpSpPr>
                <a:grpSpLocks/>
              </p:cNvGrpSpPr>
              <p:nvPr/>
            </p:nvGrpSpPr>
            <p:grpSpPr bwMode="auto">
              <a:xfrm>
                <a:off x="590" y="3269"/>
                <a:ext cx="275" cy="38"/>
                <a:chOff x="590" y="3269"/>
                <a:chExt cx="275" cy="38"/>
              </a:xfrm>
            </p:grpSpPr>
            <p:sp>
              <p:nvSpPr>
                <p:cNvPr id="28826" name="Freeform 20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27" name="Freeform 20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28" name="Rectangle 20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8697" name="Group 207"/>
          <p:cNvGrpSpPr>
            <a:grpSpLocks/>
          </p:cNvGrpSpPr>
          <p:nvPr/>
        </p:nvGrpSpPr>
        <p:grpSpPr bwMode="auto">
          <a:xfrm>
            <a:off x="1112838" y="5226050"/>
            <a:ext cx="509587" cy="517525"/>
            <a:chOff x="906" y="3365"/>
            <a:chExt cx="281" cy="265"/>
          </a:xfrm>
        </p:grpSpPr>
        <p:grpSp>
          <p:nvGrpSpPr>
            <p:cNvPr id="28789" name="Group 208"/>
            <p:cNvGrpSpPr>
              <a:grpSpLocks/>
            </p:cNvGrpSpPr>
            <p:nvPr/>
          </p:nvGrpSpPr>
          <p:grpSpPr bwMode="auto">
            <a:xfrm>
              <a:off x="912" y="3369"/>
              <a:ext cx="275" cy="261"/>
              <a:chOff x="912" y="3369"/>
              <a:chExt cx="275" cy="261"/>
            </a:xfrm>
          </p:grpSpPr>
          <p:sp>
            <p:nvSpPr>
              <p:cNvPr id="28803" name="Freeform 20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04" name="Freeform 21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05" name="Freeform 21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06" name="Freeform 21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07" name="Rectangle 21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08" name="Rectangle 21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09" name="Rectangle 21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10" name="Line 21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811" name="Group 217"/>
              <p:cNvGrpSpPr>
                <a:grpSpLocks/>
              </p:cNvGrpSpPr>
              <p:nvPr/>
            </p:nvGrpSpPr>
            <p:grpSpPr bwMode="auto">
              <a:xfrm>
                <a:off x="912" y="3592"/>
                <a:ext cx="275" cy="38"/>
                <a:chOff x="912" y="3592"/>
                <a:chExt cx="275" cy="38"/>
              </a:xfrm>
            </p:grpSpPr>
            <p:sp>
              <p:nvSpPr>
                <p:cNvPr id="28812" name="Freeform 21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13" name="Freeform 21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14" name="Rectangle 22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8790" name="Group 221"/>
            <p:cNvGrpSpPr>
              <a:grpSpLocks/>
            </p:cNvGrpSpPr>
            <p:nvPr/>
          </p:nvGrpSpPr>
          <p:grpSpPr bwMode="auto">
            <a:xfrm>
              <a:off x="906" y="3365"/>
              <a:ext cx="275" cy="261"/>
              <a:chOff x="906" y="3365"/>
              <a:chExt cx="275" cy="261"/>
            </a:xfrm>
          </p:grpSpPr>
          <p:sp>
            <p:nvSpPr>
              <p:cNvPr id="28791" name="Freeform 22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92" name="Freeform 22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93" name="Freeform 22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94" name="Freeform 22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95" name="Rectangle 22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96" name="Rectangle 22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97" name="Rectangle 22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98" name="Line 22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799" name="Group 230"/>
              <p:cNvGrpSpPr>
                <a:grpSpLocks/>
              </p:cNvGrpSpPr>
              <p:nvPr/>
            </p:nvGrpSpPr>
            <p:grpSpPr bwMode="auto">
              <a:xfrm>
                <a:off x="906" y="3587"/>
                <a:ext cx="275" cy="39"/>
                <a:chOff x="906" y="3587"/>
                <a:chExt cx="275" cy="39"/>
              </a:xfrm>
            </p:grpSpPr>
            <p:sp>
              <p:nvSpPr>
                <p:cNvPr id="28800" name="Freeform 23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01" name="Freeform 23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802" name="Rectangle 23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8698" name="Group 234"/>
          <p:cNvGrpSpPr>
            <a:grpSpLocks/>
          </p:cNvGrpSpPr>
          <p:nvPr/>
        </p:nvGrpSpPr>
        <p:grpSpPr bwMode="auto">
          <a:xfrm>
            <a:off x="2603500" y="5346700"/>
            <a:ext cx="444500" cy="839788"/>
            <a:chOff x="1660" y="3427"/>
            <a:chExt cx="217" cy="339"/>
          </a:xfrm>
        </p:grpSpPr>
        <p:grpSp>
          <p:nvGrpSpPr>
            <p:cNvPr id="28769" name="Group 235"/>
            <p:cNvGrpSpPr>
              <a:grpSpLocks/>
            </p:cNvGrpSpPr>
            <p:nvPr/>
          </p:nvGrpSpPr>
          <p:grpSpPr bwMode="auto">
            <a:xfrm>
              <a:off x="1665" y="3433"/>
              <a:ext cx="212" cy="333"/>
              <a:chOff x="1665" y="3433"/>
              <a:chExt cx="212" cy="333"/>
            </a:xfrm>
          </p:grpSpPr>
          <p:sp>
            <p:nvSpPr>
              <p:cNvPr id="28780" name="Freeform 236"/>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81" name="Freeform 237"/>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82" name="Freeform 238"/>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83" name="Freeform 239"/>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84" name="Rectangle 240"/>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85" name="Rectangle 241"/>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86" name="Line 242"/>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87" name="Line 243"/>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88" name="Line 244"/>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8770" name="Group 245"/>
            <p:cNvGrpSpPr>
              <a:grpSpLocks/>
            </p:cNvGrpSpPr>
            <p:nvPr/>
          </p:nvGrpSpPr>
          <p:grpSpPr bwMode="auto">
            <a:xfrm>
              <a:off x="1660" y="3427"/>
              <a:ext cx="212" cy="333"/>
              <a:chOff x="1660" y="3427"/>
              <a:chExt cx="212" cy="333"/>
            </a:xfrm>
          </p:grpSpPr>
          <p:sp>
            <p:nvSpPr>
              <p:cNvPr id="28771" name="Freeform 246"/>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72" name="Freeform 247"/>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73" name="Freeform 248"/>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74" name="Freeform 249"/>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75" name="Rectangle 250"/>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76" name="Rectangle 251"/>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77" name="Line 252"/>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78" name="Line 253"/>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79" name="Line 254"/>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8699" name="Rectangle 255"/>
          <p:cNvSpPr>
            <a:spLocks noChangeArrowheads="1"/>
          </p:cNvSpPr>
          <p:nvPr/>
        </p:nvSpPr>
        <p:spPr bwMode="auto">
          <a:xfrm>
            <a:off x="2370138" y="3798888"/>
            <a:ext cx="857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00" name="Rectangle 256"/>
          <p:cNvSpPr>
            <a:spLocks noChangeArrowheads="1"/>
          </p:cNvSpPr>
          <p:nvPr/>
        </p:nvSpPr>
        <p:spPr bwMode="auto">
          <a:xfrm>
            <a:off x="2470150" y="3938588"/>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校园网</a:t>
            </a:r>
          </a:p>
        </p:txBody>
      </p:sp>
      <p:sp>
        <p:nvSpPr>
          <p:cNvPr id="28701" name="Rectangle 257"/>
          <p:cNvSpPr>
            <a:spLocks noChangeArrowheads="1"/>
          </p:cNvSpPr>
          <p:nvPr/>
        </p:nvSpPr>
        <p:spPr bwMode="auto">
          <a:xfrm>
            <a:off x="3192463" y="5832475"/>
            <a:ext cx="1074737"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02" name="Rectangle 258"/>
          <p:cNvSpPr>
            <a:spLocks noChangeArrowheads="1"/>
          </p:cNvSpPr>
          <p:nvPr/>
        </p:nvSpPr>
        <p:spPr bwMode="auto">
          <a:xfrm>
            <a:off x="3527425" y="5949950"/>
            <a:ext cx="203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kumimoji="1" lang="zh-CN" altLang="en-US" sz="2000">
                <a:solidFill>
                  <a:srgbClr val="333399"/>
                </a:solidFill>
              </a:rPr>
              <a:t>校园网的高速缓存</a:t>
            </a:r>
          </a:p>
          <a:p>
            <a:pPr algn="ctr" fontAlgn="base">
              <a:spcBef>
                <a:spcPct val="0"/>
              </a:spcBef>
              <a:spcAft>
                <a:spcPct val="0"/>
              </a:spcAft>
            </a:pPr>
            <a:r>
              <a:rPr kumimoji="1" lang="zh-CN" altLang="en-US" sz="2000">
                <a:solidFill>
                  <a:srgbClr val="333399"/>
                </a:solidFill>
              </a:rPr>
              <a:t>（代理服务器）</a:t>
            </a:r>
          </a:p>
        </p:txBody>
      </p:sp>
      <p:grpSp>
        <p:nvGrpSpPr>
          <p:cNvPr id="28703" name="Group 259"/>
          <p:cNvGrpSpPr>
            <a:grpSpLocks/>
          </p:cNvGrpSpPr>
          <p:nvPr/>
        </p:nvGrpSpPr>
        <p:grpSpPr bwMode="auto">
          <a:xfrm>
            <a:off x="8070850" y="3213100"/>
            <a:ext cx="392113" cy="661988"/>
            <a:chOff x="4305" y="2335"/>
            <a:chExt cx="216" cy="339"/>
          </a:xfrm>
        </p:grpSpPr>
        <p:grpSp>
          <p:nvGrpSpPr>
            <p:cNvPr id="28749" name="Group 260"/>
            <p:cNvGrpSpPr>
              <a:grpSpLocks/>
            </p:cNvGrpSpPr>
            <p:nvPr/>
          </p:nvGrpSpPr>
          <p:grpSpPr bwMode="auto">
            <a:xfrm>
              <a:off x="4310" y="2341"/>
              <a:ext cx="211" cy="333"/>
              <a:chOff x="4310" y="2341"/>
              <a:chExt cx="211" cy="333"/>
            </a:xfrm>
          </p:grpSpPr>
          <p:sp>
            <p:nvSpPr>
              <p:cNvPr id="28760" name="Freeform 261"/>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61" name="Freeform 262"/>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62" name="Freeform 263"/>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63" name="Freeform 264"/>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64" name="Rectangle 265"/>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65" name="Rectangle 266"/>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66" name="Line 267"/>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67" name="Line 268"/>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68" name="Line 269"/>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8750" name="Group 270"/>
            <p:cNvGrpSpPr>
              <a:grpSpLocks/>
            </p:cNvGrpSpPr>
            <p:nvPr/>
          </p:nvGrpSpPr>
          <p:grpSpPr bwMode="auto">
            <a:xfrm>
              <a:off x="4305" y="2335"/>
              <a:ext cx="211" cy="332"/>
              <a:chOff x="4305" y="2335"/>
              <a:chExt cx="211" cy="332"/>
            </a:xfrm>
          </p:grpSpPr>
          <p:sp>
            <p:nvSpPr>
              <p:cNvPr id="28751" name="Freeform 271"/>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52" name="Freeform 272"/>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53" name="Freeform 273"/>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54" name="Freeform 274"/>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55" name="Rectangle 275"/>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56" name="Rectangle 276"/>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57" name="Line 277"/>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58" name="Line 278"/>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59" name="Line 279"/>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8704" name="Rectangle 280"/>
          <p:cNvSpPr>
            <a:spLocks noChangeArrowheads="1"/>
          </p:cNvSpPr>
          <p:nvPr/>
        </p:nvSpPr>
        <p:spPr bwMode="auto">
          <a:xfrm>
            <a:off x="6781800" y="3373438"/>
            <a:ext cx="1268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源点服务器</a:t>
            </a:r>
          </a:p>
        </p:txBody>
      </p:sp>
      <p:sp>
        <p:nvSpPr>
          <p:cNvPr id="28705" name="Rectangle 281"/>
          <p:cNvSpPr>
            <a:spLocks noChangeArrowheads="1"/>
          </p:cNvSpPr>
          <p:nvPr/>
        </p:nvSpPr>
        <p:spPr bwMode="auto">
          <a:xfrm>
            <a:off x="4178300" y="4381500"/>
            <a:ext cx="8175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06" name="Rectangle 282"/>
          <p:cNvSpPr>
            <a:spLocks noChangeArrowheads="1"/>
          </p:cNvSpPr>
          <p:nvPr/>
        </p:nvSpPr>
        <p:spPr bwMode="auto">
          <a:xfrm>
            <a:off x="4716463" y="444817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2 Mb/s</a:t>
            </a:r>
          </a:p>
        </p:txBody>
      </p:sp>
      <p:grpSp>
        <p:nvGrpSpPr>
          <p:cNvPr id="28707" name="Group 283"/>
          <p:cNvGrpSpPr>
            <a:grpSpLocks/>
          </p:cNvGrpSpPr>
          <p:nvPr/>
        </p:nvGrpSpPr>
        <p:grpSpPr bwMode="auto">
          <a:xfrm>
            <a:off x="2863850" y="5832475"/>
            <a:ext cx="522288" cy="260350"/>
            <a:chOff x="1872" y="3676"/>
            <a:chExt cx="227" cy="136"/>
          </a:xfrm>
        </p:grpSpPr>
        <p:sp>
          <p:nvSpPr>
            <p:cNvPr id="28747" name="Line 284"/>
            <p:cNvSpPr>
              <a:spLocks noChangeShapeType="1"/>
            </p:cNvSpPr>
            <p:nvPr/>
          </p:nvSpPr>
          <p:spPr bwMode="auto">
            <a:xfrm>
              <a:off x="1919" y="3702"/>
              <a:ext cx="180" cy="11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48" name="Freeform 285"/>
            <p:cNvSpPr>
              <a:spLocks/>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 name="T12" fmla="*/ 0 w 62"/>
                <a:gd name="T13" fmla="*/ 0 h 47"/>
                <a:gd name="T14" fmla="*/ 62 w 62"/>
                <a:gd name="T15" fmla="*/ 47 h 47"/>
              </a:gdLst>
              <a:ahLst/>
              <a:cxnLst>
                <a:cxn ang="T8">
                  <a:pos x="T0" y="T1"/>
                </a:cxn>
                <a:cxn ang="T9">
                  <a:pos x="T2" y="T3"/>
                </a:cxn>
                <a:cxn ang="T10">
                  <a:pos x="T4" y="T5"/>
                </a:cxn>
                <a:cxn ang="T11">
                  <a:pos x="T6" y="T7"/>
                </a:cxn>
              </a:cxnLst>
              <a:rect l="T12" t="T13" r="T14" b="T15"/>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8708" name="Group 286"/>
          <p:cNvGrpSpPr>
            <a:grpSpLocks/>
          </p:cNvGrpSpPr>
          <p:nvPr/>
        </p:nvGrpSpPr>
        <p:grpSpPr bwMode="auto">
          <a:xfrm>
            <a:off x="6070600" y="4576763"/>
            <a:ext cx="560388" cy="374650"/>
            <a:chOff x="3202" y="3033"/>
            <a:chExt cx="309" cy="192"/>
          </a:xfrm>
        </p:grpSpPr>
        <p:sp>
          <p:nvSpPr>
            <p:cNvPr id="28722" name="Oval 287"/>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23" name="Rectangle 288"/>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24" name="Rectangle 289"/>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25" name="Oval 290"/>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8726" name="Group 291"/>
            <p:cNvGrpSpPr>
              <a:grpSpLocks/>
            </p:cNvGrpSpPr>
            <p:nvPr/>
          </p:nvGrpSpPr>
          <p:grpSpPr bwMode="auto">
            <a:xfrm>
              <a:off x="3249" y="3046"/>
              <a:ext cx="214" cy="86"/>
              <a:chOff x="3249" y="3046"/>
              <a:chExt cx="214" cy="86"/>
            </a:xfrm>
          </p:grpSpPr>
          <p:grpSp>
            <p:nvGrpSpPr>
              <p:cNvPr id="28729" name="Group 292"/>
              <p:cNvGrpSpPr>
                <a:grpSpLocks/>
              </p:cNvGrpSpPr>
              <p:nvPr/>
            </p:nvGrpSpPr>
            <p:grpSpPr bwMode="auto">
              <a:xfrm>
                <a:off x="3249" y="3046"/>
                <a:ext cx="212" cy="84"/>
                <a:chOff x="3249" y="3046"/>
                <a:chExt cx="212" cy="84"/>
              </a:xfrm>
            </p:grpSpPr>
            <p:sp>
              <p:nvSpPr>
                <p:cNvPr id="28739" name="Freeform 293"/>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40" name="Freeform 294"/>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41" name="Freeform 295"/>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42" name="Freeform 296"/>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43" name="Freeform 297"/>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44" name="Freeform 298"/>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45" name="Freeform 299"/>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46" name="Freeform 300"/>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8730" name="Group 301"/>
              <p:cNvGrpSpPr>
                <a:grpSpLocks/>
              </p:cNvGrpSpPr>
              <p:nvPr/>
            </p:nvGrpSpPr>
            <p:grpSpPr bwMode="auto">
              <a:xfrm>
                <a:off x="3251" y="3048"/>
                <a:ext cx="212" cy="84"/>
                <a:chOff x="3251" y="3048"/>
                <a:chExt cx="212" cy="84"/>
              </a:xfrm>
            </p:grpSpPr>
            <p:sp>
              <p:nvSpPr>
                <p:cNvPr id="28731" name="Freeform 302"/>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32" name="Freeform 303"/>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33" name="Freeform 304"/>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34" name="Freeform 305"/>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35" name="Freeform 306"/>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36" name="Freeform 307"/>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37" name="Freeform 308"/>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38" name="Freeform 309"/>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8727" name="Line 310"/>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28" name="Line 311"/>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
        <p:nvSpPr>
          <p:cNvPr id="28709" name="Rectangle 312"/>
          <p:cNvSpPr>
            <a:spLocks noChangeArrowheads="1"/>
          </p:cNvSpPr>
          <p:nvPr/>
        </p:nvSpPr>
        <p:spPr bwMode="auto">
          <a:xfrm>
            <a:off x="6642100" y="4152900"/>
            <a:ext cx="8556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10" name="Rectangle 313"/>
          <p:cNvSpPr>
            <a:spLocks noChangeArrowheads="1"/>
          </p:cNvSpPr>
          <p:nvPr/>
        </p:nvSpPr>
        <p:spPr bwMode="auto">
          <a:xfrm>
            <a:off x="6948488" y="458152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因特网</a:t>
            </a:r>
          </a:p>
        </p:txBody>
      </p:sp>
      <p:sp>
        <p:nvSpPr>
          <p:cNvPr id="28711" name="Rectangle 314"/>
          <p:cNvSpPr>
            <a:spLocks noChangeArrowheads="1"/>
          </p:cNvSpPr>
          <p:nvPr/>
        </p:nvSpPr>
        <p:spPr bwMode="auto">
          <a:xfrm>
            <a:off x="3686175" y="4240213"/>
            <a:ext cx="384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12" name="Rectangle 315"/>
          <p:cNvSpPr>
            <a:spLocks noChangeArrowheads="1"/>
          </p:cNvSpPr>
          <p:nvPr/>
        </p:nvSpPr>
        <p:spPr bwMode="auto">
          <a:xfrm>
            <a:off x="2863850" y="4948238"/>
            <a:ext cx="4175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13" name="Rectangle 316"/>
          <p:cNvSpPr>
            <a:spLocks noChangeArrowheads="1"/>
          </p:cNvSpPr>
          <p:nvPr/>
        </p:nvSpPr>
        <p:spPr bwMode="auto">
          <a:xfrm>
            <a:off x="1708150" y="4594225"/>
            <a:ext cx="419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14" name="Rectangle 317"/>
          <p:cNvSpPr>
            <a:spLocks noChangeArrowheads="1"/>
          </p:cNvSpPr>
          <p:nvPr/>
        </p:nvSpPr>
        <p:spPr bwMode="auto">
          <a:xfrm>
            <a:off x="427038" y="42545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浏览器</a:t>
            </a:r>
          </a:p>
        </p:txBody>
      </p:sp>
      <p:sp>
        <p:nvSpPr>
          <p:cNvPr id="28715" name="Rectangle 318"/>
          <p:cNvSpPr>
            <a:spLocks noChangeArrowheads="1"/>
          </p:cNvSpPr>
          <p:nvPr/>
        </p:nvSpPr>
        <p:spPr bwMode="auto">
          <a:xfrm>
            <a:off x="3732213" y="4268788"/>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1</a:t>
            </a:r>
          </a:p>
        </p:txBody>
      </p:sp>
      <p:sp>
        <p:nvSpPr>
          <p:cNvPr id="28716" name="Rectangle 319"/>
          <p:cNvSpPr>
            <a:spLocks noChangeArrowheads="1"/>
          </p:cNvSpPr>
          <p:nvPr/>
        </p:nvSpPr>
        <p:spPr bwMode="auto">
          <a:xfrm>
            <a:off x="5895975" y="4294188"/>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2</a:t>
            </a:r>
          </a:p>
        </p:txBody>
      </p:sp>
      <p:sp>
        <p:nvSpPr>
          <p:cNvPr id="649536" name="Freeform 320"/>
          <p:cNvSpPr>
            <a:spLocks/>
          </p:cNvSpPr>
          <p:nvPr/>
        </p:nvSpPr>
        <p:spPr bwMode="auto">
          <a:xfrm>
            <a:off x="1695450" y="4557713"/>
            <a:ext cx="914400" cy="1023937"/>
          </a:xfrm>
          <a:custGeom>
            <a:avLst/>
            <a:gdLst>
              <a:gd name="T0" fmla="*/ 0 w 504"/>
              <a:gd name="T1" fmla="*/ 0 h 524"/>
              <a:gd name="T2" fmla="*/ 504 w 504"/>
              <a:gd name="T3" fmla="*/ 524 h 524"/>
              <a:gd name="T4" fmla="*/ 0 60000 65536"/>
              <a:gd name="T5" fmla="*/ 0 60000 65536"/>
              <a:gd name="T6" fmla="*/ 0 w 504"/>
              <a:gd name="T7" fmla="*/ 0 h 524"/>
              <a:gd name="T8" fmla="*/ 504 w 504"/>
              <a:gd name="T9" fmla="*/ 524 h 524"/>
            </a:gdLst>
            <a:ahLst/>
            <a:cxnLst>
              <a:cxn ang="T4">
                <a:pos x="T0" y="T1"/>
              </a:cxn>
              <a:cxn ang="T5">
                <a:pos x="T2" y="T3"/>
              </a:cxn>
            </a:cxnLst>
            <a:rect l="T6" t="T7" r="T8" b="T9"/>
            <a:pathLst>
              <a:path w="504" h="524">
                <a:moveTo>
                  <a:pt x="0" y="0"/>
                </a:moveTo>
                <a:cubicBezTo>
                  <a:pt x="84" y="87"/>
                  <a:pt x="399" y="415"/>
                  <a:pt x="504" y="524"/>
                </a:cubicBezTo>
              </a:path>
            </a:pathLst>
          </a:custGeom>
          <a:noFill/>
          <a:ln w="38100" cmpd="sng">
            <a:solidFill>
              <a:schemeClr val="hlink"/>
            </a:solidFill>
            <a:round/>
            <a:headEnd type="triangle" w="med" len="med"/>
            <a:tailEnd type="non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49537" name="Freeform 321"/>
          <p:cNvSpPr>
            <a:spLocks/>
          </p:cNvSpPr>
          <p:nvPr/>
        </p:nvSpPr>
        <p:spPr bwMode="auto">
          <a:xfrm>
            <a:off x="990600" y="4913313"/>
            <a:ext cx="1663700" cy="871537"/>
          </a:xfrm>
          <a:custGeom>
            <a:avLst/>
            <a:gdLst>
              <a:gd name="T0" fmla="*/ 0 w 917"/>
              <a:gd name="T1" fmla="*/ 0 h 446"/>
              <a:gd name="T2" fmla="*/ 917 w 917"/>
              <a:gd name="T3" fmla="*/ 446 h 446"/>
              <a:gd name="T4" fmla="*/ 0 60000 65536"/>
              <a:gd name="T5" fmla="*/ 0 60000 65536"/>
              <a:gd name="T6" fmla="*/ 0 w 917"/>
              <a:gd name="T7" fmla="*/ 0 h 446"/>
              <a:gd name="T8" fmla="*/ 917 w 917"/>
              <a:gd name="T9" fmla="*/ 446 h 446"/>
            </a:gdLst>
            <a:ahLst/>
            <a:cxnLst>
              <a:cxn ang="T4">
                <a:pos x="T0" y="T1"/>
              </a:cxn>
              <a:cxn ang="T5">
                <a:pos x="T2" y="T3"/>
              </a:cxn>
            </a:cxnLst>
            <a:rect l="T6" t="T7" r="T8" b="T9"/>
            <a:pathLst>
              <a:path w="917" h="446">
                <a:moveTo>
                  <a:pt x="0" y="0"/>
                </a:moveTo>
                <a:cubicBezTo>
                  <a:pt x="153" y="74"/>
                  <a:pt x="726" y="353"/>
                  <a:pt x="917" y="446"/>
                </a:cubicBezTo>
              </a:path>
            </a:pathLst>
          </a:custGeom>
          <a:noFill/>
          <a:ln w="38100" cmpd="sng">
            <a:solidFill>
              <a:schemeClr val="hlink"/>
            </a:solidFill>
            <a:round/>
            <a:headEnd type="triangle" w="med" len="med"/>
            <a:tailEnd type="non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49538" name="Freeform 322"/>
          <p:cNvSpPr>
            <a:spLocks/>
          </p:cNvSpPr>
          <p:nvPr/>
        </p:nvSpPr>
        <p:spPr bwMode="auto">
          <a:xfrm>
            <a:off x="1554163" y="5565775"/>
            <a:ext cx="1066800" cy="366713"/>
          </a:xfrm>
          <a:custGeom>
            <a:avLst/>
            <a:gdLst>
              <a:gd name="T0" fmla="*/ 0 w 588"/>
              <a:gd name="T1" fmla="*/ 0 h 188"/>
              <a:gd name="T2" fmla="*/ 588 w 588"/>
              <a:gd name="T3" fmla="*/ 188 h 188"/>
              <a:gd name="T4" fmla="*/ 0 60000 65536"/>
              <a:gd name="T5" fmla="*/ 0 60000 65536"/>
              <a:gd name="T6" fmla="*/ 0 w 588"/>
              <a:gd name="T7" fmla="*/ 0 h 188"/>
              <a:gd name="T8" fmla="*/ 588 w 588"/>
              <a:gd name="T9" fmla="*/ 188 h 188"/>
            </a:gdLst>
            <a:ahLst/>
            <a:cxnLst>
              <a:cxn ang="T4">
                <a:pos x="T0" y="T1"/>
              </a:cxn>
              <a:cxn ang="T5">
                <a:pos x="T2" y="T3"/>
              </a:cxn>
            </a:cxnLst>
            <a:rect l="T6" t="T7" r="T8" b="T9"/>
            <a:pathLst>
              <a:path w="588" h="188">
                <a:moveTo>
                  <a:pt x="0" y="0"/>
                </a:moveTo>
                <a:cubicBezTo>
                  <a:pt x="98" y="31"/>
                  <a:pt x="466" y="149"/>
                  <a:pt x="588" y="188"/>
                </a:cubicBezTo>
              </a:path>
            </a:pathLst>
          </a:custGeom>
          <a:noFill/>
          <a:ln w="38100" cmpd="sng">
            <a:solidFill>
              <a:schemeClr val="hlink"/>
            </a:solidFill>
            <a:round/>
            <a:headEnd type="triangle" w="med" len="med"/>
            <a:tailEnd type="non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49539" name="Freeform 323"/>
          <p:cNvSpPr>
            <a:spLocks/>
          </p:cNvSpPr>
          <p:nvPr/>
        </p:nvSpPr>
        <p:spPr bwMode="auto">
          <a:xfrm>
            <a:off x="1565275" y="3671888"/>
            <a:ext cx="1125538" cy="1776412"/>
          </a:xfrm>
          <a:custGeom>
            <a:avLst/>
            <a:gdLst>
              <a:gd name="T0" fmla="*/ 0 w 620"/>
              <a:gd name="T1" fmla="*/ 0 h 909"/>
              <a:gd name="T2" fmla="*/ 620 w 620"/>
              <a:gd name="T3" fmla="*/ 909 h 909"/>
              <a:gd name="T4" fmla="*/ 0 60000 65536"/>
              <a:gd name="T5" fmla="*/ 0 60000 65536"/>
              <a:gd name="T6" fmla="*/ 0 w 620"/>
              <a:gd name="T7" fmla="*/ 0 h 909"/>
              <a:gd name="T8" fmla="*/ 620 w 620"/>
              <a:gd name="T9" fmla="*/ 909 h 909"/>
            </a:gdLst>
            <a:ahLst/>
            <a:cxnLst>
              <a:cxn ang="T4">
                <a:pos x="T0" y="T1"/>
              </a:cxn>
              <a:cxn ang="T5">
                <a:pos x="T2" y="T3"/>
              </a:cxn>
            </a:cxnLst>
            <a:rect l="T6" t="T7" r="T8" b="T9"/>
            <a:pathLst>
              <a:path w="620" h="909">
                <a:moveTo>
                  <a:pt x="0" y="0"/>
                </a:moveTo>
                <a:cubicBezTo>
                  <a:pt x="103" y="151"/>
                  <a:pt x="491" y="720"/>
                  <a:pt x="620" y="909"/>
                </a:cubicBezTo>
              </a:path>
            </a:pathLst>
          </a:custGeom>
          <a:noFill/>
          <a:ln w="38100" cmpd="sng">
            <a:solidFill>
              <a:schemeClr val="hlink"/>
            </a:solidFill>
            <a:round/>
            <a:headEnd type="triangle" w="med" len="med"/>
            <a:tailEnd type="non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721" name="Text Box 324"/>
          <p:cNvSpPr txBox="1">
            <a:spLocks noChangeArrowheads="1"/>
          </p:cNvSpPr>
          <p:nvPr/>
        </p:nvSpPr>
        <p:spPr bwMode="auto">
          <a:xfrm>
            <a:off x="468313" y="1546225"/>
            <a:ext cx="82280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(2) </a:t>
            </a:r>
            <a:r>
              <a:rPr lang="zh-CN" altLang="en-US" sz="2800">
                <a:solidFill>
                  <a:srgbClr val="333399"/>
                </a:solidFill>
                <a:ea typeface="黑体" pitchFamily="49" charset="-122"/>
              </a:rPr>
              <a:t>若高速缓存已经存放了所请求的对象，则将此对象放入 </a:t>
            </a:r>
            <a:r>
              <a:rPr lang="en-US" altLang="zh-CN" sz="2800">
                <a:solidFill>
                  <a:srgbClr val="333399"/>
                </a:solidFill>
                <a:ea typeface="黑体" pitchFamily="49" charset="-122"/>
              </a:rPr>
              <a:t>HTTP </a:t>
            </a:r>
            <a:r>
              <a:rPr lang="zh-CN" altLang="en-US" sz="2800">
                <a:solidFill>
                  <a:srgbClr val="333399"/>
                </a:solidFill>
                <a:ea typeface="黑体" pitchFamily="49" charset="-122"/>
              </a:rPr>
              <a:t>响应报文中返回给浏览器。</a:t>
            </a:r>
          </a:p>
        </p:txBody>
      </p:sp>
    </p:spTree>
    <p:extLst>
      <p:ext uri="{BB962C8B-B14F-4D97-AF65-F5344CB8AC3E}">
        <p14:creationId xmlns:p14="http://schemas.microsoft.com/office/powerpoint/2010/main" val="32426289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9539"/>
                                        </p:tgtEl>
                                        <p:attrNameLst>
                                          <p:attrName>style.visibility</p:attrName>
                                        </p:attrNameLst>
                                      </p:cBhvr>
                                      <p:to>
                                        <p:strVal val="visible"/>
                                      </p:to>
                                    </p:set>
                                    <p:animEffect transition="in" filter="wipe(down)">
                                      <p:cBhvr>
                                        <p:cTn id="7" dur="500"/>
                                        <p:tgtEl>
                                          <p:spTgt spid="649539"/>
                                        </p:tgtEl>
                                      </p:cBhvr>
                                    </p:animEffect>
                                  </p:childTnLst>
                                </p:cTn>
                              </p:par>
                            </p:childTnLst>
                          </p:cTn>
                        </p:par>
                        <p:par>
                          <p:cTn id="8" fill="hold" nodeType="afterGroup">
                            <p:stCondLst>
                              <p:cond delay="500"/>
                            </p:stCondLst>
                            <p:childTnLst>
                              <p:par>
                                <p:cTn id="9" presetID="22" presetClass="entr" presetSubtype="4" fill="hold" grpId="0" nodeType="afterEffect">
                                  <p:stCondLst>
                                    <p:cond delay="500"/>
                                  </p:stCondLst>
                                  <p:childTnLst>
                                    <p:set>
                                      <p:cBhvr>
                                        <p:cTn id="10" dur="1" fill="hold">
                                          <p:stCondLst>
                                            <p:cond delay="0"/>
                                          </p:stCondLst>
                                        </p:cTn>
                                        <p:tgtEl>
                                          <p:spTgt spid="649536"/>
                                        </p:tgtEl>
                                        <p:attrNameLst>
                                          <p:attrName>style.visibility</p:attrName>
                                        </p:attrNameLst>
                                      </p:cBhvr>
                                      <p:to>
                                        <p:strVal val="visible"/>
                                      </p:to>
                                    </p:set>
                                    <p:animEffect transition="in" filter="wipe(down)">
                                      <p:cBhvr>
                                        <p:cTn id="11" dur="500"/>
                                        <p:tgtEl>
                                          <p:spTgt spid="649536"/>
                                        </p:tgtEl>
                                      </p:cBhvr>
                                    </p:animEffect>
                                  </p:childTnLst>
                                </p:cTn>
                              </p:par>
                            </p:childTnLst>
                          </p:cTn>
                        </p:par>
                        <p:par>
                          <p:cTn id="12" fill="hold" nodeType="afterGroup">
                            <p:stCondLst>
                              <p:cond delay="1500"/>
                            </p:stCondLst>
                            <p:childTnLst>
                              <p:par>
                                <p:cTn id="13" presetID="22" presetClass="entr" presetSubtype="2" fill="hold" grpId="0" nodeType="afterEffect">
                                  <p:stCondLst>
                                    <p:cond delay="500"/>
                                  </p:stCondLst>
                                  <p:childTnLst>
                                    <p:set>
                                      <p:cBhvr>
                                        <p:cTn id="14" dur="1" fill="hold">
                                          <p:stCondLst>
                                            <p:cond delay="0"/>
                                          </p:stCondLst>
                                        </p:cTn>
                                        <p:tgtEl>
                                          <p:spTgt spid="649537"/>
                                        </p:tgtEl>
                                        <p:attrNameLst>
                                          <p:attrName>style.visibility</p:attrName>
                                        </p:attrNameLst>
                                      </p:cBhvr>
                                      <p:to>
                                        <p:strVal val="visible"/>
                                      </p:to>
                                    </p:set>
                                    <p:animEffect transition="in" filter="wipe(right)">
                                      <p:cBhvr>
                                        <p:cTn id="15" dur="500"/>
                                        <p:tgtEl>
                                          <p:spTgt spid="649537"/>
                                        </p:tgtEl>
                                      </p:cBhvr>
                                    </p:animEffect>
                                  </p:childTnLst>
                                </p:cTn>
                              </p:par>
                            </p:childTnLst>
                          </p:cTn>
                        </p:par>
                        <p:par>
                          <p:cTn id="16" fill="hold" nodeType="afterGroup">
                            <p:stCondLst>
                              <p:cond delay="2500"/>
                            </p:stCondLst>
                            <p:childTnLst>
                              <p:par>
                                <p:cTn id="17" presetID="22" presetClass="entr" presetSubtype="2" fill="hold" grpId="0" nodeType="afterEffect">
                                  <p:stCondLst>
                                    <p:cond delay="500"/>
                                  </p:stCondLst>
                                  <p:childTnLst>
                                    <p:set>
                                      <p:cBhvr>
                                        <p:cTn id="18" dur="1" fill="hold">
                                          <p:stCondLst>
                                            <p:cond delay="0"/>
                                          </p:stCondLst>
                                        </p:cTn>
                                        <p:tgtEl>
                                          <p:spTgt spid="649538"/>
                                        </p:tgtEl>
                                        <p:attrNameLst>
                                          <p:attrName>style.visibility</p:attrName>
                                        </p:attrNameLst>
                                      </p:cBhvr>
                                      <p:to>
                                        <p:strVal val="visible"/>
                                      </p:to>
                                    </p:set>
                                    <p:animEffect transition="in" filter="wipe(right)">
                                      <p:cBhvr>
                                        <p:cTn id="19" dur="500"/>
                                        <p:tgtEl>
                                          <p:spTgt spid="649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536" grpId="0" animBg="1"/>
      <p:bldP spid="649537" grpId="0" animBg="1"/>
      <p:bldP spid="649538" grpId="0" animBg="1"/>
      <p:bldP spid="649539"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791026" y="342901"/>
            <a:ext cx="7793038" cy="622300"/>
          </a:xfrm>
        </p:spPr>
        <p:txBody>
          <a:bodyPr/>
          <a:lstStyle/>
          <a:p>
            <a:pPr algn="ctr" eaLnBrk="1" hangingPunct="1"/>
            <a:r>
              <a:rPr lang="zh-CN" altLang="en-US"/>
              <a:t>使用高速缓存的情况</a:t>
            </a:r>
          </a:p>
        </p:txBody>
      </p:sp>
      <p:grpSp>
        <p:nvGrpSpPr>
          <p:cNvPr id="29700" name="Group 3"/>
          <p:cNvGrpSpPr>
            <a:grpSpLocks/>
          </p:cNvGrpSpPr>
          <p:nvPr/>
        </p:nvGrpSpPr>
        <p:grpSpPr bwMode="auto">
          <a:xfrm>
            <a:off x="250825" y="3494088"/>
            <a:ext cx="3454400" cy="2570162"/>
            <a:chOff x="912" y="768"/>
            <a:chExt cx="2400" cy="1584"/>
          </a:xfrm>
        </p:grpSpPr>
        <p:sp>
          <p:nvSpPr>
            <p:cNvPr id="29999" name="Oval 4"/>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00" name="Oval 5"/>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01" name="Oval 6"/>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02" name="Oval 7"/>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03" name="Oval 8"/>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04" name="Oval 9"/>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05" name="Oval 10"/>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06" name="Oval 11"/>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07" name="Oval 12"/>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008" name="Group 13"/>
            <p:cNvGrpSpPr>
              <a:grpSpLocks/>
            </p:cNvGrpSpPr>
            <p:nvPr/>
          </p:nvGrpSpPr>
          <p:grpSpPr bwMode="auto">
            <a:xfrm>
              <a:off x="912" y="768"/>
              <a:ext cx="2386" cy="1553"/>
              <a:chOff x="912" y="768"/>
              <a:chExt cx="2386" cy="1553"/>
            </a:xfrm>
          </p:grpSpPr>
          <p:sp>
            <p:nvSpPr>
              <p:cNvPr id="30009" name="Oval 14"/>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10" name="Oval 15"/>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11" name="Oval 16"/>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12" name="Oval 17"/>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13" name="Oval 18"/>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14" name="Oval 19"/>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15" name="Oval 20"/>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16" name="Oval 21"/>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017" name="Oval 22"/>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aphicFrame>
        <p:nvGraphicFramePr>
          <p:cNvPr id="29698" name="Object 23"/>
          <p:cNvGraphicFramePr>
            <a:graphicFrameLocks noChangeAspect="1"/>
          </p:cNvGraphicFramePr>
          <p:nvPr/>
        </p:nvGraphicFramePr>
        <p:xfrm>
          <a:off x="6542088" y="4217988"/>
          <a:ext cx="1770062" cy="1149350"/>
        </p:xfrm>
        <a:graphic>
          <a:graphicData uri="http://schemas.openxmlformats.org/presentationml/2006/ole">
            <mc:AlternateContent xmlns:mc="http://schemas.openxmlformats.org/markup-compatibility/2006">
              <mc:Choice xmlns:v="urn:schemas-microsoft-com:vml" Requires="v">
                <p:oleObj spid="_x0000_s82960" name="VISIO" r:id="rId4" imgW="1689840" imgH="964440" progId="Visio.Drawing.6">
                  <p:embed/>
                </p:oleObj>
              </mc:Choice>
              <mc:Fallback>
                <p:oleObj name="VISIO" r:id="rId4" imgW="1689840" imgH="964440" progId="Visio.Drawing.6">
                  <p:embed/>
                  <p:pic>
                    <p:nvPicPr>
                      <p:cNvPr id="29698"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2088" y="4217988"/>
                        <a:ext cx="1770062"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9701" name="Line 24"/>
          <p:cNvSpPr>
            <a:spLocks noChangeShapeType="1"/>
          </p:cNvSpPr>
          <p:nvPr/>
        </p:nvSpPr>
        <p:spPr bwMode="auto">
          <a:xfrm>
            <a:off x="3735388" y="4779963"/>
            <a:ext cx="252412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02" name="Line 25"/>
          <p:cNvSpPr>
            <a:spLocks noChangeShapeType="1"/>
          </p:cNvSpPr>
          <p:nvPr/>
        </p:nvSpPr>
        <p:spPr bwMode="auto">
          <a:xfrm>
            <a:off x="7637463" y="5289550"/>
            <a:ext cx="649287" cy="5429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03" name="Line 26"/>
          <p:cNvSpPr>
            <a:spLocks noChangeShapeType="1"/>
          </p:cNvSpPr>
          <p:nvPr/>
        </p:nvSpPr>
        <p:spPr bwMode="auto">
          <a:xfrm>
            <a:off x="8012113" y="5010150"/>
            <a:ext cx="520700" cy="1158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04" name="Line 27"/>
          <p:cNvSpPr>
            <a:spLocks noChangeShapeType="1"/>
          </p:cNvSpPr>
          <p:nvPr/>
        </p:nvSpPr>
        <p:spPr bwMode="auto">
          <a:xfrm flipV="1">
            <a:off x="8040688" y="4329113"/>
            <a:ext cx="492125" cy="1539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05" name="Line 28"/>
          <p:cNvSpPr>
            <a:spLocks noChangeShapeType="1"/>
          </p:cNvSpPr>
          <p:nvPr/>
        </p:nvSpPr>
        <p:spPr bwMode="auto">
          <a:xfrm flipV="1">
            <a:off x="7607300" y="3709988"/>
            <a:ext cx="679450" cy="5953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706" name="Group 29"/>
          <p:cNvGrpSpPr>
            <a:grpSpLocks/>
          </p:cNvGrpSpPr>
          <p:nvPr/>
        </p:nvGrpSpPr>
        <p:grpSpPr bwMode="auto">
          <a:xfrm>
            <a:off x="8399463" y="3984625"/>
            <a:ext cx="393700" cy="661988"/>
            <a:chOff x="4486" y="2730"/>
            <a:chExt cx="217" cy="339"/>
          </a:xfrm>
        </p:grpSpPr>
        <p:grpSp>
          <p:nvGrpSpPr>
            <p:cNvPr id="29979" name="Group 30"/>
            <p:cNvGrpSpPr>
              <a:grpSpLocks/>
            </p:cNvGrpSpPr>
            <p:nvPr/>
          </p:nvGrpSpPr>
          <p:grpSpPr bwMode="auto">
            <a:xfrm>
              <a:off x="4491" y="2736"/>
              <a:ext cx="212" cy="333"/>
              <a:chOff x="4491" y="2736"/>
              <a:chExt cx="212" cy="333"/>
            </a:xfrm>
          </p:grpSpPr>
          <p:sp>
            <p:nvSpPr>
              <p:cNvPr id="29990" name="Freeform 31"/>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91" name="Freeform 32"/>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92" name="Freeform 33"/>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93" name="Freeform 34"/>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94" name="Rectangle 35"/>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95" name="Rectangle 36"/>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96" name="Line 37"/>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97" name="Line 38"/>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98" name="Line 39"/>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9980" name="Group 40"/>
            <p:cNvGrpSpPr>
              <a:grpSpLocks/>
            </p:cNvGrpSpPr>
            <p:nvPr/>
          </p:nvGrpSpPr>
          <p:grpSpPr bwMode="auto">
            <a:xfrm>
              <a:off x="4486" y="2730"/>
              <a:ext cx="212" cy="333"/>
              <a:chOff x="4486" y="2730"/>
              <a:chExt cx="212" cy="333"/>
            </a:xfrm>
          </p:grpSpPr>
          <p:sp>
            <p:nvSpPr>
              <p:cNvPr id="29981" name="Freeform 41"/>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82" name="Freeform 42"/>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83" name="Freeform 43"/>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84" name="Freeform 44"/>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85" name="Rectangle 45"/>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86" name="Rectangle 46"/>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87" name="Line 47"/>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88" name="Line 48"/>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89" name="Line 49"/>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9707" name="Group 50"/>
          <p:cNvGrpSpPr>
            <a:grpSpLocks/>
          </p:cNvGrpSpPr>
          <p:nvPr/>
        </p:nvGrpSpPr>
        <p:grpSpPr bwMode="auto">
          <a:xfrm>
            <a:off x="8399463" y="4845050"/>
            <a:ext cx="393700" cy="661988"/>
            <a:chOff x="4486" y="3170"/>
            <a:chExt cx="217" cy="339"/>
          </a:xfrm>
        </p:grpSpPr>
        <p:grpSp>
          <p:nvGrpSpPr>
            <p:cNvPr id="29959" name="Group 51"/>
            <p:cNvGrpSpPr>
              <a:grpSpLocks/>
            </p:cNvGrpSpPr>
            <p:nvPr/>
          </p:nvGrpSpPr>
          <p:grpSpPr bwMode="auto">
            <a:xfrm>
              <a:off x="4491" y="3176"/>
              <a:ext cx="212" cy="333"/>
              <a:chOff x="4491" y="3176"/>
              <a:chExt cx="212" cy="333"/>
            </a:xfrm>
          </p:grpSpPr>
          <p:sp>
            <p:nvSpPr>
              <p:cNvPr id="29970" name="Freeform 52"/>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71" name="Freeform 53"/>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72" name="Freeform 54"/>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73" name="Freeform 55"/>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74" name="Rectangle 56"/>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75" name="Rectangle 57"/>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76" name="Line 58"/>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77" name="Line 59"/>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78" name="Line 60"/>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9960" name="Group 61"/>
            <p:cNvGrpSpPr>
              <a:grpSpLocks/>
            </p:cNvGrpSpPr>
            <p:nvPr/>
          </p:nvGrpSpPr>
          <p:grpSpPr bwMode="auto">
            <a:xfrm>
              <a:off x="4486" y="3170"/>
              <a:ext cx="212" cy="332"/>
              <a:chOff x="4486" y="3170"/>
              <a:chExt cx="212" cy="332"/>
            </a:xfrm>
          </p:grpSpPr>
          <p:sp>
            <p:nvSpPr>
              <p:cNvPr id="29961" name="Freeform 62"/>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62" name="Freeform 63"/>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63" name="Freeform 64"/>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64" name="Freeform 65"/>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65" name="Rectangle 66"/>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66" name="Rectangle 67"/>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67" name="Line 68"/>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68" name="Line 69"/>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69" name="Line 70"/>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9708" name="Group 71"/>
          <p:cNvGrpSpPr>
            <a:grpSpLocks/>
          </p:cNvGrpSpPr>
          <p:nvPr/>
        </p:nvGrpSpPr>
        <p:grpSpPr bwMode="auto">
          <a:xfrm>
            <a:off x="7989888" y="5518150"/>
            <a:ext cx="390525" cy="661988"/>
            <a:chOff x="4260" y="3515"/>
            <a:chExt cx="216" cy="339"/>
          </a:xfrm>
        </p:grpSpPr>
        <p:grpSp>
          <p:nvGrpSpPr>
            <p:cNvPr id="29939" name="Group 72"/>
            <p:cNvGrpSpPr>
              <a:grpSpLocks/>
            </p:cNvGrpSpPr>
            <p:nvPr/>
          </p:nvGrpSpPr>
          <p:grpSpPr bwMode="auto">
            <a:xfrm>
              <a:off x="4265" y="3521"/>
              <a:ext cx="211" cy="333"/>
              <a:chOff x="4265" y="3521"/>
              <a:chExt cx="211" cy="333"/>
            </a:xfrm>
          </p:grpSpPr>
          <p:sp>
            <p:nvSpPr>
              <p:cNvPr id="29950" name="Freeform 73"/>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51" name="Freeform 74"/>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52" name="Freeform 75"/>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53" name="Freeform 76"/>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54" name="Rectangle 77"/>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55" name="Rectangle 78"/>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56" name="Line 79"/>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57" name="Line 80"/>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58" name="Line 81"/>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9940" name="Group 82"/>
            <p:cNvGrpSpPr>
              <a:grpSpLocks/>
            </p:cNvGrpSpPr>
            <p:nvPr/>
          </p:nvGrpSpPr>
          <p:grpSpPr bwMode="auto">
            <a:xfrm>
              <a:off x="4260" y="3515"/>
              <a:ext cx="211" cy="332"/>
              <a:chOff x="4260" y="3515"/>
              <a:chExt cx="211" cy="332"/>
            </a:xfrm>
          </p:grpSpPr>
          <p:sp>
            <p:nvSpPr>
              <p:cNvPr id="29941" name="Freeform 83"/>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42" name="Freeform 84"/>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43" name="Freeform 85"/>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44" name="Freeform 86"/>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45" name="Rectangle 87"/>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46" name="Rectangle 88"/>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47" name="Line 89"/>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48" name="Line 90"/>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49" name="Line 91"/>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9709" name="Rectangle 92"/>
          <p:cNvSpPr>
            <a:spLocks noChangeArrowheads="1"/>
          </p:cNvSpPr>
          <p:nvPr/>
        </p:nvSpPr>
        <p:spPr bwMode="auto">
          <a:xfrm>
            <a:off x="2109788" y="3444875"/>
            <a:ext cx="30162" cy="2598738"/>
          </a:xfrm>
          <a:prstGeom prst="rect">
            <a:avLst/>
          </a:prstGeom>
          <a:solidFill>
            <a:srgbClr val="000000"/>
          </a:solidFill>
          <a:ln w="28575">
            <a:solidFill>
              <a:srgbClr val="333399"/>
            </a:solidFill>
            <a:miter lim="800000"/>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10" name="Line 93"/>
          <p:cNvSpPr>
            <a:spLocks noChangeShapeType="1"/>
          </p:cNvSpPr>
          <p:nvPr/>
        </p:nvSpPr>
        <p:spPr bwMode="auto">
          <a:xfrm>
            <a:off x="1303338" y="3825875"/>
            <a:ext cx="82073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11" name="Line 94"/>
          <p:cNvSpPr>
            <a:spLocks noChangeShapeType="1"/>
          </p:cNvSpPr>
          <p:nvPr/>
        </p:nvSpPr>
        <p:spPr bwMode="auto">
          <a:xfrm>
            <a:off x="1549400" y="4535488"/>
            <a:ext cx="574675" cy="1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12" name="Line 95"/>
          <p:cNvSpPr>
            <a:spLocks noChangeShapeType="1"/>
          </p:cNvSpPr>
          <p:nvPr/>
        </p:nvSpPr>
        <p:spPr bwMode="auto">
          <a:xfrm>
            <a:off x="890588" y="5037138"/>
            <a:ext cx="123348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13" name="Line 96"/>
          <p:cNvSpPr>
            <a:spLocks noChangeShapeType="1"/>
          </p:cNvSpPr>
          <p:nvPr/>
        </p:nvSpPr>
        <p:spPr bwMode="auto">
          <a:xfrm>
            <a:off x="1384300" y="5654675"/>
            <a:ext cx="739775"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14" name="Line 97"/>
          <p:cNvSpPr>
            <a:spLocks noChangeShapeType="1"/>
          </p:cNvSpPr>
          <p:nvPr/>
        </p:nvSpPr>
        <p:spPr bwMode="auto">
          <a:xfrm>
            <a:off x="2124075" y="5832475"/>
            <a:ext cx="411163"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15" name="Line 98"/>
          <p:cNvSpPr>
            <a:spLocks noChangeShapeType="1"/>
          </p:cNvSpPr>
          <p:nvPr/>
        </p:nvSpPr>
        <p:spPr bwMode="auto">
          <a:xfrm flipV="1">
            <a:off x="2916238" y="4868863"/>
            <a:ext cx="719137" cy="6477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16" name="Line 99"/>
          <p:cNvSpPr>
            <a:spLocks noChangeShapeType="1"/>
          </p:cNvSpPr>
          <p:nvPr/>
        </p:nvSpPr>
        <p:spPr bwMode="auto">
          <a:xfrm>
            <a:off x="2124075" y="4772025"/>
            <a:ext cx="1398588"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717" name="Group 100"/>
          <p:cNvGrpSpPr>
            <a:grpSpLocks/>
          </p:cNvGrpSpPr>
          <p:nvPr/>
        </p:nvGrpSpPr>
        <p:grpSpPr bwMode="auto">
          <a:xfrm>
            <a:off x="3375025" y="4576763"/>
            <a:ext cx="560388" cy="374650"/>
            <a:chOff x="2154" y="3033"/>
            <a:chExt cx="309" cy="192"/>
          </a:xfrm>
        </p:grpSpPr>
        <p:sp>
          <p:nvSpPr>
            <p:cNvPr id="29914" name="Oval 10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15" name="Rectangle 10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16" name="Rectangle 10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17" name="Oval 10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918" name="Group 105"/>
            <p:cNvGrpSpPr>
              <a:grpSpLocks/>
            </p:cNvGrpSpPr>
            <p:nvPr/>
          </p:nvGrpSpPr>
          <p:grpSpPr bwMode="auto">
            <a:xfrm>
              <a:off x="2201" y="3046"/>
              <a:ext cx="214" cy="86"/>
              <a:chOff x="2201" y="3046"/>
              <a:chExt cx="214" cy="86"/>
            </a:xfrm>
          </p:grpSpPr>
          <p:grpSp>
            <p:nvGrpSpPr>
              <p:cNvPr id="29921" name="Group 106"/>
              <p:cNvGrpSpPr>
                <a:grpSpLocks/>
              </p:cNvGrpSpPr>
              <p:nvPr/>
            </p:nvGrpSpPr>
            <p:grpSpPr bwMode="auto">
              <a:xfrm>
                <a:off x="2201" y="3046"/>
                <a:ext cx="212" cy="84"/>
                <a:chOff x="2201" y="3046"/>
                <a:chExt cx="212" cy="84"/>
              </a:xfrm>
            </p:grpSpPr>
            <p:sp>
              <p:nvSpPr>
                <p:cNvPr id="29931" name="Freeform 10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32" name="Freeform 10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33" name="Freeform 10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34" name="Freeform 11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35" name="Freeform 11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36" name="Freeform 11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37" name="Freeform 11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38" name="Freeform 11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9922" name="Group 115"/>
              <p:cNvGrpSpPr>
                <a:grpSpLocks/>
              </p:cNvGrpSpPr>
              <p:nvPr/>
            </p:nvGrpSpPr>
            <p:grpSpPr bwMode="auto">
              <a:xfrm>
                <a:off x="2203" y="3048"/>
                <a:ext cx="212" cy="84"/>
                <a:chOff x="2203" y="3048"/>
                <a:chExt cx="212" cy="84"/>
              </a:xfrm>
            </p:grpSpPr>
            <p:sp>
              <p:nvSpPr>
                <p:cNvPr id="29923" name="Freeform 11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24" name="Freeform 11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25" name="Freeform 11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26" name="Freeform 11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27" name="Freeform 12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28" name="Freeform 12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29" name="Freeform 12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30" name="Freeform 12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9919" name="Line 12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20" name="Line 12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9718" name="Group 126"/>
          <p:cNvGrpSpPr>
            <a:grpSpLocks/>
          </p:cNvGrpSpPr>
          <p:nvPr/>
        </p:nvGrpSpPr>
        <p:grpSpPr bwMode="auto">
          <a:xfrm>
            <a:off x="1139825" y="3363913"/>
            <a:ext cx="514350" cy="517525"/>
            <a:chOff x="921" y="2412"/>
            <a:chExt cx="284" cy="265"/>
          </a:xfrm>
        </p:grpSpPr>
        <p:grpSp>
          <p:nvGrpSpPr>
            <p:cNvPr id="29888" name="Group 127"/>
            <p:cNvGrpSpPr>
              <a:grpSpLocks/>
            </p:cNvGrpSpPr>
            <p:nvPr/>
          </p:nvGrpSpPr>
          <p:grpSpPr bwMode="auto">
            <a:xfrm>
              <a:off x="928" y="2417"/>
              <a:ext cx="277" cy="260"/>
              <a:chOff x="928" y="2417"/>
              <a:chExt cx="277" cy="260"/>
            </a:xfrm>
          </p:grpSpPr>
          <p:sp>
            <p:nvSpPr>
              <p:cNvPr id="29902" name="Freeform 12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03" name="Freeform 12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04" name="Freeform 13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05" name="Freeform 13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06" name="Rectangle 13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07" name="Rectangle 13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08" name="Rectangle 13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09" name="Line 13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910" name="Group 136"/>
              <p:cNvGrpSpPr>
                <a:grpSpLocks/>
              </p:cNvGrpSpPr>
              <p:nvPr/>
            </p:nvGrpSpPr>
            <p:grpSpPr bwMode="auto">
              <a:xfrm>
                <a:off x="928" y="2639"/>
                <a:ext cx="277" cy="38"/>
                <a:chOff x="928" y="2639"/>
                <a:chExt cx="277" cy="38"/>
              </a:xfrm>
            </p:grpSpPr>
            <p:sp>
              <p:nvSpPr>
                <p:cNvPr id="29911" name="Freeform 13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12" name="Freeform 13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13" name="Rectangle 13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9889" name="Group 140"/>
            <p:cNvGrpSpPr>
              <a:grpSpLocks/>
            </p:cNvGrpSpPr>
            <p:nvPr/>
          </p:nvGrpSpPr>
          <p:grpSpPr bwMode="auto">
            <a:xfrm>
              <a:off x="921" y="2412"/>
              <a:ext cx="277" cy="261"/>
              <a:chOff x="921" y="2412"/>
              <a:chExt cx="277" cy="261"/>
            </a:xfrm>
          </p:grpSpPr>
          <p:sp>
            <p:nvSpPr>
              <p:cNvPr id="29890" name="Freeform 14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91" name="Freeform 14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92" name="Freeform 14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93" name="Freeform 14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94" name="Rectangle 14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95" name="Rectangle 14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96" name="Rectangle 14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97" name="Line 14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898" name="Group 149"/>
              <p:cNvGrpSpPr>
                <a:grpSpLocks/>
              </p:cNvGrpSpPr>
              <p:nvPr/>
            </p:nvGrpSpPr>
            <p:grpSpPr bwMode="auto">
              <a:xfrm>
                <a:off x="921" y="2635"/>
                <a:ext cx="277" cy="38"/>
                <a:chOff x="921" y="2635"/>
                <a:chExt cx="277" cy="38"/>
              </a:xfrm>
            </p:grpSpPr>
            <p:sp>
              <p:nvSpPr>
                <p:cNvPr id="29899" name="Freeform 15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00" name="Freeform 15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901" name="Rectangle 15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9719" name="Group 153"/>
          <p:cNvGrpSpPr>
            <a:grpSpLocks/>
          </p:cNvGrpSpPr>
          <p:nvPr/>
        </p:nvGrpSpPr>
        <p:grpSpPr bwMode="auto">
          <a:xfrm>
            <a:off x="1277938" y="4073525"/>
            <a:ext cx="511175" cy="517525"/>
            <a:chOff x="997" y="2775"/>
            <a:chExt cx="282" cy="265"/>
          </a:xfrm>
        </p:grpSpPr>
        <p:grpSp>
          <p:nvGrpSpPr>
            <p:cNvPr id="29862" name="Group 154"/>
            <p:cNvGrpSpPr>
              <a:grpSpLocks/>
            </p:cNvGrpSpPr>
            <p:nvPr/>
          </p:nvGrpSpPr>
          <p:grpSpPr bwMode="auto">
            <a:xfrm>
              <a:off x="1004" y="2779"/>
              <a:ext cx="275" cy="261"/>
              <a:chOff x="1004" y="2779"/>
              <a:chExt cx="275" cy="261"/>
            </a:xfrm>
          </p:grpSpPr>
          <p:sp>
            <p:nvSpPr>
              <p:cNvPr id="29876" name="Freeform 15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77" name="Freeform 15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78" name="Freeform 15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79" name="Freeform 15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80" name="Rectangle 15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81" name="Rectangle 16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82" name="Rectangle 16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83" name="Line 16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884" name="Group 163"/>
              <p:cNvGrpSpPr>
                <a:grpSpLocks/>
              </p:cNvGrpSpPr>
              <p:nvPr/>
            </p:nvGrpSpPr>
            <p:grpSpPr bwMode="auto">
              <a:xfrm>
                <a:off x="1004" y="3002"/>
                <a:ext cx="275" cy="38"/>
                <a:chOff x="1004" y="3002"/>
                <a:chExt cx="275" cy="38"/>
              </a:xfrm>
            </p:grpSpPr>
            <p:sp>
              <p:nvSpPr>
                <p:cNvPr id="29885" name="Freeform 16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86" name="Freeform 16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87" name="Rectangle 16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9863" name="Group 167"/>
            <p:cNvGrpSpPr>
              <a:grpSpLocks/>
            </p:cNvGrpSpPr>
            <p:nvPr/>
          </p:nvGrpSpPr>
          <p:grpSpPr bwMode="auto">
            <a:xfrm>
              <a:off x="997" y="2775"/>
              <a:ext cx="275" cy="260"/>
              <a:chOff x="997" y="2775"/>
              <a:chExt cx="275" cy="260"/>
            </a:xfrm>
          </p:grpSpPr>
          <p:sp>
            <p:nvSpPr>
              <p:cNvPr id="29864" name="Freeform 16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65" name="Freeform 16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66" name="Freeform 17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67" name="Freeform 17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68" name="Rectangle 17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69" name="Rectangle 17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70" name="Rectangle 17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71" name="Line 17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872" name="Group 176"/>
              <p:cNvGrpSpPr>
                <a:grpSpLocks/>
              </p:cNvGrpSpPr>
              <p:nvPr/>
            </p:nvGrpSpPr>
            <p:grpSpPr bwMode="auto">
              <a:xfrm>
                <a:off x="997" y="2997"/>
                <a:ext cx="275" cy="38"/>
                <a:chOff x="997" y="2997"/>
                <a:chExt cx="275" cy="38"/>
              </a:xfrm>
            </p:grpSpPr>
            <p:sp>
              <p:nvSpPr>
                <p:cNvPr id="29873" name="Freeform 17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74" name="Freeform 17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75" name="Rectangle 17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9720" name="Group 180"/>
          <p:cNvGrpSpPr>
            <a:grpSpLocks/>
          </p:cNvGrpSpPr>
          <p:nvPr/>
        </p:nvGrpSpPr>
        <p:grpSpPr bwMode="auto">
          <a:xfrm>
            <a:off x="539750" y="4603750"/>
            <a:ext cx="511175" cy="517525"/>
            <a:chOff x="590" y="3047"/>
            <a:chExt cx="282" cy="265"/>
          </a:xfrm>
        </p:grpSpPr>
        <p:grpSp>
          <p:nvGrpSpPr>
            <p:cNvPr id="29836" name="Group 181"/>
            <p:cNvGrpSpPr>
              <a:grpSpLocks/>
            </p:cNvGrpSpPr>
            <p:nvPr/>
          </p:nvGrpSpPr>
          <p:grpSpPr bwMode="auto">
            <a:xfrm>
              <a:off x="596" y="3051"/>
              <a:ext cx="276" cy="261"/>
              <a:chOff x="596" y="3051"/>
              <a:chExt cx="276" cy="261"/>
            </a:xfrm>
          </p:grpSpPr>
          <p:sp>
            <p:nvSpPr>
              <p:cNvPr id="29850" name="Freeform 18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51" name="Freeform 18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52" name="Freeform 18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53" name="Freeform 18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54" name="Rectangle 18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55" name="Rectangle 18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56" name="Rectangle 18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57" name="Line 18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858" name="Group 190"/>
              <p:cNvGrpSpPr>
                <a:grpSpLocks/>
              </p:cNvGrpSpPr>
              <p:nvPr/>
            </p:nvGrpSpPr>
            <p:grpSpPr bwMode="auto">
              <a:xfrm>
                <a:off x="596" y="3274"/>
                <a:ext cx="276" cy="38"/>
                <a:chOff x="596" y="3274"/>
                <a:chExt cx="276" cy="38"/>
              </a:xfrm>
            </p:grpSpPr>
            <p:sp>
              <p:nvSpPr>
                <p:cNvPr id="29859" name="Freeform 19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60" name="Freeform 19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61" name="Rectangle 19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9837" name="Group 194"/>
            <p:cNvGrpSpPr>
              <a:grpSpLocks/>
            </p:cNvGrpSpPr>
            <p:nvPr/>
          </p:nvGrpSpPr>
          <p:grpSpPr bwMode="auto">
            <a:xfrm>
              <a:off x="590" y="3047"/>
              <a:ext cx="275" cy="260"/>
              <a:chOff x="590" y="3047"/>
              <a:chExt cx="275" cy="260"/>
            </a:xfrm>
          </p:grpSpPr>
          <p:sp>
            <p:nvSpPr>
              <p:cNvPr id="29838" name="Freeform 19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39" name="Freeform 19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40" name="Freeform 19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41" name="Freeform 19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42" name="Rectangle 19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43" name="Rectangle 20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44" name="Rectangle 20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45" name="Line 20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846" name="Group 203"/>
              <p:cNvGrpSpPr>
                <a:grpSpLocks/>
              </p:cNvGrpSpPr>
              <p:nvPr/>
            </p:nvGrpSpPr>
            <p:grpSpPr bwMode="auto">
              <a:xfrm>
                <a:off x="590" y="3269"/>
                <a:ext cx="275" cy="38"/>
                <a:chOff x="590" y="3269"/>
                <a:chExt cx="275" cy="38"/>
              </a:xfrm>
            </p:grpSpPr>
            <p:sp>
              <p:nvSpPr>
                <p:cNvPr id="29847" name="Freeform 20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48" name="Freeform 20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49" name="Rectangle 20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9721" name="Group 207"/>
          <p:cNvGrpSpPr>
            <a:grpSpLocks/>
          </p:cNvGrpSpPr>
          <p:nvPr/>
        </p:nvGrpSpPr>
        <p:grpSpPr bwMode="auto">
          <a:xfrm>
            <a:off x="1112838" y="5226050"/>
            <a:ext cx="509587" cy="517525"/>
            <a:chOff x="906" y="3365"/>
            <a:chExt cx="281" cy="265"/>
          </a:xfrm>
        </p:grpSpPr>
        <p:grpSp>
          <p:nvGrpSpPr>
            <p:cNvPr id="29810" name="Group 208"/>
            <p:cNvGrpSpPr>
              <a:grpSpLocks/>
            </p:cNvGrpSpPr>
            <p:nvPr/>
          </p:nvGrpSpPr>
          <p:grpSpPr bwMode="auto">
            <a:xfrm>
              <a:off x="912" y="3369"/>
              <a:ext cx="275" cy="261"/>
              <a:chOff x="912" y="3369"/>
              <a:chExt cx="275" cy="261"/>
            </a:xfrm>
          </p:grpSpPr>
          <p:sp>
            <p:nvSpPr>
              <p:cNvPr id="29824" name="Freeform 20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25" name="Freeform 21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26" name="Freeform 21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27" name="Freeform 21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28" name="Rectangle 21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29" name="Rectangle 21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30" name="Rectangle 21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31" name="Line 21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832" name="Group 217"/>
              <p:cNvGrpSpPr>
                <a:grpSpLocks/>
              </p:cNvGrpSpPr>
              <p:nvPr/>
            </p:nvGrpSpPr>
            <p:grpSpPr bwMode="auto">
              <a:xfrm>
                <a:off x="912" y="3592"/>
                <a:ext cx="275" cy="38"/>
                <a:chOff x="912" y="3592"/>
                <a:chExt cx="275" cy="38"/>
              </a:xfrm>
            </p:grpSpPr>
            <p:sp>
              <p:nvSpPr>
                <p:cNvPr id="29833" name="Freeform 21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34" name="Freeform 21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35" name="Rectangle 22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29811" name="Group 221"/>
            <p:cNvGrpSpPr>
              <a:grpSpLocks/>
            </p:cNvGrpSpPr>
            <p:nvPr/>
          </p:nvGrpSpPr>
          <p:grpSpPr bwMode="auto">
            <a:xfrm>
              <a:off x="906" y="3365"/>
              <a:ext cx="275" cy="261"/>
              <a:chOff x="906" y="3365"/>
              <a:chExt cx="275" cy="261"/>
            </a:xfrm>
          </p:grpSpPr>
          <p:sp>
            <p:nvSpPr>
              <p:cNvPr id="29812" name="Freeform 22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13" name="Freeform 22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14" name="Freeform 22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15" name="Freeform 22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16" name="Rectangle 22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17" name="Rectangle 22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18" name="Rectangle 22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19" name="Line 22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820" name="Group 230"/>
              <p:cNvGrpSpPr>
                <a:grpSpLocks/>
              </p:cNvGrpSpPr>
              <p:nvPr/>
            </p:nvGrpSpPr>
            <p:grpSpPr bwMode="auto">
              <a:xfrm>
                <a:off x="906" y="3587"/>
                <a:ext cx="275" cy="39"/>
                <a:chOff x="906" y="3587"/>
                <a:chExt cx="275" cy="39"/>
              </a:xfrm>
            </p:grpSpPr>
            <p:sp>
              <p:nvSpPr>
                <p:cNvPr id="29821" name="Freeform 23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22" name="Freeform 23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23" name="Rectangle 23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29722" name="Group 234"/>
          <p:cNvGrpSpPr>
            <a:grpSpLocks/>
          </p:cNvGrpSpPr>
          <p:nvPr/>
        </p:nvGrpSpPr>
        <p:grpSpPr bwMode="auto">
          <a:xfrm>
            <a:off x="2603500" y="5346700"/>
            <a:ext cx="444500" cy="839788"/>
            <a:chOff x="1660" y="3427"/>
            <a:chExt cx="217" cy="339"/>
          </a:xfrm>
        </p:grpSpPr>
        <p:grpSp>
          <p:nvGrpSpPr>
            <p:cNvPr id="29790" name="Group 235"/>
            <p:cNvGrpSpPr>
              <a:grpSpLocks/>
            </p:cNvGrpSpPr>
            <p:nvPr/>
          </p:nvGrpSpPr>
          <p:grpSpPr bwMode="auto">
            <a:xfrm>
              <a:off x="1665" y="3433"/>
              <a:ext cx="212" cy="333"/>
              <a:chOff x="1665" y="3433"/>
              <a:chExt cx="212" cy="333"/>
            </a:xfrm>
          </p:grpSpPr>
          <p:sp>
            <p:nvSpPr>
              <p:cNvPr id="29801" name="Freeform 236"/>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02" name="Freeform 237"/>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03" name="Freeform 238"/>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04" name="Freeform 239"/>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05" name="Rectangle 240"/>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06" name="Rectangle 241"/>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07" name="Line 242"/>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08" name="Line 243"/>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09" name="Line 244"/>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9791" name="Group 245"/>
            <p:cNvGrpSpPr>
              <a:grpSpLocks/>
            </p:cNvGrpSpPr>
            <p:nvPr/>
          </p:nvGrpSpPr>
          <p:grpSpPr bwMode="auto">
            <a:xfrm>
              <a:off x="1660" y="3427"/>
              <a:ext cx="212" cy="333"/>
              <a:chOff x="1660" y="3427"/>
              <a:chExt cx="212" cy="333"/>
            </a:xfrm>
          </p:grpSpPr>
          <p:sp>
            <p:nvSpPr>
              <p:cNvPr id="29792" name="Freeform 246"/>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93" name="Freeform 247"/>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94" name="Freeform 248"/>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95" name="Freeform 249"/>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96" name="Rectangle 250"/>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97" name="Rectangle 251"/>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98" name="Line 252"/>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99" name="Line 253"/>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800" name="Line 254"/>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9723" name="Rectangle 255"/>
          <p:cNvSpPr>
            <a:spLocks noChangeArrowheads="1"/>
          </p:cNvSpPr>
          <p:nvPr/>
        </p:nvSpPr>
        <p:spPr bwMode="auto">
          <a:xfrm>
            <a:off x="2370138" y="3798888"/>
            <a:ext cx="857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24" name="Rectangle 256"/>
          <p:cNvSpPr>
            <a:spLocks noChangeArrowheads="1"/>
          </p:cNvSpPr>
          <p:nvPr/>
        </p:nvSpPr>
        <p:spPr bwMode="auto">
          <a:xfrm>
            <a:off x="2470150" y="3938588"/>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校园网</a:t>
            </a:r>
          </a:p>
        </p:txBody>
      </p:sp>
      <p:sp>
        <p:nvSpPr>
          <p:cNvPr id="29725" name="Rectangle 257"/>
          <p:cNvSpPr>
            <a:spLocks noChangeArrowheads="1"/>
          </p:cNvSpPr>
          <p:nvPr/>
        </p:nvSpPr>
        <p:spPr bwMode="auto">
          <a:xfrm>
            <a:off x="3192463" y="5832475"/>
            <a:ext cx="1074737"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26" name="Rectangle 258"/>
          <p:cNvSpPr>
            <a:spLocks noChangeArrowheads="1"/>
          </p:cNvSpPr>
          <p:nvPr/>
        </p:nvSpPr>
        <p:spPr bwMode="auto">
          <a:xfrm>
            <a:off x="3527425" y="5949950"/>
            <a:ext cx="203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kumimoji="1" lang="zh-CN" altLang="en-US" sz="2000">
                <a:solidFill>
                  <a:srgbClr val="333399"/>
                </a:solidFill>
              </a:rPr>
              <a:t>校园网的高速缓存</a:t>
            </a:r>
          </a:p>
          <a:p>
            <a:pPr algn="ctr" fontAlgn="base">
              <a:spcBef>
                <a:spcPct val="0"/>
              </a:spcBef>
              <a:spcAft>
                <a:spcPct val="0"/>
              </a:spcAft>
            </a:pPr>
            <a:r>
              <a:rPr kumimoji="1" lang="zh-CN" altLang="en-US" sz="2000">
                <a:solidFill>
                  <a:srgbClr val="333399"/>
                </a:solidFill>
              </a:rPr>
              <a:t>（代理服务器）</a:t>
            </a:r>
          </a:p>
        </p:txBody>
      </p:sp>
      <p:grpSp>
        <p:nvGrpSpPr>
          <p:cNvPr id="29727" name="Group 259"/>
          <p:cNvGrpSpPr>
            <a:grpSpLocks/>
          </p:cNvGrpSpPr>
          <p:nvPr/>
        </p:nvGrpSpPr>
        <p:grpSpPr bwMode="auto">
          <a:xfrm>
            <a:off x="8070850" y="3213100"/>
            <a:ext cx="392113" cy="661988"/>
            <a:chOff x="4305" y="2335"/>
            <a:chExt cx="216" cy="339"/>
          </a:xfrm>
        </p:grpSpPr>
        <p:grpSp>
          <p:nvGrpSpPr>
            <p:cNvPr id="29770" name="Group 260"/>
            <p:cNvGrpSpPr>
              <a:grpSpLocks/>
            </p:cNvGrpSpPr>
            <p:nvPr/>
          </p:nvGrpSpPr>
          <p:grpSpPr bwMode="auto">
            <a:xfrm>
              <a:off x="4310" y="2341"/>
              <a:ext cx="211" cy="333"/>
              <a:chOff x="4310" y="2341"/>
              <a:chExt cx="211" cy="333"/>
            </a:xfrm>
          </p:grpSpPr>
          <p:sp>
            <p:nvSpPr>
              <p:cNvPr id="29781" name="Freeform 261"/>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82" name="Freeform 262"/>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83" name="Freeform 263"/>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84" name="Freeform 264"/>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85" name="Rectangle 265"/>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86" name="Rectangle 266"/>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87" name="Line 267"/>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88" name="Line 268"/>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89" name="Line 269"/>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9771" name="Group 270"/>
            <p:cNvGrpSpPr>
              <a:grpSpLocks/>
            </p:cNvGrpSpPr>
            <p:nvPr/>
          </p:nvGrpSpPr>
          <p:grpSpPr bwMode="auto">
            <a:xfrm>
              <a:off x="4305" y="2335"/>
              <a:ext cx="211" cy="332"/>
              <a:chOff x="4305" y="2335"/>
              <a:chExt cx="211" cy="332"/>
            </a:xfrm>
          </p:grpSpPr>
          <p:sp>
            <p:nvSpPr>
              <p:cNvPr id="29772" name="Freeform 271"/>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73" name="Freeform 272"/>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74" name="Freeform 273"/>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75" name="Freeform 274"/>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76" name="Rectangle 275"/>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77" name="Rectangle 276"/>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78" name="Line 277"/>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79" name="Line 278"/>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80" name="Line 279"/>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9728" name="Rectangle 280"/>
          <p:cNvSpPr>
            <a:spLocks noChangeArrowheads="1"/>
          </p:cNvSpPr>
          <p:nvPr/>
        </p:nvSpPr>
        <p:spPr bwMode="auto">
          <a:xfrm>
            <a:off x="6781800" y="3373438"/>
            <a:ext cx="1268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源点服务器</a:t>
            </a:r>
          </a:p>
        </p:txBody>
      </p:sp>
      <p:sp>
        <p:nvSpPr>
          <p:cNvPr id="29729" name="Rectangle 281"/>
          <p:cNvSpPr>
            <a:spLocks noChangeArrowheads="1"/>
          </p:cNvSpPr>
          <p:nvPr/>
        </p:nvSpPr>
        <p:spPr bwMode="auto">
          <a:xfrm>
            <a:off x="4178300" y="4381500"/>
            <a:ext cx="8175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30" name="Rectangle 282"/>
          <p:cNvSpPr>
            <a:spLocks noChangeArrowheads="1"/>
          </p:cNvSpPr>
          <p:nvPr/>
        </p:nvSpPr>
        <p:spPr bwMode="auto">
          <a:xfrm>
            <a:off x="4716463" y="444817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2 Mb/s</a:t>
            </a:r>
          </a:p>
        </p:txBody>
      </p:sp>
      <p:grpSp>
        <p:nvGrpSpPr>
          <p:cNvPr id="29731" name="Group 283"/>
          <p:cNvGrpSpPr>
            <a:grpSpLocks/>
          </p:cNvGrpSpPr>
          <p:nvPr/>
        </p:nvGrpSpPr>
        <p:grpSpPr bwMode="auto">
          <a:xfrm>
            <a:off x="2863850" y="5832475"/>
            <a:ext cx="522288" cy="260350"/>
            <a:chOff x="1872" y="3676"/>
            <a:chExt cx="227" cy="136"/>
          </a:xfrm>
        </p:grpSpPr>
        <p:sp>
          <p:nvSpPr>
            <p:cNvPr id="29768" name="Line 284"/>
            <p:cNvSpPr>
              <a:spLocks noChangeShapeType="1"/>
            </p:cNvSpPr>
            <p:nvPr/>
          </p:nvSpPr>
          <p:spPr bwMode="auto">
            <a:xfrm>
              <a:off x="1919" y="3702"/>
              <a:ext cx="180" cy="11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69" name="Freeform 285"/>
            <p:cNvSpPr>
              <a:spLocks/>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 name="T12" fmla="*/ 0 w 62"/>
                <a:gd name="T13" fmla="*/ 0 h 47"/>
                <a:gd name="T14" fmla="*/ 62 w 62"/>
                <a:gd name="T15" fmla="*/ 47 h 47"/>
              </a:gdLst>
              <a:ahLst/>
              <a:cxnLst>
                <a:cxn ang="T8">
                  <a:pos x="T0" y="T1"/>
                </a:cxn>
                <a:cxn ang="T9">
                  <a:pos x="T2" y="T3"/>
                </a:cxn>
                <a:cxn ang="T10">
                  <a:pos x="T4" y="T5"/>
                </a:cxn>
                <a:cxn ang="T11">
                  <a:pos x="T6" y="T7"/>
                </a:cxn>
              </a:cxnLst>
              <a:rect l="T12" t="T13" r="T14" b="T15"/>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9732" name="Group 286"/>
          <p:cNvGrpSpPr>
            <a:grpSpLocks/>
          </p:cNvGrpSpPr>
          <p:nvPr/>
        </p:nvGrpSpPr>
        <p:grpSpPr bwMode="auto">
          <a:xfrm>
            <a:off x="6070600" y="4576763"/>
            <a:ext cx="560388" cy="374650"/>
            <a:chOff x="3202" y="3033"/>
            <a:chExt cx="309" cy="192"/>
          </a:xfrm>
        </p:grpSpPr>
        <p:sp>
          <p:nvSpPr>
            <p:cNvPr id="29743" name="Oval 287"/>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44" name="Rectangle 288"/>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45" name="Rectangle 289"/>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46" name="Oval 290"/>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9747" name="Group 291"/>
            <p:cNvGrpSpPr>
              <a:grpSpLocks/>
            </p:cNvGrpSpPr>
            <p:nvPr/>
          </p:nvGrpSpPr>
          <p:grpSpPr bwMode="auto">
            <a:xfrm>
              <a:off x="3249" y="3046"/>
              <a:ext cx="214" cy="86"/>
              <a:chOff x="3249" y="3046"/>
              <a:chExt cx="214" cy="86"/>
            </a:xfrm>
          </p:grpSpPr>
          <p:grpSp>
            <p:nvGrpSpPr>
              <p:cNvPr id="29750" name="Group 292"/>
              <p:cNvGrpSpPr>
                <a:grpSpLocks/>
              </p:cNvGrpSpPr>
              <p:nvPr/>
            </p:nvGrpSpPr>
            <p:grpSpPr bwMode="auto">
              <a:xfrm>
                <a:off x="3249" y="3046"/>
                <a:ext cx="212" cy="84"/>
                <a:chOff x="3249" y="3046"/>
                <a:chExt cx="212" cy="84"/>
              </a:xfrm>
            </p:grpSpPr>
            <p:sp>
              <p:nvSpPr>
                <p:cNvPr id="29760" name="Freeform 293"/>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61" name="Freeform 294"/>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62" name="Freeform 295"/>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63" name="Freeform 296"/>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64" name="Freeform 297"/>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65" name="Freeform 298"/>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66" name="Freeform 299"/>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67" name="Freeform 300"/>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29751" name="Group 301"/>
              <p:cNvGrpSpPr>
                <a:grpSpLocks/>
              </p:cNvGrpSpPr>
              <p:nvPr/>
            </p:nvGrpSpPr>
            <p:grpSpPr bwMode="auto">
              <a:xfrm>
                <a:off x="3251" y="3048"/>
                <a:ext cx="212" cy="84"/>
                <a:chOff x="3251" y="3048"/>
                <a:chExt cx="212" cy="84"/>
              </a:xfrm>
            </p:grpSpPr>
            <p:sp>
              <p:nvSpPr>
                <p:cNvPr id="29752" name="Freeform 302"/>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53" name="Freeform 303"/>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54" name="Freeform 304"/>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55" name="Freeform 305"/>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56" name="Freeform 306"/>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57" name="Freeform 307"/>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58" name="Freeform 308"/>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59" name="Freeform 309"/>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29748" name="Line 310"/>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49" name="Line 311"/>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
        <p:nvSpPr>
          <p:cNvPr id="29733" name="Rectangle 312"/>
          <p:cNvSpPr>
            <a:spLocks noChangeArrowheads="1"/>
          </p:cNvSpPr>
          <p:nvPr/>
        </p:nvSpPr>
        <p:spPr bwMode="auto">
          <a:xfrm>
            <a:off x="6642100" y="4152900"/>
            <a:ext cx="8556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34" name="Rectangle 313"/>
          <p:cNvSpPr>
            <a:spLocks noChangeArrowheads="1"/>
          </p:cNvSpPr>
          <p:nvPr/>
        </p:nvSpPr>
        <p:spPr bwMode="auto">
          <a:xfrm>
            <a:off x="6948488" y="458152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因特网</a:t>
            </a:r>
          </a:p>
        </p:txBody>
      </p:sp>
      <p:sp>
        <p:nvSpPr>
          <p:cNvPr id="29735" name="Rectangle 314"/>
          <p:cNvSpPr>
            <a:spLocks noChangeArrowheads="1"/>
          </p:cNvSpPr>
          <p:nvPr/>
        </p:nvSpPr>
        <p:spPr bwMode="auto">
          <a:xfrm>
            <a:off x="3686175" y="4240213"/>
            <a:ext cx="384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36" name="Rectangle 315"/>
          <p:cNvSpPr>
            <a:spLocks noChangeArrowheads="1"/>
          </p:cNvSpPr>
          <p:nvPr/>
        </p:nvSpPr>
        <p:spPr bwMode="auto">
          <a:xfrm>
            <a:off x="2863850" y="4948238"/>
            <a:ext cx="4175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37" name="Rectangle 316"/>
          <p:cNvSpPr>
            <a:spLocks noChangeArrowheads="1"/>
          </p:cNvSpPr>
          <p:nvPr/>
        </p:nvSpPr>
        <p:spPr bwMode="auto">
          <a:xfrm>
            <a:off x="1708150" y="4594225"/>
            <a:ext cx="419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738" name="Rectangle 317"/>
          <p:cNvSpPr>
            <a:spLocks noChangeArrowheads="1"/>
          </p:cNvSpPr>
          <p:nvPr/>
        </p:nvSpPr>
        <p:spPr bwMode="auto">
          <a:xfrm>
            <a:off x="427038" y="42545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浏览器</a:t>
            </a:r>
          </a:p>
        </p:txBody>
      </p:sp>
      <p:sp>
        <p:nvSpPr>
          <p:cNvPr id="29739" name="Rectangle 318"/>
          <p:cNvSpPr>
            <a:spLocks noChangeArrowheads="1"/>
          </p:cNvSpPr>
          <p:nvPr/>
        </p:nvSpPr>
        <p:spPr bwMode="auto">
          <a:xfrm>
            <a:off x="3732213" y="4268788"/>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1</a:t>
            </a:r>
          </a:p>
        </p:txBody>
      </p:sp>
      <p:sp>
        <p:nvSpPr>
          <p:cNvPr id="29740" name="Rectangle 319"/>
          <p:cNvSpPr>
            <a:spLocks noChangeArrowheads="1"/>
          </p:cNvSpPr>
          <p:nvPr/>
        </p:nvSpPr>
        <p:spPr bwMode="auto">
          <a:xfrm>
            <a:off x="5895975" y="4294188"/>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2</a:t>
            </a:r>
          </a:p>
        </p:txBody>
      </p:sp>
      <p:sp>
        <p:nvSpPr>
          <p:cNvPr id="29741" name="Text Box 324"/>
          <p:cNvSpPr txBox="1">
            <a:spLocks noChangeArrowheads="1"/>
          </p:cNvSpPr>
          <p:nvPr/>
        </p:nvSpPr>
        <p:spPr bwMode="auto">
          <a:xfrm>
            <a:off x="468313" y="1335088"/>
            <a:ext cx="822801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dirty="0">
                <a:solidFill>
                  <a:srgbClr val="333399"/>
                </a:solidFill>
                <a:ea typeface="黑体" pitchFamily="49" charset="-122"/>
              </a:rPr>
              <a:t>(3) </a:t>
            </a:r>
            <a:r>
              <a:rPr lang="zh-CN" altLang="en-US" sz="2800" dirty="0">
                <a:solidFill>
                  <a:srgbClr val="333399"/>
                </a:solidFill>
                <a:ea typeface="黑体" pitchFamily="49" charset="-122"/>
              </a:rPr>
              <a:t>否则，高速缓存就代表发出请求的用户浏览器，与因特网上的源点服务器建立 </a:t>
            </a:r>
            <a:r>
              <a:rPr lang="en-US" altLang="zh-CN" sz="2800" dirty="0">
                <a:solidFill>
                  <a:srgbClr val="333399"/>
                </a:solidFill>
                <a:ea typeface="黑体" pitchFamily="49" charset="-122"/>
              </a:rPr>
              <a:t>TCP </a:t>
            </a:r>
            <a:r>
              <a:rPr lang="zh-CN" altLang="en-US" sz="2800" dirty="0">
                <a:solidFill>
                  <a:srgbClr val="333399"/>
                </a:solidFill>
                <a:ea typeface="黑体" pitchFamily="49" charset="-122"/>
              </a:rPr>
              <a:t>连接，并发送 </a:t>
            </a:r>
            <a:r>
              <a:rPr lang="en-US" altLang="zh-CN" sz="2800" dirty="0">
                <a:solidFill>
                  <a:srgbClr val="333399"/>
                </a:solidFill>
                <a:ea typeface="黑体" pitchFamily="49" charset="-122"/>
              </a:rPr>
              <a:t>HTTP </a:t>
            </a:r>
            <a:r>
              <a:rPr lang="zh-CN" altLang="en-US" sz="2800" dirty="0">
                <a:solidFill>
                  <a:srgbClr val="333399"/>
                </a:solidFill>
                <a:ea typeface="黑体" pitchFamily="49" charset="-122"/>
              </a:rPr>
              <a:t>请求报文。</a:t>
            </a:r>
          </a:p>
        </p:txBody>
      </p:sp>
      <p:sp>
        <p:nvSpPr>
          <p:cNvPr id="648517" name="Freeform 325"/>
          <p:cNvSpPr>
            <a:spLocks/>
          </p:cNvSpPr>
          <p:nvPr/>
        </p:nvSpPr>
        <p:spPr bwMode="auto">
          <a:xfrm>
            <a:off x="2916238" y="3644900"/>
            <a:ext cx="5327650" cy="1871663"/>
          </a:xfrm>
          <a:custGeom>
            <a:avLst/>
            <a:gdLst>
              <a:gd name="T0" fmla="*/ 0 w 3356"/>
              <a:gd name="T1" fmla="*/ 1179 h 1179"/>
              <a:gd name="T2" fmla="*/ 385 w 3356"/>
              <a:gd name="T3" fmla="*/ 867 h 1179"/>
              <a:gd name="T4" fmla="*/ 732 w 3356"/>
              <a:gd name="T5" fmla="*/ 758 h 1179"/>
              <a:gd name="T6" fmla="*/ 1464 w 3356"/>
              <a:gd name="T7" fmla="*/ 749 h 1179"/>
              <a:gd name="T8" fmla="*/ 1893 w 3356"/>
              <a:gd name="T9" fmla="*/ 739 h 1179"/>
              <a:gd name="T10" fmla="*/ 2222 w 3356"/>
              <a:gd name="T11" fmla="*/ 680 h 1179"/>
              <a:gd name="T12" fmla="*/ 2631 w 3356"/>
              <a:gd name="T13" fmla="*/ 499 h 1179"/>
              <a:gd name="T14" fmla="*/ 2993 w 3356"/>
              <a:gd name="T15" fmla="*/ 272 h 1179"/>
              <a:gd name="T16" fmla="*/ 3356 w 3356"/>
              <a:gd name="T17" fmla="*/ 0 h 11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56"/>
              <a:gd name="T28" fmla="*/ 0 h 1179"/>
              <a:gd name="T29" fmla="*/ 3356 w 3356"/>
              <a:gd name="T30" fmla="*/ 1179 h 117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56" h="1179">
                <a:moveTo>
                  <a:pt x="0" y="1179"/>
                </a:moveTo>
                <a:cubicBezTo>
                  <a:pt x="64" y="1127"/>
                  <a:pt x="263" y="937"/>
                  <a:pt x="385" y="867"/>
                </a:cubicBezTo>
                <a:cubicBezTo>
                  <a:pt x="507" y="797"/>
                  <a:pt x="552" y="778"/>
                  <a:pt x="732" y="758"/>
                </a:cubicBezTo>
                <a:cubicBezTo>
                  <a:pt x="912" y="738"/>
                  <a:pt x="1271" y="752"/>
                  <a:pt x="1464" y="749"/>
                </a:cubicBezTo>
                <a:cubicBezTo>
                  <a:pt x="1657" y="746"/>
                  <a:pt x="1767" y="750"/>
                  <a:pt x="1893" y="739"/>
                </a:cubicBezTo>
                <a:cubicBezTo>
                  <a:pt x="2019" y="728"/>
                  <a:pt x="2099" y="720"/>
                  <a:pt x="2222" y="680"/>
                </a:cubicBezTo>
                <a:cubicBezTo>
                  <a:pt x="2345" y="640"/>
                  <a:pt x="2503" y="567"/>
                  <a:pt x="2631" y="499"/>
                </a:cubicBezTo>
                <a:cubicBezTo>
                  <a:pt x="2759" y="431"/>
                  <a:pt x="2872" y="355"/>
                  <a:pt x="2993" y="272"/>
                </a:cubicBezTo>
                <a:cubicBezTo>
                  <a:pt x="3114" y="189"/>
                  <a:pt x="3295" y="53"/>
                  <a:pt x="3356" y="0"/>
                </a:cubicBezTo>
              </a:path>
            </a:pathLst>
          </a:custGeom>
          <a:noFill/>
          <a:ln w="76200" cmpd="sng">
            <a:solidFill>
              <a:schemeClr val="hlink"/>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9134817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8517"/>
                                        </p:tgtEl>
                                        <p:attrNameLst>
                                          <p:attrName>style.visibility</p:attrName>
                                        </p:attrNameLst>
                                      </p:cBhvr>
                                      <p:to>
                                        <p:strVal val="visible"/>
                                      </p:to>
                                    </p:set>
                                    <p:animEffect transition="in" filter="wipe(left)">
                                      <p:cBhvr>
                                        <p:cTn id="7" dur="500"/>
                                        <p:tgtEl>
                                          <p:spTgt spid="648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517"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56116" y="285066"/>
            <a:ext cx="7793038" cy="622300"/>
          </a:xfrm>
        </p:spPr>
        <p:txBody>
          <a:bodyPr/>
          <a:lstStyle/>
          <a:p>
            <a:pPr algn="ctr" eaLnBrk="1" hangingPunct="1"/>
            <a:r>
              <a:rPr lang="zh-CN" altLang="en-US" dirty="0"/>
              <a:t>使用高速缓存的情况</a:t>
            </a:r>
          </a:p>
        </p:txBody>
      </p:sp>
      <p:grpSp>
        <p:nvGrpSpPr>
          <p:cNvPr id="30724" name="Group 3"/>
          <p:cNvGrpSpPr>
            <a:grpSpLocks/>
          </p:cNvGrpSpPr>
          <p:nvPr/>
        </p:nvGrpSpPr>
        <p:grpSpPr bwMode="auto">
          <a:xfrm>
            <a:off x="250825" y="3494088"/>
            <a:ext cx="3454400" cy="2570162"/>
            <a:chOff x="912" y="768"/>
            <a:chExt cx="2400" cy="1584"/>
          </a:xfrm>
        </p:grpSpPr>
        <p:sp>
          <p:nvSpPr>
            <p:cNvPr id="31023" name="Oval 4"/>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24" name="Oval 5"/>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25" name="Oval 6"/>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26" name="Oval 7"/>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27" name="Oval 8"/>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28" name="Oval 9"/>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29" name="Oval 10"/>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30" name="Oval 11"/>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31" name="Oval 12"/>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032" name="Group 13"/>
            <p:cNvGrpSpPr>
              <a:grpSpLocks/>
            </p:cNvGrpSpPr>
            <p:nvPr/>
          </p:nvGrpSpPr>
          <p:grpSpPr bwMode="auto">
            <a:xfrm>
              <a:off x="912" y="768"/>
              <a:ext cx="2386" cy="1553"/>
              <a:chOff x="912" y="768"/>
              <a:chExt cx="2386" cy="1553"/>
            </a:xfrm>
          </p:grpSpPr>
          <p:sp>
            <p:nvSpPr>
              <p:cNvPr id="31033" name="Oval 14"/>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34" name="Oval 15"/>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35" name="Oval 16"/>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36" name="Oval 17"/>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37" name="Oval 18"/>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38" name="Oval 19"/>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39" name="Oval 20"/>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40" name="Oval 21"/>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41" name="Oval 22"/>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aphicFrame>
        <p:nvGraphicFramePr>
          <p:cNvPr id="30722" name="Object 23"/>
          <p:cNvGraphicFramePr>
            <a:graphicFrameLocks noChangeAspect="1"/>
          </p:cNvGraphicFramePr>
          <p:nvPr/>
        </p:nvGraphicFramePr>
        <p:xfrm>
          <a:off x="6542088" y="4217988"/>
          <a:ext cx="1770062" cy="1149350"/>
        </p:xfrm>
        <a:graphic>
          <a:graphicData uri="http://schemas.openxmlformats.org/presentationml/2006/ole">
            <mc:AlternateContent xmlns:mc="http://schemas.openxmlformats.org/markup-compatibility/2006">
              <mc:Choice xmlns:v="urn:schemas-microsoft-com:vml" Requires="v">
                <p:oleObj spid="_x0000_s83984" name="VISIO" r:id="rId4" imgW="1689840" imgH="964440" progId="Visio.Drawing.6">
                  <p:embed/>
                </p:oleObj>
              </mc:Choice>
              <mc:Fallback>
                <p:oleObj name="VISIO" r:id="rId4" imgW="1689840" imgH="964440" progId="Visio.Drawing.6">
                  <p:embed/>
                  <p:pic>
                    <p:nvPicPr>
                      <p:cNvPr id="30722"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2088" y="4217988"/>
                        <a:ext cx="1770062"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0725" name="Line 24"/>
          <p:cNvSpPr>
            <a:spLocks noChangeShapeType="1"/>
          </p:cNvSpPr>
          <p:nvPr/>
        </p:nvSpPr>
        <p:spPr bwMode="auto">
          <a:xfrm>
            <a:off x="3735388" y="4779963"/>
            <a:ext cx="252412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26" name="Line 25"/>
          <p:cNvSpPr>
            <a:spLocks noChangeShapeType="1"/>
          </p:cNvSpPr>
          <p:nvPr/>
        </p:nvSpPr>
        <p:spPr bwMode="auto">
          <a:xfrm>
            <a:off x="7637463" y="5289550"/>
            <a:ext cx="649287" cy="5429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27" name="Line 26"/>
          <p:cNvSpPr>
            <a:spLocks noChangeShapeType="1"/>
          </p:cNvSpPr>
          <p:nvPr/>
        </p:nvSpPr>
        <p:spPr bwMode="auto">
          <a:xfrm>
            <a:off x="8012113" y="5010150"/>
            <a:ext cx="520700" cy="1158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28" name="Line 27"/>
          <p:cNvSpPr>
            <a:spLocks noChangeShapeType="1"/>
          </p:cNvSpPr>
          <p:nvPr/>
        </p:nvSpPr>
        <p:spPr bwMode="auto">
          <a:xfrm flipV="1">
            <a:off x="8040688" y="4329113"/>
            <a:ext cx="492125" cy="1539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29" name="Line 28"/>
          <p:cNvSpPr>
            <a:spLocks noChangeShapeType="1"/>
          </p:cNvSpPr>
          <p:nvPr/>
        </p:nvSpPr>
        <p:spPr bwMode="auto">
          <a:xfrm flipV="1">
            <a:off x="7607300" y="3709988"/>
            <a:ext cx="679450" cy="5953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730" name="Group 29"/>
          <p:cNvGrpSpPr>
            <a:grpSpLocks/>
          </p:cNvGrpSpPr>
          <p:nvPr/>
        </p:nvGrpSpPr>
        <p:grpSpPr bwMode="auto">
          <a:xfrm>
            <a:off x="8399463" y="3984625"/>
            <a:ext cx="393700" cy="661988"/>
            <a:chOff x="4486" y="2730"/>
            <a:chExt cx="217" cy="339"/>
          </a:xfrm>
        </p:grpSpPr>
        <p:grpSp>
          <p:nvGrpSpPr>
            <p:cNvPr id="31003" name="Group 30"/>
            <p:cNvGrpSpPr>
              <a:grpSpLocks/>
            </p:cNvGrpSpPr>
            <p:nvPr/>
          </p:nvGrpSpPr>
          <p:grpSpPr bwMode="auto">
            <a:xfrm>
              <a:off x="4491" y="2736"/>
              <a:ext cx="212" cy="333"/>
              <a:chOff x="4491" y="2736"/>
              <a:chExt cx="212" cy="333"/>
            </a:xfrm>
          </p:grpSpPr>
          <p:sp>
            <p:nvSpPr>
              <p:cNvPr id="31014" name="Freeform 31"/>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15" name="Freeform 32"/>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16" name="Freeform 33"/>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17" name="Freeform 34"/>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18" name="Rectangle 35"/>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19" name="Rectangle 36"/>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20" name="Line 37"/>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21" name="Line 38"/>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22" name="Line 39"/>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1004" name="Group 40"/>
            <p:cNvGrpSpPr>
              <a:grpSpLocks/>
            </p:cNvGrpSpPr>
            <p:nvPr/>
          </p:nvGrpSpPr>
          <p:grpSpPr bwMode="auto">
            <a:xfrm>
              <a:off x="4486" y="2730"/>
              <a:ext cx="212" cy="333"/>
              <a:chOff x="4486" y="2730"/>
              <a:chExt cx="212" cy="333"/>
            </a:xfrm>
          </p:grpSpPr>
          <p:sp>
            <p:nvSpPr>
              <p:cNvPr id="31005" name="Freeform 41"/>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06" name="Freeform 42"/>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07" name="Freeform 43"/>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08" name="Freeform 44"/>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09" name="Rectangle 45"/>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10" name="Rectangle 46"/>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11" name="Line 47"/>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12" name="Line 48"/>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13" name="Line 49"/>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0731" name="Group 50"/>
          <p:cNvGrpSpPr>
            <a:grpSpLocks/>
          </p:cNvGrpSpPr>
          <p:nvPr/>
        </p:nvGrpSpPr>
        <p:grpSpPr bwMode="auto">
          <a:xfrm>
            <a:off x="8399463" y="4845050"/>
            <a:ext cx="393700" cy="661988"/>
            <a:chOff x="4486" y="3170"/>
            <a:chExt cx="217" cy="339"/>
          </a:xfrm>
        </p:grpSpPr>
        <p:grpSp>
          <p:nvGrpSpPr>
            <p:cNvPr id="30983" name="Group 51"/>
            <p:cNvGrpSpPr>
              <a:grpSpLocks/>
            </p:cNvGrpSpPr>
            <p:nvPr/>
          </p:nvGrpSpPr>
          <p:grpSpPr bwMode="auto">
            <a:xfrm>
              <a:off x="4491" y="3176"/>
              <a:ext cx="212" cy="333"/>
              <a:chOff x="4491" y="3176"/>
              <a:chExt cx="212" cy="333"/>
            </a:xfrm>
          </p:grpSpPr>
          <p:sp>
            <p:nvSpPr>
              <p:cNvPr id="30994" name="Freeform 52"/>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95" name="Freeform 53"/>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96" name="Freeform 54"/>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97" name="Freeform 55"/>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98" name="Rectangle 56"/>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99" name="Rectangle 57"/>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00" name="Line 58"/>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01" name="Line 59"/>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002" name="Line 60"/>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0984" name="Group 61"/>
            <p:cNvGrpSpPr>
              <a:grpSpLocks/>
            </p:cNvGrpSpPr>
            <p:nvPr/>
          </p:nvGrpSpPr>
          <p:grpSpPr bwMode="auto">
            <a:xfrm>
              <a:off x="4486" y="3170"/>
              <a:ext cx="212" cy="332"/>
              <a:chOff x="4486" y="3170"/>
              <a:chExt cx="212" cy="332"/>
            </a:xfrm>
          </p:grpSpPr>
          <p:sp>
            <p:nvSpPr>
              <p:cNvPr id="30985" name="Freeform 62"/>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86" name="Freeform 63"/>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87" name="Freeform 64"/>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88" name="Freeform 65"/>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89" name="Rectangle 66"/>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90" name="Rectangle 67"/>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91" name="Line 68"/>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92" name="Line 69"/>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93" name="Line 70"/>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0732" name="Group 71"/>
          <p:cNvGrpSpPr>
            <a:grpSpLocks/>
          </p:cNvGrpSpPr>
          <p:nvPr/>
        </p:nvGrpSpPr>
        <p:grpSpPr bwMode="auto">
          <a:xfrm>
            <a:off x="7989888" y="5518150"/>
            <a:ext cx="390525" cy="661988"/>
            <a:chOff x="4260" y="3515"/>
            <a:chExt cx="216" cy="339"/>
          </a:xfrm>
        </p:grpSpPr>
        <p:grpSp>
          <p:nvGrpSpPr>
            <p:cNvPr id="30963" name="Group 72"/>
            <p:cNvGrpSpPr>
              <a:grpSpLocks/>
            </p:cNvGrpSpPr>
            <p:nvPr/>
          </p:nvGrpSpPr>
          <p:grpSpPr bwMode="auto">
            <a:xfrm>
              <a:off x="4265" y="3521"/>
              <a:ext cx="211" cy="333"/>
              <a:chOff x="4265" y="3521"/>
              <a:chExt cx="211" cy="333"/>
            </a:xfrm>
          </p:grpSpPr>
          <p:sp>
            <p:nvSpPr>
              <p:cNvPr id="30974" name="Freeform 73"/>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75" name="Freeform 74"/>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76" name="Freeform 75"/>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77" name="Freeform 76"/>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78" name="Rectangle 77"/>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79" name="Rectangle 78"/>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80" name="Line 79"/>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81" name="Line 80"/>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82" name="Line 81"/>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0964" name="Group 82"/>
            <p:cNvGrpSpPr>
              <a:grpSpLocks/>
            </p:cNvGrpSpPr>
            <p:nvPr/>
          </p:nvGrpSpPr>
          <p:grpSpPr bwMode="auto">
            <a:xfrm>
              <a:off x="4260" y="3515"/>
              <a:ext cx="211" cy="332"/>
              <a:chOff x="4260" y="3515"/>
              <a:chExt cx="211" cy="332"/>
            </a:xfrm>
          </p:grpSpPr>
          <p:sp>
            <p:nvSpPr>
              <p:cNvPr id="30965" name="Freeform 83"/>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66" name="Freeform 84"/>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67" name="Freeform 85"/>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68" name="Freeform 86"/>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69" name="Rectangle 87"/>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70" name="Rectangle 88"/>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71" name="Line 89"/>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72" name="Line 90"/>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73" name="Line 91"/>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30733" name="Rectangle 92"/>
          <p:cNvSpPr>
            <a:spLocks noChangeArrowheads="1"/>
          </p:cNvSpPr>
          <p:nvPr/>
        </p:nvSpPr>
        <p:spPr bwMode="auto">
          <a:xfrm>
            <a:off x="2109788" y="3444875"/>
            <a:ext cx="30162" cy="2598738"/>
          </a:xfrm>
          <a:prstGeom prst="rect">
            <a:avLst/>
          </a:prstGeom>
          <a:solidFill>
            <a:srgbClr val="000000"/>
          </a:solidFill>
          <a:ln w="28575">
            <a:solidFill>
              <a:srgbClr val="333399"/>
            </a:solidFill>
            <a:miter lim="800000"/>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34" name="Line 93"/>
          <p:cNvSpPr>
            <a:spLocks noChangeShapeType="1"/>
          </p:cNvSpPr>
          <p:nvPr/>
        </p:nvSpPr>
        <p:spPr bwMode="auto">
          <a:xfrm>
            <a:off x="1303338" y="3825875"/>
            <a:ext cx="82073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35" name="Line 94"/>
          <p:cNvSpPr>
            <a:spLocks noChangeShapeType="1"/>
          </p:cNvSpPr>
          <p:nvPr/>
        </p:nvSpPr>
        <p:spPr bwMode="auto">
          <a:xfrm>
            <a:off x="1549400" y="4535488"/>
            <a:ext cx="574675" cy="1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36" name="Line 95"/>
          <p:cNvSpPr>
            <a:spLocks noChangeShapeType="1"/>
          </p:cNvSpPr>
          <p:nvPr/>
        </p:nvSpPr>
        <p:spPr bwMode="auto">
          <a:xfrm>
            <a:off x="890588" y="5037138"/>
            <a:ext cx="123348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37" name="Line 96"/>
          <p:cNvSpPr>
            <a:spLocks noChangeShapeType="1"/>
          </p:cNvSpPr>
          <p:nvPr/>
        </p:nvSpPr>
        <p:spPr bwMode="auto">
          <a:xfrm>
            <a:off x="1384300" y="5654675"/>
            <a:ext cx="739775"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38" name="Line 97"/>
          <p:cNvSpPr>
            <a:spLocks noChangeShapeType="1"/>
          </p:cNvSpPr>
          <p:nvPr/>
        </p:nvSpPr>
        <p:spPr bwMode="auto">
          <a:xfrm>
            <a:off x="2124075" y="5832475"/>
            <a:ext cx="411163"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39" name="Line 98"/>
          <p:cNvSpPr>
            <a:spLocks noChangeShapeType="1"/>
          </p:cNvSpPr>
          <p:nvPr/>
        </p:nvSpPr>
        <p:spPr bwMode="auto">
          <a:xfrm flipV="1">
            <a:off x="2916238" y="4868863"/>
            <a:ext cx="719137" cy="6477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40" name="Line 99"/>
          <p:cNvSpPr>
            <a:spLocks noChangeShapeType="1"/>
          </p:cNvSpPr>
          <p:nvPr/>
        </p:nvSpPr>
        <p:spPr bwMode="auto">
          <a:xfrm>
            <a:off x="2124075" y="4772025"/>
            <a:ext cx="1398588"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741" name="Group 100"/>
          <p:cNvGrpSpPr>
            <a:grpSpLocks/>
          </p:cNvGrpSpPr>
          <p:nvPr/>
        </p:nvGrpSpPr>
        <p:grpSpPr bwMode="auto">
          <a:xfrm>
            <a:off x="3375025" y="4576763"/>
            <a:ext cx="560388" cy="374650"/>
            <a:chOff x="2154" y="3033"/>
            <a:chExt cx="309" cy="192"/>
          </a:xfrm>
        </p:grpSpPr>
        <p:sp>
          <p:nvSpPr>
            <p:cNvPr id="30938" name="Oval 10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39" name="Rectangle 10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40" name="Rectangle 10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41" name="Oval 10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942" name="Group 105"/>
            <p:cNvGrpSpPr>
              <a:grpSpLocks/>
            </p:cNvGrpSpPr>
            <p:nvPr/>
          </p:nvGrpSpPr>
          <p:grpSpPr bwMode="auto">
            <a:xfrm>
              <a:off x="2201" y="3046"/>
              <a:ext cx="214" cy="86"/>
              <a:chOff x="2201" y="3046"/>
              <a:chExt cx="214" cy="86"/>
            </a:xfrm>
          </p:grpSpPr>
          <p:grpSp>
            <p:nvGrpSpPr>
              <p:cNvPr id="30945" name="Group 106"/>
              <p:cNvGrpSpPr>
                <a:grpSpLocks/>
              </p:cNvGrpSpPr>
              <p:nvPr/>
            </p:nvGrpSpPr>
            <p:grpSpPr bwMode="auto">
              <a:xfrm>
                <a:off x="2201" y="3046"/>
                <a:ext cx="212" cy="84"/>
                <a:chOff x="2201" y="3046"/>
                <a:chExt cx="212" cy="84"/>
              </a:xfrm>
            </p:grpSpPr>
            <p:sp>
              <p:nvSpPr>
                <p:cNvPr id="30955" name="Freeform 10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56" name="Freeform 10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57" name="Freeform 10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58" name="Freeform 11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59" name="Freeform 11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60" name="Freeform 11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61" name="Freeform 11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62" name="Freeform 11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0946" name="Group 115"/>
              <p:cNvGrpSpPr>
                <a:grpSpLocks/>
              </p:cNvGrpSpPr>
              <p:nvPr/>
            </p:nvGrpSpPr>
            <p:grpSpPr bwMode="auto">
              <a:xfrm>
                <a:off x="2203" y="3048"/>
                <a:ext cx="212" cy="84"/>
                <a:chOff x="2203" y="3048"/>
                <a:chExt cx="212" cy="84"/>
              </a:xfrm>
            </p:grpSpPr>
            <p:sp>
              <p:nvSpPr>
                <p:cNvPr id="30947" name="Freeform 11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48" name="Freeform 11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49" name="Freeform 11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50" name="Freeform 11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51" name="Freeform 12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52" name="Freeform 12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53" name="Freeform 12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54" name="Freeform 12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30943" name="Line 12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44" name="Line 12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0742" name="Group 126"/>
          <p:cNvGrpSpPr>
            <a:grpSpLocks/>
          </p:cNvGrpSpPr>
          <p:nvPr/>
        </p:nvGrpSpPr>
        <p:grpSpPr bwMode="auto">
          <a:xfrm>
            <a:off x="1139825" y="3363913"/>
            <a:ext cx="514350" cy="517525"/>
            <a:chOff x="921" y="2412"/>
            <a:chExt cx="284" cy="265"/>
          </a:xfrm>
        </p:grpSpPr>
        <p:grpSp>
          <p:nvGrpSpPr>
            <p:cNvPr id="30912" name="Group 127"/>
            <p:cNvGrpSpPr>
              <a:grpSpLocks/>
            </p:cNvGrpSpPr>
            <p:nvPr/>
          </p:nvGrpSpPr>
          <p:grpSpPr bwMode="auto">
            <a:xfrm>
              <a:off x="928" y="2417"/>
              <a:ext cx="277" cy="260"/>
              <a:chOff x="928" y="2417"/>
              <a:chExt cx="277" cy="260"/>
            </a:xfrm>
          </p:grpSpPr>
          <p:sp>
            <p:nvSpPr>
              <p:cNvPr id="30926" name="Freeform 12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27" name="Freeform 12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28" name="Freeform 13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29" name="Freeform 13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30" name="Rectangle 13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31" name="Rectangle 13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32" name="Rectangle 13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33" name="Line 13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934" name="Group 136"/>
              <p:cNvGrpSpPr>
                <a:grpSpLocks/>
              </p:cNvGrpSpPr>
              <p:nvPr/>
            </p:nvGrpSpPr>
            <p:grpSpPr bwMode="auto">
              <a:xfrm>
                <a:off x="928" y="2639"/>
                <a:ext cx="277" cy="38"/>
                <a:chOff x="928" y="2639"/>
                <a:chExt cx="277" cy="38"/>
              </a:xfrm>
            </p:grpSpPr>
            <p:sp>
              <p:nvSpPr>
                <p:cNvPr id="30935" name="Freeform 13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36" name="Freeform 13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37" name="Rectangle 13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0913" name="Group 140"/>
            <p:cNvGrpSpPr>
              <a:grpSpLocks/>
            </p:cNvGrpSpPr>
            <p:nvPr/>
          </p:nvGrpSpPr>
          <p:grpSpPr bwMode="auto">
            <a:xfrm>
              <a:off x="921" y="2412"/>
              <a:ext cx="277" cy="261"/>
              <a:chOff x="921" y="2412"/>
              <a:chExt cx="277" cy="261"/>
            </a:xfrm>
          </p:grpSpPr>
          <p:sp>
            <p:nvSpPr>
              <p:cNvPr id="30914" name="Freeform 14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15" name="Freeform 14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16" name="Freeform 14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17" name="Freeform 14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18" name="Rectangle 14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19" name="Rectangle 14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20" name="Rectangle 14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21" name="Line 14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922" name="Group 149"/>
              <p:cNvGrpSpPr>
                <a:grpSpLocks/>
              </p:cNvGrpSpPr>
              <p:nvPr/>
            </p:nvGrpSpPr>
            <p:grpSpPr bwMode="auto">
              <a:xfrm>
                <a:off x="921" y="2635"/>
                <a:ext cx="277" cy="38"/>
                <a:chOff x="921" y="2635"/>
                <a:chExt cx="277" cy="38"/>
              </a:xfrm>
            </p:grpSpPr>
            <p:sp>
              <p:nvSpPr>
                <p:cNvPr id="30923" name="Freeform 15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24" name="Freeform 15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25" name="Rectangle 15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30743" name="Group 153"/>
          <p:cNvGrpSpPr>
            <a:grpSpLocks/>
          </p:cNvGrpSpPr>
          <p:nvPr/>
        </p:nvGrpSpPr>
        <p:grpSpPr bwMode="auto">
          <a:xfrm>
            <a:off x="1277938" y="4073525"/>
            <a:ext cx="511175" cy="517525"/>
            <a:chOff x="997" y="2775"/>
            <a:chExt cx="282" cy="265"/>
          </a:xfrm>
        </p:grpSpPr>
        <p:grpSp>
          <p:nvGrpSpPr>
            <p:cNvPr id="30886" name="Group 154"/>
            <p:cNvGrpSpPr>
              <a:grpSpLocks/>
            </p:cNvGrpSpPr>
            <p:nvPr/>
          </p:nvGrpSpPr>
          <p:grpSpPr bwMode="auto">
            <a:xfrm>
              <a:off x="1004" y="2779"/>
              <a:ext cx="275" cy="261"/>
              <a:chOff x="1004" y="2779"/>
              <a:chExt cx="275" cy="261"/>
            </a:xfrm>
          </p:grpSpPr>
          <p:sp>
            <p:nvSpPr>
              <p:cNvPr id="30900" name="Freeform 15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01" name="Freeform 15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02" name="Freeform 15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03" name="Freeform 15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04" name="Rectangle 15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05" name="Rectangle 16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06" name="Rectangle 16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07" name="Line 16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908" name="Group 163"/>
              <p:cNvGrpSpPr>
                <a:grpSpLocks/>
              </p:cNvGrpSpPr>
              <p:nvPr/>
            </p:nvGrpSpPr>
            <p:grpSpPr bwMode="auto">
              <a:xfrm>
                <a:off x="1004" y="3002"/>
                <a:ext cx="275" cy="38"/>
                <a:chOff x="1004" y="3002"/>
                <a:chExt cx="275" cy="38"/>
              </a:xfrm>
            </p:grpSpPr>
            <p:sp>
              <p:nvSpPr>
                <p:cNvPr id="30909" name="Freeform 16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10" name="Freeform 16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911" name="Rectangle 16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0887" name="Group 167"/>
            <p:cNvGrpSpPr>
              <a:grpSpLocks/>
            </p:cNvGrpSpPr>
            <p:nvPr/>
          </p:nvGrpSpPr>
          <p:grpSpPr bwMode="auto">
            <a:xfrm>
              <a:off x="997" y="2775"/>
              <a:ext cx="275" cy="260"/>
              <a:chOff x="997" y="2775"/>
              <a:chExt cx="275" cy="260"/>
            </a:xfrm>
          </p:grpSpPr>
          <p:sp>
            <p:nvSpPr>
              <p:cNvPr id="30888" name="Freeform 16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89" name="Freeform 16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90" name="Freeform 17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91" name="Freeform 17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92" name="Rectangle 17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93" name="Rectangle 17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94" name="Rectangle 17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95" name="Line 17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896" name="Group 176"/>
              <p:cNvGrpSpPr>
                <a:grpSpLocks/>
              </p:cNvGrpSpPr>
              <p:nvPr/>
            </p:nvGrpSpPr>
            <p:grpSpPr bwMode="auto">
              <a:xfrm>
                <a:off x="997" y="2997"/>
                <a:ext cx="275" cy="38"/>
                <a:chOff x="997" y="2997"/>
                <a:chExt cx="275" cy="38"/>
              </a:xfrm>
            </p:grpSpPr>
            <p:sp>
              <p:nvSpPr>
                <p:cNvPr id="30897" name="Freeform 17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98" name="Freeform 17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99" name="Rectangle 17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30744" name="Group 180"/>
          <p:cNvGrpSpPr>
            <a:grpSpLocks/>
          </p:cNvGrpSpPr>
          <p:nvPr/>
        </p:nvGrpSpPr>
        <p:grpSpPr bwMode="auto">
          <a:xfrm>
            <a:off x="539750" y="4603750"/>
            <a:ext cx="511175" cy="517525"/>
            <a:chOff x="590" y="3047"/>
            <a:chExt cx="282" cy="265"/>
          </a:xfrm>
        </p:grpSpPr>
        <p:grpSp>
          <p:nvGrpSpPr>
            <p:cNvPr id="30860" name="Group 181"/>
            <p:cNvGrpSpPr>
              <a:grpSpLocks/>
            </p:cNvGrpSpPr>
            <p:nvPr/>
          </p:nvGrpSpPr>
          <p:grpSpPr bwMode="auto">
            <a:xfrm>
              <a:off x="596" y="3051"/>
              <a:ext cx="276" cy="261"/>
              <a:chOff x="596" y="3051"/>
              <a:chExt cx="276" cy="261"/>
            </a:xfrm>
          </p:grpSpPr>
          <p:sp>
            <p:nvSpPr>
              <p:cNvPr id="30874" name="Freeform 18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75" name="Freeform 18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76" name="Freeform 18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77" name="Freeform 18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78" name="Rectangle 18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79" name="Rectangle 18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80" name="Rectangle 18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81" name="Line 18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882" name="Group 190"/>
              <p:cNvGrpSpPr>
                <a:grpSpLocks/>
              </p:cNvGrpSpPr>
              <p:nvPr/>
            </p:nvGrpSpPr>
            <p:grpSpPr bwMode="auto">
              <a:xfrm>
                <a:off x="596" y="3274"/>
                <a:ext cx="276" cy="38"/>
                <a:chOff x="596" y="3274"/>
                <a:chExt cx="276" cy="38"/>
              </a:xfrm>
            </p:grpSpPr>
            <p:sp>
              <p:nvSpPr>
                <p:cNvPr id="30883" name="Freeform 19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84" name="Freeform 19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85" name="Rectangle 19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0861" name="Group 194"/>
            <p:cNvGrpSpPr>
              <a:grpSpLocks/>
            </p:cNvGrpSpPr>
            <p:nvPr/>
          </p:nvGrpSpPr>
          <p:grpSpPr bwMode="auto">
            <a:xfrm>
              <a:off x="590" y="3047"/>
              <a:ext cx="275" cy="260"/>
              <a:chOff x="590" y="3047"/>
              <a:chExt cx="275" cy="260"/>
            </a:xfrm>
          </p:grpSpPr>
          <p:sp>
            <p:nvSpPr>
              <p:cNvPr id="30862" name="Freeform 19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63" name="Freeform 19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64" name="Freeform 19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65" name="Freeform 19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66" name="Rectangle 19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67" name="Rectangle 20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68" name="Rectangle 20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69" name="Line 20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870" name="Group 203"/>
              <p:cNvGrpSpPr>
                <a:grpSpLocks/>
              </p:cNvGrpSpPr>
              <p:nvPr/>
            </p:nvGrpSpPr>
            <p:grpSpPr bwMode="auto">
              <a:xfrm>
                <a:off x="590" y="3269"/>
                <a:ext cx="275" cy="38"/>
                <a:chOff x="590" y="3269"/>
                <a:chExt cx="275" cy="38"/>
              </a:xfrm>
            </p:grpSpPr>
            <p:sp>
              <p:nvSpPr>
                <p:cNvPr id="30871" name="Freeform 20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72" name="Freeform 20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73" name="Rectangle 20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30745" name="Group 207"/>
          <p:cNvGrpSpPr>
            <a:grpSpLocks/>
          </p:cNvGrpSpPr>
          <p:nvPr/>
        </p:nvGrpSpPr>
        <p:grpSpPr bwMode="auto">
          <a:xfrm>
            <a:off x="1112838" y="5226050"/>
            <a:ext cx="509587" cy="517525"/>
            <a:chOff x="906" y="3365"/>
            <a:chExt cx="281" cy="265"/>
          </a:xfrm>
        </p:grpSpPr>
        <p:grpSp>
          <p:nvGrpSpPr>
            <p:cNvPr id="30834" name="Group 208"/>
            <p:cNvGrpSpPr>
              <a:grpSpLocks/>
            </p:cNvGrpSpPr>
            <p:nvPr/>
          </p:nvGrpSpPr>
          <p:grpSpPr bwMode="auto">
            <a:xfrm>
              <a:off x="912" y="3369"/>
              <a:ext cx="275" cy="261"/>
              <a:chOff x="912" y="3369"/>
              <a:chExt cx="275" cy="261"/>
            </a:xfrm>
          </p:grpSpPr>
          <p:sp>
            <p:nvSpPr>
              <p:cNvPr id="30848" name="Freeform 20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49" name="Freeform 21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50" name="Freeform 21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51" name="Freeform 21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52" name="Rectangle 21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53" name="Rectangle 21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54" name="Rectangle 21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55" name="Line 21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856" name="Group 217"/>
              <p:cNvGrpSpPr>
                <a:grpSpLocks/>
              </p:cNvGrpSpPr>
              <p:nvPr/>
            </p:nvGrpSpPr>
            <p:grpSpPr bwMode="auto">
              <a:xfrm>
                <a:off x="912" y="3592"/>
                <a:ext cx="275" cy="38"/>
                <a:chOff x="912" y="3592"/>
                <a:chExt cx="275" cy="38"/>
              </a:xfrm>
            </p:grpSpPr>
            <p:sp>
              <p:nvSpPr>
                <p:cNvPr id="30857" name="Freeform 21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58" name="Freeform 21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59" name="Rectangle 22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0835" name="Group 221"/>
            <p:cNvGrpSpPr>
              <a:grpSpLocks/>
            </p:cNvGrpSpPr>
            <p:nvPr/>
          </p:nvGrpSpPr>
          <p:grpSpPr bwMode="auto">
            <a:xfrm>
              <a:off x="906" y="3365"/>
              <a:ext cx="275" cy="261"/>
              <a:chOff x="906" y="3365"/>
              <a:chExt cx="275" cy="261"/>
            </a:xfrm>
          </p:grpSpPr>
          <p:sp>
            <p:nvSpPr>
              <p:cNvPr id="30836" name="Freeform 22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37" name="Freeform 22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38" name="Freeform 22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39" name="Freeform 22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40" name="Rectangle 22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41" name="Rectangle 22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42" name="Rectangle 22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43" name="Line 22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844" name="Group 230"/>
              <p:cNvGrpSpPr>
                <a:grpSpLocks/>
              </p:cNvGrpSpPr>
              <p:nvPr/>
            </p:nvGrpSpPr>
            <p:grpSpPr bwMode="auto">
              <a:xfrm>
                <a:off x="906" y="3587"/>
                <a:ext cx="275" cy="39"/>
                <a:chOff x="906" y="3587"/>
                <a:chExt cx="275" cy="39"/>
              </a:xfrm>
            </p:grpSpPr>
            <p:sp>
              <p:nvSpPr>
                <p:cNvPr id="30845" name="Freeform 23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46" name="Freeform 23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47" name="Rectangle 23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30746" name="Group 234"/>
          <p:cNvGrpSpPr>
            <a:grpSpLocks/>
          </p:cNvGrpSpPr>
          <p:nvPr/>
        </p:nvGrpSpPr>
        <p:grpSpPr bwMode="auto">
          <a:xfrm>
            <a:off x="2603500" y="5346700"/>
            <a:ext cx="444500" cy="839788"/>
            <a:chOff x="1660" y="3427"/>
            <a:chExt cx="217" cy="339"/>
          </a:xfrm>
        </p:grpSpPr>
        <p:grpSp>
          <p:nvGrpSpPr>
            <p:cNvPr id="30814" name="Group 235"/>
            <p:cNvGrpSpPr>
              <a:grpSpLocks/>
            </p:cNvGrpSpPr>
            <p:nvPr/>
          </p:nvGrpSpPr>
          <p:grpSpPr bwMode="auto">
            <a:xfrm>
              <a:off x="1665" y="3433"/>
              <a:ext cx="212" cy="333"/>
              <a:chOff x="1665" y="3433"/>
              <a:chExt cx="212" cy="333"/>
            </a:xfrm>
          </p:grpSpPr>
          <p:sp>
            <p:nvSpPr>
              <p:cNvPr id="30825" name="Freeform 236"/>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26" name="Freeform 237"/>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27" name="Freeform 238"/>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28" name="Freeform 239"/>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29" name="Rectangle 240"/>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30" name="Rectangle 241"/>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31" name="Line 242"/>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32" name="Line 243"/>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33" name="Line 244"/>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0815" name="Group 245"/>
            <p:cNvGrpSpPr>
              <a:grpSpLocks/>
            </p:cNvGrpSpPr>
            <p:nvPr/>
          </p:nvGrpSpPr>
          <p:grpSpPr bwMode="auto">
            <a:xfrm>
              <a:off x="1660" y="3427"/>
              <a:ext cx="212" cy="333"/>
              <a:chOff x="1660" y="3427"/>
              <a:chExt cx="212" cy="333"/>
            </a:xfrm>
          </p:grpSpPr>
          <p:sp>
            <p:nvSpPr>
              <p:cNvPr id="30816" name="Freeform 246"/>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17" name="Freeform 247"/>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18" name="Freeform 248"/>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19" name="Freeform 249"/>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20" name="Rectangle 250"/>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21" name="Rectangle 251"/>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22" name="Line 252"/>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23" name="Line 253"/>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24" name="Line 254"/>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30747" name="Rectangle 255"/>
          <p:cNvSpPr>
            <a:spLocks noChangeArrowheads="1"/>
          </p:cNvSpPr>
          <p:nvPr/>
        </p:nvSpPr>
        <p:spPr bwMode="auto">
          <a:xfrm>
            <a:off x="2370138" y="3798888"/>
            <a:ext cx="857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48" name="Rectangle 256"/>
          <p:cNvSpPr>
            <a:spLocks noChangeArrowheads="1"/>
          </p:cNvSpPr>
          <p:nvPr/>
        </p:nvSpPr>
        <p:spPr bwMode="auto">
          <a:xfrm>
            <a:off x="2470150" y="3938588"/>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校园网</a:t>
            </a:r>
          </a:p>
        </p:txBody>
      </p:sp>
      <p:sp>
        <p:nvSpPr>
          <p:cNvPr id="30749" name="Rectangle 257"/>
          <p:cNvSpPr>
            <a:spLocks noChangeArrowheads="1"/>
          </p:cNvSpPr>
          <p:nvPr/>
        </p:nvSpPr>
        <p:spPr bwMode="auto">
          <a:xfrm>
            <a:off x="3192463" y="5832475"/>
            <a:ext cx="1074737"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50" name="Rectangle 258"/>
          <p:cNvSpPr>
            <a:spLocks noChangeArrowheads="1"/>
          </p:cNvSpPr>
          <p:nvPr/>
        </p:nvSpPr>
        <p:spPr bwMode="auto">
          <a:xfrm>
            <a:off x="3527425" y="5949950"/>
            <a:ext cx="203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kumimoji="1" lang="zh-CN" altLang="en-US" sz="2000">
                <a:solidFill>
                  <a:srgbClr val="333399"/>
                </a:solidFill>
              </a:rPr>
              <a:t>校园网的高速缓存</a:t>
            </a:r>
          </a:p>
          <a:p>
            <a:pPr algn="ctr" fontAlgn="base">
              <a:spcBef>
                <a:spcPct val="0"/>
              </a:spcBef>
              <a:spcAft>
                <a:spcPct val="0"/>
              </a:spcAft>
            </a:pPr>
            <a:r>
              <a:rPr kumimoji="1" lang="zh-CN" altLang="en-US" sz="2000">
                <a:solidFill>
                  <a:srgbClr val="333399"/>
                </a:solidFill>
              </a:rPr>
              <a:t>（代理服务器）</a:t>
            </a:r>
          </a:p>
        </p:txBody>
      </p:sp>
      <p:grpSp>
        <p:nvGrpSpPr>
          <p:cNvPr id="30751" name="Group 259"/>
          <p:cNvGrpSpPr>
            <a:grpSpLocks/>
          </p:cNvGrpSpPr>
          <p:nvPr/>
        </p:nvGrpSpPr>
        <p:grpSpPr bwMode="auto">
          <a:xfrm>
            <a:off x="8070850" y="3213100"/>
            <a:ext cx="392113" cy="661988"/>
            <a:chOff x="4305" y="2335"/>
            <a:chExt cx="216" cy="339"/>
          </a:xfrm>
        </p:grpSpPr>
        <p:grpSp>
          <p:nvGrpSpPr>
            <p:cNvPr id="30794" name="Group 260"/>
            <p:cNvGrpSpPr>
              <a:grpSpLocks/>
            </p:cNvGrpSpPr>
            <p:nvPr/>
          </p:nvGrpSpPr>
          <p:grpSpPr bwMode="auto">
            <a:xfrm>
              <a:off x="4310" y="2341"/>
              <a:ext cx="211" cy="333"/>
              <a:chOff x="4310" y="2341"/>
              <a:chExt cx="211" cy="333"/>
            </a:xfrm>
          </p:grpSpPr>
          <p:sp>
            <p:nvSpPr>
              <p:cNvPr id="30805" name="Freeform 261"/>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06" name="Freeform 262"/>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07" name="Freeform 263"/>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08" name="Freeform 264"/>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09" name="Rectangle 265"/>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10" name="Rectangle 266"/>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11" name="Line 267"/>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12" name="Line 268"/>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13" name="Line 269"/>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0795" name="Group 270"/>
            <p:cNvGrpSpPr>
              <a:grpSpLocks/>
            </p:cNvGrpSpPr>
            <p:nvPr/>
          </p:nvGrpSpPr>
          <p:grpSpPr bwMode="auto">
            <a:xfrm>
              <a:off x="4305" y="2335"/>
              <a:ext cx="211" cy="332"/>
              <a:chOff x="4305" y="2335"/>
              <a:chExt cx="211" cy="332"/>
            </a:xfrm>
          </p:grpSpPr>
          <p:sp>
            <p:nvSpPr>
              <p:cNvPr id="30796" name="Freeform 271"/>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97" name="Freeform 272"/>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98" name="Freeform 273"/>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99" name="Freeform 274"/>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00" name="Rectangle 275"/>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01" name="Rectangle 276"/>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02" name="Line 277"/>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03" name="Line 278"/>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804" name="Line 279"/>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30752" name="Rectangle 280"/>
          <p:cNvSpPr>
            <a:spLocks noChangeArrowheads="1"/>
          </p:cNvSpPr>
          <p:nvPr/>
        </p:nvSpPr>
        <p:spPr bwMode="auto">
          <a:xfrm>
            <a:off x="6781800" y="3373438"/>
            <a:ext cx="1268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源点服务器</a:t>
            </a:r>
          </a:p>
        </p:txBody>
      </p:sp>
      <p:sp>
        <p:nvSpPr>
          <p:cNvPr id="30753" name="Rectangle 281"/>
          <p:cNvSpPr>
            <a:spLocks noChangeArrowheads="1"/>
          </p:cNvSpPr>
          <p:nvPr/>
        </p:nvSpPr>
        <p:spPr bwMode="auto">
          <a:xfrm>
            <a:off x="4178300" y="4381500"/>
            <a:ext cx="8175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54" name="Rectangle 282"/>
          <p:cNvSpPr>
            <a:spLocks noChangeArrowheads="1"/>
          </p:cNvSpPr>
          <p:nvPr/>
        </p:nvSpPr>
        <p:spPr bwMode="auto">
          <a:xfrm>
            <a:off x="4716463" y="444817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2 Mb/s</a:t>
            </a:r>
          </a:p>
        </p:txBody>
      </p:sp>
      <p:grpSp>
        <p:nvGrpSpPr>
          <p:cNvPr id="30755" name="Group 283"/>
          <p:cNvGrpSpPr>
            <a:grpSpLocks/>
          </p:cNvGrpSpPr>
          <p:nvPr/>
        </p:nvGrpSpPr>
        <p:grpSpPr bwMode="auto">
          <a:xfrm>
            <a:off x="2863850" y="5832475"/>
            <a:ext cx="522288" cy="260350"/>
            <a:chOff x="1872" y="3676"/>
            <a:chExt cx="227" cy="136"/>
          </a:xfrm>
        </p:grpSpPr>
        <p:sp>
          <p:nvSpPr>
            <p:cNvPr id="30792" name="Line 284"/>
            <p:cNvSpPr>
              <a:spLocks noChangeShapeType="1"/>
            </p:cNvSpPr>
            <p:nvPr/>
          </p:nvSpPr>
          <p:spPr bwMode="auto">
            <a:xfrm>
              <a:off x="1919" y="3702"/>
              <a:ext cx="180" cy="11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93" name="Freeform 285"/>
            <p:cNvSpPr>
              <a:spLocks/>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 name="T12" fmla="*/ 0 w 62"/>
                <a:gd name="T13" fmla="*/ 0 h 47"/>
                <a:gd name="T14" fmla="*/ 62 w 62"/>
                <a:gd name="T15" fmla="*/ 47 h 47"/>
              </a:gdLst>
              <a:ahLst/>
              <a:cxnLst>
                <a:cxn ang="T8">
                  <a:pos x="T0" y="T1"/>
                </a:cxn>
                <a:cxn ang="T9">
                  <a:pos x="T2" y="T3"/>
                </a:cxn>
                <a:cxn ang="T10">
                  <a:pos x="T4" y="T5"/>
                </a:cxn>
                <a:cxn ang="T11">
                  <a:pos x="T6" y="T7"/>
                </a:cxn>
              </a:cxnLst>
              <a:rect l="T12" t="T13" r="T14" b="T15"/>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0756" name="Group 286"/>
          <p:cNvGrpSpPr>
            <a:grpSpLocks/>
          </p:cNvGrpSpPr>
          <p:nvPr/>
        </p:nvGrpSpPr>
        <p:grpSpPr bwMode="auto">
          <a:xfrm>
            <a:off x="6070600" y="4576763"/>
            <a:ext cx="560388" cy="374650"/>
            <a:chOff x="3202" y="3033"/>
            <a:chExt cx="309" cy="192"/>
          </a:xfrm>
        </p:grpSpPr>
        <p:sp>
          <p:nvSpPr>
            <p:cNvPr id="30767" name="Oval 287"/>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68" name="Rectangle 288"/>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69" name="Rectangle 289"/>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70" name="Oval 290"/>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0771" name="Group 291"/>
            <p:cNvGrpSpPr>
              <a:grpSpLocks/>
            </p:cNvGrpSpPr>
            <p:nvPr/>
          </p:nvGrpSpPr>
          <p:grpSpPr bwMode="auto">
            <a:xfrm>
              <a:off x="3249" y="3046"/>
              <a:ext cx="214" cy="86"/>
              <a:chOff x="3249" y="3046"/>
              <a:chExt cx="214" cy="86"/>
            </a:xfrm>
          </p:grpSpPr>
          <p:grpSp>
            <p:nvGrpSpPr>
              <p:cNvPr id="30774" name="Group 292"/>
              <p:cNvGrpSpPr>
                <a:grpSpLocks/>
              </p:cNvGrpSpPr>
              <p:nvPr/>
            </p:nvGrpSpPr>
            <p:grpSpPr bwMode="auto">
              <a:xfrm>
                <a:off x="3249" y="3046"/>
                <a:ext cx="212" cy="84"/>
                <a:chOff x="3249" y="3046"/>
                <a:chExt cx="212" cy="84"/>
              </a:xfrm>
            </p:grpSpPr>
            <p:sp>
              <p:nvSpPr>
                <p:cNvPr id="30784" name="Freeform 293"/>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85" name="Freeform 294"/>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86" name="Freeform 295"/>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87" name="Freeform 296"/>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88" name="Freeform 297"/>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89" name="Freeform 298"/>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90" name="Freeform 299"/>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91" name="Freeform 300"/>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0775" name="Group 301"/>
              <p:cNvGrpSpPr>
                <a:grpSpLocks/>
              </p:cNvGrpSpPr>
              <p:nvPr/>
            </p:nvGrpSpPr>
            <p:grpSpPr bwMode="auto">
              <a:xfrm>
                <a:off x="3251" y="3048"/>
                <a:ext cx="212" cy="84"/>
                <a:chOff x="3251" y="3048"/>
                <a:chExt cx="212" cy="84"/>
              </a:xfrm>
            </p:grpSpPr>
            <p:sp>
              <p:nvSpPr>
                <p:cNvPr id="30776" name="Freeform 302"/>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77" name="Freeform 303"/>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78" name="Freeform 304"/>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79" name="Freeform 305"/>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80" name="Freeform 306"/>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81" name="Freeform 307"/>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82" name="Freeform 308"/>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83" name="Freeform 309"/>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30772" name="Line 310"/>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73" name="Line 311"/>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
        <p:nvSpPr>
          <p:cNvPr id="30757" name="Rectangle 312"/>
          <p:cNvSpPr>
            <a:spLocks noChangeArrowheads="1"/>
          </p:cNvSpPr>
          <p:nvPr/>
        </p:nvSpPr>
        <p:spPr bwMode="auto">
          <a:xfrm>
            <a:off x="6642100" y="4152900"/>
            <a:ext cx="8556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58" name="Rectangle 313"/>
          <p:cNvSpPr>
            <a:spLocks noChangeArrowheads="1"/>
          </p:cNvSpPr>
          <p:nvPr/>
        </p:nvSpPr>
        <p:spPr bwMode="auto">
          <a:xfrm>
            <a:off x="6948488" y="458152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因特网</a:t>
            </a:r>
          </a:p>
        </p:txBody>
      </p:sp>
      <p:sp>
        <p:nvSpPr>
          <p:cNvPr id="30759" name="Rectangle 314"/>
          <p:cNvSpPr>
            <a:spLocks noChangeArrowheads="1"/>
          </p:cNvSpPr>
          <p:nvPr/>
        </p:nvSpPr>
        <p:spPr bwMode="auto">
          <a:xfrm>
            <a:off x="3686175" y="4240213"/>
            <a:ext cx="384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60" name="Rectangle 315"/>
          <p:cNvSpPr>
            <a:spLocks noChangeArrowheads="1"/>
          </p:cNvSpPr>
          <p:nvPr/>
        </p:nvSpPr>
        <p:spPr bwMode="auto">
          <a:xfrm>
            <a:off x="2863850" y="4948238"/>
            <a:ext cx="4175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61" name="Rectangle 316"/>
          <p:cNvSpPr>
            <a:spLocks noChangeArrowheads="1"/>
          </p:cNvSpPr>
          <p:nvPr/>
        </p:nvSpPr>
        <p:spPr bwMode="auto">
          <a:xfrm>
            <a:off x="1708150" y="4594225"/>
            <a:ext cx="419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762" name="Rectangle 317"/>
          <p:cNvSpPr>
            <a:spLocks noChangeArrowheads="1"/>
          </p:cNvSpPr>
          <p:nvPr/>
        </p:nvSpPr>
        <p:spPr bwMode="auto">
          <a:xfrm>
            <a:off x="427038" y="42545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浏览器</a:t>
            </a:r>
          </a:p>
        </p:txBody>
      </p:sp>
      <p:sp>
        <p:nvSpPr>
          <p:cNvPr id="30763" name="Rectangle 318"/>
          <p:cNvSpPr>
            <a:spLocks noChangeArrowheads="1"/>
          </p:cNvSpPr>
          <p:nvPr/>
        </p:nvSpPr>
        <p:spPr bwMode="auto">
          <a:xfrm>
            <a:off x="3732213" y="4268788"/>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1</a:t>
            </a:r>
          </a:p>
        </p:txBody>
      </p:sp>
      <p:sp>
        <p:nvSpPr>
          <p:cNvPr id="30764" name="Rectangle 319"/>
          <p:cNvSpPr>
            <a:spLocks noChangeArrowheads="1"/>
          </p:cNvSpPr>
          <p:nvPr/>
        </p:nvSpPr>
        <p:spPr bwMode="auto">
          <a:xfrm>
            <a:off x="5895975" y="4294188"/>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2</a:t>
            </a:r>
          </a:p>
        </p:txBody>
      </p:sp>
      <p:sp>
        <p:nvSpPr>
          <p:cNvPr id="30765" name="Text Box 320"/>
          <p:cNvSpPr txBox="1">
            <a:spLocks noChangeArrowheads="1"/>
          </p:cNvSpPr>
          <p:nvPr/>
        </p:nvSpPr>
        <p:spPr bwMode="auto">
          <a:xfrm>
            <a:off x="468313" y="1474788"/>
            <a:ext cx="82280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(4) </a:t>
            </a:r>
            <a:r>
              <a:rPr lang="zh-CN" altLang="en-US" sz="2800">
                <a:solidFill>
                  <a:srgbClr val="333399"/>
                </a:solidFill>
                <a:ea typeface="黑体" pitchFamily="49" charset="-122"/>
              </a:rPr>
              <a:t>源点服务器将所请求的对象放在 </a:t>
            </a:r>
            <a:r>
              <a:rPr lang="en-US" altLang="zh-CN" sz="2800">
                <a:solidFill>
                  <a:srgbClr val="333399"/>
                </a:solidFill>
                <a:ea typeface="黑体" pitchFamily="49" charset="-122"/>
              </a:rPr>
              <a:t>HTTP </a:t>
            </a:r>
            <a:r>
              <a:rPr lang="zh-CN" altLang="en-US" sz="2800">
                <a:solidFill>
                  <a:srgbClr val="333399"/>
                </a:solidFill>
                <a:ea typeface="黑体" pitchFamily="49" charset="-122"/>
              </a:rPr>
              <a:t>响应报文中返回给校园网的高速缓存。</a:t>
            </a:r>
          </a:p>
        </p:txBody>
      </p:sp>
      <p:sp>
        <p:nvSpPr>
          <p:cNvPr id="650561" name="Freeform 321"/>
          <p:cNvSpPr>
            <a:spLocks/>
          </p:cNvSpPr>
          <p:nvPr/>
        </p:nvSpPr>
        <p:spPr bwMode="auto">
          <a:xfrm>
            <a:off x="2916238" y="3644900"/>
            <a:ext cx="5327650" cy="1871663"/>
          </a:xfrm>
          <a:custGeom>
            <a:avLst/>
            <a:gdLst>
              <a:gd name="T0" fmla="*/ 0 w 3356"/>
              <a:gd name="T1" fmla="*/ 1179 h 1179"/>
              <a:gd name="T2" fmla="*/ 385 w 3356"/>
              <a:gd name="T3" fmla="*/ 867 h 1179"/>
              <a:gd name="T4" fmla="*/ 732 w 3356"/>
              <a:gd name="T5" fmla="*/ 758 h 1179"/>
              <a:gd name="T6" fmla="*/ 1464 w 3356"/>
              <a:gd name="T7" fmla="*/ 749 h 1179"/>
              <a:gd name="T8" fmla="*/ 1893 w 3356"/>
              <a:gd name="T9" fmla="*/ 739 h 1179"/>
              <a:gd name="T10" fmla="*/ 2222 w 3356"/>
              <a:gd name="T11" fmla="*/ 680 h 1179"/>
              <a:gd name="T12" fmla="*/ 2631 w 3356"/>
              <a:gd name="T13" fmla="*/ 499 h 1179"/>
              <a:gd name="T14" fmla="*/ 2993 w 3356"/>
              <a:gd name="T15" fmla="*/ 272 h 1179"/>
              <a:gd name="T16" fmla="*/ 3356 w 3356"/>
              <a:gd name="T17" fmla="*/ 0 h 11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56"/>
              <a:gd name="T28" fmla="*/ 0 h 1179"/>
              <a:gd name="T29" fmla="*/ 3356 w 3356"/>
              <a:gd name="T30" fmla="*/ 1179 h 117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56" h="1179">
                <a:moveTo>
                  <a:pt x="0" y="1179"/>
                </a:moveTo>
                <a:cubicBezTo>
                  <a:pt x="64" y="1127"/>
                  <a:pt x="263" y="937"/>
                  <a:pt x="385" y="867"/>
                </a:cubicBezTo>
                <a:cubicBezTo>
                  <a:pt x="507" y="797"/>
                  <a:pt x="552" y="778"/>
                  <a:pt x="732" y="758"/>
                </a:cubicBezTo>
                <a:cubicBezTo>
                  <a:pt x="912" y="738"/>
                  <a:pt x="1271" y="752"/>
                  <a:pt x="1464" y="749"/>
                </a:cubicBezTo>
                <a:cubicBezTo>
                  <a:pt x="1657" y="746"/>
                  <a:pt x="1767" y="750"/>
                  <a:pt x="1893" y="739"/>
                </a:cubicBezTo>
                <a:cubicBezTo>
                  <a:pt x="2019" y="728"/>
                  <a:pt x="2099" y="720"/>
                  <a:pt x="2222" y="680"/>
                </a:cubicBezTo>
                <a:cubicBezTo>
                  <a:pt x="2345" y="640"/>
                  <a:pt x="2503" y="567"/>
                  <a:pt x="2631" y="499"/>
                </a:cubicBezTo>
                <a:cubicBezTo>
                  <a:pt x="2759" y="431"/>
                  <a:pt x="2872" y="355"/>
                  <a:pt x="2993" y="272"/>
                </a:cubicBezTo>
                <a:cubicBezTo>
                  <a:pt x="3114" y="189"/>
                  <a:pt x="3295" y="53"/>
                  <a:pt x="3356" y="0"/>
                </a:cubicBezTo>
              </a:path>
            </a:pathLst>
          </a:custGeom>
          <a:noFill/>
          <a:ln w="76200" cmpd="sng">
            <a:solidFill>
              <a:schemeClr val="hlink"/>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3744828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50561"/>
                                        </p:tgtEl>
                                        <p:attrNameLst>
                                          <p:attrName>style.visibility</p:attrName>
                                        </p:attrNameLst>
                                      </p:cBhvr>
                                      <p:to>
                                        <p:strVal val="visible"/>
                                      </p:to>
                                    </p:set>
                                    <p:animEffect transition="in" filter="wipe(right)">
                                      <p:cBhvr>
                                        <p:cTn id="7" dur="500"/>
                                        <p:tgtEl>
                                          <p:spTgt spid="650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561"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786274" y="266688"/>
            <a:ext cx="7793038" cy="622300"/>
          </a:xfrm>
        </p:spPr>
        <p:txBody>
          <a:bodyPr/>
          <a:lstStyle/>
          <a:p>
            <a:pPr algn="ctr" eaLnBrk="1" hangingPunct="1"/>
            <a:r>
              <a:rPr lang="zh-CN" altLang="en-US" dirty="0"/>
              <a:t>使用高速缓存的情况</a:t>
            </a:r>
          </a:p>
        </p:txBody>
      </p:sp>
      <p:grpSp>
        <p:nvGrpSpPr>
          <p:cNvPr id="31748" name="Group 3"/>
          <p:cNvGrpSpPr>
            <a:grpSpLocks/>
          </p:cNvGrpSpPr>
          <p:nvPr/>
        </p:nvGrpSpPr>
        <p:grpSpPr bwMode="auto">
          <a:xfrm>
            <a:off x="250825" y="3494088"/>
            <a:ext cx="3454400" cy="2570162"/>
            <a:chOff x="912" y="768"/>
            <a:chExt cx="2400" cy="1584"/>
          </a:xfrm>
        </p:grpSpPr>
        <p:sp>
          <p:nvSpPr>
            <p:cNvPr id="32050" name="Oval 4"/>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51" name="Oval 5"/>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52" name="Oval 6"/>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53" name="Oval 7"/>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54" name="Oval 8"/>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55" name="Oval 9"/>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56" name="Oval 10"/>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57" name="Oval 11"/>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58" name="Oval 12"/>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2059" name="Group 13"/>
            <p:cNvGrpSpPr>
              <a:grpSpLocks/>
            </p:cNvGrpSpPr>
            <p:nvPr/>
          </p:nvGrpSpPr>
          <p:grpSpPr bwMode="auto">
            <a:xfrm>
              <a:off x="912" y="768"/>
              <a:ext cx="2386" cy="1553"/>
              <a:chOff x="912" y="768"/>
              <a:chExt cx="2386" cy="1553"/>
            </a:xfrm>
          </p:grpSpPr>
          <p:sp>
            <p:nvSpPr>
              <p:cNvPr id="32060" name="Oval 14"/>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61" name="Oval 15"/>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62" name="Oval 16"/>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63" name="Oval 17"/>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64" name="Oval 18"/>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65" name="Oval 19"/>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66" name="Oval 20"/>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67" name="Oval 21"/>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68" name="Oval 22"/>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aphicFrame>
        <p:nvGraphicFramePr>
          <p:cNvPr id="31746" name="Object 23"/>
          <p:cNvGraphicFramePr>
            <a:graphicFrameLocks noChangeAspect="1"/>
          </p:cNvGraphicFramePr>
          <p:nvPr/>
        </p:nvGraphicFramePr>
        <p:xfrm>
          <a:off x="6542088" y="4217988"/>
          <a:ext cx="1770062" cy="1149350"/>
        </p:xfrm>
        <a:graphic>
          <a:graphicData uri="http://schemas.openxmlformats.org/presentationml/2006/ole">
            <mc:AlternateContent xmlns:mc="http://schemas.openxmlformats.org/markup-compatibility/2006">
              <mc:Choice xmlns:v="urn:schemas-microsoft-com:vml" Requires="v">
                <p:oleObj spid="_x0000_s85008" name="VISIO" r:id="rId4" imgW="1689840" imgH="964440" progId="Visio.Drawing.6">
                  <p:embed/>
                </p:oleObj>
              </mc:Choice>
              <mc:Fallback>
                <p:oleObj name="VISIO" r:id="rId4" imgW="1689840" imgH="964440" progId="Visio.Drawing.6">
                  <p:embed/>
                  <p:pic>
                    <p:nvPicPr>
                      <p:cNvPr id="31746"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2088" y="4217988"/>
                        <a:ext cx="1770062"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1749" name="Line 24"/>
          <p:cNvSpPr>
            <a:spLocks noChangeShapeType="1"/>
          </p:cNvSpPr>
          <p:nvPr/>
        </p:nvSpPr>
        <p:spPr bwMode="auto">
          <a:xfrm>
            <a:off x="3735388" y="4779963"/>
            <a:ext cx="252412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50" name="Line 25"/>
          <p:cNvSpPr>
            <a:spLocks noChangeShapeType="1"/>
          </p:cNvSpPr>
          <p:nvPr/>
        </p:nvSpPr>
        <p:spPr bwMode="auto">
          <a:xfrm>
            <a:off x="7637463" y="5289550"/>
            <a:ext cx="649287" cy="5429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51" name="Line 26"/>
          <p:cNvSpPr>
            <a:spLocks noChangeShapeType="1"/>
          </p:cNvSpPr>
          <p:nvPr/>
        </p:nvSpPr>
        <p:spPr bwMode="auto">
          <a:xfrm>
            <a:off x="8012113" y="5010150"/>
            <a:ext cx="520700" cy="1158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52" name="Line 27"/>
          <p:cNvSpPr>
            <a:spLocks noChangeShapeType="1"/>
          </p:cNvSpPr>
          <p:nvPr/>
        </p:nvSpPr>
        <p:spPr bwMode="auto">
          <a:xfrm flipV="1">
            <a:off x="8040688" y="4329113"/>
            <a:ext cx="492125" cy="1539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53" name="Line 28"/>
          <p:cNvSpPr>
            <a:spLocks noChangeShapeType="1"/>
          </p:cNvSpPr>
          <p:nvPr/>
        </p:nvSpPr>
        <p:spPr bwMode="auto">
          <a:xfrm flipV="1">
            <a:off x="7607300" y="3709988"/>
            <a:ext cx="679450" cy="5953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754" name="Group 29"/>
          <p:cNvGrpSpPr>
            <a:grpSpLocks/>
          </p:cNvGrpSpPr>
          <p:nvPr/>
        </p:nvGrpSpPr>
        <p:grpSpPr bwMode="auto">
          <a:xfrm>
            <a:off x="8399463" y="3984625"/>
            <a:ext cx="393700" cy="661988"/>
            <a:chOff x="4486" y="2730"/>
            <a:chExt cx="217" cy="339"/>
          </a:xfrm>
        </p:grpSpPr>
        <p:grpSp>
          <p:nvGrpSpPr>
            <p:cNvPr id="32030" name="Group 30"/>
            <p:cNvGrpSpPr>
              <a:grpSpLocks/>
            </p:cNvGrpSpPr>
            <p:nvPr/>
          </p:nvGrpSpPr>
          <p:grpSpPr bwMode="auto">
            <a:xfrm>
              <a:off x="4491" y="2736"/>
              <a:ext cx="212" cy="333"/>
              <a:chOff x="4491" y="2736"/>
              <a:chExt cx="212" cy="333"/>
            </a:xfrm>
          </p:grpSpPr>
          <p:sp>
            <p:nvSpPr>
              <p:cNvPr id="32041" name="Freeform 31"/>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42" name="Freeform 32"/>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43" name="Freeform 33"/>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44" name="Freeform 34"/>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45" name="Rectangle 35"/>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46" name="Rectangle 36"/>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47" name="Line 37"/>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48" name="Line 38"/>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49" name="Line 39"/>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2031" name="Group 40"/>
            <p:cNvGrpSpPr>
              <a:grpSpLocks/>
            </p:cNvGrpSpPr>
            <p:nvPr/>
          </p:nvGrpSpPr>
          <p:grpSpPr bwMode="auto">
            <a:xfrm>
              <a:off x="4486" y="2730"/>
              <a:ext cx="212" cy="333"/>
              <a:chOff x="4486" y="2730"/>
              <a:chExt cx="212" cy="333"/>
            </a:xfrm>
          </p:grpSpPr>
          <p:sp>
            <p:nvSpPr>
              <p:cNvPr id="32032" name="Freeform 41"/>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33" name="Freeform 42"/>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34" name="Freeform 43"/>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35" name="Freeform 44"/>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36" name="Rectangle 45"/>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37" name="Rectangle 46"/>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38" name="Line 47"/>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39" name="Line 48"/>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40" name="Line 49"/>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1755" name="Group 50"/>
          <p:cNvGrpSpPr>
            <a:grpSpLocks/>
          </p:cNvGrpSpPr>
          <p:nvPr/>
        </p:nvGrpSpPr>
        <p:grpSpPr bwMode="auto">
          <a:xfrm>
            <a:off x="8399463" y="4845050"/>
            <a:ext cx="393700" cy="661988"/>
            <a:chOff x="4486" y="3170"/>
            <a:chExt cx="217" cy="339"/>
          </a:xfrm>
        </p:grpSpPr>
        <p:grpSp>
          <p:nvGrpSpPr>
            <p:cNvPr id="32010" name="Group 51"/>
            <p:cNvGrpSpPr>
              <a:grpSpLocks/>
            </p:cNvGrpSpPr>
            <p:nvPr/>
          </p:nvGrpSpPr>
          <p:grpSpPr bwMode="auto">
            <a:xfrm>
              <a:off x="4491" y="3176"/>
              <a:ext cx="212" cy="333"/>
              <a:chOff x="4491" y="3176"/>
              <a:chExt cx="212" cy="333"/>
            </a:xfrm>
          </p:grpSpPr>
          <p:sp>
            <p:nvSpPr>
              <p:cNvPr id="32021" name="Freeform 52"/>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22" name="Freeform 53"/>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23" name="Freeform 54"/>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24" name="Freeform 55"/>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25" name="Rectangle 56"/>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26" name="Rectangle 57"/>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27" name="Line 58"/>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28" name="Line 59"/>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29" name="Line 60"/>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2011" name="Group 61"/>
            <p:cNvGrpSpPr>
              <a:grpSpLocks/>
            </p:cNvGrpSpPr>
            <p:nvPr/>
          </p:nvGrpSpPr>
          <p:grpSpPr bwMode="auto">
            <a:xfrm>
              <a:off x="4486" y="3170"/>
              <a:ext cx="212" cy="332"/>
              <a:chOff x="4486" y="3170"/>
              <a:chExt cx="212" cy="332"/>
            </a:xfrm>
          </p:grpSpPr>
          <p:sp>
            <p:nvSpPr>
              <p:cNvPr id="32012" name="Freeform 62"/>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13" name="Freeform 63"/>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14" name="Freeform 64"/>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15" name="Freeform 65"/>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16" name="Rectangle 66"/>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17" name="Rectangle 67"/>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18" name="Line 68"/>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19" name="Line 69"/>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20" name="Line 70"/>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1756" name="Group 71"/>
          <p:cNvGrpSpPr>
            <a:grpSpLocks/>
          </p:cNvGrpSpPr>
          <p:nvPr/>
        </p:nvGrpSpPr>
        <p:grpSpPr bwMode="auto">
          <a:xfrm>
            <a:off x="7989888" y="5518150"/>
            <a:ext cx="390525" cy="661988"/>
            <a:chOff x="4260" y="3515"/>
            <a:chExt cx="216" cy="339"/>
          </a:xfrm>
        </p:grpSpPr>
        <p:grpSp>
          <p:nvGrpSpPr>
            <p:cNvPr id="31990" name="Group 72"/>
            <p:cNvGrpSpPr>
              <a:grpSpLocks/>
            </p:cNvGrpSpPr>
            <p:nvPr/>
          </p:nvGrpSpPr>
          <p:grpSpPr bwMode="auto">
            <a:xfrm>
              <a:off x="4265" y="3521"/>
              <a:ext cx="211" cy="333"/>
              <a:chOff x="4265" y="3521"/>
              <a:chExt cx="211" cy="333"/>
            </a:xfrm>
          </p:grpSpPr>
          <p:sp>
            <p:nvSpPr>
              <p:cNvPr id="32001" name="Freeform 73"/>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02" name="Freeform 74"/>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03" name="Freeform 75"/>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04" name="Freeform 76"/>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05" name="Rectangle 77"/>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06" name="Rectangle 78"/>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07" name="Line 79"/>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08" name="Line 80"/>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09" name="Line 81"/>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1991" name="Group 82"/>
            <p:cNvGrpSpPr>
              <a:grpSpLocks/>
            </p:cNvGrpSpPr>
            <p:nvPr/>
          </p:nvGrpSpPr>
          <p:grpSpPr bwMode="auto">
            <a:xfrm>
              <a:off x="4260" y="3515"/>
              <a:ext cx="211" cy="332"/>
              <a:chOff x="4260" y="3515"/>
              <a:chExt cx="211" cy="332"/>
            </a:xfrm>
          </p:grpSpPr>
          <p:sp>
            <p:nvSpPr>
              <p:cNvPr id="31992" name="Freeform 83"/>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93" name="Freeform 84"/>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94" name="Freeform 85"/>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95" name="Freeform 86"/>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96" name="Rectangle 87"/>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97" name="Rectangle 88"/>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98" name="Line 89"/>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99" name="Line 90"/>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000" name="Line 91"/>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31757" name="Rectangle 92"/>
          <p:cNvSpPr>
            <a:spLocks noChangeArrowheads="1"/>
          </p:cNvSpPr>
          <p:nvPr/>
        </p:nvSpPr>
        <p:spPr bwMode="auto">
          <a:xfrm>
            <a:off x="2109788" y="3444875"/>
            <a:ext cx="30162" cy="2598738"/>
          </a:xfrm>
          <a:prstGeom prst="rect">
            <a:avLst/>
          </a:prstGeom>
          <a:solidFill>
            <a:srgbClr val="000000"/>
          </a:solidFill>
          <a:ln w="28575">
            <a:solidFill>
              <a:srgbClr val="333399"/>
            </a:solidFill>
            <a:miter lim="800000"/>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58" name="Line 93"/>
          <p:cNvSpPr>
            <a:spLocks noChangeShapeType="1"/>
          </p:cNvSpPr>
          <p:nvPr/>
        </p:nvSpPr>
        <p:spPr bwMode="auto">
          <a:xfrm>
            <a:off x="1303338" y="3825875"/>
            <a:ext cx="82073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59" name="Line 94"/>
          <p:cNvSpPr>
            <a:spLocks noChangeShapeType="1"/>
          </p:cNvSpPr>
          <p:nvPr/>
        </p:nvSpPr>
        <p:spPr bwMode="auto">
          <a:xfrm>
            <a:off x="1549400" y="4535488"/>
            <a:ext cx="574675" cy="1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60" name="Line 95"/>
          <p:cNvSpPr>
            <a:spLocks noChangeShapeType="1"/>
          </p:cNvSpPr>
          <p:nvPr/>
        </p:nvSpPr>
        <p:spPr bwMode="auto">
          <a:xfrm>
            <a:off x="890588" y="5037138"/>
            <a:ext cx="1233487"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61" name="Line 96"/>
          <p:cNvSpPr>
            <a:spLocks noChangeShapeType="1"/>
          </p:cNvSpPr>
          <p:nvPr/>
        </p:nvSpPr>
        <p:spPr bwMode="auto">
          <a:xfrm>
            <a:off x="1384300" y="5654675"/>
            <a:ext cx="739775"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62" name="Line 97"/>
          <p:cNvSpPr>
            <a:spLocks noChangeShapeType="1"/>
          </p:cNvSpPr>
          <p:nvPr/>
        </p:nvSpPr>
        <p:spPr bwMode="auto">
          <a:xfrm>
            <a:off x="2124075" y="5832475"/>
            <a:ext cx="411163"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63" name="Line 98"/>
          <p:cNvSpPr>
            <a:spLocks noChangeShapeType="1"/>
          </p:cNvSpPr>
          <p:nvPr/>
        </p:nvSpPr>
        <p:spPr bwMode="auto">
          <a:xfrm flipV="1">
            <a:off x="2916238" y="4868863"/>
            <a:ext cx="719137" cy="6477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64" name="Line 99"/>
          <p:cNvSpPr>
            <a:spLocks noChangeShapeType="1"/>
          </p:cNvSpPr>
          <p:nvPr/>
        </p:nvSpPr>
        <p:spPr bwMode="auto">
          <a:xfrm>
            <a:off x="2124075" y="4772025"/>
            <a:ext cx="1398588" cy="1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765" name="Group 100"/>
          <p:cNvGrpSpPr>
            <a:grpSpLocks/>
          </p:cNvGrpSpPr>
          <p:nvPr/>
        </p:nvGrpSpPr>
        <p:grpSpPr bwMode="auto">
          <a:xfrm>
            <a:off x="3375025" y="4576763"/>
            <a:ext cx="560388" cy="374650"/>
            <a:chOff x="2154" y="3033"/>
            <a:chExt cx="309" cy="192"/>
          </a:xfrm>
        </p:grpSpPr>
        <p:sp>
          <p:nvSpPr>
            <p:cNvPr id="31965" name="Oval 10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66" name="Rectangle 10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67" name="Rectangle 10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68" name="Oval 10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969" name="Group 105"/>
            <p:cNvGrpSpPr>
              <a:grpSpLocks/>
            </p:cNvGrpSpPr>
            <p:nvPr/>
          </p:nvGrpSpPr>
          <p:grpSpPr bwMode="auto">
            <a:xfrm>
              <a:off x="2201" y="3046"/>
              <a:ext cx="214" cy="86"/>
              <a:chOff x="2201" y="3046"/>
              <a:chExt cx="214" cy="86"/>
            </a:xfrm>
          </p:grpSpPr>
          <p:grpSp>
            <p:nvGrpSpPr>
              <p:cNvPr id="31972" name="Group 106"/>
              <p:cNvGrpSpPr>
                <a:grpSpLocks/>
              </p:cNvGrpSpPr>
              <p:nvPr/>
            </p:nvGrpSpPr>
            <p:grpSpPr bwMode="auto">
              <a:xfrm>
                <a:off x="2201" y="3046"/>
                <a:ext cx="212" cy="84"/>
                <a:chOff x="2201" y="3046"/>
                <a:chExt cx="212" cy="84"/>
              </a:xfrm>
            </p:grpSpPr>
            <p:sp>
              <p:nvSpPr>
                <p:cNvPr id="31982" name="Freeform 10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83" name="Freeform 10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84" name="Freeform 10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85" name="Freeform 11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86" name="Freeform 11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87" name="Freeform 11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88" name="Freeform 11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89" name="Freeform 11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1973" name="Group 115"/>
              <p:cNvGrpSpPr>
                <a:grpSpLocks/>
              </p:cNvGrpSpPr>
              <p:nvPr/>
            </p:nvGrpSpPr>
            <p:grpSpPr bwMode="auto">
              <a:xfrm>
                <a:off x="2203" y="3048"/>
                <a:ext cx="212" cy="84"/>
                <a:chOff x="2203" y="3048"/>
                <a:chExt cx="212" cy="84"/>
              </a:xfrm>
            </p:grpSpPr>
            <p:sp>
              <p:nvSpPr>
                <p:cNvPr id="31974" name="Freeform 11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75" name="Freeform 11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76" name="Freeform 11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77" name="Freeform 11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78" name="Freeform 12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79" name="Freeform 12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80" name="Freeform 12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81" name="Freeform 12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31970" name="Line 12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71" name="Line 12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1766" name="Group 126"/>
          <p:cNvGrpSpPr>
            <a:grpSpLocks/>
          </p:cNvGrpSpPr>
          <p:nvPr/>
        </p:nvGrpSpPr>
        <p:grpSpPr bwMode="auto">
          <a:xfrm>
            <a:off x="1139825" y="3363913"/>
            <a:ext cx="514350" cy="517525"/>
            <a:chOff x="921" y="2412"/>
            <a:chExt cx="284" cy="265"/>
          </a:xfrm>
        </p:grpSpPr>
        <p:grpSp>
          <p:nvGrpSpPr>
            <p:cNvPr id="31939" name="Group 127"/>
            <p:cNvGrpSpPr>
              <a:grpSpLocks/>
            </p:cNvGrpSpPr>
            <p:nvPr/>
          </p:nvGrpSpPr>
          <p:grpSpPr bwMode="auto">
            <a:xfrm>
              <a:off x="928" y="2417"/>
              <a:ext cx="277" cy="260"/>
              <a:chOff x="928" y="2417"/>
              <a:chExt cx="277" cy="260"/>
            </a:xfrm>
          </p:grpSpPr>
          <p:sp>
            <p:nvSpPr>
              <p:cNvPr id="31953" name="Freeform 12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54" name="Freeform 12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55" name="Freeform 13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56" name="Freeform 13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57" name="Rectangle 13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58" name="Rectangle 13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59" name="Rectangle 13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60" name="Line 13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961" name="Group 136"/>
              <p:cNvGrpSpPr>
                <a:grpSpLocks/>
              </p:cNvGrpSpPr>
              <p:nvPr/>
            </p:nvGrpSpPr>
            <p:grpSpPr bwMode="auto">
              <a:xfrm>
                <a:off x="928" y="2639"/>
                <a:ext cx="277" cy="38"/>
                <a:chOff x="928" y="2639"/>
                <a:chExt cx="277" cy="38"/>
              </a:xfrm>
            </p:grpSpPr>
            <p:sp>
              <p:nvSpPr>
                <p:cNvPr id="31962" name="Freeform 13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63" name="Freeform 13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64" name="Rectangle 13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1940" name="Group 140"/>
            <p:cNvGrpSpPr>
              <a:grpSpLocks/>
            </p:cNvGrpSpPr>
            <p:nvPr/>
          </p:nvGrpSpPr>
          <p:grpSpPr bwMode="auto">
            <a:xfrm>
              <a:off x="921" y="2412"/>
              <a:ext cx="277" cy="261"/>
              <a:chOff x="921" y="2412"/>
              <a:chExt cx="277" cy="261"/>
            </a:xfrm>
          </p:grpSpPr>
          <p:sp>
            <p:nvSpPr>
              <p:cNvPr id="31941" name="Freeform 14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42" name="Freeform 14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43" name="Freeform 14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44" name="Freeform 14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45" name="Rectangle 14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46" name="Rectangle 14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47" name="Rectangle 14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48" name="Line 14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949" name="Group 149"/>
              <p:cNvGrpSpPr>
                <a:grpSpLocks/>
              </p:cNvGrpSpPr>
              <p:nvPr/>
            </p:nvGrpSpPr>
            <p:grpSpPr bwMode="auto">
              <a:xfrm>
                <a:off x="921" y="2635"/>
                <a:ext cx="277" cy="38"/>
                <a:chOff x="921" y="2635"/>
                <a:chExt cx="277" cy="38"/>
              </a:xfrm>
            </p:grpSpPr>
            <p:sp>
              <p:nvSpPr>
                <p:cNvPr id="31950" name="Freeform 15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51" name="Freeform 15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52" name="Rectangle 15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31767" name="Group 153"/>
          <p:cNvGrpSpPr>
            <a:grpSpLocks/>
          </p:cNvGrpSpPr>
          <p:nvPr/>
        </p:nvGrpSpPr>
        <p:grpSpPr bwMode="auto">
          <a:xfrm>
            <a:off x="1277938" y="4073525"/>
            <a:ext cx="511175" cy="517525"/>
            <a:chOff x="997" y="2775"/>
            <a:chExt cx="282" cy="265"/>
          </a:xfrm>
        </p:grpSpPr>
        <p:grpSp>
          <p:nvGrpSpPr>
            <p:cNvPr id="31913" name="Group 154"/>
            <p:cNvGrpSpPr>
              <a:grpSpLocks/>
            </p:cNvGrpSpPr>
            <p:nvPr/>
          </p:nvGrpSpPr>
          <p:grpSpPr bwMode="auto">
            <a:xfrm>
              <a:off x="1004" y="2779"/>
              <a:ext cx="275" cy="261"/>
              <a:chOff x="1004" y="2779"/>
              <a:chExt cx="275" cy="261"/>
            </a:xfrm>
          </p:grpSpPr>
          <p:sp>
            <p:nvSpPr>
              <p:cNvPr id="31927" name="Freeform 15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28" name="Freeform 15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29" name="Freeform 15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30" name="Freeform 15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31" name="Rectangle 15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32" name="Rectangle 16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33" name="Rectangle 16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34" name="Line 16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935" name="Group 163"/>
              <p:cNvGrpSpPr>
                <a:grpSpLocks/>
              </p:cNvGrpSpPr>
              <p:nvPr/>
            </p:nvGrpSpPr>
            <p:grpSpPr bwMode="auto">
              <a:xfrm>
                <a:off x="1004" y="3002"/>
                <a:ext cx="275" cy="38"/>
                <a:chOff x="1004" y="3002"/>
                <a:chExt cx="275" cy="38"/>
              </a:xfrm>
            </p:grpSpPr>
            <p:sp>
              <p:nvSpPr>
                <p:cNvPr id="31936" name="Freeform 16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37" name="Freeform 16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38" name="Rectangle 16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1914" name="Group 167"/>
            <p:cNvGrpSpPr>
              <a:grpSpLocks/>
            </p:cNvGrpSpPr>
            <p:nvPr/>
          </p:nvGrpSpPr>
          <p:grpSpPr bwMode="auto">
            <a:xfrm>
              <a:off x="997" y="2775"/>
              <a:ext cx="275" cy="260"/>
              <a:chOff x="997" y="2775"/>
              <a:chExt cx="275" cy="260"/>
            </a:xfrm>
          </p:grpSpPr>
          <p:sp>
            <p:nvSpPr>
              <p:cNvPr id="31915" name="Freeform 16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16" name="Freeform 16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17" name="Freeform 17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18" name="Freeform 17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19" name="Rectangle 17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20" name="Rectangle 17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21" name="Rectangle 17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22" name="Line 17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923" name="Group 176"/>
              <p:cNvGrpSpPr>
                <a:grpSpLocks/>
              </p:cNvGrpSpPr>
              <p:nvPr/>
            </p:nvGrpSpPr>
            <p:grpSpPr bwMode="auto">
              <a:xfrm>
                <a:off x="997" y="2997"/>
                <a:ext cx="275" cy="38"/>
                <a:chOff x="997" y="2997"/>
                <a:chExt cx="275" cy="38"/>
              </a:xfrm>
            </p:grpSpPr>
            <p:sp>
              <p:nvSpPr>
                <p:cNvPr id="31924" name="Freeform 17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25" name="Freeform 17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26" name="Rectangle 17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31768" name="Group 180"/>
          <p:cNvGrpSpPr>
            <a:grpSpLocks/>
          </p:cNvGrpSpPr>
          <p:nvPr/>
        </p:nvGrpSpPr>
        <p:grpSpPr bwMode="auto">
          <a:xfrm>
            <a:off x="539750" y="4603750"/>
            <a:ext cx="511175" cy="517525"/>
            <a:chOff x="590" y="3047"/>
            <a:chExt cx="282" cy="265"/>
          </a:xfrm>
        </p:grpSpPr>
        <p:grpSp>
          <p:nvGrpSpPr>
            <p:cNvPr id="31887" name="Group 181"/>
            <p:cNvGrpSpPr>
              <a:grpSpLocks/>
            </p:cNvGrpSpPr>
            <p:nvPr/>
          </p:nvGrpSpPr>
          <p:grpSpPr bwMode="auto">
            <a:xfrm>
              <a:off x="596" y="3051"/>
              <a:ext cx="276" cy="261"/>
              <a:chOff x="596" y="3051"/>
              <a:chExt cx="276" cy="261"/>
            </a:xfrm>
          </p:grpSpPr>
          <p:sp>
            <p:nvSpPr>
              <p:cNvPr id="31901" name="Freeform 18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02" name="Freeform 18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03" name="Freeform 18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04" name="Freeform 18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05" name="Rectangle 18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06" name="Rectangle 18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07" name="Rectangle 18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08" name="Line 18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909" name="Group 190"/>
              <p:cNvGrpSpPr>
                <a:grpSpLocks/>
              </p:cNvGrpSpPr>
              <p:nvPr/>
            </p:nvGrpSpPr>
            <p:grpSpPr bwMode="auto">
              <a:xfrm>
                <a:off x="596" y="3274"/>
                <a:ext cx="276" cy="38"/>
                <a:chOff x="596" y="3274"/>
                <a:chExt cx="276" cy="38"/>
              </a:xfrm>
            </p:grpSpPr>
            <p:sp>
              <p:nvSpPr>
                <p:cNvPr id="31910" name="Freeform 19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11" name="Freeform 19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12" name="Rectangle 19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1888" name="Group 194"/>
            <p:cNvGrpSpPr>
              <a:grpSpLocks/>
            </p:cNvGrpSpPr>
            <p:nvPr/>
          </p:nvGrpSpPr>
          <p:grpSpPr bwMode="auto">
            <a:xfrm>
              <a:off x="590" y="3047"/>
              <a:ext cx="275" cy="260"/>
              <a:chOff x="590" y="3047"/>
              <a:chExt cx="275" cy="260"/>
            </a:xfrm>
          </p:grpSpPr>
          <p:sp>
            <p:nvSpPr>
              <p:cNvPr id="31889" name="Freeform 19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90" name="Freeform 19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91" name="Freeform 19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92" name="Freeform 19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93" name="Rectangle 19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94" name="Rectangle 20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95" name="Rectangle 20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96" name="Line 20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897" name="Group 203"/>
              <p:cNvGrpSpPr>
                <a:grpSpLocks/>
              </p:cNvGrpSpPr>
              <p:nvPr/>
            </p:nvGrpSpPr>
            <p:grpSpPr bwMode="auto">
              <a:xfrm>
                <a:off x="590" y="3269"/>
                <a:ext cx="275" cy="38"/>
                <a:chOff x="590" y="3269"/>
                <a:chExt cx="275" cy="38"/>
              </a:xfrm>
            </p:grpSpPr>
            <p:sp>
              <p:nvSpPr>
                <p:cNvPr id="31898" name="Freeform 20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99" name="Freeform 20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900" name="Rectangle 20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31769" name="Group 207"/>
          <p:cNvGrpSpPr>
            <a:grpSpLocks/>
          </p:cNvGrpSpPr>
          <p:nvPr/>
        </p:nvGrpSpPr>
        <p:grpSpPr bwMode="auto">
          <a:xfrm>
            <a:off x="1112838" y="5226050"/>
            <a:ext cx="509587" cy="517525"/>
            <a:chOff x="906" y="3365"/>
            <a:chExt cx="281" cy="265"/>
          </a:xfrm>
        </p:grpSpPr>
        <p:grpSp>
          <p:nvGrpSpPr>
            <p:cNvPr id="31861" name="Group 208"/>
            <p:cNvGrpSpPr>
              <a:grpSpLocks/>
            </p:cNvGrpSpPr>
            <p:nvPr/>
          </p:nvGrpSpPr>
          <p:grpSpPr bwMode="auto">
            <a:xfrm>
              <a:off x="912" y="3369"/>
              <a:ext cx="275" cy="261"/>
              <a:chOff x="912" y="3369"/>
              <a:chExt cx="275" cy="261"/>
            </a:xfrm>
          </p:grpSpPr>
          <p:sp>
            <p:nvSpPr>
              <p:cNvPr id="31875" name="Freeform 20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76" name="Freeform 21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77" name="Freeform 21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78" name="Freeform 21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79" name="Rectangle 21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80" name="Rectangle 21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81" name="Rectangle 21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82" name="Line 21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883" name="Group 217"/>
              <p:cNvGrpSpPr>
                <a:grpSpLocks/>
              </p:cNvGrpSpPr>
              <p:nvPr/>
            </p:nvGrpSpPr>
            <p:grpSpPr bwMode="auto">
              <a:xfrm>
                <a:off x="912" y="3592"/>
                <a:ext cx="275" cy="38"/>
                <a:chOff x="912" y="3592"/>
                <a:chExt cx="275" cy="38"/>
              </a:xfrm>
            </p:grpSpPr>
            <p:sp>
              <p:nvSpPr>
                <p:cNvPr id="31884" name="Freeform 21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85" name="Freeform 21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86" name="Rectangle 22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nvGrpSpPr>
            <p:cNvPr id="31862" name="Group 221"/>
            <p:cNvGrpSpPr>
              <a:grpSpLocks/>
            </p:cNvGrpSpPr>
            <p:nvPr/>
          </p:nvGrpSpPr>
          <p:grpSpPr bwMode="auto">
            <a:xfrm>
              <a:off x="906" y="3365"/>
              <a:ext cx="275" cy="261"/>
              <a:chOff x="906" y="3365"/>
              <a:chExt cx="275" cy="261"/>
            </a:xfrm>
          </p:grpSpPr>
          <p:sp>
            <p:nvSpPr>
              <p:cNvPr id="31863" name="Freeform 22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64" name="Freeform 22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65" name="Freeform 22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66" name="Freeform 22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67" name="Rectangle 22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68" name="Rectangle 22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69" name="Rectangle 22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70" name="Line 22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871" name="Group 230"/>
              <p:cNvGrpSpPr>
                <a:grpSpLocks/>
              </p:cNvGrpSpPr>
              <p:nvPr/>
            </p:nvGrpSpPr>
            <p:grpSpPr bwMode="auto">
              <a:xfrm>
                <a:off x="906" y="3587"/>
                <a:ext cx="275" cy="39"/>
                <a:chOff x="906" y="3587"/>
                <a:chExt cx="275" cy="39"/>
              </a:xfrm>
            </p:grpSpPr>
            <p:sp>
              <p:nvSpPr>
                <p:cNvPr id="31872" name="Freeform 23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73" name="Freeform 23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74" name="Rectangle 23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grpSp>
      <p:grpSp>
        <p:nvGrpSpPr>
          <p:cNvPr id="31770" name="Group 234"/>
          <p:cNvGrpSpPr>
            <a:grpSpLocks/>
          </p:cNvGrpSpPr>
          <p:nvPr/>
        </p:nvGrpSpPr>
        <p:grpSpPr bwMode="auto">
          <a:xfrm>
            <a:off x="2603500" y="5346700"/>
            <a:ext cx="444500" cy="839788"/>
            <a:chOff x="1660" y="3427"/>
            <a:chExt cx="217" cy="339"/>
          </a:xfrm>
        </p:grpSpPr>
        <p:grpSp>
          <p:nvGrpSpPr>
            <p:cNvPr id="31841" name="Group 235"/>
            <p:cNvGrpSpPr>
              <a:grpSpLocks/>
            </p:cNvGrpSpPr>
            <p:nvPr/>
          </p:nvGrpSpPr>
          <p:grpSpPr bwMode="auto">
            <a:xfrm>
              <a:off x="1665" y="3433"/>
              <a:ext cx="212" cy="333"/>
              <a:chOff x="1665" y="3433"/>
              <a:chExt cx="212" cy="333"/>
            </a:xfrm>
          </p:grpSpPr>
          <p:sp>
            <p:nvSpPr>
              <p:cNvPr id="31852" name="Freeform 236"/>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53" name="Freeform 237"/>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54" name="Freeform 238"/>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55" name="Freeform 239"/>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56" name="Rectangle 240"/>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57" name="Rectangle 241"/>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58" name="Line 242"/>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59" name="Line 243"/>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60" name="Line 244"/>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1842" name="Group 245"/>
            <p:cNvGrpSpPr>
              <a:grpSpLocks/>
            </p:cNvGrpSpPr>
            <p:nvPr/>
          </p:nvGrpSpPr>
          <p:grpSpPr bwMode="auto">
            <a:xfrm>
              <a:off x="1660" y="3427"/>
              <a:ext cx="212" cy="333"/>
              <a:chOff x="1660" y="3427"/>
              <a:chExt cx="212" cy="333"/>
            </a:xfrm>
          </p:grpSpPr>
          <p:sp>
            <p:nvSpPr>
              <p:cNvPr id="31843" name="Freeform 246"/>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44" name="Freeform 247"/>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45" name="Freeform 248"/>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46" name="Freeform 249"/>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47" name="Rectangle 250"/>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48" name="Rectangle 251"/>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49" name="Line 252"/>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50" name="Line 253"/>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51" name="Line 254"/>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31771" name="Rectangle 255"/>
          <p:cNvSpPr>
            <a:spLocks noChangeArrowheads="1"/>
          </p:cNvSpPr>
          <p:nvPr/>
        </p:nvSpPr>
        <p:spPr bwMode="auto">
          <a:xfrm>
            <a:off x="2370138" y="3798888"/>
            <a:ext cx="8572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72" name="Rectangle 256"/>
          <p:cNvSpPr>
            <a:spLocks noChangeArrowheads="1"/>
          </p:cNvSpPr>
          <p:nvPr/>
        </p:nvSpPr>
        <p:spPr bwMode="auto">
          <a:xfrm>
            <a:off x="2470150" y="3938588"/>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校园网</a:t>
            </a:r>
          </a:p>
        </p:txBody>
      </p:sp>
      <p:sp>
        <p:nvSpPr>
          <p:cNvPr id="31773" name="Rectangle 257"/>
          <p:cNvSpPr>
            <a:spLocks noChangeArrowheads="1"/>
          </p:cNvSpPr>
          <p:nvPr/>
        </p:nvSpPr>
        <p:spPr bwMode="auto">
          <a:xfrm>
            <a:off x="3192463" y="5832475"/>
            <a:ext cx="1074737"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74" name="Rectangle 258"/>
          <p:cNvSpPr>
            <a:spLocks noChangeArrowheads="1"/>
          </p:cNvSpPr>
          <p:nvPr/>
        </p:nvSpPr>
        <p:spPr bwMode="auto">
          <a:xfrm>
            <a:off x="3527425" y="5949950"/>
            <a:ext cx="203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kumimoji="1" lang="zh-CN" altLang="en-US" sz="2000">
                <a:solidFill>
                  <a:srgbClr val="333399"/>
                </a:solidFill>
              </a:rPr>
              <a:t>校园网的高速缓存</a:t>
            </a:r>
          </a:p>
          <a:p>
            <a:pPr algn="ctr" fontAlgn="base">
              <a:spcBef>
                <a:spcPct val="0"/>
              </a:spcBef>
              <a:spcAft>
                <a:spcPct val="0"/>
              </a:spcAft>
            </a:pPr>
            <a:r>
              <a:rPr kumimoji="1" lang="zh-CN" altLang="en-US" sz="2000">
                <a:solidFill>
                  <a:srgbClr val="333399"/>
                </a:solidFill>
              </a:rPr>
              <a:t>（代理服务器）</a:t>
            </a:r>
          </a:p>
        </p:txBody>
      </p:sp>
      <p:grpSp>
        <p:nvGrpSpPr>
          <p:cNvPr id="31775" name="Group 259"/>
          <p:cNvGrpSpPr>
            <a:grpSpLocks/>
          </p:cNvGrpSpPr>
          <p:nvPr/>
        </p:nvGrpSpPr>
        <p:grpSpPr bwMode="auto">
          <a:xfrm>
            <a:off x="8070850" y="3213100"/>
            <a:ext cx="392113" cy="661988"/>
            <a:chOff x="4305" y="2335"/>
            <a:chExt cx="216" cy="339"/>
          </a:xfrm>
        </p:grpSpPr>
        <p:grpSp>
          <p:nvGrpSpPr>
            <p:cNvPr id="31821" name="Group 260"/>
            <p:cNvGrpSpPr>
              <a:grpSpLocks/>
            </p:cNvGrpSpPr>
            <p:nvPr/>
          </p:nvGrpSpPr>
          <p:grpSpPr bwMode="auto">
            <a:xfrm>
              <a:off x="4310" y="2341"/>
              <a:ext cx="211" cy="333"/>
              <a:chOff x="4310" y="2341"/>
              <a:chExt cx="211" cy="333"/>
            </a:xfrm>
          </p:grpSpPr>
          <p:sp>
            <p:nvSpPr>
              <p:cNvPr id="31832" name="Freeform 261"/>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33" name="Freeform 262"/>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34" name="Freeform 263"/>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35" name="Freeform 264"/>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36" name="Rectangle 265"/>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37" name="Rectangle 266"/>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38" name="Line 267"/>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39" name="Line 268"/>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40" name="Line 269"/>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1822" name="Group 270"/>
            <p:cNvGrpSpPr>
              <a:grpSpLocks/>
            </p:cNvGrpSpPr>
            <p:nvPr/>
          </p:nvGrpSpPr>
          <p:grpSpPr bwMode="auto">
            <a:xfrm>
              <a:off x="4305" y="2335"/>
              <a:ext cx="211" cy="332"/>
              <a:chOff x="4305" y="2335"/>
              <a:chExt cx="211" cy="332"/>
            </a:xfrm>
          </p:grpSpPr>
          <p:sp>
            <p:nvSpPr>
              <p:cNvPr id="31823" name="Freeform 271"/>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24" name="Freeform 272"/>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25" name="Freeform 273"/>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26" name="Freeform 274"/>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27" name="Rectangle 275"/>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28" name="Rectangle 276"/>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29" name="Line 277"/>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30" name="Line 278"/>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31" name="Line 279"/>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31776" name="Rectangle 280"/>
          <p:cNvSpPr>
            <a:spLocks noChangeArrowheads="1"/>
          </p:cNvSpPr>
          <p:nvPr/>
        </p:nvSpPr>
        <p:spPr bwMode="auto">
          <a:xfrm>
            <a:off x="6781800" y="3373438"/>
            <a:ext cx="1268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源点服务器</a:t>
            </a:r>
          </a:p>
        </p:txBody>
      </p:sp>
      <p:sp>
        <p:nvSpPr>
          <p:cNvPr id="31777" name="Rectangle 281"/>
          <p:cNvSpPr>
            <a:spLocks noChangeArrowheads="1"/>
          </p:cNvSpPr>
          <p:nvPr/>
        </p:nvSpPr>
        <p:spPr bwMode="auto">
          <a:xfrm>
            <a:off x="4178300" y="4381500"/>
            <a:ext cx="8175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78" name="Rectangle 282"/>
          <p:cNvSpPr>
            <a:spLocks noChangeArrowheads="1"/>
          </p:cNvSpPr>
          <p:nvPr/>
        </p:nvSpPr>
        <p:spPr bwMode="auto">
          <a:xfrm>
            <a:off x="4643438" y="444817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2 Mb/s</a:t>
            </a:r>
          </a:p>
        </p:txBody>
      </p:sp>
      <p:grpSp>
        <p:nvGrpSpPr>
          <p:cNvPr id="31779" name="Group 283"/>
          <p:cNvGrpSpPr>
            <a:grpSpLocks/>
          </p:cNvGrpSpPr>
          <p:nvPr/>
        </p:nvGrpSpPr>
        <p:grpSpPr bwMode="auto">
          <a:xfrm>
            <a:off x="2863850" y="5832475"/>
            <a:ext cx="522288" cy="260350"/>
            <a:chOff x="1872" y="3676"/>
            <a:chExt cx="227" cy="136"/>
          </a:xfrm>
        </p:grpSpPr>
        <p:sp>
          <p:nvSpPr>
            <p:cNvPr id="31819" name="Line 284"/>
            <p:cNvSpPr>
              <a:spLocks noChangeShapeType="1"/>
            </p:cNvSpPr>
            <p:nvPr/>
          </p:nvSpPr>
          <p:spPr bwMode="auto">
            <a:xfrm>
              <a:off x="1919" y="3702"/>
              <a:ext cx="180" cy="11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20" name="Freeform 285"/>
            <p:cNvSpPr>
              <a:spLocks/>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 name="T12" fmla="*/ 0 w 62"/>
                <a:gd name="T13" fmla="*/ 0 h 47"/>
                <a:gd name="T14" fmla="*/ 62 w 62"/>
                <a:gd name="T15" fmla="*/ 47 h 47"/>
              </a:gdLst>
              <a:ahLst/>
              <a:cxnLst>
                <a:cxn ang="T8">
                  <a:pos x="T0" y="T1"/>
                </a:cxn>
                <a:cxn ang="T9">
                  <a:pos x="T2" y="T3"/>
                </a:cxn>
                <a:cxn ang="T10">
                  <a:pos x="T4" y="T5"/>
                </a:cxn>
                <a:cxn ang="T11">
                  <a:pos x="T6" y="T7"/>
                </a:cxn>
              </a:cxnLst>
              <a:rect l="T12" t="T13" r="T14" b="T15"/>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1780" name="Group 286"/>
          <p:cNvGrpSpPr>
            <a:grpSpLocks/>
          </p:cNvGrpSpPr>
          <p:nvPr/>
        </p:nvGrpSpPr>
        <p:grpSpPr bwMode="auto">
          <a:xfrm>
            <a:off x="6070600" y="4576763"/>
            <a:ext cx="560388" cy="374650"/>
            <a:chOff x="3202" y="3033"/>
            <a:chExt cx="309" cy="192"/>
          </a:xfrm>
        </p:grpSpPr>
        <p:sp>
          <p:nvSpPr>
            <p:cNvPr id="31794" name="Oval 287"/>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95" name="Rectangle 288"/>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96" name="Rectangle 289"/>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97" name="Oval 290"/>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1798" name="Group 291"/>
            <p:cNvGrpSpPr>
              <a:grpSpLocks/>
            </p:cNvGrpSpPr>
            <p:nvPr/>
          </p:nvGrpSpPr>
          <p:grpSpPr bwMode="auto">
            <a:xfrm>
              <a:off x="3249" y="3046"/>
              <a:ext cx="214" cy="86"/>
              <a:chOff x="3249" y="3046"/>
              <a:chExt cx="214" cy="86"/>
            </a:xfrm>
          </p:grpSpPr>
          <p:grpSp>
            <p:nvGrpSpPr>
              <p:cNvPr id="31801" name="Group 292"/>
              <p:cNvGrpSpPr>
                <a:grpSpLocks/>
              </p:cNvGrpSpPr>
              <p:nvPr/>
            </p:nvGrpSpPr>
            <p:grpSpPr bwMode="auto">
              <a:xfrm>
                <a:off x="3249" y="3046"/>
                <a:ext cx="212" cy="84"/>
                <a:chOff x="3249" y="3046"/>
                <a:chExt cx="212" cy="84"/>
              </a:xfrm>
            </p:grpSpPr>
            <p:sp>
              <p:nvSpPr>
                <p:cNvPr id="31811" name="Freeform 293"/>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12" name="Freeform 294"/>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13" name="Freeform 295"/>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14" name="Freeform 296"/>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15" name="Freeform 297"/>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16" name="Freeform 298"/>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17" name="Freeform 299"/>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18" name="Freeform 300"/>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31802" name="Group 301"/>
              <p:cNvGrpSpPr>
                <a:grpSpLocks/>
              </p:cNvGrpSpPr>
              <p:nvPr/>
            </p:nvGrpSpPr>
            <p:grpSpPr bwMode="auto">
              <a:xfrm>
                <a:off x="3251" y="3048"/>
                <a:ext cx="212" cy="84"/>
                <a:chOff x="3251" y="3048"/>
                <a:chExt cx="212" cy="84"/>
              </a:xfrm>
            </p:grpSpPr>
            <p:sp>
              <p:nvSpPr>
                <p:cNvPr id="31803" name="Freeform 302"/>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04" name="Freeform 303"/>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05" name="Freeform 304"/>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06" name="Freeform 305"/>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07" name="Freeform 306"/>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08" name="Freeform 307"/>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09" name="Freeform 308"/>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10" name="Freeform 309"/>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
          <p:nvSpPr>
            <p:cNvPr id="31799" name="Line 310"/>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800" name="Line 311"/>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
        <p:nvSpPr>
          <p:cNvPr id="31781" name="Rectangle 312"/>
          <p:cNvSpPr>
            <a:spLocks noChangeArrowheads="1"/>
          </p:cNvSpPr>
          <p:nvPr/>
        </p:nvSpPr>
        <p:spPr bwMode="auto">
          <a:xfrm>
            <a:off x="6642100" y="4152900"/>
            <a:ext cx="8556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82" name="Rectangle 313"/>
          <p:cNvSpPr>
            <a:spLocks noChangeArrowheads="1"/>
          </p:cNvSpPr>
          <p:nvPr/>
        </p:nvSpPr>
        <p:spPr bwMode="auto">
          <a:xfrm>
            <a:off x="6978650" y="4637088"/>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因特网</a:t>
            </a:r>
          </a:p>
        </p:txBody>
      </p:sp>
      <p:sp>
        <p:nvSpPr>
          <p:cNvPr id="31783" name="Rectangle 314"/>
          <p:cNvSpPr>
            <a:spLocks noChangeArrowheads="1"/>
          </p:cNvSpPr>
          <p:nvPr/>
        </p:nvSpPr>
        <p:spPr bwMode="auto">
          <a:xfrm>
            <a:off x="3686175" y="4240213"/>
            <a:ext cx="384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84" name="Rectangle 315"/>
          <p:cNvSpPr>
            <a:spLocks noChangeArrowheads="1"/>
          </p:cNvSpPr>
          <p:nvPr/>
        </p:nvSpPr>
        <p:spPr bwMode="auto">
          <a:xfrm>
            <a:off x="2863850" y="4948238"/>
            <a:ext cx="4175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85" name="Rectangle 317"/>
          <p:cNvSpPr>
            <a:spLocks noChangeArrowheads="1"/>
          </p:cNvSpPr>
          <p:nvPr/>
        </p:nvSpPr>
        <p:spPr bwMode="auto">
          <a:xfrm>
            <a:off x="1708150" y="4594225"/>
            <a:ext cx="419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86" name="Rectangle 319"/>
          <p:cNvSpPr>
            <a:spLocks noChangeArrowheads="1"/>
          </p:cNvSpPr>
          <p:nvPr/>
        </p:nvSpPr>
        <p:spPr bwMode="auto">
          <a:xfrm>
            <a:off x="427038" y="42545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2000">
                <a:solidFill>
                  <a:srgbClr val="333399"/>
                </a:solidFill>
              </a:rPr>
              <a:t>浏览器</a:t>
            </a:r>
          </a:p>
        </p:txBody>
      </p:sp>
      <p:sp>
        <p:nvSpPr>
          <p:cNvPr id="31787" name="Rectangle 320"/>
          <p:cNvSpPr>
            <a:spLocks noChangeArrowheads="1"/>
          </p:cNvSpPr>
          <p:nvPr/>
        </p:nvSpPr>
        <p:spPr bwMode="auto">
          <a:xfrm>
            <a:off x="3732213" y="4268788"/>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1</a:t>
            </a:r>
          </a:p>
        </p:txBody>
      </p:sp>
      <p:sp>
        <p:nvSpPr>
          <p:cNvPr id="31788" name="Rectangle 321"/>
          <p:cNvSpPr>
            <a:spLocks noChangeArrowheads="1"/>
          </p:cNvSpPr>
          <p:nvPr/>
        </p:nvSpPr>
        <p:spPr bwMode="auto">
          <a:xfrm>
            <a:off x="5895975" y="4294188"/>
            <a:ext cx="27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2000">
                <a:solidFill>
                  <a:srgbClr val="333399"/>
                </a:solidFill>
              </a:rPr>
              <a:t>R</a:t>
            </a:r>
            <a:r>
              <a:rPr kumimoji="1" lang="en-US" altLang="zh-CN" sz="2000" baseline="-25000">
                <a:solidFill>
                  <a:srgbClr val="333399"/>
                </a:solidFill>
              </a:rPr>
              <a:t>2</a:t>
            </a:r>
          </a:p>
        </p:txBody>
      </p:sp>
      <p:sp>
        <p:nvSpPr>
          <p:cNvPr id="647490" name="Freeform 322"/>
          <p:cNvSpPr>
            <a:spLocks/>
          </p:cNvSpPr>
          <p:nvPr/>
        </p:nvSpPr>
        <p:spPr bwMode="auto">
          <a:xfrm>
            <a:off x="1695450" y="4557713"/>
            <a:ext cx="914400" cy="1023937"/>
          </a:xfrm>
          <a:custGeom>
            <a:avLst/>
            <a:gdLst>
              <a:gd name="T0" fmla="*/ 0 w 504"/>
              <a:gd name="T1" fmla="*/ 0 h 524"/>
              <a:gd name="T2" fmla="*/ 504 w 504"/>
              <a:gd name="T3" fmla="*/ 524 h 524"/>
              <a:gd name="T4" fmla="*/ 0 60000 65536"/>
              <a:gd name="T5" fmla="*/ 0 60000 65536"/>
              <a:gd name="T6" fmla="*/ 0 w 504"/>
              <a:gd name="T7" fmla="*/ 0 h 524"/>
              <a:gd name="T8" fmla="*/ 504 w 504"/>
              <a:gd name="T9" fmla="*/ 524 h 524"/>
            </a:gdLst>
            <a:ahLst/>
            <a:cxnLst>
              <a:cxn ang="T4">
                <a:pos x="T0" y="T1"/>
              </a:cxn>
              <a:cxn ang="T5">
                <a:pos x="T2" y="T3"/>
              </a:cxn>
            </a:cxnLst>
            <a:rect l="T6" t="T7" r="T8" b="T9"/>
            <a:pathLst>
              <a:path w="504" h="524">
                <a:moveTo>
                  <a:pt x="0" y="0"/>
                </a:moveTo>
                <a:cubicBezTo>
                  <a:pt x="84" y="87"/>
                  <a:pt x="399" y="415"/>
                  <a:pt x="504" y="524"/>
                </a:cubicBezTo>
              </a:path>
            </a:pathLst>
          </a:custGeom>
          <a:noFill/>
          <a:ln w="38100" cmpd="sng">
            <a:solidFill>
              <a:schemeClr val="hlink"/>
            </a:solidFill>
            <a:round/>
            <a:headEnd type="triangle" w="med" len="med"/>
            <a:tailEnd type="non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47494" name="Freeform 326"/>
          <p:cNvSpPr>
            <a:spLocks/>
          </p:cNvSpPr>
          <p:nvPr/>
        </p:nvSpPr>
        <p:spPr bwMode="auto">
          <a:xfrm>
            <a:off x="990600" y="4913313"/>
            <a:ext cx="1663700" cy="871537"/>
          </a:xfrm>
          <a:custGeom>
            <a:avLst/>
            <a:gdLst>
              <a:gd name="T0" fmla="*/ 0 w 917"/>
              <a:gd name="T1" fmla="*/ 0 h 446"/>
              <a:gd name="T2" fmla="*/ 917 w 917"/>
              <a:gd name="T3" fmla="*/ 446 h 446"/>
              <a:gd name="T4" fmla="*/ 0 60000 65536"/>
              <a:gd name="T5" fmla="*/ 0 60000 65536"/>
              <a:gd name="T6" fmla="*/ 0 w 917"/>
              <a:gd name="T7" fmla="*/ 0 h 446"/>
              <a:gd name="T8" fmla="*/ 917 w 917"/>
              <a:gd name="T9" fmla="*/ 446 h 446"/>
            </a:gdLst>
            <a:ahLst/>
            <a:cxnLst>
              <a:cxn ang="T4">
                <a:pos x="T0" y="T1"/>
              </a:cxn>
              <a:cxn ang="T5">
                <a:pos x="T2" y="T3"/>
              </a:cxn>
            </a:cxnLst>
            <a:rect l="T6" t="T7" r="T8" b="T9"/>
            <a:pathLst>
              <a:path w="917" h="446">
                <a:moveTo>
                  <a:pt x="0" y="0"/>
                </a:moveTo>
                <a:cubicBezTo>
                  <a:pt x="153" y="74"/>
                  <a:pt x="726" y="353"/>
                  <a:pt x="917" y="446"/>
                </a:cubicBezTo>
              </a:path>
            </a:pathLst>
          </a:custGeom>
          <a:noFill/>
          <a:ln w="38100" cmpd="sng">
            <a:solidFill>
              <a:schemeClr val="hlink"/>
            </a:solidFill>
            <a:round/>
            <a:headEnd type="triangle" w="med" len="med"/>
            <a:tailEnd type="non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47495" name="Freeform 327"/>
          <p:cNvSpPr>
            <a:spLocks/>
          </p:cNvSpPr>
          <p:nvPr/>
        </p:nvSpPr>
        <p:spPr bwMode="auto">
          <a:xfrm>
            <a:off x="1554163" y="5565775"/>
            <a:ext cx="1066800" cy="366713"/>
          </a:xfrm>
          <a:custGeom>
            <a:avLst/>
            <a:gdLst>
              <a:gd name="T0" fmla="*/ 0 w 588"/>
              <a:gd name="T1" fmla="*/ 0 h 188"/>
              <a:gd name="T2" fmla="*/ 588 w 588"/>
              <a:gd name="T3" fmla="*/ 188 h 188"/>
              <a:gd name="T4" fmla="*/ 0 60000 65536"/>
              <a:gd name="T5" fmla="*/ 0 60000 65536"/>
              <a:gd name="T6" fmla="*/ 0 w 588"/>
              <a:gd name="T7" fmla="*/ 0 h 188"/>
              <a:gd name="T8" fmla="*/ 588 w 588"/>
              <a:gd name="T9" fmla="*/ 188 h 188"/>
            </a:gdLst>
            <a:ahLst/>
            <a:cxnLst>
              <a:cxn ang="T4">
                <a:pos x="T0" y="T1"/>
              </a:cxn>
              <a:cxn ang="T5">
                <a:pos x="T2" y="T3"/>
              </a:cxn>
            </a:cxnLst>
            <a:rect l="T6" t="T7" r="T8" b="T9"/>
            <a:pathLst>
              <a:path w="588" h="188">
                <a:moveTo>
                  <a:pt x="0" y="0"/>
                </a:moveTo>
                <a:cubicBezTo>
                  <a:pt x="98" y="31"/>
                  <a:pt x="466" y="149"/>
                  <a:pt x="588" y="188"/>
                </a:cubicBezTo>
              </a:path>
            </a:pathLst>
          </a:custGeom>
          <a:noFill/>
          <a:ln w="38100" cmpd="sng">
            <a:solidFill>
              <a:schemeClr val="hlink"/>
            </a:solidFill>
            <a:round/>
            <a:headEnd type="triangle" w="med" len="med"/>
            <a:tailEnd type="non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47496" name="Freeform 328"/>
          <p:cNvSpPr>
            <a:spLocks/>
          </p:cNvSpPr>
          <p:nvPr/>
        </p:nvSpPr>
        <p:spPr bwMode="auto">
          <a:xfrm>
            <a:off x="1565275" y="3671888"/>
            <a:ext cx="1125538" cy="1776412"/>
          </a:xfrm>
          <a:custGeom>
            <a:avLst/>
            <a:gdLst>
              <a:gd name="T0" fmla="*/ 0 w 620"/>
              <a:gd name="T1" fmla="*/ 0 h 909"/>
              <a:gd name="T2" fmla="*/ 620 w 620"/>
              <a:gd name="T3" fmla="*/ 909 h 909"/>
              <a:gd name="T4" fmla="*/ 0 60000 65536"/>
              <a:gd name="T5" fmla="*/ 0 60000 65536"/>
              <a:gd name="T6" fmla="*/ 0 w 620"/>
              <a:gd name="T7" fmla="*/ 0 h 909"/>
              <a:gd name="T8" fmla="*/ 620 w 620"/>
              <a:gd name="T9" fmla="*/ 909 h 909"/>
            </a:gdLst>
            <a:ahLst/>
            <a:cxnLst>
              <a:cxn ang="T4">
                <a:pos x="T0" y="T1"/>
              </a:cxn>
              <a:cxn ang="T5">
                <a:pos x="T2" y="T3"/>
              </a:cxn>
            </a:cxnLst>
            <a:rect l="T6" t="T7" r="T8" b="T9"/>
            <a:pathLst>
              <a:path w="620" h="909">
                <a:moveTo>
                  <a:pt x="0" y="0"/>
                </a:moveTo>
                <a:cubicBezTo>
                  <a:pt x="103" y="151"/>
                  <a:pt x="491" y="720"/>
                  <a:pt x="620" y="909"/>
                </a:cubicBezTo>
              </a:path>
            </a:pathLst>
          </a:custGeom>
          <a:noFill/>
          <a:ln w="38100" cmpd="sng">
            <a:solidFill>
              <a:schemeClr val="hlink"/>
            </a:solidFill>
            <a:round/>
            <a:headEnd type="triangle" w="med" len="med"/>
            <a:tailEnd type="non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1793" name="Text Box 334"/>
          <p:cNvSpPr txBox="1">
            <a:spLocks noChangeArrowheads="1"/>
          </p:cNvSpPr>
          <p:nvPr/>
        </p:nvSpPr>
        <p:spPr bwMode="auto">
          <a:xfrm>
            <a:off x="468313" y="1341438"/>
            <a:ext cx="822801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(5) </a:t>
            </a:r>
            <a:r>
              <a:rPr lang="zh-CN" altLang="en-US" sz="2800">
                <a:solidFill>
                  <a:srgbClr val="333399"/>
                </a:solidFill>
                <a:ea typeface="黑体" pitchFamily="49" charset="-122"/>
              </a:rPr>
              <a:t>高速缓存收到此对象后，先复制在其本地存储器中（为今后使用），然后再将该对象放在 </a:t>
            </a:r>
            <a:r>
              <a:rPr lang="en-US" altLang="zh-CN" sz="2800">
                <a:solidFill>
                  <a:srgbClr val="333399"/>
                </a:solidFill>
                <a:ea typeface="黑体" pitchFamily="49" charset="-122"/>
              </a:rPr>
              <a:t>HTTP </a:t>
            </a:r>
            <a:r>
              <a:rPr lang="zh-CN" altLang="en-US" sz="2800">
                <a:solidFill>
                  <a:srgbClr val="333399"/>
                </a:solidFill>
                <a:ea typeface="黑体" pitchFamily="49" charset="-122"/>
              </a:rPr>
              <a:t>响应报文中，通过已建立的 </a:t>
            </a:r>
            <a:r>
              <a:rPr lang="en-US" altLang="zh-CN" sz="2800">
                <a:solidFill>
                  <a:srgbClr val="333399"/>
                </a:solidFill>
                <a:ea typeface="黑体" pitchFamily="49" charset="-122"/>
              </a:rPr>
              <a:t>TCP </a:t>
            </a:r>
            <a:r>
              <a:rPr lang="zh-CN" altLang="en-US" sz="2800">
                <a:solidFill>
                  <a:srgbClr val="333399"/>
                </a:solidFill>
                <a:ea typeface="黑体" pitchFamily="49" charset="-122"/>
              </a:rPr>
              <a:t>连接，返回给请求该对象的浏览器。</a:t>
            </a:r>
          </a:p>
        </p:txBody>
      </p:sp>
    </p:spTree>
    <p:extLst>
      <p:ext uri="{BB962C8B-B14F-4D97-AF65-F5344CB8AC3E}">
        <p14:creationId xmlns:p14="http://schemas.microsoft.com/office/powerpoint/2010/main" val="37033971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7496"/>
                                        </p:tgtEl>
                                        <p:attrNameLst>
                                          <p:attrName>style.visibility</p:attrName>
                                        </p:attrNameLst>
                                      </p:cBhvr>
                                      <p:to>
                                        <p:strVal val="visible"/>
                                      </p:to>
                                    </p:set>
                                    <p:animEffect transition="in" filter="wipe(down)">
                                      <p:cBhvr>
                                        <p:cTn id="7" dur="500"/>
                                        <p:tgtEl>
                                          <p:spTgt spid="647496"/>
                                        </p:tgtEl>
                                      </p:cBhvr>
                                    </p:animEffect>
                                  </p:childTnLst>
                                </p:cTn>
                              </p:par>
                            </p:childTnLst>
                          </p:cTn>
                        </p:par>
                        <p:par>
                          <p:cTn id="8" fill="hold" nodeType="afterGroup">
                            <p:stCondLst>
                              <p:cond delay="500"/>
                            </p:stCondLst>
                            <p:childTnLst>
                              <p:par>
                                <p:cTn id="9" presetID="22" presetClass="entr" presetSubtype="4" fill="hold" grpId="0" nodeType="afterEffect">
                                  <p:stCondLst>
                                    <p:cond delay="500"/>
                                  </p:stCondLst>
                                  <p:childTnLst>
                                    <p:set>
                                      <p:cBhvr>
                                        <p:cTn id="10" dur="1" fill="hold">
                                          <p:stCondLst>
                                            <p:cond delay="0"/>
                                          </p:stCondLst>
                                        </p:cTn>
                                        <p:tgtEl>
                                          <p:spTgt spid="647490"/>
                                        </p:tgtEl>
                                        <p:attrNameLst>
                                          <p:attrName>style.visibility</p:attrName>
                                        </p:attrNameLst>
                                      </p:cBhvr>
                                      <p:to>
                                        <p:strVal val="visible"/>
                                      </p:to>
                                    </p:set>
                                    <p:animEffect transition="in" filter="wipe(down)">
                                      <p:cBhvr>
                                        <p:cTn id="11" dur="500"/>
                                        <p:tgtEl>
                                          <p:spTgt spid="647490"/>
                                        </p:tgtEl>
                                      </p:cBhvr>
                                    </p:animEffect>
                                  </p:childTnLst>
                                </p:cTn>
                              </p:par>
                            </p:childTnLst>
                          </p:cTn>
                        </p:par>
                        <p:par>
                          <p:cTn id="12" fill="hold" nodeType="afterGroup">
                            <p:stCondLst>
                              <p:cond delay="1500"/>
                            </p:stCondLst>
                            <p:childTnLst>
                              <p:par>
                                <p:cTn id="13" presetID="22" presetClass="entr" presetSubtype="2" fill="hold" grpId="0" nodeType="afterEffect">
                                  <p:stCondLst>
                                    <p:cond delay="500"/>
                                  </p:stCondLst>
                                  <p:childTnLst>
                                    <p:set>
                                      <p:cBhvr>
                                        <p:cTn id="14" dur="1" fill="hold">
                                          <p:stCondLst>
                                            <p:cond delay="0"/>
                                          </p:stCondLst>
                                        </p:cTn>
                                        <p:tgtEl>
                                          <p:spTgt spid="647494"/>
                                        </p:tgtEl>
                                        <p:attrNameLst>
                                          <p:attrName>style.visibility</p:attrName>
                                        </p:attrNameLst>
                                      </p:cBhvr>
                                      <p:to>
                                        <p:strVal val="visible"/>
                                      </p:to>
                                    </p:set>
                                    <p:animEffect transition="in" filter="wipe(right)">
                                      <p:cBhvr>
                                        <p:cTn id="15" dur="500"/>
                                        <p:tgtEl>
                                          <p:spTgt spid="647494"/>
                                        </p:tgtEl>
                                      </p:cBhvr>
                                    </p:animEffect>
                                  </p:childTnLst>
                                </p:cTn>
                              </p:par>
                            </p:childTnLst>
                          </p:cTn>
                        </p:par>
                        <p:par>
                          <p:cTn id="16" fill="hold" nodeType="afterGroup">
                            <p:stCondLst>
                              <p:cond delay="2500"/>
                            </p:stCondLst>
                            <p:childTnLst>
                              <p:par>
                                <p:cTn id="17" presetID="22" presetClass="entr" presetSubtype="2" fill="hold" grpId="0" nodeType="afterEffect">
                                  <p:stCondLst>
                                    <p:cond delay="500"/>
                                  </p:stCondLst>
                                  <p:childTnLst>
                                    <p:set>
                                      <p:cBhvr>
                                        <p:cTn id="18" dur="1" fill="hold">
                                          <p:stCondLst>
                                            <p:cond delay="0"/>
                                          </p:stCondLst>
                                        </p:cTn>
                                        <p:tgtEl>
                                          <p:spTgt spid="647495"/>
                                        </p:tgtEl>
                                        <p:attrNameLst>
                                          <p:attrName>style.visibility</p:attrName>
                                        </p:attrNameLst>
                                      </p:cBhvr>
                                      <p:to>
                                        <p:strVal val="visible"/>
                                      </p:to>
                                    </p:set>
                                    <p:animEffect transition="in" filter="wipe(right)">
                                      <p:cBhvr>
                                        <p:cTn id="19" dur="500"/>
                                        <p:tgtEl>
                                          <p:spTgt spid="647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490" grpId="0" animBg="1"/>
      <p:bldP spid="647494" grpId="0" animBg="1"/>
      <p:bldP spid="647495" grpId="0" animBg="1"/>
      <p:bldP spid="647496"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36"/>
          <p:cNvSpPr>
            <a:spLocks noGrp="1" noChangeArrowheads="1"/>
          </p:cNvSpPr>
          <p:nvPr>
            <p:ph type="title"/>
          </p:nvPr>
        </p:nvSpPr>
        <p:spPr>
          <a:xfrm>
            <a:off x="1204278" y="-90487"/>
            <a:ext cx="6300787" cy="1462087"/>
          </a:xfrm>
        </p:spPr>
        <p:txBody>
          <a:bodyPr/>
          <a:lstStyle/>
          <a:p>
            <a:pPr algn="ctr" eaLnBrk="1" hangingPunct="1"/>
            <a:r>
              <a:rPr lang="en-US" altLang="zh-CN" dirty="0"/>
              <a:t>3.  HTTP </a:t>
            </a:r>
            <a:r>
              <a:rPr lang="zh-CN" altLang="en-US" dirty="0"/>
              <a:t>的报文结构 </a:t>
            </a:r>
          </a:p>
        </p:txBody>
      </p:sp>
      <p:sp>
        <p:nvSpPr>
          <p:cNvPr id="951299" name="Rectangle 37"/>
          <p:cNvSpPr>
            <a:spLocks noGrp="1" noChangeArrowheads="1"/>
          </p:cNvSpPr>
          <p:nvPr>
            <p:ph type="body" idx="1"/>
          </p:nvPr>
        </p:nvSpPr>
        <p:spPr>
          <a:xfrm>
            <a:off x="1042988" y="1978025"/>
            <a:ext cx="7772400" cy="4114800"/>
          </a:xfrm>
        </p:spPr>
        <p:txBody>
          <a:bodyPr/>
          <a:lstStyle/>
          <a:p>
            <a:pPr eaLnBrk="1" hangingPunct="1">
              <a:buFont typeface="Wingdings" pitchFamily="2" charset="2"/>
              <a:buNone/>
            </a:pPr>
            <a:r>
              <a:rPr lang="en-US" altLang="zh-CN" sz="2800"/>
              <a:t>HTTP </a:t>
            </a:r>
            <a:r>
              <a:rPr lang="zh-CN" altLang="en-US" sz="2800"/>
              <a:t>有两类报文：</a:t>
            </a:r>
          </a:p>
          <a:p>
            <a:pPr eaLnBrk="1" hangingPunct="1"/>
            <a:r>
              <a:rPr lang="zh-CN" altLang="en-US" sz="2800"/>
              <a:t>请求报文</a:t>
            </a:r>
            <a:r>
              <a:rPr lang="en-US" altLang="zh-CN" sz="2800"/>
              <a:t>——</a:t>
            </a:r>
            <a:r>
              <a:rPr lang="zh-CN" altLang="en-US" sz="2800"/>
              <a:t>从客户向服务器发送请求报文。</a:t>
            </a:r>
          </a:p>
          <a:p>
            <a:pPr eaLnBrk="1" hangingPunct="1"/>
            <a:r>
              <a:rPr lang="zh-CN" altLang="en-US" sz="2800"/>
              <a:t>响应报文</a:t>
            </a:r>
            <a:r>
              <a:rPr lang="en-US" altLang="zh-CN" sz="2800"/>
              <a:t>——</a:t>
            </a:r>
            <a:r>
              <a:rPr lang="zh-CN" altLang="en-US" sz="2800"/>
              <a:t>从服务器到客户的回答。</a:t>
            </a:r>
          </a:p>
          <a:p>
            <a:pPr eaLnBrk="1" hangingPunct="1"/>
            <a:r>
              <a:rPr lang="zh-CN" altLang="en-US" sz="2800"/>
              <a:t>由于 </a:t>
            </a:r>
            <a:r>
              <a:rPr lang="en-US" altLang="zh-CN" sz="2800"/>
              <a:t>HTTP </a:t>
            </a:r>
            <a:r>
              <a:rPr lang="zh-CN" altLang="en-US" sz="2800"/>
              <a:t>是面向正文的</a:t>
            </a:r>
            <a:r>
              <a:rPr lang="en-US" altLang="zh-CN" sz="2800"/>
              <a:t>(text-oriented)</a:t>
            </a:r>
            <a:r>
              <a:rPr lang="zh-CN" altLang="en-US" sz="2800"/>
              <a:t>，因此在报文中的每一个字段都是一些 </a:t>
            </a:r>
            <a:r>
              <a:rPr lang="en-US" altLang="zh-CN" sz="2800"/>
              <a:t>ASCII </a:t>
            </a:r>
            <a:r>
              <a:rPr lang="zh-CN" altLang="en-US" sz="2800"/>
              <a:t>码串，因而每个字段的长度都是不确定的。</a:t>
            </a:r>
          </a:p>
        </p:txBody>
      </p:sp>
    </p:spTree>
    <p:extLst>
      <p:ext uri="{BB962C8B-B14F-4D97-AF65-F5344CB8AC3E}">
        <p14:creationId xmlns:p14="http://schemas.microsoft.com/office/powerpoint/2010/main" val="3343452408"/>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51"/>
          <p:cNvSpPr>
            <a:spLocks noChangeArrowheads="1"/>
          </p:cNvSpPr>
          <p:nvPr/>
        </p:nvSpPr>
        <p:spPr bwMode="auto">
          <a:xfrm>
            <a:off x="1884363" y="2935288"/>
            <a:ext cx="3136900" cy="407987"/>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23" name="Rectangle 43"/>
          <p:cNvSpPr>
            <a:spLocks noChangeArrowheads="1"/>
          </p:cNvSpPr>
          <p:nvPr/>
        </p:nvSpPr>
        <p:spPr bwMode="auto">
          <a:xfrm>
            <a:off x="1884363" y="2119313"/>
            <a:ext cx="3136900" cy="407987"/>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24" name="Rectangle 34"/>
          <p:cNvSpPr>
            <a:spLocks noChangeArrowheads="1"/>
          </p:cNvSpPr>
          <p:nvPr/>
        </p:nvSpPr>
        <p:spPr bwMode="auto">
          <a:xfrm>
            <a:off x="1884363" y="1712913"/>
            <a:ext cx="4802187" cy="4064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25" name="Rectangle 2"/>
          <p:cNvSpPr>
            <a:spLocks noGrp="1" noChangeArrowheads="1"/>
          </p:cNvSpPr>
          <p:nvPr>
            <p:ph type="title"/>
          </p:nvPr>
        </p:nvSpPr>
        <p:spPr>
          <a:xfrm>
            <a:off x="1042988" y="188913"/>
            <a:ext cx="7793037" cy="839787"/>
          </a:xfrm>
        </p:spPr>
        <p:txBody>
          <a:bodyPr/>
          <a:lstStyle/>
          <a:p>
            <a:pPr algn="ctr" eaLnBrk="1" hangingPunct="1"/>
            <a:r>
              <a:rPr lang="en-US" altLang="zh-CN" sz="4000"/>
              <a:t>HTTP </a:t>
            </a:r>
            <a:r>
              <a:rPr lang="zh-CN" altLang="en-US" sz="4000"/>
              <a:t>的报文结构（请求报文） </a:t>
            </a:r>
          </a:p>
        </p:txBody>
      </p:sp>
      <p:sp>
        <p:nvSpPr>
          <p:cNvPr id="952326" name="Rectangle 23"/>
          <p:cNvSpPr>
            <a:spLocks noChangeArrowheads="1"/>
          </p:cNvSpPr>
          <p:nvPr/>
        </p:nvSpPr>
        <p:spPr bwMode="auto">
          <a:xfrm>
            <a:off x="4133850" y="2944813"/>
            <a:ext cx="887413" cy="388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27" name="Rectangle 24"/>
          <p:cNvSpPr>
            <a:spLocks noChangeArrowheads="1"/>
          </p:cNvSpPr>
          <p:nvPr/>
        </p:nvSpPr>
        <p:spPr bwMode="auto">
          <a:xfrm>
            <a:off x="1890713" y="3362325"/>
            <a:ext cx="909637" cy="3873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28" name="Rectangle 25"/>
          <p:cNvSpPr>
            <a:spLocks noChangeArrowheads="1"/>
          </p:cNvSpPr>
          <p:nvPr/>
        </p:nvSpPr>
        <p:spPr bwMode="auto">
          <a:xfrm>
            <a:off x="4133850" y="2128838"/>
            <a:ext cx="887413"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29" name="Rectangle 26"/>
          <p:cNvSpPr>
            <a:spLocks noChangeArrowheads="1"/>
          </p:cNvSpPr>
          <p:nvPr/>
        </p:nvSpPr>
        <p:spPr bwMode="auto">
          <a:xfrm>
            <a:off x="3578225" y="2944813"/>
            <a:ext cx="120650"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30" name="Rectangle 27"/>
          <p:cNvSpPr>
            <a:spLocks noChangeArrowheads="1"/>
          </p:cNvSpPr>
          <p:nvPr/>
        </p:nvSpPr>
        <p:spPr bwMode="auto">
          <a:xfrm>
            <a:off x="3578225" y="2128838"/>
            <a:ext cx="111125"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31" name="Line 28"/>
          <p:cNvSpPr>
            <a:spLocks noChangeShapeType="1"/>
          </p:cNvSpPr>
          <p:nvPr/>
        </p:nvSpPr>
        <p:spPr bwMode="auto">
          <a:xfrm>
            <a:off x="3440113"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32" name="Line 29"/>
          <p:cNvSpPr>
            <a:spLocks noChangeShapeType="1"/>
          </p:cNvSpPr>
          <p:nvPr/>
        </p:nvSpPr>
        <p:spPr bwMode="auto">
          <a:xfrm>
            <a:off x="4133850"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33" name="Line 30"/>
          <p:cNvSpPr>
            <a:spLocks noChangeShapeType="1"/>
          </p:cNvSpPr>
          <p:nvPr/>
        </p:nvSpPr>
        <p:spPr bwMode="auto">
          <a:xfrm>
            <a:off x="3578225"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34" name="Rectangle 31"/>
          <p:cNvSpPr>
            <a:spLocks noChangeArrowheads="1"/>
          </p:cNvSpPr>
          <p:nvPr/>
        </p:nvSpPr>
        <p:spPr bwMode="auto">
          <a:xfrm>
            <a:off x="5770563" y="1722438"/>
            <a:ext cx="915987"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35" name="Rectangle 32"/>
          <p:cNvSpPr>
            <a:spLocks noChangeArrowheads="1"/>
          </p:cNvSpPr>
          <p:nvPr/>
        </p:nvSpPr>
        <p:spPr bwMode="auto">
          <a:xfrm>
            <a:off x="4438650" y="1722438"/>
            <a:ext cx="1111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36" name="Rectangle 33"/>
          <p:cNvSpPr>
            <a:spLocks noChangeArrowheads="1"/>
          </p:cNvSpPr>
          <p:nvPr/>
        </p:nvSpPr>
        <p:spPr bwMode="auto">
          <a:xfrm>
            <a:off x="3106738" y="1722438"/>
            <a:ext cx="1111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37" name="Text Box 35"/>
          <p:cNvSpPr txBox="1">
            <a:spLocks noChangeArrowheads="1"/>
          </p:cNvSpPr>
          <p:nvPr/>
        </p:nvSpPr>
        <p:spPr bwMode="auto">
          <a:xfrm>
            <a:off x="2055813" y="1701800"/>
            <a:ext cx="903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方   法</a:t>
            </a:r>
          </a:p>
        </p:txBody>
      </p:sp>
      <p:sp>
        <p:nvSpPr>
          <p:cNvPr id="952338" name="Line 36"/>
          <p:cNvSpPr>
            <a:spLocks noChangeShapeType="1"/>
          </p:cNvSpPr>
          <p:nvPr/>
        </p:nvSpPr>
        <p:spPr bwMode="auto">
          <a:xfrm>
            <a:off x="3106738"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39" name="Line 37"/>
          <p:cNvSpPr>
            <a:spLocks noChangeShapeType="1"/>
          </p:cNvSpPr>
          <p:nvPr/>
        </p:nvSpPr>
        <p:spPr bwMode="auto">
          <a:xfrm>
            <a:off x="3217863"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40" name="Line 38"/>
          <p:cNvSpPr>
            <a:spLocks noChangeShapeType="1"/>
          </p:cNvSpPr>
          <p:nvPr/>
        </p:nvSpPr>
        <p:spPr bwMode="auto">
          <a:xfrm>
            <a:off x="4438650"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41" name="Line 39"/>
          <p:cNvSpPr>
            <a:spLocks noChangeShapeType="1"/>
          </p:cNvSpPr>
          <p:nvPr/>
        </p:nvSpPr>
        <p:spPr bwMode="auto">
          <a:xfrm>
            <a:off x="4549775"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42" name="Line 40"/>
          <p:cNvSpPr>
            <a:spLocks noChangeShapeType="1"/>
          </p:cNvSpPr>
          <p:nvPr/>
        </p:nvSpPr>
        <p:spPr bwMode="auto">
          <a:xfrm>
            <a:off x="5770563"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43" name="Text Box 41"/>
          <p:cNvSpPr txBox="1">
            <a:spLocks noChangeArrowheads="1"/>
          </p:cNvSpPr>
          <p:nvPr/>
        </p:nvSpPr>
        <p:spPr bwMode="auto">
          <a:xfrm>
            <a:off x="3430588" y="1701800"/>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URL</a:t>
            </a:r>
          </a:p>
        </p:txBody>
      </p:sp>
      <p:sp>
        <p:nvSpPr>
          <p:cNvPr id="952344" name="Text Box 42"/>
          <p:cNvSpPr txBox="1">
            <a:spLocks noChangeArrowheads="1"/>
          </p:cNvSpPr>
          <p:nvPr/>
        </p:nvSpPr>
        <p:spPr bwMode="auto">
          <a:xfrm>
            <a:off x="4676775" y="1701800"/>
            <a:ext cx="903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版   本</a:t>
            </a:r>
          </a:p>
        </p:txBody>
      </p:sp>
      <p:sp>
        <p:nvSpPr>
          <p:cNvPr id="952345" name="Text Box 44"/>
          <p:cNvSpPr txBox="1">
            <a:spLocks noChangeArrowheads="1"/>
          </p:cNvSpPr>
          <p:nvPr/>
        </p:nvSpPr>
        <p:spPr bwMode="auto">
          <a:xfrm>
            <a:off x="1892300" y="2114550"/>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首部字段名</a:t>
            </a:r>
          </a:p>
        </p:txBody>
      </p:sp>
      <p:sp>
        <p:nvSpPr>
          <p:cNvPr id="952346" name="Line 45"/>
          <p:cNvSpPr>
            <a:spLocks noChangeShapeType="1"/>
          </p:cNvSpPr>
          <p:nvPr/>
        </p:nvSpPr>
        <p:spPr bwMode="auto">
          <a:xfrm>
            <a:off x="3440113"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47" name="Line 46"/>
          <p:cNvSpPr>
            <a:spLocks noChangeShapeType="1"/>
          </p:cNvSpPr>
          <p:nvPr/>
        </p:nvSpPr>
        <p:spPr bwMode="auto">
          <a:xfrm>
            <a:off x="4133850"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48" name="Text Box 47"/>
          <p:cNvSpPr txBox="1">
            <a:spLocks noChangeArrowheads="1"/>
          </p:cNvSpPr>
          <p:nvPr/>
        </p:nvSpPr>
        <p:spPr bwMode="auto">
          <a:xfrm>
            <a:off x="5251450" y="2530475"/>
            <a:ext cx="947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首部行</a:t>
            </a:r>
          </a:p>
        </p:txBody>
      </p:sp>
      <p:sp>
        <p:nvSpPr>
          <p:cNvPr id="952349" name="Line 48"/>
          <p:cNvSpPr>
            <a:spLocks noChangeShapeType="1"/>
          </p:cNvSpPr>
          <p:nvPr/>
        </p:nvSpPr>
        <p:spPr bwMode="auto">
          <a:xfrm>
            <a:off x="3578225"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50" name="Text Box 49"/>
          <p:cNvSpPr txBox="1">
            <a:spLocks noChangeArrowheads="1"/>
          </p:cNvSpPr>
          <p:nvPr/>
        </p:nvSpPr>
        <p:spPr bwMode="auto">
          <a:xfrm>
            <a:off x="3367088" y="2116138"/>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2351" name="Text Box 50"/>
          <p:cNvSpPr txBox="1">
            <a:spLocks noChangeArrowheads="1"/>
          </p:cNvSpPr>
          <p:nvPr/>
        </p:nvSpPr>
        <p:spPr bwMode="auto">
          <a:xfrm>
            <a:off x="3700463" y="212248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值</a:t>
            </a:r>
          </a:p>
        </p:txBody>
      </p:sp>
      <p:sp>
        <p:nvSpPr>
          <p:cNvPr id="952352" name="Text Box 52"/>
          <p:cNvSpPr txBox="1">
            <a:spLocks noChangeArrowheads="1"/>
          </p:cNvSpPr>
          <p:nvPr/>
        </p:nvSpPr>
        <p:spPr bwMode="auto">
          <a:xfrm>
            <a:off x="1887538" y="2922588"/>
            <a:ext cx="1455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首部字段名</a:t>
            </a:r>
          </a:p>
        </p:txBody>
      </p:sp>
      <p:sp>
        <p:nvSpPr>
          <p:cNvPr id="952353" name="Text Box 53"/>
          <p:cNvSpPr txBox="1">
            <a:spLocks noChangeArrowheads="1"/>
          </p:cNvSpPr>
          <p:nvPr/>
        </p:nvSpPr>
        <p:spPr bwMode="auto">
          <a:xfrm>
            <a:off x="3724275" y="2935288"/>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值</a:t>
            </a:r>
          </a:p>
        </p:txBody>
      </p:sp>
      <p:sp>
        <p:nvSpPr>
          <p:cNvPr id="952354" name="Text Box 54"/>
          <p:cNvSpPr txBox="1">
            <a:spLocks noChangeArrowheads="1"/>
          </p:cNvSpPr>
          <p:nvPr/>
        </p:nvSpPr>
        <p:spPr bwMode="auto">
          <a:xfrm>
            <a:off x="3328988" y="3554413"/>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2355" name="Text Box 55"/>
          <p:cNvSpPr txBox="1">
            <a:spLocks noChangeArrowheads="1"/>
          </p:cNvSpPr>
          <p:nvPr/>
        </p:nvSpPr>
        <p:spPr bwMode="auto">
          <a:xfrm rot="-5400000">
            <a:off x="2634457" y="2559844"/>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2356" name="AutoShape 56"/>
          <p:cNvSpPr>
            <a:spLocks/>
          </p:cNvSpPr>
          <p:nvPr/>
        </p:nvSpPr>
        <p:spPr bwMode="auto">
          <a:xfrm>
            <a:off x="5091113" y="2171700"/>
            <a:ext cx="222250" cy="1171575"/>
          </a:xfrm>
          <a:prstGeom prst="rightBrace">
            <a:avLst>
              <a:gd name="adj1" fmla="val 43929"/>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57" name="Rectangle 57"/>
          <p:cNvSpPr>
            <a:spLocks noChangeArrowheads="1"/>
          </p:cNvSpPr>
          <p:nvPr/>
        </p:nvSpPr>
        <p:spPr bwMode="auto">
          <a:xfrm>
            <a:off x="1884363" y="3749675"/>
            <a:ext cx="4997450" cy="917575"/>
          </a:xfrm>
          <a:prstGeom prst="rect">
            <a:avLst/>
          </a:prstGeom>
          <a:solidFill>
            <a:srgbClr val="FFCCFF"/>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58" name="Text Box 58"/>
          <p:cNvSpPr txBox="1">
            <a:spLocks noChangeArrowheads="1"/>
          </p:cNvSpPr>
          <p:nvPr/>
        </p:nvSpPr>
        <p:spPr bwMode="auto">
          <a:xfrm>
            <a:off x="3478213" y="3843338"/>
            <a:ext cx="170815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kumimoji="1" lang="zh-CN" altLang="en-US" sz="2000">
                <a:solidFill>
                  <a:srgbClr val="333399"/>
                </a:solidFill>
                <a:ea typeface="黑体" pitchFamily="49" charset="-122"/>
              </a:rPr>
              <a:t>实体主体</a:t>
            </a:r>
          </a:p>
          <a:p>
            <a:pPr algn="ctr" eaLnBrk="1" fontAlgn="base" hangingPunct="1">
              <a:spcBef>
                <a:spcPct val="0"/>
              </a:spcBef>
              <a:spcAft>
                <a:spcPct val="0"/>
              </a:spcAft>
            </a:pPr>
            <a:r>
              <a:rPr kumimoji="1" lang="zh-CN" altLang="en-US" sz="2000">
                <a:solidFill>
                  <a:srgbClr val="333399"/>
                </a:solidFill>
                <a:ea typeface="黑体" pitchFamily="49" charset="-122"/>
              </a:rPr>
              <a:t>（通常不用）</a:t>
            </a:r>
          </a:p>
        </p:txBody>
      </p:sp>
      <p:sp>
        <p:nvSpPr>
          <p:cNvPr id="952359" name="Text Box 59"/>
          <p:cNvSpPr txBox="1">
            <a:spLocks noChangeArrowheads="1"/>
          </p:cNvSpPr>
          <p:nvPr/>
        </p:nvSpPr>
        <p:spPr bwMode="auto">
          <a:xfrm>
            <a:off x="6650038" y="17018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请求行</a:t>
            </a:r>
          </a:p>
        </p:txBody>
      </p:sp>
      <p:sp>
        <p:nvSpPr>
          <p:cNvPr id="952360" name="Line 60"/>
          <p:cNvSpPr>
            <a:spLocks noChangeShapeType="1"/>
          </p:cNvSpPr>
          <p:nvPr/>
        </p:nvSpPr>
        <p:spPr bwMode="auto">
          <a:xfrm>
            <a:off x="1884363" y="2527300"/>
            <a:ext cx="0" cy="40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61" name="Line 61"/>
          <p:cNvSpPr>
            <a:spLocks noChangeShapeType="1"/>
          </p:cNvSpPr>
          <p:nvPr/>
        </p:nvSpPr>
        <p:spPr bwMode="auto">
          <a:xfrm>
            <a:off x="1884363" y="3343275"/>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62" name="Line 62"/>
          <p:cNvSpPr>
            <a:spLocks noChangeShapeType="1"/>
          </p:cNvSpPr>
          <p:nvPr/>
        </p:nvSpPr>
        <p:spPr bwMode="auto">
          <a:xfrm>
            <a:off x="2800350" y="3343275"/>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63" name="Line 63"/>
          <p:cNvSpPr>
            <a:spLocks noChangeShapeType="1"/>
          </p:cNvSpPr>
          <p:nvPr/>
        </p:nvSpPr>
        <p:spPr bwMode="auto">
          <a:xfrm>
            <a:off x="5021263" y="2527300"/>
            <a:ext cx="0" cy="40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64" name="Text Box 64"/>
          <p:cNvSpPr txBox="1">
            <a:spLocks noChangeArrowheads="1"/>
          </p:cNvSpPr>
          <p:nvPr/>
        </p:nvSpPr>
        <p:spPr bwMode="auto">
          <a:xfrm>
            <a:off x="3449638" y="1052513"/>
            <a:ext cx="690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空格</a:t>
            </a:r>
          </a:p>
        </p:txBody>
      </p:sp>
      <p:sp>
        <p:nvSpPr>
          <p:cNvPr id="952365" name="Text Box 65"/>
          <p:cNvSpPr txBox="1">
            <a:spLocks noChangeArrowheads="1"/>
          </p:cNvSpPr>
          <p:nvPr/>
        </p:nvSpPr>
        <p:spPr bwMode="auto">
          <a:xfrm>
            <a:off x="5386388" y="1052513"/>
            <a:ext cx="1201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回车换行</a:t>
            </a:r>
          </a:p>
        </p:txBody>
      </p:sp>
      <p:sp>
        <p:nvSpPr>
          <p:cNvPr id="952366" name="Line 66"/>
          <p:cNvSpPr>
            <a:spLocks noChangeShapeType="1"/>
          </p:cNvSpPr>
          <p:nvPr/>
        </p:nvSpPr>
        <p:spPr bwMode="auto">
          <a:xfrm>
            <a:off x="4059238" y="1406525"/>
            <a:ext cx="407987"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67" name="Line 67"/>
          <p:cNvSpPr>
            <a:spLocks noChangeShapeType="1"/>
          </p:cNvSpPr>
          <p:nvPr/>
        </p:nvSpPr>
        <p:spPr bwMode="auto">
          <a:xfrm flipH="1">
            <a:off x="3133725" y="1406525"/>
            <a:ext cx="444500"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68" name="Line 68"/>
          <p:cNvSpPr>
            <a:spLocks noChangeShapeType="1"/>
          </p:cNvSpPr>
          <p:nvPr/>
        </p:nvSpPr>
        <p:spPr bwMode="auto">
          <a:xfrm>
            <a:off x="5983288" y="1406525"/>
            <a:ext cx="222250"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69" name="Line 69"/>
          <p:cNvSpPr>
            <a:spLocks noChangeShapeType="1"/>
          </p:cNvSpPr>
          <p:nvPr/>
        </p:nvSpPr>
        <p:spPr bwMode="auto">
          <a:xfrm>
            <a:off x="3689350"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70" name="Line 70"/>
          <p:cNvSpPr>
            <a:spLocks noChangeShapeType="1"/>
          </p:cNvSpPr>
          <p:nvPr/>
        </p:nvSpPr>
        <p:spPr bwMode="auto">
          <a:xfrm>
            <a:off x="3689350"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71" name="Text Box 71"/>
          <p:cNvSpPr txBox="1">
            <a:spLocks noChangeArrowheads="1"/>
          </p:cNvSpPr>
          <p:nvPr/>
        </p:nvSpPr>
        <p:spPr bwMode="auto">
          <a:xfrm>
            <a:off x="3367088" y="2936875"/>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2372" name="Text Box 72"/>
          <p:cNvSpPr txBox="1">
            <a:spLocks noChangeArrowheads="1"/>
          </p:cNvSpPr>
          <p:nvPr/>
        </p:nvSpPr>
        <p:spPr bwMode="auto">
          <a:xfrm>
            <a:off x="5729288" y="1701800"/>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2373" name="Text Box 73"/>
          <p:cNvSpPr txBox="1">
            <a:spLocks noChangeArrowheads="1"/>
          </p:cNvSpPr>
          <p:nvPr/>
        </p:nvSpPr>
        <p:spPr bwMode="auto">
          <a:xfrm>
            <a:off x="4148138" y="2943225"/>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2374" name="Text Box 74"/>
          <p:cNvSpPr txBox="1">
            <a:spLocks noChangeArrowheads="1"/>
          </p:cNvSpPr>
          <p:nvPr/>
        </p:nvSpPr>
        <p:spPr bwMode="auto">
          <a:xfrm>
            <a:off x="4154488" y="2133600"/>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2375" name="Text Box 75"/>
          <p:cNvSpPr txBox="1">
            <a:spLocks noChangeArrowheads="1"/>
          </p:cNvSpPr>
          <p:nvPr/>
        </p:nvSpPr>
        <p:spPr bwMode="auto">
          <a:xfrm>
            <a:off x="1887538" y="3335338"/>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2376" name="Text Box 131"/>
          <p:cNvSpPr txBox="1">
            <a:spLocks noChangeArrowheads="1"/>
          </p:cNvSpPr>
          <p:nvPr/>
        </p:nvSpPr>
        <p:spPr bwMode="auto">
          <a:xfrm>
            <a:off x="250825" y="4887913"/>
            <a:ext cx="87185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报文由三个部分组成，即</a:t>
            </a:r>
            <a:r>
              <a:rPr lang="zh-CN" altLang="en-US" sz="2800">
                <a:solidFill>
                  <a:srgbClr val="FF0000"/>
                </a:solidFill>
                <a:ea typeface="黑体" pitchFamily="49" charset="-122"/>
              </a:rPr>
              <a:t>开始行</a:t>
            </a:r>
            <a:r>
              <a:rPr lang="zh-CN" altLang="en-US" sz="2800">
                <a:solidFill>
                  <a:srgbClr val="333399"/>
                </a:solidFill>
                <a:ea typeface="黑体" pitchFamily="49" charset="-122"/>
              </a:rPr>
              <a:t>、</a:t>
            </a:r>
            <a:r>
              <a:rPr lang="zh-CN" altLang="en-US" sz="2800">
                <a:solidFill>
                  <a:srgbClr val="FF0000"/>
                </a:solidFill>
                <a:ea typeface="黑体" pitchFamily="49" charset="-122"/>
              </a:rPr>
              <a:t>首部行</a:t>
            </a:r>
            <a:r>
              <a:rPr lang="zh-CN" altLang="en-US" sz="2800">
                <a:solidFill>
                  <a:srgbClr val="333399"/>
                </a:solidFill>
                <a:ea typeface="黑体" pitchFamily="49" charset="-122"/>
              </a:rPr>
              <a:t>和</a:t>
            </a:r>
            <a:r>
              <a:rPr lang="zh-CN" altLang="en-US" sz="2800">
                <a:solidFill>
                  <a:srgbClr val="FF0000"/>
                </a:solidFill>
                <a:ea typeface="黑体" pitchFamily="49" charset="-122"/>
              </a:rPr>
              <a:t>实体主体</a:t>
            </a:r>
            <a:r>
              <a:rPr lang="zh-CN" altLang="en-US" sz="2800">
                <a:solidFill>
                  <a:srgbClr val="333399"/>
                </a:solidFill>
                <a:ea typeface="黑体" pitchFamily="49" charset="-122"/>
              </a:rPr>
              <a:t>。</a:t>
            </a:r>
          </a:p>
          <a:p>
            <a:pPr eaLnBrk="1" fontAlgn="base" hangingPunct="1">
              <a:spcBef>
                <a:spcPct val="0"/>
              </a:spcBef>
              <a:spcAft>
                <a:spcPct val="0"/>
              </a:spcAft>
            </a:pPr>
            <a:r>
              <a:rPr lang="zh-CN" altLang="en-US" sz="2800">
                <a:solidFill>
                  <a:srgbClr val="333399"/>
                </a:solidFill>
                <a:ea typeface="黑体" pitchFamily="49" charset="-122"/>
              </a:rPr>
              <a:t>在请求报文中，开始行就是请求行。</a:t>
            </a:r>
          </a:p>
        </p:txBody>
      </p:sp>
      <p:grpSp>
        <p:nvGrpSpPr>
          <p:cNvPr id="2" name="Group 134"/>
          <p:cNvGrpSpPr>
            <a:grpSpLocks/>
          </p:cNvGrpSpPr>
          <p:nvPr/>
        </p:nvGrpSpPr>
        <p:grpSpPr bwMode="auto">
          <a:xfrm>
            <a:off x="374650" y="1628775"/>
            <a:ext cx="7869238" cy="576263"/>
            <a:chOff x="236" y="1026"/>
            <a:chExt cx="4957" cy="363"/>
          </a:xfrm>
        </p:grpSpPr>
        <p:sp>
          <p:nvSpPr>
            <p:cNvPr id="952378" name="Rectangle 132"/>
            <p:cNvSpPr>
              <a:spLocks noChangeArrowheads="1"/>
            </p:cNvSpPr>
            <p:nvPr/>
          </p:nvSpPr>
          <p:spPr bwMode="auto">
            <a:xfrm>
              <a:off x="1111" y="1026"/>
              <a:ext cx="4082" cy="363"/>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2379" name="Text Box 133"/>
            <p:cNvSpPr txBox="1">
              <a:spLocks noChangeArrowheads="1"/>
            </p:cNvSpPr>
            <p:nvPr/>
          </p:nvSpPr>
          <p:spPr bwMode="auto">
            <a:xfrm>
              <a:off x="236" y="1027"/>
              <a:ext cx="7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开始行</a:t>
              </a:r>
            </a:p>
          </p:txBody>
        </p:sp>
      </p:grpSp>
    </p:spTree>
    <p:extLst>
      <p:ext uri="{BB962C8B-B14F-4D97-AF65-F5344CB8AC3E}">
        <p14:creationId xmlns:p14="http://schemas.microsoft.com/office/powerpoint/2010/main" val="21986312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repeatCount="3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ChangeArrowheads="1"/>
          </p:cNvSpPr>
          <p:nvPr/>
        </p:nvSpPr>
        <p:spPr bwMode="auto">
          <a:xfrm>
            <a:off x="1884363" y="2935288"/>
            <a:ext cx="3136900" cy="407987"/>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47" name="Rectangle 3"/>
          <p:cNvSpPr>
            <a:spLocks noChangeArrowheads="1"/>
          </p:cNvSpPr>
          <p:nvPr/>
        </p:nvSpPr>
        <p:spPr bwMode="auto">
          <a:xfrm>
            <a:off x="1884363" y="2119313"/>
            <a:ext cx="3136900" cy="407987"/>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48" name="Rectangle 4"/>
          <p:cNvSpPr>
            <a:spLocks noChangeArrowheads="1"/>
          </p:cNvSpPr>
          <p:nvPr/>
        </p:nvSpPr>
        <p:spPr bwMode="auto">
          <a:xfrm>
            <a:off x="1884363" y="1712913"/>
            <a:ext cx="4802187" cy="4064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49" name="Rectangle 5"/>
          <p:cNvSpPr>
            <a:spLocks noGrp="1" noChangeArrowheads="1"/>
          </p:cNvSpPr>
          <p:nvPr>
            <p:ph type="title"/>
          </p:nvPr>
        </p:nvSpPr>
        <p:spPr>
          <a:xfrm>
            <a:off x="1042988" y="188913"/>
            <a:ext cx="7793037" cy="839787"/>
          </a:xfrm>
        </p:spPr>
        <p:txBody>
          <a:bodyPr/>
          <a:lstStyle/>
          <a:p>
            <a:pPr algn="ctr" eaLnBrk="1" hangingPunct="1"/>
            <a:r>
              <a:rPr lang="en-US" altLang="zh-CN" sz="4000"/>
              <a:t>HTTP </a:t>
            </a:r>
            <a:r>
              <a:rPr lang="zh-CN" altLang="en-US" sz="4000"/>
              <a:t>的报文结构（请求报文） </a:t>
            </a:r>
          </a:p>
        </p:txBody>
      </p:sp>
      <p:sp>
        <p:nvSpPr>
          <p:cNvPr id="953350" name="Rectangle 6"/>
          <p:cNvSpPr>
            <a:spLocks noChangeArrowheads="1"/>
          </p:cNvSpPr>
          <p:nvPr/>
        </p:nvSpPr>
        <p:spPr bwMode="auto">
          <a:xfrm>
            <a:off x="4133850" y="2944813"/>
            <a:ext cx="887413" cy="388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51" name="Rectangle 7"/>
          <p:cNvSpPr>
            <a:spLocks noChangeArrowheads="1"/>
          </p:cNvSpPr>
          <p:nvPr/>
        </p:nvSpPr>
        <p:spPr bwMode="auto">
          <a:xfrm>
            <a:off x="1890713" y="3362325"/>
            <a:ext cx="909637" cy="3873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52" name="Rectangle 8"/>
          <p:cNvSpPr>
            <a:spLocks noChangeArrowheads="1"/>
          </p:cNvSpPr>
          <p:nvPr/>
        </p:nvSpPr>
        <p:spPr bwMode="auto">
          <a:xfrm>
            <a:off x="4133850" y="2128838"/>
            <a:ext cx="887413"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53" name="Rectangle 9"/>
          <p:cNvSpPr>
            <a:spLocks noChangeArrowheads="1"/>
          </p:cNvSpPr>
          <p:nvPr/>
        </p:nvSpPr>
        <p:spPr bwMode="auto">
          <a:xfrm>
            <a:off x="3578225" y="2944813"/>
            <a:ext cx="120650"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54" name="Rectangle 10"/>
          <p:cNvSpPr>
            <a:spLocks noChangeArrowheads="1"/>
          </p:cNvSpPr>
          <p:nvPr/>
        </p:nvSpPr>
        <p:spPr bwMode="auto">
          <a:xfrm>
            <a:off x="3578225" y="2128838"/>
            <a:ext cx="111125"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55" name="Line 11"/>
          <p:cNvSpPr>
            <a:spLocks noChangeShapeType="1"/>
          </p:cNvSpPr>
          <p:nvPr/>
        </p:nvSpPr>
        <p:spPr bwMode="auto">
          <a:xfrm>
            <a:off x="3440113"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56" name="Line 12"/>
          <p:cNvSpPr>
            <a:spLocks noChangeShapeType="1"/>
          </p:cNvSpPr>
          <p:nvPr/>
        </p:nvSpPr>
        <p:spPr bwMode="auto">
          <a:xfrm>
            <a:off x="4133850"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57" name="Line 13"/>
          <p:cNvSpPr>
            <a:spLocks noChangeShapeType="1"/>
          </p:cNvSpPr>
          <p:nvPr/>
        </p:nvSpPr>
        <p:spPr bwMode="auto">
          <a:xfrm>
            <a:off x="3578225"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58" name="Rectangle 14"/>
          <p:cNvSpPr>
            <a:spLocks noChangeArrowheads="1"/>
          </p:cNvSpPr>
          <p:nvPr/>
        </p:nvSpPr>
        <p:spPr bwMode="auto">
          <a:xfrm>
            <a:off x="5770563" y="1722438"/>
            <a:ext cx="915987"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59" name="Rectangle 15"/>
          <p:cNvSpPr>
            <a:spLocks noChangeArrowheads="1"/>
          </p:cNvSpPr>
          <p:nvPr/>
        </p:nvSpPr>
        <p:spPr bwMode="auto">
          <a:xfrm>
            <a:off x="4438650" y="1722438"/>
            <a:ext cx="1111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60" name="Rectangle 16"/>
          <p:cNvSpPr>
            <a:spLocks noChangeArrowheads="1"/>
          </p:cNvSpPr>
          <p:nvPr/>
        </p:nvSpPr>
        <p:spPr bwMode="auto">
          <a:xfrm>
            <a:off x="3106738" y="1722438"/>
            <a:ext cx="1111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61" name="Text Box 17"/>
          <p:cNvSpPr txBox="1">
            <a:spLocks noChangeArrowheads="1"/>
          </p:cNvSpPr>
          <p:nvPr/>
        </p:nvSpPr>
        <p:spPr bwMode="auto">
          <a:xfrm>
            <a:off x="2055813" y="1701800"/>
            <a:ext cx="903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方   法</a:t>
            </a:r>
          </a:p>
        </p:txBody>
      </p:sp>
      <p:sp>
        <p:nvSpPr>
          <p:cNvPr id="953362" name="Line 18"/>
          <p:cNvSpPr>
            <a:spLocks noChangeShapeType="1"/>
          </p:cNvSpPr>
          <p:nvPr/>
        </p:nvSpPr>
        <p:spPr bwMode="auto">
          <a:xfrm>
            <a:off x="3106738"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63" name="Line 19"/>
          <p:cNvSpPr>
            <a:spLocks noChangeShapeType="1"/>
          </p:cNvSpPr>
          <p:nvPr/>
        </p:nvSpPr>
        <p:spPr bwMode="auto">
          <a:xfrm>
            <a:off x="3217863"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64" name="Line 20"/>
          <p:cNvSpPr>
            <a:spLocks noChangeShapeType="1"/>
          </p:cNvSpPr>
          <p:nvPr/>
        </p:nvSpPr>
        <p:spPr bwMode="auto">
          <a:xfrm>
            <a:off x="4438650"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65" name="Line 21"/>
          <p:cNvSpPr>
            <a:spLocks noChangeShapeType="1"/>
          </p:cNvSpPr>
          <p:nvPr/>
        </p:nvSpPr>
        <p:spPr bwMode="auto">
          <a:xfrm>
            <a:off x="4549775"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66" name="Line 22"/>
          <p:cNvSpPr>
            <a:spLocks noChangeShapeType="1"/>
          </p:cNvSpPr>
          <p:nvPr/>
        </p:nvSpPr>
        <p:spPr bwMode="auto">
          <a:xfrm>
            <a:off x="5770563"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67" name="Text Box 23"/>
          <p:cNvSpPr txBox="1">
            <a:spLocks noChangeArrowheads="1"/>
          </p:cNvSpPr>
          <p:nvPr/>
        </p:nvSpPr>
        <p:spPr bwMode="auto">
          <a:xfrm>
            <a:off x="3430588" y="1701800"/>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URL</a:t>
            </a:r>
          </a:p>
        </p:txBody>
      </p:sp>
      <p:sp>
        <p:nvSpPr>
          <p:cNvPr id="953368" name="Text Box 24"/>
          <p:cNvSpPr txBox="1">
            <a:spLocks noChangeArrowheads="1"/>
          </p:cNvSpPr>
          <p:nvPr/>
        </p:nvSpPr>
        <p:spPr bwMode="auto">
          <a:xfrm>
            <a:off x="4676775" y="1701800"/>
            <a:ext cx="903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版   本</a:t>
            </a:r>
          </a:p>
        </p:txBody>
      </p:sp>
      <p:sp>
        <p:nvSpPr>
          <p:cNvPr id="953369" name="Text Box 25"/>
          <p:cNvSpPr txBox="1">
            <a:spLocks noChangeArrowheads="1"/>
          </p:cNvSpPr>
          <p:nvPr/>
        </p:nvSpPr>
        <p:spPr bwMode="auto">
          <a:xfrm>
            <a:off x="1892300" y="2114550"/>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首部字段名</a:t>
            </a:r>
          </a:p>
        </p:txBody>
      </p:sp>
      <p:sp>
        <p:nvSpPr>
          <p:cNvPr id="953370" name="Line 26"/>
          <p:cNvSpPr>
            <a:spLocks noChangeShapeType="1"/>
          </p:cNvSpPr>
          <p:nvPr/>
        </p:nvSpPr>
        <p:spPr bwMode="auto">
          <a:xfrm>
            <a:off x="3440113"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71" name="Line 27"/>
          <p:cNvSpPr>
            <a:spLocks noChangeShapeType="1"/>
          </p:cNvSpPr>
          <p:nvPr/>
        </p:nvSpPr>
        <p:spPr bwMode="auto">
          <a:xfrm>
            <a:off x="4133850"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72" name="Text Box 28"/>
          <p:cNvSpPr txBox="1">
            <a:spLocks noChangeArrowheads="1"/>
          </p:cNvSpPr>
          <p:nvPr/>
        </p:nvSpPr>
        <p:spPr bwMode="auto">
          <a:xfrm>
            <a:off x="5251450" y="2530475"/>
            <a:ext cx="947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首部行</a:t>
            </a:r>
          </a:p>
        </p:txBody>
      </p:sp>
      <p:sp>
        <p:nvSpPr>
          <p:cNvPr id="953373" name="Line 29"/>
          <p:cNvSpPr>
            <a:spLocks noChangeShapeType="1"/>
          </p:cNvSpPr>
          <p:nvPr/>
        </p:nvSpPr>
        <p:spPr bwMode="auto">
          <a:xfrm>
            <a:off x="3578225"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74" name="Text Box 30"/>
          <p:cNvSpPr txBox="1">
            <a:spLocks noChangeArrowheads="1"/>
          </p:cNvSpPr>
          <p:nvPr/>
        </p:nvSpPr>
        <p:spPr bwMode="auto">
          <a:xfrm>
            <a:off x="3367088" y="2116138"/>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3375" name="Text Box 31"/>
          <p:cNvSpPr txBox="1">
            <a:spLocks noChangeArrowheads="1"/>
          </p:cNvSpPr>
          <p:nvPr/>
        </p:nvSpPr>
        <p:spPr bwMode="auto">
          <a:xfrm>
            <a:off x="3700463" y="212248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值</a:t>
            </a:r>
          </a:p>
        </p:txBody>
      </p:sp>
      <p:sp>
        <p:nvSpPr>
          <p:cNvPr id="953376" name="Text Box 32"/>
          <p:cNvSpPr txBox="1">
            <a:spLocks noChangeArrowheads="1"/>
          </p:cNvSpPr>
          <p:nvPr/>
        </p:nvSpPr>
        <p:spPr bwMode="auto">
          <a:xfrm>
            <a:off x="1887538" y="2922588"/>
            <a:ext cx="1455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首部字段名</a:t>
            </a:r>
          </a:p>
        </p:txBody>
      </p:sp>
      <p:sp>
        <p:nvSpPr>
          <p:cNvPr id="953377" name="Text Box 33"/>
          <p:cNvSpPr txBox="1">
            <a:spLocks noChangeArrowheads="1"/>
          </p:cNvSpPr>
          <p:nvPr/>
        </p:nvSpPr>
        <p:spPr bwMode="auto">
          <a:xfrm>
            <a:off x="3724275" y="2935288"/>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值</a:t>
            </a:r>
          </a:p>
        </p:txBody>
      </p:sp>
      <p:sp>
        <p:nvSpPr>
          <p:cNvPr id="953378" name="Text Box 34"/>
          <p:cNvSpPr txBox="1">
            <a:spLocks noChangeArrowheads="1"/>
          </p:cNvSpPr>
          <p:nvPr/>
        </p:nvSpPr>
        <p:spPr bwMode="auto">
          <a:xfrm>
            <a:off x="3328988" y="3554413"/>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3379" name="Text Box 35"/>
          <p:cNvSpPr txBox="1">
            <a:spLocks noChangeArrowheads="1"/>
          </p:cNvSpPr>
          <p:nvPr/>
        </p:nvSpPr>
        <p:spPr bwMode="auto">
          <a:xfrm rot="-5400000">
            <a:off x="2634457" y="2559844"/>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3380" name="AutoShape 36"/>
          <p:cNvSpPr>
            <a:spLocks/>
          </p:cNvSpPr>
          <p:nvPr/>
        </p:nvSpPr>
        <p:spPr bwMode="auto">
          <a:xfrm>
            <a:off x="5091113" y="2171700"/>
            <a:ext cx="222250" cy="1171575"/>
          </a:xfrm>
          <a:prstGeom prst="rightBrace">
            <a:avLst>
              <a:gd name="adj1" fmla="val 43929"/>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81" name="Rectangle 37"/>
          <p:cNvSpPr>
            <a:spLocks noChangeArrowheads="1"/>
          </p:cNvSpPr>
          <p:nvPr/>
        </p:nvSpPr>
        <p:spPr bwMode="auto">
          <a:xfrm>
            <a:off x="1884363" y="3749675"/>
            <a:ext cx="4997450" cy="917575"/>
          </a:xfrm>
          <a:prstGeom prst="rect">
            <a:avLst/>
          </a:prstGeom>
          <a:solidFill>
            <a:srgbClr val="FFCCFF"/>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82" name="Text Box 38"/>
          <p:cNvSpPr txBox="1">
            <a:spLocks noChangeArrowheads="1"/>
          </p:cNvSpPr>
          <p:nvPr/>
        </p:nvSpPr>
        <p:spPr bwMode="auto">
          <a:xfrm>
            <a:off x="3478213" y="3843338"/>
            <a:ext cx="170815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kumimoji="1" lang="zh-CN" altLang="en-US" sz="2000">
                <a:solidFill>
                  <a:srgbClr val="333399"/>
                </a:solidFill>
                <a:ea typeface="黑体" pitchFamily="49" charset="-122"/>
              </a:rPr>
              <a:t>实体主体</a:t>
            </a:r>
          </a:p>
          <a:p>
            <a:pPr algn="ctr" eaLnBrk="1" fontAlgn="base" hangingPunct="1">
              <a:spcBef>
                <a:spcPct val="0"/>
              </a:spcBef>
              <a:spcAft>
                <a:spcPct val="0"/>
              </a:spcAft>
            </a:pPr>
            <a:r>
              <a:rPr kumimoji="1" lang="zh-CN" altLang="en-US" sz="2000">
                <a:solidFill>
                  <a:srgbClr val="333399"/>
                </a:solidFill>
                <a:ea typeface="黑体" pitchFamily="49" charset="-122"/>
              </a:rPr>
              <a:t>（通常不用）</a:t>
            </a:r>
          </a:p>
        </p:txBody>
      </p:sp>
      <p:sp>
        <p:nvSpPr>
          <p:cNvPr id="953383" name="Text Box 39"/>
          <p:cNvSpPr txBox="1">
            <a:spLocks noChangeArrowheads="1"/>
          </p:cNvSpPr>
          <p:nvPr/>
        </p:nvSpPr>
        <p:spPr bwMode="auto">
          <a:xfrm>
            <a:off x="6650038" y="17018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请求行</a:t>
            </a:r>
          </a:p>
        </p:txBody>
      </p:sp>
      <p:sp>
        <p:nvSpPr>
          <p:cNvPr id="953384" name="Line 40"/>
          <p:cNvSpPr>
            <a:spLocks noChangeShapeType="1"/>
          </p:cNvSpPr>
          <p:nvPr/>
        </p:nvSpPr>
        <p:spPr bwMode="auto">
          <a:xfrm>
            <a:off x="1884363" y="2527300"/>
            <a:ext cx="0" cy="40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85" name="Line 41"/>
          <p:cNvSpPr>
            <a:spLocks noChangeShapeType="1"/>
          </p:cNvSpPr>
          <p:nvPr/>
        </p:nvSpPr>
        <p:spPr bwMode="auto">
          <a:xfrm>
            <a:off x="1884363" y="3343275"/>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86" name="Line 42"/>
          <p:cNvSpPr>
            <a:spLocks noChangeShapeType="1"/>
          </p:cNvSpPr>
          <p:nvPr/>
        </p:nvSpPr>
        <p:spPr bwMode="auto">
          <a:xfrm>
            <a:off x="2800350" y="3343275"/>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87" name="Line 43"/>
          <p:cNvSpPr>
            <a:spLocks noChangeShapeType="1"/>
          </p:cNvSpPr>
          <p:nvPr/>
        </p:nvSpPr>
        <p:spPr bwMode="auto">
          <a:xfrm>
            <a:off x="5021263" y="2527300"/>
            <a:ext cx="0" cy="40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88" name="Text Box 44"/>
          <p:cNvSpPr txBox="1">
            <a:spLocks noChangeArrowheads="1"/>
          </p:cNvSpPr>
          <p:nvPr/>
        </p:nvSpPr>
        <p:spPr bwMode="auto">
          <a:xfrm>
            <a:off x="3449638" y="1052513"/>
            <a:ext cx="690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空格</a:t>
            </a:r>
          </a:p>
        </p:txBody>
      </p:sp>
      <p:sp>
        <p:nvSpPr>
          <p:cNvPr id="953389" name="Text Box 45"/>
          <p:cNvSpPr txBox="1">
            <a:spLocks noChangeArrowheads="1"/>
          </p:cNvSpPr>
          <p:nvPr/>
        </p:nvSpPr>
        <p:spPr bwMode="auto">
          <a:xfrm>
            <a:off x="5386388" y="1052513"/>
            <a:ext cx="1201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回车换行</a:t>
            </a:r>
          </a:p>
        </p:txBody>
      </p:sp>
      <p:sp>
        <p:nvSpPr>
          <p:cNvPr id="953390" name="Line 46"/>
          <p:cNvSpPr>
            <a:spLocks noChangeShapeType="1"/>
          </p:cNvSpPr>
          <p:nvPr/>
        </p:nvSpPr>
        <p:spPr bwMode="auto">
          <a:xfrm>
            <a:off x="4059238" y="1406525"/>
            <a:ext cx="407987"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91" name="Line 47"/>
          <p:cNvSpPr>
            <a:spLocks noChangeShapeType="1"/>
          </p:cNvSpPr>
          <p:nvPr/>
        </p:nvSpPr>
        <p:spPr bwMode="auto">
          <a:xfrm flipH="1">
            <a:off x="3133725" y="1406525"/>
            <a:ext cx="444500"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92" name="Line 48"/>
          <p:cNvSpPr>
            <a:spLocks noChangeShapeType="1"/>
          </p:cNvSpPr>
          <p:nvPr/>
        </p:nvSpPr>
        <p:spPr bwMode="auto">
          <a:xfrm>
            <a:off x="5983288" y="1406525"/>
            <a:ext cx="222250"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93" name="Line 49"/>
          <p:cNvSpPr>
            <a:spLocks noChangeShapeType="1"/>
          </p:cNvSpPr>
          <p:nvPr/>
        </p:nvSpPr>
        <p:spPr bwMode="auto">
          <a:xfrm>
            <a:off x="3689350"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94" name="Line 50"/>
          <p:cNvSpPr>
            <a:spLocks noChangeShapeType="1"/>
          </p:cNvSpPr>
          <p:nvPr/>
        </p:nvSpPr>
        <p:spPr bwMode="auto">
          <a:xfrm>
            <a:off x="3689350"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3395" name="Text Box 51"/>
          <p:cNvSpPr txBox="1">
            <a:spLocks noChangeArrowheads="1"/>
          </p:cNvSpPr>
          <p:nvPr/>
        </p:nvSpPr>
        <p:spPr bwMode="auto">
          <a:xfrm>
            <a:off x="3367088" y="2936875"/>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3396" name="Text Box 52"/>
          <p:cNvSpPr txBox="1">
            <a:spLocks noChangeArrowheads="1"/>
          </p:cNvSpPr>
          <p:nvPr/>
        </p:nvSpPr>
        <p:spPr bwMode="auto">
          <a:xfrm>
            <a:off x="5729288" y="1701800"/>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3397" name="Text Box 53"/>
          <p:cNvSpPr txBox="1">
            <a:spLocks noChangeArrowheads="1"/>
          </p:cNvSpPr>
          <p:nvPr/>
        </p:nvSpPr>
        <p:spPr bwMode="auto">
          <a:xfrm>
            <a:off x="4148138" y="2943225"/>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3398" name="Text Box 54"/>
          <p:cNvSpPr txBox="1">
            <a:spLocks noChangeArrowheads="1"/>
          </p:cNvSpPr>
          <p:nvPr/>
        </p:nvSpPr>
        <p:spPr bwMode="auto">
          <a:xfrm>
            <a:off x="4154488" y="2133600"/>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3399" name="Text Box 55"/>
          <p:cNvSpPr txBox="1">
            <a:spLocks noChangeArrowheads="1"/>
          </p:cNvSpPr>
          <p:nvPr/>
        </p:nvSpPr>
        <p:spPr bwMode="auto">
          <a:xfrm>
            <a:off x="1887538" y="3335338"/>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3400" name="Text Box 56"/>
          <p:cNvSpPr txBox="1">
            <a:spLocks noChangeArrowheads="1"/>
          </p:cNvSpPr>
          <p:nvPr/>
        </p:nvSpPr>
        <p:spPr bwMode="auto">
          <a:xfrm>
            <a:off x="250825" y="4797425"/>
            <a:ext cx="86423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a:t>
            </a:r>
            <a:r>
              <a:rPr lang="zh-CN" altLang="en-US" sz="2800">
                <a:solidFill>
                  <a:srgbClr val="FF0000"/>
                </a:solidFill>
                <a:latin typeface="黑体" pitchFamily="49" charset="-122"/>
                <a:ea typeface="黑体" pitchFamily="49" charset="-122"/>
              </a:rPr>
              <a:t>方法</a:t>
            </a:r>
            <a:r>
              <a:rPr lang="zh-CN" altLang="en-US" sz="2800">
                <a:solidFill>
                  <a:srgbClr val="333399"/>
                </a:solidFill>
                <a:ea typeface="黑体" pitchFamily="49" charset="-122"/>
              </a:rPr>
              <a:t>”</a:t>
            </a:r>
            <a:r>
              <a:rPr lang="zh-CN" altLang="en-US" sz="2800">
                <a:solidFill>
                  <a:srgbClr val="333399"/>
                </a:solidFill>
                <a:latin typeface="黑体" pitchFamily="49" charset="-122"/>
                <a:ea typeface="黑体" pitchFamily="49" charset="-122"/>
              </a:rPr>
              <a:t>是面向对象技术中使用的专门名词。所谓</a:t>
            </a:r>
            <a:r>
              <a:rPr lang="zh-CN" altLang="en-US" sz="2800">
                <a:solidFill>
                  <a:srgbClr val="333399"/>
                </a:solidFill>
                <a:ea typeface="黑体" pitchFamily="49" charset="-122"/>
              </a:rPr>
              <a:t>“</a:t>
            </a:r>
            <a:r>
              <a:rPr lang="zh-CN" altLang="en-US" sz="2800">
                <a:solidFill>
                  <a:srgbClr val="333399"/>
                </a:solidFill>
                <a:latin typeface="黑体" pitchFamily="49" charset="-122"/>
                <a:ea typeface="黑体" pitchFamily="49" charset="-122"/>
              </a:rPr>
              <a:t>方法</a:t>
            </a:r>
            <a:r>
              <a:rPr lang="zh-CN" altLang="en-US" sz="2800">
                <a:solidFill>
                  <a:srgbClr val="333399"/>
                </a:solidFill>
                <a:ea typeface="黑体" pitchFamily="49" charset="-122"/>
              </a:rPr>
              <a:t>”</a:t>
            </a:r>
            <a:r>
              <a:rPr lang="zh-CN" altLang="en-US" sz="2800">
                <a:solidFill>
                  <a:srgbClr val="333399"/>
                </a:solidFill>
                <a:latin typeface="黑体" pitchFamily="49" charset="-122"/>
                <a:ea typeface="黑体" pitchFamily="49" charset="-122"/>
              </a:rPr>
              <a:t>就是</a:t>
            </a:r>
            <a:r>
              <a:rPr lang="zh-CN" altLang="en-US" sz="2800">
                <a:solidFill>
                  <a:srgbClr val="FF0000"/>
                </a:solidFill>
                <a:latin typeface="黑体" pitchFamily="49" charset="-122"/>
                <a:ea typeface="黑体" pitchFamily="49" charset="-122"/>
              </a:rPr>
              <a:t>对所请求的对象进行的操作</a:t>
            </a:r>
            <a:r>
              <a:rPr lang="zh-CN" altLang="en-US" sz="2800">
                <a:solidFill>
                  <a:srgbClr val="333399"/>
                </a:solidFill>
                <a:latin typeface="黑体" pitchFamily="49" charset="-122"/>
                <a:ea typeface="黑体" pitchFamily="49" charset="-122"/>
              </a:rPr>
              <a:t>，因此这些方法实际上也就是一些</a:t>
            </a:r>
            <a:r>
              <a:rPr lang="zh-CN" altLang="en-US" sz="2800">
                <a:solidFill>
                  <a:srgbClr val="FF0000"/>
                </a:solidFill>
                <a:latin typeface="黑体" pitchFamily="49" charset="-122"/>
                <a:ea typeface="黑体" pitchFamily="49" charset="-122"/>
              </a:rPr>
              <a:t>命令</a:t>
            </a:r>
            <a:r>
              <a:rPr lang="zh-CN" altLang="en-US" sz="2800">
                <a:solidFill>
                  <a:srgbClr val="333399"/>
                </a:solidFill>
                <a:latin typeface="黑体" pitchFamily="49" charset="-122"/>
                <a:ea typeface="黑体" pitchFamily="49" charset="-122"/>
              </a:rPr>
              <a:t>。因此，请求报文的类型是由它所采用的方法决定的。 </a:t>
            </a:r>
          </a:p>
        </p:txBody>
      </p:sp>
      <p:sp>
        <p:nvSpPr>
          <p:cNvPr id="653370" name="Rectangle 58"/>
          <p:cNvSpPr>
            <a:spLocks noChangeArrowheads="1"/>
          </p:cNvSpPr>
          <p:nvPr/>
        </p:nvSpPr>
        <p:spPr bwMode="auto">
          <a:xfrm>
            <a:off x="1763713" y="1628775"/>
            <a:ext cx="1439862" cy="576263"/>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21894179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53370"/>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533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70" grpId="0" animBg="1"/>
      <p:bldP spid="65337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375118EE-A503-4EA1-A30F-169229AA1507}"/>
              </a:ext>
            </a:extLst>
          </p:cNvPr>
          <p:cNvGraphicFramePr>
            <a:graphicFrameLocks noGrp="1"/>
          </p:cNvGraphicFramePr>
          <p:nvPr/>
        </p:nvGraphicFramePr>
        <p:xfrm>
          <a:off x="692150" y="2011363"/>
          <a:ext cx="7926388" cy="3257551"/>
        </p:xfrm>
        <a:graphic>
          <a:graphicData uri="http://schemas.openxmlformats.org/drawingml/2006/table">
            <a:tbl>
              <a:tblPr firstRow="1" bandRow="1">
                <a:tableStyleId>{5C22544A-7EE6-4342-B048-85BDC9FD1C3A}</a:tableStyleId>
              </a:tblPr>
              <a:tblGrid>
                <a:gridCol w="2162466">
                  <a:extLst>
                    <a:ext uri="{9D8B030D-6E8A-4147-A177-3AD203B41FA5}">
                      <a16:colId xmlns:a16="http://schemas.microsoft.com/office/drawing/2014/main" val="2000291071"/>
                    </a:ext>
                  </a:extLst>
                </a:gridCol>
                <a:gridCol w="1192536">
                  <a:extLst>
                    <a:ext uri="{9D8B030D-6E8A-4147-A177-3AD203B41FA5}">
                      <a16:colId xmlns:a16="http://schemas.microsoft.com/office/drawing/2014/main" val="1622744955"/>
                    </a:ext>
                  </a:extLst>
                </a:gridCol>
                <a:gridCol w="2949538">
                  <a:extLst>
                    <a:ext uri="{9D8B030D-6E8A-4147-A177-3AD203B41FA5}">
                      <a16:colId xmlns:a16="http://schemas.microsoft.com/office/drawing/2014/main" val="338432617"/>
                    </a:ext>
                  </a:extLst>
                </a:gridCol>
                <a:gridCol w="1621848">
                  <a:extLst>
                    <a:ext uri="{9D8B030D-6E8A-4147-A177-3AD203B41FA5}">
                      <a16:colId xmlns:a16="http://schemas.microsoft.com/office/drawing/2014/main" val="365014372"/>
                    </a:ext>
                  </a:extLst>
                </a:gridCol>
              </a:tblGrid>
              <a:tr h="392285">
                <a:tc>
                  <a:txBody>
                    <a:bodyPr/>
                    <a:lstStyle/>
                    <a:p>
                      <a:r>
                        <a:rPr lang="zh-CN" altLang="en-US" sz="1800" dirty="0">
                          <a:latin typeface="+mj-ea"/>
                          <a:ea typeface="+mj-ea"/>
                        </a:rPr>
                        <a:t>应用</a:t>
                      </a:r>
                    </a:p>
                  </a:txBody>
                  <a:tcPr marL="91428" marR="91428" marT="45722" marB="45722"/>
                </a:tc>
                <a:tc>
                  <a:txBody>
                    <a:bodyPr/>
                    <a:lstStyle/>
                    <a:p>
                      <a:r>
                        <a:rPr lang="zh-CN" altLang="en-US" sz="1800" dirty="0">
                          <a:latin typeface="+mj-ea"/>
                          <a:ea typeface="+mj-ea"/>
                        </a:rPr>
                        <a:t>数据敏感</a:t>
                      </a:r>
                    </a:p>
                  </a:txBody>
                  <a:tcPr marL="91428" marR="91428" marT="45722" marB="45722"/>
                </a:tc>
                <a:tc>
                  <a:txBody>
                    <a:bodyPr/>
                    <a:lstStyle/>
                    <a:p>
                      <a:r>
                        <a:rPr lang="zh-CN" altLang="en-US" sz="1800" dirty="0">
                          <a:latin typeface="+mj-ea"/>
                          <a:ea typeface="+mj-ea"/>
                        </a:rPr>
                        <a:t>带宽敏感</a:t>
                      </a:r>
                    </a:p>
                  </a:txBody>
                  <a:tcPr marL="91428" marR="91428" marT="45722" marB="45722"/>
                </a:tc>
                <a:tc>
                  <a:txBody>
                    <a:bodyPr/>
                    <a:lstStyle/>
                    <a:p>
                      <a:r>
                        <a:rPr lang="zh-CN" altLang="en-US" sz="1800" dirty="0">
                          <a:latin typeface="+mj-ea"/>
                          <a:ea typeface="+mj-ea"/>
                        </a:rPr>
                        <a:t>时间敏感</a:t>
                      </a:r>
                    </a:p>
                  </a:txBody>
                  <a:tcPr marL="91428" marR="91428" marT="45722" marB="45722"/>
                </a:tc>
                <a:extLst>
                  <a:ext uri="{0D108BD9-81ED-4DB2-BD59-A6C34878D82A}">
                    <a16:rowId xmlns:a16="http://schemas.microsoft.com/office/drawing/2014/main" val="953111347"/>
                  </a:ext>
                </a:extLst>
              </a:tr>
              <a:tr h="370859">
                <a:tc>
                  <a:txBody>
                    <a:bodyPr/>
                    <a:lstStyle/>
                    <a:p>
                      <a:r>
                        <a:rPr lang="zh-CN" altLang="en-US" sz="1800" dirty="0"/>
                        <a:t>文件传输</a:t>
                      </a:r>
                    </a:p>
                  </a:txBody>
                  <a:tcPr marL="91428" marR="91428" marT="45722" marB="45722"/>
                </a:tc>
                <a:tc>
                  <a:txBody>
                    <a:bodyPr/>
                    <a:lstStyle/>
                    <a:p>
                      <a:r>
                        <a:rPr lang="zh-CN" altLang="en-US" sz="1800" dirty="0"/>
                        <a:t>是</a:t>
                      </a:r>
                    </a:p>
                  </a:txBody>
                  <a:tcPr marL="91428" marR="91428" marT="45722" marB="45722"/>
                </a:tc>
                <a:tc>
                  <a:txBody>
                    <a:bodyPr/>
                    <a:lstStyle/>
                    <a:p>
                      <a:r>
                        <a:rPr lang="zh-CN" altLang="en-US" sz="1800" dirty="0"/>
                        <a:t>弹性</a:t>
                      </a:r>
                    </a:p>
                  </a:txBody>
                  <a:tcPr marL="91428" marR="91428" marT="45722" marB="45722"/>
                </a:tc>
                <a:tc>
                  <a:txBody>
                    <a:bodyPr/>
                    <a:lstStyle/>
                    <a:p>
                      <a:r>
                        <a:rPr lang="zh-CN" altLang="en-US" sz="1800" dirty="0"/>
                        <a:t>不</a:t>
                      </a:r>
                    </a:p>
                  </a:txBody>
                  <a:tcPr marL="91428" marR="91428" marT="45722" marB="45722"/>
                </a:tc>
                <a:extLst>
                  <a:ext uri="{0D108BD9-81ED-4DB2-BD59-A6C34878D82A}">
                    <a16:rowId xmlns:a16="http://schemas.microsoft.com/office/drawing/2014/main" val="3341573066"/>
                  </a:ext>
                </a:extLst>
              </a:tr>
              <a:tr h="370859">
                <a:tc>
                  <a:txBody>
                    <a:bodyPr/>
                    <a:lstStyle/>
                    <a:p>
                      <a:r>
                        <a:rPr lang="zh-CN" altLang="en-US" sz="1800" dirty="0"/>
                        <a:t>电子邮件</a:t>
                      </a:r>
                    </a:p>
                  </a:txBody>
                  <a:tcPr marL="91428" marR="91428" marT="45722" marB="45722"/>
                </a:tc>
                <a:tc>
                  <a:txBody>
                    <a:bodyPr/>
                    <a:lstStyle/>
                    <a:p>
                      <a:r>
                        <a:rPr lang="zh-CN" altLang="en-US" sz="1800" dirty="0"/>
                        <a:t>是</a:t>
                      </a:r>
                    </a:p>
                  </a:txBody>
                  <a:tcPr marL="91428" marR="91428" marT="45722" marB="4572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弹性</a:t>
                      </a:r>
                    </a:p>
                  </a:txBody>
                  <a:tcPr marL="91428" marR="91428" marT="45722" marB="45722"/>
                </a:tc>
                <a:tc>
                  <a:txBody>
                    <a:bodyPr/>
                    <a:lstStyle/>
                    <a:p>
                      <a:r>
                        <a:rPr lang="zh-CN" altLang="en-US" sz="1800" dirty="0"/>
                        <a:t>不</a:t>
                      </a:r>
                    </a:p>
                  </a:txBody>
                  <a:tcPr marL="91428" marR="91428" marT="45722" marB="45722"/>
                </a:tc>
                <a:extLst>
                  <a:ext uri="{0D108BD9-81ED-4DB2-BD59-A6C34878D82A}">
                    <a16:rowId xmlns:a16="http://schemas.microsoft.com/office/drawing/2014/main" val="2661895521"/>
                  </a:ext>
                </a:extLst>
              </a:tr>
              <a:tr h="370859">
                <a:tc>
                  <a:txBody>
                    <a:bodyPr/>
                    <a:lstStyle/>
                    <a:p>
                      <a:r>
                        <a:rPr lang="en-US" altLang="zh-CN" sz="1800" dirty="0"/>
                        <a:t>Web</a:t>
                      </a:r>
                      <a:r>
                        <a:rPr lang="zh-CN" altLang="en-US" sz="1800" dirty="0"/>
                        <a:t>文档</a:t>
                      </a:r>
                    </a:p>
                  </a:txBody>
                  <a:tcPr marL="91428" marR="91428" marT="45722" marB="45722"/>
                </a:tc>
                <a:tc>
                  <a:txBody>
                    <a:bodyPr/>
                    <a:lstStyle/>
                    <a:p>
                      <a:r>
                        <a:rPr lang="zh-CN" altLang="en-US" sz="1800" dirty="0"/>
                        <a:t>是</a:t>
                      </a:r>
                    </a:p>
                  </a:txBody>
                  <a:tcPr marL="91428" marR="91428" marT="45722" marB="4572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弹性（几</a:t>
                      </a:r>
                      <a:r>
                        <a:rPr lang="en-US" altLang="zh-CN" sz="1800" dirty="0"/>
                        <a:t>bps</a:t>
                      </a:r>
                      <a:r>
                        <a:rPr lang="zh-CN" altLang="en-US" sz="1800" dirty="0"/>
                        <a:t>）</a:t>
                      </a:r>
                    </a:p>
                  </a:txBody>
                  <a:tcPr marL="91428" marR="91428" marT="45722" marB="45722"/>
                </a:tc>
                <a:tc>
                  <a:txBody>
                    <a:bodyPr/>
                    <a:lstStyle/>
                    <a:p>
                      <a:r>
                        <a:rPr lang="zh-CN" altLang="en-US" sz="1800" dirty="0"/>
                        <a:t>不</a:t>
                      </a:r>
                    </a:p>
                  </a:txBody>
                  <a:tcPr marL="91428" marR="91428" marT="45722" marB="45722"/>
                </a:tc>
                <a:extLst>
                  <a:ext uri="{0D108BD9-81ED-4DB2-BD59-A6C34878D82A}">
                    <a16:rowId xmlns:a16="http://schemas.microsoft.com/office/drawing/2014/main" val="1971007740"/>
                  </a:ext>
                </a:extLst>
              </a:tr>
              <a:tr h="640112">
                <a:tc>
                  <a:txBody>
                    <a:bodyPr/>
                    <a:lstStyle/>
                    <a:p>
                      <a:r>
                        <a:rPr lang="zh-CN" altLang="en-US" sz="1800" dirty="0"/>
                        <a:t>网络电话</a:t>
                      </a:r>
                      <a:r>
                        <a:rPr lang="en-US" altLang="zh-CN" sz="1800" dirty="0"/>
                        <a:t>/</a:t>
                      </a:r>
                      <a:r>
                        <a:rPr lang="zh-CN" altLang="en-US" sz="1800" dirty="0"/>
                        <a:t>视频会议</a:t>
                      </a:r>
                    </a:p>
                  </a:txBody>
                  <a:tcPr marL="91428" marR="91428" marT="45722" marB="45722"/>
                </a:tc>
                <a:tc>
                  <a:txBody>
                    <a:bodyPr/>
                    <a:lstStyle/>
                    <a:p>
                      <a:r>
                        <a:rPr lang="zh-CN" altLang="en-US" sz="1800" dirty="0"/>
                        <a:t>容忍</a:t>
                      </a:r>
                    </a:p>
                  </a:txBody>
                  <a:tcPr marL="91428" marR="91428" marT="45722" marB="45722"/>
                </a:tc>
                <a:tc>
                  <a:txBody>
                    <a:bodyPr/>
                    <a:lstStyle/>
                    <a:p>
                      <a:r>
                        <a:rPr lang="zh-CN" altLang="en-US" sz="1800" dirty="0"/>
                        <a:t>音频（几</a:t>
                      </a:r>
                      <a:r>
                        <a:rPr lang="en-US" altLang="zh-CN" sz="1800" dirty="0"/>
                        <a:t>kbps-1Mbps</a:t>
                      </a:r>
                      <a:r>
                        <a:rPr lang="zh-CN" altLang="en-US" sz="1800" dirty="0"/>
                        <a:t>），</a:t>
                      </a:r>
                      <a:endParaRPr lang="en-US" altLang="zh-CN" sz="1800" dirty="0"/>
                    </a:p>
                    <a:p>
                      <a:r>
                        <a:rPr lang="zh-CN" altLang="en-US" sz="1800" dirty="0"/>
                        <a:t>视频（</a:t>
                      </a:r>
                      <a:r>
                        <a:rPr lang="en-US" altLang="zh-CN" sz="1800" dirty="0"/>
                        <a:t>10kbps-5Mbps</a:t>
                      </a:r>
                      <a:r>
                        <a:rPr lang="zh-CN" altLang="en-US" sz="1800" dirty="0"/>
                        <a:t>）</a:t>
                      </a:r>
                    </a:p>
                  </a:txBody>
                  <a:tcPr marL="91428" marR="91428" marT="45722" marB="45722"/>
                </a:tc>
                <a:tc>
                  <a:txBody>
                    <a:bodyPr/>
                    <a:lstStyle/>
                    <a:p>
                      <a:r>
                        <a:rPr lang="zh-CN" altLang="en-US" sz="1800" dirty="0"/>
                        <a:t>是，</a:t>
                      </a:r>
                      <a:r>
                        <a:rPr lang="en-US" altLang="zh-CN" sz="1800" dirty="0"/>
                        <a:t>&lt;100ms</a:t>
                      </a:r>
                    </a:p>
                  </a:txBody>
                  <a:tcPr marL="91428" marR="91428" marT="45722" marB="45722"/>
                </a:tc>
                <a:extLst>
                  <a:ext uri="{0D108BD9-81ED-4DB2-BD59-A6C34878D82A}">
                    <a16:rowId xmlns:a16="http://schemas.microsoft.com/office/drawing/2014/main" val="2815998286"/>
                  </a:ext>
                </a:extLst>
              </a:tr>
              <a:tr h="370859">
                <a:tc>
                  <a:txBody>
                    <a:bodyPr/>
                    <a:lstStyle/>
                    <a:p>
                      <a:r>
                        <a:rPr lang="zh-CN" altLang="en-US" sz="1800" dirty="0"/>
                        <a:t>音视频存储</a:t>
                      </a:r>
                    </a:p>
                  </a:txBody>
                  <a:tcPr marL="91428" marR="91428" marT="45722" marB="45722"/>
                </a:tc>
                <a:tc>
                  <a:txBody>
                    <a:bodyPr/>
                    <a:lstStyle/>
                    <a:p>
                      <a:r>
                        <a:rPr lang="zh-CN" altLang="en-US" sz="1800" dirty="0"/>
                        <a:t>容忍</a:t>
                      </a:r>
                    </a:p>
                  </a:txBody>
                  <a:tcPr marL="91428" marR="91428" marT="45722" marB="45722"/>
                </a:tc>
                <a:tc>
                  <a:txBody>
                    <a:bodyPr/>
                    <a:lstStyle/>
                    <a:p>
                      <a:r>
                        <a:rPr lang="zh-CN" altLang="en-US" sz="1800" dirty="0"/>
                        <a:t>同上</a:t>
                      </a:r>
                    </a:p>
                  </a:txBody>
                  <a:tcPr marL="91428" marR="91428" marT="45722" marB="45722"/>
                </a:tc>
                <a:tc>
                  <a:txBody>
                    <a:bodyPr/>
                    <a:lstStyle/>
                    <a:p>
                      <a:r>
                        <a:rPr lang="zh-CN" altLang="en-US" sz="1800" dirty="0"/>
                        <a:t>是，数秒</a:t>
                      </a:r>
                    </a:p>
                  </a:txBody>
                  <a:tcPr marL="91428" marR="91428" marT="45722" marB="45722"/>
                </a:tc>
                <a:extLst>
                  <a:ext uri="{0D108BD9-81ED-4DB2-BD59-A6C34878D82A}">
                    <a16:rowId xmlns:a16="http://schemas.microsoft.com/office/drawing/2014/main" val="3450127054"/>
                  </a:ext>
                </a:extLst>
              </a:tr>
              <a:tr h="370859">
                <a:tc>
                  <a:txBody>
                    <a:bodyPr/>
                    <a:lstStyle/>
                    <a:p>
                      <a:r>
                        <a:rPr lang="zh-CN" altLang="en-US" sz="1800" dirty="0"/>
                        <a:t>交互式游戏</a:t>
                      </a:r>
                    </a:p>
                  </a:txBody>
                  <a:tcPr marL="91428" marR="91428" marT="45722" marB="45722"/>
                </a:tc>
                <a:tc>
                  <a:txBody>
                    <a:bodyPr/>
                    <a:lstStyle/>
                    <a:p>
                      <a:r>
                        <a:rPr lang="zh-CN" altLang="en-US" sz="1800" dirty="0"/>
                        <a:t>容忍</a:t>
                      </a:r>
                    </a:p>
                  </a:txBody>
                  <a:tcPr marL="91428" marR="91428" marT="45722" marB="45722"/>
                </a:tc>
                <a:tc>
                  <a:txBody>
                    <a:bodyPr/>
                    <a:lstStyle/>
                    <a:p>
                      <a:r>
                        <a:rPr lang="zh-CN" altLang="en-US" sz="1800" dirty="0"/>
                        <a:t>几</a:t>
                      </a:r>
                      <a:r>
                        <a:rPr lang="en-US" altLang="zh-CN" sz="1800" dirty="0"/>
                        <a:t>kbps-10kbps</a:t>
                      </a:r>
                      <a:endParaRPr lang="zh-CN" altLang="en-US" sz="1800" dirty="0"/>
                    </a:p>
                  </a:txBody>
                  <a:tcPr marL="91428" marR="91428" marT="45722" marB="45722"/>
                </a:tc>
                <a:tc>
                  <a:txBody>
                    <a:bodyPr/>
                    <a:lstStyle/>
                    <a:p>
                      <a:r>
                        <a:rPr lang="zh-CN" altLang="en-US" sz="1800" dirty="0"/>
                        <a:t>是，</a:t>
                      </a:r>
                      <a:r>
                        <a:rPr lang="en-US" altLang="zh-CN" sz="1800" dirty="0"/>
                        <a:t>&lt;100ms</a:t>
                      </a:r>
                      <a:endParaRPr lang="zh-CN" altLang="en-US" sz="1800" dirty="0"/>
                    </a:p>
                  </a:txBody>
                  <a:tcPr marL="91428" marR="91428" marT="45722" marB="45722"/>
                </a:tc>
                <a:extLst>
                  <a:ext uri="{0D108BD9-81ED-4DB2-BD59-A6C34878D82A}">
                    <a16:rowId xmlns:a16="http://schemas.microsoft.com/office/drawing/2014/main" val="1031023400"/>
                  </a:ext>
                </a:extLst>
              </a:tr>
              <a:tr h="370859">
                <a:tc>
                  <a:txBody>
                    <a:bodyPr/>
                    <a:lstStyle/>
                    <a:p>
                      <a:r>
                        <a:rPr lang="zh-CN" altLang="en-US" sz="1800" dirty="0"/>
                        <a:t>即时通信</a:t>
                      </a:r>
                    </a:p>
                  </a:txBody>
                  <a:tcPr marL="91428" marR="91428" marT="45722" marB="45722"/>
                </a:tc>
                <a:tc>
                  <a:txBody>
                    <a:bodyPr/>
                    <a:lstStyle/>
                    <a:p>
                      <a:r>
                        <a:rPr lang="zh-CN" altLang="en-US" sz="1800" dirty="0"/>
                        <a:t>是</a:t>
                      </a:r>
                    </a:p>
                  </a:txBody>
                  <a:tcPr marL="91428" marR="91428" marT="45722" marB="45722"/>
                </a:tc>
                <a:tc>
                  <a:txBody>
                    <a:bodyPr/>
                    <a:lstStyle/>
                    <a:p>
                      <a:r>
                        <a:rPr lang="zh-CN" altLang="en-US" sz="1800" dirty="0"/>
                        <a:t>弹性</a:t>
                      </a:r>
                    </a:p>
                  </a:txBody>
                  <a:tcPr marL="91428" marR="91428" marT="45722" marB="45722"/>
                </a:tc>
                <a:tc>
                  <a:txBody>
                    <a:bodyPr/>
                    <a:lstStyle/>
                    <a:p>
                      <a:r>
                        <a:rPr lang="zh-CN" altLang="en-US" sz="1800" dirty="0"/>
                        <a:t>不确定</a:t>
                      </a:r>
                    </a:p>
                  </a:txBody>
                  <a:tcPr marL="91428" marR="91428" marT="45722" marB="45722"/>
                </a:tc>
                <a:extLst>
                  <a:ext uri="{0D108BD9-81ED-4DB2-BD59-A6C34878D82A}">
                    <a16:rowId xmlns:a16="http://schemas.microsoft.com/office/drawing/2014/main" val="744499781"/>
                  </a:ext>
                </a:extLst>
              </a:tr>
            </a:tbl>
          </a:graphicData>
        </a:graphic>
      </p:graphicFrame>
      <p:sp>
        <p:nvSpPr>
          <p:cNvPr id="37937" name="文本框 3">
            <a:extLst>
              <a:ext uri="{FF2B5EF4-FFF2-40B4-BE49-F238E27FC236}">
                <a16:creationId xmlns:a16="http://schemas.microsoft.com/office/drawing/2014/main" id="{7EF7A3E4-A8D3-4873-9569-EB8FD7E2BDCF}"/>
              </a:ext>
            </a:extLst>
          </p:cNvPr>
          <p:cNvSpPr txBox="1">
            <a:spLocks noChangeArrowheads="1"/>
          </p:cNvSpPr>
          <p:nvPr/>
        </p:nvSpPr>
        <p:spPr bwMode="auto">
          <a:xfrm>
            <a:off x="2473325" y="1343025"/>
            <a:ext cx="425291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几种常见应用对网络的要求</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p:txBody>
          <a:bodyPr/>
          <a:lstStyle/>
          <a:p>
            <a:pPr algn="ctr" eaLnBrk="1" hangingPunct="1"/>
            <a:r>
              <a:rPr lang="en-US" altLang="zh-CN"/>
              <a:t>HTTP </a:t>
            </a:r>
            <a:r>
              <a:rPr lang="zh-CN" altLang="en-US"/>
              <a:t>请求报文的一些方法 </a:t>
            </a:r>
          </a:p>
        </p:txBody>
      </p:sp>
      <p:sp>
        <p:nvSpPr>
          <p:cNvPr id="954371" name="Rectangle 3"/>
          <p:cNvSpPr>
            <a:spLocks noGrp="1" noChangeArrowheads="1"/>
          </p:cNvSpPr>
          <p:nvPr>
            <p:ph type="body" idx="1"/>
          </p:nvPr>
        </p:nvSpPr>
        <p:spPr>
          <a:xfrm>
            <a:off x="539750" y="1989138"/>
            <a:ext cx="8424863" cy="4608512"/>
          </a:xfrm>
        </p:spPr>
        <p:txBody>
          <a:bodyPr/>
          <a:lstStyle/>
          <a:p>
            <a:pPr eaLnBrk="1" hangingPunct="1">
              <a:lnSpc>
                <a:spcPct val="90000"/>
              </a:lnSpc>
              <a:spcAft>
                <a:spcPct val="30000"/>
              </a:spcAft>
              <a:buFont typeface="Wingdings" pitchFamily="2" charset="2"/>
              <a:buNone/>
              <a:tabLst>
                <a:tab pos="2147888" algn="l"/>
              </a:tabLst>
            </a:pPr>
            <a:r>
              <a:rPr lang="zh-CN" altLang="en-US" sz="2800"/>
              <a:t>方法（操作）                   意义</a:t>
            </a:r>
          </a:p>
          <a:p>
            <a:pPr eaLnBrk="1" hangingPunct="1">
              <a:lnSpc>
                <a:spcPct val="90000"/>
              </a:lnSpc>
              <a:buFont typeface="Wingdings" pitchFamily="2" charset="2"/>
              <a:buNone/>
              <a:tabLst>
                <a:tab pos="2147888" algn="l"/>
              </a:tabLst>
            </a:pPr>
            <a:r>
              <a:rPr lang="en-US" altLang="zh-CN" sz="2800"/>
              <a:t>OPTION       	</a:t>
            </a:r>
            <a:r>
              <a:rPr lang="zh-CN" altLang="en-US" sz="2800"/>
              <a:t>请求一些选项的信息</a:t>
            </a:r>
          </a:p>
          <a:p>
            <a:pPr eaLnBrk="1" hangingPunct="1">
              <a:lnSpc>
                <a:spcPct val="90000"/>
              </a:lnSpc>
              <a:buFont typeface="Wingdings" pitchFamily="2" charset="2"/>
              <a:buNone/>
              <a:tabLst>
                <a:tab pos="2147888" algn="l"/>
              </a:tabLst>
            </a:pPr>
            <a:r>
              <a:rPr lang="en-US" altLang="zh-CN" sz="2800"/>
              <a:t>GET              	</a:t>
            </a:r>
            <a:r>
              <a:rPr lang="zh-CN" altLang="en-US" sz="2800"/>
              <a:t>请求读取由 </a:t>
            </a:r>
            <a:r>
              <a:rPr lang="en-US" altLang="zh-CN" sz="2800"/>
              <a:t>URL</a:t>
            </a:r>
            <a:r>
              <a:rPr lang="zh-CN" altLang="en-US" sz="2800"/>
              <a:t>所标志的信息</a:t>
            </a:r>
          </a:p>
          <a:p>
            <a:pPr eaLnBrk="1" hangingPunct="1">
              <a:lnSpc>
                <a:spcPct val="90000"/>
              </a:lnSpc>
              <a:buFont typeface="Wingdings" pitchFamily="2" charset="2"/>
              <a:buNone/>
              <a:tabLst>
                <a:tab pos="2147888" algn="l"/>
              </a:tabLst>
            </a:pPr>
            <a:r>
              <a:rPr lang="en-US" altLang="zh-CN" sz="2800"/>
              <a:t>HEAD            </a:t>
            </a:r>
            <a:r>
              <a:rPr lang="zh-CN" altLang="en-US" sz="2800"/>
              <a:t>请求读取由 </a:t>
            </a:r>
            <a:r>
              <a:rPr lang="en-US" altLang="zh-CN" sz="2800"/>
              <a:t>URL</a:t>
            </a:r>
            <a:r>
              <a:rPr lang="zh-CN" altLang="en-US" sz="2800"/>
              <a:t>所标志的信息的首部</a:t>
            </a:r>
          </a:p>
          <a:p>
            <a:pPr eaLnBrk="1" hangingPunct="1">
              <a:lnSpc>
                <a:spcPct val="90000"/>
              </a:lnSpc>
              <a:buFont typeface="Wingdings" pitchFamily="2" charset="2"/>
              <a:buNone/>
              <a:tabLst>
                <a:tab pos="2147888" algn="l"/>
              </a:tabLst>
            </a:pPr>
            <a:r>
              <a:rPr lang="en-US" altLang="zh-CN" sz="2800"/>
              <a:t>POST     	</a:t>
            </a:r>
            <a:r>
              <a:rPr lang="zh-CN" altLang="en-US" sz="2800"/>
              <a:t>给服务器添加信息（例如，注释）</a:t>
            </a:r>
          </a:p>
          <a:p>
            <a:pPr eaLnBrk="1" hangingPunct="1">
              <a:lnSpc>
                <a:spcPct val="90000"/>
              </a:lnSpc>
              <a:buFont typeface="Wingdings" pitchFamily="2" charset="2"/>
              <a:buNone/>
              <a:tabLst>
                <a:tab pos="2147888" algn="l"/>
              </a:tabLst>
            </a:pPr>
            <a:r>
              <a:rPr lang="en-US" altLang="zh-CN" sz="2800"/>
              <a:t>PUT        	</a:t>
            </a:r>
            <a:r>
              <a:rPr lang="zh-CN" altLang="en-US" sz="2800"/>
              <a:t>在指明的 </a:t>
            </a:r>
            <a:r>
              <a:rPr lang="en-US" altLang="zh-CN" sz="2800"/>
              <a:t>URL</a:t>
            </a:r>
            <a:r>
              <a:rPr lang="zh-CN" altLang="en-US" sz="2800"/>
              <a:t>下存储一个文档</a:t>
            </a:r>
          </a:p>
          <a:p>
            <a:pPr eaLnBrk="1" hangingPunct="1">
              <a:lnSpc>
                <a:spcPct val="90000"/>
              </a:lnSpc>
              <a:buFont typeface="Wingdings" pitchFamily="2" charset="2"/>
              <a:buNone/>
              <a:tabLst>
                <a:tab pos="2147888" algn="l"/>
              </a:tabLst>
            </a:pPr>
            <a:r>
              <a:rPr lang="en-US" altLang="zh-CN" sz="2800"/>
              <a:t>DELETE  	</a:t>
            </a:r>
            <a:r>
              <a:rPr lang="zh-CN" altLang="en-US" sz="2800"/>
              <a:t>删除指明的 </a:t>
            </a:r>
            <a:r>
              <a:rPr lang="en-US" altLang="zh-CN" sz="2800"/>
              <a:t>URL</a:t>
            </a:r>
            <a:r>
              <a:rPr lang="zh-CN" altLang="en-US" sz="2800"/>
              <a:t>所标志的资源</a:t>
            </a:r>
          </a:p>
          <a:p>
            <a:pPr eaLnBrk="1" hangingPunct="1">
              <a:lnSpc>
                <a:spcPct val="90000"/>
              </a:lnSpc>
              <a:buFont typeface="Wingdings" pitchFamily="2" charset="2"/>
              <a:buNone/>
              <a:tabLst>
                <a:tab pos="2147888" algn="l"/>
              </a:tabLst>
            </a:pPr>
            <a:r>
              <a:rPr lang="en-US" altLang="zh-CN" sz="2800"/>
              <a:t>TRACE       	</a:t>
            </a:r>
            <a:r>
              <a:rPr lang="zh-CN" altLang="en-US" sz="2800"/>
              <a:t>用来进行环回测试的请求报文</a:t>
            </a:r>
          </a:p>
          <a:p>
            <a:pPr eaLnBrk="1" hangingPunct="1">
              <a:lnSpc>
                <a:spcPct val="90000"/>
              </a:lnSpc>
              <a:buFont typeface="Wingdings" pitchFamily="2" charset="2"/>
              <a:buNone/>
              <a:tabLst>
                <a:tab pos="2147888" algn="l"/>
              </a:tabLst>
            </a:pPr>
            <a:r>
              <a:rPr lang="en-US" altLang="zh-CN" sz="2800"/>
              <a:t>CONNECT	</a:t>
            </a:r>
            <a:r>
              <a:rPr lang="zh-CN" altLang="en-US" sz="2800"/>
              <a:t>用于代理服务器</a:t>
            </a:r>
          </a:p>
        </p:txBody>
      </p:sp>
      <p:sp>
        <p:nvSpPr>
          <p:cNvPr id="954372" name="Line 4"/>
          <p:cNvSpPr>
            <a:spLocks noChangeShapeType="1"/>
          </p:cNvSpPr>
          <p:nvPr/>
        </p:nvSpPr>
        <p:spPr bwMode="auto">
          <a:xfrm>
            <a:off x="323850" y="2492375"/>
            <a:ext cx="84963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54373" name="Line 5"/>
          <p:cNvSpPr>
            <a:spLocks noChangeShapeType="1"/>
          </p:cNvSpPr>
          <p:nvPr/>
        </p:nvSpPr>
        <p:spPr bwMode="auto">
          <a:xfrm rot="5400000">
            <a:off x="413544" y="4037807"/>
            <a:ext cx="446563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1884423151"/>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ChangeArrowheads="1"/>
          </p:cNvSpPr>
          <p:nvPr/>
        </p:nvSpPr>
        <p:spPr bwMode="auto">
          <a:xfrm>
            <a:off x="1884363" y="2935288"/>
            <a:ext cx="3136900" cy="407987"/>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395" name="Rectangle 3"/>
          <p:cNvSpPr>
            <a:spLocks noChangeArrowheads="1"/>
          </p:cNvSpPr>
          <p:nvPr/>
        </p:nvSpPr>
        <p:spPr bwMode="auto">
          <a:xfrm>
            <a:off x="1884363" y="2119313"/>
            <a:ext cx="3136900" cy="407987"/>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396" name="Rectangle 4"/>
          <p:cNvSpPr>
            <a:spLocks noChangeArrowheads="1"/>
          </p:cNvSpPr>
          <p:nvPr/>
        </p:nvSpPr>
        <p:spPr bwMode="auto">
          <a:xfrm>
            <a:off x="1884363" y="1712913"/>
            <a:ext cx="4802187" cy="4064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397" name="Rectangle 5"/>
          <p:cNvSpPr>
            <a:spLocks noGrp="1" noChangeArrowheads="1"/>
          </p:cNvSpPr>
          <p:nvPr>
            <p:ph type="title"/>
          </p:nvPr>
        </p:nvSpPr>
        <p:spPr>
          <a:xfrm>
            <a:off x="1042988" y="188913"/>
            <a:ext cx="7793037" cy="839787"/>
          </a:xfrm>
        </p:spPr>
        <p:txBody>
          <a:bodyPr/>
          <a:lstStyle/>
          <a:p>
            <a:pPr algn="ctr" eaLnBrk="1" hangingPunct="1"/>
            <a:r>
              <a:rPr lang="en-US" altLang="zh-CN" sz="4000"/>
              <a:t>HTTP </a:t>
            </a:r>
            <a:r>
              <a:rPr lang="zh-CN" altLang="en-US" sz="4000"/>
              <a:t>的报文结构（请求报文） </a:t>
            </a:r>
          </a:p>
        </p:txBody>
      </p:sp>
      <p:sp>
        <p:nvSpPr>
          <p:cNvPr id="955398" name="Rectangle 6"/>
          <p:cNvSpPr>
            <a:spLocks noChangeArrowheads="1"/>
          </p:cNvSpPr>
          <p:nvPr/>
        </p:nvSpPr>
        <p:spPr bwMode="auto">
          <a:xfrm>
            <a:off x="4133850" y="2944813"/>
            <a:ext cx="887413" cy="388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399" name="Rectangle 7"/>
          <p:cNvSpPr>
            <a:spLocks noChangeArrowheads="1"/>
          </p:cNvSpPr>
          <p:nvPr/>
        </p:nvSpPr>
        <p:spPr bwMode="auto">
          <a:xfrm>
            <a:off x="1890713" y="3362325"/>
            <a:ext cx="909637" cy="3873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00" name="Rectangle 8"/>
          <p:cNvSpPr>
            <a:spLocks noChangeArrowheads="1"/>
          </p:cNvSpPr>
          <p:nvPr/>
        </p:nvSpPr>
        <p:spPr bwMode="auto">
          <a:xfrm>
            <a:off x="4133850" y="2128838"/>
            <a:ext cx="887413"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01" name="Rectangle 9"/>
          <p:cNvSpPr>
            <a:spLocks noChangeArrowheads="1"/>
          </p:cNvSpPr>
          <p:nvPr/>
        </p:nvSpPr>
        <p:spPr bwMode="auto">
          <a:xfrm>
            <a:off x="3578225" y="2944813"/>
            <a:ext cx="120650"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02" name="Rectangle 10"/>
          <p:cNvSpPr>
            <a:spLocks noChangeArrowheads="1"/>
          </p:cNvSpPr>
          <p:nvPr/>
        </p:nvSpPr>
        <p:spPr bwMode="auto">
          <a:xfrm>
            <a:off x="3578225" y="2128838"/>
            <a:ext cx="111125"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03" name="Line 11"/>
          <p:cNvSpPr>
            <a:spLocks noChangeShapeType="1"/>
          </p:cNvSpPr>
          <p:nvPr/>
        </p:nvSpPr>
        <p:spPr bwMode="auto">
          <a:xfrm>
            <a:off x="3440113"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04" name="Line 12"/>
          <p:cNvSpPr>
            <a:spLocks noChangeShapeType="1"/>
          </p:cNvSpPr>
          <p:nvPr/>
        </p:nvSpPr>
        <p:spPr bwMode="auto">
          <a:xfrm>
            <a:off x="4133850"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05" name="Line 13"/>
          <p:cNvSpPr>
            <a:spLocks noChangeShapeType="1"/>
          </p:cNvSpPr>
          <p:nvPr/>
        </p:nvSpPr>
        <p:spPr bwMode="auto">
          <a:xfrm>
            <a:off x="3578225"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06" name="Rectangle 14"/>
          <p:cNvSpPr>
            <a:spLocks noChangeArrowheads="1"/>
          </p:cNvSpPr>
          <p:nvPr/>
        </p:nvSpPr>
        <p:spPr bwMode="auto">
          <a:xfrm>
            <a:off x="5770563" y="1722438"/>
            <a:ext cx="915987"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07" name="Rectangle 15"/>
          <p:cNvSpPr>
            <a:spLocks noChangeArrowheads="1"/>
          </p:cNvSpPr>
          <p:nvPr/>
        </p:nvSpPr>
        <p:spPr bwMode="auto">
          <a:xfrm>
            <a:off x="4438650" y="1722438"/>
            <a:ext cx="1111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08" name="Rectangle 16"/>
          <p:cNvSpPr>
            <a:spLocks noChangeArrowheads="1"/>
          </p:cNvSpPr>
          <p:nvPr/>
        </p:nvSpPr>
        <p:spPr bwMode="auto">
          <a:xfrm>
            <a:off x="3106738" y="1722438"/>
            <a:ext cx="1111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09" name="Text Box 17"/>
          <p:cNvSpPr txBox="1">
            <a:spLocks noChangeArrowheads="1"/>
          </p:cNvSpPr>
          <p:nvPr/>
        </p:nvSpPr>
        <p:spPr bwMode="auto">
          <a:xfrm>
            <a:off x="2055813" y="1701800"/>
            <a:ext cx="903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方   法</a:t>
            </a:r>
          </a:p>
        </p:txBody>
      </p:sp>
      <p:sp>
        <p:nvSpPr>
          <p:cNvPr id="955410" name="Line 18"/>
          <p:cNvSpPr>
            <a:spLocks noChangeShapeType="1"/>
          </p:cNvSpPr>
          <p:nvPr/>
        </p:nvSpPr>
        <p:spPr bwMode="auto">
          <a:xfrm>
            <a:off x="3106738"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11" name="Line 19"/>
          <p:cNvSpPr>
            <a:spLocks noChangeShapeType="1"/>
          </p:cNvSpPr>
          <p:nvPr/>
        </p:nvSpPr>
        <p:spPr bwMode="auto">
          <a:xfrm>
            <a:off x="3217863"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12" name="Line 20"/>
          <p:cNvSpPr>
            <a:spLocks noChangeShapeType="1"/>
          </p:cNvSpPr>
          <p:nvPr/>
        </p:nvSpPr>
        <p:spPr bwMode="auto">
          <a:xfrm>
            <a:off x="4438650"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13" name="Line 21"/>
          <p:cNvSpPr>
            <a:spLocks noChangeShapeType="1"/>
          </p:cNvSpPr>
          <p:nvPr/>
        </p:nvSpPr>
        <p:spPr bwMode="auto">
          <a:xfrm>
            <a:off x="4549775"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14" name="Line 22"/>
          <p:cNvSpPr>
            <a:spLocks noChangeShapeType="1"/>
          </p:cNvSpPr>
          <p:nvPr/>
        </p:nvSpPr>
        <p:spPr bwMode="auto">
          <a:xfrm>
            <a:off x="5770563"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15" name="Text Box 23"/>
          <p:cNvSpPr txBox="1">
            <a:spLocks noChangeArrowheads="1"/>
          </p:cNvSpPr>
          <p:nvPr/>
        </p:nvSpPr>
        <p:spPr bwMode="auto">
          <a:xfrm>
            <a:off x="3430588" y="1701800"/>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URL</a:t>
            </a:r>
          </a:p>
        </p:txBody>
      </p:sp>
      <p:sp>
        <p:nvSpPr>
          <p:cNvPr id="955416" name="Text Box 24"/>
          <p:cNvSpPr txBox="1">
            <a:spLocks noChangeArrowheads="1"/>
          </p:cNvSpPr>
          <p:nvPr/>
        </p:nvSpPr>
        <p:spPr bwMode="auto">
          <a:xfrm>
            <a:off x="4676775" y="1701800"/>
            <a:ext cx="903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版   本</a:t>
            </a:r>
          </a:p>
        </p:txBody>
      </p:sp>
      <p:sp>
        <p:nvSpPr>
          <p:cNvPr id="955417" name="Text Box 25"/>
          <p:cNvSpPr txBox="1">
            <a:spLocks noChangeArrowheads="1"/>
          </p:cNvSpPr>
          <p:nvPr/>
        </p:nvSpPr>
        <p:spPr bwMode="auto">
          <a:xfrm>
            <a:off x="1892300" y="2114550"/>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首部字段名</a:t>
            </a:r>
          </a:p>
        </p:txBody>
      </p:sp>
      <p:sp>
        <p:nvSpPr>
          <p:cNvPr id="955418" name="Line 26"/>
          <p:cNvSpPr>
            <a:spLocks noChangeShapeType="1"/>
          </p:cNvSpPr>
          <p:nvPr/>
        </p:nvSpPr>
        <p:spPr bwMode="auto">
          <a:xfrm>
            <a:off x="3440113"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19" name="Line 27"/>
          <p:cNvSpPr>
            <a:spLocks noChangeShapeType="1"/>
          </p:cNvSpPr>
          <p:nvPr/>
        </p:nvSpPr>
        <p:spPr bwMode="auto">
          <a:xfrm>
            <a:off x="4133850"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20" name="Text Box 28"/>
          <p:cNvSpPr txBox="1">
            <a:spLocks noChangeArrowheads="1"/>
          </p:cNvSpPr>
          <p:nvPr/>
        </p:nvSpPr>
        <p:spPr bwMode="auto">
          <a:xfrm>
            <a:off x="5251450" y="2530475"/>
            <a:ext cx="947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首部行</a:t>
            </a:r>
          </a:p>
        </p:txBody>
      </p:sp>
      <p:sp>
        <p:nvSpPr>
          <p:cNvPr id="955421" name="Line 29"/>
          <p:cNvSpPr>
            <a:spLocks noChangeShapeType="1"/>
          </p:cNvSpPr>
          <p:nvPr/>
        </p:nvSpPr>
        <p:spPr bwMode="auto">
          <a:xfrm>
            <a:off x="3578225"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22" name="Text Box 30"/>
          <p:cNvSpPr txBox="1">
            <a:spLocks noChangeArrowheads="1"/>
          </p:cNvSpPr>
          <p:nvPr/>
        </p:nvSpPr>
        <p:spPr bwMode="auto">
          <a:xfrm>
            <a:off x="3367088" y="2116138"/>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5423" name="Text Box 31"/>
          <p:cNvSpPr txBox="1">
            <a:spLocks noChangeArrowheads="1"/>
          </p:cNvSpPr>
          <p:nvPr/>
        </p:nvSpPr>
        <p:spPr bwMode="auto">
          <a:xfrm>
            <a:off x="3700463" y="212248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值</a:t>
            </a:r>
          </a:p>
        </p:txBody>
      </p:sp>
      <p:sp>
        <p:nvSpPr>
          <p:cNvPr id="955424" name="Text Box 32"/>
          <p:cNvSpPr txBox="1">
            <a:spLocks noChangeArrowheads="1"/>
          </p:cNvSpPr>
          <p:nvPr/>
        </p:nvSpPr>
        <p:spPr bwMode="auto">
          <a:xfrm>
            <a:off x="1887538" y="2922588"/>
            <a:ext cx="1455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首部字段名</a:t>
            </a:r>
          </a:p>
        </p:txBody>
      </p:sp>
      <p:sp>
        <p:nvSpPr>
          <p:cNvPr id="955425" name="Text Box 33"/>
          <p:cNvSpPr txBox="1">
            <a:spLocks noChangeArrowheads="1"/>
          </p:cNvSpPr>
          <p:nvPr/>
        </p:nvSpPr>
        <p:spPr bwMode="auto">
          <a:xfrm>
            <a:off x="3724275" y="2935288"/>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值</a:t>
            </a:r>
          </a:p>
        </p:txBody>
      </p:sp>
      <p:sp>
        <p:nvSpPr>
          <p:cNvPr id="955426" name="Text Box 34"/>
          <p:cNvSpPr txBox="1">
            <a:spLocks noChangeArrowheads="1"/>
          </p:cNvSpPr>
          <p:nvPr/>
        </p:nvSpPr>
        <p:spPr bwMode="auto">
          <a:xfrm>
            <a:off x="3328988" y="3554413"/>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5427" name="Text Box 35"/>
          <p:cNvSpPr txBox="1">
            <a:spLocks noChangeArrowheads="1"/>
          </p:cNvSpPr>
          <p:nvPr/>
        </p:nvSpPr>
        <p:spPr bwMode="auto">
          <a:xfrm rot="-5400000">
            <a:off x="2634457" y="2559844"/>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5428" name="AutoShape 36"/>
          <p:cNvSpPr>
            <a:spLocks/>
          </p:cNvSpPr>
          <p:nvPr/>
        </p:nvSpPr>
        <p:spPr bwMode="auto">
          <a:xfrm>
            <a:off x="5091113" y="2171700"/>
            <a:ext cx="222250" cy="1171575"/>
          </a:xfrm>
          <a:prstGeom prst="rightBrace">
            <a:avLst>
              <a:gd name="adj1" fmla="val 43929"/>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29" name="Rectangle 37"/>
          <p:cNvSpPr>
            <a:spLocks noChangeArrowheads="1"/>
          </p:cNvSpPr>
          <p:nvPr/>
        </p:nvSpPr>
        <p:spPr bwMode="auto">
          <a:xfrm>
            <a:off x="1884363" y="3749675"/>
            <a:ext cx="4997450" cy="917575"/>
          </a:xfrm>
          <a:prstGeom prst="rect">
            <a:avLst/>
          </a:prstGeom>
          <a:solidFill>
            <a:srgbClr val="FFCCFF"/>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30" name="Text Box 38"/>
          <p:cNvSpPr txBox="1">
            <a:spLocks noChangeArrowheads="1"/>
          </p:cNvSpPr>
          <p:nvPr/>
        </p:nvSpPr>
        <p:spPr bwMode="auto">
          <a:xfrm>
            <a:off x="3478213" y="3843338"/>
            <a:ext cx="170815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kumimoji="1" lang="zh-CN" altLang="en-US" sz="2000">
                <a:solidFill>
                  <a:srgbClr val="333399"/>
                </a:solidFill>
                <a:ea typeface="黑体" pitchFamily="49" charset="-122"/>
              </a:rPr>
              <a:t>实体主体</a:t>
            </a:r>
          </a:p>
          <a:p>
            <a:pPr algn="ctr" eaLnBrk="1" fontAlgn="base" hangingPunct="1">
              <a:spcBef>
                <a:spcPct val="0"/>
              </a:spcBef>
              <a:spcAft>
                <a:spcPct val="0"/>
              </a:spcAft>
            </a:pPr>
            <a:r>
              <a:rPr kumimoji="1" lang="zh-CN" altLang="en-US" sz="2000">
                <a:solidFill>
                  <a:srgbClr val="333399"/>
                </a:solidFill>
                <a:ea typeface="黑体" pitchFamily="49" charset="-122"/>
              </a:rPr>
              <a:t>（通常不用）</a:t>
            </a:r>
          </a:p>
        </p:txBody>
      </p:sp>
      <p:sp>
        <p:nvSpPr>
          <p:cNvPr id="955431" name="Text Box 39"/>
          <p:cNvSpPr txBox="1">
            <a:spLocks noChangeArrowheads="1"/>
          </p:cNvSpPr>
          <p:nvPr/>
        </p:nvSpPr>
        <p:spPr bwMode="auto">
          <a:xfrm>
            <a:off x="6650038" y="17018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请求行</a:t>
            </a:r>
          </a:p>
        </p:txBody>
      </p:sp>
      <p:sp>
        <p:nvSpPr>
          <p:cNvPr id="955432" name="Line 40"/>
          <p:cNvSpPr>
            <a:spLocks noChangeShapeType="1"/>
          </p:cNvSpPr>
          <p:nvPr/>
        </p:nvSpPr>
        <p:spPr bwMode="auto">
          <a:xfrm>
            <a:off x="1884363" y="2527300"/>
            <a:ext cx="0" cy="40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33" name="Line 41"/>
          <p:cNvSpPr>
            <a:spLocks noChangeShapeType="1"/>
          </p:cNvSpPr>
          <p:nvPr/>
        </p:nvSpPr>
        <p:spPr bwMode="auto">
          <a:xfrm>
            <a:off x="1884363" y="3343275"/>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34" name="Line 42"/>
          <p:cNvSpPr>
            <a:spLocks noChangeShapeType="1"/>
          </p:cNvSpPr>
          <p:nvPr/>
        </p:nvSpPr>
        <p:spPr bwMode="auto">
          <a:xfrm>
            <a:off x="2800350" y="3343275"/>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35" name="Line 43"/>
          <p:cNvSpPr>
            <a:spLocks noChangeShapeType="1"/>
          </p:cNvSpPr>
          <p:nvPr/>
        </p:nvSpPr>
        <p:spPr bwMode="auto">
          <a:xfrm>
            <a:off x="5021263" y="2527300"/>
            <a:ext cx="0" cy="40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36" name="Text Box 44"/>
          <p:cNvSpPr txBox="1">
            <a:spLocks noChangeArrowheads="1"/>
          </p:cNvSpPr>
          <p:nvPr/>
        </p:nvSpPr>
        <p:spPr bwMode="auto">
          <a:xfrm>
            <a:off x="3449638" y="1052513"/>
            <a:ext cx="690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空格</a:t>
            </a:r>
          </a:p>
        </p:txBody>
      </p:sp>
      <p:sp>
        <p:nvSpPr>
          <p:cNvPr id="955437" name="Text Box 45"/>
          <p:cNvSpPr txBox="1">
            <a:spLocks noChangeArrowheads="1"/>
          </p:cNvSpPr>
          <p:nvPr/>
        </p:nvSpPr>
        <p:spPr bwMode="auto">
          <a:xfrm>
            <a:off x="5386388" y="1052513"/>
            <a:ext cx="1201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回车换行</a:t>
            </a:r>
          </a:p>
        </p:txBody>
      </p:sp>
      <p:sp>
        <p:nvSpPr>
          <p:cNvPr id="955438" name="Line 46"/>
          <p:cNvSpPr>
            <a:spLocks noChangeShapeType="1"/>
          </p:cNvSpPr>
          <p:nvPr/>
        </p:nvSpPr>
        <p:spPr bwMode="auto">
          <a:xfrm>
            <a:off x="4059238" y="1406525"/>
            <a:ext cx="407987"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39" name="Line 47"/>
          <p:cNvSpPr>
            <a:spLocks noChangeShapeType="1"/>
          </p:cNvSpPr>
          <p:nvPr/>
        </p:nvSpPr>
        <p:spPr bwMode="auto">
          <a:xfrm flipH="1">
            <a:off x="3133725" y="1406525"/>
            <a:ext cx="444500"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40" name="Line 48"/>
          <p:cNvSpPr>
            <a:spLocks noChangeShapeType="1"/>
          </p:cNvSpPr>
          <p:nvPr/>
        </p:nvSpPr>
        <p:spPr bwMode="auto">
          <a:xfrm>
            <a:off x="5983288" y="1406525"/>
            <a:ext cx="222250"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41" name="Line 49"/>
          <p:cNvSpPr>
            <a:spLocks noChangeShapeType="1"/>
          </p:cNvSpPr>
          <p:nvPr/>
        </p:nvSpPr>
        <p:spPr bwMode="auto">
          <a:xfrm>
            <a:off x="3689350"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42" name="Line 50"/>
          <p:cNvSpPr>
            <a:spLocks noChangeShapeType="1"/>
          </p:cNvSpPr>
          <p:nvPr/>
        </p:nvSpPr>
        <p:spPr bwMode="auto">
          <a:xfrm>
            <a:off x="3689350"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5443" name="Text Box 51"/>
          <p:cNvSpPr txBox="1">
            <a:spLocks noChangeArrowheads="1"/>
          </p:cNvSpPr>
          <p:nvPr/>
        </p:nvSpPr>
        <p:spPr bwMode="auto">
          <a:xfrm>
            <a:off x="3367088" y="2936875"/>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5444" name="Text Box 52"/>
          <p:cNvSpPr txBox="1">
            <a:spLocks noChangeArrowheads="1"/>
          </p:cNvSpPr>
          <p:nvPr/>
        </p:nvSpPr>
        <p:spPr bwMode="auto">
          <a:xfrm>
            <a:off x="5729288" y="1701800"/>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5445" name="Text Box 53"/>
          <p:cNvSpPr txBox="1">
            <a:spLocks noChangeArrowheads="1"/>
          </p:cNvSpPr>
          <p:nvPr/>
        </p:nvSpPr>
        <p:spPr bwMode="auto">
          <a:xfrm>
            <a:off x="4148138" y="2943225"/>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5446" name="Text Box 54"/>
          <p:cNvSpPr txBox="1">
            <a:spLocks noChangeArrowheads="1"/>
          </p:cNvSpPr>
          <p:nvPr/>
        </p:nvSpPr>
        <p:spPr bwMode="auto">
          <a:xfrm>
            <a:off x="4154488" y="2133600"/>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5447" name="Text Box 55"/>
          <p:cNvSpPr txBox="1">
            <a:spLocks noChangeArrowheads="1"/>
          </p:cNvSpPr>
          <p:nvPr/>
        </p:nvSpPr>
        <p:spPr bwMode="auto">
          <a:xfrm>
            <a:off x="1887538" y="3335338"/>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5448" name="Text Box 56"/>
          <p:cNvSpPr txBox="1">
            <a:spLocks noChangeArrowheads="1"/>
          </p:cNvSpPr>
          <p:nvPr/>
        </p:nvSpPr>
        <p:spPr bwMode="auto">
          <a:xfrm>
            <a:off x="1619250" y="4797425"/>
            <a:ext cx="540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“URL”</a:t>
            </a:r>
            <a:r>
              <a:rPr lang="zh-CN" altLang="en-US" sz="2800">
                <a:solidFill>
                  <a:srgbClr val="333399"/>
                </a:solidFill>
                <a:latin typeface="黑体" pitchFamily="49" charset="-122"/>
                <a:ea typeface="黑体" pitchFamily="49" charset="-122"/>
              </a:rPr>
              <a:t>是所请求的资源的</a:t>
            </a:r>
            <a:r>
              <a:rPr lang="zh-CN" altLang="en-US" sz="2800">
                <a:solidFill>
                  <a:srgbClr val="333399"/>
                </a:solidFill>
                <a:ea typeface="黑体" pitchFamily="49" charset="-122"/>
              </a:rPr>
              <a:t> </a:t>
            </a:r>
            <a:r>
              <a:rPr lang="en-US" altLang="zh-CN" sz="2800">
                <a:solidFill>
                  <a:srgbClr val="333399"/>
                </a:solidFill>
                <a:ea typeface="黑体" pitchFamily="49" charset="-122"/>
              </a:rPr>
              <a:t>URL</a:t>
            </a:r>
            <a:r>
              <a:rPr lang="zh-CN" altLang="en-US" sz="2800">
                <a:solidFill>
                  <a:srgbClr val="333399"/>
                </a:solidFill>
                <a:ea typeface="黑体" pitchFamily="49" charset="-122"/>
              </a:rPr>
              <a:t>。</a:t>
            </a:r>
          </a:p>
        </p:txBody>
      </p:sp>
      <p:sp>
        <p:nvSpPr>
          <p:cNvPr id="655417" name="Rectangle 57"/>
          <p:cNvSpPr>
            <a:spLocks noChangeArrowheads="1"/>
          </p:cNvSpPr>
          <p:nvPr/>
        </p:nvSpPr>
        <p:spPr bwMode="auto">
          <a:xfrm>
            <a:off x="3132138" y="1628775"/>
            <a:ext cx="1439862" cy="576263"/>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8038761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5541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5541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7" grpId="0" animBg="1"/>
      <p:bldP spid="655417" grpId="1"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ChangeArrowheads="1"/>
          </p:cNvSpPr>
          <p:nvPr/>
        </p:nvSpPr>
        <p:spPr bwMode="auto">
          <a:xfrm>
            <a:off x="1884363" y="2935288"/>
            <a:ext cx="3136900" cy="407987"/>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19" name="Rectangle 3"/>
          <p:cNvSpPr>
            <a:spLocks noChangeArrowheads="1"/>
          </p:cNvSpPr>
          <p:nvPr/>
        </p:nvSpPr>
        <p:spPr bwMode="auto">
          <a:xfrm>
            <a:off x="1884363" y="2119313"/>
            <a:ext cx="3136900" cy="407987"/>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20" name="Rectangle 4"/>
          <p:cNvSpPr>
            <a:spLocks noChangeArrowheads="1"/>
          </p:cNvSpPr>
          <p:nvPr/>
        </p:nvSpPr>
        <p:spPr bwMode="auto">
          <a:xfrm>
            <a:off x="1884363" y="1712913"/>
            <a:ext cx="4802187" cy="4064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21" name="Rectangle 5"/>
          <p:cNvSpPr>
            <a:spLocks noGrp="1" noChangeArrowheads="1"/>
          </p:cNvSpPr>
          <p:nvPr>
            <p:ph type="title"/>
          </p:nvPr>
        </p:nvSpPr>
        <p:spPr>
          <a:xfrm>
            <a:off x="1042988" y="188913"/>
            <a:ext cx="7793037" cy="839787"/>
          </a:xfrm>
        </p:spPr>
        <p:txBody>
          <a:bodyPr/>
          <a:lstStyle/>
          <a:p>
            <a:pPr algn="ctr" eaLnBrk="1" hangingPunct="1"/>
            <a:r>
              <a:rPr lang="en-US" altLang="zh-CN" sz="4000"/>
              <a:t>HTTP </a:t>
            </a:r>
            <a:r>
              <a:rPr lang="zh-CN" altLang="en-US" sz="4000"/>
              <a:t>的报文结构（请求报文） </a:t>
            </a:r>
          </a:p>
        </p:txBody>
      </p:sp>
      <p:sp>
        <p:nvSpPr>
          <p:cNvPr id="956422" name="Rectangle 6"/>
          <p:cNvSpPr>
            <a:spLocks noChangeArrowheads="1"/>
          </p:cNvSpPr>
          <p:nvPr/>
        </p:nvSpPr>
        <p:spPr bwMode="auto">
          <a:xfrm>
            <a:off x="4133850" y="2944813"/>
            <a:ext cx="887413" cy="388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23" name="Rectangle 7"/>
          <p:cNvSpPr>
            <a:spLocks noChangeArrowheads="1"/>
          </p:cNvSpPr>
          <p:nvPr/>
        </p:nvSpPr>
        <p:spPr bwMode="auto">
          <a:xfrm>
            <a:off x="1890713" y="3362325"/>
            <a:ext cx="909637" cy="3873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24" name="Rectangle 8"/>
          <p:cNvSpPr>
            <a:spLocks noChangeArrowheads="1"/>
          </p:cNvSpPr>
          <p:nvPr/>
        </p:nvSpPr>
        <p:spPr bwMode="auto">
          <a:xfrm>
            <a:off x="4133850" y="2128838"/>
            <a:ext cx="887413"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25" name="Rectangle 9"/>
          <p:cNvSpPr>
            <a:spLocks noChangeArrowheads="1"/>
          </p:cNvSpPr>
          <p:nvPr/>
        </p:nvSpPr>
        <p:spPr bwMode="auto">
          <a:xfrm>
            <a:off x="3578225" y="2944813"/>
            <a:ext cx="120650"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26" name="Rectangle 10"/>
          <p:cNvSpPr>
            <a:spLocks noChangeArrowheads="1"/>
          </p:cNvSpPr>
          <p:nvPr/>
        </p:nvSpPr>
        <p:spPr bwMode="auto">
          <a:xfrm>
            <a:off x="3578225" y="2128838"/>
            <a:ext cx="111125"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27" name="Line 11"/>
          <p:cNvSpPr>
            <a:spLocks noChangeShapeType="1"/>
          </p:cNvSpPr>
          <p:nvPr/>
        </p:nvSpPr>
        <p:spPr bwMode="auto">
          <a:xfrm>
            <a:off x="3440113"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28" name="Line 12"/>
          <p:cNvSpPr>
            <a:spLocks noChangeShapeType="1"/>
          </p:cNvSpPr>
          <p:nvPr/>
        </p:nvSpPr>
        <p:spPr bwMode="auto">
          <a:xfrm>
            <a:off x="4133850"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29" name="Line 13"/>
          <p:cNvSpPr>
            <a:spLocks noChangeShapeType="1"/>
          </p:cNvSpPr>
          <p:nvPr/>
        </p:nvSpPr>
        <p:spPr bwMode="auto">
          <a:xfrm>
            <a:off x="3578225"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30" name="Rectangle 14"/>
          <p:cNvSpPr>
            <a:spLocks noChangeArrowheads="1"/>
          </p:cNvSpPr>
          <p:nvPr/>
        </p:nvSpPr>
        <p:spPr bwMode="auto">
          <a:xfrm>
            <a:off x="5770563" y="1722438"/>
            <a:ext cx="915987"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31" name="Rectangle 15"/>
          <p:cNvSpPr>
            <a:spLocks noChangeArrowheads="1"/>
          </p:cNvSpPr>
          <p:nvPr/>
        </p:nvSpPr>
        <p:spPr bwMode="auto">
          <a:xfrm>
            <a:off x="4438650" y="1722438"/>
            <a:ext cx="1111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32" name="Rectangle 16"/>
          <p:cNvSpPr>
            <a:spLocks noChangeArrowheads="1"/>
          </p:cNvSpPr>
          <p:nvPr/>
        </p:nvSpPr>
        <p:spPr bwMode="auto">
          <a:xfrm>
            <a:off x="3106738" y="1722438"/>
            <a:ext cx="1111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33" name="Text Box 17"/>
          <p:cNvSpPr txBox="1">
            <a:spLocks noChangeArrowheads="1"/>
          </p:cNvSpPr>
          <p:nvPr/>
        </p:nvSpPr>
        <p:spPr bwMode="auto">
          <a:xfrm>
            <a:off x="2055813" y="1701800"/>
            <a:ext cx="903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方   法</a:t>
            </a:r>
          </a:p>
        </p:txBody>
      </p:sp>
      <p:sp>
        <p:nvSpPr>
          <p:cNvPr id="956434" name="Line 18"/>
          <p:cNvSpPr>
            <a:spLocks noChangeShapeType="1"/>
          </p:cNvSpPr>
          <p:nvPr/>
        </p:nvSpPr>
        <p:spPr bwMode="auto">
          <a:xfrm>
            <a:off x="3106738"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35" name="Line 19"/>
          <p:cNvSpPr>
            <a:spLocks noChangeShapeType="1"/>
          </p:cNvSpPr>
          <p:nvPr/>
        </p:nvSpPr>
        <p:spPr bwMode="auto">
          <a:xfrm>
            <a:off x="3217863"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36" name="Line 20"/>
          <p:cNvSpPr>
            <a:spLocks noChangeShapeType="1"/>
          </p:cNvSpPr>
          <p:nvPr/>
        </p:nvSpPr>
        <p:spPr bwMode="auto">
          <a:xfrm>
            <a:off x="4438650"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37" name="Line 21"/>
          <p:cNvSpPr>
            <a:spLocks noChangeShapeType="1"/>
          </p:cNvSpPr>
          <p:nvPr/>
        </p:nvSpPr>
        <p:spPr bwMode="auto">
          <a:xfrm>
            <a:off x="4549775"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38" name="Line 22"/>
          <p:cNvSpPr>
            <a:spLocks noChangeShapeType="1"/>
          </p:cNvSpPr>
          <p:nvPr/>
        </p:nvSpPr>
        <p:spPr bwMode="auto">
          <a:xfrm>
            <a:off x="5770563"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39" name="Text Box 23"/>
          <p:cNvSpPr txBox="1">
            <a:spLocks noChangeArrowheads="1"/>
          </p:cNvSpPr>
          <p:nvPr/>
        </p:nvSpPr>
        <p:spPr bwMode="auto">
          <a:xfrm>
            <a:off x="3430588" y="1701800"/>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URL</a:t>
            </a:r>
          </a:p>
        </p:txBody>
      </p:sp>
      <p:sp>
        <p:nvSpPr>
          <p:cNvPr id="956440" name="Text Box 24"/>
          <p:cNvSpPr txBox="1">
            <a:spLocks noChangeArrowheads="1"/>
          </p:cNvSpPr>
          <p:nvPr/>
        </p:nvSpPr>
        <p:spPr bwMode="auto">
          <a:xfrm>
            <a:off x="4676775" y="1701800"/>
            <a:ext cx="903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版   本</a:t>
            </a:r>
          </a:p>
        </p:txBody>
      </p:sp>
      <p:sp>
        <p:nvSpPr>
          <p:cNvPr id="956441" name="Text Box 25"/>
          <p:cNvSpPr txBox="1">
            <a:spLocks noChangeArrowheads="1"/>
          </p:cNvSpPr>
          <p:nvPr/>
        </p:nvSpPr>
        <p:spPr bwMode="auto">
          <a:xfrm>
            <a:off x="1892300" y="2114550"/>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首部字段名</a:t>
            </a:r>
          </a:p>
        </p:txBody>
      </p:sp>
      <p:sp>
        <p:nvSpPr>
          <p:cNvPr id="956442" name="Line 26"/>
          <p:cNvSpPr>
            <a:spLocks noChangeShapeType="1"/>
          </p:cNvSpPr>
          <p:nvPr/>
        </p:nvSpPr>
        <p:spPr bwMode="auto">
          <a:xfrm>
            <a:off x="3440113"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43" name="Line 27"/>
          <p:cNvSpPr>
            <a:spLocks noChangeShapeType="1"/>
          </p:cNvSpPr>
          <p:nvPr/>
        </p:nvSpPr>
        <p:spPr bwMode="auto">
          <a:xfrm>
            <a:off x="4133850"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44" name="Text Box 28"/>
          <p:cNvSpPr txBox="1">
            <a:spLocks noChangeArrowheads="1"/>
          </p:cNvSpPr>
          <p:nvPr/>
        </p:nvSpPr>
        <p:spPr bwMode="auto">
          <a:xfrm>
            <a:off x="5251450" y="2530475"/>
            <a:ext cx="947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首部行</a:t>
            </a:r>
          </a:p>
        </p:txBody>
      </p:sp>
      <p:sp>
        <p:nvSpPr>
          <p:cNvPr id="956445" name="Line 29"/>
          <p:cNvSpPr>
            <a:spLocks noChangeShapeType="1"/>
          </p:cNvSpPr>
          <p:nvPr/>
        </p:nvSpPr>
        <p:spPr bwMode="auto">
          <a:xfrm>
            <a:off x="3578225"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46" name="Text Box 30"/>
          <p:cNvSpPr txBox="1">
            <a:spLocks noChangeArrowheads="1"/>
          </p:cNvSpPr>
          <p:nvPr/>
        </p:nvSpPr>
        <p:spPr bwMode="auto">
          <a:xfrm>
            <a:off x="3367088" y="2116138"/>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6447" name="Text Box 31"/>
          <p:cNvSpPr txBox="1">
            <a:spLocks noChangeArrowheads="1"/>
          </p:cNvSpPr>
          <p:nvPr/>
        </p:nvSpPr>
        <p:spPr bwMode="auto">
          <a:xfrm>
            <a:off x="3700463" y="212248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值</a:t>
            </a:r>
          </a:p>
        </p:txBody>
      </p:sp>
      <p:sp>
        <p:nvSpPr>
          <p:cNvPr id="956448" name="Text Box 32"/>
          <p:cNvSpPr txBox="1">
            <a:spLocks noChangeArrowheads="1"/>
          </p:cNvSpPr>
          <p:nvPr/>
        </p:nvSpPr>
        <p:spPr bwMode="auto">
          <a:xfrm>
            <a:off x="1887538" y="2922588"/>
            <a:ext cx="1455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首部字段名</a:t>
            </a:r>
          </a:p>
        </p:txBody>
      </p:sp>
      <p:sp>
        <p:nvSpPr>
          <p:cNvPr id="956449" name="Text Box 33"/>
          <p:cNvSpPr txBox="1">
            <a:spLocks noChangeArrowheads="1"/>
          </p:cNvSpPr>
          <p:nvPr/>
        </p:nvSpPr>
        <p:spPr bwMode="auto">
          <a:xfrm>
            <a:off x="3724275" y="2935288"/>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值</a:t>
            </a:r>
          </a:p>
        </p:txBody>
      </p:sp>
      <p:sp>
        <p:nvSpPr>
          <p:cNvPr id="956450" name="Text Box 34"/>
          <p:cNvSpPr txBox="1">
            <a:spLocks noChangeArrowheads="1"/>
          </p:cNvSpPr>
          <p:nvPr/>
        </p:nvSpPr>
        <p:spPr bwMode="auto">
          <a:xfrm>
            <a:off x="3328988" y="3554413"/>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6451" name="Text Box 35"/>
          <p:cNvSpPr txBox="1">
            <a:spLocks noChangeArrowheads="1"/>
          </p:cNvSpPr>
          <p:nvPr/>
        </p:nvSpPr>
        <p:spPr bwMode="auto">
          <a:xfrm rot="-5400000">
            <a:off x="2634457" y="2559844"/>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6452" name="AutoShape 36"/>
          <p:cNvSpPr>
            <a:spLocks/>
          </p:cNvSpPr>
          <p:nvPr/>
        </p:nvSpPr>
        <p:spPr bwMode="auto">
          <a:xfrm>
            <a:off x="5091113" y="2171700"/>
            <a:ext cx="222250" cy="1171575"/>
          </a:xfrm>
          <a:prstGeom prst="rightBrace">
            <a:avLst>
              <a:gd name="adj1" fmla="val 43929"/>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53" name="Rectangle 37"/>
          <p:cNvSpPr>
            <a:spLocks noChangeArrowheads="1"/>
          </p:cNvSpPr>
          <p:nvPr/>
        </p:nvSpPr>
        <p:spPr bwMode="auto">
          <a:xfrm>
            <a:off x="1884363" y="3749675"/>
            <a:ext cx="4997450" cy="917575"/>
          </a:xfrm>
          <a:prstGeom prst="rect">
            <a:avLst/>
          </a:prstGeom>
          <a:solidFill>
            <a:srgbClr val="FFCCFF"/>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54" name="Text Box 38"/>
          <p:cNvSpPr txBox="1">
            <a:spLocks noChangeArrowheads="1"/>
          </p:cNvSpPr>
          <p:nvPr/>
        </p:nvSpPr>
        <p:spPr bwMode="auto">
          <a:xfrm>
            <a:off x="3478213" y="3843338"/>
            <a:ext cx="170815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kumimoji="1" lang="zh-CN" altLang="en-US" sz="2000">
                <a:solidFill>
                  <a:srgbClr val="333399"/>
                </a:solidFill>
                <a:ea typeface="黑体" pitchFamily="49" charset="-122"/>
              </a:rPr>
              <a:t>实体主体</a:t>
            </a:r>
          </a:p>
          <a:p>
            <a:pPr algn="ctr" eaLnBrk="1" fontAlgn="base" hangingPunct="1">
              <a:spcBef>
                <a:spcPct val="0"/>
              </a:spcBef>
              <a:spcAft>
                <a:spcPct val="0"/>
              </a:spcAft>
            </a:pPr>
            <a:r>
              <a:rPr kumimoji="1" lang="zh-CN" altLang="en-US" sz="2000">
                <a:solidFill>
                  <a:srgbClr val="333399"/>
                </a:solidFill>
                <a:ea typeface="黑体" pitchFamily="49" charset="-122"/>
              </a:rPr>
              <a:t>（通常不用）</a:t>
            </a:r>
          </a:p>
        </p:txBody>
      </p:sp>
      <p:sp>
        <p:nvSpPr>
          <p:cNvPr id="956455" name="Text Box 39"/>
          <p:cNvSpPr txBox="1">
            <a:spLocks noChangeArrowheads="1"/>
          </p:cNvSpPr>
          <p:nvPr/>
        </p:nvSpPr>
        <p:spPr bwMode="auto">
          <a:xfrm>
            <a:off x="6650038" y="17018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请求行</a:t>
            </a:r>
          </a:p>
        </p:txBody>
      </p:sp>
      <p:sp>
        <p:nvSpPr>
          <p:cNvPr id="956456" name="Line 40"/>
          <p:cNvSpPr>
            <a:spLocks noChangeShapeType="1"/>
          </p:cNvSpPr>
          <p:nvPr/>
        </p:nvSpPr>
        <p:spPr bwMode="auto">
          <a:xfrm>
            <a:off x="1884363" y="2527300"/>
            <a:ext cx="0" cy="40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57" name="Line 41"/>
          <p:cNvSpPr>
            <a:spLocks noChangeShapeType="1"/>
          </p:cNvSpPr>
          <p:nvPr/>
        </p:nvSpPr>
        <p:spPr bwMode="auto">
          <a:xfrm>
            <a:off x="1884363" y="3343275"/>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58" name="Line 42"/>
          <p:cNvSpPr>
            <a:spLocks noChangeShapeType="1"/>
          </p:cNvSpPr>
          <p:nvPr/>
        </p:nvSpPr>
        <p:spPr bwMode="auto">
          <a:xfrm>
            <a:off x="2800350" y="3343275"/>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59" name="Line 43"/>
          <p:cNvSpPr>
            <a:spLocks noChangeShapeType="1"/>
          </p:cNvSpPr>
          <p:nvPr/>
        </p:nvSpPr>
        <p:spPr bwMode="auto">
          <a:xfrm>
            <a:off x="5021263" y="2527300"/>
            <a:ext cx="0" cy="40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60" name="Text Box 44"/>
          <p:cNvSpPr txBox="1">
            <a:spLocks noChangeArrowheads="1"/>
          </p:cNvSpPr>
          <p:nvPr/>
        </p:nvSpPr>
        <p:spPr bwMode="auto">
          <a:xfrm>
            <a:off x="3449638" y="1052513"/>
            <a:ext cx="690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空格</a:t>
            </a:r>
          </a:p>
        </p:txBody>
      </p:sp>
      <p:sp>
        <p:nvSpPr>
          <p:cNvPr id="956461" name="Text Box 45"/>
          <p:cNvSpPr txBox="1">
            <a:spLocks noChangeArrowheads="1"/>
          </p:cNvSpPr>
          <p:nvPr/>
        </p:nvSpPr>
        <p:spPr bwMode="auto">
          <a:xfrm>
            <a:off x="5386388" y="1052513"/>
            <a:ext cx="1201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回车换行</a:t>
            </a:r>
          </a:p>
        </p:txBody>
      </p:sp>
      <p:sp>
        <p:nvSpPr>
          <p:cNvPr id="956462" name="Line 46"/>
          <p:cNvSpPr>
            <a:spLocks noChangeShapeType="1"/>
          </p:cNvSpPr>
          <p:nvPr/>
        </p:nvSpPr>
        <p:spPr bwMode="auto">
          <a:xfrm>
            <a:off x="4059238" y="1406525"/>
            <a:ext cx="407987"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63" name="Line 47"/>
          <p:cNvSpPr>
            <a:spLocks noChangeShapeType="1"/>
          </p:cNvSpPr>
          <p:nvPr/>
        </p:nvSpPr>
        <p:spPr bwMode="auto">
          <a:xfrm flipH="1">
            <a:off x="3133725" y="1406525"/>
            <a:ext cx="444500"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64" name="Line 48"/>
          <p:cNvSpPr>
            <a:spLocks noChangeShapeType="1"/>
          </p:cNvSpPr>
          <p:nvPr/>
        </p:nvSpPr>
        <p:spPr bwMode="auto">
          <a:xfrm>
            <a:off x="5983288" y="1406525"/>
            <a:ext cx="222250"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65" name="Line 49"/>
          <p:cNvSpPr>
            <a:spLocks noChangeShapeType="1"/>
          </p:cNvSpPr>
          <p:nvPr/>
        </p:nvSpPr>
        <p:spPr bwMode="auto">
          <a:xfrm>
            <a:off x="3689350"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66" name="Line 50"/>
          <p:cNvSpPr>
            <a:spLocks noChangeShapeType="1"/>
          </p:cNvSpPr>
          <p:nvPr/>
        </p:nvSpPr>
        <p:spPr bwMode="auto">
          <a:xfrm>
            <a:off x="3689350"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6467" name="Text Box 51"/>
          <p:cNvSpPr txBox="1">
            <a:spLocks noChangeArrowheads="1"/>
          </p:cNvSpPr>
          <p:nvPr/>
        </p:nvSpPr>
        <p:spPr bwMode="auto">
          <a:xfrm>
            <a:off x="3367088" y="2936875"/>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6468" name="Text Box 52"/>
          <p:cNvSpPr txBox="1">
            <a:spLocks noChangeArrowheads="1"/>
          </p:cNvSpPr>
          <p:nvPr/>
        </p:nvSpPr>
        <p:spPr bwMode="auto">
          <a:xfrm>
            <a:off x="5729288" y="1701800"/>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6469" name="Text Box 53"/>
          <p:cNvSpPr txBox="1">
            <a:spLocks noChangeArrowheads="1"/>
          </p:cNvSpPr>
          <p:nvPr/>
        </p:nvSpPr>
        <p:spPr bwMode="auto">
          <a:xfrm>
            <a:off x="4148138" y="2943225"/>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6470" name="Text Box 54"/>
          <p:cNvSpPr txBox="1">
            <a:spLocks noChangeArrowheads="1"/>
          </p:cNvSpPr>
          <p:nvPr/>
        </p:nvSpPr>
        <p:spPr bwMode="auto">
          <a:xfrm>
            <a:off x="4154488" y="2133600"/>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6471" name="Text Box 55"/>
          <p:cNvSpPr txBox="1">
            <a:spLocks noChangeArrowheads="1"/>
          </p:cNvSpPr>
          <p:nvPr/>
        </p:nvSpPr>
        <p:spPr bwMode="auto">
          <a:xfrm>
            <a:off x="1887538" y="3335338"/>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6472" name="Text Box 56"/>
          <p:cNvSpPr txBox="1">
            <a:spLocks noChangeArrowheads="1"/>
          </p:cNvSpPr>
          <p:nvPr/>
        </p:nvSpPr>
        <p:spPr bwMode="auto">
          <a:xfrm>
            <a:off x="2268538" y="4797425"/>
            <a:ext cx="424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a:t>
            </a:r>
            <a:r>
              <a:rPr lang="zh-CN" altLang="en-US" sz="2800">
                <a:solidFill>
                  <a:srgbClr val="333399"/>
                </a:solidFill>
                <a:ea typeface="黑体" pitchFamily="49" charset="-122"/>
              </a:rPr>
              <a:t>版本”</a:t>
            </a:r>
            <a:r>
              <a:rPr lang="zh-CN" altLang="en-US" sz="2800">
                <a:solidFill>
                  <a:srgbClr val="333399"/>
                </a:solidFill>
                <a:latin typeface="黑体" pitchFamily="49" charset="-122"/>
                <a:ea typeface="黑体" pitchFamily="49" charset="-122"/>
              </a:rPr>
              <a:t>是</a:t>
            </a:r>
            <a:r>
              <a:rPr lang="zh-CN" altLang="en-US" sz="2800">
                <a:solidFill>
                  <a:srgbClr val="333399"/>
                </a:solidFill>
                <a:ea typeface="黑体" pitchFamily="49" charset="-122"/>
              </a:rPr>
              <a:t> </a:t>
            </a:r>
            <a:r>
              <a:rPr lang="en-US" altLang="zh-CN" sz="2800">
                <a:solidFill>
                  <a:srgbClr val="333399"/>
                </a:solidFill>
                <a:ea typeface="黑体" pitchFamily="49" charset="-122"/>
              </a:rPr>
              <a:t>HTTP </a:t>
            </a:r>
            <a:r>
              <a:rPr lang="zh-CN" altLang="en-US" sz="2800">
                <a:solidFill>
                  <a:srgbClr val="333399"/>
                </a:solidFill>
                <a:latin typeface="黑体" pitchFamily="49" charset="-122"/>
                <a:ea typeface="黑体" pitchFamily="49" charset="-122"/>
              </a:rPr>
              <a:t>的版本</a:t>
            </a:r>
            <a:r>
              <a:rPr lang="zh-CN" altLang="en-US" sz="2800">
                <a:solidFill>
                  <a:srgbClr val="333399"/>
                </a:solidFill>
                <a:ea typeface="黑体" pitchFamily="49" charset="-122"/>
              </a:rPr>
              <a:t>。</a:t>
            </a:r>
          </a:p>
        </p:txBody>
      </p:sp>
      <p:sp>
        <p:nvSpPr>
          <p:cNvPr id="656441" name="Rectangle 57"/>
          <p:cNvSpPr>
            <a:spLocks noChangeArrowheads="1"/>
          </p:cNvSpPr>
          <p:nvPr/>
        </p:nvSpPr>
        <p:spPr bwMode="auto">
          <a:xfrm>
            <a:off x="4427538" y="1628775"/>
            <a:ext cx="1439862" cy="576263"/>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22531934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5644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5644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441" grpId="0" animBg="1"/>
      <p:bldP spid="656441" grpId="1"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ChangeArrowheads="1"/>
          </p:cNvSpPr>
          <p:nvPr/>
        </p:nvSpPr>
        <p:spPr bwMode="auto">
          <a:xfrm>
            <a:off x="1884363" y="2935288"/>
            <a:ext cx="3136900" cy="407987"/>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43" name="Rectangle 3"/>
          <p:cNvSpPr>
            <a:spLocks noChangeArrowheads="1"/>
          </p:cNvSpPr>
          <p:nvPr/>
        </p:nvSpPr>
        <p:spPr bwMode="auto">
          <a:xfrm>
            <a:off x="1884363" y="2119313"/>
            <a:ext cx="3136900" cy="407987"/>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44" name="Rectangle 4"/>
          <p:cNvSpPr>
            <a:spLocks noChangeArrowheads="1"/>
          </p:cNvSpPr>
          <p:nvPr/>
        </p:nvSpPr>
        <p:spPr bwMode="auto">
          <a:xfrm>
            <a:off x="1884363" y="1712913"/>
            <a:ext cx="4802187" cy="406400"/>
          </a:xfrm>
          <a:prstGeom prst="rect">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45" name="Rectangle 5"/>
          <p:cNvSpPr>
            <a:spLocks noGrp="1" noChangeArrowheads="1"/>
          </p:cNvSpPr>
          <p:nvPr>
            <p:ph type="title"/>
          </p:nvPr>
        </p:nvSpPr>
        <p:spPr>
          <a:xfrm>
            <a:off x="1042988" y="188913"/>
            <a:ext cx="7793037" cy="839787"/>
          </a:xfrm>
        </p:spPr>
        <p:txBody>
          <a:bodyPr/>
          <a:lstStyle/>
          <a:p>
            <a:pPr algn="ctr" eaLnBrk="1" hangingPunct="1"/>
            <a:r>
              <a:rPr lang="en-US" altLang="zh-CN" sz="4000"/>
              <a:t>HTTP </a:t>
            </a:r>
            <a:r>
              <a:rPr lang="zh-CN" altLang="en-US" sz="4000"/>
              <a:t>的报文结构（响应报文） </a:t>
            </a:r>
          </a:p>
        </p:txBody>
      </p:sp>
      <p:sp>
        <p:nvSpPr>
          <p:cNvPr id="957446" name="Rectangle 6"/>
          <p:cNvSpPr>
            <a:spLocks noChangeArrowheads="1"/>
          </p:cNvSpPr>
          <p:nvPr/>
        </p:nvSpPr>
        <p:spPr bwMode="auto">
          <a:xfrm>
            <a:off x="4133850" y="2944813"/>
            <a:ext cx="887413" cy="388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47" name="Rectangle 7"/>
          <p:cNvSpPr>
            <a:spLocks noChangeArrowheads="1"/>
          </p:cNvSpPr>
          <p:nvPr/>
        </p:nvSpPr>
        <p:spPr bwMode="auto">
          <a:xfrm>
            <a:off x="1890713" y="3362325"/>
            <a:ext cx="909637" cy="3873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48" name="Rectangle 8"/>
          <p:cNvSpPr>
            <a:spLocks noChangeArrowheads="1"/>
          </p:cNvSpPr>
          <p:nvPr/>
        </p:nvSpPr>
        <p:spPr bwMode="auto">
          <a:xfrm>
            <a:off x="4133850" y="2128838"/>
            <a:ext cx="887413"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49" name="Rectangle 9"/>
          <p:cNvSpPr>
            <a:spLocks noChangeArrowheads="1"/>
          </p:cNvSpPr>
          <p:nvPr/>
        </p:nvSpPr>
        <p:spPr bwMode="auto">
          <a:xfrm>
            <a:off x="3578225" y="2944813"/>
            <a:ext cx="120650"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50" name="Rectangle 10"/>
          <p:cNvSpPr>
            <a:spLocks noChangeArrowheads="1"/>
          </p:cNvSpPr>
          <p:nvPr/>
        </p:nvSpPr>
        <p:spPr bwMode="auto">
          <a:xfrm>
            <a:off x="3578225" y="2128838"/>
            <a:ext cx="111125" cy="3984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51" name="Line 11"/>
          <p:cNvSpPr>
            <a:spLocks noChangeShapeType="1"/>
          </p:cNvSpPr>
          <p:nvPr/>
        </p:nvSpPr>
        <p:spPr bwMode="auto">
          <a:xfrm>
            <a:off x="3440113"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52" name="Line 12"/>
          <p:cNvSpPr>
            <a:spLocks noChangeShapeType="1"/>
          </p:cNvSpPr>
          <p:nvPr/>
        </p:nvSpPr>
        <p:spPr bwMode="auto">
          <a:xfrm>
            <a:off x="4133850"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53" name="Line 13"/>
          <p:cNvSpPr>
            <a:spLocks noChangeShapeType="1"/>
          </p:cNvSpPr>
          <p:nvPr/>
        </p:nvSpPr>
        <p:spPr bwMode="auto">
          <a:xfrm>
            <a:off x="3578225"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54" name="Rectangle 14"/>
          <p:cNvSpPr>
            <a:spLocks noChangeArrowheads="1"/>
          </p:cNvSpPr>
          <p:nvPr/>
        </p:nvSpPr>
        <p:spPr bwMode="auto">
          <a:xfrm>
            <a:off x="5770563" y="1722438"/>
            <a:ext cx="915987"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55" name="Rectangle 15"/>
          <p:cNvSpPr>
            <a:spLocks noChangeArrowheads="1"/>
          </p:cNvSpPr>
          <p:nvPr/>
        </p:nvSpPr>
        <p:spPr bwMode="auto">
          <a:xfrm>
            <a:off x="4438650" y="1722438"/>
            <a:ext cx="1111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56" name="Rectangle 16"/>
          <p:cNvSpPr>
            <a:spLocks noChangeArrowheads="1"/>
          </p:cNvSpPr>
          <p:nvPr/>
        </p:nvSpPr>
        <p:spPr bwMode="auto">
          <a:xfrm>
            <a:off x="3106738" y="1722438"/>
            <a:ext cx="1111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57" name="Text Box 17"/>
          <p:cNvSpPr txBox="1">
            <a:spLocks noChangeArrowheads="1"/>
          </p:cNvSpPr>
          <p:nvPr/>
        </p:nvSpPr>
        <p:spPr bwMode="auto">
          <a:xfrm>
            <a:off x="2055813" y="1701800"/>
            <a:ext cx="903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版   本</a:t>
            </a:r>
          </a:p>
        </p:txBody>
      </p:sp>
      <p:sp>
        <p:nvSpPr>
          <p:cNvPr id="957458" name="Line 18"/>
          <p:cNvSpPr>
            <a:spLocks noChangeShapeType="1"/>
          </p:cNvSpPr>
          <p:nvPr/>
        </p:nvSpPr>
        <p:spPr bwMode="auto">
          <a:xfrm>
            <a:off x="3106738"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59" name="Line 19"/>
          <p:cNvSpPr>
            <a:spLocks noChangeShapeType="1"/>
          </p:cNvSpPr>
          <p:nvPr/>
        </p:nvSpPr>
        <p:spPr bwMode="auto">
          <a:xfrm>
            <a:off x="3217863"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60" name="Line 20"/>
          <p:cNvSpPr>
            <a:spLocks noChangeShapeType="1"/>
          </p:cNvSpPr>
          <p:nvPr/>
        </p:nvSpPr>
        <p:spPr bwMode="auto">
          <a:xfrm>
            <a:off x="4438650"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61" name="Line 21"/>
          <p:cNvSpPr>
            <a:spLocks noChangeShapeType="1"/>
          </p:cNvSpPr>
          <p:nvPr/>
        </p:nvSpPr>
        <p:spPr bwMode="auto">
          <a:xfrm>
            <a:off x="4549775"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62" name="Line 22"/>
          <p:cNvSpPr>
            <a:spLocks noChangeShapeType="1"/>
          </p:cNvSpPr>
          <p:nvPr/>
        </p:nvSpPr>
        <p:spPr bwMode="auto">
          <a:xfrm>
            <a:off x="5770563" y="1712913"/>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63" name="Text Box 23"/>
          <p:cNvSpPr txBox="1">
            <a:spLocks noChangeArrowheads="1"/>
          </p:cNvSpPr>
          <p:nvPr/>
        </p:nvSpPr>
        <p:spPr bwMode="auto">
          <a:xfrm>
            <a:off x="3348038" y="168751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状态码</a:t>
            </a:r>
          </a:p>
        </p:txBody>
      </p:sp>
      <p:sp>
        <p:nvSpPr>
          <p:cNvPr id="957464" name="Text Box 24"/>
          <p:cNvSpPr txBox="1">
            <a:spLocks noChangeArrowheads="1"/>
          </p:cNvSpPr>
          <p:nvPr/>
        </p:nvSpPr>
        <p:spPr bwMode="auto">
          <a:xfrm>
            <a:off x="4676775" y="1701800"/>
            <a:ext cx="903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短   语</a:t>
            </a:r>
          </a:p>
        </p:txBody>
      </p:sp>
      <p:sp>
        <p:nvSpPr>
          <p:cNvPr id="957465" name="Text Box 25"/>
          <p:cNvSpPr txBox="1">
            <a:spLocks noChangeArrowheads="1"/>
          </p:cNvSpPr>
          <p:nvPr/>
        </p:nvSpPr>
        <p:spPr bwMode="auto">
          <a:xfrm>
            <a:off x="1892300" y="2114550"/>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首部字段名</a:t>
            </a:r>
          </a:p>
        </p:txBody>
      </p:sp>
      <p:sp>
        <p:nvSpPr>
          <p:cNvPr id="957466" name="Line 26"/>
          <p:cNvSpPr>
            <a:spLocks noChangeShapeType="1"/>
          </p:cNvSpPr>
          <p:nvPr/>
        </p:nvSpPr>
        <p:spPr bwMode="auto">
          <a:xfrm>
            <a:off x="3440113"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67" name="Line 27"/>
          <p:cNvSpPr>
            <a:spLocks noChangeShapeType="1"/>
          </p:cNvSpPr>
          <p:nvPr/>
        </p:nvSpPr>
        <p:spPr bwMode="auto">
          <a:xfrm>
            <a:off x="4133850"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68" name="Text Box 28"/>
          <p:cNvSpPr txBox="1">
            <a:spLocks noChangeArrowheads="1"/>
          </p:cNvSpPr>
          <p:nvPr/>
        </p:nvSpPr>
        <p:spPr bwMode="auto">
          <a:xfrm>
            <a:off x="5251450" y="2530475"/>
            <a:ext cx="947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首部行</a:t>
            </a:r>
          </a:p>
        </p:txBody>
      </p:sp>
      <p:sp>
        <p:nvSpPr>
          <p:cNvPr id="957469" name="Line 29"/>
          <p:cNvSpPr>
            <a:spLocks noChangeShapeType="1"/>
          </p:cNvSpPr>
          <p:nvPr/>
        </p:nvSpPr>
        <p:spPr bwMode="auto">
          <a:xfrm>
            <a:off x="3578225"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70" name="Text Box 30"/>
          <p:cNvSpPr txBox="1">
            <a:spLocks noChangeArrowheads="1"/>
          </p:cNvSpPr>
          <p:nvPr/>
        </p:nvSpPr>
        <p:spPr bwMode="auto">
          <a:xfrm>
            <a:off x="3367088" y="2116138"/>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7471" name="Text Box 31"/>
          <p:cNvSpPr txBox="1">
            <a:spLocks noChangeArrowheads="1"/>
          </p:cNvSpPr>
          <p:nvPr/>
        </p:nvSpPr>
        <p:spPr bwMode="auto">
          <a:xfrm>
            <a:off x="3700463" y="212248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值</a:t>
            </a:r>
          </a:p>
        </p:txBody>
      </p:sp>
      <p:sp>
        <p:nvSpPr>
          <p:cNvPr id="957472" name="Text Box 32"/>
          <p:cNvSpPr txBox="1">
            <a:spLocks noChangeArrowheads="1"/>
          </p:cNvSpPr>
          <p:nvPr/>
        </p:nvSpPr>
        <p:spPr bwMode="auto">
          <a:xfrm>
            <a:off x="1887538" y="2922588"/>
            <a:ext cx="1455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首部字段名</a:t>
            </a:r>
          </a:p>
        </p:txBody>
      </p:sp>
      <p:sp>
        <p:nvSpPr>
          <p:cNvPr id="957473" name="Text Box 33"/>
          <p:cNvSpPr txBox="1">
            <a:spLocks noChangeArrowheads="1"/>
          </p:cNvSpPr>
          <p:nvPr/>
        </p:nvSpPr>
        <p:spPr bwMode="auto">
          <a:xfrm>
            <a:off x="3724275" y="2935288"/>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值</a:t>
            </a:r>
          </a:p>
        </p:txBody>
      </p:sp>
      <p:sp>
        <p:nvSpPr>
          <p:cNvPr id="957474" name="Text Box 34"/>
          <p:cNvSpPr txBox="1">
            <a:spLocks noChangeArrowheads="1"/>
          </p:cNvSpPr>
          <p:nvPr/>
        </p:nvSpPr>
        <p:spPr bwMode="auto">
          <a:xfrm>
            <a:off x="3328988" y="3554413"/>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7475" name="Text Box 35"/>
          <p:cNvSpPr txBox="1">
            <a:spLocks noChangeArrowheads="1"/>
          </p:cNvSpPr>
          <p:nvPr/>
        </p:nvSpPr>
        <p:spPr bwMode="auto">
          <a:xfrm rot="-5400000">
            <a:off x="2634457" y="2559844"/>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7476" name="AutoShape 36"/>
          <p:cNvSpPr>
            <a:spLocks/>
          </p:cNvSpPr>
          <p:nvPr/>
        </p:nvSpPr>
        <p:spPr bwMode="auto">
          <a:xfrm>
            <a:off x="5091113" y="2171700"/>
            <a:ext cx="222250" cy="1171575"/>
          </a:xfrm>
          <a:prstGeom prst="rightBrace">
            <a:avLst>
              <a:gd name="adj1" fmla="val 43929"/>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77" name="Rectangle 37"/>
          <p:cNvSpPr>
            <a:spLocks noChangeArrowheads="1"/>
          </p:cNvSpPr>
          <p:nvPr/>
        </p:nvSpPr>
        <p:spPr bwMode="auto">
          <a:xfrm>
            <a:off x="1884363" y="3749675"/>
            <a:ext cx="4997450" cy="917575"/>
          </a:xfrm>
          <a:prstGeom prst="rect">
            <a:avLst/>
          </a:prstGeom>
          <a:solidFill>
            <a:srgbClr val="FFCCFF"/>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78" name="Text Box 38"/>
          <p:cNvSpPr txBox="1">
            <a:spLocks noChangeArrowheads="1"/>
          </p:cNvSpPr>
          <p:nvPr/>
        </p:nvSpPr>
        <p:spPr bwMode="auto">
          <a:xfrm>
            <a:off x="2970213" y="3843338"/>
            <a:ext cx="272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kumimoji="1" lang="zh-CN" altLang="en-US" sz="2000">
                <a:solidFill>
                  <a:srgbClr val="333399"/>
                </a:solidFill>
                <a:ea typeface="黑体" pitchFamily="49" charset="-122"/>
              </a:rPr>
              <a:t>实体主体</a:t>
            </a:r>
          </a:p>
          <a:p>
            <a:pPr algn="ctr" eaLnBrk="1" fontAlgn="base" hangingPunct="1">
              <a:spcBef>
                <a:spcPct val="0"/>
              </a:spcBef>
              <a:spcAft>
                <a:spcPct val="0"/>
              </a:spcAft>
            </a:pPr>
            <a:r>
              <a:rPr kumimoji="1" lang="zh-CN" altLang="en-US" sz="2000">
                <a:solidFill>
                  <a:srgbClr val="333399"/>
                </a:solidFill>
                <a:ea typeface="黑体" pitchFamily="49" charset="-122"/>
              </a:rPr>
              <a:t>（有些响应报文不用）</a:t>
            </a:r>
          </a:p>
        </p:txBody>
      </p:sp>
      <p:sp>
        <p:nvSpPr>
          <p:cNvPr id="957479" name="Text Box 39"/>
          <p:cNvSpPr txBox="1">
            <a:spLocks noChangeArrowheads="1"/>
          </p:cNvSpPr>
          <p:nvPr/>
        </p:nvSpPr>
        <p:spPr bwMode="auto">
          <a:xfrm>
            <a:off x="6650038" y="17018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状态行</a:t>
            </a:r>
          </a:p>
        </p:txBody>
      </p:sp>
      <p:sp>
        <p:nvSpPr>
          <p:cNvPr id="957480" name="Line 40"/>
          <p:cNvSpPr>
            <a:spLocks noChangeShapeType="1"/>
          </p:cNvSpPr>
          <p:nvPr/>
        </p:nvSpPr>
        <p:spPr bwMode="auto">
          <a:xfrm>
            <a:off x="1884363" y="2527300"/>
            <a:ext cx="0" cy="40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81" name="Line 41"/>
          <p:cNvSpPr>
            <a:spLocks noChangeShapeType="1"/>
          </p:cNvSpPr>
          <p:nvPr/>
        </p:nvSpPr>
        <p:spPr bwMode="auto">
          <a:xfrm>
            <a:off x="1884363" y="3343275"/>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82" name="Line 42"/>
          <p:cNvSpPr>
            <a:spLocks noChangeShapeType="1"/>
          </p:cNvSpPr>
          <p:nvPr/>
        </p:nvSpPr>
        <p:spPr bwMode="auto">
          <a:xfrm>
            <a:off x="2800350" y="3343275"/>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83" name="Line 43"/>
          <p:cNvSpPr>
            <a:spLocks noChangeShapeType="1"/>
          </p:cNvSpPr>
          <p:nvPr/>
        </p:nvSpPr>
        <p:spPr bwMode="auto">
          <a:xfrm>
            <a:off x="5021263" y="2527300"/>
            <a:ext cx="0" cy="40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84" name="Text Box 44"/>
          <p:cNvSpPr txBox="1">
            <a:spLocks noChangeArrowheads="1"/>
          </p:cNvSpPr>
          <p:nvPr/>
        </p:nvSpPr>
        <p:spPr bwMode="auto">
          <a:xfrm>
            <a:off x="3449638" y="1052513"/>
            <a:ext cx="690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空格</a:t>
            </a:r>
          </a:p>
        </p:txBody>
      </p:sp>
      <p:sp>
        <p:nvSpPr>
          <p:cNvPr id="957485" name="Text Box 45"/>
          <p:cNvSpPr txBox="1">
            <a:spLocks noChangeArrowheads="1"/>
          </p:cNvSpPr>
          <p:nvPr/>
        </p:nvSpPr>
        <p:spPr bwMode="auto">
          <a:xfrm>
            <a:off x="5386388" y="1052513"/>
            <a:ext cx="1201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回车换行</a:t>
            </a:r>
          </a:p>
        </p:txBody>
      </p:sp>
      <p:sp>
        <p:nvSpPr>
          <p:cNvPr id="957486" name="Line 46"/>
          <p:cNvSpPr>
            <a:spLocks noChangeShapeType="1"/>
          </p:cNvSpPr>
          <p:nvPr/>
        </p:nvSpPr>
        <p:spPr bwMode="auto">
          <a:xfrm>
            <a:off x="4059238" y="1406525"/>
            <a:ext cx="407987"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87" name="Line 47"/>
          <p:cNvSpPr>
            <a:spLocks noChangeShapeType="1"/>
          </p:cNvSpPr>
          <p:nvPr/>
        </p:nvSpPr>
        <p:spPr bwMode="auto">
          <a:xfrm flipH="1">
            <a:off x="3133725" y="1406525"/>
            <a:ext cx="444500"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88" name="Line 48"/>
          <p:cNvSpPr>
            <a:spLocks noChangeShapeType="1"/>
          </p:cNvSpPr>
          <p:nvPr/>
        </p:nvSpPr>
        <p:spPr bwMode="auto">
          <a:xfrm>
            <a:off x="5983288" y="1406525"/>
            <a:ext cx="222250" cy="306388"/>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89" name="Line 49"/>
          <p:cNvSpPr>
            <a:spLocks noChangeShapeType="1"/>
          </p:cNvSpPr>
          <p:nvPr/>
        </p:nvSpPr>
        <p:spPr bwMode="auto">
          <a:xfrm>
            <a:off x="3689350" y="2935288"/>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90" name="Line 50"/>
          <p:cNvSpPr>
            <a:spLocks noChangeShapeType="1"/>
          </p:cNvSpPr>
          <p:nvPr/>
        </p:nvSpPr>
        <p:spPr bwMode="auto">
          <a:xfrm>
            <a:off x="3689350" y="2119313"/>
            <a:ext cx="0" cy="407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91" name="Text Box 51"/>
          <p:cNvSpPr txBox="1">
            <a:spLocks noChangeArrowheads="1"/>
          </p:cNvSpPr>
          <p:nvPr/>
        </p:nvSpPr>
        <p:spPr bwMode="auto">
          <a:xfrm>
            <a:off x="3367088" y="2936875"/>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99"/>
                </a:solidFill>
                <a:ea typeface="黑体" pitchFamily="49" charset="-122"/>
              </a:rPr>
              <a:t>:</a:t>
            </a:r>
          </a:p>
        </p:txBody>
      </p:sp>
      <p:sp>
        <p:nvSpPr>
          <p:cNvPr id="957492" name="Text Box 52"/>
          <p:cNvSpPr txBox="1">
            <a:spLocks noChangeArrowheads="1"/>
          </p:cNvSpPr>
          <p:nvPr/>
        </p:nvSpPr>
        <p:spPr bwMode="auto">
          <a:xfrm>
            <a:off x="5729288" y="1701800"/>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7493" name="Text Box 53"/>
          <p:cNvSpPr txBox="1">
            <a:spLocks noChangeArrowheads="1"/>
          </p:cNvSpPr>
          <p:nvPr/>
        </p:nvSpPr>
        <p:spPr bwMode="auto">
          <a:xfrm>
            <a:off x="4148138" y="2943225"/>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7494" name="Text Box 54"/>
          <p:cNvSpPr txBox="1">
            <a:spLocks noChangeArrowheads="1"/>
          </p:cNvSpPr>
          <p:nvPr/>
        </p:nvSpPr>
        <p:spPr bwMode="auto">
          <a:xfrm>
            <a:off x="4154488" y="2133600"/>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7495" name="Text Box 55"/>
          <p:cNvSpPr txBox="1">
            <a:spLocks noChangeArrowheads="1"/>
          </p:cNvSpPr>
          <p:nvPr/>
        </p:nvSpPr>
        <p:spPr bwMode="auto">
          <a:xfrm>
            <a:off x="1887538" y="3335338"/>
            <a:ext cx="849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CRLF</a:t>
            </a:r>
          </a:p>
        </p:txBody>
      </p:sp>
      <p:sp>
        <p:nvSpPr>
          <p:cNvPr id="957496" name="Text Box 56"/>
          <p:cNvSpPr txBox="1">
            <a:spLocks noChangeArrowheads="1"/>
          </p:cNvSpPr>
          <p:nvPr/>
        </p:nvSpPr>
        <p:spPr bwMode="auto">
          <a:xfrm>
            <a:off x="539750" y="4797425"/>
            <a:ext cx="820896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latin typeface="黑体" pitchFamily="49" charset="-122"/>
                <a:ea typeface="黑体" pitchFamily="49" charset="-122"/>
              </a:rPr>
              <a:t>响应报文的开始行是</a:t>
            </a:r>
            <a:r>
              <a:rPr lang="zh-CN" altLang="en-US" sz="2800">
                <a:solidFill>
                  <a:srgbClr val="FF0000"/>
                </a:solidFill>
                <a:latin typeface="黑体" pitchFamily="49" charset="-122"/>
                <a:ea typeface="黑体" pitchFamily="49" charset="-122"/>
              </a:rPr>
              <a:t>状态行</a:t>
            </a:r>
            <a:r>
              <a:rPr lang="zh-CN" altLang="en-US" sz="2800">
                <a:solidFill>
                  <a:srgbClr val="333399"/>
                </a:solidFill>
                <a:ea typeface="黑体" pitchFamily="49" charset="-122"/>
              </a:rPr>
              <a:t>。</a:t>
            </a:r>
          </a:p>
          <a:p>
            <a:pPr eaLnBrk="1" fontAlgn="base" hangingPunct="1">
              <a:spcBef>
                <a:spcPct val="0"/>
              </a:spcBef>
              <a:spcAft>
                <a:spcPct val="0"/>
              </a:spcAft>
            </a:pPr>
            <a:r>
              <a:rPr lang="zh-CN" altLang="en-US" sz="2800">
                <a:solidFill>
                  <a:srgbClr val="333399"/>
                </a:solidFill>
                <a:ea typeface="黑体" pitchFamily="49" charset="-122"/>
              </a:rPr>
              <a:t>状态行包括三项内容，即 </a:t>
            </a:r>
            <a:r>
              <a:rPr lang="en-US" altLang="zh-CN" sz="2800">
                <a:solidFill>
                  <a:srgbClr val="FF0000"/>
                </a:solidFill>
                <a:ea typeface="黑体" pitchFamily="49" charset="-122"/>
              </a:rPr>
              <a:t>HTTP </a:t>
            </a:r>
            <a:r>
              <a:rPr lang="zh-CN" altLang="en-US" sz="2800">
                <a:solidFill>
                  <a:srgbClr val="FF0000"/>
                </a:solidFill>
                <a:ea typeface="黑体" pitchFamily="49" charset="-122"/>
              </a:rPr>
              <a:t>的版本</a:t>
            </a:r>
            <a:r>
              <a:rPr lang="zh-CN" altLang="en-US" sz="2800">
                <a:solidFill>
                  <a:srgbClr val="333399"/>
                </a:solidFill>
                <a:ea typeface="黑体" pitchFamily="49" charset="-122"/>
              </a:rPr>
              <a:t>，</a:t>
            </a:r>
            <a:r>
              <a:rPr lang="zh-CN" altLang="en-US" sz="2800">
                <a:solidFill>
                  <a:srgbClr val="FF0000"/>
                </a:solidFill>
                <a:ea typeface="黑体" pitchFamily="49" charset="-122"/>
              </a:rPr>
              <a:t>状态码</a:t>
            </a:r>
            <a:r>
              <a:rPr lang="zh-CN" altLang="en-US" sz="2800">
                <a:solidFill>
                  <a:srgbClr val="333399"/>
                </a:solidFill>
                <a:ea typeface="黑体" pitchFamily="49" charset="-122"/>
              </a:rPr>
              <a:t>，以及解释状态码的</a:t>
            </a:r>
            <a:r>
              <a:rPr lang="zh-CN" altLang="en-US" sz="2800">
                <a:solidFill>
                  <a:srgbClr val="FF0000"/>
                </a:solidFill>
                <a:ea typeface="黑体" pitchFamily="49" charset="-122"/>
              </a:rPr>
              <a:t>简单短语</a:t>
            </a:r>
            <a:r>
              <a:rPr lang="zh-CN" altLang="en-US" sz="2800">
                <a:solidFill>
                  <a:srgbClr val="333399"/>
                </a:solidFill>
                <a:ea typeface="黑体" pitchFamily="49" charset="-122"/>
              </a:rPr>
              <a:t>。</a:t>
            </a:r>
            <a:r>
              <a:rPr lang="zh-CN" altLang="en-US" sz="2800">
                <a:solidFill>
                  <a:srgbClr val="000000"/>
                </a:solidFill>
              </a:rPr>
              <a:t> </a:t>
            </a:r>
          </a:p>
        </p:txBody>
      </p:sp>
      <p:grpSp>
        <p:nvGrpSpPr>
          <p:cNvPr id="2" name="Group 58"/>
          <p:cNvGrpSpPr>
            <a:grpSpLocks/>
          </p:cNvGrpSpPr>
          <p:nvPr/>
        </p:nvGrpSpPr>
        <p:grpSpPr bwMode="auto">
          <a:xfrm>
            <a:off x="374650" y="1628775"/>
            <a:ext cx="7869238" cy="576263"/>
            <a:chOff x="236" y="1026"/>
            <a:chExt cx="4957" cy="363"/>
          </a:xfrm>
        </p:grpSpPr>
        <p:sp>
          <p:nvSpPr>
            <p:cNvPr id="957498" name="Rectangle 59"/>
            <p:cNvSpPr>
              <a:spLocks noChangeArrowheads="1"/>
            </p:cNvSpPr>
            <p:nvPr/>
          </p:nvSpPr>
          <p:spPr bwMode="auto">
            <a:xfrm>
              <a:off x="1111" y="1026"/>
              <a:ext cx="4082" cy="363"/>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57499" name="Text Box 60"/>
            <p:cNvSpPr txBox="1">
              <a:spLocks noChangeArrowheads="1"/>
            </p:cNvSpPr>
            <p:nvPr/>
          </p:nvSpPr>
          <p:spPr bwMode="auto">
            <a:xfrm>
              <a:off x="236" y="1027"/>
              <a:ext cx="7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开始行</a:t>
              </a:r>
            </a:p>
          </p:txBody>
        </p:sp>
      </p:grpSp>
    </p:spTree>
    <p:extLst>
      <p:ext uri="{BB962C8B-B14F-4D97-AF65-F5344CB8AC3E}">
        <p14:creationId xmlns:p14="http://schemas.microsoft.com/office/powerpoint/2010/main" val="19490289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a:xfrm>
            <a:off x="755650" y="788988"/>
            <a:ext cx="7793038" cy="839787"/>
          </a:xfrm>
        </p:spPr>
        <p:txBody>
          <a:bodyPr/>
          <a:lstStyle/>
          <a:p>
            <a:pPr algn="ctr" eaLnBrk="1" hangingPunct="1"/>
            <a:r>
              <a:rPr lang="zh-CN" altLang="en-US" sz="4000"/>
              <a:t>状态码都是三位数字 </a:t>
            </a:r>
          </a:p>
        </p:txBody>
      </p:sp>
      <p:sp>
        <p:nvSpPr>
          <p:cNvPr id="958467" name="Rectangle 111"/>
          <p:cNvSpPr>
            <a:spLocks noGrp="1" noChangeArrowheads="1"/>
          </p:cNvSpPr>
          <p:nvPr>
            <p:ph type="body" idx="1"/>
          </p:nvPr>
        </p:nvSpPr>
        <p:spPr>
          <a:xfrm>
            <a:off x="1042988" y="2051050"/>
            <a:ext cx="7772400" cy="4114800"/>
          </a:xfrm>
        </p:spPr>
        <p:txBody>
          <a:bodyPr/>
          <a:lstStyle/>
          <a:p>
            <a:pPr eaLnBrk="1" hangingPunct="1">
              <a:lnSpc>
                <a:spcPct val="90000"/>
              </a:lnSpc>
            </a:pPr>
            <a:r>
              <a:rPr lang="en-US" altLang="zh-CN" sz="2800"/>
              <a:t>1xx </a:t>
            </a:r>
            <a:r>
              <a:rPr lang="zh-CN" altLang="en-US" sz="2800"/>
              <a:t>表示通知信息的，如请求收到了或正在进行处理。</a:t>
            </a:r>
          </a:p>
          <a:p>
            <a:pPr eaLnBrk="1" hangingPunct="1">
              <a:lnSpc>
                <a:spcPct val="90000"/>
              </a:lnSpc>
            </a:pPr>
            <a:r>
              <a:rPr lang="en-US" altLang="zh-CN" sz="2800"/>
              <a:t>2xx </a:t>
            </a:r>
            <a:r>
              <a:rPr lang="zh-CN" altLang="en-US" sz="2800"/>
              <a:t>表示成功，如接受或知道了。</a:t>
            </a:r>
          </a:p>
          <a:p>
            <a:pPr eaLnBrk="1" hangingPunct="1">
              <a:lnSpc>
                <a:spcPct val="90000"/>
              </a:lnSpc>
            </a:pPr>
            <a:r>
              <a:rPr lang="en-US" altLang="zh-CN" sz="2800"/>
              <a:t>3xx </a:t>
            </a:r>
            <a:r>
              <a:rPr lang="zh-CN" altLang="en-US" sz="2800"/>
              <a:t>表示重定向，表示要完成请求还必须采取进一步的行动。</a:t>
            </a:r>
          </a:p>
          <a:p>
            <a:pPr eaLnBrk="1" hangingPunct="1">
              <a:lnSpc>
                <a:spcPct val="90000"/>
              </a:lnSpc>
            </a:pPr>
            <a:r>
              <a:rPr lang="en-US" altLang="zh-CN" sz="2800"/>
              <a:t>4xx </a:t>
            </a:r>
            <a:r>
              <a:rPr lang="zh-CN" altLang="en-US" sz="2800"/>
              <a:t>表示客户的差错，如请求中有错误的语法或不能完成。</a:t>
            </a:r>
          </a:p>
          <a:p>
            <a:pPr eaLnBrk="1" hangingPunct="1">
              <a:lnSpc>
                <a:spcPct val="90000"/>
              </a:lnSpc>
            </a:pPr>
            <a:r>
              <a:rPr lang="en-US" altLang="zh-CN" sz="2800"/>
              <a:t>5xx </a:t>
            </a:r>
            <a:r>
              <a:rPr lang="zh-CN" altLang="en-US" sz="2800"/>
              <a:t>表示服务器的差错，如服务器失效无法完成请求。</a:t>
            </a:r>
          </a:p>
        </p:txBody>
      </p:sp>
    </p:spTree>
    <p:extLst>
      <p:ext uri="{BB962C8B-B14F-4D97-AF65-F5344CB8AC3E}">
        <p14:creationId xmlns:p14="http://schemas.microsoft.com/office/powerpoint/2010/main" val="3413048617"/>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p:txBody>
          <a:bodyPr/>
          <a:lstStyle/>
          <a:p>
            <a:pPr algn="ctr" eaLnBrk="1" hangingPunct="1"/>
            <a:r>
              <a:rPr lang="en-US" altLang="zh-CN"/>
              <a:t>4. </a:t>
            </a:r>
            <a:r>
              <a:rPr lang="zh-CN" altLang="en-US"/>
              <a:t>在服务器上存放用户的信息</a:t>
            </a:r>
          </a:p>
        </p:txBody>
      </p:sp>
      <p:sp>
        <p:nvSpPr>
          <p:cNvPr id="959491" name="Rectangle 3"/>
          <p:cNvSpPr>
            <a:spLocks noGrp="1" noChangeArrowheads="1"/>
          </p:cNvSpPr>
          <p:nvPr>
            <p:ph type="body" idx="1"/>
          </p:nvPr>
        </p:nvSpPr>
        <p:spPr>
          <a:xfrm>
            <a:off x="1042988" y="1835150"/>
            <a:ext cx="7772400" cy="4114800"/>
          </a:xfrm>
        </p:spPr>
        <p:txBody>
          <a:bodyPr/>
          <a:lstStyle/>
          <a:p>
            <a:pPr eaLnBrk="1" hangingPunct="1"/>
            <a:r>
              <a:rPr lang="zh-CN" altLang="en-US"/>
              <a:t>万维网站点使用 </a:t>
            </a:r>
            <a:r>
              <a:rPr lang="en-US" altLang="zh-CN"/>
              <a:t>Cookie </a:t>
            </a:r>
            <a:r>
              <a:rPr lang="zh-CN" altLang="en-US"/>
              <a:t>来跟踪用户。</a:t>
            </a:r>
          </a:p>
          <a:p>
            <a:pPr eaLnBrk="1" hangingPunct="1"/>
            <a:r>
              <a:rPr lang="en-US" altLang="zh-CN"/>
              <a:t>Cookie </a:t>
            </a:r>
            <a:r>
              <a:rPr lang="zh-CN" altLang="en-US"/>
              <a:t>表示在 </a:t>
            </a:r>
            <a:r>
              <a:rPr lang="en-US" altLang="zh-CN"/>
              <a:t>HTTP </a:t>
            </a:r>
            <a:r>
              <a:rPr lang="zh-CN" altLang="en-US"/>
              <a:t>服务器和客户之间传递的状态信息。</a:t>
            </a:r>
          </a:p>
          <a:p>
            <a:pPr eaLnBrk="1" hangingPunct="1"/>
            <a:r>
              <a:rPr lang="zh-CN" altLang="en-US"/>
              <a:t>使用 </a:t>
            </a:r>
            <a:r>
              <a:rPr lang="en-US" altLang="zh-CN"/>
              <a:t>Cookie </a:t>
            </a:r>
            <a:r>
              <a:rPr lang="zh-CN" altLang="en-US"/>
              <a:t>的网站服务器为用户产生一个唯一的识别码。利用此识别码，网站就能够跟踪该用户在该网站的活动。  </a:t>
            </a:r>
          </a:p>
        </p:txBody>
      </p:sp>
    </p:spTree>
    <p:extLst>
      <p:ext uri="{BB962C8B-B14F-4D97-AF65-F5344CB8AC3E}">
        <p14:creationId xmlns:p14="http://schemas.microsoft.com/office/powerpoint/2010/main" val="320410860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a:xfrm>
            <a:off x="948690" y="618490"/>
            <a:ext cx="7086600" cy="685800"/>
          </a:xfrm>
        </p:spPr>
        <p:txBody>
          <a:bodyPr/>
          <a:lstStyle/>
          <a:p>
            <a:pPr algn="ctr" eaLnBrk="1" hangingPunct="1"/>
            <a:r>
              <a:rPr lang="en-US" altLang="zh-CN" dirty="0"/>
              <a:t>6.4.4  </a:t>
            </a:r>
            <a:r>
              <a:rPr lang="zh-CN" altLang="en-US" dirty="0"/>
              <a:t>万维网的文档</a:t>
            </a:r>
            <a:br>
              <a:rPr lang="zh-CN" altLang="en-US" dirty="0"/>
            </a:br>
            <a:endParaRPr lang="en-US" altLang="zh-CN" sz="4000" dirty="0"/>
          </a:p>
        </p:txBody>
      </p:sp>
      <p:sp>
        <p:nvSpPr>
          <p:cNvPr id="657411" name="Rectangle 3"/>
          <p:cNvSpPr>
            <a:spLocks noGrp="1" noChangeArrowheads="1"/>
          </p:cNvSpPr>
          <p:nvPr>
            <p:ph type="body" idx="1"/>
          </p:nvPr>
        </p:nvSpPr>
        <p:spPr>
          <a:xfrm>
            <a:off x="639127" y="2065655"/>
            <a:ext cx="7705725" cy="3756025"/>
          </a:xfrm>
        </p:spPr>
        <p:txBody>
          <a:bodyPr/>
          <a:lstStyle/>
          <a:p>
            <a:pPr eaLnBrk="1" hangingPunct="1"/>
            <a:r>
              <a:rPr lang="zh-CN" altLang="en-US" dirty="0"/>
              <a:t>超文本标记语言 </a:t>
            </a:r>
            <a:r>
              <a:rPr lang="en-US" altLang="zh-CN" dirty="0"/>
              <a:t>HTML </a:t>
            </a:r>
            <a:r>
              <a:rPr lang="zh-CN" altLang="en-US" dirty="0"/>
              <a:t>中的 </a:t>
            </a:r>
            <a:r>
              <a:rPr lang="en-US" altLang="zh-CN" dirty="0"/>
              <a:t>Markup </a:t>
            </a:r>
            <a:r>
              <a:rPr lang="zh-CN" altLang="en-US" dirty="0"/>
              <a:t>的意思就是“设置标记”。</a:t>
            </a:r>
          </a:p>
          <a:p>
            <a:pPr eaLnBrk="1" hangingPunct="1"/>
            <a:r>
              <a:rPr lang="en-US" altLang="zh-CN" dirty="0"/>
              <a:t>HTML </a:t>
            </a:r>
            <a:r>
              <a:rPr lang="zh-CN" altLang="en-US" dirty="0"/>
              <a:t>定义了许多用于排版的命令（即标签）。</a:t>
            </a:r>
          </a:p>
          <a:p>
            <a:pPr eaLnBrk="1" hangingPunct="1"/>
            <a:r>
              <a:rPr lang="en-US" altLang="zh-CN" dirty="0"/>
              <a:t>HTML </a:t>
            </a:r>
            <a:r>
              <a:rPr lang="zh-CN" altLang="en-US" dirty="0"/>
              <a:t>把各种标签嵌入到万维网的页面中。这样就构成了所谓的 </a:t>
            </a:r>
            <a:r>
              <a:rPr lang="en-US" altLang="zh-CN" dirty="0"/>
              <a:t>HTML </a:t>
            </a:r>
            <a:r>
              <a:rPr lang="zh-CN" altLang="en-US" dirty="0"/>
              <a:t>文档。</a:t>
            </a:r>
            <a:r>
              <a:rPr lang="en-US" altLang="zh-CN" dirty="0"/>
              <a:t>HTML </a:t>
            </a:r>
            <a:r>
              <a:rPr lang="zh-CN" altLang="en-US" dirty="0"/>
              <a:t>文档是一种可以用任何文本编辑器创建的 </a:t>
            </a:r>
            <a:r>
              <a:rPr lang="en-US" altLang="zh-CN" dirty="0"/>
              <a:t>ASCII </a:t>
            </a:r>
            <a:r>
              <a:rPr lang="zh-CN" altLang="en-US" dirty="0"/>
              <a:t>码文件。   </a:t>
            </a:r>
          </a:p>
        </p:txBody>
      </p:sp>
      <p:sp>
        <p:nvSpPr>
          <p:cNvPr id="2" name="矩形 1">
            <a:extLst>
              <a:ext uri="{FF2B5EF4-FFF2-40B4-BE49-F238E27FC236}">
                <a16:creationId xmlns:a16="http://schemas.microsoft.com/office/drawing/2014/main" id="{37987C8B-5C04-409F-B861-24F10D3B97D5}"/>
              </a:ext>
            </a:extLst>
          </p:cNvPr>
          <p:cNvSpPr/>
          <p:nvPr/>
        </p:nvSpPr>
        <p:spPr>
          <a:xfrm>
            <a:off x="799148" y="1304290"/>
            <a:ext cx="4158511" cy="523220"/>
          </a:xfrm>
          <a:prstGeom prst="rect">
            <a:avLst/>
          </a:prstGeom>
        </p:spPr>
        <p:txBody>
          <a:bodyPr wrap="none">
            <a:spAutoFit/>
          </a:bodyPr>
          <a:lstStyle/>
          <a:p>
            <a:r>
              <a:rPr lang="en-US" altLang="zh-CN" sz="2800" dirty="0">
                <a:latin typeface="+mn-ea"/>
                <a:ea typeface="+mn-ea"/>
              </a:rPr>
              <a:t>1. </a:t>
            </a:r>
            <a:r>
              <a:rPr lang="zh-CN" altLang="en-US" sz="2800" dirty="0">
                <a:latin typeface="+mn-ea"/>
                <a:ea typeface="+mn-ea"/>
              </a:rPr>
              <a:t>超文本标记语言 </a:t>
            </a:r>
            <a:r>
              <a:rPr lang="en-US" altLang="zh-CN" sz="2800" dirty="0">
                <a:latin typeface="+mn-ea"/>
                <a:ea typeface="+mn-ea"/>
              </a:rPr>
              <a:t>HTML</a:t>
            </a:r>
            <a:endParaRPr lang="zh-CN" altLang="en-US" sz="2800" dirty="0">
              <a:latin typeface="+mn-ea"/>
              <a:ea typeface="+mn-ea"/>
            </a:endParaRPr>
          </a:p>
        </p:txBody>
      </p:sp>
    </p:spTree>
    <p:extLst>
      <p:ext uri="{BB962C8B-B14F-4D97-AF65-F5344CB8AC3E}">
        <p14:creationId xmlns:p14="http://schemas.microsoft.com/office/powerpoint/2010/main" val="33590026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7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pPr algn="ctr" eaLnBrk="1" hangingPunct="1"/>
            <a:r>
              <a:rPr lang="en-US" altLang="zh-CN"/>
              <a:t>HTML </a:t>
            </a:r>
            <a:r>
              <a:rPr lang="zh-CN" altLang="en-US"/>
              <a:t>文档 </a:t>
            </a:r>
          </a:p>
        </p:txBody>
      </p:sp>
      <p:sp>
        <p:nvSpPr>
          <p:cNvPr id="658435" name="Rectangle 3"/>
          <p:cNvSpPr>
            <a:spLocks noGrp="1" noChangeArrowheads="1"/>
          </p:cNvSpPr>
          <p:nvPr>
            <p:ph type="body" idx="1"/>
          </p:nvPr>
        </p:nvSpPr>
        <p:spPr>
          <a:xfrm>
            <a:off x="685800" y="1411288"/>
            <a:ext cx="7772400" cy="4475162"/>
          </a:xfrm>
        </p:spPr>
        <p:txBody>
          <a:bodyPr/>
          <a:lstStyle/>
          <a:p>
            <a:pPr algn="just" eaLnBrk="1" hangingPunct="1">
              <a:spcAft>
                <a:spcPct val="10000"/>
              </a:spcAft>
            </a:pPr>
            <a:r>
              <a:rPr lang="zh-CN" altLang="en-US" sz="2800" dirty="0"/>
              <a:t>仅当 </a:t>
            </a:r>
            <a:r>
              <a:rPr lang="en-US" altLang="zh-CN" sz="2800" dirty="0"/>
              <a:t>HTML </a:t>
            </a:r>
            <a:r>
              <a:rPr lang="zh-CN" altLang="en-US" sz="2800" dirty="0"/>
              <a:t>文档是以</a:t>
            </a:r>
            <a:r>
              <a:rPr lang="en-US" altLang="zh-CN" sz="2800" dirty="0"/>
              <a:t>.html </a:t>
            </a:r>
            <a:r>
              <a:rPr lang="zh-CN" altLang="en-US" sz="2800" dirty="0"/>
              <a:t>或 </a:t>
            </a:r>
            <a:r>
              <a:rPr lang="en-US" altLang="zh-CN" sz="2800" dirty="0"/>
              <a:t>.htm </a:t>
            </a:r>
            <a:r>
              <a:rPr lang="zh-CN" altLang="en-US" sz="2800" dirty="0"/>
              <a:t>为后缀时，浏览器才对此 文档的各种标签进行解释。</a:t>
            </a:r>
          </a:p>
          <a:p>
            <a:pPr algn="just" eaLnBrk="1" hangingPunct="1">
              <a:spcAft>
                <a:spcPct val="10000"/>
              </a:spcAft>
            </a:pPr>
            <a:r>
              <a:rPr lang="zh-CN" altLang="en-US" sz="2800" dirty="0"/>
              <a:t>如 </a:t>
            </a:r>
            <a:r>
              <a:rPr lang="en-US" altLang="zh-CN" sz="2800" dirty="0"/>
              <a:t>HTML </a:t>
            </a:r>
            <a:r>
              <a:rPr lang="zh-CN" altLang="en-US" sz="2800" dirty="0"/>
              <a:t>文档改换以 </a:t>
            </a:r>
            <a:r>
              <a:rPr lang="en-US" altLang="zh-CN" sz="2800" dirty="0"/>
              <a:t>.txt </a:t>
            </a:r>
            <a:r>
              <a:rPr lang="zh-CN" altLang="en-US" sz="2800" dirty="0"/>
              <a:t>为其后缀，则 </a:t>
            </a:r>
            <a:r>
              <a:rPr lang="en-US" altLang="zh-CN" sz="2800" dirty="0"/>
              <a:t>HTML </a:t>
            </a:r>
            <a:r>
              <a:rPr lang="zh-CN" altLang="en-US" sz="2800" dirty="0"/>
              <a:t>解释程序就不对标签进行解释，而浏览器只能看见原来的文本文件。</a:t>
            </a:r>
          </a:p>
          <a:p>
            <a:pPr algn="just" eaLnBrk="1" hangingPunct="1">
              <a:spcAft>
                <a:spcPct val="10000"/>
              </a:spcAft>
            </a:pPr>
            <a:r>
              <a:rPr lang="zh-CN" altLang="en-US" sz="2800" dirty="0"/>
              <a:t>当浏览器从服务器读取 </a:t>
            </a:r>
            <a:r>
              <a:rPr lang="en-US" altLang="zh-CN" sz="2800" dirty="0"/>
              <a:t>HTML </a:t>
            </a:r>
            <a:r>
              <a:rPr lang="zh-CN" altLang="en-US" sz="2800" dirty="0"/>
              <a:t>文档后，就按照 </a:t>
            </a:r>
            <a:r>
              <a:rPr lang="en-US" altLang="zh-CN" sz="2800" dirty="0"/>
              <a:t>HTML </a:t>
            </a:r>
            <a:r>
              <a:rPr lang="zh-CN" altLang="en-US" sz="2800" dirty="0"/>
              <a:t>文档中的各种标签，根据浏览器所使用的显示器的尺寸和分辨率大小，重新进行排版并恢复出所读取的页面。</a:t>
            </a:r>
            <a:endParaRPr lang="zh-CN" altLang="en-US" sz="2400" dirty="0"/>
          </a:p>
        </p:txBody>
      </p:sp>
    </p:spTree>
    <p:extLst>
      <p:ext uri="{BB962C8B-B14F-4D97-AF65-F5344CB8AC3E}">
        <p14:creationId xmlns:p14="http://schemas.microsoft.com/office/powerpoint/2010/main" val="19499215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84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a:xfrm>
            <a:off x="1150938" y="44450"/>
            <a:ext cx="7793037" cy="839788"/>
          </a:xfrm>
        </p:spPr>
        <p:txBody>
          <a:bodyPr/>
          <a:lstStyle/>
          <a:p>
            <a:pPr algn="ctr" eaLnBrk="1" hangingPunct="1"/>
            <a:r>
              <a:rPr lang="en-US" altLang="zh-CN" sz="4000"/>
              <a:t>HTML </a:t>
            </a:r>
            <a:r>
              <a:rPr lang="zh-CN" altLang="en-US" sz="4000"/>
              <a:t>文档中标签的用法 </a:t>
            </a:r>
          </a:p>
        </p:txBody>
      </p:sp>
      <p:sp>
        <p:nvSpPr>
          <p:cNvPr id="962563" name="Text Box 4"/>
          <p:cNvSpPr txBox="1">
            <a:spLocks noChangeArrowheads="1"/>
          </p:cNvSpPr>
          <p:nvPr/>
        </p:nvSpPr>
        <p:spPr bwMode="auto">
          <a:xfrm>
            <a:off x="303213" y="1020763"/>
            <a:ext cx="84455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0000"/>
              </a:lnSpc>
              <a:spcBef>
                <a:spcPct val="0"/>
              </a:spcBef>
              <a:spcAft>
                <a:spcPct val="0"/>
              </a:spcAft>
            </a:pPr>
            <a:r>
              <a:rPr lang="en-US" altLang="zh-CN" sz="2800">
                <a:solidFill>
                  <a:srgbClr val="333399"/>
                </a:solidFill>
                <a:ea typeface="黑体" pitchFamily="49" charset="-122"/>
              </a:rPr>
              <a:t>&lt;HTML&gt;                                          </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                                         </a:t>
            </a:r>
            <a:br>
              <a:rPr lang="en-US" altLang="zh-CN" sz="2800">
                <a:solidFill>
                  <a:srgbClr val="333399"/>
                </a:solidFill>
                <a:ea typeface="黑体" pitchFamily="49" charset="-122"/>
              </a:rPr>
            </a:br>
            <a:r>
              <a:rPr lang="en-US" altLang="zh-CN" sz="2800">
                <a:solidFill>
                  <a:srgbClr val="333399"/>
                </a:solidFill>
                <a:ea typeface="黑体" pitchFamily="49" charset="-122"/>
              </a:rPr>
              <a:t>      &lt;TITLE&gt;</a:t>
            </a:r>
            <a:r>
              <a:rPr lang="zh-CN" altLang="en-US" sz="2800">
                <a:solidFill>
                  <a:srgbClr val="333399"/>
                </a:solidFill>
                <a:ea typeface="黑体" pitchFamily="49" charset="-122"/>
              </a:rPr>
              <a:t>一个 </a:t>
            </a:r>
            <a:r>
              <a:rPr lang="en-US" altLang="zh-CN" sz="2800">
                <a:solidFill>
                  <a:srgbClr val="333399"/>
                </a:solidFill>
                <a:ea typeface="黑体" pitchFamily="49" charset="-122"/>
              </a:rPr>
              <a:t>HTML </a:t>
            </a:r>
            <a:r>
              <a:rPr lang="zh-CN" altLang="en-US" sz="2800">
                <a:solidFill>
                  <a:srgbClr val="333399"/>
                </a:solidFill>
                <a:ea typeface="黑体" pitchFamily="49" charset="-122"/>
              </a:rPr>
              <a:t>的例子</a:t>
            </a:r>
            <a:r>
              <a:rPr lang="en-US" altLang="zh-CN" sz="2800">
                <a:solidFill>
                  <a:srgbClr val="333399"/>
                </a:solidFill>
                <a:ea typeface="黑体" pitchFamily="49" charset="-122"/>
              </a:rPr>
              <a:t>&lt;/TITLE&gt;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&lt;H1&gt;HTML </a:t>
            </a:r>
            <a:r>
              <a:rPr lang="zh-CN" altLang="en-US" sz="2800">
                <a:solidFill>
                  <a:srgbClr val="333399"/>
                </a:solidFill>
                <a:ea typeface="黑体" pitchFamily="49" charset="-122"/>
              </a:rPr>
              <a:t>很容易掌握</a:t>
            </a:r>
            <a:r>
              <a:rPr lang="en-US" altLang="zh-CN" sz="2800">
                <a:solidFill>
                  <a:srgbClr val="333399"/>
                </a:solidFill>
                <a:ea typeface="黑体" pitchFamily="49" charset="-122"/>
              </a:rPr>
              <a:t>&lt;/H1&gt;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这是第一个段落。虽然很</a:t>
            </a:r>
          </a:p>
          <a:p>
            <a:pPr eaLnBrk="1" fontAlgn="base" hangingPunct="1">
              <a:lnSpc>
                <a:spcPct val="110000"/>
              </a:lnSpc>
              <a:spcBef>
                <a:spcPct val="0"/>
              </a:spcBef>
              <a:spcAft>
                <a:spcPct val="0"/>
              </a:spcAft>
            </a:pPr>
            <a:r>
              <a:rPr lang="zh-CN" altLang="en-US" sz="2800">
                <a:solidFill>
                  <a:srgbClr val="333399"/>
                </a:solidFill>
                <a:ea typeface="黑体" pitchFamily="49" charset="-122"/>
              </a:rPr>
              <a:t>       短，但它仍是一个段落。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这是第二个段落。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&lt;/HTML&gt;</a:t>
            </a:r>
          </a:p>
        </p:txBody>
      </p:sp>
      <p:grpSp>
        <p:nvGrpSpPr>
          <p:cNvPr id="2" name="Group 9"/>
          <p:cNvGrpSpPr>
            <a:grpSpLocks/>
          </p:cNvGrpSpPr>
          <p:nvPr/>
        </p:nvGrpSpPr>
        <p:grpSpPr bwMode="auto">
          <a:xfrm>
            <a:off x="1835150" y="1049338"/>
            <a:ext cx="6804025" cy="547687"/>
            <a:chOff x="1156" y="661"/>
            <a:chExt cx="4286" cy="345"/>
          </a:xfrm>
        </p:grpSpPr>
        <p:sp>
          <p:nvSpPr>
            <p:cNvPr id="962565" name="Text Box 5"/>
            <p:cNvSpPr txBox="1">
              <a:spLocks noChangeArrowheads="1"/>
            </p:cNvSpPr>
            <p:nvPr/>
          </p:nvSpPr>
          <p:spPr bwMode="auto">
            <a:xfrm>
              <a:off x="3739" y="661"/>
              <a:ext cx="1703" cy="345"/>
            </a:xfrm>
            <a:prstGeom prst="rect">
              <a:avLst/>
            </a:prstGeom>
            <a:solidFill>
              <a:srgbClr val="FFFF99"/>
            </a:solidFill>
            <a:ln w="28575">
              <a:solidFill>
                <a:schemeClr val="hlink"/>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HTML </a:t>
              </a:r>
              <a:r>
                <a:rPr lang="zh-CN" altLang="en-US" sz="2800">
                  <a:solidFill>
                    <a:srgbClr val="333399"/>
                  </a:solidFill>
                  <a:ea typeface="黑体" pitchFamily="49" charset="-122"/>
                </a:rPr>
                <a:t>文档开始</a:t>
              </a:r>
            </a:p>
          </p:txBody>
        </p:sp>
        <p:sp>
          <p:nvSpPr>
            <p:cNvPr id="962566" name="Line 6"/>
            <p:cNvSpPr>
              <a:spLocks noChangeShapeType="1"/>
            </p:cNvSpPr>
            <p:nvPr/>
          </p:nvSpPr>
          <p:spPr bwMode="auto">
            <a:xfrm flipH="1">
              <a:off x="1156" y="832"/>
              <a:ext cx="2594" cy="13"/>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1351961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a:xfrm>
            <a:off x="1150938" y="44450"/>
            <a:ext cx="7793037" cy="839788"/>
          </a:xfrm>
        </p:spPr>
        <p:txBody>
          <a:bodyPr/>
          <a:lstStyle/>
          <a:p>
            <a:pPr algn="ctr" eaLnBrk="1" hangingPunct="1"/>
            <a:r>
              <a:rPr lang="en-US" altLang="zh-CN" sz="4000"/>
              <a:t>HTML </a:t>
            </a:r>
            <a:r>
              <a:rPr lang="zh-CN" altLang="en-US" sz="4000"/>
              <a:t>文档中标签的用法 </a:t>
            </a:r>
          </a:p>
        </p:txBody>
      </p:sp>
      <p:sp>
        <p:nvSpPr>
          <p:cNvPr id="963587" name="Text Box 3"/>
          <p:cNvSpPr txBox="1">
            <a:spLocks noChangeArrowheads="1"/>
          </p:cNvSpPr>
          <p:nvPr/>
        </p:nvSpPr>
        <p:spPr bwMode="auto">
          <a:xfrm>
            <a:off x="303213" y="1020763"/>
            <a:ext cx="84455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0000"/>
              </a:lnSpc>
              <a:spcBef>
                <a:spcPct val="0"/>
              </a:spcBef>
              <a:spcAft>
                <a:spcPct val="0"/>
              </a:spcAft>
            </a:pPr>
            <a:r>
              <a:rPr lang="en-US" altLang="zh-CN" sz="2800">
                <a:solidFill>
                  <a:srgbClr val="333399"/>
                </a:solidFill>
                <a:ea typeface="黑体" pitchFamily="49" charset="-122"/>
              </a:rPr>
              <a:t>&lt;HTML&gt;                                          </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                                         </a:t>
            </a:r>
            <a:br>
              <a:rPr lang="en-US" altLang="zh-CN" sz="2800">
                <a:solidFill>
                  <a:srgbClr val="333399"/>
                </a:solidFill>
                <a:ea typeface="黑体" pitchFamily="49" charset="-122"/>
              </a:rPr>
            </a:br>
            <a:r>
              <a:rPr lang="en-US" altLang="zh-CN" sz="2800">
                <a:solidFill>
                  <a:srgbClr val="333399"/>
                </a:solidFill>
                <a:ea typeface="黑体" pitchFamily="49" charset="-122"/>
              </a:rPr>
              <a:t>      &lt;TITLE&gt;</a:t>
            </a:r>
            <a:r>
              <a:rPr lang="zh-CN" altLang="en-US" sz="2800">
                <a:solidFill>
                  <a:srgbClr val="333399"/>
                </a:solidFill>
                <a:ea typeface="黑体" pitchFamily="49" charset="-122"/>
              </a:rPr>
              <a:t>一个 </a:t>
            </a:r>
            <a:r>
              <a:rPr lang="en-US" altLang="zh-CN" sz="2800">
                <a:solidFill>
                  <a:srgbClr val="333399"/>
                </a:solidFill>
                <a:ea typeface="黑体" pitchFamily="49" charset="-122"/>
              </a:rPr>
              <a:t>HTML </a:t>
            </a:r>
            <a:r>
              <a:rPr lang="zh-CN" altLang="en-US" sz="2800">
                <a:solidFill>
                  <a:srgbClr val="333399"/>
                </a:solidFill>
                <a:ea typeface="黑体" pitchFamily="49" charset="-122"/>
              </a:rPr>
              <a:t>的例子</a:t>
            </a:r>
            <a:r>
              <a:rPr lang="en-US" altLang="zh-CN" sz="2800">
                <a:solidFill>
                  <a:srgbClr val="333399"/>
                </a:solidFill>
                <a:ea typeface="黑体" pitchFamily="49" charset="-122"/>
              </a:rPr>
              <a:t>&lt;/TITLE&gt;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&lt;H1&gt;HTML </a:t>
            </a:r>
            <a:r>
              <a:rPr lang="zh-CN" altLang="en-US" sz="2800">
                <a:solidFill>
                  <a:srgbClr val="333399"/>
                </a:solidFill>
                <a:ea typeface="黑体" pitchFamily="49" charset="-122"/>
              </a:rPr>
              <a:t>很容易掌握</a:t>
            </a:r>
            <a:r>
              <a:rPr lang="en-US" altLang="zh-CN" sz="2800">
                <a:solidFill>
                  <a:srgbClr val="333399"/>
                </a:solidFill>
                <a:ea typeface="黑体" pitchFamily="49" charset="-122"/>
              </a:rPr>
              <a:t>&lt;/H1&gt;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这是第一个段落。虽然很</a:t>
            </a:r>
          </a:p>
          <a:p>
            <a:pPr eaLnBrk="1" fontAlgn="base" hangingPunct="1">
              <a:lnSpc>
                <a:spcPct val="110000"/>
              </a:lnSpc>
              <a:spcBef>
                <a:spcPct val="0"/>
              </a:spcBef>
              <a:spcAft>
                <a:spcPct val="0"/>
              </a:spcAft>
            </a:pPr>
            <a:r>
              <a:rPr lang="zh-CN" altLang="en-US" sz="2800">
                <a:solidFill>
                  <a:srgbClr val="333399"/>
                </a:solidFill>
                <a:ea typeface="黑体" pitchFamily="49" charset="-122"/>
              </a:rPr>
              <a:t>       短，但它仍是一个段落。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这是第二个段落。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&lt;/HTML&gt;</a:t>
            </a:r>
          </a:p>
        </p:txBody>
      </p:sp>
      <p:sp>
        <p:nvSpPr>
          <p:cNvPr id="963588" name="Text Box 5"/>
          <p:cNvSpPr txBox="1">
            <a:spLocks noChangeArrowheads="1"/>
          </p:cNvSpPr>
          <p:nvPr/>
        </p:nvSpPr>
        <p:spPr bwMode="auto">
          <a:xfrm>
            <a:off x="6410325" y="1463675"/>
            <a:ext cx="1635125" cy="547688"/>
          </a:xfrm>
          <a:prstGeom prst="rect">
            <a:avLst/>
          </a:prstGeom>
          <a:solidFill>
            <a:srgbClr val="FFFF99"/>
          </a:solidFill>
          <a:ln w="28575">
            <a:solidFill>
              <a:schemeClr val="hlink"/>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首部开始</a:t>
            </a:r>
            <a:endParaRPr lang="zh-CN" altLang="en-US" sz="2800">
              <a:solidFill>
                <a:srgbClr val="333399"/>
              </a:solidFill>
            </a:endParaRPr>
          </a:p>
        </p:txBody>
      </p:sp>
      <p:sp>
        <p:nvSpPr>
          <p:cNvPr id="963589" name="Line 6"/>
          <p:cNvSpPr>
            <a:spLocks noChangeShapeType="1"/>
          </p:cNvSpPr>
          <p:nvPr/>
        </p:nvSpPr>
        <p:spPr bwMode="auto">
          <a:xfrm flipH="1">
            <a:off x="1908175" y="1773238"/>
            <a:ext cx="4506913" cy="31750"/>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371969432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9AD3BFE-CEAC-4A81-B0C6-5369C6E43C0A}"/>
              </a:ext>
            </a:extLst>
          </p:cNvPr>
          <p:cNvSpPr/>
          <p:nvPr/>
        </p:nvSpPr>
        <p:spPr>
          <a:xfrm>
            <a:off x="1095375" y="1223963"/>
            <a:ext cx="7653338" cy="4156075"/>
          </a:xfrm>
          <a:prstGeom prst="rect">
            <a:avLst/>
          </a:prstGeom>
        </p:spPr>
        <p:txBody>
          <a:bodyPr>
            <a:spAutoFit/>
          </a:bodyPr>
          <a:lstStyle/>
          <a:p>
            <a:pPr marL="342900" indent="-342900">
              <a:buClr>
                <a:srgbClr val="C00000"/>
              </a:buClr>
              <a:buFont typeface="Wingdings" panose="05000000000000000000" pitchFamily="2" charset="2"/>
              <a:buChar char="n"/>
              <a:defRPr/>
            </a:pPr>
            <a:r>
              <a:rPr lang="en-US" altLang="zh-CN" dirty="0">
                <a:solidFill>
                  <a:srgbClr val="4F4F4F"/>
                </a:solidFill>
                <a:latin typeface="-apple-system"/>
              </a:rPr>
              <a:t>TCP</a:t>
            </a:r>
            <a:r>
              <a:rPr lang="zh-CN" altLang="en-US" dirty="0">
                <a:solidFill>
                  <a:srgbClr val="4F4F4F"/>
                </a:solidFill>
                <a:latin typeface="-apple-system"/>
              </a:rPr>
              <a:t>服务</a:t>
            </a:r>
            <a:endParaRPr lang="zh-CN" altLang="en-US" b="0" dirty="0">
              <a:solidFill>
                <a:srgbClr val="4F4F4F"/>
              </a:solidFill>
              <a:latin typeface="-apple-system"/>
            </a:endParaRPr>
          </a:p>
          <a:p>
            <a:pPr marL="800100" lvl="1" indent="-342900">
              <a:buFont typeface="Wingdings" panose="05000000000000000000" pitchFamily="2" charset="2"/>
              <a:buChar char="Ø"/>
              <a:defRPr/>
            </a:pPr>
            <a:r>
              <a:rPr lang="zh-CN" altLang="en-US" b="0" dirty="0">
                <a:latin typeface="+mn-ea"/>
                <a:ea typeface="+mn-ea"/>
              </a:rPr>
              <a:t>面向连接的服务，全双工</a:t>
            </a:r>
          </a:p>
          <a:p>
            <a:pPr marL="800100" lvl="1" indent="-342900">
              <a:buFont typeface="Wingdings" panose="05000000000000000000" pitchFamily="2" charset="2"/>
              <a:buChar char="Ø"/>
              <a:defRPr/>
            </a:pPr>
            <a:r>
              <a:rPr lang="zh-CN" altLang="en-US" b="0" dirty="0">
                <a:latin typeface="+mn-ea"/>
                <a:ea typeface="+mn-ea"/>
              </a:rPr>
              <a:t>可靠的数据传送服务：无差错，按适当顺序交付所有发送的数据</a:t>
            </a:r>
          </a:p>
          <a:p>
            <a:pPr marL="800100" lvl="1" indent="-342900">
              <a:buFont typeface="Wingdings" panose="05000000000000000000" pitchFamily="2" charset="2"/>
              <a:buChar char="Ø"/>
              <a:defRPr/>
            </a:pPr>
            <a:r>
              <a:rPr lang="zh-CN" altLang="en-US" b="0" dirty="0">
                <a:latin typeface="+mn-ea"/>
                <a:ea typeface="+mn-ea"/>
              </a:rPr>
              <a:t>拥塞控制机制：当发送方和接收方之间的网络出现拥塞时，</a:t>
            </a:r>
            <a:r>
              <a:rPr lang="en-US" altLang="zh-CN" dirty="0">
                <a:latin typeface="+mn-ea"/>
                <a:ea typeface="+mn-ea"/>
              </a:rPr>
              <a:t>TCP</a:t>
            </a:r>
            <a:r>
              <a:rPr lang="zh-CN" altLang="en-US" b="0" dirty="0">
                <a:latin typeface="+mn-ea"/>
                <a:ea typeface="+mn-ea"/>
              </a:rPr>
              <a:t>会抑制发送进程</a:t>
            </a:r>
          </a:p>
          <a:p>
            <a:pPr marL="800100" lvl="1" indent="-342900">
              <a:buFont typeface="Wingdings" panose="05000000000000000000" pitchFamily="2" charset="2"/>
              <a:buChar char="Ø"/>
              <a:defRPr/>
            </a:pPr>
            <a:r>
              <a:rPr lang="zh-CN" altLang="en-US" b="0" dirty="0">
                <a:latin typeface="+mn-ea"/>
                <a:ea typeface="+mn-ea"/>
              </a:rPr>
              <a:t>安全套接字层 </a:t>
            </a:r>
            <a:r>
              <a:rPr lang="en-US" altLang="zh-CN" dirty="0">
                <a:latin typeface="+mn-ea"/>
                <a:ea typeface="+mn-ea"/>
              </a:rPr>
              <a:t>SSL</a:t>
            </a:r>
            <a:r>
              <a:rPr lang="zh-CN" altLang="en-US" b="0" dirty="0">
                <a:latin typeface="+mn-ea"/>
                <a:ea typeface="+mn-ea"/>
              </a:rPr>
              <a:t> 提供安全性服务</a:t>
            </a:r>
          </a:p>
          <a:p>
            <a:pPr marL="342900" indent="-342900">
              <a:buClr>
                <a:srgbClr val="C00000"/>
              </a:buClr>
              <a:buFont typeface="Wingdings" panose="05000000000000000000" pitchFamily="2" charset="2"/>
              <a:buChar char="n"/>
              <a:defRPr/>
            </a:pPr>
            <a:r>
              <a:rPr lang="en-US" altLang="zh-CN" dirty="0">
                <a:solidFill>
                  <a:srgbClr val="4F4F4F"/>
                </a:solidFill>
                <a:latin typeface="-apple-system"/>
              </a:rPr>
              <a:t>UDP</a:t>
            </a:r>
            <a:r>
              <a:rPr lang="zh-CN" altLang="en-US" dirty="0">
                <a:solidFill>
                  <a:srgbClr val="4F4F4F"/>
                </a:solidFill>
                <a:latin typeface="-apple-system"/>
              </a:rPr>
              <a:t>服务</a:t>
            </a:r>
          </a:p>
          <a:p>
            <a:pPr marL="800100" lvl="1" indent="-342900">
              <a:buFont typeface="Wingdings" panose="05000000000000000000" pitchFamily="2" charset="2"/>
              <a:buChar char="Ø"/>
              <a:defRPr/>
            </a:pPr>
            <a:r>
              <a:rPr lang="zh-CN" altLang="en-US" b="0" dirty="0">
                <a:latin typeface="+mn-ea"/>
                <a:ea typeface="+mn-ea"/>
              </a:rPr>
              <a:t>提供最小服务</a:t>
            </a:r>
          </a:p>
          <a:p>
            <a:pPr marL="800100" lvl="1" indent="-342900">
              <a:buFont typeface="Wingdings" panose="05000000000000000000" pitchFamily="2" charset="2"/>
              <a:buChar char="Ø"/>
              <a:defRPr/>
            </a:pPr>
            <a:r>
              <a:rPr lang="zh-CN" altLang="en-US" b="0" dirty="0">
                <a:latin typeface="+mn-ea"/>
                <a:ea typeface="+mn-ea"/>
              </a:rPr>
              <a:t>无连接</a:t>
            </a:r>
          </a:p>
          <a:p>
            <a:pPr marL="800100" lvl="1" indent="-342900">
              <a:buFont typeface="Wingdings" panose="05000000000000000000" pitchFamily="2" charset="2"/>
              <a:buChar char="Ø"/>
              <a:defRPr/>
            </a:pPr>
            <a:r>
              <a:rPr lang="zh-CN" altLang="en-US" b="0" dirty="0">
                <a:latin typeface="+mn-ea"/>
                <a:ea typeface="+mn-ea"/>
              </a:rPr>
              <a:t>不可靠数据传送服务</a:t>
            </a:r>
          </a:p>
        </p:txBody>
      </p:sp>
      <p:sp>
        <p:nvSpPr>
          <p:cNvPr id="3" name="矩形 2">
            <a:extLst>
              <a:ext uri="{FF2B5EF4-FFF2-40B4-BE49-F238E27FC236}">
                <a16:creationId xmlns:a16="http://schemas.microsoft.com/office/drawing/2014/main" id="{8433A858-B0DD-4A70-9026-6B6481147E87}"/>
              </a:ext>
            </a:extLst>
          </p:cNvPr>
          <p:cNvSpPr/>
          <p:nvPr/>
        </p:nvSpPr>
        <p:spPr>
          <a:xfrm>
            <a:off x="1042988" y="5634038"/>
            <a:ext cx="7058025" cy="461962"/>
          </a:xfrm>
          <a:prstGeom prst="rect">
            <a:avLst/>
          </a:prstGeom>
          <a:solidFill>
            <a:schemeClr val="accent2"/>
          </a:solidFill>
        </p:spPr>
        <p:txBody>
          <a:bodyPr>
            <a:spAutoFit/>
          </a:bodyPr>
          <a:lstStyle/>
          <a:p>
            <a:pPr>
              <a:defRPr/>
            </a:pPr>
            <a:r>
              <a:rPr lang="zh-CN" altLang="en-US" dirty="0">
                <a:solidFill>
                  <a:schemeClr val="bg1"/>
                </a:solidFill>
                <a:latin typeface="+mn-ea"/>
                <a:ea typeface="+mn-ea"/>
              </a:rPr>
              <a:t>在</a:t>
            </a:r>
            <a:r>
              <a:rPr lang="en-US" altLang="zh-CN" dirty="0">
                <a:solidFill>
                  <a:schemeClr val="bg1"/>
                </a:solidFill>
                <a:latin typeface="+mn-ea"/>
                <a:ea typeface="+mn-ea"/>
              </a:rPr>
              <a:t>TCP/IP</a:t>
            </a:r>
            <a:r>
              <a:rPr lang="zh-CN" altLang="en-US" dirty="0">
                <a:solidFill>
                  <a:schemeClr val="bg1"/>
                </a:solidFill>
                <a:latin typeface="+mn-ea"/>
                <a:ea typeface="+mn-ea"/>
              </a:rPr>
              <a:t>的传输层协议中不提供吞吐量和定时服务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8"/>
          <p:cNvSpPr>
            <a:spLocks noChangeArrowheads="1"/>
          </p:cNvSpPr>
          <p:nvPr/>
        </p:nvSpPr>
        <p:spPr bwMode="auto">
          <a:xfrm>
            <a:off x="2282825" y="1989138"/>
            <a:ext cx="3101975" cy="52228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64611" name="Rectangle 2"/>
          <p:cNvSpPr>
            <a:spLocks noGrp="1" noChangeArrowheads="1"/>
          </p:cNvSpPr>
          <p:nvPr>
            <p:ph type="title"/>
          </p:nvPr>
        </p:nvSpPr>
        <p:spPr>
          <a:xfrm>
            <a:off x="1150938" y="44450"/>
            <a:ext cx="7793037" cy="839788"/>
          </a:xfrm>
        </p:spPr>
        <p:txBody>
          <a:bodyPr/>
          <a:lstStyle/>
          <a:p>
            <a:pPr algn="ctr" eaLnBrk="1" hangingPunct="1"/>
            <a:r>
              <a:rPr lang="en-US" altLang="zh-CN" sz="4000"/>
              <a:t>HTML </a:t>
            </a:r>
            <a:r>
              <a:rPr lang="zh-CN" altLang="en-US" sz="4000"/>
              <a:t>文档中标签的用法 </a:t>
            </a:r>
          </a:p>
        </p:txBody>
      </p:sp>
      <p:sp>
        <p:nvSpPr>
          <p:cNvPr id="964612" name="Text Box 3"/>
          <p:cNvSpPr txBox="1">
            <a:spLocks noChangeArrowheads="1"/>
          </p:cNvSpPr>
          <p:nvPr/>
        </p:nvSpPr>
        <p:spPr bwMode="auto">
          <a:xfrm>
            <a:off x="303213" y="1020763"/>
            <a:ext cx="84455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0000"/>
              </a:lnSpc>
              <a:spcBef>
                <a:spcPct val="0"/>
              </a:spcBef>
              <a:spcAft>
                <a:spcPct val="0"/>
              </a:spcAft>
            </a:pPr>
            <a:r>
              <a:rPr lang="en-US" altLang="zh-CN" sz="2800">
                <a:solidFill>
                  <a:srgbClr val="333399"/>
                </a:solidFill>
                <a:ea typeface="黑体" pitchFamily="49" charset="-122"/>
              </a:rPr>
              <a:t>&lt;HTML&gt;                                          </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                                         </a:t>
            </a:r>
            <a:br>
              <a:rPr lang="en-US" altLang="zh-CN" sz="2800">
                <a:solidFill>
                  <a:srgbClr val="333399"/>
                </a:solidFill>
                <a:ea typeface="黑体" pitchFamily="49" charset="-122"/>
              </a:rPr>
            </a:br>
            <a:r>
              <a:rPr lang="en-US" altLang="zh-CN" sz="2800">
                <a:solidFill>
                  <a:srgbClr val="333399"/>
                </a:solidFill>
                <a:ea typeface="黑体" pitchFamily="49" charset="-122"/>
              </a:rPr>
              <a:t>      &lt;TITLE&gt;</a:t>
            </a:r>
            <a:r>
              <a:rPr lang="zh-CN" altLang="en-US" sz="2800">
                <a:solidFill>
                  <a:srgbClr val="333399"/>
                </a:solidFill>
                <a:ea typeface="黑体" pitchFamily="49" charset="-122"/>
              </a:rPr>
              <a:t>一个 </a:t>
            </a:r>
            <a:r>
              <a:rPr lang="en-US" altLang="zh-CN" sz="2800">
                <a:solidFill>
                  <a:srgbClr val="333399"/>
                </a:solidFill>
                <a:ea typeface="黑体" pitchFamily="49" charset="-122"/>
              </a:rPr>
              <a:t>HTML </a:t>
            </a:r>
            <a:r>
              <a:rPr lang="zh-CN" altLang="en-US" sz="2800">
                <a:solidFill>
                  <a:srgbClr val="333399"/>
                </a:solidFill>
                <a:ea typeface="黑体" pitchFamily="49" charset="-122"/>
              </a:rPr>
              <a:t>的例子</a:t>
            </a:r>
            <a:r>
              <a:rPr lang="en-US" altLang="zh-CN" sz="2800">
                <a:solidFill>
                  <a:srgbClr val="333399"/>
                </a:solidFill>
                <a:ea typeface="黑体" pitchFamily="49" charset="-122"/>
              </a:rPr>
              <a:t>&lt;/TITLE&gt;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&lt;H1&gt;HTML </a:t>
            </a:r>
            <a:r>
              <a:rPr lang="zh-CN" altLang="en-US" sz="2800">
                <a:solidFill>
                  <a:srgbClr val="333399"/>
                </a:solidFill>
                <a:ea typeface="黑体" pitchFamily="49" charset="-122"/>
              </a:rPr>
              <a:t>很容易掌握</a:t>
            </a:r>
            <a:r>
              <a:rPr lang="en-US" altLang="zh-CN" sz="2800">
                <a:solidFill>
                  <a:srgbClr val="333399"/>
                </a:solidFill>
                <a:ea typeface="黑体" pitchFamily="49" charset="-122"/>
              </a:rPr>
              <a:t>&lt;/H1&gt;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这是第一个段落。虽然很</a:t>
            </a:r>
          </a:p>
          <a:p>
            <a:pPr eaLnBrk="1" fontAlgn="base" hangingPunct="1">
              <a:lnSpc>
                <a:spcPct val="110000"/>
              </a:lnSpc>
              <a:spcBef>
                <a:spcPct val="0"/>
              </a:spcBef>
              <a:spcAft>
                <a:spcPct val="0"/>
              </a:spcAft>
            </a:pPr>
            <a:r>
              <a:rPr lang="zh-CN" altLang="en-US" sz="2800">
                <a:solidFill>
                  <a:srgbClr val="333399"/>
                </a:solidFill>
                <a:ea typeface="黑体" pitchFamily="49" charset="-122"/>
              </a:rPr>
              <a:t>       短，但它仍是一个段落。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这是第二个段落。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&lt;/HTML&gt;</a:t>
            </a:r>
          </a:p>
        </p:txBody>
      </p:sp>
      <p:sp>
        <p:nvSpPr>
          <p:cNvPr id="964613" name="Text Box 5"/>
          <p:cNvSpPr txBox="1">
            <a:spLocks noChangeArrowheads="1"/>
          </p:cNvSpPr>
          <p:nvPr/>
        </p:nvSpPr>
        <p:spPr bwMode="auto">
          <a:xfrm>
            <a:off x="6443663" y="1112838"/>
            <a:ext cx="923925" cy="547687"/>
          </a:xfrm>
          <a:prstGeom prst="rect">
            <a:avLst/>
          </a:prstGeom>
          <a:solidFill>
            <a:srgbClr val="FFFF99"/>
          </a:solidFill>
          <a:ln w="28575">
            <a:solidFill>
              <a:schemeClr val="hlink"/>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标题</a:t>
            </a:r>
            <a:endParaRPr lang="zh-CN" altLang="en-US" sz="2800">
              <a:solidFill>
                <a:srgbClr val="333399"/>
              </a:solidFill>
            </a:endParaRPr>
          </a:p>
        </p:txBody>
      </p:sp>
      <p:sp>
        <p:nvSpPr>
          <p:cNvPr id="964614" name="Freeform 6"/>
          <p:cNvSpPr>
            <a:spLocks/>
          </p:cNvSpPr>
          <p:nvPr/>
        </p:nvSpPr>
        <p:spPr bwMode="auto">
          <a:xfrm>
            <a:off x="4949825" y="1422400"/>
            <a:ext cx="1465263" cy="581025"/>
          </a:xfrm>
          <a:custGeom>
            <a:avLst/>
            <a:gdLst>
              <a:gd name="T0" fmla="*/ 923 w 923"/>
              <a:gd name="T1" fmla="*/ 0 h 366"/>
              <a:gd name="T2" fmla="*/ 0 w 923"/>
              <a:gd name="T3" fmla="*/ 366 h 366"/>
              <a:gd name="T4" fmla="*/ 0 60000 65536"/>
              <a:gd name="T5" fmla="*/ 0 60000 65536"/>
              <a:gd name="T6" fmla="*/ 0 w 923"/>
              <a:gd name="T7" fmla="*/ 0 h 366"/>
              <a:gd name="T8" fmla="*/ 923 w 923"/>
              <a:gd name="T9" fmla="*/ 366 h 366"/>
            </a:gdLst>
            <a:ahLst/>
            <a:cxnLst>
              <a:cxn ang="T4">
                <a:pos x="T0" y="T1"/>
              </a:cxn>
              <a:cxn ang="T5">
                <a:pos x="T2" y="T3"/>
              </a:cxn>
            </a:cxnLst>
            <a:rect l="T6" t="T7" r="T8" b="T9"/>
            <a:pathLst>
              <a:path w="923" h="366">
                <a:moveTo>
                  <a:pt x="923" y="0"/>
                </a:moveTo>
                <a:lnTo>
                  <a:pt x="0" y="366"/>
                </a:lnTo>
              </a:path>
            </a:pathLst>
          </a:custGeom>
          <a:noFill/>
          <a:ln w="28575"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3233511048"/>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1150938" y="44450"/>
            <a:ext cx="7793037" cy="839788"/>
          </a:xfrm>
        </p:spPr>
        <p:txBody>
          <a:bodyPr/>
          <a:lstStyle/>
          <a:p>
            <a:pPr algn="ctr" eaLnBrk="1" hangingPunct="1"/>
            <a:r>
              <a:rPr lang="en-US" altLang="zh-CN" sz="4000"/>
              <a:t>HTML </a:t>
            </a:r>
            <a:r>
              <a:rPr lang="zh-CN" altLang="en-US" sz="4000"/>
              <a:t>文档中标签的用法 </a:t>
            </a:r>
          </a:p>
        </p:txBody>
      </p:sp>
      <p:sp>
        <p:nvSpPr>
          <p:cNvPr id="965635" name="Text Box 3"/>
          <p:cNvSpPr txBox="1">
            <a:spLocks noChangeArrowheads="1"/>
          </p:cNvSpPr>
          <p:nvPr/>
        </p:nvSpPr>
        <p:spPr bwMode="auto">
          <a:xfrm>
            <a:off x="303213" y="1020763"/>
            <a:ext cx="84455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0000"/>
              </a:lnSpc>
              <a:spcBef>
                <a:spcPct val="0"/>
              </a:spcBef>
              <a:spcAft>
                <a:spcPct val="0"/>
              </a:spcAft>
            </a:pPr>
            <a:r>
              <a:rPr lang="en-US" altLang="zh-CN" sz="2800">
                <a:solidFill>
                  <a:srgbClr val="333399"/>
                </a:solidFill>
                <a:ea typeface="黑体" pitchFamily="49" charset="-122"/>
              </a:rPr>
              <a:t>&lt;HTML&gt;                                          </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                                         </a:t>
            </a:r>
            <a:br>
              <a:rPr lang="en-US" altLang="zh-CN" sz="2800">
                <a:solidFill>
                  <a:srgbClr val="333399"/>
                </a:solidFill>
                <a:ea typeface="黑体" pitchFamily="49" charset="-122"/>
              </a:rPr>
            </a:br>
            <a:r>
              <a:rPr lang="en-US" altLang="zh-CN" sz="2800">
                <a:solidFill>
                  <a:srgbClr val="333399"/>
                </a:solidFill>
                <a:ea typeface="黑体" pitchFamily="49" charset="-122"/>
              </a:rPr>
              <a:t>      &lt;TITLE&gt;</a:t>
            </a:r>
            <a:r>
              <a:rPr lang="zh-CN" altLang="en-US" sz="2800">
                <a:solidFill>
                  <a:srgbClr val="333399"/>
                </a:solidFill>
                <a:ea typeface="黑体" pitchFamily="49" charset="-122"/>
              </a:rPr>
              <a:t>一个 </a:t>
            </a:r>
            <a:r>
              <a:rPr lang="en-US" altLang="zh-CN" sz="2800">
                <a:solidFill>
                  <a:srgbClr val="333399"/>
                </a:solidFill>
                <a:ea typeface="黑体" pitchFamily="49" charset="-122"/>
              </a:rPr>
              <a:t>HTML </a:t>
            </a:r>
            <a:r>
              <a:rPr lang="zh-CN" altLang="en-US" sz="2800">
                <a:solidFill>
                  <a:srgbClr val="333399"/>
                </a:solidFill>
                <a:ea typeface="黑体" pitchFamily="49" charset="-122"/>
              </a:rPr>
              <a:t>的例子</a:t>
            </a:r>
            <a:r>
              <a:rPr lang="en-US" altLang="zh-CN" sz="2800">
                <a:solidFill>
                  <a:srgbClr val="333399"/>
                </a:solidFill>
                <a:ea typeface="黑体" pitchFamily="49" charset="-122"/>
              </a:rPr>
              <a:t>&lt;/TITLE&gt;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&lt;H1&gt;HTML </a:t>
            </a:r>
            <a:r>
              <a:rPr lang="zh-CN" altLang="en-US" sz="2800">
                <a:solidFill>
                  <a:srgbClr val="333399"/>
                </a:solidFill>
                <a:ea typeface="黑体" pitchFamily="49" charset="-122"/>
              </a:rPr>
              <a:t>很容易掌握</a:t>
            </a:r>
            <a:r>
              <a:rPr lang="en-US" altLang="zh-CN" sz="2800">
                <a:solidFill>
                  <a:srgbClr val="333399"/>
                </a:solidFill>
                <a:ea typeface="黑体" pitchFamily="49" charset="-122"/>
              </a:rPr>
              <a:t>&lt;/H1&gt;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这是第一个段落。虽然很</a:t>
            </a:r>
          </a:p>
          <a:p>
            <a:pPr eaLnBrk="1" fontAlgn="base" hangingPunct="1">
              <a:lnSpc>
                <a:spcPct val="110000"/>
              </a:lnSpc>
              <a:spcBef>
                <a:spcPct val="0"/>
              </a:spcBef>
              <a:spcAft>
                <a:spcPct val="0"/>
              </a:spcAft>
            </a:pPr>
            <a:r>
              <a:rPr lang="zh-CN" altLang="en-US" sz="2800">
                <a:solidFill>
                  <a:srgbClr val="333399"/>
                </a:solidFill>
                <a:ea typeface="黑体" pitchFamily="49" charset="-122"/>
              </a:rPr>
              <a:t>       短，但它仍是一个段落。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这是第二个段落。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&lt;/HTML&gt;</a:t>
            </a:r>
          </a:p>
        </p:txBody>
      </p:sp>
      <p:sp>
        <p:nvSpPr>
          <p:cNvPr id="965636" name="Text Box 5"/>
          <p:cNvSpPr txBox="1">
            <a:spLocks noChangeArrowheads="1"/>
          </p:cNvSpPr>
          <p:nvPr/>
        </p:nvSpPr>
        <p:spPr bwMode="auto">
          <a:xfrm>
            <a:off x="6481763" y="2422525"/>
            <a:ext cx="1635125" cy="547688"/>
          </a:xfrm>
          <a:prstGeom prst="rect">
            <a:avLst/>
          </a:prstGeom>
          <a:solidFill>
            <a:srgbClr val="FFFF99"/>
          </a:solidFill>
          <a:ln w="28575">
            <a:solidFill>
              <a:schemeClr val="hlink"/>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首部结束</a:t>
            </a:r>
            <a:endParaRPr lang="zh-CN" altLang="en-US" sz="2800">
              <a:solidFill>
                <a:srgbClr val="333399"/>
              </a:solidFill>
            </a:endParaRPr>
          </a:p>
        </p:txBody>
      </p:sp>
      <p:sp>
        <p:nvSpPr>
          <p:cNvPr id="965637" name="Line 6"/>
          <p:cNvSpPr>
            <a:spLocks noChangeShapeType="1"/>
          </p:cNvSpPr>
          <p:nvPr/>
        </p:nvSpPr>
        <p:spPr bwMode="auto">
          <a:xfrm flipH="1">
            <a:off x="1924050" y="2735263"/>
            <a:ext cx="4581525" cy="14287"/>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3520623211"/>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ChangeArrowheads="1"/>
          </p:cNvSpPr>
          <p:nvPr>
            <p:ph type="title"/>
          </p:nvPr>
        </p:nvSpPr>
        <p:spPr>
          <a:xfrm>
            <a:off x="1150938" y="44450"/>
            <a:ext cx="7793037" cy="839788"/>
          </a:xfrm>
        </p:spPr>
        <p:txBody>
          <a:bodyPr/>
          <a:lstStyle/>
          <a:p>
            <a:pPr algn="ctr" eaLnBrk="1" hangingPunct="1"/>
            <a:r>
              <a:rPr lang="en-US" altLang="zh-CN" sz="4000"/>
              <a:t>HTML </a:t>
            </a:r>
            <a:r>
              <a:rPr lang="zh-CN" altLang="en-US" sz="4000"/>
              <a:t>文档中标签的用法 </a:t>
            </a:r>
          </a:p>
        </p:txBody>
      </p:sp>
      <p:sp>
        <p:nvSpPr>
          <p:cNvPr id="966659" name="Text Box 3"/>
          <p:cNvSpPr txBox="1">
            <a:spLocks noChangeArrowheads="1"/>
          </p:cNvSpPr>
          <p:nvPr/>
        </p:nvSpPr>
        <p:spPr bwMode="auto">
          <a:xfrm>
            <a:off x="303213" y="1020763"/>
            <a:ext cx="84455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0000"/>
              </a:lnSpc>
              <a:spcBef>
                <a:spcPct val="0"/>
              </a:spcBef>
              <a:spcAft>
                <a:spcPct val="0"/>
              </a:spcAft>
            </a:pPr>
            <a:r>
              <a:rPr lang="en-US" altLang="zh-CN" sz="2800">
                <a:solidFill>
                  <a:srgbClr val="333399"/>
                </a:solidFill>
                <a:ea typeface="黑体" pitchFamily="49" charset="-122"/>
              </a:rPr>
              <a:t>&lt;HTML&gt;                                          </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                                         </a:t>
            </a:r>
            <a:br>
              <a:rPr lang="en-US" altLang="zh-CN" sz="2800">
                <a:solidFill>
                  <a:srgbClr val="333399"/>
                </a:solidFill>
                <a:ea typeface="黑体" pitchFamily="49" charset="-122"/>
              </a:rPr>
            </a:br>
            <a:r>
              <a:rPr lang="en-US" altLang="zh-CN" sz="2800">
                <a:solidFill>
                  <a:srgbClr val="333399"/>
                </a:solidFill>
                <a:ea typeface="黑体" pitchFamily="49" charset="-122"/>
              </a:rPr>
              <a:t>      &lt;TITLE&gt;</a:t>
            </a:r>
            <a:r>
              <a:rPr lang="zh-CN" altLang="en-US" sz="2800">
                <a:solidFill>
                  <a:srgbClr val="333399"/>
                </a:solidFill>
                <a:ea typeface="黑体" pitchFamily="49" charset="-122"/>
              </a:rPr>
              <a:t>一个 </a:t>
            </a:r>
            <a:r>
              <a:rPr lang="en-US" altLang="zh-CN" sz="2800">
                <a:solidFill>
                  <a:srgbClr val="333399"/>
                </a:solidFill>
                <a:ea typeface="黑体" pitchFamily="49" charset="-122"/>
              </a:rPr>
              <a:t>HTML </a:t>
            </a:r>
            <a:r>
              <a:rPr lang="zh-CN" altLang="en-US" sz="2800">
                <a:solidFill>
                  <a:srgbClr val="333399"/>
                </a:solidFill>
                <a:ea typeface="黑体" pitchFamily="49" charset="-122"/>
              </a:rPr>
              <a:t>的例子</a:t>
            </a:r>
            <a:r>
              <a:rPr lang="en-US" altLang="zh-CN" sz="2800">
                <a:solidFill>
                  <a:srgbClr val="333399"/>
                </a:solidFill>
                <a:ea typeface="黑体" pitchFamily="49" charset="-122"/>
              </a:rPr>
              <a:t>&lt;/TITLE&gt;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&lt;H1&gt;HTML </a:t>
            </a:r>
            <a:r>
              <a:rPr lang="zh-CN" altLang="en-US" sz="2800">
                <a:solidFill>
                  <a:srgbClr val="333399"/>
                </a:solidFill>
                <a:ea typeface="黑体" pitchFamily="49" charset="-122"/>
              </a:rPr>
              <a:t>很容易掌握</a:t>
            </a:r>
            <a:r>
              <a:rPr lang="en-US" altLang="zh-CN" sz="2800">
                <a:solidFill>
                  <a:srgbClr val="333399"/>
                </a:solidFill>
                <a:ea typeface="黑体" pitchFamily="49" charset="-122"/>
              </a:rPr>
              <a:t>&lt;/H1&gt;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这是第一个段落。虽然很</a:t>
            </a:r>
          </a:p>
          <a:p>
            <a:pPr eaLnBrk="1" fontAlgn="base" hangingPunct="1">
              <a:lnSpc>
                <a:spcPct val="110000"/>
              </a:lnSpc>
              <a:spcBef>
                <a:spcPct val="0"/>
              </a:spcBef>
              <a:spcAft>
                <a:spcPct val="0"/>
              </a:spcAft>
            </a:pPr>
            <a:r>
              <a:rPr lang="zh-CN" altLang="en-US" sz="2800">
                <a:solidFill>
                  <a:srgbClr val="333399"/>
                </a:solidFill>
                <a:ea typeface="黑体" pitchFamily="49" charset="-122"/>
              </a:rPr>
              <a:t>       短，但它仍是一个段落。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这是第二个段落。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&lt;/HTML&gt;</a:t>
            </a:r>
          </a:p>
        </p:txBody>
      </p:sp>
      <p:sp>
        <p:nvSpPr>
          <p:cNvPr id="966660" name="Text Box 5"/>
          <p:cNvSpPr txBox="1">
            <a:spLocks noChangeArrowheads="1"/>
          </p:cNvSpPr>
          <p:nvPr/>
        </p:nvSpPr>
        <p:spPr bwMode="auto">
          <a:xfrm>
            <a:off x="6410325" y="2868613"/>
            <a:ext cx="1635125" cy="547687"/>
          </a:xfrm>
          <a:prstGeom prst="rect">
            <a:avLst/>
          </a:prstGeom>
          <a:solidFill>
            <a:srgbClr val="FFFF99"/>
          </a:solidFill>
          <a:ln w="28575">
            <a:solidFill>
              <a:schemeClr val="hlink"/>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主体开始</a:t>
            </a:r>
            <a:endParaRPr lang="zh-CN" altLang="en-US" sz="2800">
              <a:solidFill>
                <a:srgbClr val="333399"/>
              </a:solidFill>
            </a:endParaRPr>
          </a:p>
        </p:txBody>
      </p:sp>
      <p:sp>
        <p:nvSpPr>
          <p:cNvPr id="966661" name="Line 6"/>
          <p:cNvSpPr>
            <a:spLocks noChangeShapeType="1"/>
          </p:cNvSpPr>
          <p:nvPr/>
        </p:nvSpPr>
        <p:spPr bwMode="auto">
          <a:xfrm flipH="1">
            <a:off x="1924050" y="3184525"/>
            <a:ext cx="4494213" cy="25400"/>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299850829"/>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7"/>
          <p:cNvSpPr>
            <a:spLocks noChangeArrowheads="1"/>
          </p:cNvSpPr>
          <p:nvPr/>
        </p:nvSpPr>
        <p:spPr bwMode="auto">
          <a:xfrm>
            <a:off x="1785938" y="3381375"/>
            <a:ext cx="2974975" cy="5524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67683" name="Rectangle 2"/>
          <p:cNvSpPr>
            <a:spLocks noGrp="1" noChangeArrowheads="1"/>
          </p:cNvSpPr>
          <p:nvPr>
            <p:ph type="title"/>
          </p:nvPr>
        </p:nvSpPr>
        <p:spPr>
          <a:xfrm>
            <a:off x="1150938" y="44450"/>
            <a:ext cx="7793037" cy="839788"/>
          </a:xfrm>
        </p:spPr>
        <p:txBody>
          <a:bodyPr/>
          <a:lstStyle/>
          <a:p>
            <a:pPr algn="ctr" eaLnBrk="1" hangingPunct="1"/>
            <a:r>
              <a:rPr lang="en-US" altLang="zh-CN" sz="4000"/>
              <a:t>HTML </a:t>
            </a:r>
            <a:r>
              <a:rPr lang="zh-CN" altLang="en-US" sz="4000"/>
              <a:t>文档中标签的用法 </a:t>
            </a:r>
          </a:p>
        </p:txBody>
      </p:sp>
      <p:sp>
        <p:nvSpPr>
          <p:cNvPr id="967684" name="Text Box 3"/>
          <p:cNvSpPr txBox="1">
            <a:spLocks noChangeArrowheads="1"/>
          </p:cNvSpPr>
          <p:nvPr/>
        </p:nvSpPr>
        <p:spPr bwMode="auto">
          <a:xfrm>
            <a:off x="303213" y="1020763"/>
            <a:ext cx="84455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0000"/>
              </a:lnSpc>
              <a:spcBef>
                <a:spcPct val="0"/>
              </a:spcBef>
              <a:spcAft>
                <a:spcPct val="0"/>
              </a:spcAft>
            </a:pPr>
            <a:r>
              <a:rPr lang="en-US" altLang="zh-CN" sz="2800">
                <a:solidFill>
                  <a:srgbClr val="333399"/>
                </a:solidFill>
                <a:ea typeface="黑体" pitchFamily="49" charset="-122"/>
              </a:rPr>
              <a:t>&lt;HTML&gt;                                          </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                                         </a:t>
            </a:r>
            <a:br>
              <a:rPr lang="en-US" altLang="zh-CN" sz="2800">
                <a:solidFill>
                  <a:srgbClr val="333399"/>
                </a:solidFill>
                <a:ea typeface="黑体" pitchFamily="49" charset="-122"/>
              </a:rPr>
            </a:br>
            <a:r>
              <a:rPr lang="en-US" altLang="zh-CN" sz="2800">
                <a:solidFill>
                  <a:srgbClr val="333399"/>
                </a:solidFill>
                <a:ea typeface="黑体" pitchFamily="49" charset="-122"/>
              </a:rPr>
              <a:t>      &lt;TITLE&gt;</a:t>
            </a:r>
            <a:r>
              <a:rPr lang="zh-CN" altLang="en-US" sz="2800">
                <a:solidFill>
                  <a:srgbClr val="333399"/>
                </a:solidFill>
                <a:ea typeface="黑体" pitchFamily="49" charset="-122"/>
              </a:rPr>
              <a:t>一个 </a:t>
            </a:r>
            <a:r>
              <a:rPr lang="en-US" altLang="zh-CN" sz="2800">
                <a:solidFill>
                  <a:srgbClr val="333399"/>
                </a:solidFill>
                <a:ea typeface="黑体" pitchFamily="49" charset="-122"/>
              </a:rPr>
              <a:t>HTML </a:t>
            </a:r>
            <a:r>
              <a:rPr lang="zh-CN" altLang="en-US" sz="2800">
                <a:solidFill>
                  <a:srgbClr val="333399"/>
                </a:solidFill>
                <a:ea typeface="黑体" pitchFamily="49" charset="-122"/>
              </a:rPr>
              <a:t>的例子</a:t>
            </a:r>
            <a:r>
              <a:rPr lang="en-US" altLang="zh-CN" sz="2800">
                <a:solidFill>
                  <a:srgbClr val="333399"/>
                </a:solidFill>
                <a:ea typeface="黑体" pitchFamily="49" charset="-122"/>
              </a:rPr>
              <a:t>&lt;/TITLE&gt;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&lt;H1&gt;HTML </a:t>
            </a:r>
            <a:r>
              <a:rPr lang="zh-CN" altLang="en-US" sz="2800">
                <a:solidFill>
                  <a:srgbClr val="333399"/>
                </a:solidFill>
                <a:ea typeface="黑体" pitchFamily="49" charset="-122"/>
              </a:rPr>
              <a:t>很容易掌握</a:t>
            </a:r>
            <a:r>
              <a:rPr lang="en-US" altLang="zh-CN" sz="2800">
                <a:solidFill>
                  <a:srgbClr val="333399"/>
                </a:solidFill>
                <a:ea typeface="黑体" pitchFamily="49" charset="-122"/>
              </a:rPr>
              <a:t>&lt;/H1&gt;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这是第一个段落。虽然很</a:t>
            </a:r>
          </a:p>
          <a:p>
            <a:pPr eaLnBrk="1" fontAlgn="base" hangingPunct="1">
              <a:lnSpc>
                <a:spcPct val="110000"/>
              </a:lnSpc>
              <a:spcBef>
                <a:spcPct val="0"/>
              </a:spcBef>
              <a:spcAft>
                <a:spcPct val="0"/>
              </a:spcAft>
            </a:pPr>
            <a:r>
              <a:rPr lang="zh-CN" altLang="en-US" sz="2800">
                <a:solidFill>
                  <a:srgbClr val="333399"/>
                </a:solidFill>
                <a:ea typeface="黑体" pitchFamily="49" charset="-122"/>
              </a:rPr>
              <a:t>       短，但它仍是一个段落。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这是第二个段落。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&lt;/HTML&gt;</a:t>
            </a:r>
          </a:p>
        </p:txBody>
      </p:sp>
      <p:sp>
        <p:nvSpPr>
          <p:cNvPr id="967685" name="Text Box 4"/>
          <p:cNvSpPr txBox="1">
            <a:spLocks noChangeArrowheads="1"/>
          </p:cNvSpPr>
          <p:nvPr/>
        </p:nvSpPr>
        <p:spPr bwMode="auto">
          <a:xfrm>
            <a:off x="6280150" y="2787650"/>
            <a:ext cx="1520825" cy="547688"/>
          </a:xfrm>
          <a:prstGeom prst="rect">
            <a:avLst/>
          </a:prstGeom>
          <a:solidFill>
            <a:srgbClr val="FFFF99"/>
          </a:solidFill>
          <a:ln w="28575">
            <a:solidFill>
              <a:schemeClr val="hlink"/>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1</a:t>
            </a:r>
            <a:r>
              <a:rPr lang="en-US" altLang="zh-CN" sz="1200">
                <a:solidFill>
                  <a:srgbClr val="333399"/>
                </a:solidFill>
                <a:ea typeface="黑体" pitchFamily="49" charset="-122"/>
              </a:rPr>
              <a:t> </a:t>
            </a:r>
            <a:r>
              <a:rPr lang="zh-CN" altLang="en-US" sz="2800">
                <a:solidFill>
                  <a:srgbClr val="333399"/>
                </a:solidFill>
                <a:ea typeface="黑体" pitchFamily="49" charset="-122"/>
              </a:rPr>
              <a:t>级标题</a:t>
            </a:r>
            <a:endParaRPr lang="zh-CN" altLang="en-US" sz="2800">
              <a:solidFill>
                <a:srgbClr val="333399"/>
              </a:solidFill>
            </a:endParaRPr>
          </a:p>
        </p:txBody>
      </p:sp>
      <p:sp>
        <p:nvSpPr>
          <p:cNvPr id="967686" name="Freeform 5"/>
          <p:cNvSpPr>
            <a:spLocks/>
          </p:cNvSpPr>
          <p:nvPr/>
        </p:nvSpPr>
        <p:spPr bwMode="auto">
          <a:xfrm>
            <a:off x="4760913" y="3062288"/>
            <a:ext cx="1509712" cy="450850"/>
          </a:xfrm>
          <a:custGeom>
            <a:avLst/>
            <a:gdLst>
              <a:gd name="T0" fmla="*/ 951 w 951"/>
              <a:gd name="T1" fmla="*/ 0 h 284"/>
              <a:gd name="T2" fmla="*/ 0 w 951"/>
              <a:gd name="T3" fmla="*/ 284 h 284"/>
              <a:gd name="T4" fmla="*/ 0 60000 65536"/>
              <a:gd name="T5" fmla="*/ 0 60000 65536"/>
              <a:gd name="T6" fmla="*/ 0 w 951"/>
              <a:gd name="T7" fmla="*/ 0 h 284"/>
              <a:gd name="T8" fmla="*/ 951 w 951"/>
              <a:gd name="T9" fmla="*/ 284 h 284"/>
            </a:gdLst>
            <a:ahLst/>
            <a:cxnLst>
              <a:cxn ang="T4">
                <a:pos x="T0" y="T1"/>
              </a:cxn>
              <a:cxn ang="T5">
                <a:pos x="T2" y="T3"/>
              </a:cxn>
            </a:cxnLst>
            <a:rect l="T6" t="T7" r="T8" b="T9"/>
            <a:pathLst>
              <a:path w="951" h="284">
                <a:moveTo>
                  <a:pt x="951" y="0"/>
                </a:moveTo>
                <a:lnTo>
                  <a:pt x="0" y="284"/>
                </a:lnTo>
              </a:path>
            </a:pathLst>
          </a:custGeom>
          <a:noFill/>
          <a:ln w="28575"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2331820572"/>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Text Box 4"/>
          <p:cNvSpPr txBox="1">
            <a:spLocks noChangeArrowheads="1"/>
          </p:cNvSpPr>
          <p:nvPr/>
        </p:nvSpPr>
        <p:spPr bwMode="auto">
          <a:xfrm>
            <a:off x="303213" y="1020763"/>
            <a:ext cx="84455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0000"/>
              </a:lnSpc>
              <a:spcBef>
                <a:spcPct val="0"/>
              </a:spcBef>
              <a:spcAft>
                <a:spcPct val="0"/>
              </a:spcAft>
            </a:pPr>
            <a:r>
              <a:rPr lang="en-US" altLang="zh-CN" sz="2800">
                <a:solidFill>
                  <a:srgbClr val="333399"/>
                </a:solidFill>
                <a:ea typeface="黑体" pitchFamily="49" charset="-122"/>
              </a:rPr>
              <a:t>&lt;HTML&gt;                                          </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                                         </a:t>
            </a:r>
            <a:br>
              <a:rPr lang="en-US" altLang="zh-CN" sz="2800">
                <a:solidFill>
                  <a:srgbClr val="333399"/>
                </a:solidFill>
                <a:ea typeface="黑体" pitchFamily="49" charset="-122"/>
              </a:rPr>
            </a:br>
            <a:r>
              <a:rPr lang="en-US" altLang="zh-CN" sz="2800">
                <a:solidFill>
                  <a:srgbClr val="333399"/>
                </a:solidFill>
                <a:ea typeface="黑体" pitchFamily="49" charset="-122"/>
              </a:rPr>
              <a:t>      &lt;TITLE&gt;</a:t>
            </a:r>
            <a:r>
              <a:rPr lang="zh-CN" altLang="en-US" sz="2800">
                <a:solidFill>
                  <a:srgbClr val="333399"/>
                </a:solidFill>
                <a:ea typeface="黑体" pitchFamily="49" charset="-122"/>
              </a:rPr>
              <a:t>一个 </a:t>
            </a:r>
            <a:r>
              <a:rPr lang="en-US" altLang="zh-CN" sz="2800">
                <a:solidFill>
                  <a:srgbClr val="333399"/>
                </a:solidFill>
                <a:ea typeface="黑体" pitchFamily="49" charset="-122"/>
              </a:rPr>
              <a:t>HTML </a:t>
            </a:r>
            <a:r>
              <a:rPr lang="zh-CN" altLang="en-US" sz="2800">
                <a:solidFill>
                  <a:srgbClr val="333399"/>
                </a:solidFill>
                <a:ea typeface="黑体" pitchFamily="49" charset="-122"/>
              </a:rPr>
              <a:t>的例子</a:t>
            </a:r>
            <a:r>
              <a:rPr lang="en-US" altLang="zh-CN" sz="2800">
                <a:solidFill>
                  <a:srgbClr val="333399"/>
                </a:solidFill>
                <a:ea typeface="黑体" pitchFamily="49" charset="-122"/>
              </a:rPr>
              <a:t>&lt;/TITLE&gt;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&lt;H1&gt;HTML </a:t>
            </a:r>
            <a:r>
              <a:rPr lang="zh-CN" altLang="en-US" sz="2800">
                <a:solidFill>
                  <a:srgbClr val="333399"/>
                </a:solidFill>
                <a:ea typeface="黑体" pitchFamily="49" charset="-122"/>
              </a:rPr>
              <a:t>很容易掌握</a:t>
            </a:r>
            <a:r>
              <a:rPr lang="en-US" altLang="zh-CN" sz="2800">
                <a:solidFill>
                  <a:srgbClr val="333399"/>
                </a:solidFill>
                <a:ea typeface="黑体" pitchFamily="49" charset="-122"/>
              </a:rPr>
              <a:t>&lt;/H1&gt;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这是第一个段落。虽然很</a:t>
            </a:r>
          </a:p>
          <a:p>
            <a:pPr eaLnBrk="1" fontAlgn="base" hangingPunct="1">
              <a:lnSpc>
                <a:spcPct val="110000"/>
              </a:lnSpc>
              <a:spcBef>
                <a:spcPct val="0"/>
              </a:spcBef>
              <a:spcAft>
                <a:spcPct val="0"/>
              </a:spcAft>
            </a:pPr>
            <a:r>
              <a:rPr lang="zh-CN" altLang="en-US" sz="2800">
                <a:solidFill>
                  <a:srgbClr val="333399"/>
                </a:solidFill>
                <a:ea typeface="黑体" pitchFamily="49" charset="-122"/>
              </a:rPr>
              <a:t>       短，但它仍是一个段落。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这是第二个段落。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&lt;/HTML&gt;</a:t>
            </a:r>
          </a:p>
        </p:txBody>
      </p:sp>
      <p:sp>
        <p:nvSpPr>
          <p:cNvPr id="968707" name="Freeform 7"/>
          <p:cNvSpPr>
            <a:spLocks/>
          </p:cNvSpPr>
          <p:nvPr/>
        </p:nvSpPr>
        <p:spPr bwMode="auto">
          <a:xfrm>
            <a:off x="900113" y="3860800"/>
            <a:ext cx="4751387" cy="1008063"/>
          </a:xfrm>
          <a:custGeom>
            <a:avLst/>
            <a:gdLst>
              <a:gd name="T0" fmla="*/ 0 w 2993"/>
              <a:gd name="T1" fmla="*/ 635 h 635"/>
              <a:gd name="T2" fmla="*/ 0 w 2993"/>
              <a:gd name="T3" fmla="*/ 318 h 635"/>
              <a:gd name="T4" fmla="*/ 453 w 2993"/>
              <a:gd name="T5" fmla="*/ 318 h 635"/>
              <a:gd name="T6" fmla="*/ 457 w 2993"/>
              <a:gd name="T7" fmla="*/ 0 h 635"/>
              <a:gd name="T8" fmla="*/ 2990 w 2993"/>
              <a:gd name="T9" fmla="*/ 9 h 635"/>
              <a:gd name="T10" fmla="*/ 2993 w 2993"/>
              <a:gd name="T11" fmla="*/ 363 h 635"/>
              <a:gd name="T12" fmla="*/ 2540 w 2993"/>
              <a:gd name="T13" fmla="*/ 363 h 635"/>
              <a:gd name="T14" fmla="*/ 2540 w 2993"/>
              <a:gd name="T15" fmla="*/ 635 h 635"/>
              <a:gd name="T16" fmla="*/ 0 w 2993"/>
              <a:gd name="T17" fmla="*/ 635 h 6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93"/>
              <a:gd name="T28" fmla="*/ 0 h 635"/>
              <a:gd name="T29" fmla="*/ 2993 w 2993"/>
              <a:gd name="T30" fmla="*/ 635 h 6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93" h="635">
                <a:moveTo>
                  <a:pt x="0" y="635"/>
                </a:moveTo>
                <a:lnTo>
                  <a:pt x="0" y="318"/>
                </a:lnTo>
                <a:lnTo>
                  <a:pt x="453" y="318"/>
                </a:lnTo>
                <a:lnTo>
                  <a:pt x="457" y="0"/>
                </a:lnTo>
                <a:lnTo>
                  <a:pt x="2990" y="9"/>
                </a:lnTo>
                <a:lnTo>
                  <a:pt x="2993" y="363"/>
                </a:lnTo>
                <a:lnTo>
                  <a:pt x="2540" y="363"/>
                </a:lnTo>
                <a:lnTo>
                  <a:pt x="2540" y="635"/>
                </a:lnTo>
                <a:lnTo>
                  <a:pt x="0" y="635"/>
                </a:lnTo>
                <a:close/>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68708" name="Rectangle 3"/>
          <p:cNvSpPr>
            <a:spLocks noGrp="1" noChangeArrowheads="1"/>
          </p:cNvSpPr>
          <p:nvPr>
            <p:ph type="title"/>
          </p:nvPr>
        </p:nvSpPr>
        <p:spPr>
          <a:xfrm>
            <a:off x="1150938" y="44450"/>
            <a:ext cx="7793037" cy="839788"/>
          </a:xfrm>
        </p:spPr>
        <p:txBody>
          <a:bodyPr/>
          <a:lstStyle/>
          <a:p>
            <a:pPr algn="ctr" eaLnBrk="1" hangingPunct="1"/>
            <a:r>
              <a:rPr lang="en-US" altLang="zh-CN" sz="4000"/>
              <a:t>HTML </a:t>
            </a:r>
            <a:r>
              <a:rPr lang="zh-CN" altLang="en-US" sz="4000"/>
              <a:t>文档中标签的用法 </a:t>
            </a:r>
          </a:p>
        </p:txBody>
      </p:sp>
      <p:sp>
        <p:nvSpPr>
          <p:cNvPr id="968709" name="Text Box 5"/>
          <p:cNvSpPr txBox="1">
            <a:spLocks noChangeArrowheads="1"/>
          </p:cNvSpPr>
          <p:nvPr/>
        </p:nvSpPr>
        <p:spPr bwMode="auto">
          <a:xfrm>
            <a:off x="6280150" y="2767013"/>
            <a:ext cx="1990725" cy="547687"/>
          </a:xfrm>
          <a:prstGeom prst="rect">
            <a:avLst/>
          </a:prstGeom>
          <a:solidFill>
            <a:srgbClr val="FFFF99"/>
          </a:solidFill>
          <a:ln w="28575">
            <a:solidFill>
              <a:schemeClr val="hlink"/>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第一个段落</a:t>
            </a:r>
            <a:endParaRPr lang="zh-CN" altLang="en-US" sz="2800">
              <a:solidFill>
                <a:srgbClr val="333399"/>
              </a:solidFill>
            </a:endParaRPr>
          </a:p>
        </p:txBody>
      </p:sp>
      <p:sp>
        <p:nvSpPr>
          <p:cNvPr id="968710" name="Freeform 6"/>
          <p:cNvSpPr>
            <a:spLocks/>
          </p:cNvSpPr>
          <p:nvPr/>
        </p:nvSpPr>
        <p:spPr bwMode="auto">
          <a:xfrm>
            <a:off x="5651500" y="3284538"/>
            <a:ext cx="1657350" cy="865187"/>
          </a:xfrm>
          <a:custGeom>
            <a:avLst/>
            <a:gdLst>
              <a:gd name="T0" fmla="*/ 951 w 951"/>
              <a:gd name="T1" fmla="*/ 0 h 284"/>
              <a:gd name="T2" fmla="*/ 0 w 951"/>
              <a:gd name="T3" fmla="*/ 284 h 284"/>
              <a:gd name="T4" fmla="*/ 0 60000 65536"/>
              <a:gd name="T5" fmla="*/ 0 60000 65536"/>
              <a:gd name="T6" fmla="*/ 0 w 951"/>
              <a:gd name="T7" fmla="*/ 0 h 284"/>
              <a:gd name="T8" fmla="*/ 951 w 951"/>
              <a:gd name="T9" fmla="*/ 284 h 284"/>
            </a:gdLst>
            <a:ahLst/>
            <a:cxnLst>
              <a:cxn ang="T4">
                <a:pos x="T0" y="T1"/>
              </a:cxn>
              <a:cxn ang="T5">
                <a:pos x="T2" y="T3"/>
              </a:cxn>
            </a:cxnLst>
            <a:rect l="T6" t="T7" r="T8" b="T9"/>
            <a:pathLst>
              <a:path w="951" h="284">
                <a:moveTo>
                  <a:pt x="951" y="0"/>
                </a:moveTo>
                <a:lnTo>
                  <a:pt x="0" y="284"/>
                </a:lnTo>
              </a:path>
            </a:pathLst>
          </a:custGeom>
          <a:noFill/>
          <a:ln w="28575"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4233252368"/>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7"/>
          <p:cNvSpPr>
            <a:spLocks noChangeArrowheads="1"/>
          </p:cNvSpPr>
          <p:nvPr/>
        </p:nvSpPr>
        <p:spPr bwMode="auto">
          <a:xfrm>
            <a:off x="1566863" y="4819650"/>
            <a:ext cx="2887662" cy="506413"/>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69731" name="Text Box 2"/>
          <p:cNvSpPr txBox="1">
            <a:spLocks noChangeArrowheads="1"/>
          </p:cNvSpPr>
          <p:nvPr/>
        </p:nvSpPr>
        <p:spPr bwMode="auto">
          <a:xfrm>
            <a:off x="303213" y="1020763"/>
            <a:ext cx="84455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0000"/>
              </a:lnSpc>
              <a:spcBef>
                <a:spcPct val="0"/>
              </a:spcBef>
              <a:spcAft>
                <a:spcPct val="0"/>
              </a:spcAft>
            </a:pPr>
            <a:r>
              <a:rPr lang="en-US" altLang="zh-CN" sz="2800">
                <a:solidFill>
                  <a:srgbClr val="333399"/>
                </a:solidFill>
                <a:ea typeface="黑体" pitchFamily="49" charset="-122"/>
              </a:rPr>
              <a:t>&lt;HTML&gt;                                          </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                                         </a:t>
            </a:r>
            <a:br>
              <a:rPr lang="en-US" altLang="zh-CN" sz="2800">
                <a:solidFill>
                  <a:srgbClr val="333399"/>
                </a:solidFill>
                <a:ea typeface="黑体" pitchFamily="49" charset="-122"/>
              </a:rPr>
            </a:br>
            <a:r>
              <a:rPr lang="en-US" altLang="zh-CN" sz="2800">
                <a:solidFill>
                  <a:srgbClr val="333399"/>
                </a:solidFill>
                <a:ea typeface="黑体" pitchFamily="49" charset="-122"/>
              </a:rPr>
              <a:t>      &lt;TITLE&gt;</a:t>
            </a:r>
            <a:r>
              <a:rPr lang="zh-CN" altLang="en-US" sz="2800">
                <a:solidFill>
                  <a:srgbClr val="333399"/>
                </a:solidFill>
                <a:ea typeface="黑体" pitchFamily="49" charset="-122"/>
              </a:rPr>
              <a:t>一个 </a:t>
            </a:r>
            <a:r>
              <a:rPr lang="en-US" altLang="zh-CN" sz="2800">
                <a:solidFill>
                  <a:srgbClr val="333399"/>
                </a:solidFill>
                <a:ea typeface="黑体" pitchFamily="49" charset="-122"/>
              </a:rPr>
              <a:t>HTML </a:t>
            </a:r>
            <a:r>
              <a:rPr lang="zh-CN" altLang="en-US" sz="2800">
                <a:solidFill>
                  <a:srgbClr val="333399"/>
                </a:solidFill>
                <a:ea typeface="黑体" pitchFamily="49" charset="-122"/>
              </a:rPr>
              <a:t>的例子</a:t>
            </a:r>
            <a:r>
              <a:rPr lang="en-US" altLang="zh-CN" sz="2800">
                <a:solidFill>
                  <a:srgbClr val="333399"/>
                </a:solidFill>
                <a:ea typeface="黑体" pitchFamily="49" charset="-122"/>
              </a:rPr>
              <a:t>&lt;/TITLE&gt;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&lt;H1&gt;HTML </a:t>
            </a:r>
            <a:r>
              <a:rPr lang="zh-CN" altLang="en-US" sz="2800">
                <a:solidFill>
                  <a:srgbClr val="333399"/>
                </a:solidFill>
                <a:ea typeface="黑体" pitchFamily="49" charset="-122"/>
              </a:rPr>
              <a:t>很容易掌握</a:t>
            </a:r>
            <a:r>
              <a:rPr lang="en-US" altLang="zh-CN" sz="2800">
                <a:solidFill>
                  <a:srgbClr val="333399"/>
                </a:solidFill>
                <a:ea typeface="黑体" pitchFamily="49" charset="-122"/>
              </a:rPr>
              <a:t>&lt;/H1&gt;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这是第一个段落。虽然很</a:t>
            </a:r>
          </a:p>
          <a:p>
            <a:pPr eaLnBrk="1" fontAlgn="base" hangingPunct="1">
              <a:lnSpc>
                <a:spcPct val="110000"/>
              </a:lnSpc>
              <a:spcBef>
                <a:spcPct val="0"/>
              </a:spcBef>
              <a:spcAft>
                <a:spcPct val="0"/>
              </a:spcAft>
            </a:pPr>
            <a:r>
              <a:rPr lang="zh-CN" altLang="en-US" sz="2800">
                <a:solidFill>
                  <a:srgbClr val="333399"/>
                </a:solidFill>
                <a:ea typeface="黑体" pitchFamily="49" charset="-122"/>
              </a:rPr>
              <a:t>       短，但它仍是一个段落。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这是第二个段落。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&lt;/HTML&gt;</a:t>
            </a:r>
          </a:p>
        </p:txBody>
      </p:sp>
      <p:sp>
        <p:nvSpPr>
          <p:cNvPr id="969732" name="Rectangle 4"/>
          <p:cNvSpPr>
            <a:spLocks noGrp="1" noChangeArrowheads="1"/>
          </p:cNvSpPr>
          <p:nvPr>
            <p:ph type="title"/>
          </p:nvPr>
        </p:nvSpPr>
        <p:spPr>
          <a:xfrm>
            <a:off x="1150938" y="44450"/>
            <a:ext cx="7793037" cy="839788"/>
          </a:xfrm>
        </p:spPr>
        <p:txBody>
          <a:bodyPr/>
          <a:lstStyle/>
          <a:p>
            <a:pPr algn="ctr" eaLnBrk="1" hangingPunct="1"/>
            <a:r>
              <a:rPr lang="en-US" altLang="zh-CN" sz="4000"/>
              <a:t>HTML </a:t>
            </a:r>
            <a:r>
              <a:rPr lang="zh-CN" altLang="en-US" sz="4000"/>
              <a:t>文档中标签的用法 </a:t>
            </a:r>
          </a:p>
        </p:txBody>
      </p:sp>
      <p:sp>
        <p:nvSpPr>
          <p:cNvPr id="969733" name="Text Box 5"/>
          <p:cNvSpPr txBox="1">
            <a:spLocks noChangeArrowheads="1"/>
          </p:cNvSpPr>
          <p:nvPr/>
        </p:nvSpPr>
        <p:spPr bwMode="auto">
          <a:xfrm>
            <a:off x="6265863" y="3732213"/>
            <a:ext cx="1990725" cy="547687"/>
          </a:xfrm>
          <a:prstGeom prst="rect">
            <a:avLst/>
          </a:prstGeom>
          <a:solidFill>
            <a:srgbClr val="FFFF99"/>
          </a:solidFill>
          <a:ln w="28575">
            <a:solidFill>
              <a:schemeClr val="hlink"/>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第二个段落</a:t>
            </a:r>
            <a:endParaRPr lang="zh-CN" altLang="en-US" sz="2800">
              <a:solidFill>
                <a:srgbClr val="333399"/>
              </a:solidFill>
            </a:endParaRPr>
          </a:p>
        </p:txBody>
      </p:sp>
      <p:sp>
        <p:nvSpPr>
          <p:cNvPr id="969734" name="Freeform 6"/>
          <p:cNvSpPr>
            <a:spLocks/>
          </p:cNvSpPr>
          <p:nvPr/>
        </p:nvSpPr>
        <p:spPr bwMode="auto">
          <a:xfrm>
            <a:off x="4427538" y="4076700"/>
            <a:ext cx="1800225" cy="938213"/>
          </a:xfrm>
          <a:custGeom>
            <a:avLst/>
            <a:gdLst>
              <a:gd name="T0" fmla="*/ 951 w 951"/>
              <a:gd name="T1" fmla="*/ 0 h 284"/>
              <a:gd name="T2" fmla="*/ 0 w 951"/>
              <a:gd name="T3" fmla="*/ 284 h 284"/>
              <a:gd name="T4" fmla="*/ 0 60000 65536"/>
              <a:gd name="T5" fmla="*/ 0 60000 65536"/>
              <a:gd name="T6" fmla="*/ 0 w 951"/>
              <a:gd name="T7" fmla="*/ 0 h 284"/>
              <a:gd name="T8" fmla="*/ 951 w 951"/>
              <a:gd name="T9" fmla="*/ 284 h 284"/>
            </a:gdLst>
            <a:ahLst/>
            <a:cxnLst>
              <a:cxn ang="T4">
                <a:pos x="T0" y="T1"/>
              </a:cxn>
              <a:cxn ang="T5">
                <a:pos x="T2" y="T3"/>
              </a:cxn>
            </a:cxnLst>
            <a:rect l="T6" t="T7" r="T8" b="T9"/>
            <a:pathLst>
              <a:path w="951" h="284">
                <a:moveTo>
                  <a:pt x="951" y="0"/>
                </a:moveTo>
                <a:lnTo>
                  <a:pt x="0" y="284"/>
                </a:lnTo>
              </a:path>
            </a:pathLst>
          </a:custGeom>
          <a:noFill/>
          <a:ln w="28575"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4230107488"/>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D764B7B-BF8F-439D-B15A-885ADEB6EC73}"/>
              </a:ext>
            </a:extLst>
          </p:cNvPr>
          <p:cNvPicPr>
            <a:picLocks noChangeAspect="1"/>
          </p:cNvPicPr>
          <p:nvPr/>
        </p:nvPicPr>
        <p:blipFill>
          <a:blip r:embed="rId2"/>
          <a:stretch>
            <a:fillRect/>
          </a:stretch>
        </p:blipFill>
        <p:spPr>
          <a:xfrm>
            <a:off x="400050" y="1387792"/>
            <a:ext cx="8343900" cy="4371975"/>
          </a:xfrm>
          <a:prstGeom prst="rect">
            <a:avLst/>
          </a:prstGeom>
        </p:spPr>
      </p:pic>
    </p:spTree>
    <p:extLst>
      <p:ext uri="{BB962C8B-B14F-4D97-AF65-F5344CB8AC3E}">
        <p14:creationId xmlns:p14="http://schemas.microsoft.com/office/powerpoint/2010/main" val="1618333301"/>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title"/>
          </p:nvPr>
        </p:nvSpPr>
        <p:spPr>
          <a:xfrm>
            <a:off x="1150938" y="44450"/>
            <a:ext cx="7793037" cy="839788"/>
          </a:xfrm>
        </p:spPr>
        <p:txBody>
          <a:bodyPr/>
          <a:lstStyle/>
          <a:p>
            <a:pPr algn="ctr" eaLnBrk="1" hangingPunct="1"/>
            <a:r>
              <a:rPr lang="en-US" altLang="zh-CN" sz="4000"/>
              <a:t>HTML </a:t>
            </a:r>
            <a:r>
              <a:rPr lang="zh-CN" altLang="en-US" sz="4000"/>
              <a:t>文档中标签的用法 </a:t>
            </a:r>
          </a:p>
        </p:txBody>
      </p:sp>
      <p:sp>
        <p:nvSpPr>
          <p:cNvPr id="970755" name="Text Box 3"/>
          <p:cNvSpPr txBox="1">
            <a:spLocks noChangeArrowheads="1"/>
          </p:cNvSpPr>
          <p:nvPr/>
        </p:nvSpPr>
        <p:spPr bwMode="auto">
          <a:xfrm>
            <a:off x="303213" y="1020763"/>
            <a:ext cx="84455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0000"/>
              </a:lnSpc>
              <a:spcBef>
                <a:spcPct val="0"/>
              </a:spcBef>
              <a:spcAft>
                <a:spcPct val="0"/>
              </a:spcAft>
            </a:pPr>
            <a:r>
              <a:rPr lang="en-US" altLang="zh-CN" sz="2800">
                <a:solidFill>
                  <a:srgbClr val="333399"/>
                </a:solidFill>
                <a:ea typeface="黑体" pitchFamily="49" charset="-122"/>
              </a:rPr>
              <a:t>&lt;HTML&gt;                                          </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                                         </a:t>
            </a:r>
            <a:br>
              <a:rPr lang="en-US" altLang="zh-CN" sz="2800">
                <a:solidFill>
                  <a:srgbClr val="333399"/>
                </a:solidFill>
                <a:ea typeface="黑体" pitchFamily="49" charset="-122"/>
              </a:rPr>
            </a:br>
            <a:r>
              <a:rPr lang="en-US" altLang="zh-CN" sz="2800">
                <a:solidFill>
                  <a:srgbClr val="333399"/>
                </a:solidFill>
                <a:ea typeface="黑体" pitchFamily="49" charset="-122"/>
              </a:rPr>
              <a:t>      &lt;TITLE&gt;</a:t>
            </a:r>
            <a:r>
              <a:rPr lang="zh-CN" altLang="en-US" sz="2800">
                <a:solidFill>
                  <a:srgbClr val="333399"/>
                </a:solidFill>
                <a:ea typeface="黑体" pitchFamily="49" charset="-122"/>
              </a:rPr>
              <a:t>一个 </a:t>
            </a:r>
            <a:r>
              <a:rPr lang="en-US" altLang="zh-CN" sz="2800">
                <a:solidFill>
                  <a:srgbClr val="333399"/>
                </a:solidFill>
                <a:ea typeface="黑体" pitchFamily="49" charset="-122"/>
              </a:rPr>
              <a:t>HTML </a:t>
            </a:r>
            <a:r>
              <a:rPr lang="zh-CN" altLang="en-US" sz="2800">
                <a:solidFill>
                  <a:srgbClr val="333399"/>
                </a:solidFill>
                <a:ea typeface="黑体" pitchFamily="49" charset="-122"/>
              </a:rPr>
              <a:t>的例子</a:t>
            </a:r>
            <a:r>
              <a:rPr lang="en-US" altLang="zh-CN" sz="2800">
                <a:solidFill>
                  <a:srgbClr val="333399"/>
                </a:solidFill>
                <a:ea typeface="黑体" pitchFamily="49" charset="-122"/>
              </a:rPr>
              <a:t>&lt;/TITLE&gt;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&lt;/HEAD&gt;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&lt;H1&gt;HTML </a:t>
            </a:r>
            <a:r>
              <a:rPr lang="zh-CN" altLang="en-US" sz="2800">
                <a:solidFill>
                  <a:srgbClr val="333399"/>
                </a:solidFill>
                <a:ea typeface="黑体" pitchFamily="49" charset="-122"/>
              </a:rPr>
              <a:t>很容易掌握</a:t>
            </a:r>
            <a:r>
              <a:rPr lang="en-US" altLang="zh-CN" sz="2800">
                <a:solidFill>
                  <a:srgbClr val="333399"/>
                </a:solidFill>
                <a:ea typeface="黑体" pitchFamily="49" charset="-122"/>
              </a:rPr>
              <a:t>&lt;/H1&gt;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这是第一个段落。虽然很</a:t>
            </a:r>
          </a:p>
          <a:p>
            <a:pPr eaLnBrk="1" fontAlgn="base" hangingPunct="1">
              <a:lnSpc>
                <a:spcPct val="110000"/>
              </a:lnSpc>
              <a:spcBef>
                <a:spcPct val="0"/>
              </a:spcBef>
              <a:spcAft>
                <a:spcPct val="0"/>
              </a:spcAft>
            </a:pPr>
            <a:r>
              <a:rPr lang="zh-CN" altLang="en-US" sz="2800">
                <a:solidFill>
                  <a:srgbClr val="333399"/>
                </a:solidFill>
                <a:ea typeface="黑体" pitchFamily="49" charset="-122"/>
              </a:rPr>
              <a:t>       短，但它仍是一个段落。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      &lt;P&gt;</a:t>
            </a:r>
            <a:r>
              <a:rPr lang="zh-CN" altLang="en-US" sz="2800">
                <a:solidFill>
                  <a:srgbClr val="333399"/>
                </a:solidFill>
                <a:ea typeface="黑体" pitchFamily="49" charset="-122"/>
              </a:rPr>
              <a:t>这是第二个段落。</a:t>
            </a:r>
            <a:r>
              <a:rPr lang="en-US" altLang="zh-CN" sz="280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a:solidFill>
                  <a:srgbClr val="333399"/>
                </a:solidFill>
                <a:ea typeface="黑体" pitchFamily="49" charset="-122"/>
              </a:rPr>
              <a:t>&lt;/HTML&gt;</a:t>
            </a:r>
          </a:p>
        </p:txBody>
      </p:sp>
      <p:sp>
        <p:nvSpPr>
          <p:cNvPr id="970756" name="Text Box 4"/>
          <p:cNvSpPr txBox="1">
            <a:spLocks noChangeArrowheads="1"/>
          </p:cNvSpPr>
          <p:nvPr/>
        </p:nvSpPr>
        <p:spPr bwMode="auto">
          <a:xfrm>
            <a:off x="6410325" y="5216525"/>
            <a:ext cx="1635125" cy="547688"/>
          </a:xfrm>
          <a:prstGeom prst="rect">
            <a:avLst/>
          </a:prstGeom>
          <a:solidFill>
            <a:srgbClr val="FFFF99"/>
          </a:solidFill>
          <a:ln w="28575">
            <a:solidFill>
              <a:schemeClr val="hlink"/>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主体结束</a:t>
            </a:r>
            <a:endParaRPr lang="zh-CN" altLang="en-US" sz="2800">
              <a:solidFill>
                <a:srgbClr val="333399"/>
              </a:solidFill>
            </a:endParaRPr>
          </a:p>
        </p:txBody>
      </p:sp>
      <p:sp>
        <p:nvSpPr>
          <p:cNvPr id="970757" name="Line 5"/>
          <p:cNvSpPr>
            <a:spLocks noChangeShapeType="1"/>
          </p:cNvSpPr>
          <p:nvPr/>
        </p:nvSpPr>
        <p:spPr bwMode="auto">
          <a:xfrm flipH="1">
            <a:off x="1924050" y="5532438"/>
            <a:ext cx="4494213" cy="25400"/>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3879504663"/>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a:xfrm>
            <a:off x="1150938" y="44450"/>
            <a:ext cx="7793037" cy="839788"/>
          </a:xfrm>
        </p:spPr>
        <p:txBody>
          <a:bodyPr/>
          <a:lstStyle/>
          <a:p>
            <a:pPr algn="ctr" eaLnBrk="1" hangingPunct="1"/>
            <a:r>
              <a:rPr lang="en-US" altLang="zh-CN" sz="4000"/>
              <a:t>HTML </a:t>
            </a:r>
            <a:r>
              <a:rPr lang="zh-CN" altLang="en-US" sz="4000"/>
              <a:t>文档中标签的用法 </a:t>
            </a:r>
          </a:p>
        </p:txBody>
      </p:sp>
      <p:sp>
        <p:nvSpPr>
          <p:cNvPr id="971779" name="Text Box 3"/>
          <p:cNvSpPr txBox="1">
            <a:spLocks noChangeArrowheads="1"/>
          </p:cNvSpPr>
          <p:nvPr/>
        </p:nvSpPr>
        <p:spPr bwMode="auto">
          <a:xfrm>
            <a:off x="349250" y="1052736"/>
            <a:ext cx="84455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0000"/>
              </a:lnSpc>
              <a:spcBef>
                <a:spcPct val="0"/>
              </a:spcBef>
              <a:spcAft>
                <a:spcPct val="0"/>
              </a:spcAft>
            </a:pPr>
            <a:r>
              <a:rPr lang="en-US" altLang="zh-CN" sz="2800" dirty="0">
                <a:solidFill>
                  <a:srgbClr val="333399"/>
                </a:solidFill>
                <a:ea typeface="黑体" pitchFamily="49" charset="-122"/>
              </a:rPr>
              <a:t>&lt;HTML&gt;                                          </a:t>
            </a:r>
          </a:p>
          <a:p>
            <a:pPr eaLnBrk="1" fontAlgn="base" hangingPunct="1">
              <a:lnSpc>
                <a:spcPct val="110000"/>
              </a:lnSpc>
              <a:spcBef>
                <a:spcPct val="0"/>
              </a:spcBef>
              <a:spcAft>
                <a:spcPct val="0"/>
              </a:spcAft>
            </a:pPr>
            <a:r>
              <a:rPr lang="en-US" altLang="zh-CN" sz="2800" dirty="0">
                <a:solidFill>
                  <a:srgbClr val="333399"/>
                </a:solidFill>
                <a:ea typeface="黑体" pitchFamily="49" charset="-122"/>
              </a:rPr>
              <a:t>&lt;HEAD&gt;                                         </a:t>
            </a:r>
            <a:br>
              <a:rPr lang="en-US" altLang="zh-CN" sz="2800" dirty="0">
                <a:solidFill>
                  <a:srgbClr val="333399"/>
                </a:solidFill>
                <a:ea typeface="黑体" pitchFamily="49" charset="-122"/>
              </a:rPr>
            </a:br>
            <a:r>
              <a:rPr lang="en-US" altLang="zh-CN" sz="2800" dirty="0">
                <a:solidFill>
                  <a:srgbClr val="333399"/>
                </a:solidFill>
                <a:ea typeface="黑体" pitchFamily="49" charset="-122"/>
              </a:rPr>
              <a:t>      &lt;TITLE&gt;</a:t>
            </a:r>
            <a:r>
              <a:rPr lang="zh-CN" altLang="en-US" sz="2800" dirty="0">
                <a:solidFill>
                  <a:srgbClr val="333399"/>
                </a:solidFill>
                <a:ea typeface="黑体" pitchFamily="49" charset="-122"/>
              </a:rPr>
              <a:t>一个 </a:t>
            </a:r>
            <a:r>
              <a:rPr lang="en-US" altLang="zh-CN" sz="2800" dirty="0">
                <a:solidFill>
                  <a:srgbClr val="333399"/>
                </a:solidFill>
                <a:ea typeface="黑体" pitchFamily="49" charset="-122"/>
              </a:rPr>
              <a:t>HTML </a:t>
            </a:r>
            <a:r>
              <a:rPr lang="zh-CN" altLang="en-US" sz="2800" dirty="0">
                <a:solidFill>
                  <a:srgbClr val="333399"/>
                </a:solidFill>
                <a:ea typeface="黑体" pitchFamily="49" charset="-122"/>
              </a:rPr>
              <a:t>的例子</a:t>
            </a:r>
            <a:r>
              <a:rPr lang="en-US" altLang="zh-CN" sz="2800" dirty="0">
                <a:solidFill>
                  <a:srgbClr val="333399"/>
                </a:solidFill>
                <a:ea typeface="黑体" pitchFamily="49" charset="-122"/>
              </a:rPr>
              <a:t>&lt;/TITLE&gt;</a:t>
            </a:r>
          </a:p>
          <a:p>
            <a:pPr eaLnBrk="1" fontAlgn="base" hangingPunct="1">
              <a:lnSpc>
                <a:spcPct val="110000"/>
              </a:lnSpc>
              <a:spcBef>
                <a:spcPct val="0"/>
              </a:spcBef>
              <a:spcAft>
                <a:spcPct val="0"/>
              </a:spcAft>
            </a:pPr>
            <a:r>
              <a:rPr lang="en-US" altLang="zh-CN" sz="2800" dirty="0">
                <a:solidFill>
                  <a:srgbClr val="333399"/>
                </a:solidFill>
                <a:ea typeface="黑体" pitchFamily="49" charset="-122"/>
              </a:rPr>
              <a:t>&lt;/HEAD&gt;</a:t>
            </a:r>
          </a:p>
          <a:p>
            <a:pPr eaLnBrk="1" fontAlgn="base" hangingPunct="1">
              <a:lnSpc>
                <a:spcPct val="110000"/>
              </a:lnSpc>
              <a:spcBef>
                <a:spcPct val="0"/>
              </a:spcBef>
              <a:spcAft>
                <a:spcPct val="0"/>
              </a:spcAft>
            </a:pPr>
            <a:r>
              <a:rPr lang="en-US" altLang="zh-CN" sz="2800" dirty="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dirty="0">
                <a:solidFill>
                  <a:srgbClr val="333399"/>
                </a:solidFill>
                <a:ea typeface="黑体" pitchFamily="49" charset="-122"/>
              </a:rPr>
              <a:t>      &lt;H1&gt;HTML </a:t>
            </a:r>
            <a:r>
              <a:rPr lang="zh-CN" altLang="en-US" sz="2800" dirty="0">
                <a:solidFill>
                  <a:srgbClr val="333399"/>
                </a:solidFill>
                <a:ea typeface="黑体" pitchFamily="49" charset="-122"/>
              </a:rPr>
              <a:t>很容易掌握</a:t>
            </a:r>
            <a:r>
              <a:rPr lang="en-US" altLang="zh-CN" sz="2800" dirty="0">
                <a:solidFill>
                  <a:srgbClr val="333399"/>
                </a:solidFill>
                <a:ea typeface="黑体" pitchFamily="49" charset="-122"/>
              </a:rPr>
              <a:t>&lt;/H1&gt;</a:t>
            </a:r>
          </a:p>
          <a:p>
            <a:pPr eaLnBrk="1" fontAlgn="base" hangingPunct="1">
              <a:lnSpc>
                <a:spcPct val="110000"/>
              </a:lnSpc>
              <a:spcBef>
                <a:spcPct val="0"/>
              </a:spcBef>
              <a:spcAft>
                <a:spcPct val="0"/>
              </a:spcAft>
            </a:pPr>
            <a:r>
              <a:rPr lang="en-US" altLang="zh-CN" sz="2800" dirty="0">
                <a:solidFill>
                  <a:srgbClr val="333399"/>
                </a:solidFill>
                <a:ea typeface="黑体" pitchFamily="49" charset="-122"/>
              </a:rPr>
              <a:t>      &lt;P&gt;</a:t>
            </a:r>
            <a:r>
              <a:rPr lang="zh-CN" altLang="en-US" sz="2800" dirty="0">
                <a:solidFill>
                  <a:srgbClr val="333399"/>
                </a:solidFill>
                <a:ea typeface="黑体" pitchFamily="49" charset="-122"/>
              </a:rPr>
              <a:t>这是第一个段落。虽然很</a:t>
            </a:r>
          </a:p>
          <a:p>
            <a:pPr eaLnBrk="1" fontAlgn="base" hangingPunct="1">
              <a:lnSpc>
                <a:spcPct val="110000"/>
              </a:lnSpc>
              <a:spcBef>
                <a:spcPct val="0"/>
              </a:spcBef>
              <a:spcAft>
                <a:spcPct val="0"/>
              </a:spcAft>
            </a:pPr>
            <a:r>
              <a:rPr lang="zh-CN" altLang="en-US" sz="2800" dirty="0">
                <a:solidFill>
                  <a:srgbClr val="333399"/>
                </a:solidFill>
                <a:ea typeface="黑体" pitchFamily="49" charset="-122"/>
              </a:rPr>
              <a:t>       短，但它仍是一个段落。</a:t>
            </a:r>
            <a:r>
              <a:rPr lang="en-US" altLang="zh-CN" sz="2800" dirty="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dirty="0">
                <a:solidFill>
                  <a:srgbClr val="333399"/>
                </a:solidFill>
                <a:ea typeface="黑体" pitchFamily="49" charset="-122"/>
              </a:rPr>
              <a:t>      &lt;P&gt;</a:t>
            </a:r>
            <a:r>
              <a:rPr lang="zh-CN" altLang="en-US" sz="2800" dirty="0">
                <a:solidFill>
                  <a:srgbClr val="333399"/>
                </a:solidFill>
                <a:ea typeface="黑体" pitchFamily="49" charset="-122"/>
              </a:rPr>
              <a:t>这是第二个段落。</a:t>
            </a:r>
            <a:r>
              <a:rPr lang="en-US" altLang="zh-CN" sz="2800" dirty="0">
                <a:solidFill>
                  <a:srgbClr val="333399"/>
                </a:solidFill>
                <a:ea typeface="黑体" pitchFamily="49" charset="-122"/>
              </a:rPr>
              <a:t>&lt;/P&gt;</a:t>
            </a:r>
          </a:p>
          <a:p>
            <a:pPr eaLnBrk="1" fontAlgn="base" hangingPunct="1">
              <a:lnSpc>
                <a:spcPct val="110000"/>
              </a:lnSpc>
              <a:spcBef>
                <a:spcPct val="0"/>
              </a:spcBef>
              <a:spcAft>
                <a:spcPct val="0"/>
              </a:spcAft>
            </a:pPr>
            <a:r>
              <a:rPr lang="en-US" altLang="zh-CN" sz="2800" dirty="0">
                <a:solidFill>
                  <a:srgbClr val="333399"/>
                </a:solidFill>
                <a:ea typeface="黑体" pitchFamily="49" charset="-122"/>
              </a:rPr>
              <a:t>&lt;/BODY&gt;</a:t>
            </a:r>
          </a:p>
          <a:p>
            <a:pPr eaLnBrk="1" fontAlgn="base" hangingPunct="1">
              <a:lnSpc>
                <a:spcPct val="110000"/>
              </a:lnSpc>
              <a:spcBef>
                <a:spcPct val="0"/>
              </a:spcBef>
              <a:spcAft>
                <a:spcPct val="0"/>
              </a:spcAft>
            </a:pPr>
            <a:r>
              <a:rPr lang="en-US" altLang="zh-CN" sz="2800" dirty="0">
                <a:solidFill>
                  <a:srgbClr val="333399"/>
                </a:solidFill>
                <a:ea typeface="黑体" pitchFamily="49" charset="-122"/>
              </a:rPr>
              <a:t>&lt;/HTML&gt;</a:t>
            </a:r>
          </a:p>
        </p:txBody>
      </p:sp>
      <p:sp>
        <p:nvSpPr>
          <p:cNvPr id="971780" name="Text Box 4"/>
          <p:cNvSpPr txBox="1">
            <a:spLocks noChangeArrowheads="1"/>
          </p:cNvSpPr>
          <p:nvPr/>
        </p:nvSpPr>
        <p:spPr bwMode="auto">
          <a:xfrm>
            <a:off x="5795963" y="5689600"/>
            <a:ext cx="2644775" cy="547688"/>
          </a:xfrm>
          <a:prstGeom prst="rect">
            <a:avLst/>
          </a:prstGeom>
          <a:solidFill>
            <a:srgbClr val="FFFF99"/>
          </a:solidFill>
          <a:ln w="28575">
            <a:solidFill>
              <a:schemeClr val="hlink"/>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HTML </a:t>
            </a:r>
            <a:r>
              <a:rPr lang="zh-CN" altLang="en-US" sz="2800">
                <a:solidFill>
                  <a:srgbClr val="333399"/>
                </a:solidFill>
                <a:ea typeface="黑体" pitchFamily="49" charset="-122"/>
              </a:rPr>
              <a:t>文档结束</a:t>
            </a:r>
            <a:endParaRPr lang="zh-CN" altLang="en-US" sz="2800">
              <a:solidFill>
                <a:srgbClr val="333399"/>
              </a:solidFill>
            </a:endParaRPr>
          </a:p>
        </p:txBody>
      </p:sp>
      <p:sp>
        <p:nvSpPr>
          <p:cNvPr id="971781" name="Line 5"/>
          <p:cNvSpPr>
            <a:spLocks noChangeShapeType="1"/>
          </p:cNvSpPr>
          <p:nvPr/>
        </p:nvSpPr>
        <p:spPr bwMode="auto">
          <a:xfrm flipH="1">
            <a:off x="1924050" y="6007100"/>
            <a:ext cx="3870325" cy="11113"/>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2239761367"/>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4"/>
          <p:cNvSpPr>
            <a:spLocks noGrp="1" noChangeArrowheads="1"/>
          </p:cNvSpPr>
          <p:nvPr>
            <p:ph type="title"/>
          </p:nvPr>
        </p:nvSpPr>
        <p:spPr/>
        <p:txBody>
          <a:bodyPr/>
          <a:lstStyle/>
          <a:p>
            <a:pPr algn="ctr" eaLnBrk="1" hangingPunct="1"/>
            <a:r>
              <a:rPr lang="zh-CN" altLang="en-US"/>
              <a:t>两种不同的链接</a:t>
            </a:r>
          </a:p>
        </p:txBody>
      </p:sp>
      <p:sp>
        <p:nvSpPr>
          <p:cNvPr id="972803" name="Rectangle 5"/>
          <p:cNvSpPr>
            <a:spLocks noGrp="1" noChangeArrowheads="1"/>
          </p:cNvSpPr>
          <p:nvPr>
            <p:ph type="body" idx="1"/>
          </p:nvPr>
        </p:nvSpPr>
        <p:spPr>
          <a:xfrm>
            <a:off x="1042988" y="1978025"/>
            <a:ext cx="7772400" cy="1222375"/>
          </a:xfrm>
        </p:spPr>
        <p:txBody>
          <a:bodyPr/>
          <a:lstStyle/>
          <a:p>
            <a:pPr eaLnBrk="1" hangingPunct="1"/>
            <a:r>
              <a:rPr lang="zh-CN" altLang="en-US" dirty="0"/>
              <a:t>远程链接：超链的终点是其他网点上的页面。</a:t>
            </a:r>
          </a:p>
          <a:p>
            <a:pPr eaLnBrk="1" hangingPunct="1"/>
            <a:r>
              <a:rPr lang="zh-CN" altLang="en-US" dirty="0"/>
              <a:t>本地链接：超链指向本计算机中的某个文件。</a:t>
            </a:r>
          </a:p>
        </p:txBody>
      </p:sp>
    </p:spTree>
    <p:extLst>
      <p:ext uri="{BB962C8B-B14F-4D97-AF65-F5344CB8AC3E}">
        <p14:creationId xmlns:p14="http://schemas.microsoft.com/office/powerpoint/2010/main" val="374692037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
            <a:extLst>
              <a:ext uri="{FF2B5EF4-FFF2-40B4-BE49-F238E27FC236}">
                <a16:creationId xmlns:a16="http://schemas.microsoft.com/office/drawing/2014/main" id="{6AE84114-66A6-4A17-8216-27369AD946B5}"/>
              </a:ext>
            </a:extLst>
          </p:cNvPr>
          <p:cNvSpPr txBox="1">
            <a:spLocks noChangeArrowheads="1"/>
          </p:cNvSpPr>
          <p:nvPr/>
        </p:nvSpPr>
        <p:spPr bwMode="auto">
          <a:xfrm>
            <a:off x="922338" y="1208088"/>
            <a:ext cx="377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4.TCP/IP</a:t>
            </a:r>
            <a:r>
              <a:rPr lang="zh-CN" altLang="en-US" sz="2400"/>
              <a:t>中的应用层协议</a:t>
            </a:r>
          </a:p>
        </p:txBody>
      </p:sp>
      <p:sp>
        <p:nvSpPr>
          <p:cNvPr id="39939" name="文本框 2">
            <a:extLst>
              <a:ext uri="{FF2B5EF4-FFF2-40B4-BE49-F238E27FC236}">
                <a16:creationId xmlns:a16="http://schemas.microsoft.com/office/drawing/2014/main" id="{7E018004-0BED-4AF7-88C1-713B7BCFB9A0}"/>
              </a:ext>
            </a:extLst>
          </p:cNvPr>
          <p:cNvSpPr txBox="1">
            <a:spLocks noChangeArrowheads="1"/>
          </p:cNvSpPr>
          <p:nvPr/>
        </p:nvSpPr>
        <p:spPr bwMode="auto">
          <a:xfrm>
            <a:off x="927100" y="2052638"/>
            <a:ext cx="7289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TCP/IP</a:t>
            </a:r>
            <a:r>
              <a:rPr lang="zh-CN" altLang="en-US" sz="2400"/>
              <a:t>协议簇提供了一些常用的公共应用层协议。</a:t>
            </a:r>
          </a:p>
        </p:txBody>
      </p:sp>
      <p:sp>
        <p:nvSpPr>
          <p:cNvPr id="39940" name="文本框 3">
            <a:extLst>
              <a:ext uri="{FF2B5EF4-FFF2-40B4-BE49-F238E27FC236}">
                <a16:creationId xmlns:a16="http://schemas.microsoft.com/office/drawing/2014/main" id="{B81D20D0-9B2D-467E-BFC5-7042E0B0C7BE}"/>
              </a:ext>
            </a:extLst>
          </p:cNvPr>
          <p:cNvSpPr txBox="1">
            <a:spLocks noChangeArrowheads="1"/>
          </p:cNvSpPr>
          <p:nvPr/>
        </p:nvSpPr>
        <p:spPr bwMode="auto">
          <a:xfrm>
            <a:off x="1123950" y="2967038"/>
            <a:ext cx="2470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域名解析协议</a:t>
            </a:r>
          </a:p>
        </p:txBody>
      </p:sp>
      <p:sp>
        <p:nvSpPr>
          <p:cNvPr id="39941" name="文本框 4">
            <a:extLst>
              <a:ext uri="{FF2B5EF4-FFF2-40B4-BE49-F238E27FC236}">
                <a16:creationId xmlns:a16="http://schemas.microsoft.com/office/drawing/2014/main" id="{1F1AA863-1109-4B01-AD02-763E0D35B04B}"/>
              </a:ext>
            </a:extLst>
          </p:cNvPr>
          <p:cNvSpPr txBox="1">
            <a:spLocks noChangeArrowheads="1"/>
          </p:cNvSpPr>
          <p:nvPr/>
        </p:nvSpPr>
        <p:spPr bwMode="auto">
          <a:xfrm>
            <a:off x="1123950" y="3587750"/>
            <a:ext cx="3506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电子邮件协议</a:t>
            </a:r>
          </a:p>
        </p:txBody>
      </p:sp>
      <p:sp>
        <p:nvSpPr>
          <p:cNvPr id="39942" name="文本框 5">
            <a:extLst>
              <a:ext uri="{FF2B5EF4-FFF2-40B4-BE49-F238E27FC236}">
                <a16:creationId xmlns:a16="http://schemas.microsoft.com/office/drawing/2014/main" id="{365DBF05-C036-4E9C-A1B8-6EF943F26783}"/>
              </a:ext>
            </a:extLst>
          </p:cNvPr>
          <p:cNvSpPr txBox="1">
            <a:spLocks noChangeArrowheads="1"/>
          </p:cNvSpPr>
          <p:nvPr/>
        </p:nvSpPr>
        <p:spPr bwMode="auto">
          <a:xfrm>
            <a:off x="1123950" y="4221163"/>
            <a:ext cx="3506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文件传输协议</a:t>
            </a:r>
          </a:p>
        </p:txBody>
      </p:sp>
      <p:sp>
        <p:nvSpPr>
          <p:cNvPr id="39943" name="文本框 6">
            <a:extLst>
              <a:ext uri="{FF2B5EF4-FFF2-40B4-BE49-F238E27FC236}">
                <a16:creationId xmlns:a16="http://schemas.microsoft.com/office/drawing/2014/main" id="{C2DF5C1E-9285-4091-9CC3-2E6D1BE8096D}"/>
              </a:ext>
            </a:extLst>
          </p:cNvPr>
          <p:cNvSpPr txBox="1">
            <a:spLocks noChangeArrowheads="1"/>
          </p:cNvSpPr>
          <p:nvPr/>
        </p:nvSpPr>
        <p:spPr bwMode="auto">
          <a:xfrm>
            <a:off x="4711700" y="4221163"/>
            <a:ext cx="3505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远程访问协议</a:t>
            </a:r>
          </a:p>
        </p:txBody>
      </p:sp>
      <p:sp>
        <p:nvSpPr>
          <p:cNvPr id="39944" name="矩形 7">
            <a:extLst>
              <a:ext uri="{FF2B5EF4-FFF2-40B4-BE49-F238E27FC236}">
                <a16:creationId xmlns:a16="http://schemas.microsoft.com/office/drawing/2014/main" id="{0E61B872-6E66-4848-B570-9F6684D80563}"/>
              </a:ext>
            </a:extLst>
          </p:cNvPr>
          <p:cNvSpPr>
            <a:spLocks noChangeArrowheads="1"/>
          </p:cNvSpPr>
          <p:nvPr/>
        </p:nvSpPr>
        <p:spPr bwMode="auto">
          <a:xfrm>
            <a:off x="4711700" y="2967038"/>
            <a:ext cx="2695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超文本传输协议</a:t>
            </a:r>
          </a:p>
        </p:txBody>
      </p:sp>
      <p:sp>
        <p:nvSpPr>
          <p:cNvPr id="39945" name="矩形 8">
            <a:extLst>
              <a:ext uri="{FF2B5EF4-FFF2-40B4-BE49-F238E27FC236}">
                <a16:creationId xmlns:a16="http://schemas.microsoft.com/office/drawing/2014/main" id="{0A217696-1028-42CE-99E8-414A29A291B0}"/>
              </a:ext>
            </a:extLst>
          </p:cNvPr>
          <p:cNvSpPr>
            <a:spLocks noChangeArrowheads="1"/>
          </p:cNvSpPr>
          <p:nvPr/>
        </p:nvSpPr>
        <p:spPr bwMode="auto">
          <a:xfrm>
            <a:off x="4711700" y="3587750"/>
            <a:ext cx="2386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会话发起协议</a:t>
            </a: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a:xfrm>
            <a:off x="910908" y="205740"/>
            <a:ext cx="8116887" cy="960120"/>
          </a:xfrm>
        </p:spPr>
        <p:txBody>
          <a:bodyPr/>
          <a:lstStyle/>
          <a:p>
            <a:pPr algn="ctr" eaLnBrk="1" hangingPunct="1"/>
            <a:r>
              <a:rPr lang="en-US" altLang="zh-CN" sz="2800" dirty="0">
                <a:latin typeface="+mj-ea"/>
              </a:rPr>
              <a:t>2.  </a:t>
            </a:r>
            <a:r>
              <a:rPr lang="zh-CN" altLang="en-US" sz="2800" dirty="0">
                <a:latin typeface="+mj-ea"/>
              </a:rPr>
              <a:t>动态万维网文档 </a:t>
            </a:r>
          </a:p>
        </p:txBody>
      </p:sp>
      <p:sp>
        <p:nvSpPr>
          <p:cNvPr id="692227" name="Rectangle 3"/>
          <p:cNvSpPr>
            <a:spLocks noGrp="1" noChangeArrowheads="1"/>
          </p:cNvSpPr>
          <p:nvPr>
            <p:ph type="body" idx="1"/>
          </p:nvPr>
        </p:nvSpPr>
        <p:spPr>
          <a:xfrm>
            <a:off x="618808" y="1580833"/>
            <a:ext cx="8204200" cy="3711785"/>
          </a:xfrm>
        </p:spPr>
        <p:txBody>
          <a:bodyPr/>
          <a:lstStyle/>
          <a:p>
            <a:pPr eaLnBrk="1" hangingPunct="1"/>
            <a:r>
              <a:rPr lang="zh-CN" altLang="en-US" dirty="0"/>
              <a:t>静态文档是指该文档创作完毕后就存放在万维网服务器中，在被用户浏览的过程中，内容不会改变。 </a:t>
            </a:r>
          </a:p>
          <a:p>
            <a:pPr eaLnBrk="1" hangingPunct="1"/>
            <a:r>
              <a:rPr lang="zh-CN" altLang="en-US" dirty="0"/>
              <a:t>动态文档是指文档的内容是在浏览器访问万维网服务器时才由应用程序动态创建。</a:t>
            </a:r>
          </a:p>
          <a:p>
            <a:pPr eaLnBrk="1" hangingPunct="1"/>
            <a:r>
              <a:rPr lang="zh-CN" altLang="en-US" dirty="0"/>
              <a:t>动态文档和静态文档之间的主要差别体现在服务器一端。这主要是文档内容的生成方法不同。而从浏览器的角度看，这两种文档并没有区别。  </a:t>
            </a:r>
          </a:p>
        </p:txBody>
      </p:sp>
    </p:spTree>
    <p:extLst>
      <p:ext uri="{BB962C8B-B14F-4D97-AF65-F5344CB8AC3E}">
        <p14:creationId xmlns:p14="http://schemas.microsoft.com/office/powerpoint/2010/main" val="25454723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22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2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type="title"/>
          </p:nvPr>
        </p:nvSpPr>
        <p:spPr>
          <a:xfrm>
            <a:off x="1150938" y="160973"/>
            <a:ext cx="7308850" cy="911225"/>
          </a:xfrm>
        </p:spPr>
        <p:txBody>
          <a:bodyPr/>
          <a:lstStyle/>
          <a:p>
            <a:pPr algn="ctr" eaLnBrk="1" hangingPunct="1"/>
            <a:r>
              <a:rPr lang="zh-CN" altLang="en-US"/>
              <a:t>万维网服务器功能的扩充 </a:t>
            </a:r>
          </a:p>
        </p:txBody>
      </p:sp>
      <p:sp>
        <p:nvSpPr>
          <p:cNvPr id="974851" name="Rectangle 3"/>
          <p:cNvSpPr>
            <a:spLocks noGrp="1" noChangeArrowheads="1"/>
          </p:cNvSpPr>
          <p:nvPr>
            <p:ph type="body" idx="1"/>
          </p:nvPr>
        </p:nvSpPr>
        <p:spPr>
          <a:xfrm>
            <a:off x="1042988" y="1978025"/>
            <a:ext cx="7772400" cy="4114800"/>
          </a:xfrm>
        </p:spPr>
        <p:txBody>
          <a:bodyPr/>
          <a:lstStyle/>
          <a:p>
            <a:pPr eaLnBrk="1" hangingPunct="1">
              <a:buFont typeface="Wingdings" pitchFamily="2" charset="2"/>
              <a:buNone/>
            </a:pPr>
            <a:r>
              <a:rPr lang="en-US" altLang="zh-CN"/>
              <a:t>(1) </a:t>
            </a:r>
            <a:r>
              <a:rPr lang="zh-CN" altLang="en-US"/>
              <a:t>应增加另一个应用程序，用来处理浏览器发来的数据，并创建动态文档。</a:t>
            </a:r>
          </a:p>
          <a:p>
            <a:pPr eaLnBrk="1" hangingPunct="1">
              <a:buFont typeface="Wingdings" pitchFamily="2" charset="2"/>
              <a:buNone/>
            </a:pPr>
            <a:r>
              <a:rPr lang="en-US" altLang="zh-CN"/>
              <a:t>(2) </a:t>
            </a:r>
            <a:r>
              <a:rPr lang="zh-CN" altLang="en-US"/>
              <a:t>应增加一个机制，用来使万维网服务器把浏览器发来的数据传送给这个应用程序，然后万维网服务器能够解释这个应用程序的输出，并向浏览器返回 </a:t>
            </a:r>
            <a:r>
              <a:rPr lang="en-US" altLang="zh-CN"/>
              <a:t>HTML </a:t>
            </a:r>
            <a:r>
              <a:rPr lang="zh-CN" altLang="en-US"/>
              <a:t>文档。</a:t>
            </a:r>
          </a:p>
        </p:txBody>
      </p:sp>
    </p:spTree>
    <p:extLst>
      <p:ext uri="{BB962C8B-B14F-4D97-AF65-F5344CB8AC3E}">
        <p14:creationId xmlns:p14="http://schemas.microsoft.com/office/powerpoint/2010/main" val="1882709211"/>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5874"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0975" y="2184400"/>
            <a:ext cx="1471613" cy="256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9"/>
          <p:cNvGrpSpPr>
            <a:grpSpLocks/>
          </p:cNvGrpSpPr>
          <p:nvPr/>
        </p:nvGrpSpPr>
        <p:grpSpPr bwMode="auto">
          <a:xfrm>
            <a:off x="5603875" y="3027363"/>
            <a:ext cx="1825625" cy="1122362"/>
            <a:chOff x="3530" y="1904"/>
            <a:chExt cx="1150" cy="707"/>
          </a:xfrm>
        </p:grpSpPr>
        <p:sp>
          <p:nvSpPr>
            <p:cNvPr id="975910" name="AutoShape 5"/>
            <p:cNvSpPr>
              <a:spLocks noChangeArrowheads="1"/>
            </p:cNvSpPr>
            <p:nvPr/>
          </p:nvSpPr>
          <p:spPr bwMode="auto">
            <a:xfrm>
              <a:off x="4238" y="1904"/>
              <a:ext cx="442" cy="289"/>
            </a:xfrm>
            <a:prstGeom prst="can">
              <a:avLst>
                <a:gd name="adj" fmla="val 39583"/>
              </a:avLst>
            </a:prstGeom>
            <a:gradFill rotWithShape="1">
              <a:gsLst>
                <a:gs pos="0">
                  <a:srgbClr val="666666"/>
                </a:gs>
                <a:gs pos="50000">
                  <a:srgbClr val="DDDDDD"/>
                </a:gs>
                <a:gs pos="100000">
                  <a:srgbClr val="666666"/>
                </a:gs>
              </a:gsLst>
              <a:lin ang="0" scaled="1"/>
            </a:gra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5911" name="Line 14"/>
            <p:cNvSpPr>
              <a:spLocks noChangeShapeType="1"/>
            </p:cNvSpPr>
            <p:nvPr/>
          </p:nvSpPr>
          <p:spPr bwMode="auto">
            <a:xfrm flipV="1">
              <a:off x="3985" y="2177"/>
              <a:ext cx="393" cy="232"/>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5912" name="Line 18"/>
            <p:cNvSpPr>
              <a:spLocks noChangeShapeType="1"/>
            </p:cNvSpPr>
            <p:nvPr/>
          </p:nvSpPr>
          <p:spPr bwMode="auto">
            <a:xfrm>
              <a:off x="3530" y="2276"/>
              <a:ext cx="186" cy="181"/>
            </a:xfrm>
            <a:prstGeom prst="line">
              <a:avLst/>
            </a:prstGeom>
            <a:noFill/>
            <a:ln w="254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5913" name="Oval 13"/>
            <p:cNvSpPr>
              <a:spLocks noChangeArrowheads="1"/>
            </p:cNvSpPr>
            <p:nvPr/>
          </p:nvSpPr>
          <p:spPr bwMode="auto">
            <a:xfrm>
              <a:off x="3651" y="2385"/>
              <a:ext cx="450" cy="226"/>
            </a:xfrm>
            <a:prstGeom prst="ellipse">
              <a:avLst/>
            </a:prstGeom>
            <a:solidFill>
              <a:srgbClr val="FFFF99"/>
            </a:solidFill>
            <a:ln w="9525">
              <a:solidFill>
                <a:schemeClr val="tx1"/>
              </a:solidFill>
              <a:round/>
              <a:headEnd/>
              <a:tailEnd/>
            </a:ln>
          </p:spPr>
          <p:txBody>
            <a:bodyPr wrap="none" anchor="ctr"/>
            <a:lstStyle/>
            <a:p>
              <a:pPr algn="ctr" fontAlgn="base">
                <a:spcBef>
                  <a:spcPct val="0"/>
                </a:spcBef>
                <a:spcAft>
                  <a:spcPct val="0"/>
                </a:spcAft>
              </a:pPr>
              <a:r>
                <a:rPr lang="en-US" altLang="zh-CN" sz="2000">
                  <a:solidFill>
                    <a:srgbClr val="3333CC"/>
                  </a:solidFill>
                  <a:ea typeface="宋体" pitchFamily="2" charset="-122"/>
                </a:rPr>
                <a:t>CGI</a:t>
              </a:r>
            </a:p>
          </p:txBody>
        </p:sp>
      </p:grpSp>
      <p:grpSp>
        <p:nvGrpSpPr>
          <p:cNvPr id="3" name="Group 45"/>
          <p:cNvGrpSpPr>
            <a:grpSpLocks/>
          </p:cNvGrpSpPr>
          <p:nvPr/>
        </p:nvGrpSpPr>
        <p:grpSpPr bwMode="auto">
          <a:xfrm>
            <a:off x="1054100" y="4959350"/>
            <a:ext cx="5534025" cy="1709738"/>
            <a:chOff x="664" y="3124"/>
            <a:chExt cx="3486" cy="1077"/>
          </a:xfrm>
        </p:grpSpPr>
        <p:sp>
          <p:nvSpPr>
            <p:cNvPr id="975904" name="Line 32"/>
            <p:cNvSpPr>
              <a:spLocks noChangeShapeType="1"/>
            </p:cNvSpPr>
            <p:nvPr/>
          </p:nvSpPr>
          <p:spPr bwMode="auto">
            <a:xfrm flipH="1" flipV="1">
              <a:off x="664" y="3680"/>
              <a:ext cx="2965" cy="11"/>
            </a:xfrm>
            <a:prstGeom prst="line">
              <a:avLst/>
            </a:prstGeom>
            <a:noFill/>
            <a:ln w="28575">
              <a:solidFill>
                <a:srgbClr val="333399"/>
              </a:solidFill>
              <a:prstDash val="dash"/>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75905" name="Text Box 34"/>
            <p:cNvSpPr txBox="1">
              <a:spLocks noChangeArrowheads="1"/>
            </p:cNvSpPr>
            <p:nvPr/>
          </p:nvSpPr>
          <p:spPr bwMode="auto">
            <a:xfrm>
              <a:off x="2336" y="3124"/>
              <a:ext cx="709" cy="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0600" dirty="0">
                  <a:solidFill>
                    <a:srgbClr val="333399"/>
                  </a:solidFill>
                  <a:ea typeface="黑体" pitchFamily="49" charset="-122"/>
                  <a:sym typeface="Wingdings" pitchFamily="2" charset="2"/>
                </a:rPr>
                <a:t></a:t>
              </a:r>
              <a:endParaRPr kumimoji="1" lang="en-US" altLang="zh-CN" sz="10600" dirty="0">
                <a:solidFill>
                  <a:srgbClr val="333399"/>
                </a:solidFill>
                <a:ea typeface="黑体" pitchFamily="49" charset="-122"/>
              </a:endParaRPr>
            </a:p>
          </p:txBody>
        </p:sp>
        <p:sp>
          <p:nvSpPr>
            <p:cNvPr id="975906" name="Text Box 36"/>
            <p:cNvSpPr txBox="1">
              <a:spLocks noChangeArrowheads="1"/>
            </p:cNvSpPr>
            <p:nvPr/>
          </p:nvSpPr>
          <p:spPr bwMode="auto">
            <a:xfrm>
              <a:off x="2830" y="3217"/>
              <a:ext cx="1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r>
                <a:rPr kumimoji="1" lang="en-US" altLang="zh-CN" sz="2000">
                  <a:solidFill>
                    <a:srgbClr val="333399"/>
                  </a:solidFill>
                  <a:ea typeface="黑体" pitchFamily="49" charset="-122"/>
                </a:rPr>
                <a:t> </a:t>
              </a:r>
              <a:r>
                <a:rPr kumimoji="1" lang="zh-CN" altLang="en-US" sz="2000">
                  <a:solidFill>
                    <a:srgbClr val="333399"/>
                  </a:solidFill>
                  <a:ea typeface="黑体" pitchFamily="49" charset="-122"/>
                </a:rPr>
                <a:t>响应动态文档</a:t>
              </a:r>
            </a:p>
          </p:txBody>
        </p:sp>
        <p:grpSp>
          <p:nvGrpSpPr>
            <p:cNvPr id="975907" name="Group 37"/>
            <p:cNvGrpSpPr>
              <a:grpSpLocks/>
            </p:cNvGrpSpPr>
            <p:nvPr/>
          </p:nvGrpSpPr>
          <p:grpSpPr bwMode="auto">
            <a:xfrm flipH="1">
              <a:off x="1039" y="3509"/>
              <a:ext cx="1433" cy="321"/>
              <a:chOff x="1152" y="1824"/>
              <a:chExt cx="1296" cy="240"/>
            </a:xfrm>
          </p:grpSpPr>
          <p:sp>
            <p:nvSpPr>
              <p:cNvPr id="975908" name="AutoShape 38"/>
              <p:cNvSpPr>
                <a:spLocks noChangeArrowheads="1"/>
              </p:cNvSpPr>
              <p:nvPr/>
            </p:nvSpPr>
            <p:spPr bwMode="auto">
              <a:xfrm>
                <a:off x="2160" y="1872"/>
                <a:ext cx="288" cy="144"/>
              </a:xfrm>
              <a:prstGeom prst="rightArrow">
                <a:avLst>
                  <a:gd name="adj1" fmla="val 50000"/>
                  <a:gd name="adj2" fmla="val 50000"/>
                </a:avLst>
              </a:prstGeom>
              <a:solidFill>
                <a:srgbClr val="FFCCFF"/>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5909" name="Rectangle 39"/>
              <p:cNvSpPr>
                <a:spLocks noChangeArrowheads="1"/>
              </p:cNvSpPr>
              <p:nvPr/>
            </p:nvSpPr>
            <p:spPr bwMode="auto">
              <a:xfrm>
                <a:off x="1152" y="1824"/>
                <a:ext cx="1008" cy="240"/>
              </a:xfrm>
              <a:prstGeom prst="rect">
                <a:avLst/>
              </a:prstGeom>
              <a:solidFill>
                <a:srgbClr val="FFCCFF"/>
              </a:solidFill>
              <a:ln w="9525">
                <a:solidFill>
                  <a:schemeClr val="tx1"/>
                </a:solidFill>
                <a:miter lim="800000"/>
                <a:headEnd/>
                <a:tailEnd/>
              </a:ln>
            </p:spPr>
            <p:txBody>
              <a:bodyPr wrap="none" anchor="ctr"/>
              <a:lstStyle/>
              <a:p>
                <a:pPr algn="ctr" fontAlgn="base">
                  <a:spcBef>
                    <a:spcPct val="0"/>
                  </a:spcBef>
                  <a:spcAft>
                    <a:spcPct val="0"/>
                  </a:spcAft>
                </a:pPr>
                <a:r>
                  <a:rPr kumimoji="1" lang="en-US" altLang="zh-CN" sz="2000">
                    <a:solidFill>
                      <a:srgbClr val="333399"/>
                    </a:solidFill>
                  </a:rPr>
                  <a:t>HTTP </a:t>
                </a:r>
                <a:r>
                  <a:rPr kumimoji="1" lang="zh-CN" altLang="en-US" sz="2000">
                    <a:solidFill>
                      <a:srgbClr val="333399"/>
                    </a:solidFill>
                  </a:rPr>
                  <a:t>响应报文</a:t>
                </a:r>
              </a:p>
            </p:txBody>
          </p:sp>
        </p:grpSp>
      </p:grpSp>
      <p:sp>
        <p:nvSpPr>
          <p:cNvPr id="975877" name="Rectangle 2"/>
          <p:cNvSpPr>
            <a:spLocks noGrp="1" noChangeArrowheads="1"/>
          </p:cNvSpPr>
          <p:nvPr>
            <p:ph type="title"/>
          </p:nvPr>
        </p:nvSpPr>
        <p:spPr/>
        <p:txBody>
          <a:bodyPr/>
          <a:lstStyle/>
          <a:p>
            <a:pPr algn="ctr" eaLnBrk="1" hangingPunct="1"/>
            <a:r>
              <a:rPr lang="zh-CN" altLang="en-US" dirty="0"/>
              <a:t>扩充了功能的万维网服务器 </a:t>
            </a:r>
          </a:p>
        </p:txBody>
      </p:sp>
      <p:sp>
        <p:nvSpPr>
          <p:cNvPr id="975878" name="Rectangle 6"/>
          <p:cNvSpPr>
            <a:spLocks noChangeArrowheads="1"/>
          </p:cNvSpPr>
          <p:nvPr/>
        </p:nvSpPr>
        <p:spPr bwMode="auto">
          <a:xfrm>
            <a:off x="5184775" y="1882775"/>
            <a:ext cx="170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zh-CN" altLang="en-US" sz="2000">
                <a:solidFill>
                  <a:srgbClr val="333399"/>
                </a:solidFill>
              </a:rPr>
              <a:t>万维网服务器</a:t>
            </a:r>
          </a:p>
        </p:txBody>
      </p:sp>
      <p:sp>
        <p:nvSpPr>
          <p:cNvPr id="975879" name="Oval 7"/>
          <p:cNvSpPr>
            <a:spLocks noChangeArrowheads="1"/>
          </p:cNvSpPr>
          <p:nvPr/>
        </p:nvSpPr>
        <p:spPr bwMode="auto">
          <a:xfrm>
            <a:off x="5351463" y="3408363"/>
            <a:ext cx="423862" cy="223837"/>
          </a:xfrm>
          <a:prstGeom prst="ellipse">
            <a:avLst/>
          </a:prstGeom>
          <a:solidFill>
            <a:srgbClr val="66FF66"/>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5880" name="Rectangle 8"/>
          <p:cNvSpPr>
            <a:spLocks noChangeArrowheads="1"/>
          </p:cNvSpPr>
          <p:nvPr/>
        </p:nvSpPr>
        <p:spPr bwMode="auto">
          <a:xfrm>
            <a:off x="1987550" y="2573338"/>
            <a:ext cx="942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lnSpc>
                <a:spcPct val="90000"/>
              </a:lnSpc>
              <a:spcBef>
                <a:spcPct val="0"/>
              </a:spcBef>
              <a:spcAft>
                <a:spcPct val="0"/>
              </a:spcAft>
            </a:pPr>
            <a:r>
              <a:rPr kumimoji="1" lang="zh-CN" altLang="en-US" sz="2000">
                <a:solidFill>
                  <a:srgbClr val="333399"/>
                </a:solidFill>
              </a:rPr>
              <a:t>浏览器</a:t>
            </a:r>
          </a:p>
          <a:p>
            <a:pPr eaLnBrk="0" fontAlgn="base" hangingPunct="0">
              <a:lnSpc>
                <a:spcPct val="90000"/>
              </a:lnSpc>
              <a:spcBef>
                <a:spcPct val="0"/>
              </a:spcBef>
              <a:spcAft>
                <a:spcPct val="0"/>
              </a:spcAft>
            </a:pPr>
            <a:r>
              <a:rPr kumimoji="1" lang="zh-CN" altLang="en-US" sz="2000">
                <a:solidFill>
                  <a:srgbClr val="333399"/>
                </a:solidFill>
              </a:rPr>
              <a:t> 程序</a:t>
            </a:r>
          </a:p>
        </p:txBody>
      </p:sp>
      <p:sp>
        <p:nvSpPr>
          <p:cNvPr id="975881" name="Rectangle 9"/>
          <p:cNvSpPr>
            <a:spLocks noChangeArrowheads="1"/>
          </p:cNvSpPr>
          <p:nvPr/>
        </p:nvSpPr>
        <p:spPr bwMode="auto">
          <a:xfrm>
            <a:off x="495300" y="2244725"/>
            <a:ext cx="145097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zh-CN" altLang="en-US" sz="2000">
                <a:solidFill>
                  <a:srgbClr val="333399"/>
                </a:solidFill>
              </a:rPr>
              <a:t>万维网客户</a:t>
            </a:r>
          </a:p>
        </p:txBody>
      </p:sp>
      <p:sp>
        <p:nvSpPr>
          <p:cNvPr id="975882" name="Line 10"/>
          <p:cNvSpPr>
            <a:spLocks noChangeShapeType="1"/>
          </p:cNvSpPr>
          <p:nvPr/>
        </p:nvSpPr>
        <p:spPr bwMode="auto">
          <a:xfrm>
            <a:off x="4706938" y="3175000"/>
            <a:ext cx="777875" cy="342900"/>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5883" name="Rectangle 11"/>
          <p:cNvSpPr>
            <a:spLocks noChangeArrowheads="1"/>
          </p:cNvSpPr>
          <p:nvPr/>
        </p:nvSpPr>
        <p:spPr bwMode="auto">
          <a:xfrm>
            <a:off x="3927475" y="2794000"/>
            <a:ext cx="942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lnSpc>
                <a:spcPct val="90000"/>
              </a:lnSpc>
              <a:spcBef>
                <a:spcPct val="0"/>
              </a:spcBef>
              <a:spcAft>
                <a:spcPct val="0"/>
              </a:spcAft>
            </a:pPr>
            <a:r>
              <a:rPr kumimoji="1" lang="zh-CN" altLang="en-US" sz="2000">
                <a:solidFill>
                  <a:srgbClr val="333399"/>
                </a:solidFill>
              </a:rPr>
              <a:t>服务器</a:t>
            </a:r>
          </a:p>
          <a:p>
            <a:pPr eaLnBrk="0" fontAlgn="base" hangingPunct="0">
              <a:lnSpc>
                <a:spcPct val="90000"/>
              </a:lnSpc>
              <a:spcBef>
                <a:spcPct val="0"/>
              </a:spcBef>
              <a:spcAft>
                <a:spcPct val="0"/>
              </a:spcAft>
            </a:pPr>
            <a:r>
              <a:rPr kumimoji="1" lang="zh-CN" altLang="en-US" sz="2000">
                <a:solidFill>
                  <a:srgbClr val="333399"/>
                </a:solidFill>
              </a:rPr>
              <a:t> 程序</a:t>
            </a:r>
          </a:p>
        </p:txBody>
      </p:sp>
      <p:sp>
        <p:nvSpPr>
          <p:cNvPr id="975884" name="Rectangle 12"/>
          <p:cNvSpPr>
            <a:spLocks noChangeArrowheads="1"/>
          </p:cNvSpPr>
          <p:nvPr/>
        </p:nvSpPr>
        <p:spPr bwMode="auto">
          <a:xfrm>
            <a:off x="2933700" y="3141663"/>
            <a:ext cx="8461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en-US" altLang="zh-CN" sz="2000">
                <a:solidFill>
                  <a:srgbClr val="333399"/>
                </a:solidFill>
              </a:rPr>
              <a:t>HTTP</a:t>
            </a:r>
          </a:p>
        </p:txBody>
      </p:sp>
      <p:sp>
        <p:nvSpPr>
          <p:cNvPr id="975885" name="Rectangle 16"/>
          <p:cNvSpPr>
            <a:spLocks noChangeArrowheads="1"/>
          </p:cNvSpPr>
          <p:nvPr/>
        </p:nvSpPr>
        <p:spPr bwMode="auto">
          <a:xfrm>
            <a:off x="6686550" y="2636838"/>
            <a:ext cx="942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zh-CN" altLang="en-US" sz="2000">
                <a:solidFill>
                  <a:srgbClr val="333399"/>
                </a:solidFill>
              </a:rPr>
              <a:t>数据库</a:t>
            </a:r>
          </a:p>
        </p:txBody>
      </p:sp>
      <p:pic>
        <p:nvPicPr>
          <p:cNvPr id="975886" name="Picture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8" y="2592388"/>
            <a:ext cx="1030287"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5887" name="Oval 20"/>
          <p:cNvSpPr>
            <a:spLocks noChangeArrowheads="1"/>
          </p:cNvSpPr>
          <p:nvPr/>
        </p:nvSpPr>
        <p:spPr bwMode="auto">
          <a:xfrm>
            <a:off x="1065213" y="3421063"/>
            <a:ext cx="430212" cy="211137"/>
          </a:xfrm>
          <a:prstGeom prst="ellipse">
            <a:avLst/>
          </a:prstGeom>
          <a:solidFill>
            <a:srgbClr val="66FF66"/>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5888" name="Line 21"/>
          <p:cNvSpPr>
            <a:spLocks noChangeShapeType="1"/>
          </p:cNvSpPr>
          <p:nvPr/>
        </p:nvSpPr>
        <p:spPr bwMode="auto">
          <a:xfrm flipH="1">
            <a:off x="1311275" y="3089275"/>
            <a:ext cx="860425" cy="422275"/>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5889" name="Freeform 22" descr="横虚线"/>
          <p:cNvSpPr>
            <a:spLocks/>
          </p:cNvSpPr>
          <p:nvPr/>
        </p:nvSpPr>
        <p:spPr bwMode="auto">
          <a:xfrm>
            <a:off x="852488" y="2794000"/>
            <a:ext cx="544512" cy="393700"/>
          </a:xfrm>
          <a:custGeom>
            <a:avLst/>
            <a:gdLst>
              <a:gd name="T0" fmla="*/ 17 w 463"/>
              <a:gd name="T1" fmla="*/ 0 h 322"/>
              <a:gd name="T2" fmla="*/ 462 w 463"/>
              <a:gd name="T3" fmla="*/ 0 h 322"/>
              <a:gd name="T4" fmla="*/ 443 w 463"/>
              <a:gd name="T5" fmla="*/ 321 h 322"/>
              <a:gd name="T6" fmla="*/ 0 w 463"/>
              <a:gd name="T7" fmla="*/ 304 h 322"/>
              <a:gd name="T8" fmla="*/ 17 w 463"/>
              <a:gd name="T9" fmla="*/ 0 h 322"/>
              <a:gd name="T10" fmla="*/ 0 60000 65536"/>
              <a:gd name="T11" fmla="*/ 0 60000 65536"/>
              <a:gd name="T12" fmla="*/ 0 60000 65536"/>
              <a:gd name="T13" fmla="*/ 0 60000 65536"/>
              <a:gd name="T14" fmla="*/ 0 60000 65536"/>
              <a:gd name="T15" fmla="*/ 0 w 463"/>
              <a:gd name="T16" fmla="*/ 0 h 322"/>
              <a:gd name="T17" fmla="*/ 463 w 463"/>
              <a:gd name="T18" fmla="*/ 322 h 322"/>
            </a:gdLst>
            <a:ahLst/>
            <a:cxnLst>
              <a:cxn ang="T10">
                <a:pos x="T0" y="T1"/>
              </a:cxn>
              <a:cxn ang="T11">
                <a:pos x="T2" y="T3"/>
              </a:cxn>
              <a:cxn ang="T12">
                <a:pos x="T4" y="T5"/>
              </a:cxn>
              <a:cxn ang="T13">
                <a:pos x="T6" y="T7"/>
              </a:cxn>
              <a:cxn ang="T14">
                <a:pos x="T8" y="T9"/>
              </a:cxn>
            </a:cxnLst>
            <a:rect l="T15" t="T16" r="T17" b="T18"/>
            <a:pathLst>
              <a:path w="463" h="322">
                <a:moveTo>
                  <a:pt x="17" y="0"/>
                </a:moveTo>
                <a:lnTo>
                  <a:pt x="462" y="0"/>
                </a:lnTo>
                <a:lnTo>
                  <a:pt x="443" y="321"/>
                </a:lnTo>
                <a:lnTo>
                  <a:pt x="0" y="304"/>
                </a:lnTo>
                <a:lnTo>
                  <a:pt x="17" y="0"/>
                </a:lnTo>
              </a:path>
            </a:pathLst>
          </a:custGeom>
          <a:pattFill prst="dashHorz">
            <a:fgClr>
              <a:schemeClr val="bg2"/>
            </a:fgClr>
            <a:bgClr>
              <a:schemeClr val="bg1"/>
            </a:bgClr>
          </a:patt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5" name="Group 50"/>
          <p:cNvGrpSpPr>
            <a:grpSpLocks/>
          </p:cNvGrpSpPr>
          <p:nvPr/>
        </p:nvGrpSpPr>
        <p:grpSpPr bwMode="auto">
          <a:xfrm>
            <a:off x="684213" y="4371975"/>
            <a:ext cx="5091112" cy="1793875"/>
            <a:chOff x="431" y="2754"/>
            <a:chExt cx="3207" cy="1130"/>
          </a:xfrm>
        </p:grpSpPr>
        <p:sp>
          <p:nvSpPr>
            <p:cNvPr id="975896" name="Line 27"/>
            <p:cNvSpPr>
              <a:spLocks noChangeShapeType="1"/>
            </p:cNvSpPr>
            <p:nvPr/>
          </p:nvSpPr>
          <p:spPr bwMode="auto">
            <a:xfrm>
              <a:off x="664" y="2791"/>
              <a:ext cx="0" cy="1093"/>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75897" name="Line 28"/>
            <p:cNvSpPr>
              <a:spLocks noChangeShapeType="1"/>
            </p:cNvSpPr>
            <p:nvPr/>
          </p:nvSpPr>
          <p:spPr bwMode="auto">
            <a:xfrm>
              <a:off x="3638" y="2855"/>
              <a:ext cx="0" cy="102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975898" name="Group 44"/>
            <p:cNvGrpSpPr>
              <a:grpSpLocks/>
            </p:cNvGrpSpPr>
            <p:nvPr/>
          </p:nvGrpSpPr>
          <p:grpSpPr bwMode="auto">
            <a:xfrm>
              <a:off x="431" y="2754"/>
              <a:ext cx="3207" cy="487"/>
              <a:chOff x="431" y="2754"/>
              <a:chExt cx="3207" cy="487"/>
            </a:xfrm>
          </p:grpSpPr>
          <p:sp>
            <p:nvSpPr>
              <p:cNvPr id="975899" name="Line 23"/>
              <p:cNvSpPr>
                <a:spLocks noChangeShapeType="1"/>
              </p:cNvSpPr>
              <p:nvPr/>
            </p:nvSpPr>
            <p:spPr bwMode="auto">
              <a:xfrm flipV="1">
                <a:off x="673" y="3080"/>
                <a:ext cx="2965" cy="11"/>
              </a:xfrm>
              <a:prstGeom prst="line">
                <a:avLst/>
              </a:prstGeom>
              <a:noFill/>
              <a:ln w="28575">
                <a:solidFill>
                  <a:srgbClr val="333399"/>
                </a:solidFill>
                <a:prstDash val="dash"/>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975900" name="Group 24"/>
              <p:cNvGrpSpPr>
                <a:grpSpLocks/>
              </p:cNvGrpSpPr>
              <p:nvPr/>
            </p:nvGrpSpPr>
            <p:grpSpPr bwMode="auto">
              <a:xfrm>
                <a:off x="1419" y="2919"/>
                <a:ext cx="1461" cy="322"/>
                <a:chOff x="1152" y="1824"/>
                <a:chExt cx="1296" cy="240"/>
              </a:xfrm>
            </p:grpSpPr>
            <p:sp>
              <p:nvSpPr>
                <p:cNvPr id="975902" name="AutoShape 25"/>
                <p:cNvSpPr>
                  <a:spLocks noChangeArrowheads="1"/>
                </p:cNvSpPr>
                <p:nvPr/>
              </p:nvSpPr>
              <p:spPr bwMode="auto">
                <a:xfrm>
                  <a:off x="2160" y="1872"/>
                  <a:ext cx="288" cy="144"/>
                </a:xfrm>
                <a:prstGeom prst="rightArrow">
                  <a:avLst>
                    <a:gd name="adj1" fmla="val 50000"/>
                    <a:gd name="adj2" fmla="val 50000"/>
                  </a:avLst>
                </a:prstGeom>
                <a:solidFill>
                  <a:srgbClr val="CCECFF"/>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5903" name="Rectangle 26"/>
                <p:cNvSpPr>
                  <a:spLocks noChangeArrowheads="1"/>
                </p:cNvSpPr>
                <p:nvPr/>
              </p:nvSpPr>
              <p:spPr bwMode="auto">
                <a:xfrm>
                  <a:off x="1152" y="1824"/>
                  <a:ext cx="1008" cy="240"/>
                </a:xfrm>
                <a:prstGeom prst="rect">
                  <a:avLst/>
                </a:prstGeom>
                <a:solidFill>
                  <a:srgbClr val="CCECFF"/>
                </a:solidFill>
                <a:ln w="9525">
                  <a:solidFill>
                    <a:schemeClr val="tx1"/>
                  </a:solidFill>
                  <a:miter lim="800000"/>
                  <a:headEnd/>
                  <a:tailEnd/>
                </a:ln>
              </p:spPr>
              <p:txBody>
                <a:bodyPr wrap="none" anchor="ctr"/>
                <a:lstStyle/>
                <a:p>
                  <a:pPr algn="ctr" fontAlgn="base">
                    <a:spcBef>
                      <a:spcPct val="0"/>
                    </a:spcBef>
                    <a:spcAft>
                      <a:spcPct val="0"/>
                    </a:spcAft>
                  </a:pPr>
                  <a:r>
                    <a:rPr kumimoji="1" lang="en-US" altLang="zh-CN" sz="2000">
                      <a:solidFill>
                        <a:srgbClr val="333399"/>
                      </a:solidFill>
                    </a:rPr>
                    <a:t>HTTP </a:t>
                  </a:r>
                  <a:r>
                    <a:rPr kumimoji="1" lang="zh-CN" altLang="en-US" sz="2000">
                      <a:solidFill>
                        <a:srgbClr val="333399"/>
                      </a:solidFill>
                    </a:rPr>
                    <a:t>请求报文</a:t>
                  </a:r>
                </a:p>
              </p:txBody>
            </p:sp>
          </p:grpSp>
          <p:sp>
            <p:nvSpPr>
              <p:cNvPr id="975901" name="Text Box 29"/>
              <p:cNvSpPr txBox="1">
                <a:spLocks noChangeArrowheads="1"/>
              </p:cNvSpPr>
              <p:nvPr/>
            </p:nvSpPr>
            <p:spPr bwMode="auto">
              <a:xfrm>
                <a:off x="431" y="2754"/>
                <a:ext cx="1000"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dirty="0">
                    <a:solidFill>
                      <a:srgbClr val="333399"/>
                    </a:solidFill>
                    <a:ea typeface="黑体" pitchFamily="49" charset="-122"/>
                    <a:sym typeface="Wingdings" pitchFamily="2" charset="2"/>
                  </a:rPr>
                  <a:t></a:t>
                </a:r>
                <a:r>
                  <a:rPr kumimoji="1" lang="en-US" altLang="zh-CN" sz="2000" dirty="0">
                    <a:solidFill>
                      <a:srgbClr val="333399"/>
                    </a:solidFill>
                    <a:ea typeface="黑体" pitchFamily="49" charset="-122"/>
                  </a:rPr>
                  <a:t> </a:t>
                </a:r>
                <a:r>
                  <a:rPr kumimoji="1" lang="zh-CN" altLang="en-US" sz="2000" dirty="0">
                    <a:solidFill>
                      <a:srgbClr val="333399"/>
                    </a:solidFill>
                    <a:ea typeface="黑体" pitchFamily="49" charset="-122"/>
                  </a:rPr>
                  <a:t>请求文档</a:t>
                </a:r>
              </a:p>
            </p:txBody>
          </p:sp>
        </p:grpSp>
      </p:grpSp>
      <p:grpSp>
        <p:nvGrpSpPr>
          <p:cNvPr id="8" name="Group 42"/>
          <p:cNvGrpSpPr>
            <a:grpSpLocks/>
          </p:cNvGrpSpPr>
          <p:nvPr/>
        </p:nvGrpSpPr>
        <p:grpSpPr bwMode="auto">
          <a:xfrm>
            <a:off x="6361113" y="4100513"/>
            <a:ext cx="2603500" cy="1920875"/>
            <a:chOff x="3909" y="2533"/>
            <a:chExt cx="1640" cy="1210"/>
          </a:xfrm>
        </p:grpSpPr>
        <p:sp>
          <p:nvSpPr>
            <p:cNvPr id="975893" name="Line 30"/>
            <p:cNvSpPr>
              <a:spLocks noChangeShapeType="1"/>
            </p:cNvSpPr>
            <p:nvPr/>
          </p:nvSpPr>
          <p:spPr bwMode="auto">
            <a:xfrm>
              <a:off x="3909" y="2533"/>
              <a:ext cx="324" cy="579"/>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75894" name="Text Box 31"/>
            <p:cNvSpPr txBox="1">
              <a:spLocks noChangeArrowheads="1"/>
            </p:cNvSpPr>
            <p:nvPr/>
          </p:nvSpPr>
          <p:spPr bwMode="auto">
            <a:xfrm>
              <a:off x="4221" y="2552"/>
              <a:ext cx="1328"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r>
                <a:rPr kumimoji="1" lang="en-US" altLang="zh-CN" sz="2000">
                  <a:solidFill>
                    <a:srgbClr val="333399"/>
                  </a:solidFill>
                  <a:ea typeface="黑体" pitchFamily="49" charset="-122"/>
                </a:rPr>
                <a:t> CGI </a:t>
              </a:r>
              <a:r>
                <a:rPr kumimoji="1" lang="zh-CN" altLang="en-US" sz="2000">
                  <a:solidFill>
                    <a:srgbClr val="333399"/>
                  </a:solidFill>
                  <a:ea typeface="黑体" pitchFamily="49" charset="-122"/>
                </a:rPr>
                <a:t>程序创建</a:t>
              </a:r>
            </a:p>
            <a:p>
              <a:pPr algn="ctr" eaLnBrk="1" fontAlgn="base" hangingPunct="1">
                <a:spcBef>
                  <a:spcPct val="0"/>
                </a:spcBef>
                <a:spcAft>
                  <a:spcPct val="0"/>
                </a:spcAft>
              </a:pPr>
              <a:r>
                <a:rPr kumimoji="1" lang="zh-CN" altLang="en-US" sz="2000">
                  <a:solidFill>
                    <a:srgbClr val="333399"/>
                  </a:solidFill>
                  <a:ea typeface="黑体" pitchFamily="49" charset="-122"/>
                </a:rPr>
                <a:t>动态文档</a:t>
              </a:r>
            </a:p>
          </p:txBody>
        </p:sp>
        <p:sp>
          <p:nvSpPr>
            <p:cNvPr id="975895" name="Text Box 35"/>
            <p:cNvSpPr txBox="1">
              <a:spLocks noChangeArrowheads="1"/>
            </p:cNvSpPr>
            <p:nvPr/>
          </p:nvSpPr>
          <p:spPr bwMode="auto">
            <a:xfrm>
              <a:off x="4035" y="2667"/>
              <a:ext cx="709" cy="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0600" dirty="0">
                  <a:solidFill>
                    <a:srgbClr val="333399"/>
                  </a:solidFill>
                  <a:ea typeface="黑体" pitchFamily="49" charset="-122"/>
                  <a:sym typeface="Wingdings" pitchFamily="2" charset="2"/>
                </a:rPr>
                <a:t></a:t>
              </a:r>
              <a:endParaRPr kumimoji="1" lang="en-US" altLang="zh-CN" sz="10600" dirty="0">
                <a:solidFill>
                  <a:srgbClr val="333399"/>
                </a:solidFill>
                <a:ea typeface="黑体" pitchFamily="49" charset="-122"/>
              </a:endParaRPr>
            </a:p>
          </p:txBody>
        </p:sp>
      </p:grpSp>
      <p:sp>
        <p:nvSpPr>
          <p:cNvPr id="975892" name="Line 15"/>
          <p:cNvSpPr>
            <a:spLocks noChangeShapeType="1"/>
          </p:cNvSpPr>
          <p:nvPr/>
        </p:nvSpPr>
        <p:spPr bwMode="auto">
          <a:xfrm>
            <a:off x="1397000" y="3511550"/>
            <a:ext cx="4035425" cy="0"/>
          </a:xfrm>
          <a:prstGeom prst="line">
            <a:avLst/>
          </a:prstGeom>
          <a:noFill/>
          <a:ln w="38100">
            <a:solidFill>
              <a:schemeClr val="hlink"/>
            </a:solidFill>
            <a:prstDash val="dash"/>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36100788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nodeType="afterGroup">
                            <p:stCondLst>
                              <p:cond delay="1000"/>
                            </p:stCondLst>
                            <p:childTnLst>
                              <p:par>
                                <p:cTn id="9" presetID="1" presetClass="entr" presetSubtype="0" fill="hold" nodeType="afterEffect">
                                  <p:stCondLst>
                                    <p:cond delay="50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1" fill="hold" nodeType="afterEffect">
                                  <p:stCondLst>
                                    <p:cond delay="50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2000"/>
                                        <p:tgtEl>
                                          <p:spTgt spid="8"/>
                                        </p:tgtEl>
                                      </p:cBhvr>
                                    </p:animEffect>
                                  </p:childTnLst>
                                </p:cTn>
                              </p:par>
                            </p:childTnLst>
                          </p:cTn>
                        </p:par>
                        <p:par>
                          <p:cTn id="15" fill="hold" nodeType="afterGroup">
                            <p:stCondLst>
                              <p:cond delay="4000"/>
                            </p:stCondLst>
                            <p:childTnLst>
                              <p:par>
                                <p:cTn id="16" presetID="22" presetClass="entr" presetSubtype="2" fill="hold" nodeType="afterEffect">
                                  <p:stCondLst>
                                    <p:cond delay="50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a:xfrm>
            <a:off x="1150938" y="199073"/>
            <a:ext cx="7237412" cy="1462087"/>
          </a:xfrm>
        </p:spPr>
        <p:txBody>
          <a:bodyPr/>
          <a:lstStyle/>
          <a:p>
            <a:pPr algn="ctr" eaLnBrk="1" hangingPunct="1"/>
            <a:r>
              <a:rPr lang="zh-CN" altLang="en-US" dirty="0"/>
              <a:t>通用网关接口 </a:t>
            </a:r>
            <a:r>
              <a:rPr lang="en-US" altLang="zh-CN" dirty="0"/>
              <a:t>CGI</a:t>
            </a:r>
            <a:br>
              <a:rPr lang="en-US" altLang="zh-CN" dirty="0"/>
            </a:br>
            <a:r>
              <a:rPr lang="en-US" altLang="zh-CN" sz="3600" dirty="0"/>
              <a:t>(Common Gateway Interface)</a:t>
            </a:r>
            <a:r>
              <a:rPr lang="en-US" altLang="zh-CN" dirty="0"/>
              <a:t> </a:t>
            </a:r>
          </a:p>
        </p:txBody>
      </p:sp>
      <p:sp>
        <p:nvSpPr>
          <p:cNvPr id="696323" name="Rectangle 3"/>
          <p:cNvSpPr>
            <a:spLocks noGrp="1" noChangeArrowheads="1"/>
          </p:cNvSpPr>
          <p:nvPr>
            <p:ph type="body" idx="1"/>
          </p:nvPr>
        </p:nvSpPr>
        <p:spPr>
          <a:xfrm>
            <a:off x="1042988" y="1906588"/>
            <a:ext cx="7772400" cy="3927229"/>
          </a:xfrm>
        </p:spPr>
        <p:txBody>
          <a:bodyPr/>
          <a:lstStyle/>
          <a:p>
            <a:pPr eaLnBrk="1" hangingPunct="1">
              <a:lnSpc>
                <a:spcPct val="90000"/>
              </a:lnSpc>
            </a:pPr>
            <a:r>
              <a:rPr lang="en-US" altLang="zh-CN" sz="2800" dirty="0">
                <a:latin typeface="+mn-ea"/>
              </a:rPr>
              <a:t>CGI </a:t>
            </a:r>
            <a:r>
              <a:rPr lang="zh-CN" altLang="en-US" sz="2800" dirty="0">
                <a:latin typeface="+mn-ea"/>
              </a:rPr>
              <a:t>是一种标准，它定义了动态文档应如何创建，输入数据应如何提供给应用程序，以及输出结果应如何使用。</a:t>
            </a:r>
          </a:p>
          <a:p>
            <a:pPr eaLnBrk="1" hangingPunct="1">
              <a:lnSpc>
                <a:spcPct val="90000"/>
              </a:lnSpc>
            </a:pPr>
            <a:r>
              <a:rPr lang="zh-CN" altLang="en-US" sz="2800" dirty="0">
                <a:latin typeface="+mn-ea"/>
              </a:rPr>
              <a:t>万维网服务器与 </a:t>
            </a:r>
            <a:r>
              <a:rPr lang="en-US" altLang="zh-CN" sz="2800" dirty="0">
                <a:latin typeface="+mn-ea"/>
              </a:rPr>
              <a:t>CGI </a:t>
            </a:r>
            <a:r>
              <a:rPr lang="zh-CN" altLang="en-US" sz="2800" dirty="0">
                <a:latin typeface="+mn-ea"/>
              </a:rPr>
              <a:t>的通信遵循 </a:t>
            </a:r>
            <a:r>
              <a:rPr lang="en-US" altLang="zh-CN" sz="2800" dirty="0">
                <a:latin typeface="+mn-ea"/>
              </a:rPr>
              <a:t>CGI </a:t>
            </a:r>
            <a:r>
              <a:rPr lang="zh-CN" altLang="en-US" sz="2800" dirty="0">
                <a:latin typeface="+mn-ea"/>
              </a:rPr>
              <a:t>标准。</a:t>
            </a:r>
          </a:p>
          <a:p>
            <a:pPr eaLnBrk="1" hangingPunct="1">
              <a:lnSpc>
                <a:spcPct val="90000"/>
              </a:lnSpc>
            </a:pPr>
            <a:r>
              <a:rPr lang="zh-CN" altLang="en-US" sz="2800" dirty="0">
                <a:latin typeface="+mn-ea"/>
              </a:rPr>
              <a:t>“通用”：</a:t>
            </a:r>
            <a:r>
              <a:rPr lang="en-US" altLang="zh-CN" sz="2800" dirty="0">
                <a:latin typeface="+mn-ea"/>
              </a:rPr>
              <a:t>CGI </a:t>
            </a:r>
            <a:r>
              <a:rPr lang="zh-CN" altLang="en-US" sz="2800" dirty="0">
                <a:latin typeface="+mn-ea"/>
              </a:rPr>
              <a:t>标准所定义的规则对其他任何语言都是通用的。</a:t>
            </a:r>
          </a:p>
          <a:p>
            <a:pPr eaLnBrk="1" hangingPunct="1">
              <a:lnSpc>
                <a:spcPct val="90000"/>
              </a:lnSpc>
            </a:pPr>
            <a:r>
              <a:rPr lang="zh-CN" altLang="en-US" sz="2800" dirty="0">
                <a:latin typeface="+mn-ea"/>
              </a:rPr>
              <a:t>“网关”：</a:t>
            </a:r>
            <a:r>
              <a:rPr lang="en-US" altLang="zh-CN" sz="2800" dirty="0">
                <a:latin typeface="+mn-ea"/>
              </a:rPr>
              <a:t>CGI </a:t>
            </a:r>
            <a:r>
              <a:rPr lang="zh-CN" altLang="en-US" sz="2800" dirty="0">
                <a:latin typeface="+mn-ea"/>
              </a:rPr>
              <a:t>程序的作用像网关。</a:t>
            </a:r>
          </a:p>
          <a:p>
            <a:pPr eaLnBrk="1" hangingPunct="1">
              <a:lnSpc>
                <a:spcPct val="90000"/>
              </a:lnSpc>
            </a:pPr>
            <a:r>
              <a:rPr lang="zh-CN" altLang="en-US" sz="2800" dirty="0">
                <a:latin typeface="+mn-ea"/>
              </a:rPr>
              <a:t>“接口”：有一些已定义好的变量和调用等可供其他 </a:t>
            </a:r>
            <a:r>
              <a:rPr lang="en-US" altLang="zh-CN" sz="2800" dirty="0">
                <a:latin typeface="+mn-ea"/>
              </a:rPr>
              <a:t>CGI </a:t>
            </a:r>
            <a:r>
              <a:rPr lang="zh-CN" altLang="en-US" sz="2800" dirty="0">
                <a:latin typeface="+mn-ea"/>
              </a:rPr>
              <a:t>程序使用。  </a:t>
            </a:r>
          </a:p>
        </p:txBody>
      </p:sp>
    </p:spTree>
    <p:extLst>
      <p:ext uri="{BB962C8B-B14F-4D97-AF65-F5344CB8AC3E}">
        <p14:creationId xmlns:p14="http://schemas.microsoft.com/office/powerpoint/2010/main" val="38771883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2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6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pPr algn="ctr" eaLnBrk="1" hangingPunct="1"/>
            <a:r>
              <a:rPr lang="en-US" altLang="zh-CN"/>
              <a:t>CGI </a:t>
            </a:r>
            <a:r>
              <a:rPr lang="zh-CN" altLang="en-US"/>
              <a:t>程序</a:t>
            </a:r>
          </a:p>
        </p:txBody>
      </p:sp>
      <p:sp>
        <p:nvSpPr>
          <p:cNvPr id="697347" name="Rectangle 3"/>
          <p:cNvSpPr>
            <a:spLocks noGrp="1" noChangeArrowheads="1"/>
          </p:cNvSpPr>
          <p:nvPr>
            <p:ph type="body" idx="1"/>
          </p:nvPr>
        </p:nvSpPr>
        <p:spPr>
          <a:xfrm>
            <a:off x="755650" y="2051050"/>
            <a:ext cx="8059738" cy="2979277"/>
          </a:xfrm>
        </p:spPr>
        <p:txBody>
          <a:bodyPr/>
          <a:lstStyle/>
          <a:p>
            <a:pPr eaLnBrk="1" hangingPunct="1">
              <a:lnSpc>
                <a:spcPct val="90000"/>
              </a:lnSpc>
            </a:pPr>
            <a:r>
              <a:rPr lang="en-US" altLang="zh-CN">
                <a:latin typeface="+mn-ea"/>
              </a:rPr>
              <a:t>CGI </a:t>
            </a:r>
            <a:r>
              <a:rPr lang="zh-CN" altLang="en-US">
                <a:latin typeface="+mn-ea"/>
              </a:rPr>
              <a:t>程序的正式名字是 </a:t>
            </a:r>
            <a:r>
              <a:rPr lang="en-US" altLang="zh-CN">
                <a:latin typeface="+mn-ea"/>
              </a:rPr>
              <a:t>CGI </a:t>
            </a:r>
            <a:r>
              <a:rPr lang="zh-CN" altLang="en-US">
                <a:latin typeface="+mn-ea"/>
              </a:rPr>
              <a:t>脚本</a:t>
            </a:r>
            <a:r>
              <a:rPr lang="en-US" altLang="zh-CN">
                <a:latin typeface="+mn-ea"/>
              </a:rPr>
              <a:t>(script)</a:t>
            </a:r>
            <a:r>
              <a:rPr lang="zh-CN" altLang="en-US">
                <a:latin typeface="+mn-ea"/>
              </a:rPr>
              <a:t>。</a:t>
            </a:r>
          </a:p>
          <a:p>
            <a:pPr eaLnBrk="1" hangingPunct="1">
              <a:lnSpc>
                <a:spcPct val="90000"/>
              </a:lnSpc>
            </a:pPr>
            <a:r>
              <a:rPr lang="zh-CN" altLang="en-US">
                <a:latin typeface="+mn-ea"/>
              </a:rPr>
              <a:t>“脚本”指的是一个程序，它被另一个程序（解释程序）而不是计算机的处理机来解释或执行。</a:t>
            </a:r>
          </a:p>
          <a:p>
            <a:pPr eaLnBrk="1" hangingPunct="1">
              <a:lnSpc>
                <a:spcPct val="90000"/>
              </a:lnSpc>
            </a:pPr>
            <a:r>
              <a:rPr lang="zh-CN" altLang="en-US">
                <a:latin typeface="+mn-ea"/>
              </a:rPr>
              <a:t>脚本运行起来要比一般的编译程序要慢，因为它的每一条指令先要被另一个程序来处理（这就要一些附加的指令），而不是直接被指令处理器来处理。  </a:t>
            </a:r>
          </a:p>
        </p:txBody>
      </p:sp>
    </p:spTree>
    <p:extLst>
      <p:ext uri="{BB962C8B-B14F-4D97-AF65-F5344CB8AC3E}">
        <p14:creationId xmlns:p14="http://schemas.microsoft.com/office/powerpoint/2010/main" val="42115453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73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7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p:txBody>
          <a:bodyPr/>
          <a:lstStyle/>
          <a:p>
            <a:pPr algn="ctr" eaLnBrk="1" hangingPunct="1"/>
            <a:r>
              <a:rPr lang="en-US" altLang="zh-CN"/>
              <a:t>3.  </a:t>
            </a:r>
            <a:r>
              <a:rPr lang="zh-CN" altLang="en-US"/>
              <a:t>活动万维网文档</a:t>
            </a:r>
          </a:p>
        </p:txBody>
      </p:sp>
      <p:sp>
        <p:nvSpPr>
          <p:cNvPr id="702467" name="Rectangle 3"/>
          <p:cNvSpPr>
            <a:spLocks noGrp="1" noChangeArrowheads="1"/>
          </p:cNvSpPr>
          <p:nvPr>
            <p:ph type="body" idx="1"/>
          </p:nvPr>
        </p:nvSpPr>
        <p:spPr>
          <a:xfrm>
            <a:off x="1042988" y="1906588"/>
            <a:ext cx="7772400" cy="3797963"/>
          </a:xfrm>
        </p:spPr>
        <p:txBody>
          <a:bodyPr/>
          <a:lstStyle/>
          <a:p>
            <a:pPr eaLnBrk="1" hangingPunct="1"/>
            <a:r>
              <a:rPr lang="zh-CN" altLang="en-US" sz="2800" dirty="0">
                <a:latin typeface="+mn-ea"/>
              </a:rPr>
              <a:t>活动文档</a:t>
            </a:r>
            <a:r>
              <a:rPr lang="en-US" altLang="zh-CN" sz="2800" dirty="0">
                <a:latin typeface="+mn-ea"/>
              </a:rPr>
              <a:t>(active document)</a:t>
            </a:r>
            <a:r>
              <a:rPr lang="zh-CN" altLang="en-US" sz="2800" dirty="0">
                <a:latin typeface="+mn-ea"/>
              </a:rPr>
              <a:t>技术把所有的工作都转移给浏览器端。</a:t>
            </a:r>
          </a:p>
          <a:p>
            <a:pPr eaLnBrk="1" hangingPunct="1"/>
            <a:r>
              <a:rPr lang="zh-CN" altLang="en-US" sz="2800" dirty="0">
                <a:latin typeface="+mn-ea"/>
              </a:rPr>
              <a:t>每当浏览器请求一个活动文档时，服务器就返回一段程序副本在浏览器端运行。</a:t>
            </a:r>
          </a:p>
          <a:p>
            <a:pPr eaLnBrk="1" hangingPunct="1"/>
            <a:r>
              <a:rPr lang="zh-CN" altLang="en-US" sz="2800" dirty="0">
                <a:latin typeface="+mn-ea"/>
              </a:rPr>
              <a:t>活动文档程序可与用户直接交互，并可连续地改变屏幕的显示。</a:t>
            </a:r>
          </a:p>
          <a:p>
            <a:pPr eaLnBrk="1" hangingPunct="1"/>
            <a:r>
              <a:rPr lang="zh-CN" altLang="en-US" sz="2800" dirty="0">
                <a:latin typeface="+mn-ea"/>
              </a:rPr>
              <a:t>由于活动文档技术不需要服务器的连续更新传送，对网络带宽的要求也不会太高。 </a:t>
            </a:r>
          </a:p>
        </p:txBody>
      </p:sp>
    </p:spTree>
    <p:extLst>
      <p:ext uri="{BB962C8B-B14F-4D97-AF65-F5344CB8AC3E}">
        <p14:creationId xmlns:p14="http://schemas.microsoft.com/office/powerpoint/2010/main" val="29773999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24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2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4"/>
          <p:cNvGrpSpPr>
            <a:grpSpLocks/>
          </p:cNvGrpSpPr>
          <p:nvPr/>
        </p:nvGrpSpPr>
        <p:grpSpPr bwMode="auto">
          <a:xfrm>
            <a:off x="2093913" y="4292600"/>
            <a:ext cx="5505450" cy="1706563"/>
            <a:chOff x="1319" y="2704"/>
            <a:chExt cx="3468" cy="1075"/>
          </a:xfrm>
        </p:grpSpPr>
        <p:sp>
          <p:nvSpPr>
            <p:cNvPr id="980008" name="Line 27"/>
            <p:cNvSpPr>
              <a:spLocks noChangeShapeType="1"/>
            </p:cNvSpPr>
            <p:nvPr/>
          </p:nvSpPr>
          <p:spPr bwMode="auto">
            <a:xfrm flipH="1" flipV="1">
              <a:off x="1319" y="3253"/>
              <a:ext cx="2934" cy="9"/>
            </a:xfrm>
            <a:prstGeom prst="line">
              <a:avLst/>
            </a:prstGeom>
            <a:noFill/>
            <a:ln w="28575">
              <a:solidFill>
                <a:srgbClr val="333399"/>
              </a:solidFill>
              <a:prstDash val="dash"/>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80009" name="Text Box 29"/>
            <p:cNvSpPr txBox="1">
              <a:spLocks noChangeArrowheads="1"/>
            </p:cNvSpPr>
            <p:nvPr/>
          </p:nvSpPr>
          <p:spPr bwMode="auto">
            <a:xfrm>
              <a:off x="3787" y="2881"/>
              <a:ext cx="10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r>
                <a:rPr kumimoji="1" lang="en-US" altLang="zh-CN" sz="2000">
                  <a:solidFill>
                    <a:srgbClr val="333399"/>
                  </a:solidFill>
                  <a:ea typeface="黑体" pitchFamily="49" charset="-122"/>
                </a:rPr>
                <a:t> </a:t>
              </a:r>
              <a:r>
                <a:rPr kumimoji="1" lang="zh-CN" altLang="en-US" sz="2000">
                  <a:solidFill>
                    <a:srgbClr val="333399"/>
                  </a:solidFill>
                  <a:ea typeface="黑体" pitchFamily="49" charset="-122"/>
                </a:rPr>
                <a:t>响应程序</a:t>
              </a:r>
            </a:p>
          </p:txBody>
        </p:sp>
        <p:grpSp>
          <p:nvGrpSpPr>
            <p:cNvPr id="980010" name="Group 56"/>
            <p:cNvGrpSpPr>
              <a:grpSpLocks/>
            </p:cNvGrpSpPr>
            <p:nvPr/>
          </p:nvGrpSpPr>
          <p:grpSpPr bwMode="auto">
            <a:xfrm flipH="1">
              <a:off x="1934" y="3121"/>
              <a:ext cx="1445" cy="270"/>
              <a:chOff x="1152" y="1824"/>
              <a:chExt cx="1296" cy="240"/>
            </a:xfrm>
          </p:grpSpPr>
          <p:sp>
            <p:nvSpPr>
              <p:cNvPr id="980017" name="AutoShape 57"/>
              <p:cNvSpPr>
                <a:spLocks noChangeArrowheads="1"/>
              </p:cNvSpPr>
              <p:nvPr/>
            </p:nvSpPr>
            <p:spPr bwMode="auto">
              <a:xfrm>
                <a:off x="2160" y="1872"/>
                <a:ext cx="288" cy="144"/>
              </a:xfrm>
              <a:prstGeom prst="rightArrow">
                <a:avLst>
                  <a:gd name="adj1" fmla="val 50000"/>
                  <a:gd name="adj2" fmla="val 50000"/>
                </a:avLst>
              </a:prstGeom>
              <a:solidFill>
                <a:srgbClr val="FFCCFF"/>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80018" name="Rectangle 58"/>
              <p:cNvSpPr>
                <a:spLocks noChangeArrowheads="1"/>
              </p:cNvSpPr>
              <p:nvPr/>
            </p:nvSpPr>
            <p:spPr bwMode="auto">
              <a:xfrm>
                <a:off x="1152" y="1824"/>
                <a:ext cx="1008" cy="240"/>
              </a:xfrm>
              <a:prstGeom prst="rect">
                <a:avLst/>
              </a:prstGeom>
              <a:solidFill>
                <a:srgbClr val="FFCCFF"/>
              </a:solidFill>
              <a:ln w="9525">
                <a:solidFill>
                  <a:schemeClr val="tx1"/>
                </a:solidFill>
                <a:miter lim="800000"/>
                <a:headEnd/>
                <a:tailEnd/>
              </a:ln>
            </p:spPr>
            <p:txBody>
              <a:bodyPr wrap="none" anchor="ctr"/>
              <a:lstStyle/>
              <a:p>
                <a:pPr algn="ctr" fontAlgn="base">
                  <a:spcBef>
                    <a:spcPct val="0"/>
                  </a:spcBef>
                  <a:spcAft>
                    <a:spcPct val="0"/>
                  </a:spcAft>
                </a:pPr>
                <a:r>
                  <a:rPr kumimoji="1" lang="en-US" altLang="zh-CN" sz="2000">
                    <a:solidFill>
                      <a:srgbClr val="333399"/>
                    </a:solidFill>
                  </a:rPr>
                  <a:t>HTTP </a:t>
                </a:r>
                <a:r>
                  <a:rPr kumimoji="1" lang="zh-CN" altLang="en-US" sz="2000">
                    <a:solidFill>
                      <a:srgbClr val="333399"/>
                    </a:solidFill>
                  </a:rPr>
                  <a:t>响应报文</a:t>
                </a:r>
              </a:p>
            </p:txBody>
          </p:sp>
        </p:grpSp>
        <p:grpSp>
          <p:nvGrpSpPr>
            <p:cNvPr id="980011" name="Group 63"/>
            <p:cNvGrpSpPr>
              <a:grpSpLocks/>
            </p:cNvGrpSpPr>
            <p:nvPr/>
          </p:nvGrpSpPr>
          <p:grpSpPr bwMode="auto">
            <a:xfrm>
              <a:off x="3243" y="2704"/>
              <a:ext cx="709" cy="1075"/>
              <a:chOff x="975" y="3203"/>
              <a:chExt cx="709" cy="1075"/>
            </a:xfrm>
          </p:grpSpPr>
          <p:sp>
            <p:nvSpPr>
              <p:cNvPr id="980012" name="Rectangle 64"/>
              <p:cNvSpPr>
                <a:spLocks noChangeArrowheads="1"/>
              </p:cNvSpPr>
              <p:nvPr/>
            </p:nvSpPr>
            <p:spPr bwMode="auto">
              <a:xfrm>
                <a:off x="1123" y="3806"/>
                <a:ext cx="401" cy="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80013" name="Text Box 65"/>
              <p:cNvSpPr txBox="1">
                <a:spLocks noChangeArrowheads="1"/>
              </p:cNvSpPr>
              <p:nvPr/>
            </p:nvSpPr>
            <p:spPr bwMode="auto">
              <a:xfrm>
                <a:off x="975" y="3203"/>
                <a:ext cx="709" cy="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0600">
                    <a:solidFill>
                      <a:srgbClr val="333399"/>
                    </a:solidFill>
                    <a:ea typeface="黑体" pitchFamily="49" charset="-122"/>
                    <a:sym typeface="Wingdings" pitchFamily="2" charset="2"/>
                  </a:rPr>
                  <a:t></a:t>
                </a:r>
                <a:endParaRPr kumimoji="1" lang="en-US" altLang="zh-CN" sz="10600">
                  <a:solidFill>
                    <a:srgbClr val="333399"/>
                  </a:solidFill>
                  <a:ea typeface="黑体" pitchFamily="49" charset="-122"/>
                </a:endParaRPr>
              </a:p>
            </p:txBody>
          </p:sp>
          <p:grpSp>
            <p:nvGrpSpPr>
              <p:cNvPr id="980014" name="Group 66"/>
              <p:cNvGrpSpPr>
                <a:grpSpLocks/>
              </p:cNvGrpSpPr>
              <p:nvPr/>
            </p:nvGrpSpPr>
            <p:grpSpPr bwMode="auto">
              <a:xfrm>
                <a:off x="1111" y="3612"/>
                <a:ext cx="436" cy="250"/>
                <a:chOff x="2154" y="3884"/>
                <a:chExt cx="436" cy="250"/>
              </a:xfrm>
            </p:grpSpPr>
            <p:sp>
              <p:nvSpPr>
                <p:cNvPr id="980015" name="Rectangle 67"/>
                <p:cNvSpPr>
                  <a:spLocks noChangeArrowheads="1"/>
                </p:cNvSpPr>
                <p:nvPr/>
              </p:nvSpPr>
              <p:spPr bwMode="auto">
                <a:xfrm>
                  <a:off x="2175" y="3927"/>
                  <a:ext cx="375" cy="1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80016" name="Text Box 68"/>
                <p:cNvSpPr txBox="1">
                  <a:spLocks noChangeArrowheads="1"/>
                </p:cNvSpPr>
                <p:nvPr/>
              </p:nvSpPr>
              <p:spPr bwMode="auto">
                <a:xfrm>
                  <a:off x="2154" y="3884"/>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程序</a:t>
                  </a:r>
                </a:p>
              </p:txBody>
            </p:sp>
          </p:grpSp>
        </p:grpSp>
      </p:grpSp>
      <p:sp>
        <p:nvSpPr>
          <p:cNvPr id="979971" name="Rectangle 2"/>
          <p:cNvSpPr>
            <a:spLocks noGrp="1" noChangeArrowheads="1"/>
          </p:cNvSpPr>
          <p:nvPr>
            <p:ph type="title"/>
          </p:nvPr>
        </p:nvSpPr>
        <p:spPr>
          <a:xfrm>
            <a:off x="1040606" y="174625"/>
            <a:ext cx="7793037" cy="768350"/>
          </a:xfrm>
        </p:spPr>
        <p:txBody>
          <a:bodyPr/>
          <a:lstStyle/>
          <a:p>
            <a:pPr algn="ctr" eaLnBrk="1" hangingPunct="1"/>
            <a:r>
              <a:rPr lang="zh-CN" altLang="en-US" sz="4000" dirty="0"/>
              <a:t>活动文档在客户端创建 </a:t>
            </a:r>
          </a:p>
        </p:txBody>
      </p:sp>
      <p:pic>
        <p:nvPicPr>
          <p:cNvPr id="979972"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6338" y="2092325"/>
            <a:ext cx="1455737" cy="215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9973" name="AutoShape 5"/>
          <p:cNvSpPr>
            <a:spLocks noChangeArrowheads="1"/>
          </p:cNvSpPr>
          <p:nvPr/>
        </p:nvSpPr>
        <p:spPr bwMode="auto">
          <a:xfrm>
            <a:off x="7869238" y="3292475"/>
            <a:ext cx="693737" cy="385763"/>
          </a:xfrm>
          <a:prstGeom prst="can">
            <a:avLst>
              <a:gd name="adj" fmla="val 39583"/>
            </a:avLst>
          </a:prstGeom>
          <a:gradFill rotWithShape="1">
            <a:gsLst>
              <a:gs pos="0">
                <a:srgbClr val="666666"/>
              </a:gs>
              <a:gs pos="50000">
                <a:srgbClr val="DDDDDD"/>
              </a:gs>
              <a:gs pos="100000">
                <a:srgbClr val="666666"/>
              </a:gs>
            </a:gsLst>
            <a:lin ang="0" scaled="1"/>
          </a:gra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9974" name="Rectangle 6"/>
          <p:cNvSpPr>
            <a:spLocks noChangeArrowheads="1"/>
          </p:cNvSpPr>
          <p:nvPr/>
        </p:nvSpPr>
        <p:spPr bwMode="auto">
          <a:xfrm>
            <a:off x="6181725" y="1778000"/>
            <a:ext cx="17065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zh-CN" altLang="en-US" sz="2000">
                <a:solidFill>
                  <a:srgbClr val="333399"/>
                </a:solidFill>
              </a:rPr>
              <a:t>万维网服务器</a:t>
            </a:r>
          </a:p>
        </p:txBody>
      </p:sp>
      <p:sp>
        <p:nvSpPr>
          <p:cNvPr id="979975" name="Oval 7"/>
          <p:cNvSpPr>
            <a:spLocks noChangeArrowheads="1"/>
          </p:cNvSpPr>
          <p:nvPr/>
        </p:nvSpPr>
        <p:spPr bwMode="auto">
          <a:xfrm>
            <a:off x="6346825" y="3121025"/>
            <a:ext cx="419100" cy="188913"/>
          </a:xfrm>
          <a:prstGeom prst="ellipse">
            <a:avLst/>
          </a:prstGeom>
          <a:solidFill>
            <a:srgbClr val="66FF66"/>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9976" name="Rectangle 8"/>
          <p:cNvSpPr>
            <a:spLocks noChangeArrowheads="1"/>
          </p:cNvSpPr>
          <p:nvPr/>
        </p:nvSpPr>
        <p:spPr bwMode="auto">
          <a:xfrm>
            <a:off x="3017838" y="2419350"/>
            <a:ext cx="942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lnSpc>
                <a:spcPct val="90000"/>
              </a:lnSpc>
              <a:spcBef>
                <a:spcPct val="0"/>
              </a:spcBef>
              <a:spcAft>
                <a:spcPct val="0"/>
              </a:spcAft>
            </a:pPr>
            <a:r>
              <a:rPr kumimoji="1" lang="zh-CN" altLang="en-US" sz="2000">
                <a:solidFill>
                  <a:srgbClr val="333399"/>
                </a:solidFill>
              </a:rPr>
              <a:t>浏览器</a:t>
            </a:r>
          </a:p>
          <a:p>
            <a:pPr eaLnBrk="0" fontAlgn="base" hangingPunct="0">
              <a:lnSpc>
                <a:spcPct val="90000"/>
              </a:lnSpc>
              <a:spcBef>
                <a:spcPct val="0"/>
              </a:spcBef>
              <a:spcAft>
                <a:spcPct val="0"/>
              </a:spcAft>
            </a:pPr>
            <a:r>
              <a:rPr kumimoji="1" lang="zh-CN" altLang="en-US" sz="2000">
                <a:solidFill>
                  <a:srgbClr val="333399"/>
                </a:solidFill>
              </a:rPr>
              <a:t> 程序</a:t>
            </a:r>
          </a:p>
        </p:txBody>
      </p:sp>
      <p:sp>
        <p:nvSpPr>
          <p:cNvPr id="979977" name="Rectangle 9"/>
          <p:cNvSpPr>
            <a:spLocks noChangeArrowheads="1"/>
          </p:cNvSpPr>
          <p:nvPr/>
        </p:nvSpPr>
        <p:spPr bwMode="auto">
          <a:xfrm>
            <a:off x="1476375" y="2049463"/>
            <a:ext cx="1450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zh-CN" altLang="en-US" sz="2000">
                <a:solidFill>
                  <a:srgbClr val="333399"/>
                </a:solidFill>
              </a:rPr>
              <a:t>万维网客户</a:t>
            </a:r>
          </a:p>
        </p:txBody>
      </p:sp>
      <p:sp>
        <p:nvSpPr>
          <p:cNvPr id="979978" name="Line 10"/>
          <p:cNvSpPr>
            <a:spLocks noChangeShapeType="1"/>
          </p:cNvSpPr>
          <p:nvPr/>
        </p:nvSpPr>
        <p:spPr bwMode="auto">
          <a:xfrm>
            <a:off x="5707063" y="2925763"/>
            <a:ext cx="769937" cy="287337"/>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9979" name="Rectangle 11"/>
          <p:cNvSpPr>
            <a:spLocks noChangeArrowheads="1"/>
          </p:cNvSpPr>
          <p:nvPr/>
        </p:nvSpPr>
        <p:spPr bwMode="auto">
          <a:xfrm>
            <a:off x="4937125" y="2605088"/>
            <a:ext cx="942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lnSpc>
                <a:spcPct val="90000"/>
              </a:lnSpc>
              <a:spcBef>
                <a:spcPct val="0"/>
              </a:spcBef>
              <a:spcAft>
                <a:spcPct val="0"/>
              </a:spcAft>
            </a:pPr>
            <a:r>
              <a:rPr kumimoji="1" lang="zh-CN" altLang="en-US" sz="2000">
                <a:solidFill>
                  <a:srgbClr val="333399"/>
                </a:solidFill>
              </a:rPr>
              <a:t>服务器</a:t>
            </a:r>
          </a:p>
          <a:p>
            <a:pPr eaLnBrk="0" fontAlgn="base" hangingPunct="0">
              <a:lnSpc>
                <a:spcPct val="90000"/>
              </a:lnSpc>
              <a:spcBef>
                <a:spcPct val="0"/>
              </a:spcBef>
              <a:spcAft>
                <a:spcPct val="0"/>
              </a:spcAft>
            </a:pPr>
            <a:r>
              <a:rPr kumimoji="1" lang="zh-CN" altLang="en-US" sz="2000">
                <a:solidFill>
                  <a:srgbClr val="333399"/>
                </a:solidFill>
              </a:rPr>
              <a:t> 程序</a:t>
            </a:r>
          </a:p>
        </p:txBody>
      </p:sp>
      <p:sp>
        <p:nvSpPr>
          <p:cNvPr id="979980" name="Rectangle 12"/>
          <p:cNvSpPr>
            <a:spLocks noChangeArrowheads="1"/>
          </p:cNvSpPr>
          <p:nvPr/>
        </p:nvSpPr>
        <p:spPr bwMode="auto">
          <a:xfrm>
            <a:off x="4054475" y="2854325"/>
            <a:ext cx="8461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en-US" altLang="zh-CN" sz="2000">
                <a:solidFill>
                  <a:srgbClr val="333399"/>
                </a:solidFill>
              </a:rPr>
              <a:t>HTTP</a:t>
            </a:r>
          </a:p>
        </p:txBody>
      </p:sp>
      <p:sp>
        <p:nvSpPr>
          <p:cNvPr id="979981" name="Line 13"/>
          <p:cNvSpPr>
            <a:spLocks noChangeShapeType="1"/>
          </p:cNvSpPr>
          <p:nvPr/>
        </p:nvSpPr>
        <p:spPr bwMode="auto">
          <a:xfrm>
            <a:off x="6680200" y="3292475"/>
            <a:ext cx="1274763" cy="25717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pic>
        <p:nvPicPr>
          <p:cNvPr id="979982" name="Picture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050" y="2435225"/>
            <a:ext cx="10191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9983" name="Oval 16"/>
          <p:cNvSpPr>
            <a:spLocks noChangeArrowheads="1"/>
          </p:cNvSpPr>
          <p:nvPr/>
        </p:nvSpPr>
        <p:spPr bwMode="auto">
          <a:xfrm>
            <a:off x="2106613" y="3132138"/>
            <a:ext cx="423862" cy="177800"/>
          </a:xfrm>
          <a:prstGeom prst="ellipse">
            <a:avLst/>
          </a:prstGeom>
          <a:solidFill>
            <a:srgbClr val="66FF66"/>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9984" name="Line 17"/>
          <p:cNvSpPr>
            <a:spLocks noChangeShapeType="1"/>
          </p:cNvSpPr>
          <p:nvPr/>
        </p:nvSpPr>
        <p:spPr bwMode="auto">
          <a:xfrm flipH="1">
            <a:off x="2349500" y="2854325"/>
            <a:ext cx="850900" cy="352425"/>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9985" name="Freeform 18" descr="横虚线"/>
          <p:cNvSpPr>
            <a:spLocks/>
          </p:cNvSpPr>
          <p:nvPr/>
        </p:nvSpPr>
        <p:spPr bwMode="auto">
          <a:xfrm>
            <a:off x="1895475" y="2605088"/>
            <a:ext cx="538163" cy="330200"/>
          </a:xfrm>
          <a:custGeom>
            <a:avLst/>
            <a:gdLst>
              <a:gd name="T0" fmla="*/ 17 w 463"/>
              <a:gd name="T1" fmla="*/ 0 h 322"/>
              <a:gd name="T2" fmla="*/ 462 w 463"/>
              <a:gd name="T3" fmla="*/ 0 h 322"/>
              <a:gd name="T4" fmla="*/ 443 w 463"/>
              <a:gd name="T5" fmla="*/ 321 h 322"/>
              <a:gd name="T6" fmla="*/ 0 w 463"/>
              <a:gd name="T7" fmla="*/ 304 h 322"/>
              <a:gd name="T8" fmla="*/ 17 w 463"/>
              <a:gd name="T9" fmla="*/ 0 h 322"/>
              <a:gd name="T10" fmla="*/ 0 60000 65536"/>
              <a:gd name="T11" fmla="*/ 0 60000 65536"/>
              <a:gd name="T12" fmla="*/ 0 60000 65536"/>
              <a:gd name="T13" fmla="*/ 0 60000 65536"/>
              <a:gd name="T14" fmla="*/ 0 60000 65536"/>
              <a:gd name="T15" fmla="*/ 0 w 463"/>
              <a:gd name="T16" fmla="*/ 0 h 322"/>
              <a:gd name="T17" fmla="*/ 463 w 463"/>
              <a:gd name="T18" fmla="*/ 322 h 322"/>
            </a:gdLst>
            <a:ahLst/>
            <a:cxnLst>
              <a:cxn ang="T10">
                <a:pos x="T0" y="T1"/>
              </a:cxn>
              <a:cxn ang="T11">
                <a:pos x="T2" y="T3"/>
              </a:cxn>
              <a:cxn ang="T12">
                <a:pos x="T4" y="T5"/>
              </a:cxn>
              <a:cxn ang="T13">
                <a:pos x="T6" y="T7"/>
              </a:cxn>
              <a:cxn ang="T14">
                <a:pos x="T8" y="T9"/>
              </a:cxn>
            </a:cxnLst>
            <a:rect l="T15" t="T16" r="T17" b="T18"/>
            <a:pathLst>
              <a:path w="463" h="322">
                <a:moveTo>
                  <a:pt x="17" y="0"/>
                </a:moveTo>
                <a:lnTo>
                  <a:pt x="462" y="0"/>
                </a:lnTo>
                <a:lnTo>
                  <a:pt x="443" y="321"/>
                </a:lnTo>
                <a:lnTo>
                  <a:pt x="0" y="304"/>
                </a:lnTo>
                <a:lnTo>
                  <a:pt x="17" y="0"/>
                </a:lnTo>
              </a:path>
            </a:pathLst>
          </a:custGeom>
          <a:pattFill prst="dashHorz">
            <a:fgClr>
              <a:schemeClr val="bg2"/>
            </a:fgClr>
            <a:bgClr>
              <a:schemeClr val="bg1"/>
            </a:bgClr>
          </a:patt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6" name="Group 73"/>
          <p:cNvGrpSpPr>
            <a:grpSpLocks/>
          </p:cNvGrpSpPr>
          <p:nvPr/>
        </p:nvGrpSpPr>
        <p:grpSpPr bwMode="auto">
          <a:xfrm>
            <a:off x="2051050" y="3846513"/>
            <a:ext cx="4714875" cy="1589087"/>
            <a:chOff x="1292" y="2423"/>
            <a:chExt cx="2970" cy="1001"/>
          </a:xfrm>
        </p:grpSpPr>
        <p:sp>
          <p:nvSpPr>
            <p:cNvPr id="980001" name="Line 19"/>
            <p:cNvSpPr>
              <a:spLocks noChangeShapeType="1"/>
            </p:cNvSpPr>
            <p:nvPr/>
          </p:nvSpPr>
          <p:spPr bwMode="auto">
            <a:xfrm flipV="1">
              <a:off x="1328" y="2749"/>
              <a:ext cx="2934" cy="9"/>
            </a:xfrm>
            <a:prstGeom prst="line">
              <a:avLst/>
            </a:prstGeom>
            <a:noFill/>
            <a:ln w="28575">
              <a:solidFill>
                <a:srgbClr val="333399"/>
              </a:solidFill>
              <a:prstDash val="dash"/>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980002" name="Group 20"/>
            <p:cNvGrpSpPr>
              <a:grpSpLocks/>
            </p:cNvGrpSpPr>
            <p:nvPr/>
          </p:nvGrpSpPr>
          <p:grpSpPr bwMode="auto">
            <a:xfrm>
              <a:off x="2298" y="2614"/>
              <a:ext cx="1444" cy="270"/>
              <a:chOff x="1152" y="1824"/>
              <a:chExt cx="1296" cy="240"/>
            </a:xfrm>
          </p:grpSpPr>
          <p:sp>
            <p:nvSpPr>
              <p:cNvPr id="980006" name="AutoShape 21"/>
              <p:cNvSpPr>
                <a:spLocks noChangeArrowheads="1"/>
              </p:cNvSpPr>
              <p:nvPr/>
            </p:nvSpPr>
            <p:spPr bwMode="auto">
              <a:xfrm>
                <a:off x="2160" y="1872"/>
                <a:ext cx="288" cy="144"/>
              </a:xfrm>
              <a:prstGeom prst="rightArrow">
                <a:avLst>
                  <a:gd name="adj1" fmla="val 50000"/>
                  <a:gd name="adj2" fmla="val 50000"/>
                </a:avLst>
              </a:prstGeom>
              <a:solidFill>
                <a:srgbClr val="CCECFF"/>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80007" name="Rectangle 22"/>
              <p:cNvSpPr>
                <a:spLocks noChangeArrowheads="1"/>
              </p:cNvSpPr>
              <p:nvPr/>
            </p:nvSpPr>
            <p:spPr bwMode="auto">
              <a:xfrm>
                <a:off x="1152" y="1824"/>
                <a:ext cx="1008" cy="240"/>
              </a:xfrm>
              <a:prstGeom prst="rect">
                <a:avLst/>
              </a:prstGeom>
              <a:solidFill>
                <a:srgbClr val="CCECFF"/>
              </a:solidFill>
              <a:ln w="9525">
                <a:solidFill>
                  <a:schemeClr val="tx1"/>
                </a:solidFill>
                <a:miter lim="800000"/>
                <a:headEnd/>
                <a:tailEnd/>
              </a:ln>
            </p:spPr>
            <p:txBody>
              <a:bodyPr wrap="none" anchor="ctr"/>
              <a:lstStyle/>
              <a:p>
                <a:pPr algn="ctr" fontAlgn="base">
                  <a:spcBef>
                    <a:spcPct val="0"/>
                  </a:spcBef>
                  <a:spcAft>
                    <a:spcPct val="0"/>
                  </a:spcAft>
                </a:pPr>
                <a:r>
                  <a:rPr kumimoji="1" lang="en-US" altLang="zh-CN" sz="2000">
                    <a:solidFill>
                      <a:srgbClr val="333399"/>
                    </a:solidFill>
                  </a:rPr>
                  <a:t>HTTP </a:t>
                </a:r>
                <a:r>
                  <a:rPr kumimoji="1" lang="zh-CN" altLang="en-US" sz="2000">
                    <a:solidFill>
                      <a:srgbClr val="333399"/>
                    </a:solidFill>
                  </a:rPr>
                  <a:t>请求报文</a:t>
                </a:r>
              </a:p>
            </p:txBody>
          </p:sp>
        </p:grpSp>
        <p:sp>
          <p:nvSpPr>
            <p:cNvPr id="980003" name="Line 23"/>
            <p:cNvSpPr>
              <a:spLocks noChangeShapeType="1"/>
            </p:cNvSpPr>
            <p:nvPr/>
          </p:nvSpPr>
          <p:spPr bwMode="auto">
            <a:xfrm>
              <a:off x="1319" y="2506"/>
              <a:ext cx="0" cy="81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80004" name="Line 24"/>
            <p:cNvSpPr>
              <a:spLocks noChangeShapeType="1"/>
            </p:cNvSpPr>
            <p:nvPr/>
          </p:nvSpPr>
          <p:spPr bwMode="auto">
            <a:xfrm>
              <a:off x="4262" y="2560"/>
              <a:ext cx="0" cy="864"/>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80005" name="Text Box 25"/>
            <p:cNvSpPr txBox="1">
              <a:spLocks noChangeArrowheads="1"/>
            </p:cNvSpPr>
            <p:nvPr/>
          </p:nvSpPr>
          <p:spPr bwMode="auto">
            <a:xfrm>
              <a:off x="1292" y="2423"/>
              <a:ext cx="10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r>
                <a:rPr kumimoji="1" lang="en-US" altLang="zh-CN" sz="2000">
                  <a:solidFill>
                    <a:srgbClr val="333399"/>
                  </a:solidFill>
                  <a:ea typeface="黑体" pitchFamily="49" charset="-122"/>
                </a:rPr>
                <a:t> </a:t>
              </a:r>
              <a:r>
                <a:rPr kumimoji="1" lang="zh-CN" altLang="en-US" sz="2000">
                  <a:solidFill>
                    <a:srgbClr val="333399"/>
                  </a:solidFill>
                  <a:ea typeface="黑体" pitchFamily="49" charset="-122"/>
                </a:rPr>
                <a:t>请求文档</a:t>
              </a:r>
            </a:p>
          </p:txBody>
        </p:sp>
      </p:grpSp>
      <p:sp>
        <p:nvSpPr>
          <p:cNvPr id="979987" name="Text Box 26"/>
          <p:cNvSpPr txBox="1">
            <a:spLocks noChangeArrowheads="1"/>
          </p:cNvSpPr>
          <p:nvPr/>
        </p:nvSpPr>
        <p:spPr bwMode="auto">
          <a:xfrm>
            <a:off x="7164388" y="3717925"/>
            <a:ext cx="20161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kumimoji="1" lang="zh-CN" altLang="en-US" sz="2000">
                <a:solidFill>
                  <a:srgbClr val="333399"/>
                </a:solidFill>
                <a:ea typeface="黑体" pitchFamily="49" charset="-122"/>
              </a:rPr>
              <a:t>程序事先被编译成二进制代码，存放为文件</a:t>
            </a:r>
          </a:p>
        </p:txBody>
      </p:sp>
      <p:sp>
        <p:nvSpPr>
          <p:cNvPr id="979988" name="Text Box 28"/>
          <p:cNvSpPr txBox="1">
            <a:spLocks noChangeArrowheads="1"/>
          </p:cNvSpPr>
          <p:nvPr/>
        </p:nvSpPr>
        <p:spPr bwMode="auto">
          <a:xfrm>
            <a:off x="7672388" y="1700213"/>
            <a:ext cx="1123950" cy="170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0600">
                <a:solidFill>
                  <a:srgbClr val="333399"/>
                </a:solidFill>
                <a:ea typeface="黑体" pitchFamily="49" charset="-122"/>
                <a:sym typeface="Wingdings" pitchFamily="2" charset="2"/>
              </a:rPr>
              <a:t></a:t>
            </a:r>
            <a:endParaRPr kumimoji="1" lang="en-US" altLang="zh-CN" sz="10600">
              <a:solidFill>
                <a:srgbClr val="333399"/>
              </a:solidFill>
              <a:ea typeface="黑体" pitchFamily="49" charset="-122"/>
            </a:endParaRPr>
          </a:p>
        </p:txBody>
      </p:sp>
      <p:grpSp>
        <p:nvGrpSpPr>
          <p:cNvPr id="979989" name="Group 72"/>
          <p:cNvGrpSpPr>
            <a:grpSpLocks/>
          </p:cNvGrpSpPr>
          <p:nvPr/>
        </p:nvGrpSpPr>
        <p:grpSpPr bwMode="auto">
          <a:xfrm>
            <a:off x="7885113" y="2600325"/>
            <a:ext cx="692150" cy="396875"/>
            <a:chOff x="5029" y="853"/>
            <a:chExt cx="436" cy="250"/>
          </a:xfrm>
        </p:grpSpPr>
        <p:sp>
          <p:nvSpPr>
            <p:cNvPr id="979999" name="Rectangle 38"/>
            <p:cNvSpPr>
              <a:spLocks noChangeArrowheads="1"/>
            </p:cNvSpPr>
            <p:nvPr/>
          </p:nvSpPr>
          <p:spPr bwMode="auto">
            <a:xfrm>
              <a:off x="5074" y="903"/>
              <a:ext cx="350" cy="1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80000" name="Text Box 39"/>
            <p:cNvSpPr txBox="1">
              <a:spLocks noChangeArrowheads="1"/>
            </p:cNvSpPr>
            <p:nvPr/>
          </p:nvSpPr>
          <p:spPr bwMode="auto">
            <a:xfrm>
              <a:off x="5029" y="853"/>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程序</a:t>
              </a:r>
            </a:p>
          </p:txBody>
        </p:sp>
      </p:grpSp>
      <p:grpSp>
        <p:nvGrpSpPr>
          <p:cNvPr id="9" name="Group 71"/>
          <p:cNvGrpSpPr>
            <a:grpSpLocks/>
          </p:cNvGrpSpPr>
          <p:nvPr/>
        </p:nvGrpSpPr>
        <p:grpSpPr bwMode="auto">
          <a:xfrm>
            <a:off x="34925" y="4868863"/>
            <a:ext cx="2638425" cy="1706562"/>
            <a:chOff x="22" y="3203"/>
            <a:chExt cx="1662" cy="1075"/>
          </a:xfrm>
        </p:grpSpPr>
        <p:sp>
          <p:nvSpPr>
            <p:cNvPr id="979992" name="Text Box 30"/>
            <p:cNvSpPr txBox="1">
              <a:spLocks noChangeArrowheads="1"/>
            </p:cNvSpPr>
            <p:nvPr/>
          </p:nvSpPr>
          <p:spPr bwMode="auto">
            <a:xfrm>
              <a:off x="22" y="3386"/>
              <a:ext cx="1134"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r>
                <a:rPr kumimoji="1" lang="en-US" altLang="zh-CN" sz="2000">
                  <a:solidFill>
                    <a:srgbClr val="333399"/>
                  </a:solidFill>
                  <a:ea typeface="黑体" pitchFamily="49" charset="-122"/>
                </a:rPr>
                <a:t> </a:t>
              </a:r>
              <a:r>
                <a:rPr kumimoji="1" lang="zh-CN" altLang="en-US" sz="2000">
                  <a:solidFill>
                    <a:srgbClr val="333399"/>
                  </a:solidFill>
                  <a:ea typeface="黑体" pitchFamily="49" charset="-122"/>
                </a:rPr>
                <a:t>此程序在</a:t>
              </a:r>
            </a:p>
            <a:p>
              <a:pPr algn="ctr" eaLnBrk="1" fontAlgn="base" hangingPunct="1">
                <a:spcBef>
                  <a:spcPct val="0"/>
                </a:spcBef>
                <a:spcAft>
                  <a:spcPct val="0"/>
                </a:spcAft>
              </a:pPr>
              <a:r>
                <a:rPr kumimoji="1" lang="zh-CN" altLang="en-US" sz="2000">
                  <a:solidFill>
                    <a:srgbClr val="333399"/>
                  </a:solidFill>
                  <a:ea typeface="黑体" pitchFamily="49" charset="-122"/>
                </a:rPr>
                <a:t>客户端创建</a:t>
              </a:r>
            </a:p>
            <a:p>
              <a:pPr algn="ctr" eaLnBrk="1" fontAlgn="base" hangingPunct="1">
                <a:spcBef>
                  <a:spcPct val="0"/>
                </a:spcBef>
                <a:spcAft>
                  <a:spcPct val="0"/>
                </a:spcAft>
              </a:pPr>
              <a:r>
                <a:rPr kumimoji="1" lang="zh-CN" altLang="en-US" sz="2000">
                  <a:solidFill>
                    <a:srgbClr val="333399"/>
                  </a:solidFill>
                  <a:ea typeface="黑体" pitchFamily="49" charset="-122"/>
                </a:rPr>
                <a:t>出活动文档</a:t>
              </a:r>
            </a:p>
          </p:txBody>
        </p:sp>
        <p:grpSp>
          <p:nvGrpSpPr>
            <p:cNvPr id="979993" name="Group 62"/>
            <p:cNvGrpSpPr>
              <a:grpSpLocks/>
            </p:cNvGrpSpPr>
            <p:nvPr/>
          </p:nvGrpSpPr>
          <p:grpSpPr bwMode="auto">
            <a:xfrm>
              <a:off x="975" y="3203"/>
              <a:ext cx="709" cy="1075"/>
              <a:chOff x="975" y="3203"/>
              <a:chExt cx="709" cy="1075"/>
            </a:xfrm>
          </p:grpSpPr>
          <p:sp>
            <p:nvSpPr>
              <p:cNvPr id="979994" name="Rectangle 41"/>
              <p:cNvSpPr>
                <a:spLocks noChangeArrowheads="1"/>
              </p:cNvSpPr>
              <p:nvPr/>
            </p:nvSpPr>
            <p:spPr bwMode="auto">
              <a:xfrm>
                <a:off x="1123" y="3806"/>
                <a:ext cx="401" cy="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9995" name="Text Box 42"/>
              <p:cNvSpPr txBox="1">
                <a:spLocks noChangeArrowheads="1"/>
              </p:cNvSpPr>
              <p:nvPr/>
            </p:nvSpPr>
            <p:spPr bwMode="auto">
              <a:xfrm>
                <a:off x="975" y="3203"/>
                <a:ext cx="709" cy="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0600">
                    <a:solidFill>
                      <a:srgbClr val="333399"/>
                    </a:solidFill>
                    <a:ea typeface="黑体" pitchFamily="49" charset="-122"/>
                    <a:sym typeface="Wingdings" pitchFamily="2" charset="2"/>
                  </a:rPr>
                  <a:t></a:t>
                </a:r>
                <a:endParaRPr kumimoji="1" lang="en-US" altLang="zh-CN" sz="10600">
                  <a:solidFill>
                    <a:srgbClr val="333399"/>
                  </a:solidFill>
                  <a:ea typeface="黑体" pitchFamily="49" charset="-122"/>
                </a:endParaRPr>
              </a:p>
            </p:txBody>
          </p:sp>
          <p:grpSp>
            <p:nvGrpSpPr>
              <p:cNvPr id="979996" name="Group 60"/>
              <p:cNvGrpSpPr>
                <a:grpSpLocks/>
              </p:cNvGrpSpPr>
              <p:nvPr/>
            </p:nvGrpSpPr>
            <p:grpSpPr bwMode="auto">
              <a:xfrm>
                <a:off x="1111" y="3612"/>
                <a:ext cx="436" cy="250"/>
                <a:chOff x="2154" y="3884"/>
                <a:chExt cx="436" cy="250"/>
              </a:xfrm>
            </p:grpSpPr>
            <p:sp>
              <p:nvSpPr>
                <p:cNvPr id="979997" name="Rectangle 44"/>
                <p:cNvSpPr>
                  <a:spLocks noChangeArrowheads="1"/>
                </p:cNvSpPr>
                <p:nvPr/>
              </p:nvSpPr>
              <p:spPr bwMode="auto">
                <a:xfrm>
                  <a:off x="2175" y="3927"/>
                  <a:ext cx="375" cy="1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79998" name="Text Box 45"/>
                <p:cNvSpPr txBox="1">
                  <a:spLocks noChangeArrowheads="1"/>
                </p:cNvSpPr>
                <p:nvPr/>
              </p:nvSpPr>
              <p:spPr bwMode="auto">
                <a:xfrm>
                  <a:off x="2154" y="3884"/>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文档</a:t>
                  </a:r>
                </a:p>
              </p:txBody>
            </p:sp>
          </p:grpSp>
        </p:grpSp>
      </p:grpSp>
      <p:sp>
        <p:nvSpPr>
          <p:cNvPr id="979991" name="Line 14"/>
          <p:cNvSpPr>
            <a:spLocks noChangeShapeType="1"/>
          </p:cNvSpPr>
          <p:nvPr/>
        </p:nvSpPr>
        <p:spPr bwMode="auto">
          <a:xfrm>
            <a:off x="2433638" y="3206750"/>
            <a:ext cx="3992562" cy="0"/>
          </a:xfrm>
          <a:prstGeom prst="line">
            <a:avLst/>
          </a:prstGeom>
          <a:noFill/>
          <a:ln w="28575">
            <a:solidFill>
              <a:schemeClr val="hlink"/>
            </a:solidFill>
            <a:prstDash val="dash"/>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14426922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nodeType="afterGroup">
                            <p:stCondLst>
                              <p:cond delay="1000"/>
                            </p:stCondLst>
                            <p:childTnLst>
                              <p:par>
                                <p:cTn id="9" presetID="22" presetClass="entr" presetSubtype="2" fill="hold"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1000"/>
                                        <p:tgtEl>
                                          <p:spTgt spid="2"/>
                                        </p:tgtEl>
                                      </p:cBhvr>
                                    </p:animEffect>
                                  </p:childTnLst>
                                </p:cTn>
                              </p:par>
                            </p:childTnLst>
                          </p:cTn>
                        </p:par>
                        <p:par>
                          <p:cTn id="12" fill="hold" nodeType="afterGroup">
                            <p:stCondLst>
                              <p:cond delay="2500"/>
                            </p:stCondLst>
                            <p:childTnLst>
                              <p:par>
                                <p:cTn id="13" presetID="1" presetClass="entr" presetSubtype="0" fill="hold" nodeType="afterEffect">
                                  <p:stCondLst>
                                    <p:cond delay="50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3BB37494-D78F-4A4C-BB7E-370AC7354CCC}"/>
              </a:ext>
            </a:extLst>
          </p:cNvPr>
          <p:cNvSpPr>
            <a:spLocks noGrp="1" noChangeArrowheads="1"/>
          </p:cNvSpPr>
          <p:nvPr>
            <p:ph type="title" idx="4294967295"/>
          </p:nvPr>
        </p:nvSpPr>
        <p:spPr/>
        <p:txBody>
          <a:bodyPr/>
          <a:lstStyle/>
          <a:p>
            <a:pPr eaLnBrk="1" hangingPunct="1"/>
            <a:r>
              <a:rPr lang="zh-CN" altLang="zh-CN"/>
              <a:t>本章作业</a:t>
            </a:r>
          </a:p>
        </p:txBody>
      </p:sp>
      <p:sp>
        <p:nvSpPr>
          <p:cNvPr id="92163" name="文本框 1">
            <a:extLst>
              <a:ext uri="{FF2B5EF4-FFF2-40B4-BE49-F238E27FC236}">
                <a16:creationId xmlns:a16="http://schemas.microsoft.com/office/drawing/2014/main" id="{C6E0ABC9-4B80-44F1-A970-ECF00B80360D}"/>
              </a:ext>
            </a:extLst>
          </p:cNvPr>
          <p:cNvSpPr txBox="1">
            <a:spLocks noChangeArrowheads="1"/>
          </p:cNvSpPr>
          <p:nvPr/>
        </p:nvSpPr>
        <p:spPr bwMode="auto">
          <a:xfrm>
            <a:off x="868363" y="1382713"/>
            <a:ext cx="78247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a:t>
            </a:r>
            <a:r>
              <a:rPr lang="zh-CN" altLang="en-US" sz="2400"/>
              <a:t>应用层协议的体系架构有哪几种模式？各有什么特点？</a:t>
            </a:r>
          </a:p>
        </p:txBody>
      </p:sp>
      <p:sp>
        <p:nvSpPr>
          <p:cNvPr id="92164" name="文本框 4">
            <a:extLst>
              <a:ext uri="{FF2B5EF4-FFF2-40B4-BE49-F238E27FC236}">
                <a16:creationId xmlns:a16="http://schemas.microsoft.com/office/drawing/2014/main" id="{BD7597C7-DCE3-4BEF-9E81-EA264EC1AD52}"/>
              </a:ext>
            </a:extLst>
          </p:cNvPr>
          <p:cNvSpPr txBox="1">
            <a:spLocks noChangeArrowheads="1"/>
          </p:cNvSpPr>
          <p:nvPr/>
        </p:nvSpPr>
        <p:spPr bwMode="auto">
          <a:xfrm>
            <a:off x="868363" y="1901825"/>
            <a:ext cx="78247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a:t>
            </a:r>
            <a:r>
              <a:rPr lang="zh-CN" altLang="en-US" sz="2400"/>
              <a:t>根据应用领域的特点，应用层协议可能会对传输层协议提出哪几种要求？</a:t>
            </a:r>
            <a:r>
              <a:rPr lang="en-US" altLang="zh-CN" sz="2400"/>
              <a:t>TCP/IP</a:t>
            </a:r>
            <a:r>
              <a:rPr lang="zh-CN" altLang="en-US" sz="2400"/>
              <a:t>能够实现哪些要求？</a:t>
            </a:r>
          </a:p>
        </p:txBody>
      </p:sp>
      <p:sp>
        <p:nvSpPr>
          <p:cNvPr id="5" name="文本框 1">
            <a:extLst>
              <a:ext uri="{FF2B5EF4-FFF2-40B4-BE49-F238E27FC236}">
                <a16:creationId xmlns:a16="http://schemas.microsoft.com/office/drawing/2014/main" id="{6355A279-48FD-4FDC-9147-E4A1B579CC91}"/>
              </a:ext>
            </a:extLst>
          </p:cNvPr>
          <p:cNvSpPr txBox="1">
            <a:spLocks noChangeArrowheads="1"/>
          </p:cNvSpPr>
          <p:nvPr/>
        </p:nvSpPr>
        <p:spPr bwMode="auto">
          <a:xfrm>
            <a:off x="868363" y="2751138"/>
            <a:ext cx="78247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kern="0" dirty="0">
                <a:solidFill>
                  <a:srgbClr val="000000"/>
                </a:solidFill>
              </a:rPr>
              <a:t>3.</a:t>
            </a:r>
            <a:r>
              <a:rPr lang="zh-CN" altLang="en-US" kern="0" dirty="0">
                <a:solidFill>
                  <a:srgbClr val="000000"/>
                </a:solidFill>
              </a:rPr>
              <a:t>什么是域名、域名结构和绝对域名？</a:t>
            </a:r>
          </a:p>
        </p:txBody>
      </p:sp>
      <p:sp>
        <p:nvSpPr>
          <p:cNvPr id="6" name="文本框 1">
            <a:extLst>
              <a:ext uri="{FF2B5EF4-FFF2-40B4-BE49-F238E27FC236}">
                <a16:creationId xmlns:a16="http://schemas.microsoft.com/office/drawing/2014/main" id="{F730336F-9BB6-4E3C-80BE-DA6AA8AFAD21}"/>
              </a:ext>
            </a:extLst>
          </p:cNvPr>
          <p:cNvSpPr txBox="1">
            <a:spLocks noChangeArrowheads="1"/>
          </p:cNvSpPr>
          <p:nvPr/>
        </p:nvSpPr>
        <p:spPr bwMode="auto">
          <a:xfrm>
            <a:off x="868363" y="3270250"/>
            <a:ext cx="78247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kern="0" dirty="0">
                <a:solidFill>
                  <a:srgbClr val="000000"/>
                </a:solidFill>
              </a:rPr>
              <a:t>4.</a:t>
            </a:r>
            <a:r>
              <a:rPr lang="zh-CN" altLang="en-US" kern="0" dirty="0">
                <a:solidFill>
                  <a:srgbClr val="000000"/>
                </a:solidFill>
              </a:rPr>
              <a:t>阐述</a:t>
            </a:r>
            <a:r>
              <a:rPr lang="en-US" altLang="zh-CN" kern="0" dirty="0">
                <a:solidFill>
                  <a:srgbClr val="000000"/>
                </a:solidFill>
              </a:rPr>
              <a:t>DNS</a:t>
            </a:r>
            <a:r>
              <a:rPr lang="zh-CN" altLang="en-US" kern="0" dirty="0">
                <a:solidFill>
                  <a:srgbClr val="000000"/>
                </a:solidFill>
              </a:rPr>
              <a:t>的工作原理和解析过程。</a:t>
            </a:r>
          </a:p>
        </p:txBody>
      </p:sp>
      <p:sp>
        <p:nvSpPr>
          <p:cNvPr id="7" name="文本框 1">
            <a:extLst>
              <a:ext uri="{FF2B5EF4-FFF2-40B4-BE49-F238E27FC236}">
                <a16:creationId xmlns:a16="http://schemas.microsoft.com/office/drawing/2014/main" id="{F1B864EA-8FD9-48E0-94A2-075AD151E4F6}"/>
              </a:ext>
            </a:extLst>
          </p:cNvPr>
          <p:cNvSpPr txBox="1">
            <a:spLocks noChangeArrowheads="1"/>
          </p:cNvSpPr>
          <p:nvPr/>
        </p:nvSpPr>
        <p:spPr bwMode="auto">
          <a:xfrm>
            <a:off x="868363" y="3789363"/>
            <a:ext cx="78247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kern="0" dirty="0">
                <a:solidFill>
                  <a:srgbClr val="000000"/>
                </a:solidFill>
              </a:rPr>
              <a:t>5.</a:t>
            </a:r>
            <a:r>
              <a:rPr lang="zh-CN" altLang="en-US" kern="0" dirty="0">
                <a:solidFill>
                  <a:srgbClr val="000000"/>
                </a:solidFill>
              </a:rPr>
              <a:t>结合</a:t>
            </a:r>
            <a:r>
              <a:rPr lang="en-US" altLang="zh-CN" kern="0" dirty="0">
                <a:solidFill>
                  <a:srgbClr val="000000"/>
                </a:solidFill>
              </a:rPr>
              <a:t>DNS</a:t>
            </a:r>
            <a:r>
              <a:rPr lang="zh-CN" altLang="en-US" kern="0" dirty="0">
                <a:solidFill>
                  <a:srgbClr val="000000"/>
                </a:solidFill>
              </a:rPr>
              <a:t>的报文结构，说明</a:t>
            </a:r>
            <a:r>
              <a:rPr lang="en-US" altLang="zh-CN" kern="0" dirty="0">
                <a:solidFill>
                  <a:srgbClr val="000000"/>
                </a:solidFill>
              </a:rPr>
              <a:t>DNS</a:t>
            </a:r>
            <a:r>
              <a:rPr lang="zh-CN" altLang="en-US" kern="0" dirty="0">
                <a:solidFill>
                  <a:srgbClr val="000000"/>
                </a:solidFill>
              </a:rPr>
              <a:t>在什么情况下使用</a:t>
            </a:r>
            <a:r>
              <a:rPr lang="en-US" altLang="zh-CN" kern="0" dirty="0">
                <a:solidFill>
                  <a:srgbClr val="000000"/>
                </a:solidFill>
              </a:rPr>
              <a:t>UDP</a:t>
            </a:r>
            <a:r>
              <a:rPr lang="zh-CN" altLang="en-US" kern="0" dirty="0">
                <a:solidFill>
                  <a:srgbClr val="000000"/>
                </a:solidFill>
              </a:rPr>
              <a:t>协议？什么情况下使用</a:t>
            </a:r>
            <a:r>
              <a:rPr lang="en-US" altLang="zh-CN" kern="0" dirty="0">
                <a:solidFill>
                  <a:srgbClr val="000000"/>
                </a:solidFill>
              </a:rPr>
              <a:t>TCP</a:t>
            </a:r>
            <a:r>
              <a:rPr lang="zh-CN" altLang="en-US" kern="0" dirty="0">
                <a:solidFill>
                  <a:srgbClr val="000000"/>
                </a:solidFill>
              </a:rPr>
              <a:t>协议？为什么？</a:t>
            </a:r>
            <a:endParaRPr lang="en-US" altLang="zh-CN" kern="0" dirty="0">
              <a:solidFill>
                <a:srgbClr val="000000"/>
              </a:solidFill>
            </a:endParaRPr>
          </a:p>
        </p:txBody>
      </p:sp>
      <p:sp>
        <p:nvSpPr>
          <p:cNvPr id="8" name="文本框 1">
            <a:extLst>
              <a:ext uri="{FF2B5EF4-FFF2-40B4-BE49-F238E27FC236}">
                <a16:creationId xmlns:a16="http://schemas.microsoft.com/office/drawing/2014/main" id="{78AA30C4-13F7-430E-BCDA-3E243D871072}"/>
              </a:ext>
            </a:extLst>
          </p:cNvPr>
          <p:cNvSpPr txBox="1">
            <a:spLocks noChangeArrowheads="1"/>
          </p:cNvSpPr>
          <p:nvPr/>
        </p:nvSpPr>
        <p:spPr bwMode="auto">
          <a:xfrm>
            <a:off x="868362" y="5197475"/>
            <a:ext cx="7824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kern="0" dirty="0">
                <a:solidFill>
                  <a:srgbClr val="000000"/>
                </a:solidFill>
              </a:rPr>
              <a:t>7.</a:t>
            </a:r>
            <a:r>
              <a:rPr lang="zh-CN" altLang="en-US" kern="0" dirty="0">
                <a:solidFill>
                  <a:srgbClr val="000000"/>
                </a:solidFill>
              </a:rPr>
              <a:t>简述</a:t>
            </a:r>
            <a:r>
              <a:rPr lang="en-US" altLang="zh-CN" kern="0" dirty="0">
                <a:solidFill>
                  <a:srgbClr val="000000"/>
                </a:solidFill>
              </a:rPr>
              <a:t>SMTP</a:t>
            </a:r>
            <a:r>
              <a:rPr lang="zh-CN" altLang="en-US" kern="0" dirty="0">
                <a:solidFill>
                  <a:srgbClr val="000000"/>
                </a:solidFill>
              </a:rPr>
              <a:t>和</a:t>
            </a:r>
            <a:r>
              <a:rPr lang="en-US" altLang="zh-CN" kern="0" dirty="0">
                <a:solidFill>
                  <a:srgbClr val="000000"/>
                </a:solidFill>
              </a:rPr>
              <a:t>POP3</a:t>
            </a:r>
            <a:r>
              <a:rPr lang="zh-CN" altLang="en-US" kern="0" dirty="0">
                <a:solidFill>
                  <a:srgbClr val="000000"/>
                </a:solidFill>
              </a:rPr>
              <a:t>协议的基本原理。</a:t>
            </a:r>
          </a:p>
        </p:txBody>
      </p:sp>
      <p:sp>
        <p:nvSpPr>
          <p:cNvPr id="9" name="文本框 1">
            <a:extLst>
              <a:ext uri="{FF2B5EF4-FFF2-40B4-BE49-F238E27FC236}">
                <a16:creationId xmlns:a16="http://schemas.microsoft.com/office/drawing/2014/main" id="{E97B56F4-ABA1-4287-921C-46C39DEC9D3C}"/>
              </a:ext>
            </a:extLst>
          </p:cNvPr>
          <p:cNvSpPr txBox="1">
            <a:spLocks noChangeArrowheads="1"/>
          </p:cNvSpPr>
          <p:nvPr/>
        </p:nvSpPr>
        <p:spPr bwMode="auto">
          <a:xfrm>
            <a:off x="868362" y="4678363"/>
            <a:ext cx="78247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kern="0" dirty="0">
                <a:solidFill>
                  <a:srgbClr val="000000"/>
                </a:solidFill>
              </a:rPr>
              <a:t>6.</a:t>
            </a:r>
            <a:r>
              <a:rPr lang="zh-CN" altLang="en-US" kern="0" dirty="0">
                <a:solidFill>
                  <a:srgbClr val="000000"/>
                </a:solidFill>
              </a:rPr>
              <a:t>在电子邮件中，有哪几种主要协议？分别有什么作用？</a:t>
            </a:r>
          </a:p>
        </p:txBody>
      </p:sp>
      <p:sp>
        <p:nvSpPr>
          <p:cNvPr id="10" name="文本框 1">
            <a:extLst>
              <a:ext uri="{FF2B5EF4-FFF2-40B4-BE49-F238E27FC236}">
                <a16:creationId xmlns:a16="http://schemas.microsoft.com/office/drawing/2014/main" id="{87E40E5E-AEAF-4050-BBB8-A3154C0CFDA7}"/>
              </a:ext>
            </a:extLst>
          </p:cNvPr>
          <p:cNvSpPr txBox="1">
            <a:spLocks noChangeArrowheads="1"/>
          </p:cNvSpPr>
          <p:nvPr/>
        </p:nvSpPr>
        <p:spPr bwMode="auto">
          <a:xfrm>
            <a:off x="868362" y="5717877"/>
            <a:ext cx="7824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kern="0" dirty="0">
                <a:solidFill>
                  <a:srgbClr val="000000"/>
                </a:solidFill>
              </a:rPr>
              <a:t>8.</a:t>
            </a:r>
            <a:r>
              <a:rPr lang="zh-CN" altLang="en-US" kern="0" dirty="0">
                <a:solidFill>
                  <a:srgbClr val="000000"/>
                </a:solidFill>
              </a:rPr>
              <a:t>试着制作一个介绍自己的网页。</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a16="http://schemas.microsoft.com/office/drawing/2014/main" id="{D3A6FEEB-2EA0-4908-B23E-520DB7E0B108}"/>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609600" indent="-6096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671513"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090613"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509713"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1928813"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3860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8432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3004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7576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333399"/>
                </a:solidFill>
                <a:latin typeface="Times New Roman" panose="02020603050405020304" pitchFamily="18" charset="0"/>
                <a:ea typeface="黑体" panose="02010609060101010101" pitchFamily="49" charset="-122"/>
              </a:rPr>
              <a:t>7.2 </a:t>
            </a:r>
            <a:r>
              <a:rPr lang="zh-CN" altLang="en-US" sz="3200">
                <a:solidFill>
                  <a:srgbClr val="333399"/>
                </a:solidFill>
                <a:latin typeface="Times New Roman" panose="02020603050405020304" pitchFamily="18" charset="0"/>
                <a:ea typeface="黑体" panose="02010609060101010101" pitchFamily="49" charset="-122"/>
              </a:rPr>
              <a:t>域名解析协议</a:t>
            </a:r>
          </a:p>
        </p:txBody>
      </p:sp>
      <p:sp>
        <p:nvSpPr>
          <p:cNvPr id="40963" name="矩形 2">
            <a:extLst>
              <a:ext uri="{FF2B5EF4-FFF2-40B4-BE49-F238E27FC236}">
                <a16:creationId xmlns:a16="http://schemas.microsoft.com/office/drawing/2014/main" id="{CD1C1A4C-B405-4998-B515-16A5AFAB1720}"/>
              </a:ext>
            </a:extLst>
          </p:cNvPr>
          <p:cNvSpPr>
            <a:spLocks noChangeArrowheads="1"/>
          </p:cNvSpPr>
          <p:nvPr/>
        </p:nvSpPr>
        <p:spPr bwMode="auto">
          <a:xfrm>
            <a:off x="971550" y="1255713"/>
            <a:ext cx="73294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域名解析协议，有很多别称，如因特网的目录服务、域名服务、域名系统（</a:t>
            </a:r>
            <a:r>
              <a:rPr lang="en-US" altLang="zh-CN" sz="2400"/>
              <a:t>Domain Name System</a:t>
            </a:r>
            <a:r>
              <a:rPr lang="zh-CN" altLang="en-US" sz="2400"/>
              <a:t>，</a:t>
            </a:r>
            <a:r>
              <a:rPr lang="en-US" altLang="zh-CN" sz="2400"/>
              <a:t>DNS</a:t>
            </a:r>
            <a:r>
              <a:rPr lang="zh-CN" altLang="en-US" sz="2400"/>
              <a:t>）等，常常用简称</a:t>
            </a:r>
            <a:r>
              <a:rPr lang="en-US" altLang="zh-CN" sz="2400"/>
              <a:t>DNS</a:t>
            </a:r>
            <a:r>
              <a:rPr lang="zh-CN" altLang="en-US" sz="2400"/>
              <a:t>替代。</a:t>
            </a:r>
          </a:p>
        </p:txBody>
      </p:sp>
      <p:sp>
        <p:nvSpPr>
          <p:cNvPr id="40964" name="矩形 3">
            <a:extLst>
              <a:ext uri="{FF2B5EF4-FFF2-40B4-BE49-F238E27FC236}">
                <a16:creationId xmlns:a16="http://schemas.microsoft.com/office/drawing/2014/main" id="{A248BF73-6EF6-4E38-A94E-3BC6469B46E6}"/>
              </a:ext>
            </a:extLst>
          </p:cNvPr>
          <p:cNvSpPr>
            <a:spLocks noChangeArrowheads="1"/>
          </p:cNvSpPr>
          <p:nvPr/>
        </p:nvSpPr>
        <p:spPr bwMode="auto">
          <a:xfrm>
            <a:off x="971550" y="2660650"/>
            <a:ext cx="75993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DNS</a:t>
            </a:r>
            <a:r>
              <a:rPr lang="zh-CN" altLang="en-US" sz="2400"/>
              <a:t>用来解决主机名与</a:t>
            </a:r>
            <a:r>
              <a:rPr lang="en-US" altLang="zh-CN" sz="2400"/>
              <a:t>IP</a:t>
            </a:r>
            <a:r>
              <a:rPr lang="zh-CN" altLang="en-US" sz="2400"/>
              <a:t>地址的映射关系，使互联网用户无需记忆相对难于记忆的</a:t>
            </a:r>
            <a:r>
              <a:rPr lang="en-US" altLang="zh-CN" sz="2400"/>
              <a:t>IP</a:t>
            </a:r>
            <a:r>
              <a:rPr lang="zh-CN" altLang="en-US" sz="2400"/>
              <a:t>地址，而只要记住更加接近人类理解特性的域名即可。</a:t>
            </a:r>
          </a:p>
        </p:txBody>
      </p:sp>
      <p:sp>
        <p:nvSpPr>
          <p:cNvPr id="40965" name="矩形 4">
            <a:extLst>
              <a:ext uri="{FF2B5EF4-FFF2-40B4-BE49-F238E27FC236}">
                <a16:creationId xmlns:a16="http://schemas.microsoft.com/office/drawing/2014/main" id="{0CECB9F3-4C7C-4465-871E-2E5E0209B1B3}"/>
              </a:ext>
            </a:extLst>
          </p:cNvPr>
          <p:cNvSpPr>
            <a:spLocks noChangeArrowheads="1"/>
          </p:cNvSpPr>
          <p:nvPr/>
        </p:nvSpPr>
        <p:spPr bwMode="auto">
          <a:xfrm>
            <a:off x="971550" y="4208463"/>
            <a:ext cx="6094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因此，互联网用户对</a:t>
            </a:r>
            <a:r>
              <a:rPr lang="en-US" altLang="zh-CN" sz="2400"/>
              <a:t>DNS</a:t>
            </a:r>
            <a:r>
              <a:rPr lang="zh-CN" altLang="en-US" sz="2400"/>
              <a:t>有极强的依赖性。</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a:extLst>
              <a:ext uri="{FF2B5EF4-FFF2-40B4-BE49-F238E27FC236}">
                <a16:creationId xmlns:a16="http://schemas.microsoft.com/office/drawing/2014/main" id="{4D8C854D-7C43-405D-8919-475C476E67FF}"/>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609600" indent="-6096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671513"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090613"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509713"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1928813"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3860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8432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3004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7576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333399"/>
                </a:solidFill>
                <a:latin typeface="Times New Roman" panose="02020603050405020304" pitchFamily="18" charset="0"/>
                <a:ea typeface="黑体" panose="02010609060101010101" pitchFamily="49" charset="-122"/>
              </a:rPr>
              <a:t>7.2.1 </a:t>
            </a:r>
            <a:r>
              <a:rPr lang="zh-CN" altLang="en-US" sz="3200">
                <a:solidFill>
                  <a:srgbClr val="333399"/>
                </a:solidFill>
                <a:latin typeface="Times New Roman" panose="02020603050405020304" pitchFamily="18" charset="0"/>
                <a:ea typeface="黑体" panose="02010609060101010101" pitchFamily="49" charset="-122"/>
              </a:rPr>
              <a:t>域名系统概述</a:t>
            </a:r>
          </a:p>
        </p:txBody>
      </p:sp>
      <p:sp>
        <p:nvSpPr>
          <p:cNvPr id="41987" name="矩形 2">
            <a:extLst>
              <a:ext uri="{FF2B5EF4-FFF2-40B4-BE49-F238E27FC236}">
                <a16:creationId xmlns:a16="http://schemas.microsoft.com/office/drawing/2014/main" id="{275E171E-3748-4322-8DC7-8C528BEC2968}"/>
              </a:ext>
            </a:extLst>
          </p:cNvPr>
          <p:cNvSpPr>
            <a:spLocks noChangeArrowheads="1"/>
          </p:cNvSpPr>
          <p:nvPr/>
        </p:nvSpPr>
        <p:spPr bwMode="auto">
          <a:xfrm>
            <a:off x="1030288" y="1122363"/>
            <a:ext cx="2779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 </a:t>
            </a:r>
            <a:r>
              <a:rPr lang="zh-CN" altLang="en-US" sz="2400"/>
              <a:t>域名及域名结构</a:t>
            </a:r>
          </a:p>
        </p:txBody>
      </p:sp>
      <p:sp>
        <p:nvSpPr>
          <p:cNvPr id="41988" name="文本框 3">
            <a:extLst>
              <a:ext uri="{FF2B5EF4-FFF2-40B4-BE49-F238E27FC236}">
                <a16:creationId xmlns:a16="http://schemas.microsoft.com/office/drawing/2014/main" id="{46018129-11AF-477B-BE0F-4D2B287A275F}"/>
              </a:ext>
            </a:extLst>
          </p:cNvPr>
          <p:cNvSpPr txBox="1">
            <a:spLocks noChangeArrowheads="1"/>
          </p:cNvSpPr>
          <p:nvPr/>
        </p:nvSpPr>
        <p:spPr bwMode="auto">
          <a:xfrm>
            <a:off x="1030288" y="1795463"/>
            <a:ext cx="75803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通过采用层次结构的命名方法确保域名的唯一性，从而可以唯一的指明某个域名对应的主机的</a:t>
            </a:r>
            <a:r>
              <a:rPr lang="en-US" altLang="zh-CN" sz="2400"/>
              <a:t>IP</a:t>
            </a:r>
            <a:r>
              <a:rPr lang="zh-CN" altLang="en-US" sz="2400"/>
              <a:t>地址。</a:t>
            </a:r>
          </a:p>
        </p:txBody>
      </p:sp>
      <p:sp>
        <p:nvSpPr>
          <p:cNvPr id="41989" name="文本框 1">
            <a:extLst>
              <a:ext uri="{FF2B5EF4-FFF2-40B4-BE49-F238E27FC236}">
                <a16:creationId xmlns:a16="http://schemas.microsoft.com/office/drawing/2014/main" id="{66B2916B-1A0F-4D48-A6F8-9562BBD10788}"/>
              </a:ext>
            </a:extLst>
          </p:cNvPr>
          <p:cNvSpPr txBox="1">
            <a:spLocks noChangeArrowheads="1"/>
          </p:cNvSpPr>
          <p:nvPr/>
        </p:nvSpPr>
        <p:spPr bwMode="auto">
          <a:xfrm>
            <a:off x="1030288" y="2763838"/>
            <a:ext cx="415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按照层次结构，域名分为：</a:t>
            </a:r>
          </a:p>
        </p:txBody>
      </p:sp>
      <p:sp>
        <p:nvSpPr>
          <p:cNvPr id="41990" name="文本框 7">
            <a:extLst>
              <a:ext uri="{FF2B5EF4-FFF2-40B4-BE49-F238E27FC236}">
                <a16:creationId xmlns:a16="http://schemas.microsoft.com/office/drawing/2014/main" id="{72D02D4F-1B53-4E0D-8B7F-7B5B4304C600}"/>
              </a:ext>
            </a:extLst>
          </p:cNvPr>
          <p:cNvSpPr txBox="1">
            <a:spLocks noChangeArrowheads="1"/>
          </p:cNvSpPr>
          <p:nvPr/>
        </p:nvSpPr>
        <p:spPr bwMode="auto">
          <a:xfrm>
            <a:off x="1030288" y="3365500"/>
            <a:ext cx="4159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顶级域名</a:t>
            </a:r>
          </a:p>
        </p:txBody>
      </p:sp>
      <p:sp>
        <p:nvSpPr>
          <p:cNvPr id="41991" name="文本框 8">
            <a:extLst>
              <a:ext uri="{FF2B5EF4-FFF2-40B4-BE49-F238E27FC236}">
                <a16:creationId xmlns:a16="http://schemas.microsoft.com/office/drawing/2014/main" id="{F2B1A8B9-EC6D-4698-8665-044807929C2B}"/>
              </a:ext>
            </a:extLst>
          </p:cNvPr>
          <p:cNvSpPr txBox="1">
            <a:spLocks noChangeArrowheads="1"/>
          </p:cNvSpPr>
          <p:nvPr/>
        </p:nvSpPr>
        <p:spPr bwMode="auto">
          <a:xfrm>
            <a:off x="1030288" y="3965575"/>
            <a:ext cx="4159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二级域名</a:t>
            </a:r>
          </a:p>
        </p:txBody>
      </p:sp>
      <p:sp>
        <p:nvSpPr>
          <p:cNvPr id="41992" name="文本框 9">
            <a:extLst>
              <a:ext uri="{FF2B5EF4-FFF2-40B4-BE49-F238E27FC236}">
                <a16:creationId xmlns:a16="http://schemas.microsoft.com/office/drawing/2014/main" id="{F2161B73-F32A-405A-BFDC-A4BDCC47C391}"/>
              </a:ext>
            </a:extLst>
          </p:cNvPr>
          <p:cNvSpPr txBox="1">
            <a:spLocks noChangeArrowheads="1"/>
          </p:cNvSpPr>
          <p:nvPr/>
        </p:nvSpPr>
        <p:spPr bwMode="auto">
          <a:xfrm>
            <a:off x="1030288" y="4565650"/>
            <a:ext cx="4159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三级域名</a:t>
            </a:r>
          </a:p>
        </p:txBody>
      </p:sp>
      <p:sp>
        <p:nvSpPr>
          <p:cNvPr id="41993" name="文本框 10">
            <a:extLst>
              <a:ext uri="{FF2B5EF4-FFF2-40B4-BE49-F238E27FC236}">
                <a16:creationId xmlns:a16="http://schemas.microsoft.com/office/drawing/2014/main" id="{2567F7DB-BDC0-4B89-A285-E67F912DA336}"/>
              </a:ext>
            </a:extLst>
          </p:cNvPr>
          <p:cNvSpPr txBox="1">
            <a:spLocks noChangeArrowheads="1"/>
          </p:cNvSpPr>
          <p:nvPr/>
        </p:nvSpPr>
        <p:spPr bwMode="auto">
          <a:xfrm>
            <a:off x="1030288" y="5165725"/>
            <a:ext cx="4159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四级域名</a:t>
            </a:r>
          </a:p>
        </p:txBody>
      </p:sp>
      <p:sp>
        <p:nvSpPr>
          <p:cNvPr id="41994" name="文本框 11">
            <a:extLst>
              <a:ext uri="{FF2B5EF4-FFF2-40B4-BE49-F238E27FC236}">
                <a16:creationId xmlns:a16="http://schemas.microsoft.com/office/drawing/2014/main" id="{FC2F028F-7069-4A43-935B-4452D6E57778}"/>
              </a:ext>
            </a:extLst>
          </p:cNvPr>
          <p:cNvSpPr txBox="1">
            <a:spLocks noChangeArrowheads="1"/>
          </p:cNvSpPr>
          <p:nvPr/>
        </p:nvSpPr>
        <p:spPr bwMode="auto">
          <a:xfrm rot="5400000">
            <a:off x="1499394" y="5780882"/>
            <a:ext cx="552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a:t>
            </a:r>
            <a:endParaRPr lang="zh-CN" altLang="en-US" sz="24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31ED6871-000F-4DA1-AB2C-69EE2AF52826}"/>
              </a:ext>
            </a:extLst>
          </p:cNvPr>
          <p:cNvSpPr txBox="1">
            <a:spLocks noChangeArrowheads="1"/>
          </p:cNvSpPr>
          <p:nvPr/>
        </p:nvSpPr>
        <p:spPr bwMode="auto">
          <a:xfrm>
            <a:off x="1587500" y="234950"/>
            <a:ext cx="6516688"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charset="0"/>
                <a:ea typeface="黑体" pitchFamily="2" charset="-122"/>
              </a:defRPr>
            </a:lvl2pPr>
            <a:lvl3pPr algn="l" rtl="0" eaLnBrk="0" fontAlgn="base" hangingPunct="0">
              <a:spcBef>
                <a:spcPct val="0"/>
              </a:spcBef>
              <a:spcAft>
                <a:spcPct val="0"/>
              </a:spcAft>
              <a:defRPr sz="4400">
                <a:solidFill>
                  <a:srgbClr val="333399"/>
                </a:solidFill>
                <a:latin typeface="Arial" charset="0"/>
                <a:ea typeface="黑体" pitchFamily="2" charset="-122"/>
              </a:defRPr>
            </a:lvl3pPr>
            <a:lvl4pPr algn="l" rtl="0" eaLnBrk="0" fontAlgn="base" hangingPunct="0">
              <a:spcBef>
                <a:spcPct val="0"/>
              </a:spcBef>
              <a:spcAft>
                <a:spcPct val="0"/>
              </a:spcAft>
              <a:defRPr sz="4400">
                <a:solidFill>
                  <a:srgbClr val="333399"/>
                </a:solidFill>
                <a:latin typeface="Arial" charset="0"/>
                <a:ea typeface="黑体" pitchFamily="2" charset="-122"/>
              </a:defRPr>
            </a:lvl4pPr>
            <a:lvl5pPr algn="l" rtl="0" eaLnBrk="0" fontAlgn="base" hangingPunct="0">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a:lstStyle>
          <a:p>
            <a:pPr algn="ctr" eaLnBrk="1" hangingPunct="1">
              <a:defRPr/>
            </a:pPr>
            <a:r>
              <a:rPr lang="zh-CN" altLang="en-US" sz="3200" b="0" kern="0" dirty="0">
                <a:latin typeface="Arial"/>
              </a:rPr>
              <a:t>附：因特网的域名空间 </a:t>
            </a:r>
          </a:p>
        </p:txBody>
      </p:sp>
      <p:sp>
        <p:nvSpPr>
          <p:cNvPr id="43011" name="椭圆 46145">
            <a:extLst>
              <a:ext uri="{FF2B5EF4-FFF2-40B4-BE49-F238E27FC236}">
                <a16:creationId xmlns:a16="http://schemas.microsoft.com/office/drawing/2014/main" id="{2EE9407F-193E-4E0E-AE90-A320730BFBE5}"/>
              </a:ext>
            </a:extLst>
          </p:cNvPr>
          <p:cNvSpPr>
            <a:spLocks noChangeArrowheads="1"/>
          </p:cNvSpPr>
          <p:nvPr/>
        </p:nvSpPr>
        <p:spPr bwMode="auto">
          <a:xfrm>
            <a:off x="8423275" y="803275"/>
            <a:ext cx="914400" cy="914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pic>
        <p:nvPicPr>
          <p:cNvPr id="43012" name="图片 46146">
            <a:extLst>
              <a:ext uri="{FF2B5EF4-FFF2-40B4-BE49-F238E27FC236}">
                <a16:creationId xmlns:a16="http://schemas.microsoft.com/office/drawing/2014/main" id="{400D212D-E0C5-4C4B-92AC-18A190B18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13" y="858838"/>
            <a:ext cx="7624762" cy="554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B4C789B6-929E-4C81-A177-CBB553F99335}"/>
              </a:ext>
            </a:extLst>
          </p:cNvPr>
          <p:cNvSpPr>
            <a:spLocks noChangeArrowheads="1"/>
          </p:cNvSpPr>
          <p:nvPr/>
        </p:nvSpPr>
        <p:spPr bwMode="auto">
          <a:xfrm>
            <a:off x="850900" y="4389438"/>
            <a:ext cx="7146925" cy="763587"/>
          </a:xfrm>
          <a:prstGeom prst="rect">
            <a:avLst/>
          </a:prstGeom>
          <a:solidFill>
            <a:srgbClr val="FFFFCC"/>
          </a:solidFill>
          <a:ln w="28575">
            <a:solidFill>
              <a:srgbClr val="333399"/>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endParaRPr lang="zh-CN" altLang="en-US" sz="2400">
              <a:solidFill>
                <a:srgbClr val="000000"/>
              </a:solidFill>
            </a:endParaRPr>
          </a:p>
        </p:txBody>
      </p:sp>
      <p:sp>
        <p:nvSpPr>
          <p:cNvPr id="2" name="矩形 1">
            <a:extLst>
              <a:ext uri="{FF2B5EF4-FFF2-40B4-BE49-F238E27FC236}">
                <a16:creationId xmlns:a16="http://schemas.microsoft.com/office/drawing/2014/main" id="{E590E5B8-92B9-443E-AFD4-7DDDA0A995C1}"/>
              </a:ext>
            </a:extLst>
          </p:cNvPr>
          <p:cNvSpPr/>
          <p:nvPr/>
        </p:nvSpPr>
        <p:spPr>
          <a:xfrm>
            <a:off x="2032000" y="4559300"/>
            <a:ext cx="5688013" cy="425450"/>
          </a:xfrm>
          <a:prstGeom prst="rect">
            <a:avLst/>
          </a:prstGeom>
        </p:spPr>
        <p:txBody>
          <a:bodyPr>
            <a:spAutoFit/>
          </a:bodyPr>
          <a:lstStyle/>
          <a:p>
            <a:pPr eaLnBrk="1" hangingPunct="1">
              <a:lnSpc>
                <a:spcPct val="90000"/>
              </a:lnSpc>
              <a:spcBef>
                <a:spcPct val="20000"/>
              </a:spcBef>
              <a:buClr>
                <a:srgbClr val="3333CC"/>
              </a:buClr>
              <a:buSzPct val="60000"/>
              <a:defRPr/>
            </a:pPr>
            <a:r>
              <a:rPr lang="en-US" altLang="zh-CN" b="0" kern="0" dirty="0">
                <a:solidFill>
                  <a:srgbClr val="333399"/>
                </a:solidFill>
                <a:latin typeface="+mn-ea"/>
                <a:ea typeface="+mn-ea"/>
              </a:rPr>
              <a:t>… </a:t>
            </a:r>
            <a:r>
              <a:rPr lang="en-US" altLang="zh-CN" kern="0" dirty="0">
                <a:solidFill>
                  <a:srgbClr val="333399"/>
                </a:solidFill>
                <a:latin typeface="+mn-ea"/>
                <a:ea typeface="+mn-ea"/>
              </a:rPr>
              <a:t>. </a:t>
            </a:r>
            <a:r>
              <a:rPr lang="zh-CN" altLang="en-US" b="0" kern="0" dirty="0">
                <a:solidFill>
                  <a:srgbClr val="333399"/>
                </a:solidFill>
                <a:latin typeface="+mn-ea"/>
                <a:ea typeface="+mn-ea"/>
              </a:rPr>
              <a:t>三级域名 </a:t>
            </a:r>
            <a:r>
              <a:rPr lang="en-US" altLang="zh-CN" kern="0" dirty="0">
                <a:solidFill>
                  <a:srgbClr val="333399"/>
                </a:solidFill>
                <a:latin typeface="+mn-ea"/>
                <a:ea typeface="+mn-ea"/>
              </a:rPr>
              <a:t>. </a:t>
            </a:r>
            <a:r>
              <a:rPr lang="zh-CN" altLang="en-US" b="0" kern="0" dirty="0">
                <a:solidFill>
                  <a:srgbClr val="333399"/>
                </a:solidFill>
                <a:latin typeface="+mn-ea"/>
                <a:ea typeface="+mn-ea"/>
              </a:rPr>
              <a:t>二级域名 </a:t>
            </a:r>
            <a:r>
              <a:rPr lang="en-US" altLang="zh-CN" kern="0" dirty="0">
                <a:solidFill>
                  <a:srgbClr val="333399"/>
                </a:solidFill>
                <a:latin typeface="+mn-ea"/>
                <a:ea typeface="+mn-ea"/>
              </a:rPr>
              <a:t>. </a:t>
            </a:r>
            <a:r>
              <a:rPr lang="zh-CN" altLang="en-US" b="0" kern="0" dirty="0">
                <a:solidFill>
                  <a:srgbClr val="333399"/>
                </a:solidFill>
                <a:latin typeface="+mn-ea"/>
                <a:ea typeface="+mn-ea"/>
              </a:rPr>
              <a:t>顶级域名</a:t>
            </a:r>
            <a:r>
              <a:rPr lang="en-US" altLang="zh-CN" kern="0" dirty="0">
                <a:solidFill>
                  <a:srgbClr val="333399"/>
                </a:solidFill>
                <a:latin typeface="+mn-ea"/>
                <a:ea typeface="+mn-ea"/>
              </a:rPr>
              <a:t>.</a:t>
            </a:r>
            <a:endParaRPr lang="zh-CN" altLang="en-US" b="0" kern="0" dirty="0">
              <a:solidFill>
                <a:srgbClr val="333399"/>
              </a:solidFill>
              <a:latin typeface="+mn-ea"/>
              <a:ea typeface="+mn-ea"/>
            </a:endParaRPr>
          </a:p>
        </p:txBody>
      </p:sp>
      <p:sp>
        <p:nvSpPr>
          <p:cNvPr id="44036" name="矩形 4">
            <a:extLst>
              <a:ext uri="{FF2B5EF4-FFF2-40B4-BE49-F238E27FC236}">
                <a16:creationId xmlns:a16="http://schemas.microsoft.com/office/drawing/2014/main" id="{DE17EB35-599C-4F5F-B372-EB814AA0A1EE}"/>
              </a:ext>
            </a:extLst>
          </p:cNvPr>
          <p:cNvSpPr>
            <a:spLocks noChangeArrowheads="1"/>
          </p:cNvSpPr>
          <p:nvPr/>
        </p:nvSpPr>
        <p:spPr bwMode="auto">
          <a:xfrm>
            <a:off x="993775" y="1247775"/>
            <a:ext cx="72040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域名：每一个域名（英文域名）都是一个标号序列（</a:t>
            </a:r>
            <a:r>
              <a:rPr lang="en-US" altLang="zh-CN" sz="2400" dirty="0"/>
              <a:t>labels</a:t>
            </a:r>
            <a:r>
              <a:rPr lang="zh-CN" altLang="en-US" sz="2400" dirty="0"/>
              <a:t>），用字母（</a:t>
            </a:r>
            <a:r>
              <a:rPr lang="en-US" altLang="zh-CN" sz="2400" dirty="0"/>
              <a:t>A-Z</a:t>
            </a:r>
            <a:r>
              <a:rPr lang="zh-CN" altLang="en-US" sz="2400" dirty="0"/>
              <a:t>，</a:t>
            </a:r>
            <a:r>
              <a:rPr lang="en-US" altLang="zh-CN" sz="2400" dirty="0"/>
              <a:t>a-z</a:t>
            </a:r>
            <a:r>
              <a:rPr lang="zh-CN" altLang="en-US" sz="2400" dirty="0"/>
              <a:t>，大小写等价）、数字（</a:t>
            </a:r>
            <a:r>
              <a:rPr lang="en-US" altLang="zh-CN" sz="2400" dirty="0"/>
              <a:t>0-9</a:t>
            </a:r>
            <a:r>
              <a:rPr lang="zh-CN" altLang="en-US" sz="2400" dirty="0"/>
              <a:t>）和连接符（</a:t>
            </a:r>
            <a:r>
              <a:rPr lang="en-US" altLang="zh-CN" sz="2400" dirty="0"/>
              <a:t>-</a:t>
            </a:r>
            <a:r>
              <a:rPr lang="zh-CN" altLang="en-US" sz="2400" dirty="0"/>
              <a:t>）组成，标号序列总长度不能超过</a:t>
            </a:r>
            <a:r>
              <a:rPr lang="en-US" altLang="zh-CN" sz="2400" dirty="0"/>
              <a:t>255</a:t>
            </a:r>
            <a:r>
              <a:rPr lang="zh-CN" altLang="en-US" sz="2400" dirty="0"/>
              <a:t>个字符。</a:t>
            </a:r>
          </a:p>
        </p:txBody>
      </p:sp>
      <p:sp>
        <p:nvSpPr>
          <p:cNvPr id="44037" name="矩形 5">
            <a:extLst>
              <a:ext uri="{FF2B5EF4-FFF2-40B4-BE49-F238E27FC236}">
                <a16:creationId xmlns:a16="http://schemas.microsoft.com/office/drawing/2014/main" id="{0222B4B9-F208-497E-BE33-CA2AF9A9AC2B}"/>
              </a:ext>
            </a:extLst>
          </p:cNvPr>
          <p:cNvSpPr>
            <a:spLocks noChangeArrowheads="1"/>
          </p:cNvSpPr>
          <p:nvPr/>
        </p:nvSpPr>
        <p:spPr bwMode="auto">
          <a:xfrm>
            <a:off x="993775" y="2997200"/>
            <a:ext cx="7639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域名结构：由点号分割成一个个的标号（</a:t>
            </a:r>
            <a:r>
              <a:rPr lang="en-US" altLang="zh-CN" sz="2400" dirty="0"/>
              <a:t>label</a:t>
            </a:r>
            <a:r>
              <a:rPr lang="zh-CN" altLang="en-US" sz="2400" dirty="0"/>
              <a:t>），每个标号应该在</a:t>
            </a:r>
            <a:r>
              <a:rPr lang="en-US" altLang="zh-CN" sz="2400" dirty="0"/>
              <a:t>63</a:t>
            </a:r>
            <a:r>
              <a:rPr lang="zh-CN" altLang="en-US" sz="2400" dirty="0"/>
              <a:t>个字符之内，每个标号都是其所在层次的域名。级别最低的域名自左至右逐步上升。</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矩形 1">
            <a:extLst>
              <a:ext uri="{FF2B5EF4-FFF2-40B4-BE49-F238E27FC236}">
                <a16:creationId xmlns:a16="http://schemas.microsoft.com/office/drawing/2014/main" id="{FA0D902E-C3A2-42FB-8BDF-482E92560FA4}"/>
              </a:ext>
            </a:extLst>
          </p:cNvPr>
          <p:cNvSpPr>
            <a:spLocks noChangeArrowheads="1"/>
          </p:cNvSpPr>
          <p:nvPr/>
        </p:nvSpPr>
        <p:spPr bwMode="auto">
          <a:xfrm>
            <a:off x="922338" y="2024063"/>
            <a:ext cx="73707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以点“</a:t>
            </a:r>
            <a:r>
              <a:rPr lang="en-US" altLang="zh-CN" sz="2400" dirty="0"/>
              <a:t>.”</a:t>
            </a:r>
            <a:r>
              <a:rPr lang="zh-CN" altLang="en-US" sz="2400" dirty="0"/>
              <a:t>结尾的域名称为绝对域名或完全合格的域名（</a:t>
            </a:r>
            <a:r>
              <a:rPr lang="en-US" altLang="zh-CN" sz="2400" dirty="0"/>
              <a:t>Full Qualified Domain Name</a:t>
            </a:r>
            <a:r>
              <a:rPr lang="zh-CN" altLang="en-US" sz="2400" dirty="0"/>
              <a:t>，</a:t>
            </a:r>
            <a:r>
              <a:rPr lang="en-US" altLang="zh-CN" sz="2400" dirty="0"/>
              <a:t>FQDN</a:t>
            </a:r>
            <a:r>
              <a:rPr lang="zh-CN" altLang="en-US" sz="2400" dirty="0"/>
              <a:t>），不以点结尾，则是不完全的域名。</a:t>
            </a:r>
          </a:p>
        </p:txBody>
      </p:sp>
      <p:sp>
        <p:nvSpPr>
          <p:cNvPr id="45059" name="矩形 2">
            <a:extLst>
              <a:ext uri="{FF2B5EF4-FFF2-40B4-BE49-F238E27FC236}">
                <a16:creationId xmlns:a16="http://schemas.microsoft.com/office/drawing/2014/main" id="{3851D3FD-8044-4C24-AA7F-03FEA051801E}"/>
              </a:ext>
            </a:extLst>
          </p:cNvPr>
          <p:cNvSpPr>
            <a:spLocks noChangeArrowheads="1"/>
          </p:cNvSpPr>
          <p:nvPr/>
        </p:nvSpPr>
        <p:spPr bwMode="auto">
          <a:xfrm>
            <a:off x="922338" y="1346200"/>
            <a:ext cx="1422400" cy="460375"/>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chemeClr val="bg1"/>
                </a:solidFill>
              </a:rPr>
              <a:t>绝对域名</a:t>
            </a:r>
          </a:p>
        </p:txBody>
      </p:sp>
      <p:sp>
        <p:nvSpPr>
          <p:cNvPr id="45060" name="矩形 3">
            <a:extLst>
              <a:ext uri="{FF2B5EF4-FFF2-40B4-BE49-F238E27FC236}">
                <a16:creationId xmlns:a16="http://schemas.microsoft.com/office/drawing/2014/main" id="{DBF8EB5C-A38D-43A6-8CA2-328673151C63}"/>
              </a:ext>
            </a:extLst>
          </p:cNvPr>
          <p:cNvSpPr>
            <a:spLocks noChangeArrowheads="1"/>
          </p:cNvSpPr>
          <p:nvPr/>
        </p:nvSpPr>
        <p:spPr bwMode="auto">
          <a:xfrm>
            <a:off x="922338" y="4391025"/>
            <a:ext cx="77517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dirty="0"/>
              <a:t>如果在不完全的域名右部连接一个局部后缀，也认为是完全域名。</a:t>
            </a:r>
          </a:p>
        </p:txBody>
      </p:sp>
      <p:sp>
        <p:nvSpPr>
          <p:cNvPr id="45061" name="矩形 5">
            <a:extLst>
              <a:ext uri="{FF2B5EF4-FFF2-40B4-BE49-F238E27FC236}">
                <a16:creationId xmlns:a16="http://schemas.microsoft.com/office/drawing/2014/main" id="{2FEBB240-CE08-4D40-B9D9-F4C036961187}"/>
              </a:ext>
            </a:extLst>
          </p:cNvPr>
          <p:cNvSpPr>
            <a:spLocks noChangeArrowheads="1"/>
          </p:cNvSpPr>
          <p:nvPr/>
        </p:nvSpPr>
        <p:spPr bwMode="auto">
          <a:xfrm>
            <a:off x="922338" y="3311525"/>
            <a:ext cx="77517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dirty="0"/>
              <a:t>如果不完全的域名是由两个或两个以上的标号组成，则认为是完全域名；</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F7D4E9B0-B4A1-43A7-B48D-0D98599BBB12}"/>
              </a:ext>
            </a:extLst>
          </p:cNvPr>
          <p:cNvSpPr txBox="1">
            <a:spLocks noChangeArrowheads="1"/>
          </p:cNvSpPr>
          <p:nvPr/>
        </p:nvSpPr>
        <p:spPr bwMode="auto">
          <a:xfrm>
            <a:off x="685800" y="143192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5263" indent="-195263"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671513"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090613"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509713"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1928813"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3860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8432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3004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7576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dirty="0">
                <a:latin typeface="+mn-ea"/>
                <a:ea typeface="+mn-ea"/>
              </a:rPr>
              <a:t>域名只是个逻辑概念，并不代表计算机所在的物理地点。</a:t>
            </a:r>
          </a:p>
          <a:p>
            <a:pPr eaLnBrk="1" hangingPunct="1">
              <a:defRPr/>
            </a:pPr>
            <a:r>
              <a:rPr lang="zh-CN" altLang="en-US" sz="2400" dirty="0">
                <a:latin typeface="+mn-ea"/>
                <a:ea typeface="+mn-ea"/>
              </a:rPr>
              <a:t>变长的域名和使用有助记忆的字符串，是为了便于人来使用。而 </a:t>
            </a:r>
            <a:r>
              <a:rPr lang="en-US" altLang="zh-CN" sz="2400" dirty="0">
                <a:latin typeface="+mn-ea"/>
                <a:ea typeface="+mn-ea"/>
              </a:rPr>
              <a:t>IP </a:t>
            </a:r>
            <a:r>
              <a:rPr lang="zh-CN" altLang="en-US" sz="2400" dirty="0">
                <a:latin typeface="+mn-ea"/>
                <a:ea typeface="+mn-ea"/>
              </a:rPr>
              <a:t>地址是定长的 </a:t>
            </a:r>
            <a:r>
              <a:rPr lang="en-US" altLang="zh-CN" sz="2400" dirty="0">
                <a:latin typeface="+mn-ea"/>
                <a:ea typeface="+mn-ea"/>
              </a:rPr>
              <a:t>32 </a:t>
            </a:r>
            <a:r>
              <a:rPr lang="zh-CN" altLang="en-US" sz="2400" dirty="0">
                <a:latin typeface="+mn-ea"/>
                <a:ea typeface="+mn-ea"/>
              </a:rPr>
              <a:t>位二进制数字则非常便于机器进行处理。</a:t>
            </a:r>
          </a:p>
          <a:p>
            <a:pPr eaLnBrk="1" hangingPunct="1">
              <a:defRPr/>
            </a:pPr>
            <a:r>
              <a:rPr lang="zh-CN" altLang="en-US" sz="2400" dirty="0">
                <a:latin typeface="+mn-ea"/>
                <a:ea typeface="+mn-ea"/>
              </a:rPr>
              <a:t>域名中的“点”和点分十进制 </a:t>
            </a:r>
            <a:r>
              <a:rPr lang="en-US" altLang="zh-CN" sz="2400" dirty="0">
                <a:latin typeface="+mn-ea"/>
                <a:ea typeface="+mn-ea"/>
              </a:rPr>
              <a:t>IP </a:t>
            </a:r>
            <a:r>
              <a:rPr lang="zh-CN" altLang="en-US" sz="2400" dirty="0">
                <a:latin typeface="+mn-ea"/>
                <a:ea typeface="+mn-ea"/>
              </a:rPr>
              <a:t>地址中的“点”并无一一对应的关系。点分十进制 </a:t>
            </a:r>
            <a:r>
              <a:rPr lang="en-US" altLang="zh-CN" sz="2400" dirty="0">
                <a:latin typeface="+mn-ea"/>
                <a:ea typeface="+mn-ea"/>
              </a:rPr>
              <a:t>IP </a:t>
            </a:r>
            <a:r>
              <a:rPr lang="zh-CN" altLang="en-US" sz="2400" dirty="0">
                <a:latin typeface="+mn-ea"/>
                <a:ea typeface="+mn-ea"/>
              </a:rPr>
              <a:t>地址中一定是包含三个“点”，但每一个域名中“点”的数目则不一定正好是三个。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1">
            <a:extLst>
              <a:ext uri="{FF2B5EF4-FFF2-40B4-BE49-F238E27FC236}">
                <a16:creationId xmlns:a16="http://schemas.microsoft.com/office/drawing/2014/main" id="{9EE2B1E2-6103-42EE-BD85-557E5FF7E823}"/>
              </a:ext>
            </a:extLst>
          </p:cNvPr>
          <p:cNvSpPr txBox="1">
            <a:spLocks noChangeArrowheads="1"/>
          </p:cNvSpPr>
          <p:nvPr/>
        </p:nvSpPr>
        <p:spPr bwMode="auto">
          <a:xfrm>
            <a:off x="1190625" y="1589088"/>
            <a:ext cx="74453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3200" b="0">
                <a:latin typeface="黑体" panose="02010609060101010101" pitchFamily="49" charset="-122"/>
                <a:ea typeface="黑体" panose="02010609060101010101" pitchFamily="49" charset="-122"/>
              </a:rPr>
              <a:t>很多应用系统的完成需要依靠位于不同端（主机）系统中进程之间的相互通信和协同。</a:t>
            </a:r>
          </a:p>
        </p:txBody>
      </p:sp>
      <p:sp>
        <p:nvSpPr>
          <p:cNvPr id="27651" name="Rectangle 6">
            <a:extLst>
              <a:ext uri="{FF2B5EF4-FFF2-40B4-BE49-F238E27FC236}">
                <a16:creationId xmlns:a16="http://schemas.microsoft.com/office/drawing/2014/main" id="{077B72BE-3816-4B26-93E6-1F8701F36CA4}"/>
              </a:ext>
            </a:extLst>
          </p:cNvPr>
          <p:cNvSpPr>
            <a:spLocks noChangeArrowheads="1"/>
          </p:cNvSpPr>
          <p:nvPr/>
        </p:nvSpPr>
        <p:spPr bwMode="auto">
          <a:xfrm>
            <a:off x="1130300" y="26670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12800" indent="-8128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333399"/>
                </a:solidFill>
                <a:latin typeface="Times New Roman" panose="02020603050405020304" pitchFamily="18" charset="0"/>
                <a:ea typeface="黑体" panose="02010609060101010101" pitchFamily="49" charset="-122"/>
              </a:rPr>
              <a:t>7.1 </a:t>
            </a:r>
            <a:r>
              <a:rPr lang="zh-CN" altLang="en-US" sz="3200">
                <a:solidFill>
                  <a:srgbClr val="333399"/>
                </a:solidFill>
                <a:latin typeface="Times New Roman" panose="02020603050405020304" pitchFamily="18" charset="0"/>
                <a:ea typeface="黑体" panose="02010609060101010101" pitchFamily="49" charset="-122"/>
              </a:rPr>
              <a:t>应用层概述</a:t>
            </a:r>
          </a:p>
        </p:txBody>
      </p:sp>
      <p:sp>
        <p:nvSpPr>
          <p:cNvPr id="27652" name="矩形 32">
            <a:extLst>
              <a:ext uri="{FF2B5EF4-FFF2-40B4-BE49-F238E27FC236}">
                <a16:creationId xmlns:a16="http://schemas.microsoft.com/office/drawing/2014/main" id="{7B0C3ACE-1C5F-4D94-8A6D-D6FA2CF6FF9D}"/>
              </a:ext>
            </a:extLst>
          </p:cNvPr>
          <p:cNvSpPr>
            <a:spLocks noChangeArrowheads="1"/>
          </p:cNvSpPr>
          <p:nvPr/>
        </p:nvSpPr>
        <p:spPr bwMode="auto">
          <a:xfrm>
            <a:off x="1130300" y="3571875"/>
            <a:ext cx="73850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3200" b="0">
                <a:latin typeface="黑体" panose="02010609060101010101" pitchFamily="49" charset="-122"/>
                <a:ea typeface="黑体" panose="02010609060101010101" pitchFamily="49" charset="-122"/>
              </a:rPr>
              <a:t>事实上，计算机网络系统的出现及发展本身就是为了实现不同端系统之间的信息交互和协同。</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矩形 1">
            <a:extLst>
              <a:ext uri="{FF2B5EF4-FFF2-40B4-BE49-F238E27FC236}">
                <a16:creationId xmlns:a16="http://schemas.microsoft.com/office/drawing/2014/main" id="{26126000-D127-4C83-9FB9-F49514A5A262}"/>
              </a:ext>
            </a:extLst>
          </p:cNvPr>
          <p:cNvSpPr>
            <a:spLocks noChangeArrowheads="1"/>
          </p:cNvSpPr>
          <p:nvPr/>
        </p:nvSpPr>
        <p:spPr bwMode="auto">
          <a:xfrm>
            <a:off x="814388" y="1366838"/>
            <a:ext cx="5729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 </a:t>
            </a:r>
            <a:r>
              <a:rPr lang="zh-CN" altLang="en-US" sz="2400"/>
              <a:t>顶级域名 </a:t>
            </a:r>
            <a:r>
              <a:rPr lang="en-US" altLang="zh-CN" sz="2400"/>
              <a:t>TLD (Top Level Domain)</a:t>
            </a:r>
            <a:endParaRPr lang="zh-CN" altLang="en-US" sz="2400"/>
          </a:p>
        </p:txBody>
      </p:sp>
      <p:sp>
        <p:nvSpPr>
          <p:cNvPr id="4" name="矩形 3">
            <a:extLst>
              <a:ext uri="{FF2B5EF4-FFF2-40B4-BE49-F238E27FC236}">
                <a16:creationId xmlns:a16="http://schemas.microsoft.com/office/drawing/2014/main" id="{1FAC8DBB-EEB9-46A2-86E0-2ACC4627E11B}"/>
              </a:ext>
            </a:extLst>
          </p:cNvPr>
          <p:cNvSpPr/>
          <p:nvPr/>
        </p:nvSpPr>
        <p:spPr>
          <a:xfrm>
            <a:off x="814388" y="2079625"/>
            <a:ext cx="8067675" cy="461963"/>
          </a:xfrm>
          <a:prstGeom prst="rect">
            <a:avLst/>
          </a:prstGeom>
        </p:spPr>
        <p:txBody>
          <a:bodyPr>
            <a:spAutoFit/>
          </a:bodyPr>
          <a:lstStyle/>
          <a:p>
            <a:pPr>
              <a:buClr>
                <a:srgbClr val="C00000"/>
              </a:buClr>
              <a:defRPr/>
            </a:pPr>
            <a:r>
              <a:rPr lang="zh-CN" altLang="en-US" dirty="0">
                <a:latin typeface="+mn-ea"/>
                <a:ea typeface="+mn-ea"/>
              </a:rPr>
              <a:t>（</a:t>
            </a:r>
            <a:r>
              <a:rPr lang="en-US" altLang="zh-CN" dirty="0">
                <a:latin typeface="+mn-ea"/>
                <a:ea typeface="+mn-ea"/>
              </a:rPr>
              <a:t>1</a:t>
            </a:r>
            <a:r>
              <a:rPr lang="zh-CN" altLang="en-US" dirty="0">
                <a:latin typeface="+mn-ea"/>
                <a:ea typeface="+mn-ea"/>
              </a:rPr>
              <a:t>）通用域名</a:t>
            </a:r>
          </a:p>
        </p:txBody>
      </p:sp>
      <p:sp>
        <p:nvSpPr>
          <p:cNvPr id="7" name="文本框 6">
            <a:extLst>
              <a:ext uri="{FF2B5EF4-FFF2-40B4-BE49-F238E27FC236}">
                <a16:creationId xmlns:a16="http://schemas.microsoft.com/office/drawing/2014/main" id="{49B4A415-2878-4C0B-A73F-D32BE1C3A1B7}"/>
              </a:ext>
            </a:extLst>
          </p:cNvPr>
          <p:cNvSpPr txBox="1"/>
          <p:nvPr/>
        </p:nvSpPr>
        <p:spPr>
          <a:xfrm>
            <a:off x="814388" y="3668713"/>
            <a:ext cx="7188200" cy="831850"/>
          </a:xfrm>
          <a:prstGeom prst="rect">
            <a:avLst/>
          </a:prstGeom>
          <a:noFill/>
        </p:spPr>
        <p:txBody>
          <a:bodyPr>
            <a:spAutoFit/>
          </a:bodyPr>
          <a:lstStyle/>
          <a:p>
            <a:pPr>
              <a:defRPr/>
            </a:pPr>
            <a:r>
              <a:rPr lang="zh-CN" altLang="en-US" dirty="0"/>
              <a:t>其中，</a:t>
            </a:r>
            <a:r>
              <a:rPr lang="en-US" altLang="zh-CN" dirty="0">
                <a:latin typeface="+mn-ea"/>
              </a:rPr>
              <a:t>.gov</a:t>
            </a:r>
            <a:r>
              <a:rPr lang="zh-CN" altLang="en-US" dirty="0">
                <a:latin typeface="+mn-ea"/>
              </a:rPr>
              <a:t>、</a:t>
            </a:r>
            <a:r>
              <a:rPr lang="en-US" altLang="zh-CN" dirty="0">
                <a:latin typeface="+mn-ea"/>
              </a:rPr>
              <a:t>.mil</a:t>
            </a:r>
            <a:r>
              <a:rPr lang="zh-CN" altLang="en-US" dirty="0">
                <a:latin typeface="+mn-ea"/>
              </a:rPr>
              <a:t>两个顶级域名为美国专用，</a:t>
            </a:r>
            <a:r>
              <a:rPr lang="en-US" altLang="zh-CN" dirty="0">
                <a:latin typeface="+mn-ea"/>
              </a:rPr>
              <a:t>.</a:t>
            </a:r>
            <a:r>
              <a:rPr lang="en-US" altLang="zh-CN" dirty="0" err="1">
                <a:latin typeface="+mn-ea"/>
              </a:rPr>
              <a:t>edu</a:t>
            </a:r>
            <a:r>
              <a:rPr lang="zh-CN" altLang="en-US" dirty="0">
                <a:latin typeface="+mn-ea"/>
              </a:rPr>
              <a:t>基本只有美国的教育机构使用</a:t>
            </a:r>
            <a:endParaRPr lang="zh-CN" altLang="en-US" dirty="0"/>
          </a:p>
        </p:txBody>
      </p:sp>
      <p:sp>
        <p:nvSpPr>
          <p:cNvPr id="8" name="矩形 7">
            <a:extLst>
              <a:ext uri="{FF2B5EF4-FFF2-40B4-BE49-F238E27FC236}">
                <a16:creationId xmlns:a16="http://schemas.microsoft.com/office/drawing/2014/main" id="{68DD42AA-D19B-4FD3-B931-13704A2F5EFC}"/>
              </a:ext>
            </a:extLst>
          </p:cNvPr>
          <p:cNvSpPr/>
          <p:nvPr/>
        </p:nvSpPr>
        <p:spPr>
          <a:xfrm>
            <a:off x="814388" y="4733925"/>
            <a:ext cx="5138737" cy="461963"/>
          </a:xfrm>
          <a:prstGeom prst="rect">
            <a:avLst/>
          </a:prstGeom>
        </p:spPr>
        <p:txBody>
          <a:bodyPr wrap="none">
            <a:spAutoFit/>
          </a:bodyPr>
          <a:lstStyle/>
          <a:p>
            <a:pPr>
              <a:defRPr/>
            </a:pPr>
            <a:r>
              <a:rPr lang="zh-CN" altLang="en-US" dirty="0">
                <a:latin typeface="+mn-ea"/>
              </a:rPr>
              <a:t>其余的通用域名全世界各国均可使用</a:t>
            </a:r>
            <a:endParaRPr lang="zh-CN" altLang="en-US" dirty="0"/>
          </a:p>
        </p:txBody>
      </p:sp>
      <p:sp>
        <p:nvSpPr>
          <p:cNvPr id="10" name="矩形 9">
            <a:extLst>
              <a:ext uri="{FF2B5EF4-FFF2-40B4-BE49-F238E27FC236}">
                <a16:creationId xmlns:a16="http://schemas.microsoft.com/office/drawing/2014/main" id="{5AE1FAF3-3962-469A-96AB-723D5BD65760}"/>
              </a:ext>
            </a:extLst>
          </p:cNvPr>
          <p:cNvSpPr/>
          <p:nvPr/>
        </p:nvSpPr>
        <p:spPr>
          <a:xfrm>
            <a:off x="814388" y="2689225"/>
            <a:ext cx="7518400" cy="831850"/>
          </a:xfrm>
          <a:prstGeom prst="rect">
            <a:avLst/>
          </a:prstGeom>
        </p:spPr>
        <p:txBody>
          <a:bodyPr>
            <a:spAutoFit/>
          </a:bodyPr>
          <a:lstStyle/>
          <a:p>
            <a:pPr>
              <a:defRPr/>
            </a:pPr>
            <a:r>
              <a:rPr lang="zh-CN" altLang="en-US" dirty="0">
                <a:latin typeface="+mn-ea"/>
                <a:ea typeface="+mn-ea"/>
              </a:rPr>
              <a:t>通用域名共有</a:t>
            </a:r>
            <a:r>
              <a:rPr lang="en-US" altLang="zh-CN" dirty="0">
                <a:latin typeface="+mn-ea"/>
                <a:ea typeface="+mn-ea"/>
              </a:rPr>
              <a:t>7</a:t>
            </a:r>
            <a:r>
              <a:rPr lang="zh-CN" altLang="en-US" dirty="0">
                <a:latin typeface="+mn-ea"/>
                <a:ea typeface="+mn-ea"/>
              </a:rPr>
              <a:t>个，均为三个字节长度，分别是</a:t>
            </a:r>
            <a:r>
              <a:rPr lang="en-US" altLang="zh-CN" dirty="0">
                <a:latin typeface="+mn-ea"/>
                <a:ea typeface="+mn-ea"/>
              </a:rPr>
              <a:t>.com</a:t>
            </a:r>
            <a:r>
              <a:rPr lang="zh-CN" altLang="en-US" dirty="0">
                <a:latin typeface="+mn-ea"/>
                <a:ea typeface="+mn-ea"/>
              </a:rPr>
              <a:t>、</a:t>
            </a:r>
            <a:r>
              <a:rPr lang="en-US" altLang="zh-CN" dirty="0" err="1">
                <a:latin typeface="+mn-ea"/>
                <a:ea typeface="+mn-ea"/>
              </a:rPr>
              <a:t>.net</a:t>
            </a:r>
            <a:r>
              <a:rPr lang="zh-CN" altLang="en-US" dirty="0">
                <a:latin typeface="+mn-ea"/>
                <a:ea typeface="+mn-ea"/>
              </a:rPr>
              <a:t>、</a:t>
            </a:r>
            <a:r>
              <a:rPr lang="en-US" altLang="zh-CN" dirty="0">
                <a:latin typeface="+mn-ea"/>
                <a:ea typeface="+mn-ea"/>
              </a:rPr>
              <a:t>.org</a:t>
            </a:r>
            <a:r>
              <a:rPr lang="zh-CN" altLang="en-US" dirty="0">
                <a:latin typeface="+mn-ea"/>
                <a:ea typeface="+mn-ea"/>
              </a:rPr>
              <a:t>、</a:t>
            </a:r>
            <a:r>
              <a:rPr lang="en-US" altLang="zh-CN" dirty="0">
                <a:latin typeface="+mn-ea"/>
                <a:ea typeface="+mn-ea"/>
              </a:rPr>
              <a:t>.</a:t>
            </a:r>
            <a:r>
              <a:rPr lang="en-US" altLang="zh-CN" dirty="0" err="1">
                <a:latin typeface="+mn-ea"/>
                <a:ea typeface="+mn-ea"/>
              </a:rPr>
              <a:t>edu</a:t>
            </a:r>
            <a:r>
              <a:rPr lang="zh-CN" altLang="en-US" dirty="0">
                <a:latin typeface="+mn-ea"/>
                <a:ea typeface="+mn-ea"/>
              </a:rPr>
              <a:t>、</a:t>
            </a:r>
            <a:r>
              <a:rPr lang="en-US" altLang="zh-CN" dirty="0">
                <a:latin typeface="+mn-ea"/>
                <a:ea typeface="+mn-ea"/>
              </a:rPr>
              <a:t>.gov</a:t>
            </a:r>
            <a:r>
              <a:rPr lang="zh-CN" altLang="en-US" dirty="0">
                <a:latin typeface="+mn-ea"/>
                <a:ea typeface="+mn-ea"/>
              </a:rPr>
              <a:t>、</a:t>
            </a:r>
            <a:r>
              <a:rPr lang="en-US" altLang="zh-CN" dirty="0">
                <a:latin typeface="+mn-ea"/>
                <a:ea typeface="+mn-ea"/>
              </a:rPr>
              <a:t>.mil</a:t>
            </a:r>
            <a:r>
              <a:rPr lang="zh-CN" altLang="en-US" dirty="0">
                <a:latin typeface="+mn-ea"/>
                <a:ea typeface="+mn-ea"/>
              </a:rPr>
              <a:t>、</a:t>
            </a:r>
            <a:r>
              <a:rPr lang="en-US" altLang="zh-CN" dirty="0">
                <a:latin typeface="+mn-ea"/>
                <a:ea typeface="+mn-ea"/>
              </a:rPr>
              <a:t>.int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2">
            <a:extLst>
              <a:ext uri="{FF2B5EF4-FFF2-40B4-BE49-F238E27FC236}">
                <a16:creationId xmlns:a16="http://schemas.microsoft.com/office/drawing/2014/main" id="{7CB5D437-C21A-4CD2-843D-10A4FB1E9392}"/>
              </a:ext>
            </a:extLst>
          </p:cNvPr>
          <p:cNvSpPr txBox="1">
            <a:spLocks noChangeArrowheads="1"/>
          </p:cNvSpPr>
          <p:nvPr/>
        </p:nvSpPr>
        <p:spPr bwMode="auto">
          <a:xfrm>
            <a:off x="922338" y="1366838"/>
            <a:ext cx="2217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2</a:t>
            </a:r>
            <a:r>
              <a:rPr lang="zh-CN" altLang="en-US" sz="2400"/>
              <a:t>）国家域名</a:t>
            </a:r>
          </a:p>
        </p:txBody>
      </p:sp>
      <p:sp>
        <p:nvSpPr>
          <p:cNvPr id="4" name="矩形 3">
            <a:extLst>
              <a:ext uri="{FF2B5EF4-FFF2-40B4-BE49-F238E27FC236}">
                <a16:creationId xmlns:a16="http://schemas.microsoft.com/office/drawing/2014/main" id="{D3AB917E-994F-4344-8AA0-E93F95EDDD4A}"/>
              </a:ext>
            </a:extLst>
          </p:cNvPr>
          <p:cNvSpPr/>
          <p:nvPr/>
        </p:nvSpPr>
        <p:spPr>
          <a:xfrm>
            <a:off x="922338" y="1962150"/>
            <a:ext cx="7275512" cy="831850"/>
          </a:xfrm>
          <a:prstGeom prst="rect">
            <a:avLst/>
          </a:prstGeom>
        </p:spPr>
        <p:txBody>
          <a:bodyPr>
            <a:spAutoFit/>
          </a:bodyPr>
          <a:lstStyle/>
          <a:p>
            <a:pPr>
              <a:defRPr/>
            </a:pPr>
            <a:r>
              <a:rPr lang="zh-CN" altLang="en-US" dirty="0">
                <a:latin typeface="+mn-ea"/>
                <a:ea typeface="+mn-ea"/>
              </a:rPr>
              <a:t>基于</a:t>
            </a:r>
            <a:r>
              <a:rPr lang="en-US" altLang="zh-CN" dirty="0">
                <a:latin typeface="+mn-ea"/>
                <a:ea typeface="+mn-ea"/>
              </a:rPr>
              <a:t>ISO 3166</a:t>
            </a:r>
            <a:r>
              <a:rPr lang="zh-CN" altLang="en-US" dirty="0">
                <a:latin typeface="+mn-ea"/>
                <a:ea typeface="+mn-ea"/>
              </a:rPr>
              <a:t>中定义的国家代码设计的顶级域名，这些域被称为国家域或地理域，均为</a:t>
            </a:r>
            <a:r>
              <a:rPr lang="en-US" altLang="zh-CN" dirty="0">
                <a:latin typeface="+mn-ea"/>
                <a:ea typeface="+mn-ea"/>
              </a:rPr>
              <a:t>2</a:t>
            </a:r>
            <a:r>
              <a:rPr lang="zh-CN" altLang="en-US" dirty="0">
                <a:latin typeface="+mn-ea"/>
                <a:ea typeface="+mn-ea"/>
              </a:rPr>
              <a:t>个字节长度</a:t>
            </a:r>
            <a:endParaRPr lang="zh-CN" altLang="en-US" dirty="0"/>
          </a:p>
        </p:txBody>
      </p:sp>
      <p:sp>
        <p:nvSpPr>
          <p:cNvPr id="48132" name="矩形 4">
            <a:extLst>
              <a:ext uri="{FF2B5EF4-FFF2-40B4-BE49-F238E27FC236}">
                <a16:creationId xmlns:a16="http://schemas.microsoft.com/office/drawing/2014/main" id="{DEA56797-CD68-463E-9CA1-59F60AEBCE80}"/>
              </a:ext>
            </a:extLst>
          </p:cNvPr>
          <p:cNvSpPr>
            <a:spLocks noChangeArrowheads="1"/>
          </p:cNvSpPr>
          <p:nvPr/>
        </p:nvSpPr>
        <p:spPr bwMode="auto">
          <a:xfrm>
            <a:off x="922338" y="2927350"/>
            <a:ext cx="7680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例如：</a:t>
            </a:r>
            <a:r>
              <a:rPr lang="en-US" altLang="zh-CN" sz="2400"/>
              <a:t>cn</a:t>
            </a:r>
            <a:r>
              <a:rPr lang="zh-CN" altLang="en-US" sz="2400"/>
              <a:t>（中国大陆）、</a:t>
            </a:r>
            <a:r>
              <a:rPr lang="en-US" altLang="zh-CN" sz="2400"/>
              <a:t>de</a:t>
            </a:r>
            <a:r>
              <a:rPr lang="zh-CN" altLang="en-US" sz="2400"/>
              <a:t>（德国）、</a:t>
            </a:r>
            <a:r>
              <a:rPr lang="en-US" altLang="zh-CN" sz="2400"/>
              <a:t>eu</a:t>
            </a:r>
            <a:r>
              <a:rPr lang="zh-CN" altLang="en-US" sz="2400"/>
              <a:t>（欧盟）、</a:t>
            </a:r>
            <a:r>
              <a:rPr lang="en-US" altLang="zh-CN" sz="2400"/>
              <a:t>jp</a:t>
            </a:r>
            <a:r>
              <a:rPr lang="zh-CN" altLang="en-US" sz="2400"/>
              <a:t>（日本）、</a:t>
            </a:r>
            <a:r>
              <a:rPr lang="en-US" altLang="zh-CN" sz="2400"/>
              <a:t>hk</a:t>
            </a:r>
            <a:r>
              <a:rPr lang="zh-CN" altLang="en-US" sz="2400"/>
              <a:t>（香港）、</a:t>
            </a:r>
            <a:r>
              <a:rPr lang="en-US" altLang="zh-CN" sz="2400"/>
              <a:t>tw</a:t>
            </a:r>
            <a:r>
              <a:rPr lang="zh-CN" altLang="en-US" sz="2400"/>
              <a:t>（台湾）、</a:t>
            </a:r>
            <a:r>
              <a:rPr lang="en-US" altLang="zh-CN" sz="2400"/>
              <a:t>uk</a:t>
            </a:r>
            <a:r>
              <a:rPr lang="zh-CN" altLang="en-US" sz="2400"/>
              <a:t>（英国）、</a:t>
            </a:r>
            <a:r>
              <a:rPr lang="en-US" altLang="zh-CN" sz="2400"/>
              <a:t>us</a:t>
            </a:r>
            <a:r>
              <a:rPr lang="zh-CN" altLang="en-US" sz="2400"/>
              <a:t>（美国）。</a:t>
            </a:r>
          </a:p>
        </p:txBody>
      </p:sp>
      <p:sp>
        <p:nvSpPr>
          <p:cNvPr id="48133" name="文本框 5">
            <a:extLst>
              <a:ext uri="{FF2B5EF4-FFF2-40B4-BE49-F238E27FC236}">
                <a16:creationId xmlns:a16="http://schemas.microsoft.com/office/drawing/2014/main" id="{44B12143-73A0-4164-8777-DA3647ADB244}"/>
              </a:ext>
            </a:extLst>
          </p:cNvPr>
          <p:cNvSpPr txBox="1">
            <a:spLocks noChangeArrowheads="1"/>
          </p:cNvSpPr>
          <p:nvPr/>
        </p:nvSpPr>
        <p:spPr bwMode="auto">
          <a:xfrm>
            <a:off x="922338" y="4391025"/>
            <a:ext cx="22177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3</a:t>
            </a:r>
            <a:r>
              <a:rPr lang="zh-CN" altLang="en-US" sz="2400"/>
              <a:t>）</a:t>
            </a:r>
            <a:r>
              <a:rPr lang="en-US" altLang="zh-CN" sz="2400"/>
              <a:t>arpa</a:t>
            </a:r>
            <a:r>
              <a:rPr lang="zh-CN" altLang="en-US" sz="2400"/>
              <a:t>域</a:t>
            </a:r>
          </a:p>
        </p:txBody>
      </p:sp>
      <p:sp>
        <p:nvSpPr>
          <p:cNvPr id="48134" name="矩形 6">
            <a:extLst>
              <a:ext uri="{FF2B5EF4-FFF2-40B4-BE49-F238E27FC236}">
                <a16:creationId xmlns:a16="http://schemas.microsoft.com/office/drawing/2014/main" id="{5ACFE340-D597-4E75-AE74-D22A1DABF638}"/>
              </a:ext>
            </a:extLst>
          </p:cNvPr>
          <p:cNvSpPr>
            <a:spLocks noChangeArrowheads="1"/>
          </p:cNvSpPr>
          <p:nvPr/>
        </p:nvSpPr>
        <p:spPr bwMode="auto">
          <a:xfrm>
            <a:off x="922338" y="5029200"/>
            <a:ext cx="7680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这种顶级域名只有一个，即 </a:t>
            </a:r>
            <a:r>
              <a:rPr lang="en-US" altLang="zh-CN" sz="2400"/>
              <a:t>arpa</a:t>
            </a:r>
            <a:r>
              <a:rPr lang="zh-CN" altLang="en-US" sz="2400"/>
              <a:t>，用于反向域名解析，因此又称为反向域名。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1">
            <a:extLst>
              <a:ext uri="{FF2B5EF4-FFF2-40B4-BE49-F238E27FC236}">
                <a16:creationId xmlns:a16="http://schemas.microsoft.com/office/drawing/2014/main" id="{AC013E02-CECA-4530-BB53-1BF2FAAD4FA7}"/>
              </a:ext>
            </a:extLst>
          </p:cNvPr>
          <p:cNvSpPr>
            <a:spLocks noChangeArrowheads="1"/>
          </p:cNvSpPr>
          <p:nvPr/>
        </p:nvSpPr>
        <p:spPr bwMode="auto">
          <a:xfrm>
            <a:off x="596900" y="1122363"/>
            <a:ext cx="3535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4</a:t>
            </a:r>
            <a:r>
              <a:rPr lang="zh-CN" altLang="en-US" sz="2400"/>
              <a:t>）新增通用顶级域名 </a:t>
            </a:r>
          </a:p>
        </p:txBody>
      </p:sp>
      <p:sp>
        <p:nvSpPr>
          <p:cNvPr id="3" name="Rectangle 3">
            <a:extLst>
              <a:ext uri="{FF2B5EF4-FFF2-40B4-BE49-F238E27FC236}">
                <a16:creationId xmlns:a16="http://schemas.microsoft.com/office/drawing/2014/main" id="{2F4A3279-F1A7-4032-8982-F7ABAA298A5D}"/>
              </a:ext>
            </a:extLst>
          </p:cNvPr>
          <p:cNvSpPr txBox="1">
            <a:spLocks noChangeArrowheads="1"/>
          </p:cNvSpPr>
          <p:nvPr/>
        </p:nvSpPr>
        <p:spPr bwMode="auto">
          <a:xfrm>
            <a:off x="596900" y="1874838"/>
            <a:ext cx="7418388"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80000"/>
              </a:lnSpc>
              <a:buClr>
                <a:srgbClr val="3333CC"/>
              </a:buClr>
              <a:defRPr/>
            </a:pPr>
            <a:r>
              <a:rPr lang="en-US" altLang="zh-CN" sz="2400" b="0" kern="0" dirty="0">
                <a:latin typeface="+mn-ea"/>
              </a:rPr>
              <a:t>.aero </a:t>
            </a:r>
            <a:r>
              <a:rPr lang="zh-CN" altLang="en-US" sz="2400" b="0" kern="0" dirty="0">
                <a:latin typeface="+mn-ea"/>
              </a:rPr>
              <a:t>（航空运输企业）</a:t>
            </a:r>
          </a:p>
          <a:p>
            <a:pPr eaLnBrk="1" hangingPunct="1">
              <a:lnSpc>
                <a:spcPct val="80000"/>
              </a:lnSpc>
              <a:buClr>
                <a:srgbClr val="3333CC"/>
              </a:buClr>
              <a:defRPr/>
            </a:pPr>
            <a:r>
              <a:rPr lang="en-US" altLang="zh-CN" sz="2400" b="0" kern="0" dirty="0">
                <a:latin typeface="+mn-ea"/>
              </a:rPr>
              <a:t>.biz  </a:t>
            </a:r>
            <a:r>
              <a:rPr lang="zh-CN" altLang="en-US" sz="2400" b="0" kern="0" dirty="0">
                <a:latin typeface="+mn-ea"/>
              </a:rPr>
              <a:t>（公司和企业）</a:t>
            </a:r>
          </a:p>
          <a:p>
            <a:pPr eaLnBrk="1" hangingPunct="1">
              <a:lnSpc>
                <a:spcPct val="80000"/>
              </a:lnSpc>
              <a:buClr>
                <a:srgbClr val="3333CC"/>
              </a:buClr>
              <a:defRPr/>
            </a:pPr>
            <a:r>
              <a:rPr lang="en-US" altLang="zh-CN" sz="2400" b="0" kern="0" dirty="0">
                <a:latin typeface="+mn-ea"/>
              </a:rPr>
              <a:t>.cat   </a:t>
            </a:r>
            <a:r>
              <a:rPr lang="zh-CN" altLang="en-US" sz="2400" b="0" kern="0" dirty="0">
                <a:latin typeface="+mn-ea"/>
              </a:rPr>
              <a:t>（加泰隆人的语言和文化团体）</a:t>
            </a:r>
          </a:p>
          <a:p>
            <a:pPr eaLnBrk="1" hangingPunct="1">
              <a:lnSpc>
                <a:spcPct val="80000"/>
              </a:lnSpc>
              <a:buClr>
                <a:srgbClr val="3333CC"/>
              </a:buClr>
              <a:defRPr/>
            </a:pPr>
            <a:r>
              <a:rPr lang="en-US" altLang="zh-CN" sz="2400" b="0" kern="0" dirty="0">
                <a:latin typeface="+mn-ea"/>
              </a:rPr>
              <a:t>.coop  </a:t>
            </a:r>
            <a:r>
              <a:rPr lang="zh-CN" altLang="en-US" sz="2400" b="0" kern="0" dirty="0">
                <a:latin typeface="+mn-ea"/>
              </a:rPr>
              <a:t>（合作团体）</a:t>
            </a:r>
          </a:p>
          <a:p>
            <a:pPr eaLnBrk="1" hangingPunct="1">
              <a:lnSpc>
                <a:spcPct val="80000"/>
              </a:lnSpc>
              <a:buClr>
                <a:srgbClr val="3333CC"/>
              </a:buClr>
              <a:defRPr/>
            </a:pPr>
            <a:r>
              <a:rPr lang="en-US" altLang="zh-CN" sz="2400" b="0" kern="0" dirty="0">
                <a:latin typeface="+mn-ea"/>
              </a:rPr>
              <a:t>.info  </a:t>
            </a:r>
            <a:r>
              <a:rPr lang="zh-CN" altLang="en-US" sz="2400" b="0" kern="0" dirty="0">
                <a:latin typeface="+mn-ea"/>
              </a:rPr>
              <a:t>（各种情况）</a:t>
            </a:r>
          </a:p>
          <a:p>
            <a:pPr eaLnBrk="1" hangingPunct="1">
              <a:lnSpc>
                <a:spcPct val="80000"/>
              </a:lnSpc>
              <a:buClr>
                <a:srgbClr val="3333CC"/>
              </a:buClr>
              <a:defRPr/>
            </a:pPr>
            <a:r>
              <a:rPr lang="en-US" altLang="zh-CN" sz="2400" b="0" kern="0" dirty="0">
                <a:latin typeface="+mn-ea"/>
              </a:rPr>
              <a:t>.jobs  </a:t>
            </a:r>
            <a:r>
              <a:rPr lang="zh-CN" altLang="en-US" sz="2400" b="0" kern="0" dirty="0">
                <a:latin typeface="+mn-ea"/>
              </a:rPr>
              <a:t>（人力资源管理者）</a:t>
            </a:r>
          </a:p>
          <a:p>
            <a:pPr eaLnBrk="1" hangingPunct="1">
              <a:lnSpc>
                <a:spcPct val="80000"/>
              </a:lnSpc>
              <a:buClr>
                <a:srgbClr val="3333CC"/>
              </a:buClr>
              <a:defRPr/>
            </a:pPr>
            <a:r>
              <a:rPr lang="en-US" altLang="zh-CN" sz="2400" b="0" kern="0" dirty="0">
                <a:latin typeface="+mn-ea"/>
              </a:rPr>
              <a:t>.</a:t>
            </a:r>
            <a:r>
              <a:rPr lang="en-US" altLang="zh-CN" sz="2400" b="0" kern="0" dirty="0" err="1">
                <a:latin typeface="+mn-ea"/>
              </a:rPr>
              <a:t>mobi</a:t>
            </a:r>
            <a:r>
              <a:rPr lang="en-US" altLang="zh-CN" sz="2400" b="0" kern="0" dirty="0">
                <a:latin typeface="+mn-ea"/>
              </a:rPr>
              <a:t>  </a:t>
            </a:r>
            <a:r>
              <a:rPr lang="zh-CN" altLang="en-US" sz="2400" b="0" kern="0" dirty="0">
                <a:latin typeface="+mn-ea"/>
              </a:rPr>
              <a:t>（移动产品与服务的用户和提供者）</a:t>
            </a:r>
          </a:p>
          <a:p>
            <a:pPr eaLnBrk="1" hangingPunct="1">
              <a:lnSpc>
                <a:spcPct val="80000"/>
              </a:lnSpc>
              <a:buClr>
                <a:srgbClr val="3333CC"/>
              </a:buClr>
              <a:defRPr/>
            </a:pPr>
            <a:r>
              <a:rPr lang="en-US" altLang="zh-CN" sz="2400" b="0" kern="0" dirty="0">
                <a:latin typeface="+mn-ea"/>
              </a:rPr>
              <a:t>.museum  </a:t>
            </a:r>
            <a:r>
              <a:rPr lang="zh-CN" altLang="en-US" sz="2400" b="0" kern="0" dirty="0">
                <a:latin typeface="+mn-ea"/>
              </a:rPr>
              <a:t>（博物馆）</a:t>
            </a:r>
          </a:p>
          <a:p>
            <a:pPr eaLnBrk="1" hangingPunct="1">
              <a:lnSpc>
                <a:spcPct val="80000"/>
              </a:lnSpc>
              <a:buClr>
                <a:srgbClr val="3333CC"/>
              </a:buClr>
              <a:defRPr/>
            </a:pPr>
            <a:r>
              <a:rPr lang="en-US" altLang="zh-CN" sz="2400" b="0" kern="0" dirty="0">
                <a:latin typeface="+mn-ea"/>
              </a:rPr>
              <a:t>.name   </a:t>
            </a:r>
            <a:r>
              <a:rPr lang="zh-CN" altLang="en-US" sz="2400" b="0" kern="0" dirty="0">
                <a:latin typeface="+mn-ea"/>
              </a:rPr>
              <a:t>（个人）</a:t>
            </a:r>
          </a:p>
          <a:p>
            <a:pPr eaLnBrk="1" hangingPunct="1">
              <a:lnSpc>
                <a:spcPct val="80000"/>
              </a:lnSpc>
              <a:buClr>
                <a:srgbClr val="3333CC"/>
              </a:buClr>
              <a:defRPr/>
            </a:pPr>
            <a:r>
              <a:rPr lang="en-US" altLang="zh-CN" sz="2400" b="0" kern="0" dirty="0">
                <a:latin typeface="+mn-ea"/>
              </a:rPr>
              <a:t>.pro  </a:t>
            </a:r>
            <a:r>
              <a:rPr lang="zh-CN" altLang="en-US" sz="2400" b="0" kern="0" dirty="0">
                <a:latin typeface="+mn-ea"/>
              </a:rPr>
              <a:t>（有证书的专业人员）</a:t>
            </a:r>
          </a:p>
          <a:p>
            <a:pPr eaLnBrk="1" hangingPunct="1">
              <a:lnSpc>
                <a:spcPct val="80000"/>
              </a:lnSpc>
              <a:buClr>
                <a:srgbClr val="3333CC"/>
              </a:buClr>
              <a:defRPr/>
            </a:pPr>
            <a:r>
              <a:rPr lang="en-US" altLang="zh-CN" sz="2400" b="0" kern="0" dirty="0">
                <a:latin typeface="+mn-ea"/>
              </a:rPr>
              <a:t>.travel  </a:t>
            </a:r>
            <a:r>
              <a:rPr lang="zh-CN" altLang="en-US" sz="2400" b="0" kern="0" dirty="0">
                <a:latin typeface="+mn-ea"/>
              </a:rPr>
              <a:t>（旅游业）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1">
            <a:extLst>
              <a:ext uri="{FF2B5EF4-FFF2-40B4-BE49-F238E27FC236}">
                <a16:creationId xmlns:a16="http://schemas.microsoft.com/office/drawing/2014/main" id="{AD8DF84C-5B29-4612-A587-856AFB4674E4}"/>
              </a:ext>
            </a:extLst>
          </p:cNvPr>
          <p:cNvSpPr>
            <a:spLocks noChangeArrowheads="1"/>
          </p:cNvSpPr>
          <p:nvPr/>
        </p:nvSpPr>
        <p:spPr bwMode="auto">
          <a:xfrm>
            <a:off x="1058863" y="1201738"/>
            <a:ext cx="207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3. </a:t>
            </a:r>
            <a:r>
              <a:rPr lang="zh-CN" altLang="en-US" sz="2400"/>
              <a:t>域名服务器</a:t>
            </a:r>
          </a:p>
        </p:txBody>
      </p:sp>
      <p:sp>
        <p:nvSpPr>
          <p:cNvPr id="50179" name="矩形 2">
            <a:extLst>
              <a:ext uri="{FF2B5EF4-FFF2-40B4-BE49-F238E27FC236}">
                <a16:creationId xmlns:a16="http://schemas.microsoft.com/office/drawing/2014/main" id="{DE182A46-F70D-4DAA-9F2C-652CCC4DDD37}"/>
              </a:ext>
            </a:extLst>
          </p:cNvPr>
          <p:cNvSpPr>
            <a:spLocks noChangeArrowheads="1"/>
          </p:cNvSpPr>
          <p:nvPr/>
        </p:nvSpPr>
        <p:spPr bwMode="auto">
          <a:xfrm>
            <a:off x="1058863" y="1847850"/>
            <a:ext cx="74564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域名需要由遍及全世界的域名服务器去解析，域名服务器实际上就是装有域名系统的主机。</a:t>
            </a:r>
          </a:p>
        </p:txBody>
      </p:sp>
      <p:sp>
        <p:nvSpPr>
          <p:cNvPr id="4" name="Rectangle 3">
            <a:extLst>
              <a:ext uri="{FF2B5EF4-FFF2-40B4-BE49-F238E27FC236}">
                <a16:creationId xmlns:a16="http://schemas.microsoft.com/office/drawing/2014/main" id="{1FF4C8E0-AFA3-40B2-88CA-388A59B9283F}"/>
              </a:ext>
            </a:extLst>
          </p:cNvPr>
          <p:cNvSpPr txBox="1">
            <a:spLocks noChangeArrowheads="1"/>
          </p:cNvSpPr>
          <p:nvPr/>
        </p:nvSpPr>
        <p:spPr bwMode="auto">
          <a:xfrm>
            <a:off x="1058863" y="2786063"/>
            <a:ext cx="7772400"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defRPr/>
            </a:pPr>
            <a:r>
              <a:rPr lang="zh-CN" altLang="en-US" sz="2400" b="0" kern="0" dirty="0">
                <a:latin typeface="+mn-ea"/>
              </a:rPr>
              <a:t>一个服务器所负责管辖的（或有权限的）范围叫做</a:t>
            </a:r>
            <a:r>
              <a:rPr lang="zh-CN" altLang="en-US" sz="2400" b="0" kern="0" dirty="0">
                <a:solidFill>
                  <a:srgbClr val="FF0000"/>
                </a:solidFill>
                <a:latin typeface="+mn-ea"/>
              </a:rPr>
              <a:t>区</a:t>
            </a:r>
            <a:r>
              <a:rPr lang="en-US" altLang="zh-CN" sz="2400" b="0" kern="0" dirty="0">
                <a:latin typeface="+mn-ea"/>
              </a:rPr>
              <a:t>(zone)</a:t>
            </a:r>
            <a:r>
              <a:rPr lang="zh-CN" altLang="en-US" sz="2400" b="0" kern="0" dirty="0">
                <a:latin typeface="+mn-ea"/>
              </a:rPr>
              <a:t>。</a:t>
            </a:r>
          </a:p>
          <a:p>
            <a:pPr eaLnBrk="1" hangingPunct="1">
              <a:buClr>
                <a:srgbClr val="3333CC"/>
              </a:buClr>
              <a:defRPr/>
            </a:pPr>
            <a:r>
              <a:rPr lang="zh-CN" altLang="en-US" sz="2400" b="0" kern="0" dirty="0">
                <a:latin typeface="+mn-ea"/>
              </a:rPr>
              <a:t>各单位根据具体情况来划分自己管辖范围的区。但在一个区中的所有节点必须是能够连通的。</a:t>
            </a:r>
          </a:p>
          <a:p>
            <a:pPr eaLnBrk="1" hangingPunct="1">
              <a:buClr>
                <a:srgbClr val="3333CC"/>
              </a:buClr>
              <a:defRPr/>
            </a:pPr>
            <a:r>
              <a:rPr lang="zh-CN" altLang="en-US" sz="2400" b="0" kern="0" dirty="0">
                <a:latin typeface="+mn-ea"/>
              </a:rPr>
              <a:t>每一个区设置相应的</a:t>
            </a:r>
            <a:r>
              <a:rPr lang="zh-CN" altLang="en-US" sz="2400" b="0" kern="0" dirty="0">
                <a:solidFill>
                  <a:srgbClr val="FF0000"/>
                </a:solidFill>
                <a:latin typeface="+mn-ea"/>
              </a:rPr>
              <a:t>权限域名服务器</a:t>
            </a:r>
            <a:r>
              <a:rPr lang="zh-CN" altLang="en-US" sz="2400" b="0" kern="0" dirty="0">
                <a:latin typeface="+mn-ea"/>
              </a:rPr>
              <a:t>，用来保存该区中的所有主机的域名到</a:t>
            </a:r>
            <a:r>
              <a:rPr lang="en-US" altLang="zh-CN" sz="2400" b="0" kern="0" dirty="0">
                <a:latin typeface="+mn-ea"/>
              </a:rPr>
              <a:t>IP</a:t>
            </a:r>
            <a:r>
              <a:rPr lang="zh-CN" altLang="en-US" sz="2400" b="0" kern="0" dirty="0">
                <a:latin typeface="+mn-ea"/>
              </a:rPr>
              <a:t>地址的映射。</a:t>
            </a:r>
          </a:p>
          <a:p>
            <a:pPr eaLnBrk="1" hangingPunct="1">
              <a:buClr>
                <a:srgbClr val="3333CC"/>
              </a:buClr>
              <a:defRPr/>
            </a:pPr>
            <a:r>
              <a:rPr lang="en-US" altLang="zh-CN" sz="2400" b="0" kern="0" dirty="0">
                <a:latin typeface="+mn-ea"/>
              </a:rPr>
              <a:t>DNS </a:t>
            </a:r>
            <a:r>
              <a:rPr lang="zh-CN" altLang="en-US" sz="2400" b="0" kern="0" dirty="0">
                <a:latin typeface="+mn-ea"/>
              </a:rPr>
              <a:t>服务器的管辖范围不是以“域”为单位，而是以“区”为单位。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92">
            <a:extLst>
              <a:ext uri="{FF2B5EF4-FFF2-40B4-BE49-F238E27FC236}">
                <a16:creationId xmlns:a16="http://schemas.microsoft.com/office/drawing/2014/main" id="{ABFE2F53-81A5-411E-8827-040474ECE9F2}"/>
              </a:ext>
            </a:extLst>
          </p:cNvPr>
          <p:cNvSpPr>
            <a:spLocks noChangeShapeType="1"/>
          </p:cNvSpPr>
          <p:nvPr/>
        </p:nvSpPr>
        <p:spPr bwMode="auto">
          <a:xfrm>
            <a:off x="2328863" y="2846388"/>
            <a:ext cx="9525" cy="8001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51203" name="Text Box 93">
            <a:extLst>
              <a:ext uri="{FF2B5EF4-FFF2-40B4-BE49-F238E27FC236}">
                <a16:creationId xmlns:a16="http://schemas.microsoft.com/office/drawing/2014/main" id="{03CC2DB9-64EE-42C8-A4D5-810CEE181C28}"/>
              </a:ext>
            </a:extLst>
          </p:cNvPr>
          <p:cNvSpPr txBox="1">
            <a:spLocks noChangeArrowheads="1"/>
          </p:cNvSpPr>
          <p:nvPr/>
        </p:nvSpPr>
        <p:spPr bwMode="auto">
          <a:xfrm>
            <a:off x="250825" y="3233738"/>
            <a:ext cx="172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zh-CN" altLang="en-US" sz="2400" b="0">
                <a:solidFill>
                  <a:srgbClr val="3333CC"/>
                </a:solidFill>
                <a:ea typeface="黑体" panose="02010609060101010101" pitchFamily="49" charset="-122"/>
              </a:rPr>
              <a:t>域 </a:t>
            </a:r>
            <a:r>
              <a:rPr kumimoji="1" lang="en-US" altLang="zh-CN" sz="2400" b="0">
                <a:solidFill>
                  <a:srgbClr val="3333CC"/>
                </a:solidFill>
                <a:ea typeface="黑体" panose="02010609060101010101" pitchFamily="49" charset="-122"/>
              </a:rPr>
              <a:t>abc.com</a:t>
            </a:r>
          </a:p>
        </p:txBody>
      </p:sp>
      <p:sp>
        <p:nvSpPr>
          <p:cNvPr id="51204" name="Freeform 94">
            <a:extLst>
              <a:ext uri="{FF2B5EF4-FFF2-40B4-BE49-F238E27FC236}">
                <a16:creationId xmlns:a16="http://schemas.microsoft.com/office/drawing/2014/main" id="{51771D1B-0E15-4964-9B61-7C4BF7CC7E2E}"/>
              </a:ext>
            </a:extLst>
          </p:cNvPr>
          <p:cNvSpPr>
            <a:spLocks/>
          </p:cNvSpPr>
          <p:nvPr/>
        </p:nvSpPr>
        <p:spPr bwMode="auto">
          <a:xfrm>
            <a:off x="552450" y="3424238"/>
            <a:ext cx="3433763" cy="2295525"/>
          </a:xfrm>
          <a:custGeom>
            <a:avLst/>
            <a:gdLst>
              <a:gd name="T0" fmla="*/ 2147483646 w 1917"/>
              <a:gd name="T1" fmla="*/ 2147483646 h 1143"/>
              <a:gd name="T2" fmla="*/ 2147483646 w 1917"/>
              <a:gd name="T3" fmla="*/ 2147483646 h 1143"/>
              <a:gd name="T4" fmla="*/ 2147483646 w 1917"/>
              <a:gd name="T5" fmla="*/ 2147483646 h 1143"/>
              <a:gd name="T6" fmla="*/ 2147483646 w 1917"/>
              <a:gd name="T7" fmla="*/ 2147483646 h 1143"/>
              <a:gd name="T8" fmla="*/ 2147483646 w 1917"/>
              <a:gd name="T9" fmla="*/ 2147483646 h 1143"/>
              <a:gd name="T10" fmla="*/ 2147483646 w 1917"/>
              <a:gd name="T11" fmla="*/ 2147483646 h 1143"/>
              <a:gd name="T12" fmla="*/ 2147483646 w 1917"/>
              <a:gd name="T13" fmla="*/ 2147483646 h 1143"/>
              <a:gd name="T14" fmla="*/ 2147483646 w 1917"/>
              <a:gd name="T15" fmla="*/ 2147483646 h 1143"/>
              <a:gd name="T16" fmla="*/ 2147483646 w 1917"/>
              <a:gd name="T17" fmla="*/ 2147483646 h 1143"/>
              <a:gd name="T18" fmla="*/ 2147483646 w 1917"/>
              <a:gd name="T19" fmla="*/ 2147483646 h 1143"/>
              <a:gd name="T20" fmla="*/ 2147483646 w 1917"/>
              <a:gd name="T21" fmla="*/ 2147483646 h 1143"/>
              <a:gd name="T22" fmla="*/ 2147483646 w 1917"/>
              <a:gd name="T23" fmla="*/ 2147483646 h 1143"/>
              <a:gd name="T24" fmla="*/ 2147483646 w 1917"/>
              <a:gd name="T25" fmla="*/ 2147483646 h 1143"/>
              <a:gd name="T26" fmla="*/ 2147483646 w 1917"/>
              <a:gd name="T27" fmla="*/ 2147483646 h 1143"/>
              <a:gd name="T28" fmla="*/ 2147483646 w 1917"/>
              <a:gd name="T29" fmla="*/ 2147483646 h 1143"/>
              <a:gd name="T30" fmla="*/ 2147483646 w 1917"/>
              <a:gd name="T31" fmla="*/ 2147483646 h 11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17"/>
              <a:gd name="T49" fmla="*/ 0 h 1143"/>
              <a:gd name="T50" fmla="*/ 1917 w 1917"/>
              <a:gd name="T51" fmla="*/ 1143 h 11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17" h="1143">
                <a:moveTo>
                  <a:pt x="1097" y="32"/>
                </a:moveTo>
                <a:cubicBezTo>
                  <a:pt x="1031" y="7"/>
                  <a:pt x="964" y="0"/>
                  <a:pt x="882" y="43"/>
                </a:cubicBezTo>
                <a:cubicBezTo>
                  <a:pt x="800" y="86"/>
                  <a:pt x="730" y="155"/>
                  <a:pt x="603" y="287"/>
                </a:cubicBezTo>
                <a:cubicBezTo>
                  <a:pt x="476" y="418"/>
                  <a:pt x="218" y="703"/>
                  <a:pt x="120" y="830"/>
                </a:cubicBezTo>
                <a:cubicBezTo>
                  <a:pt x="22" y="957"/>
                  <a:pt x="0" y="1000"/>
                  <a:pt x="13" y="1050"/>
                </a:cubicBezTo>
                <a:cubicBezTo>
                  <a:pt x="26" y="1099"/>
                  <a:pt x="95" y="1114"/>
                  <a:pt x="195" y="1126"/>
                </a:cubicBezTo>
                <a:cubicBezTo>
                  <a:pt x="295" y="1139"/>
                  <a:pt x="458" y="1126"/>
                  <a:pt x="612" y="1128"/>
                </a:cubicBezTo>
                <a:cubicBezTo>
                  <a:pt x="766" y="1130"/>
                  <a:pt x="981" y="1134"/>
                  <a:pt x="1121" y="1136"/>
                </a:cubicBezTo>
                <a:cubicBezTo>
                  <a:pt x="1261" y="1138"/>
                  <a:pt x="1336" y="1143"/>
                  <a:pt x="1451" y="1139"/>
                </a:cubicBezTo>
                <a:cubicBezTo>
                  <a:pt x="1566" y="1135"/>
                  <a:pt x="1735" y="1132"/>
                  <a:pt x="1811" y="1109"/>
                </a:cubicBezTo>
                <a:cubicBezTo>
                  <a:pt x="1887" y="1086"/>
                  <a:pt x="1917" y="1062"/>
                  <a:pt x="1907" y="1001"/>
                </a:cubicBezTo>
                <a:cubicBezTo>
                  <a:pt x="1897" y="940"/>
                  <a:pt x="1807" y="823"/>
                  <a:pt x="1751" y="743"/>
                </a:cubicBezTo>
                <a:cubicBezTo>
                  <a:pt x="1695" y="663"/>
                  <a:pt x="1625" y="586"/>
                  <a:pt x="1571" y="521"/>
                </a:cubicBezTo>
                <a:cubicBezTo>
                  <a:pt x="1517" y="456"/>
                  <a:pt x="1476" y="408"/>
                  <a:pt x="1427" y="353"/>
                </a:cubicBezTo>
                <a:cubicBezTo>
                  <a:pt x="1378" y="298"/>
                  <a:pt x="1332" y="245"/>
                  <a:pt x="1277" y="191"/>
                </a:cubicBezTo>
                <a:cubicBezTo>
                  <a:pt x="1222" y="137"/>
                  <a:pt x="1163" y="57"/>
                  <a:pt x="1097" y="32"/>
                </a:cubicBezTo>
                <a:close/>
              </a:path>
            </a:pathLst>
          </a:custGeom>
          <a:solidFill>
            <a:srgbClr val="66FFCC"/>
          </a:solidFill>
          <a:ln>
            <a:noFill/>
          </a:ln>
          <a:extLst>
            <a:ext uri="{91240B29-F687-4F45-9708-019B960494DF}">
              <a14:hiddenLine xmlns:a14="http://schemas.microsoft.com/office/drawing/2010/main" w="38100" cmpd="sng">
                <a:solidFill>
                  <a:srgbClr val="000000"/>
                </a:solidFill>
                <a:round/>
                <a:headEnd/>
                <a:tailEnd/>
              </a14:hiddenLine>
            </a:ext>
          </a:extLst>
        </p:spPr>
        <p:txBody>
          <a:bodyPr/>
          <a:lstStyle/>
          <a:p>
            <a:endParaRPr lang="zh-CN" altLang="en-US"/>
          </a:p>
        </p:txBody>
      </p:sp>
      <p:sp>
        <p:nvSpPr>
          <p:cNvPr id="5" name="AutoShape 95">
            <a:extLst>
              <a:ext uri="{FF2B5EF4-FFF2-40B4-BE49-F238E27FC236}">
                <a16:creationId xmlns:a16="http://schemas.microsoft.com/office/drawing/2014/main" id="{7EA4F314-FE20-492C-A995-1C7C7EF795C6}"/>
              </a:ext>
            </a:extLst>
          </p:cNvPr>
          <p:cNvSpPr>
            <a:spLocks noChangeArrowheads="1"/>
          </p:cNvSpPr>
          <p:nvPr/>
        </p:nvSpPr>
        <p:spPr bwMode="auto">
          <a:xfrm>
            <a:off x="128588" y="3302000"/>
            <a:ext cx="4227512" cy="2641600"/>
          </a:xfrm>
          <a:prstGeom prst="roundRect">
            <a:avLst>
              <a:gd name="adj" fmla="val 9319"/>
            </a:avLst>
          </a:prstGeom>
          <a:noFill/>
          <a:ln w="2857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51206" name="Text Box 96">
            <a:extLst>
              <a:ext uri="{FF2B5EF4-FFF2-40B4-BE49-F238E27FC236}">
                <a16:creationId xmlns:a16="http://schemas.microsoft.com/office/drawing/2014/main" id="{1D02F9AB-113C-4462-84DF-4627F570F8EF}"/>
              </a:ext>
            </a:extLst>
          </p:cNvPr>
          <p:cNvSpPr txBox="1">
            <a:spLocks noChangeArrowheads="1"/>
          </p:cNvSpPr>
          <p:nvPr/>
        </p:nvSpPr>
        <p:spPr bwMode="auto">
          <a:xfrm>
            <a:off x="107950" y="3833813"/>
            <a:ext cx="13366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lnSpc>
                <a:spcPct val="70000"/>
              </a:lnSpc>
              <a:spcBef>
                <a:spcPct val="0"/>
              </a:spcBef>
              <a:buClrTx/>
              <a:buSzTx/>
              <a:buFontTx/>
              <a:buNone/>
            </a:pPr>
            <a:r>
              <a:rPr kumimoji="1" lang="zh-CN" altLang="zh-CN" sz="2400" b="0">
                <a:solidFill>
                  <a:srgbClr val="3333CC"/>
                </a:solidFill>
                <a:ea typeface="黑体" panose="02010609060101010101" pitchFamily="49" charset="-122"/>
              </a:rPr>
              <a:t> 区</a:t>
            </a:r>
            <a:endParaRPr kumimoji="1" lang="zh-CN" altLang="en-US" sz="2400" b="0">
              <a:solidFill>
                <a:srgbClr val="3333CC"/>
              </a:solidFill>
              <a:ea typeface="黑体" panose="02010609060101010101" pitchFamily="49" charset="-122"/>
            </a:endParaRPr>
          </a:p>
          <a:p>
            <a:pPr algn="ctr" eaLnBrk="1" hangingPunct="1">
              <a:lnSpc>
                <a:spcPct val="70000"/>
              </a:lnSpc>
              <a:spcBef>
                <a:spcPct val="0"/>
              </a:spcBef>
              <a:buClrTx/>
              <a:buSzTx/>
              <a:buFontTx/>
              <a:buNone/>
            </a:pPr>
            <a:r>
              <a:rPr kumimoji="1" lang="en-US" altLang="zh-CN" sz="2400" b="0">
                <a:solidFill>
                  <a:srgbClr val="3333CC"/>
                </a:solidFill>
                <a:ea typeface="黑体" panose="02010609060101010101" pitchFamily="49" charset="-122"/>
              </a:rPr>
              <a:t>abc.com</a:t>
            </a:r>
          </a:p>
        </p:txBody>
      </p:sp>
      <p:sp>
        <p:nvSpPr>
          <p:cNvPr id="7" name="Freeform 97">
            <a:extLst>
              <a:ext uri="{FF2B5EF4-FFF2-40B4-BE49-F238E27FC236}">
                <a16:creationId xmlns:a16="http://schemas.microsoft.com/office/drawing/2014/main" id="{5F274B1A-904A-4AE0-B819-A9A19B50CA8E}"/>
              </a:ext>
            </a:extLst>
          </p:cNvPr>
          <p:cNvSpPr>
            <a:spLocks/>
          </p:cNvSpPr>
          <p:nvPr/>
        </p:nvSpPr>
        <p:spPr bwMode="auto">
          <a:xfrm>
            <a:off x="752475" y="4357688"/>
            <a:ext cx="131763" cy="582612"/>
          </a:xfrm>
          <a:custGeom>
            <a:avLst/>
            <a:gdLst>
              <a:gd name="T0" fmla="*/ 0 w 172"/>
              <a:gd name="T1" fmla="*/ 0 h 244"/>
              <a:gd name="T2" fmla="*/ 172 w 172"/>
              <a:gd name="T3" fmla="*/ 244 h 244"/>
              <a:gd name="T4" fmla="*/ 0 60000 65536"/>
              <a:gd name="T5" fmla="*/ 0 60000 65536"/>
              <a:gd name="T6" fmla="*/ 0 w 172"/>
              <a:gd name="T7" fmla="*/ 0 h 244"/>
              <a:gd name="T8" fmla="*/ 172 w 172"/>
              <a:gd name="T9" fmla="*/ 244 h 244"/>
            </a:gdLst>
            <a:ahLst/>
            <a:cxnLst>
              <a:cxn ang="T4">
                <a:pos x="T0" y="T1"/>
              </a:cxn>
              <a:cxn ang="T5">
                <a:pos x="T2" y="T3"/>
              </a:cxn>
            </a:cxnLst>
            <a:rect l="T6" t="T7" r="T8" b="T9"/>
            <a:pathLst>
              <a:path w="172" h="244">
                <a:moveTo>
                  <a:pt x="0" y="0"/>
                </a:moveTo>
                <a:lnTo>
                  <a:pt x="172" y="244"/>
                </a:lnTo>
              </a:path>
            </a:pathLst>
          </a:custGeom>
          <a:noFill/>
          <a:ln w="9525">
            <a:solidFill>
              <a:srgbClr val="0000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8" name="Line 98">
            <a:extLst>
              <a:ext uri="{FF2B5EF4-FFF2-40B4-BE49-F238E27FC236}">
                <a16:creationId xmlns:a16="http://schemas.microsoft.com/office/drawing/2014/main" id="{B836874C-683D-4576-939B-BACC683AE883}"/>
              </a:ext>
            </a:extLst>
          </p:cNvPr>
          <p:cNvSpPr>
            <a:spLocks noChangeShapeType="1"/>
          </p:cNvSpPr>
          <p:nvPr/>
        </p:nvSpPr>
        <p:spPr bwMode="auto">
          <a:xfrm flipH="1">
            <a:off x="1882775" y="3816350"/>
            <a:ext cx="360363" cy="66198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9" name="Line 99">
            <a:extLst>
              <a:ext uri="{FF2B5EF4-FFF2-40B4-BE49-F238E27FC236}">
                <a16:creationId xmlns:a16="http://schemas.microsoft.com/office/drawing/2014/main" id="{F96E939D-C743-43C5-A85E-E105EA5EDC48}"/>
              </a:ext>
            </a:extLst>
          </p:cNvPr>
          <p:cNvSpPr>
            <a:spLocks noChangeShapeType="1"/>
          </p:cNvSpPr>
          <p:nvPr/>
        </p:nvSpPr>
        <p:spPr bwMode="auto">
          <a:xfrm>
            <a:off x="2443163" y="3846513"/>
            <a:ext cx="471487" cy="61753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0" name="Line 100">
            <a:extLst>
              <a:ext uri="{FF2B5EF4-FFF2-40B4-BE49-F238E27FC236}">
                <a16:creationId xmlns:a16="http://schemas.microsoft.com/office/drawing/2014/main" id="{86060C03-ECDB-4C60-B32D-9CFE05C8E8EA}"/>
              </a:ext>
            </a:extLst>
          </p:cNvPr>
          <p:cNvSpPr>
            <a:spLocks noChangeShapeType="1"/>
          </p:cNvSpPr>
          <p:nvPr/>
        </p:nvSpPr>
        <p:spPr bwMode="auto">
          <a:xfrm>
            <a:off x="2995613" y="4587875"/>
            <a:ext cx="504825" cy="792163"/>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1" name="Line 101">
            <a:extLst>
              <a:ext uri="{FF2B5EF4-FFF2-40B4-BE49-F238E27FC236}">
                <a16:creationId xmlns:a16="http://schemas.microsoft.com/office/drawing/2014/main" id="{DE5DE9D7-AB3F-4F44-9BAE-A8F66DDBEE03}"/>
              </a:ext>
            </a:extLst>
          </p:cNvPr>
          <p:cNvSpPr>
            <a:spLocks noChangeShapeType="1"/>
          </p:cNvSpPr>
          <p:nvPr/>
        </p:nvSpPr>
        <p:spPr bwMode="auto">
          <a:xfrm>
            <a:off x="1906588" y="4606925"/>
            <a:ext cx="615950" cy="70485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2" name="Line 102">
            <a:extLst>
              <a:ext uri="{FF2B5EF4-FFF2-40B4-BE49-F238E27FC236}">
                <a16:creationId xmlns:a16="http://schemas.microsoft.com/office/drawing/2014/main" id="{77E9CC0C-04F6-4373-B254-EE0C09EDD8D4}"/>
              </a:ext>
            </a:extLst>
          </p:cNvPr>
          <p:cNvSpPr>
            <a:spLocks noChangeShapeType="1"/>
          </p:cNvSpPr>
          <p:nvPr/>
        </p:nvSpPr>
        <p:spPr bwMode="auto">
          <a:xfrm flipH="1">
            <a:off x="1800225" y="4618038"/>
            <a:ext cx="17463" cy="60325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3" name="Line 103">
            <a:extLst>
              <a:ext uri="{FF2B5EF4-FFF2-40B4-BE49-F238E27FC236}">
                <a16:creationId xmlns:a16="http://schemas.microsoft.com/office/drawing/2014/main" id="{E470566B-A060-4E82-96F8-30B83B0454DE}"/>
              </a:ext>
            </a:extLst>
          </p:cNvPr>
          <p:cNvSpPr>
            <a:spLocks noChangeShapeType="1"/>
          </p:cNvSpPr>
          <p:nvPr/>
        </p:nvSpPr>
        <p:spPr bwMode="auto">
          <a:xfrm flipH="1">
            <a:off x="1047750" y="4537075"/>
            <a:ext cx="747713" cy="77470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4" name="Oval 104">
            <a:extLst>
              <a:ext uri="{FF2B5EF4-FFF2-40B4-BE49-F238E27FC236}">
                <a16:creationId xmlns:a16="http://schemas.microsoft.com/office/drawing/2014/main" id="{F59BEF02-B1E3-49F1-B6F8-0F5DCA2085A8}"/>
              </a:ext>
            </a:extLst>
          </p:cNvPr>
          <p:cNvSpPr>
            <a:spLocks noChangeArrowheads="1"/>
          </p:cNvSpPr>
          <p:nvPr/>
        </p:nvSpPr>
        <p:spPr bwMode="auto">
          <a:xfrm>
            <a:off x="1990725" y="3590925"/>
            <a:ext cx="649288" cy="384175"/>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abc</a:t>
            </a:r>
          </a:p>
        </p:txBody>
      </p:sp>
      <p:sp>
        <p:nvSpPr>
          <p:cNvPr id="15" name="Oval 105">
            <a:extLst>
              <a:ext uri="{FF2B5EF4-FFF2-40B4-BE49-F238E27FC236}">
                <a16:creationId xmlns:a16="http://schemas.microsoft.com/office/drawing/2014/main" id="{AF095DE2-CFDD-4238-99C2-716F15DBE833}"/>
              </a:ext>
            </a:extLst>
          </p:cNvPr>
          <p:cNvSpPr>
            <a:spLocks noChangeArrowheads="1"/>
          </p:cNvSpPr>
          <p:nvPr/>
        </p:nvSpPr>
        <p:spPr bwMode="auto">
          <a:xfrm>
            <a:off x="1549400" y="4383088"/>
            <a:ext cx="569913" cy="306387"/>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x</a:t>
            </a:r>
          </a:p>
        </p:txBody>
      </p:sp>
      <p:sp>
        <p:nvSpPr>
          <p:cNvPr id="16" name="Oval 106">
            <a:extLst>
              <a:ext uri="{FF2B5EF4-FFF2-40B4-BE49-F238E27FC236}">
                <a16:creationId xmlns:a16="http://schemas.microsoft.com/office/drawing/2014/main" id="{97FB912B-4629-400B-88D5-ECF3ECBE31E3}"/>
              </a:ext>
            </a:extLst>
          </p:cNvPr>
          <p:cNvSpPr>
            <a:spLocks noChangeArrowheads="1"/>
          </p:cNvSpPr>
          <p:nvPr/>
        </p:nvSpPr>
        <p:spPr bwMode="auto">
          <a:xfrm>
            <a:off x="738188" y="5226050"/>
            <a:ext cx="569912" cy="307975"/>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u</a:t>
            </a:r>
          </a:p>
        </p:txBody>
      </p:sp>
      <p:sp>
        <p:nvSpPr>
          <p:cNvPr id="17" name="Oval 107">
            <a:extLst>
              <a:ext uri="{FF2B5EF4-FFF2-40B4-BE49-F238E27FC236}">
                <a16:creationId xmlns:a16="http://schemas.microsoft.com/office/drawing/2014/main" id="{6AAC4DBB-D5A4-44C8-82B4-1F429CEE2ECD}"/>
              </a:ext>
            </a:extLst>
          </p:cNvPr>
          <p:cNvSpPr>
            <a:spLocks noChangeArrowheads="1"/>
          </p:cNvSpPr>
          <p:nvPr/>
        </p:nvSpPr>
        <p:spPr bwMode="auto">
          <a:xfrm>
            <a:off x="1495425" y="5226050"/>
            <a:ext cx="569913" cy="307975"/>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v</a:t>
            </a:r>
          </a:p>
        </p:txBody>
      </p:sp>
      <p:sp>
        <p:nvSpPr>
          <p:cNvPr id="18" name="Oval 108">
            <a:extLst>
              <a:ext uri="{FF2B5EF4-FFF2-40B4-BE49-F238E27FC236}">
                <a16:creationId xmlns:a16="http://schemas.microsoft.com/office/drawing/2014/main" id="{5E7192CB-9ACA-4C53-B01C-58179200C140}"/>
              </a:ext>
            </a:extLst>
          </p:cNvPr>
          <p:cNvSpPr>
            <a:spLocks noChangeArrowheads="1"/>
          </p:cNvSpPr>
          <p:nvPr/>
        </p:nvSpPr>
        <p:spPr bwMode="auto">
          <a:xfrm>
            <a:off x="2254250" y="5226050"/>
            <a:ext cx="569913" cy="307975"/>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w</a:t>
            </a:r>
          </a:p>
        </p:txBody>
      </p:sp>
      <p:sp>
        <p:nvSpPr>
          <p:cNvPr id="19" name="Oval 109">
            <a:extLst>
              <a:ext uri="{FF2B5EF4-FFF2-40B4-BE49-F238E27FC236}">
                <a16:creationId xmlns:a16="http://schemas.microsoft.com/office/drawing/2014/main" id="{21B88E9B-5A6F-41AD-B9A2-24C76ADF45B4}"/>
              </a:ext>
            </a:extLst>
          </p:cNvPr>
          <p:cNvSpPr>
            <a:spLocks noChangeArrowheads="1"/>
          </p:cNvSpPr>
          <p:nvPr/>
        </p:nvSpPr>
        <p:spPr bwMode="auto">
          <a:xfrm>
            <a:off x="3175000" y="5226050"/>
            <a:ext cx="569913" cy="307975"/>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t</a:t>
            </a:r>
          </a:p>
        </p:txBody>
      </p:sp>
      <p:sp>
        <p:nvSpPr>
          <p:cNvPr id="20" name="Oval 110">
            <a:extLst>
              <a:ext uri="{FF2B5EF4-FFF2-40B4-BE49-F238E27FC236}">
                <a16:creationId xmlns:a16="http://schemas.microsoft.com/office/drawing/2014/main" id="{7134309A-8D02-4BB2-9D92-630B766CC12B}"/>
              </a:ext>
            </a:extLst>
          </p:cNvPr>
          <p:cNvSpPr>
            <a:spLocks noChangeArrowheads="1"/>
          </p:cNvSpPr>
          <p:nvPr/>
        </p:nvSpPr>
        <p:spPr bwMode="auto">
          <a:xfrm>
            <a:off x="2687638" y="4383088"/>
            <a:ext cx="569912" cy="306387"/>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y</a:t>
            </a:r>
          </a:p>
        </p:txBody>
      </p:sp>
      <p:sp>
        <p:nvSpPr>
          <p:cNvPr id="21" name="Text Box 111">
            <a:extLst>
              <a:ext uri="{FF2B5EF4-FFF2-40B4-BE49-F238E27FC236}">
                <a16:creationId xmlns:a16="http://schemas.microsoft.com/office/drawing/2014/main" id="{E93BE6CE-9F66-4C39-94CA-F5E433394BA6}"/>
              </a:ext>
            </a:extLst>
          </p:cNvPr>
          <p:cNvSpPr txBox="1">
            <a:spLocks noChangeArrowheads="1"/>
          </p:cNvSpPr>
          <p:nvPr/>
        </p:nvSpPr>
        <p:spPr bwMode="auto">
          <a:xfrm>
            <a:off x="1403350" y="5962650"/>
            <a:ext cx="1597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2400" b="0">
                <a:solidFill>
                  <a:srgbClr val="3333CC"/>
                </a:solidFill>
                <a:ea typeface="黑体" panose="02010609060101010101" pitchFamily="49" charset="-122"/>
              </a:rPr>
              <a:t>(a) </a:t>
            </a:r>
            <a:r>
              <a:rPr kumimoji="1" lang="zh-CN" altLang="en-US" sz="2400" b="0">
                <a:solidFill>
                  <a:srgbClr val="3333CC"/>
                </a:solidFill>
                <a:ea typeface="黑体" panose="02010609060101010101" pitchFamily="49" charset="-122"/>
              </a:rPr>
              <a:t>区 </a:t>
            </a:r>
            <a:r>
              <a:rPr kumimoji="1" lang="en-US" altLang="zh-CN" sz="2400" b="0">
                <a:solidFill>
                  <a:srgbClr val="3333CC"/>
                </a:solidFill>
                <a:ea typeface="黑体" panose="02010609060101010101" pitchFamily="49" charset="-122"/>
              </a:rPr>
              <a:t>= </a:t>
            </a:r>
            <a:r>
              <a:rPr kumimoji="1" lang="zh-CN" altLang="en-US" sz="2400" b="0">
                <a:solidFill>
                  <a:srgbClr val="3333CC"/>
                </a:solidFill>
                <a:ea typeface="黑体" panose="02010609060101010101" pitchFamily="49" charset="-122"/>
              </a:rPr>
              <a:t>域</a:t>
            </a:r>
          </a:p>
        </p:txBody>
      </p:sp>
      <p:grpSp>
        <p:nvGrpSpPr>
          <p:cNvPr id="22" name="Group 173">
            <a:extLst>
              <a:ext uri="{FF2B5EF4-FFF2-40B4-BE49-F238E27FC236}">
                <a16:creationId xmlns:a16="http://schemas.microsoft.com/office/drawing/2014/main" id="{C4CDE715-8349-432E-B71B-A67F47A8F5AA}"/>
              </a:ext>
            </a:extLst>
          </p:cNvPr>
          <p:cNvGrpSpPr>
            <a:grpSpLocks/>
          </p:cNvGrpSpPr>
          <p:nvPr/>
        </p:nvGrpSpPr>
        <p:grpSpPr bwMode="auto">
          <a:xfrm>
            <a:off x="4716463" y="1570038"/>
            <a:ext cx="4248150" cy="4849812"/>
            <a:chOff x="2971" y="709"/>
            <a:chExt cx="2676" cy="3055"/>
          </a:xfrm>
        </p:grpSpPr>
        <p:grpSp>
          <p:nvGrpSpPr>
            <p:cNvPr id="51244" name="Group 89">
              <a:extLst>
                <a:ext uri="{FF2B5EF4-FFF2-40B4-BE49-F238E27FC236}">
                  <a16:creationId xmlns:a16="http://schemas.microsoft.com/office/drawing/2014/main" id="{1C169872-C385-46BA-8770-1B828CE3FEFE}"/>
                </a:ext>
              </a:extLst>
            </p:cNvPr>
            <p:cNvGrpSpPr>
              <a:grpSpLocks/>
            </p:cNvGrpSpPr>
            <p:nvPr/>
          </p:nvGrpSpPr>
          <p:grpSpPr bwMode="auto">
            <a:xfrm>
              <a:off x="4196" y="1530"/>
              <a:ext cx="256" cy="98"/>
              <a:chOff x="1519" y="813"/>
              <a:chExt cx="227" cy="77"/>
            </a:xfrm>
          </p:grpSpPr>
          <p:sp>
            <p:nvSpPr>
              <p:cNvPr id="64" name="Line 90">
                <a:extLst>
                  <a:ext uri="{FF2B5EF4-FFF2-40B4-BE49-F238E27FC236}">
                    <a16:creationId xmlns:a16="http://schemas.microsoft.com/office/drawing/2014/main" id="{540CE02B-E152-4A14-A15D-B1AE172431DB}"/>
                  </a:ext>
                </a:extLst>
              </p:cNvPr>
              <p:cNvSpPr>
                <a:spLocks noChangeShapeType="1"/>
              </p:cNvSpPr>
              <p:nvPr/>
            </p:nvSpPr>
            <p:spPr bwMode="auto">
              <a:xfrm>
                <a:off x="1647" y="813"/>
                <a:ext cx="99" cy="7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65" name="Line 91">
                <a:extLst>
                  <a:ext uri="{FF2B5EF4-FFF2-40B4-BE49-F238E27FC236}">
                    <a16:creationId xmlns:a16="http://schemas.microsoft.com/office/drawing/2014/main" id="{8E0123A3-F3E4-4490-AAE5-CF91379CF2B9}"/>
                  </a:ext>
                </a:extLst>
              </p:cNvPr>
              <p:cNvSpPr>
                <a:spLocks noChangeShapeType="1"/>
              </p:cNvSpPr>
              <p:nvPr/>
            </p:nvSpPr>
            <p:spPr bwMode="auto">
              <a:xfrm flipH="1">
                <a:off x="1519" y="813"/>
                <a:ext cx="99" cy="7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24" name="Text Box 112">
              <a:extLst>
                <a:ext uri="{FF2B5EF4-FFF2-40B4-BE49-F238E27FC236}">
                  <a16:creationId xmlns:a16="http://schemas.microsoft.com/office/drawing/2014/main" id="{F4EB6863-EC44-4D3B-8C83-0C7DD33A86B9}"/>
                </a:ext>
              </a:extLst>
            </p:cNvPr>
            <p:cNvSpPr txBox="1">
              <a:spLocks noChangeArrowheads="1"/>
            </p:cNvSpPr>
            <p:nvPr/>
          </p:nvSpPr>
          <p:spPr bwMode="auto">
            <a:xfrm>
              <a:off x="3742" y="3476"/>
              <a:ext cx="10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1" lang="en-US" altLang="zh-CN" sz="1800" b="0" kern="0">
                  <a:solidFill>
                    <a:srgbClr val="3333CC"/>
                  </a:solidFill>
                  <a:ea typeface="黑体" pitchFamily="49" charset="-122"/>
                </a:rPr>
                <a:t>(b) </a:t>
              </a:r>
              <a:r>
                <a:rPr kumimoji="1" lang="zh-CN" altLang="en-US" sz="1800" b="0" kern="0">
                  <a:solidFill>
                    <a:srgbClr val="3333CC"/>
                  </a:solidFill>
                  <a:ea typeface="黑体" pitchFamily="49" charset="-122"/>
                </a:rPr>
                <a:t>区 </a:t>
              </a:r>
              <a:r>
                <a:rPr kumimoji="1" lang="en-US" altLang="zh-CN" sz="1800" b="0" kern="0">
                  <a:solidFill>
                    <a:srgbClr val="3333CC"/>
                  </a:solidFill>
                  <a:ea typeface="黑体" pitchFamily="49" charset="-122"/>
                </a:rPr>
                <a:t>&lt; </a:t>
              </a:r>
              <a:r>
                <a:rPr kumimoji="1" lang="zh-CN" altLang="en-US" sz="1800" b="0" kern="0">
                  <a:solidFill>
                    <a:srgbClr val="3333CC"/>
                  </a:solidFill>
                  <a:ea typeface="黑体" pitchFamily="49" charset="-122"/>
                </a:rPr>
                <a:t>域</a:t>
              </a:r>
            </a:p>
          </p:txBody>
        </p:sp>
        <p:sp>
          <p:nvSpPr>
            <p:cNvPr id="25" name="Line 113">
              <a:extLst>
                <a:ext uri="{FF2B5EF4-FFF2-40B4-BE49-F238E27FC236}">
                  <a16:creationId xmlns:a16="http://schemas.microsoft.com/office/drawing/2014/main" id="{19D0D917-3D08-4451-BFFB-E0EEA4B5C933}"/>
                </a:ext>
              </a:extLst>
            </p:cNvPr>
            <p:cNvSpPr>
              <a:spLocks noChangeShapeType="1"/>
            </p:cNvSpPr>
            <p:nvPr/>
          </p:nvSpPr>
          <p:spPr bwMode="auto">
            <a:xfrm>
              <a:off x="4328" y="1523"/>
              <a:ext cx="5" cy="50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6" name="Text Box 114">
              <a:extLst>
                <a:ext uri="{FF2B5EF4-FFF2-40B4-BE49-F238E27FC236}">
                  <a16:creationId xmlns:a16="http://schemas.microsoft.com/office/drawing/2014/main" id="{0F3E48F4-D435-4A3A-971C-3FAE816B42A4}"/>
                </a:ext>
              </a:extLst>
            </p:cNvPr>
            <p:cNvSpPr txBox="1">
              <a:spLocks noChangeArrowheads="1"/>
            </p:cNvSpPr>
            <p:nvPr/>
          </p:nvSpPr>
          <p:spPr bwMode="auto">
            <a:xfrm>
              <a:off x="3061" y="1757"/>
              <a:ext cx="10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1" lang="zh-CN" altLang="en-US" sz="1800" b="0" kern="0">
                  <a:solidFill>
                    <a:srgbClr val="3333CC"/>
                  </a:solidFill>
                  <a:ea typeface="黑体" pitchFamily="49" charset="-122"/>
                </a:rPr>
                <a:t>域 </a:t>
              </a:r>
              <a:r>
                <a:rPr kumimoji="1" lang="en-US" altLang="zh-CN" sz="1800" b="0" kern="0">
                  <a:solidFill>
                    <a:srgbClr val="3333CC"/>
                  </a:solidFill>
                  <a:ea typeface="黑体" pitchFamily="49" charset="-122"/>
                </a:rPr>
                <a:t>abc.com</a:t>
              </a:r>
            </a:p>
          </p:txBody>
        </p:sp>
        <p:sp>
          <p:nvSpPr>
            <p:cNvPr id="27" name="Freeform 115">
              <a:extLst>
                <a:ext uri="{FF2B5EF4-FFF2-40B4-BE49-F238E27FC236}">
                  <a16:creationId xmlns:a16="http://schemas.microsoft.com/office/drawing/2014/main" id="{0D1C0950-6484-48AD-BCEA-7BD9E8835C62}"/>
                </a:ext>
              </a:extLst>
            </p:cNvPr>
            <p:cNvSpPr>
              <a:spLocks/>
            </p:cNvSpPr>
            <p:nvPr/>
          </p:nvSpPr>
          <p:spPr bwMode="auto">
            <a:xfrm>
              <a:off x="4458" y="2341"/>
              <a:ext cx="849" cy="958"/>
            </a:xfrm>
            <a:custGeom>
              <a:avLst/>
              <a:gdLst>
                <a:gd name="T0" fmla="*/ 305 w 753"/>
                <a:gd name="T1" fmla="*/ 30 h 900"/>
                <a:gd name="T2" fmla="*/ 73 w 753"/>
                <a:gd name="T3" fmla="*/ 62 h 900"/>
                <a:gd name="T4" fmla="*/ 1 w 753"/>
                <a:gd name="T5" fmla="*/ 238 h 900"/>
                <a:gd name="T6" fmla="*/ 81 w 753"/>
                <a:gd name="T7" fmla="*/ 366 h 900"/>
                <a:gd name="T8" fmla="*/ 231 w 753"/>
                <a:gd name="T9" fmla="*/ 586 h 900"/>
                <a:gd name="T10" fmla="*/ 363 w 753"/>
                <a:gd name="T11" fmla="*/ 820 h 900"/>
                <a:gd name="T12" fmla="*/ 537 w 753"/>
                <a:gd name="T13" fmla="*/ 894 h 900"/>
                <a:gd name="T14" fmla="*/ 689 w 753"/>
                <a:gd name="T15" fmla="*/ 854 h 900"/>
                <a:gd name="T16" fmla="*/ 753 w 753"/>
                <a:gd name="T17" fmla="*/ 766 h 900"/>
                <a:gd name="T18" fmla="*/ 687 w 753"/>
                <a:gd name="T19" fmla="*/ 580 h 900"/>
                <a:gd name="T20" fmla="*/ 601 w 753"/>
                <a:gd name="T21" fmla="*/ 430 h 900"/>
                <a:gd name="T22" fmla="*/ 483 w 753"/>
                <a:gd name="T23" fmla="*/ 244 h 900"/>
                <a:gd name="T24" fmla="*/ 305 w 753"/>
                <a:gd name="T25" fmla="*/ 30 h 9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53"/>
                <a:gd name="T40" fmla="*/ 0 h 900"/>
                <a:gd name="T41" fmla="*/ 753 w 753"/>
                <a:gd name="T42" fmla="*/ 900 h 9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53" h="900">
                  <a:moveTo>
                    <a:pt x="305" y="30"/>
                  </a:moveTo>
                  <a:cubicBezTo>
                    <a:pt x="237" y="0"/>
                    <a:pt x="124" y="27"/>
                    <a:pt x="73" y="62"/>
                  </a:cubicBezTo>
                  <a:cubicBezTo>
                    <a:pt x="22" y="97"/>
                    <a:pt x="0" y="187"/>
                    <a:pt x="1" y="238"/>
                  </a:cubicBezTo>
                  <a:cubicBezTo>
                    <a:pt x="2" y="289"/>
                    <a:pt x="43" y="308"/>
                    <a:pt x="81" y="366"/>
                  </a:cubicBezTo>
                  <a:cubicBezTo>
                    <a:pt x="119" y="424"/>
                    <a:pt x="184" y="510"/>
                    <a:pt x="231" y="586"/>
                  </a:cubicBezTo>
                  <a:cubicBezTo>
                    <a:pt x="278" y="662"/>
                    <a:pt x="312" y="769"/>
                    <a:pt x="363" y="820"/>
                  </a:cubicBezTo>
                  <a:cubicBezTo>
                    <a:pt x="414" y="871"/>
                    <a:pt x="483" y="888"/>
                    <a:pt x="537" y="894"/>
                  </a:cubicBezTo>
                  <a:cubicBezTo>
                    <a:pt x="591" y="900"/>
                    <a:pt x="653" y="875"/>
                    <a:pt x="689" y="854"/>
                  </a:cubicBezTo>
                  <a:cubicBezTo>
                    <a:pt x="725" y="833"/>
                    <a:pt x="753" y="812"/>
                    <a:pt x="753" y="766"/>
                  </a:cubicBezTo>
                  <a:cubicBezTo>
                    <a:pt x="753" y="720"/>
                    <a:pt x="712" y="636"/>
                    <a:pt x="687" y="580"/>
                  </a:cubicBezTo>
                  <a:cubicBezTo>
                    <a:pt x="662" y="524"/>
                    <a:pt x="635" y="486"/>
                    <a:pt x="601" y="430"/>
                  </a:cubicBezTo>
                  <a:cubicBezTo>
                    <a:pt x="567" y="374"/>
                    <a:pt x="532" y="311"/>
                    <a:pt x="483" y="244"/>
                  </a:cubicBezTo>
                  <a:cubicBezTo>
                    <a:pt x="434" y="177"/>
                    <a:pt x="368" y="58"/>
                    <a:pt x="305" y="30"/>
                  </a:cubicBezTo>
                  <a:close/>
                </a:path>
              </a:pathLst>
            </a:custGeom>
            <a:solidFill>
              <a:srgbClr val="9999FF"/>
            </a:solidFill>
            <a:ln>
              <a:noFill/>
            </a:ln>
            <a:extLst>
              <a:ext uri="{91240B29-F687-4F45-9708-019B960494DF}">
                <a14:hiddenLine xmlns:a14="http://schemas.microsoft.com/office/drawing/2010/main" w="38100" cmpd="sng">
                  <a:solidFill>
                    <a:srgbClr val="000000"/>
                  </a:solidFill>
                  <a:round/>
                  <a:headEnd/>
                  <a:tailEnd/>
                </a14:hiddenLine>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8" name="Freeform 116">
              <a:extLst>
                <a:ext uri="{FF2B5EF4-FFF2-40B4-BE49-F238E27FC236}">
                  <a16:creationId xmlns:a16="http://schemas.microsoft.com/office/drawing/2014/main" id="{91941EE7-B8DF-4D96-BA97-71E1020E204A}"/>
                </a:ext>
              </a:extLst>
            </p:cNvPr>
            <p:cNvSpPr>
              <a:spLocks/>
            </p:cNvSpPr>
            <p:nvPr/>
          </p:nvSpPr>
          <p:spPr bwMode="auto">
            <a:xfrm>
              <a:off x="3215" y="1882"/>
              <a:ext cx="1535" cy="1436"/>
            </a:xfrm>
            <a:custGeom>
              <a:avLst/>
              <a:gdLst>
                <a:gd name="T0" fmla="*/ 1200 w 1360"/>
                <a:gd name="T1" fmla="*/ 58 h 1349"/>
                <a:gd name="T2" fmla="*/ 882 w 1360"/>
                <a:gd name="T3" fmla="*/ 46 h 1349"/>
                <a:gd name="T4" fmla="*/ 603 w 1360"/>
                <a:gd name="T5" fmla="*/ 336 h 1349"/>
                <a:gd name="T6" fmla="*/ 120 w 1360"/>
                <a:gd name="T7" fmla="*/ 982 h 1349"/>
                <a:gd name="T8" fmla="*/ 13 w 1360"/>
                <a:gd name="T9" fmla="*/ 1243 h 1349"/>
                <a:gd name="T10" fmla="*/ 195 w 1360"/>
                <a:gd name="T11" fmla="*/ 1334 h 1349"/>
                <a:gd name="T12" fmla="*/ 612 w 1360"/>
                <a:gd name="T13" fmla="*/ 1336 h 1349"/>
                <a:gd name="T14" fmla="*/ 1152 w 1360"/>
                <a:gd name="T15" fmla="*/ 1330 h 1349"/>
                <a:gd name="T16" fmla="*/ 1338 w 1360"/>
                <a:gd name="T17" fmla="*/ 1234 h 1349"/>
                <a:gd name="T18" fmla="*/ 1283 w 1360"/>
                <a:gd name="T19" fmla="*/ 1062 h 1349"/>
                <a:gd name="T20" fmla="*/ 1050 w 1360"/>
                <a:gd name="T21" fmla="*/ 772 h 1349"/>
                <a:gd name="T22" fmla="*/ 1011 w 1360"/>
                <a:gd name="T23" fmla="*/ 608 h 1349"/>
                <a:gd name="T24" fmla="*/ 1146 w 1360"/>
                <a:gd name="T25" fmla="*/ 382 h 1349"/>
                <a:gd name="T26" fmla="*/ 1266 w 1360"/>
                <a:gd name="T27" fmla="*/ 262 h 1349"/>
                <a:gd name="T28" fmla="*/ 1284 w 1360"/>
                <a:gd name="T29" fmla="*/ 166 h 1349"/>
                <a:gd name="T30" fmla="*/ 1200 w 1360"/>
                <a:gd name="T31" fmla="*/ 58 h 13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60"/>
                <a:gd name="T49" fmla="*/ 0 h 1349"/>
                <a:gd name="T50" fmla="*/ 1360 w 1360"/>
                <a:gd name="T51" fmla="*/ 1349 h 13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60" h="1349">
                  <a:moveTo>
                    <a:pt x="1200" y="58"/>
                  </a:moveTo>
                  <a:cubicBezTo>
                    <a:pt x="1133" y="38"/>
                    <a:pt x="981" y="0"/>
                    <a:pt x="882" y="46"/>
                  </a:cubicBezTo>
                  <a:cubicBezTo>
                    <a:pt x="783" y="92"/>
                    <a:pt x="730" y="180"/>
                    <a:pt x="603" y="336"/>
                  </a:cubicBezTo>
                  <a:cubicBezTo>
                    <a:pt x="476" y="492"/>
                    <a:pt x="218" y="831"/>
                    <a:pt x="120" y="982"/>
                  </a:cubicBezTo>
                  <a:cubicBezTo>
                    <a:pt x="22" y="1133"/>
                    <a:pt x="0" y="1184"/>
                    <a:pt x="13" y="1243"/>
                  </a:cubicBezTo>
                  <a:cubicBezTo>
                    <a:pt x="26" y="1302"/>
                    <a:pt x="95" y="1319"/>
                    <a:pt x="195" y="1334"/>
                  </a:cubicBezTo>
                  <a:cubicBezTo>
                    <a:pt x="295" y="1349"/>
                    <a:pt x="453" y="1337"/>
                    <a:pt x="612" y="1336"/>
                  </a:cubicBezTo>
                  <a:cubicBezTo>
                    <a:pt x="771" y="1335"/>
                    <a:pt x="1031" y="1347"/>
                    <a:pt x="1152" y="1330"/>
                  </a:cubicBezTo>
                  <a:cubicBezTo>
                    <a:pt x="1273" y="1313"/>
                    <a:pt x="1316" y="1279"/>
                    <a:pt x="1338" y="1234"/>
                  </a:cubicBezTo>
                  <a:cubicBezTo>
                    <a:pt x="1360" y="1189"/>
                    <a:pt x="1331" y="1139"/>
                    <a:pt x="1283" y="1062"/>
                  </a:cubicBezTo>
                  <a:cubicBezTo>
                    <a:pt x="1235" y="985"/>
                    <a:pt x="1095" y="848"/>
                    <a:pt x="1050" y="772"/>
                  </a:cubicBezTo>
                  <a:cubicBezTo>
                    <a:pt x="1005" y="696"/>
                    <a:pt x="995" y="673"/>
                    <a:pt x="1011" y="608"/>
                  </a:cubicBezTo>
                  <a:cubicBezTo>
                    <a:pt x="1027" y="543"/>
                    <a:pt x="1104" y="440"/>
                    <a:pt x="1146" y="382"/>
                  </a:cubicBezTo>
                  <a:cubicBezTo>
                    <a:pt x="1188" y="324"/>
                    <a:pt x="1243" y="298"/>
                    <a:pt x="1266" y="262"/>
                  </a:cubicBezTo>
                  <a:cubicBezTo>
                    <a:pt x="1289" y="226"/>
                    <a:pt x="1295" y="200"/>
                    <a:pt x="1284" y="166"/>
                  </a:cubicBezTo>
                  <a:cubicBezTo>
                    <a:pt x="1273" y="132"/>
                    <a:pt x="1267" y="78"/>
                    <a:pt x="1200" y="58"/>
                  </a:cubicBezTo>
                  <a:close/>
                </a:path>
              </a:pathLst>
            </a:custGeom>
            <a:solidFill>
              <a:srgbClr val="99FF66"/>
            </a:solidFill>
            <a:ln>
              <a:noFill/>
            </a:ln>
            <a:extLst>
              <a:ext uri="{91240B29-F687-4F45-9708-019B960494DF}">
                <a14:hiddenLine xmlns:a14="http://schemas.microsoft.com/office/drawing/2010/main" w="38100" cmpd="sng">
                  <a:solidFill>
                    <a:srgbClr val="000000"/>
                  </a:solidFill>
                  <a:round/>
                  <a:headEnd/>
                  <a:tailEnd/>
                </a14:hiddenLine>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9" name="AutoShape 117">
              <a:extLst>
                <a:ext uri="{FF2B5EF4-FFF2-40B4-BE49-F238E27FC236}">
                  <a16:creationId xmlns:a16="http://schemas.microsoft.com/office/drawing/2014/main" id="{102770C1-A225-45C1-AF14-4DC13C14061C}"/>
                </a:ext>
              </a:extLst>
            </p:cNvPr>
            <p:cNvSpPr>
              <a:spLocks noChangeArrowheads="1"/>
            </p:cNvSpPr>
            <p:nvPr/>
          </p:nvSpPr>
          <p:spPr bwMode="auto">
            <a:xfrm>
              <a:off x="2971" y="1800"/>
              <a:ext cx="2665" cy="1664"/>
            </a:xfrm>
            <a:prstGeom prst="roundRect">
              <a:avLst>
                <a:gd name="adj" fmla="val 9319"/>
              </a:avLst>
            </a:prstGeom>
            <a:noFill/>
            <a:ln w="2857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0" name="Text Box 118">
              <a:extLst>
                <a:ext uri="{FF2B5EF4-FFF2-40B4-BE49-F238E27FC236}">
                  <a16:creationId xmlns:a16="http://schemas.microsoft.com/office/drawing/2014/main" id="{4F379DDB-0F0D-4509-A4B7-7E0E26040F3D}"/>
                </a:ext>
              </a:extLst>
            </p:cNvPr>
            <p:cNvSpPr txBox="1">
              <a:spLocks noChangeArrowheads="1"/>
            </p:cNvSpPr>
            <p:nvPr/>
          </p:nvSpPr>
          <p:spPr bwMode="auto">
            <a:xfrm>
              <a:off x="2971" y="2131"/>
              <a:ext cx="842"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auto" hangingPunct="1">
                <a:lnSpc>
                  <a:spcPct val="70000"/>
                </a:lnSpc>
                <a:spcBef>
                  <a:spcPts val="0"/>
                </a:spcBef>
                <a:spcAft>
                  <a:spcPts val="0"/>
                </a:spcAft>
                <a:defRPr/>
              </a:pPr>
              <a:r>
                <a:rPr kumimoji="1" lang="zh-CN" altLang="zh-CN" sz="1800" b="0" kern="0">
                  <a:solidFill>
                    <a:srgbClr val="3333CC"/>
                  </a:solidFill>
                  <a:ea typeface="黑体" pitchFamily="49" charset="-122"/>
                </a:rPr>
                <a:t> 区</a:t>
              </a:r>
              <a:endParaRPr kumimoji="1" lang="zh-CN" altLang="en-US" sz="1800" b="0" kern="0">
                <a:solidFill>
                  <a:srgbClr val="3333CC"/>
                </a:solidFill>
                <a:ea typeface="黑体" pitchFamily="49" charset="-122"/>
              </a:endParaRPr>
            </a:p>
            <a:p>
              <a:pPr algn="ctr" eaLnBrk="1" fontAlgn="auto" hangingPunct="1">
                <a:lnSpc>
                  <a:spcPct val="70000"/>
                </a:lnSpc>
                <a:spcBef>
                  <a:spcPts val="0"/>
                </a:spcBef>
                <a:spcAft>
                  <a:spcPts val="0"/>
                </a:spcAft>
                <a:defRPr/>
              </a:pPr>
              <a:r>
                <a:rPr kumimoji="1" lang="en-US" altLang="zh-CN" sz="1800" b="0" kern="0">
                  <a:solidFill>
                    <a:srgbClr val="3333CC"/>
                  </a:solidFill>
                  <a:ea typeface="黑体" pitchFamily="49" charset="-122"/>
                </a:rPr>
                <a:t>abc.com</a:t>
              </a:r>
            </a:p>
          </p:txBody>
        </p:sp>
        <p:sp>
          <p:nvSpPr>
            <p:cNvPr id="31" name="Text Box 119">
              <a:extLst>
                <a:ext uri="{FF2B5EF4-FFF2-40B4-BE49-F238E27FC236}">
                  <a16:creationId xmlns:a16="http://schemas.microsoft.com/office/drawing/2014/main" id="{F4DCA2EB-837D-4F56-843A-11F2108E5873}"/>
                </a:ext>
              </a:extLst>
            </p:cNvPr>
            <p:cNvSpPr txBox="1">
              <a:spLocks noChangeArrowheads="1"/>
            </p:cNvSpPr>
            <p:nvPr/>
          </p:nvSpPr>
          <p:spPr bwMode="auto">
            <a:xfrm>
              <a:off x="4649" y="1950"/>
              <a:ext cx="99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auto" hangingPunct="1">
                <a:lnSpc>
                  <a:spcPct val="75000"/>
                </a:lnSpc>
                <a:spcBef>
                  <a:spcPts val="0"/>
                </a:spcBef>
                <a:spcAft>
                  <a:spcPts val="0"/>
                </a:spcAft>
                <a:defRPr/>
              </a:pPr>
              <a:r>
                <a:rPr kumimoji="1" lang="zh-CN" altLang="en-US" sz="1800" b="0" kern="0">
                  <a:solidFill>
                    <a:srgbClr val="3333CC"/>
                  </a:solidFill>
                  <a:ea typeface="黑体" pitchFamily="49" charset="-122"/>
                </a:rPr>
                <a:t>区</a:t>
              </a:r>
            </a:p>
            <a:p>
              <a:pPr algn="ctr" eaLnBrk="1" fontAlgn="auto" hangingPunct="1">
                <a:lnSpc>
                  <a:spcPct val="75000"/>
                </a:lnSpc>
                <a:spcBef>
                  <a:spcPts val="0"/>
                </a:spcBef>
                <a:spcAft>
                  <a:spcPts val="0"/>
                </a:spcAft>
                <a:defRPr/>
              </a:pPr>
              <a:r>
                <a:rPr kumimoji="1" lang="en-US" altLang="zh-CN" sz="1800" b="0" kern="0">
                  <a:solidFill>
                    <a:srgbClr val="3333CC"/>
                  </a:solidFill>
                  <a:ea typeface="黑体" pitchFamily="49" charset="-122"/>
                </a:rPr>
                <a:t>y.abc.com</a:t>
              </a:r>
            </a:p>
          </p:txBody>
        </p:sp>
        <p:sp>
          <p:nvSpPr>
            <p:cNvPr id="32" name="Line 120">
              <a:extLst>
                <a:ext uri="{FF2B5EF4-FFF2-40B4-BE49-F238E27FC236}">
                  <a16:creationId xmlns:a16="http://schemas.microsoft.com/office/drawing/2014/main" id="{72B98AAD-8AEB-49D9-A04B-610E7E0AB2AC}"/>
                </a:ext>
              </a:extLst>
            </p:cNvPr>
            <p:cNvSpPr>
              <a:spLocks noChangeShapeType="1"/>
            </p:cNvSpPr>
            <p:nvPr/>
          </p:nvSpPr>
          <p:spPr bwMode="auto">
            <a:xfrm>
              <a:off x="3382" y="2491"/>
              <a:ext cx="156" cy="22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3" name="Line 121">
              <a:extLst>
                <a:ext uri="{FF2B5EF4-FFF2-40B4-BE49-F238E27FC236}">
                  <a16:creationId xmlns:a16="http://schemas.microsoft.com/office/drawing/2014/main" id="{C6E1927E-6277-4B55-815A-1414C663C3D6}"/>
                </a:ext>
              </a:extLst>
            </p:cNvPr>
            <p:cNvSpPr>
              <a:spLocks noChangeShapeType="1"/>
            </p:cNvSpPr>
            <p:nvPr/>
          </p:nvSpPr>
          <p:spPr bwMode="auto">
            <a:xfrm rot="10800000" flipV="1">
              <a:off x="5103" y="2316"/>
              <a:ext cx="124" cy="426"/>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4" name="Line 122">
              <a:extLst>
                <a:ext uri="{FF2B5EF4-FFF2-40B4-BE49-F238E27FC236}">
                  <a16:creationId xmlns:a16="http://schemas.microsoft.com/office/drawing/2014/main" id="{19DB5775-DF2D-416C-98A9-97A117B149F5}"/>
                </a:ext>
              </a:extLst>
            </p:cNvPr>
            <p:cNvSpPr>
              <a:spLocks noChangeShapeType="1"/>
            </p:cNvSpPr>
            <p:nvPr/>
          </p:nvSpPr>
          <p:spPr bwMode="auto">
            <a:xfrm flipH="1">
              <a:off x="4054" y="2124"/>
              <a:ext cx="226" cy="41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5" name="Line 123">
              <a:extLst>
                <a:ext uri="{FF2B5EF4-FFF2-40B4-BE49-F238E27FC236}">
                  <a16:creationId xmlns:a16="http://schemas.microsoft.com/office/drawing/2014/main" id="{878C0015-F810-44CA-A8D7-DFF524EBF3D4}"/>
                </a:ext>
              </a:extLst>
            </p:cNvPr>
            <p:cNvSpPr>
              <a:spLocks noChangeShapeType="1"/>
            </p:cNvSpPr>
            <p:nvPr/>
          </p:nvSpPr>
          <p:spPr bwMode="auto">
            <a:xfrm>
              <a:off x="4407" y="2143"/>
              <a:ext cx="297" cy="389"/>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6" name="Line 124">
              <a:extLst>
                <a:ext uri="{FF2B5EF4-FFF2-40B4-BE49-F238E27FC236}">
                  <a16:creationId xmlns:a16="http://schemas.microsoft.com/office/drawing/2014/main" id="{18A88CBD-B823-4FAA-B443-A83FFE78A00E}"/>
                </a:ext>
              </a:extLst>
            </p:cNvPr>
            <p:cNvSpPr>
              <a:spLocks noChangeShapeType="1"/>
            </p:cNvSpPr>
            <p:nvPr/>
          </p:nvSpPr>
          <p:spPr bwMode="auto">
            <a:xfrm>
              <a:off x="4754" y="2610"/>
              <a:ext cx="319" cy="499"/>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7" name="Line 125">
              <a:extLst>
                <a:ext uri="{FF2B5EF4-FFF2-40B4-BE49-F238E27FC236}">
                  <a16:creationId xmlns:a16="http://schemas.microsoft.com/office/drawing/2014/main" id="{FDA86119-AB4C-4A85-B763-64550BAE3505}"/>
                </a:ext>
              </a:extLst>
            </p:cNvPr>
            <p:cNvSpPr>
              <a:spLocks noChangeShapeType="1"/>
            </p:cNvSpPr>
            <p:nvPr/>
          </p:nvSpPr>
          <p:spPr bwMode="auto">
            <a:xfrm>
              <a:off x="4068" y="2622"/>
              <a:ext cx="388" cy="444"/>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8" name="Line 126">
              <a:extLst>
                <a:ext uri="{FF2B5EF4-FFF2-40B4-BE49-F238E27FC236}">
                  <a16:creationId xmlns:a16="http://schemas.microsoft.com/office/drawing/2014/main" id="{62E3A073-2E60-419D-A04B-AB517830C1A9}"/>
                </a:ext>
              </a:extLst>
            </p:cNvPr>
            <p:cNvSpPr>
              <a:spLocks noChangeShapeType="1"/>
            </p:cNvSpPr>
            <p:nvPr/>
          </p:nvSpPr>
          <p:spPr bwMode="auto">
            <a:xfrm flipH="1">
              <a:off x="4002" y="2629"/>
              <a:ext cx="11" cy="38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9" name="Line 127">
              <a:extLst>
                <a:ext uri="{FF2B5EF4-FFF2-40B4-BE49-F238E27FC236}">
                  <a16:creationId xmlns:a16="http://schemas.microsoft.com/office/drawing/2014/main" id="{70DC859E-8CF5-40F2-86D5-C656785C62B2}"/>
                </a:ext>
              </a:extLst>
            </p:cNvPr>
            <p:cNvSpPr>
              <a:spLocks noChangeShapeType="1"/>
            </p:cNvSpPr>
            <p:nvPr/>
          </p:nvSpPr>
          <p:spPr bwMode="auto">
            <a:xfrm flipH="1">
              <a:off x="3528" y="2578"/>
              <a:ext cx="470" cy="48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40" name="Oval 128">
              <a:extLst>
                <a:ext uri="{FF2B5EF4-FFF2-40B4-BE49-F238E27FC236}">
                  <a16:creationId xmlns:a16="http://schemas.microsoft.com/office/drawing/2014/main" id="{FE24260B-8E18-4672-A7CF-715EAF3E3A71}"/>
                </a:ext>
              </a:extLst>
            </p:cNvPr>
            <p:cNvSpPr>
              <a:spLocks noChangeArrowheads="1"/>
            </p:cNvSpPr>
            <p:nvPr/>
          </p:nvSpPr>
          <p:spPr bwMode="auto">
            <a:xfrm>
              <a:off x="4121" y="1982"/>
              <a:ext cx="410" cy="242"/>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abc</a:t>
              </a:r>
            </a:p>
          </p:txBody>
        </p:sp>
        <p:sp>
          <p:nvSpPr>
            <p:cNvPr id="41" name="Oval 129">
              <a:extLst>
                <a:ext uri="{FF2B5EF4-FFF2-40B4-BE49-F238E27FC236}">
                  <a16:creationId xmlns:a16="http://schemas.microsoft.com/office/drawing/2014/main" id="{4D387C8D-6B4F-4F5F-B212-E549CCA5401F}"/>
                </a:ext>
              </a:extLst>
            </p:cNvPr>
            <p:cNvSpPr>
              <a:spLocks noChangeArrowheads="1"/>
            </p:cNvSpPr>
            <p:nvPr/>
          </p:nvSpPr>
          <p:spPr bwMode="auto">
            <a:xfrm>
              <a:off x="3844" y="2481"/>
              <a:ext cx="359" cy="193"/>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x</a:t>
              </a:r>
            </a:p>
          </p:txBody>
        </p:sp>
        <p:sp>
          <p:nvSpPr>
            <p:cNvPr id="42" name="Oval 130">
              <a:extLst>
                <a:ext uri="{FF2B5EF4-FFF2-40B4-BE49-F238E27FC236}">
                  <a16:creationId xmlns:a16="http://schemas.microsoft.com/office/drawing/2014/main" id="{D9BF75F1-B41E-47D3-A495-6C955769960D}"/>
                </a:ext>
              </a:extLst>
            </p:cNvPr>
            <p:cNvSpPr>
              <a:spLocks noChangeArrowheads="1"/>
            </p:cNvSpPr>
            <p:nvPr/>
          </p:nvSpPr>
          <p:spPr bwMode="auto">
            <a:xfrm>
              <a:off x="3332" y="3012"/>
              <a:ext cx="359" cy="194"/>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u</a:t>
              </a:r>
            </a:p>
          </p:txBody>
        </p:sp>
        <p:sp>
          <p:nvSpPr>
            <p:cNvPr id="43" name="Oval 131">
              <a:extLst>
                <a:ext uri="{FF2B5EF4-FFF2-40B4-BE49-F238E27FC236}">
                  <a16:creationId xmlns:a16="http://schemas.microsoft.com/office/drawing/2014/main" id="{167D2000-0FD6-485A-8F71-F8A240853AB8}"/>
                </a:ext>
              </a:extLst>
            </p:cNvPr>
            <p:cNvSpPr>
              <a:spLocks noChangeArrowheads="1"/>
            </p:cNvSpPr>
            <p:nvPr/>
          </p:nvSpPr>
          <p:spPr bwMode="auto">
            <a:xfrm>
              <a:off x="3810" y="3012"/>
              <a:ext cx="359" cy="194"/>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v</a:t>
              </a:r>
            </a:p>
          </p:txBody>
        </p:sp>
        <p:sp>
          <p:nvSpPr>
            <p:cNvPr id="44" name="Oval 132">
              <a:extLst>
                <a:ext uri="{FF2B5EF4-FFF2-40B4-BE49-F238E27FC236}">
                  <a16:creationId xmlns:a16="http://schemas.microsoft.com/office/drawing/2014/main" id="{41B8115D-7EE2-4CCD-90F0-8320AC0A9669}"/>
                </a:ext>
              </a:extLst>
            </p:cNvPr>
            <p:cNvSpPr>
              <a:spLocks noChangeArrowheads="1"/>
            </p:cNvSpPr>
            <p:nvPr/>
          </p:nvSpPr>
          <p:spPr bwMode="auto">
            <a:xfrm>
              <a:off x="4287" y="3012"/>
              <a:ext cx="359" cy="194"/>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w</a:t>
              </a:r>
            </a:p>
          </p:txBody>
        </p:sp>
        <p:sp>
          <p:nvSpPr>
            <p:cNvPr id="45" name="Oval 133">
              <a:extLst>
                <a:ext uri="{FF2B5EF4-FFF2-40B4-BE49-F238E27FC236}">
                  <a16:creationId xmlns:a16="http://schemas.microsoft.com/office/drawing/2014/main" id="{300998BC-8BB6-4236-AA75-9B0F77ACACA7}"/>
                </a:ext>
              </a:extLst>
            </p:cNvPr>
            <p:cNvSpPr>
              <a:spLocks noChangeArrowheads="1"/>
            </p:cNvSpPr>
            <p:nvPr/>
          </p:nvSpPr>
          <p:spPr bwMode="auto">
            <a:xfrm>
              <a:off x="4867" y="3012"/>
              <a:ext cx="359" cy="194"/>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t</a:t>
              </a:r>
            </a:p>
          </p:txBody>
        </p:sp>
        <p:sp>
          <p:nvSpPr>
            <p:cNvPr id="46" name="Oval 134">
              <a:extLst>
                <a:ext uri="{FF2B5EF4-FFF2-40B4-BE49-F238E27FC236}">
                  <a16:creationId xmlns:a16="http://schemas.microsoft.com/office/drawing/2014/main" id="{5F84DDC1-BDA6-4ED2-A190-7AE9FB1F495B}"/>
                </a:ext>
              </a:extLst>
            </p:cNvPr>
            <p:cNvSpPr>
              <a:spLocks noChangeArrowheads="1"/>
            </p:cNvSpPr>
            <p:nvPr/>
          </p:nvSpPr>
          <p:spPr bwMode="auto">
            <a:xfrm>
              <a:off x="4560" y="2481"/>
              <a:ext cx="359" cy="193"/>
            </a:xfrm>
            <a:prstGeom prst="ellipse">
              <a:avLst/>
            </a:prstGeom>
            <a:solidFill>
              <a:srgbClr val="FFFF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y</a:t>
              </a:r>
            </a:p>
          </p:txBody>
        </p:sp>
        <p:sp>
          <p:nvSpPr>
            <p:cNvPr id="47" name="AutoShape 135">
              <a:extLst>
                <a:ext uri="{FF2B5EF4-FFF2-40B4-BE49-F238E27FC236}">
                  <a16:creationId xmlns:a16="http://schemas.microsoft.com/office/drawing/2014/main" id="{8EFF4AB0-D7DD-42EC-A72F-7B9577C69CBC}"/>
                </a:ext>
              </a:extLst>
            </p:cNvPr>
            <p:cNvSpPr>
              <a:spLocks noChangeArrowheads="1"/>
            </p:cNvSpPr>
            <p:nvPr/>
          </p:nvSpPr>
          <p:spPr bwMode="auto">
            <a:xfrm>
              <a:off x="4063" y="1232"/>
              <a:ext cx="522" cy="303"/>
            </a:xfrm>
            <a:prstGeom prst="roundRect">
              <a:avLst>
                <a:gd name="adj" fmla="val 34167"/>
              </a:avLst>
            </a:prstGeom>
            <a:solidFill>
              <a:srgbClr val="CCEC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com</a:t>
              </a:r>
            </a:p>
          </p:txBody>
        </p:sp>
        <p:sp>
          <p:nvSpPr>
            <p:cNvPr id="48" name="AutoShape 136">
              <a:extLst>
                <a:ext uri="{FF2B5EF4-FFF2-40B4-BE49-F238E27FC236}">
                  <a16:creationId xmlns:a16="http://schemas.microsoft.com/office/drawing/2014/main" id="{67D0CAE2-D36F-4439-BBB0-119AE4A7F56F}"/>
                </a:ext>
              </a:extLst>
            </p:cNvPr>
            <p:cNvSpPr>
              <a:spLocks noChangeArrowheads="1"/>
            </p:cNvSpPr>
            <p:nvPr/>
          </p:nvSpPr>
          <p:spPr bwMode="auto">
            <a:xfrm>
              <a:off x="4909" y="1225"/>
              <a:ext cx="522" cy="304"/>
            </a:xfrm>
            <a:prstGeom prst="roundRect">
              <a:avLst>
                <a:gd name="adj" fmla="val 34167"/>
              </a:avLst>
            </a:prstGeom>
            <a:solidFill>
              <a:srgbClr val="FF99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edu</a:t>
              </a:r>
            </a:p>
          </p:txBody>
        </p:sp>
        <p:sp>
          <p:nvSpPr>
            <p:cNvPr id="49" name="AutoShape 137">
              <a:extLst>
                <a:ext uri="{FF2B5EF4-FFF2-40B4-BE49-F238E27FC236}">
                  <a16:creationId xmlns:a16="http://schemas.microsoft.com/office/drawing/2014/main" id="{734B24FF-A1BC-4FA4-BAD2-95939152C3BA}"/>
                </a:ext>
              </a:extLst>
            </p:cNvPr>
            <p:cNvSpPr>
              <a:spLocks noChangeArrowheads="1"/>
            </p:cNvSpPr>
            <p:nvPr/>
          </p:nvSpPr>
          <p:spPr bwMode="auto">
            <a:xfrm>
              <a:off x="3220" y="1225"/>
              <a:ext cx="522" cy="304"/>
            </a:xfrm>
            <a:prstGeom prst="roundRect">
              <a:avLst>
                <a:gd name="adj" fmla="val 34167"/>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fontAlgn="auto" hangingPunct="1">
                <a:spcBef>
                  <a:spcPts val="0"/>
                </a:spcBef>
                <a:spcAft>
                  <a:spcPts val="0"/>
                </a:spcAft>
                <a:defRPr/>
              </a:pPr>
              <a:r>
                <a:rPr kumimoji="1" lang="en-US" altLang="zh-CN" sz="1800" b="0" kern="0">
                  <a:solidFill>
                    <a:srgbClr val="3333CC"/>
                  </a:solidFill>
                  <a:latin typeface="Arial"/>
                  <a:ea typeface="黑体"/>
                </a:rPr>
                <a:t>org</a:t>
              </a:r>
            </a:p>
          </p:txBody>
        </p:sp>
        <p:grpSp>
          <p:nvGrpSpPr>
            <p:cNvPr id="51271" name="Group 138">
              <a:extLst>
                <a:ext uri="{FF2B5EF4-FFF2-40B4-BE49-F238E27FC236}">
                  <a16:creationId xmlns:a16="http://schemas.microsoft.com/office/drawing/2014/main" id="{D06088CA-8D0D-40BC-A3F3-FC5E14B51242}"/>
                </a:ext>
              </a:extLst>
            </p:cNvPr>
            <p:cNvGrpSpPr>
              <a:grpSpLocks/>
            </p:cNvGrpSpPr>
            <p:nvPr/>
          </p:nvGrpSpPr>
          <p:grpSpPr bwMode="auto">
            <a:xfrm>
              <a:off x="5042" y="1530"/>
              <a:ext cx="256" cy="98"/>
              <a:chOff x="2875" y="1143"/>
              <a:chExt cx="330" cy="132"/>
            </a:xfrm>
          </p:grpSpPr>
          <p:sp>
            <p:nvSpPr>
              <p:cNvPr id="60" name="Line 139">
                <a:extLst>
                  <a:ext uri="{FF2B5EF4-FFF2-40B4-BE49-F238E27FC236}">
                    <a16:creationId xmlns:a16="http://schemas.microsoft.com/office/drawing/2014/main" id="{039060B3-9804-4E69-B761-EDC4856F22E5}"/>
                  </a:ext>
                </a:extLst>
              </p:cNvPr>
              <p:cNvSpPr>
                <a:spLocks noChangeShapeType="1"/>
              </p:cNvSpPr>
              <p:nvPr/>
            </p:nvSpPr>
            <p:spPr bwMode="auto">
              <a:xfrm>
                <a:off x="3061"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61" name="Line 140">
                <a:extLst>
                  <a:ext uri="{FF2B5EF4-FFF2-40B4-BE49-F238E27FC236}">
                    <a16:creationId xmlns:a16="http://schemas.microsoft.com/office/drawing/2014/main" id="{BFC715F1-4DC6-453A-9D64-C34F49BCF6F3}"/>
                  </a:ext>
                </a:extLst>
              </p:cNvPr>
              <p:cNvSpPr>
                <a:spLocks noChangeShapeType="1"/>
              </p:cNvSpPr>
              <p:nvPr/>
            </p:nvSpPr>
            <p:spPr bwMode="auto">
              <a:xfrm>
                <a:off x="3050" y="1143"/>
                <a:ext cx="36" cy="129"/>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62" name="Line 141">
                <a:extLst>
                  <a:ext uri="{FF2B5EF4-FFF2-40B4-BE49-F238E27FC236}">
                    <a16:creationId xmlns:a16="http://schemas.microsoft.com/office/drawing/2014/main" id="{636D65CC-C783-4AD3-B209-FD491E9A2A5B}"/>
                  </a:ext>
                </a:extLst>
              </p:cNvPr>
              <p:cNvSpPr>
                <a:spLocks noChangeShapeType="1"/>
              </p:cNvSpPr>
              <p:nvPr/>
            </p:nvSpPr>
            <p:spPr bwMode="auto">
              <a:xfrm flipH="1">
                <a:off x="2875"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63" name="Line 142">
                <a:extLst>
                  <a:ext uri="{FF2B5EF4-FFF2-40B4-BE49-F238E27FC236}">
                    <a16:creationId xmlns:a16="http://schemas.microsoft.com/office/drawing/2014/main" id="{F61C06CB-1ACE-4069-BD0B-20B1BC9F8851}"/>
                  </a:ext>
                </a:extLst>
              </p:cNvPr>
              <p:cNvSpPr>
                <a:spLocks noChangeShapeType="1"/>
              </p:cNvSpPr>
              <p:nvPr/>
            </p:nvSpPr>
            <p:spPr bwMode="auto">
              <a:xfrm flipH="1">
                <a:off x="2979" y="1143"/>
                <a:ext cx="54" cy="12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grpSp>
          <p:nvGrpSpPr>
            <p:cNvPr id="51272" name="Group 143">
              <a:extLst>
                <a:ext uri="{FF2B5EF4-FFF2-40B4-BE49-F238E27FC236}">
                  <a16:creationId xmlns:a16="http://schemas.microsoft.com/office/drawing/2014/main" id="{EBE15449-1933-47E5-BA6C-C737FDD29796}"/>
                </a:ext>
              </a:extLst>
            </p:cNvPr>
            <p:cNvGrpSpPr>
              <a:grpSpLocks/>
            </p:cNvGrpSpPr>
            <p:nvPr/>
          </p:nvGrpSpPr>
          <p:grpSpPr bwMode="auto">
            <a:xfrm>
              <a:off x="3353" y="1530"/>
              <a:ext cx="256" cy="98"/>
              <a:chOff x="2875" y="1143"/>
              <a:chExt cx="330" cy="132"/>
            </a:xfrm>
          </p:grpSpPr>
          <p:sp>
            <p:nvSpPr>
              <p:cNvPr id="56" name="Line 144">
                <a:extLst>
                  <a:ext uri="{FF2B5EF4-FFF2-40B4-BE49-F238E27FC236}">
                    <a16:creationId xmlns:a16="http://schemas.microsoft.com/office/drawing/2014/main" id="{FC8215EC-45C1-40F9-98D8-BA29D483AE0C}"/>
                  </a:ext>
                </a:extLst>
              </p:cNvPr>
              <p:cNvSpPr>
                <a:spLocks noChangeShapeType="1"/>
              </p:cNvSpPr>
              <p:nvPr/>
            </p:nvSpPr>
            <p:spPr bwMode="auto">
              <a:xfrm>
                <a:off x="3061"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57" name="Line 145">
                <a:extLst>
                  <a:ext uri="{FF2B5EF4-FFF2-40B4-BE49-F238E27FC236}">
                    <a16:creationId xmlns:a16="http://schemas.microsoft.com/office/drawing/2014/main" id="{65CB053E-513F-4E23-8A7C-53D8572DB14B}"/>
                  </a:ext>
                </a:extLst>
              </p:cNvPr>
              <p:cNvSpPr>
                <a:spLocks noChangeShapeType="1"/>
              </p:cNvSpPr>
              <p:nvPr/>
            </p:nvSpPr>
            <p:spPr bwMode="auto">
              <a:xfrm>
                <a:off x="3050" y="1143"/>
                <a:ext cx="36" cy="129"/>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58" name="Line 146">
                <a:extLst>
                  <a:ext uri="{FF2B5EF4-FFF2-40B4-BE49-F238E27FC236}">
                    <a16:creationId xmlns:a16="http://schemas.microsoft.com/office/drawing/2014/main" id="{0C26E8FD-F41E-4913-A809-AE0096419EEF}"/>
                  </a:ext>
                </a:extLst>
              </p:cNvPr>
              <p:cNvSpPr>
                <a:spLocks noChangeShapeType="1"/>
              </p:cNvSpPr>
              <p:nvPr/>
            </p:nvSpPr>
            <p:spPr bwMode="auto">
              <a:xfrm flipH="1">
                <a:off x="2875"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59" name="Line 147">
                <a:extLst>
                  <a:ext uri="{FF2B5EF4-FFF2-40B4-BE49-F238E27FC236}">
                    <a16:creationId xmlns:a16="http://schemas.microsoft.com/office/drawing/2014/main" id="{55819393-4CF9-4F9D-B86F-C19FB914C3DE}"/>
                  </a:ext>
                </a:extLst>
              </p:cNvPr>
              <p:cNvSpPr>
                <a:spLocks noChangeShapeType="1"/>
              </p:cNvSpPr>
              <p:nvPr/>
            </p:nvSpPr>
            <p:spPr bwMode="auto">
              <a:xfrm flipH="1">
                <a:off x="2979" y="1143"/>
                <a:ext cx="54" cy="12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52" name="AutoShape 148">
              <a:extLst>
                <a:ext uri="{FF2B5EF4-FFF2-40B4-BE49-F238E27FC236}">
                  <a16:creationId xmlns:a16="http://schemas.microsoft.com/office/drawing/2014/main" id="{7A07A6BF-D0A5-4272-B057-CB42878F1BD9}"/>
                </a:ext>
              </a:extLst>
            </p:cNvPr>
            <p:cNvSpPr>
              <a:spLocks noChangeArrowheads="1"/>
            </p:cNvSpPr>
            <p:nvPr/>
          </p:nvSpPr>
          <p:spPr bwMode="auto">
            <a:xfrm>
              <a:off x="4049" y="709"/>
              <a:ext cx="523" cy="304"/>
            </a:xfrm>
            <a:prstGeom prst="roundRect">
              <a:avLst>
                <a:gd name="adj" fmla="val 34167"/>
              </a:avLst>
            </a:prstGeom>
            <a:solidFill>
              <a:srgbClr val="FF9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fontAlgn="auto" hangingPunct="1">
                <a:spcBef>
                  <a:spcPts val="0"/>
                </a:spcBef>
                <a:spcAft>
                  <a:spcPts val="0"/>
                </a:spcAft>
                <a:defRPr/>
              </a:pPr>
              <a:r>
                <a:rPr kumimoji="1" lang="zh-CN" altLang="en-US" sz="1800" b="0" kern="0">
                  <a:solidFill>
                    <a:srgbClr val="3333CC"/>
                  </a:solidFill>
                  <a:latin typeface="Arial"/>
                  <a:ea typeface="黑体"/>
                </a:rPr>
                <a:t>根</a:t>
              </a:r>
            </a:p>
          </p:txBody>
        </p:sp>
        <p:sp>
          <p:nvSpPr>
            <p:cNvPr id="53" name="Line 149">
              <a:extLst>
                <a:ext uri="{FF2B5EF4-FFF2-40B4-BE49-F238E27FC236}">
                  <a16:creationId xmlns:a16="http://schemas.microsoft.com/office/drawing/2014/main" id="{597264CC-174E-4002-80B8-B7D5F0587358}"/>
                </a:ext>
              </a:extLst>
            </p:cNvPr>
            <p:cNvSpPr>
              <a:spLocks noChangeShapeType="1"/>
            </p:cNvSpPr>
            <p:nvPr/>
          </p:nvSpPr>
          <p:spPr bwMode="auto">
            <a:xfrm>
              <a:off x="4375" y="1010"/>
              <a:ext cx="792" cy="213"/>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54" name="Line 150">
              <a:extLst>
                <a:ext uri="{FF2B5EF4-FFF2-40B4-BE49-F238E27FC236}">
                  <a16:creationId xmlns:a16="http://schemas.microsoft.com/office/drawing/2014/main" id="{89638E34-DE76-425B-8BFF-ECD03E4C9D99}"/>
                </a:ext>
              </a:extLst>
            </p:cNvPr>
            <p:cNvSpPr>
              <a:spLocks noChangeShapeType="1"/>
            </p:cNvSpPr>
            <p:nvPr/>
          </p:nvSpPr>
          <p:spPr bwMode="auto">
            <a:xfrm flipV="1">
              <a:off x="3481" y="1010"/>
              <a:ext cx="779" cy="213"/>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55" name="Line 151">
              <a:extLst>
                <a:ext uri="{FF2B5EF4-FFF2-40B4-BE49-F238E27FC236}">
                  <a16:creationId xmlns:a16="http://schemas.microsoft.com/office/drawing/2014/main" id="{3407077A-58DC-462B-AE99-EAA690BA70A3}"/>
                </a:ext>
              </a:extLst>
            </p:cNvPr>
            <p:cNvSpPr>
              <a:spLocks noChangeShapeType="1"/>
            </p:cNvSpPr>
            <p:nvPr/>
          </p:nvSpPr>
          <p:spPr bwMode="auto">
            <a:xfrm>
              <a:off x="4321" y="1010"/>
              <a:ext cx="0" cy="213"/>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51223" name="AutoShape 152">
            <a:extLst>
              <a:ext uri="{FF2B5EF4-FFF2-40B4-BE49-F238E27FC236}">
                <a16:creationId xmlns:a16="http://schemas.microsoft.com/office/drawing/2014/main" id="{8F409430-E30A-4D66-BACF-F53687FED647}"/>
              </a:ext>
            </a:extLst>
          </p:cNvPr>
          <p:cNvSpPr>
            <a:spLocks noChangeArrowheads="1"/>
          </p:cNvSpPr>
          <p:nvPr/>
        </p:nvSpPr>
        <p:spPr bwMode="auto">
          <a:xfrm>
            <a:off x="1914525" y="2400300"/>
            <a:ext cx="830263" cy="481013"/>
          </a:xfrm>
          <a:prstGeom prst="roundRect">
            <a:avLst>
              <a:gd name="adj" fmla="val 34167"/>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solidFill>
                  <a:srgbClr val="3333CC"/>
                </a:solidFill>
                <a:ea typeface="黑体" panose="02010609060101010101" pitchFamily="49" charset="-122"/>
              </a:rPr>
              <a:t>com</a:t>
            </a:r>
          </a:p>
        </p:txBody>
      </p:sp>
      <p:sp>
        <p:nvSpPr>
          <p:cNvPr id="51224" name="AutoShape 153">
            <a:extLst>
              <a:ext uri="{FF2B5EF4-FFF2-40B4-BE49-F238E27FC236}">
                <a16:creationId xmlns:a16="http://schemas.microsoft.com/office/drawing/2014/main" id="{F9B963DC-59F1-4692-A4AD-3B10E71BA9CA}"/>
              </a:ext>
            </a:extLst>
          </p:cNvPr>
          <p:cNvSpPr>
            <a:spLocks noChangeArrowheads="1"/>
          </p:cNvSpPr>
          <p:nvPr/>
        </p:nvSpPr>
        <p:spPr bwMode="auto">
          <a:xfrm>
            <a:off x="3259138" y="2389188"/>
            <a:ext cx="828675" cy="482600"/>
          </a:xfrm>
          <a:prstGeom prst="roundRect">
            <a:avLst>
              <a:gd name="adj" fmla="val 34167"/>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solidFill>
                  <a:srgbClr val="3333CC"/>
                </a:solidFill>
                <a:ea typeface="黑体" panose="02010609060101010101" pitchFamily="49" charset="-122"/>
              </a:rPr>
              <a:t>edu</a:t>
            </a:r>
          </a:p>
        </p:txBody>
      </p:sp>
      <p:sp>
        <p:nvSpPr>
          <p:cNvPr id="51225" name="AutoShape 154">
            <a:extLst>
              <a:ext uri="{FF2B5EF4-FFF2-40B4-BE49-F238E27FC236}">
                <a16:creationId xmlns:a16="http://schemas.microsoft.com/office/drawing/2014/main" id="{E6EC46AE-133B-4552-8572-AAEE2561FC31}"/>
              </a:ext>
            </a:extLst>
          </p:cNvPr>
          <p:cNvSpPr>
            <a:spLocks noChangeArrowheads="1"/>
          </p:cNvSpPr>
          <p:nvPr/>
        </p:nvSpPr>
        <p:spPr bwMode="auto">
          <a:xfrm>
            <a:off x="576263" y="2389188"/>
            <a:ext cx="830262" cy="482600"/>
          </a:xfrm>
          <a:prstGeom prst="roundRect">
            <a:avLst>
              <a:gd name="adj" fmla="val 34167"/>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solidFill>
                  <a:srgbClr val="3333CC"/>
                </a:solidFill>
                <a:ea typeface="黑体" panose="02010609060101010101" pitchFamily="49" charset="-122"/>
              </a:rPr>
              <a:t>org</a:t>
            </a:r>
          </a:p>
        </p:txBody>
      </p:sp>
      <p:grpSp>
        <p:nvGrpSpPr>
          <p:cNvPr id="51226" name="Group 155">
            <a:extLst>
              <a:ext uri="{FF2B5EF4-FFF2-40B4-BE49-F238E27FC236}">
                <a16:creationId xmlns:a16="http://schemas.microsoft.com/office/drawing/2014/main" id="{7B6D65CC-F7D4-40BF-89E3-EE2D296BD48E}"/>
              </a:ext>
            </a:extLst>
          </p:cNvPr>
          <p:cNvGrpSpPr>
            <a:grpSpLocks/>
          </p:cNvGrpSpPr>
          <p:nvPr/>
        </p:nvGrpSpPr>
        <p:grpSpPr bwMode="auto">
          <a:xfrm>
            <a:off x="3470275" y="2873375"/>
            <a:ext cx="406400" cy="155575"/>
            <a:chOff x="2875" y="1143"/>
            <a:chExt cx="330" cy="132"/>
          </a:xfrm>
        </p:grpSpPr>
        <p:sp>
          <p:nvSpPr>
            <p:cNvPr id="70" name="Line 156">
              <a:extLst>
                <a:ext uri="{FF2B5EF4-FFF2-40B4-BE49-F238E27FC236}">
                  <a16:creationId xmlns:a16="http://schemas.microsoft.com/office/drawing/2014/main" id="{6A99D0C7-7B1A-4A8D-925D-DFD245B6AF9B}"/>
                </a:ext>
              </a:extLst>
            </p:cNvPr>
            <p:cNvSpPr>
              <a:spLocks noChangeShapeType="1"/>
            </p:cNvSpPr>
            <p:nvPr/>
          </p:nvSpPr>
          <p:spPr bwMode="auto">
            <a:xfrm>
              <a:off x="3061"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1" name="Line 157">
              <a:extLst>
                <a:ext uri="{FF2B5EF4-FFF2-40B4-BE49-F238E27FC236}">
                  <a16:creationId xmlns:a16="http://schemas.microsoft.com/office/drawing/2014/main" id="{46EA2D76-BCB0-4083-8F1B-804D2E2829C0}"/>
                </a:ext>
              </a:extLst>
            </p:cNvPr>
            <p:cNvSpPr>
              <a:spLocks noChangeShapeType="1"/>
            </p:cNvSpPr>
            <p:nvPr/>
          </p:nvSpPr>
          <p:spPr bwMode="auto">
            <a:xfrm>
              <a:off x="3050" y="1143"/>
              <a:ext cx="36" cy="129"/>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2" name="Line 158">
              <a:extLst>
                <a:ext uri="{FF2B5EF4-FFF2-40B4-BE49-F238E27FC236}">
                  <a16:creationId xmlns:a16="http://schemas.microsoft.com/office/drawing/2014/main" id="{14878326-3A3B-4AA1-817A-98D96363EC6B}"/>
                </a:ext>
              </a:extLst>
            </p:cNvPr>
            <p:cNvSpPr>
              <a:spLocks noChangeShapeType="1"/>
            </p:cNvSpPr>
            <p:nvPr/>
          </p:nvSpPr>
          <p:spPr bwMode="auto">
            <a:xfrm flipH="1">
              <a:off x="2875"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3" name="Line 159">
              <a:extLst>
                <a:ext uri="{FF2B5EF4-FFF2-40B4-BE49-F238E27FC236}">
                  <a16:creationId xmlns:a16="http://schemas.microsoft.com/office/drawing/2014/main" id="{765020D8-268D-4EFC-BE42-4989DD047223}"/>
                </a:ext>
              </a:extLst>
            </p:cNvPr>
            <p:cNvSpPr>
              <a:spLocks noChangeShapeType="1"/>
            </p:cNvSpPr>
            <p:nvPr/>
          </p:nvSpPr>
          <p:spPr bwMode="auto">
            <a:xfrm flipH="1">
              <a:off x="2979" y="1143"/>
              <a:ext cx="54" cy="12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grpSp>
        <p:nvGrpSpPr>
          <p:cNvPr id="51227" name="Group 160">
            <a:extLst>
              <a:ext uri="{FF2B5EF4-FFF2-40B4-BE49-F238E27FC236}">
                <a16:creationId xmlns:a16="http://schemas.microsoft.com/office/drawing/2014/main" id="{DF2EECD4-F282-44D2-9B68-3B325AEEAE61}"/>
              </a:ext>
            </a:extLst>
          </p:cNvPr>
          <p:cNvGrpSpPr>
            <a:grpSpLocks/>
          </p:cNvGrpSpPr>
          <p:nvPr/>
        </p:nvGrpSpPr>
        <p:grpSpPr bwMode="auto">
          <a:xfrm>
            <a:off x="788988" y="2873375"/>
            <a:ext cx="406400" cy="155575"/>
            <a:chOff x="2875" y="1143"/>
            <a:chExt cx="330" cy="132"/>
          </a:xfrm>
        </p:grpSpPr>
        <p:sp>
          <p:nvSpPr>
            <p:cNvPr id="75" name="Line 161">
              <a:extLst>
                <a:ext uri="{FF2B5EF4-FFF2-40B4-BE49-F238E27FC236}">
                  <a16:creationId xmlns:a16="http://schemas.microsoft.com/office/drawing/2014/main" id="{1DECD162-DC49-4C8F-AF41-447C6F489356}"/>
                </a:ext>
              </a:extLst>
            </p:cNvPr>
            <p:cNvSpPr>
              <a:spLocks noChangeShapeType="1"/>
            </p:cNvSpPr>
            <p:nvPr/>
          </p:nvSpPr>
          <p:spPr bwMode="auto">
            <a:xfrm>
              <a:off x="3061"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6" name="Line 162">
              <a:extLst>
                <a:ext uri="{FF2B5EF4-FFF2-40B4-BE49-F238E27FC236}">
                  <a16:creationId xmlns:a16="http://schemas.microsoft.com/office/drawing/2014/main" id="{D0EDCBC5-F643-458D-8996-EFE8EA9EA55D}"/>
                </a:ext>
              </a:extLst>
            </p:cNvPr>
            <p:cNvSpPr>
              <a:spLocks noChangeShapeType="1"/>
            </p:cNvSpPr>
            <p:nvPr/>
          </p:nvSpPr>
          <p:spPr bwMode="auto">
            <a:xfrm>
              <a:off x="3050" y="1143"/>
              <a:ext cx="36" cy="129"/>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7" name="Line 163">
              <a:extLst>
                <a:ext uri="{FF2B5EF4-FFF2-40B4-BE49-F238E27FC236}">
                  <a16:creationId xmlns:a16="http://schemas.microsoft.com/office/drawing/2014/main" id="{4D90D13D-0C2E-4796-BEC4-C2E71CCD6070}"/>
                </a:ext>
              </a:extLst>
            </p:cNvPr>
            <p:cNvSpPr>
              <a:spLocks noChangeShapeType="1"/>
            </p:cNvSpPr>
            <p:nvPr/>
          </p:nvSpPr>
          <p:spPr bwMode="auto">
            <a:xfrm flipH="1">
              <a:off x="2875"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8" name="Line 164">
              <a:extLst>
                <a:ext uri="{FF2B5EF4-FFF2-40B4-BE49-F238E27FC236}">
                  <a16:creationId xmlns:a16="http://schemas.microsoft.com/office/drawing/2014/main" id="{48CE208A-5889-4E90-ADFF-66FD7F4B6780}"/>
                </a:ext>
              </a:extLst>
            </p:cNvPr>
            <p:cNvSpPr>
              <a:spLocks noChangeShapeType="1"/>
            </p:cNvSpPr>
            <p:nvPr/>
          </p:nvSpPr>
          <p:spPr bwMode="auto">
            <a:xfrm flipH="1">
              <a:off x="2979" y="1143"/>
              <a:ext cx="54" cy="12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51228" name="AutoShape 165">
            <a:extLst>
              <a:ext uri="{FF2B5EF4-FFF2-40B4-BE49-F238E27FC236}">
                <a16:creationId xmlns:a16="http://schemas.microsoft.com/office/drawing/2014/main" id="{05C7EA67-C452-4BD6-BDA5-7EDAE096A636}"/>
              </a:ext>
            </a:extLst>
          </p:cNvPr>
          <p:cNvSpPr>
            <a:spLocks noChangeArrowheads="1"/>
          </p:cNvSpPr>
          <p:nvPr/>
        </p:nvSpPr>
        <p:spPr bwMode="auto">
          <a:xfrm>
            <a:off x="1893888" y="1570038"/>
            <a:ext cx="828675" cy="482600"/>
          </a:xfrm>
          <a:prstGeom prst="roundRect">
            <a:avLst>
              <a:gd name="adj" fmla="val 34167"/>
            </a:avLst>
          </a:prstGeom>
          <a:solidFill>
            <a:srgbClr val="FF9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0">
                <a:solidFill>
                  <a:srgbClr val="3333CC"/>
                </a:solidFill>
                <a:ea typeface="黑体" panose="02010609060101010101" pitchFamily="49" charset="-122"/>
              </a:rPr>
              <a:t>根</a:t>
            </a:r>
          </a:p>
        </p:txBody>
      </p:sp>
      <p:sp>
        <p:nvSpPr>
          <p:cNvPr id="80" name="Line 166">
            <a:extLst>
              <a:ext uri="{FF2B5EF4-FFF2-40B4-BE49-F238E27FC236}">
                <a16:creationId xmlns:a16="http://schemas.microsoft.com/office/drawing/2014/main" id="{C66A5EBE-6692-4F4B-B6B4-C26ACD9A4ECF}"/>
              </a:ext>
            </a:extLst>
          </p:cNvPr>
          <p:cNvSpPr>
            <a:spLocks noChangeShapeType="1"/>
          </p:cNvSpPr>
          <p:nvPr/>
        </p:nvSpPr>
        <p:spPr bwMode="auto">
          <a:xfrm>
            <a:off x="2411413" y="2047875"/>
            <a:ext cx="1257300" cy="33813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81" name="Line 167">
            <a:extLst>
              <a:ext uri="{FF2B5EF4-FFF2-40B4-BE49-F238E27FC236}">
                <a16:creationId xmlns:a16="http://schemas.microsoft.com/office/drawing/2014/main" id="{4260F0E5-B4EA-4CA8-A514-D9399F4A25C3}"/>
              </a:ext>
            </a:extLst>
          </p:cNvPr>
          <p:cNvSpPr>
            <a:spLocks noChangeShapeType="1"/>
          </p:cNvSpPr>
          <p:nvPr/>
        </p:nvSpPr>
        <p:spPr bwMode="auto">
          <a:xfrm flipV="1">
            <a:off x="992188" y="2047875"/>
            <a:ext cx="1236662" cy="33813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82" name="Line 168">
            <a:extLst>
              <a:ext uri="{FF2B5EF4-FFF2-40B4-BE49-F238E27FC236}">
                <a16:creationId xmlns:a16="http://schemas.microsoft.com/office/drawing/2014/main" id="{2309E203-9348-4F2D-B3F7-C5C150CD98F5}"/>
              </a:ext>
            </a:extLst>
          </p:cNvPr>
          <p:cNvSpPr>
            <a:spLocks noChangeShapeType="1"/>
          </p:cNvSpPr>
          <p:nvPr/>
        </p:nvSpPr>
        <p:spPr bwMode="auto">
          <a:xfrm>
            <a:off x="2325688" y="2047875"/>
            <a:ext cx="0" cy="33813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nvGrpSpPr>
          <p:cNvPr id="51232" name="Group 169">
            <a:extLst>
              <a:ext uri="{FF2B5EF4-FFF2-40B4-BE49-F238E27FC236}">
                <a16:creationId xmlns:a16="http://schemas.microsoft.com/office/drawing/2014/main" id="{F80DA689-4311-4700-A913-CEDD5B358FD5}"/>
              </a:ext>
            </a:extLst>
          </p:cNvPr>
          <p:cNvGrpSpPr>
            <a:grpSpLocks/>
          </p:cNvGrpSpPr>
          <p:nvPr/>
        </p:nvGrpSpPr>
        <p:grpSpPr bwMode="auto">
          <a:xfrm>
            <a:off x="2120900" y="2873375"/>
            <a:ext cx="406400" cy="155575"/>
            <a:chOff x="1519" y="813"/>
            <a:chExt cx="227" cy="77"/>
          </a:xfrm>
        </p:grpSpPr>
        <p:sp>
          <p:nvSpPr>
            <p:cNvPr id="84" name="Line 170">
              <a:extLst>
                <a:ext uri="{FF2B5EF4-FFF2-40B4-BE49-F238E27FC236}">
                  <a16:creationId xmlns:a16="http://schemas.microsoft.com/office/drawing/2014/main" id="{32C9DBFC-C1F4-4360-803F-483E85D094B1}"/>
                </a:ext>
              </a:extLst>
            </p:cNvPr>
            <p:cNvSpPr>
              <a:spLocks noChangeShapeType="1"/>
            </p:cNvSpPr>
            <p:nvPr/>
          </p:nvSpPr>
          <p:spPr bwMode="auto">
            <a:xfrm>
              <a:off x="1647" y="813"/>
              <a:ext cx="99" cy="7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85" name="Line 171">
              <a:extLst>
                <a:ext uri="{FF2B5EF4-FFF2-40B4-BE49-F238E27FC236}">
                  <a16:creationId xmlns:a16="http://schemas.microsoft.com/office/drawing/2014/main" id="{A7FCB80E-219A-47A6-A0CF-78B296A23F96}"/>
                </a:ext>
              </a:extLst>
            </p:cNvPr>
            <p:cNvSpPr>
              <a:spLocks noChangeShapeType="1"/>
            </p:cNvSpPr>
            <p:nvPr/>
          </p:nvSpPr>
          <p:spPr bwMode="auto">
            <a:xfrm flipH="1">
              <a:off x="1519" y="813"/>
              <a:ext cx="99" cy="7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51233" name="矩形 85">
            <a:extLst>
              <a:ext uri="{FF2B5EF4-FFF2-40B4-BE49-F238E27FC236}">
                <a16:creationId xmlns:a16="http://schemas.microsoft.com/office/drawing/2014/main" id="{4CE3F987-EF2E-4D99-8CE7-294538C77737}"/>
              </a:ext>
            </a:extLst>
          </p:cNvPr>
          <p:cNvSpPr>
            <a:spLocks noChangeArrowheads="1"/>
          </p:cNvSpPr>
          <p:nvPr/>
        </p:nvSpPr>
        <p:spPr bwMode="auto">
          <a:xfrm>
            <a:off x="914400" y="1052513"/>
            <a:ext cx="3006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区的不同划分方法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6C4902-A689-4F7A-82DE-D169651AF86D}"/>
              </a:ext>
            </a:extLst>
          </p:cNvPr>
          <p:cNvSpPr/>
          <p:nvPr/>
        </p:nvSpPr>
        <p:spPr>
          <a:xfrm>
            <a:off x="1065213" y="1193800"/>
            <a:ext cx="4557712" cy="461963"/>
          </a:xfrm>
          <a:prstGeom prst="rect">
            <a:avLst/>
          </a:prstGeom>
        </p:spPr>
        <p:txBody>
          <a:bodyPr wrap="none">
            <a:spAutoFit/>
          </a:bodyPr>
          <a:lstStyle/>
          <a:p>
            <a:pPr marL="342900" indent="-342900">
              <a:buClr>
                <a:srgbClr val="C00000"/>
              </a:buClr>
              <a:buFont typeface="Wingdings" panose="05000000000000000000" pitchFamily="2" charset="2"/>
              <a:buChar char="n"/>
              <a:defRPr/>
            </a:pPr>
            <a:r>
              <a:rPr lang="zh-CN" altLang="en-US" dirty="0">
                <a:latin typeface="+mn-ea"/>
                <a:ea typeface="+mn-ea"/>
              </a:rPr>
              <a:t>树状结构的 </a:t>
            </a:r>
            <a:r>
              <a:rPr lang="en-US" altLang="zh-CN" dirty="0">
                <a:latin typeface="+mn-ea"/>
                <a:ea typeface="+mn-ea"/>
              </a:rPr>
              <a:t>DNS </a:t>
            </a:r>
            <a:r>
              <a:rPr lang="zh-CN" altLang="en-US" dirty="0">
                <a:latin typeface="+mn-ea"/>
                <a:ea typeface="+mn-ea"/>
              </a:rPr>
              <a:t>域名服务器 </a:t>
            </a:r>
          </a:p>
        </p:txBody>
      </p:sp>
      <p:sp>
        <p:nvSpPr>
          <p:cNvPr id="3" name="AutoShape 31">
            <a:extLst>
              <a:ext uri="{FF2B5EF4-FFF2-40B4-BE49-F238E27FC236}">
                <a16:creationId xmlns:a16="http://schemas.microsoft.com/office/drawing/2014/main" id="{A7B642D3-A18A-44F2-925E-F3438AC7C021}"/>
              </a:ext>
            </a:extLst>
          </p:cNvPr>
          <p:cNvSpPr>
            <a:spLocks noChangeArrowheads="1"/>
          </p:cNvSpPr>
          <p:nvPr/>
        </p:nvSpPr>
        <p:spPr bwMode="auto">
          <a:xfrm>
            <a:off x="3751263" y="3959225"/>
            <a:ext cx="2638425" cy="2084388"/>
          </a:xfrm>
          <a:prstGeom prst="roundRect">
            <a:avLst>
              <a:gd name="adj" fmla="val 16667"/>
            </a:avLst>
          </a:prstGeom>
          <a:solidFill>
            <a:srgbClr val="33CCFF"/>
          </a:solidFill>
          <a:ln w="9525">
            <a:solidFill>
              <a:srgbClr val="000000"/>
            </a:solidFill>
            <a:prstDash val="dash"/>
            <a:round/>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nvGrpSpPr>
          <p:cNvPr id="52228" name="Group 5">
            <a:extLst>
              <a:ext uri="{FF2B5EF4-FFF2-40B4-BE49-F238E27FC236}">
                <a16:creationId xmlns:a16="http://schemas.microsoft.com/office/drawing/2014/main" id="{90DABEA7-E9F2-4EF4-84F6-19CE96813726}"/>
              </a:ext>
            </a:extLst>
          </p:cNvPr>
          <p:cNvGrpSpPr>
            <a:grpSpLocks/>
          </p:cNvGrpSpPr>
          <p:nvPr/>
        </p:nvGrpSpPr>
        <p:grpSpPr bwMode="auto">
          <a:xfrm>
            <a:off x="3184525" y="2663825"/>
            <a:ext cx="4318000" cy="392113"/>
            <a:chOff x="2294" y="572"/>
            <a:chExt cx="2450" cy="318"/>
          </a:xfrm>
        </p:grpSpPr>
        <p:sp>
          <p:nvSpPr>
            <p:cNvPr id="5" name="Line 6">
              <a:extLst>
                <a:ext uri="{FF2B5EF4-FFF2-40B4-BE49-F238E27FC236}">
                  <a16:creationId xmlns:a16="http://schemas.microsoft.com/office/drawing/2014/main" id="{5E4B203E-14DA-4136-9418-B22FE353C433}"/>
                </a:ext>
              </a:extLst>
            </p:cNvPr>
            <p:cNvSpPr>
              <a:spLocks noChangeShapeType="1"/>
            </p:cNvSpPr>
            <p:nvPr/>
          </p:nvSpPr>
          <p:spPr bwMode="auto">
            <a:xfrm flipV="1">
              <a:off x="2294" y="572"/>
              <a:ext cx="1089" cy="31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6" name="Line 7">
              <a:extLst>
                <a:ext uri="{FF2B5EF4-FFF2-40B4-BE49-F238E27FC236}">
                  <a16:creationId xmlns:a16="http://schemas.microsoft.com/office/drawing/2014/main" id="{692A0038-A67C-4C5B-B122-E136D5B0DC2C}"/>
                </a:ext>
              </a:extLst>
            </p:cNvPr>
            <p:cNvSpPr>
              <a:spLocks noChangeShapeType="1"/>
            </p:cNvSpPr>
            <p:nvPr/>
          </p:nvSpPr>
          <p:spPr bwMode="auto">
            <a:xfrm>
              <a:off x="3474" y="572"/>
              <a:ext cx="0" cy="31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 name="Line 8">
              <a:extLst>
                <a:ext uri="{FF2B5EF4-FFF2-40B4-BE49-F238E27FC236}">
                  <a16:creationId xmlns:a16="http://schemas.microsoft.com/office/drawing/2014/main" id="{C95168DC-962B-4BB3-AE1F-481338B79728}"/>
                </a:ext>
              </a:extLst>
            </p:cNvPr>
            <p:cNvSpPr>
              <a:spLocks noChangeShapeType="1"/>
            </p:cNvSpPr>
            <p:nvPr/>
          </p:nvSpPr>
          <p:spPr bwMode="auto">
            <a:xfrm flipH="1" flipV="1">
              <a:off x="3565" y="572"/>
              <a:ext cx="1179" cy="31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8" name="Rectangle 9">
            <a:extLst>
              <a:ext uri="{FF2B5EF4-FFF2-40B4-BE49-F238E27FC236}">
                <a16:creationId xmlns:a16="http://schemas.microsoft.com/office/drawing/2014/main" id="{B051DE50-B3EF-4AE8-9671-5948ED8AE69F}"/>
              </a:ext>
            </a:extLst>
          </p:cNvPr>
          <p:cNvSpPr>
            <a:spLocks noChangeArrowheads="1"/>
          </p:cNvSpPr>
          <p:nvPr/>
        </p:nvSpPr>
        <p:spPr bwMode="auto">
          <a:xfrm>
            <a:off x="4391025" y="2143125"/>
            <a:ext cx="1758950" cy="496888"/>
          </a:xfrm>
          <a:prstGeom prst="rect">
            <a:avLst/>
          </a:prstGeom>
          <a:solidFill>
            <a:srgbClr val="FF99FF"/>
          </a:solidFill>
          <a:ln w="9525" algn="ctr">
            <a:noFill/>
            <a:miter lim="800000"/>
            <a:headEnd/>
            <a:tailEnd/>
          </a:ln>
          <a:effectLst>
            <a:outerShdw dist="35921" dir="2700000" algn="ctr" rotWithShape="0">
              <a:srgbClr val="1C1C1C"/>
            </a:outerShdw>
          </a:effectLst>
        </p:spPr>
        <p:txBody>
          <a:bodyPr wrap="none" anchor="ctr"/>
          <a:lstStyle/>
          <a:p>
            <a:pPr algn="ctr" eaLnBrk="1" fontAlgn="auto" hangingPunct="1">
              <a:spcBef>
                <a:spcPts val="0"/>
              </a:spcBef>
              <a:spcAft>
                <a:spcPts val="0"/>
              </a:spcAft>
              <a:defRPr/>
            </a:pPr>
            <a:r>
              <a:rPr kumimoji="1" lang="zh-CN" altLang="en-US" sz="2000" b="0" kern="0">
                <a:solidFill>
                  <a:srgbClr val="3333CC"/>
                </a:solidFill>
                <a:latin typeface="Arial"/>
                <a:ea typeface="黑体"/>
              </a:rPr>
              <a:t>根域名服务器</a:t>
            </a:r>
          </a:p>
        </p:txBody>
      </p:sp>
      <p:sp>
        <p:nvSpPr>
          <p:cNvPr id="9" name="Rectangle 10">
            <a:extLst>
              <a:ext uri="{FF2B5EF4-FFF2-40B4-BE49-F238E27FC236}">
                <a16:creationId xmlns:a16="http://schemas.microsoft.com/office/drawing/2014/main" id="{797C01AA-003E-453B-8EC3-0EBDF1A3C493}"/>
              </a:ext>
            </a:extLst>
          </p:cNvPr>
          <p:cNvSpPr>
            <a:spLocks noChangeArrowheads="1"/>
          </p:cNvSpPr>
          <p:nvPr/>
        </p:nvSpPr>
        <p:spPr bwMode="auto">
          <a:xfrm>
            <a:off x="2232025" y="3055938"/>
            <a:ext cx="1758950" cy="496887"/>
          </a:xfrm>
          <a:prstGeom prst="rect">
            <a:avLst/>
          </a:prstGeom>
          <a:solidFill>
            <a:srgbClr val="CCFF99"/>
          </a:solidFill>
          <a:ln w="9525" algn="ctr">
            <a:noFill/>
            <a:miter lim="800000"/>
            <a:headEnd/>
            <a:tailEnd/>
          </a:ln>
          <a:effectLst>
            <a:outerShdw dist="35921" dir="2700000" algn="ctr" rotWithShape="0">
              <a:srgbClr val="1C1C1C"/>
            </a:outerShdw>
          </a:effectLst>
        </p:spPr>
        <p:txBody>
          <a:bodyPr wrap="none" anchor="ctr"/>
          <a:lstStyle/>
          <a:p>
            <a:pPr algn="ctr" eaLnBrk="1" fontAlgn="auto" hangingPunct="1">
              <a:spcBef>
                <a:spcPts val="0"/>
              </a:spcBef>
              <a:spcAft>
                <a:spcPts val="0"/>
              </a:spcAft>
              <a:defRPr/>
            </a:pPr>
            <a:r>
              <a:rPr kumimoji="1" lang="en-US" altLang="zh-CN" sz="2000" b="0" kern="0">
                <a:solidFill>
                  <a:srgbClr val="3333CC"/>
                </a:solidFill>
                <a:latin typeface="Arial"/>
                <a:ea typeface="黑体"/>
              </a:rPr>
              <a:t>org </a:t>
            </a:r>
            <a:r>
              <a:rPr kumimoji="1" lang="zh-CN" altLang="en-US" sz="2000" b="0" kern="0">
                <a:solidFill>
                  <a:srgbClr val="3333CC"/>
                </a:solidFill>
                <a:latin typeface="Arial"/>
                <a:ea typeface="黑体"/>
              </a:rPr>
              <a:t>域名服务器</a:t>
            </a:r>
          </a:p>
        </p:txBody>
      </p:sp>
      <p:sp>
        <p:nvSpPr>
          <p:cNvPr id="10" name="Rectangle 11">
            <a:extLst>
              <a:ext uri="{FF2B5EF4-FFF2-40B4-BE49-F238E27FC236}">
                <a16:creationId xmlns:a16="http://schemas.microsoft.com/office/drawing/2014/main" id="{4918E586-D8CE-4ED9-8019-46FD5ED634BF}"/>
              </a:ext>
            </a:extLst>
          </p:cNvPr>
          <p:cNvSpPr>
            <a:spLocks noChangeArrowheads="1"/>
          </p:cNvSpPr>
          <p:nvPr/>
        </p:nvSpPr>
        <p:spPr bwMode="auto">
          <a:xfrm>
            <a:off x="4391025" y="3055938"/>
            <a:ext cx="1758950" cy="496887"/>
          </a:xfrm>
          <a:prstGeom prst="rect">
            <a:avLst/>
          </a:prstGeom>
          <a:solidFill>
            <a:srgbClr val="CCECFF"/>
          </a:solidFill>
          <a:ln w="9525" algn="ctr">
            <a:noFill/>
            <a:miter lim="800000"/>
            <a:headEnd/>
            <a:tailEnd/>
          </a:ln>
          <a:effectLst>
            <a:outerShdw dist="35921" dir="2700000" algn="ctr" rotWithShape="0">
              <a:srgbClr val="1C1C1C"/>
            </a:outerShdw>
          </a:effectLst>
        </p:spPr>
        <p:txBody>
          <a:bodyPr wrap="none" anchor="ctr"/>
          <a:lstStyle/>
          <a:p>
            <a:pPr algn="ctr" eaLnBrk="1" fontAlgn="auto" hangingPunct="1">
              <a:spcBef>
                <a:spcPts val="0"/>
              </a:spcBef>
              <a:spcAft>
                <a:spcPts val="0"/>
              </a:spcAft>
              <a:defRPr/>
            </a:pPr>
            <a:r>
              <a:rPr kumimoji="1" lang="en-US" altLang="zh-CN" sz="2000" b="0" kern="0">
                <a:solidFill>
                  <a:srgbClr val="3333CC"/>
                </a:solidFill>
                <a:latin typeface="Arial"/>
                <a:ea typeface="黑体"/>
              </a:rPr>
              <a:t>com </a:t>
            </a:r>
            <a:r>
              <a:rPr kumimoji="1" lang="zh-CN" altLang="en-US" sz="2000" b="0" kern="0">
                <a:solidFill>
                  <a:srgbClr val="3333CC"/>
                </a:solidFill>
                <a:latin typeface="Arial"/>
                <a:ea typeface="黑体"/>
              </a:rPr>
              <a:t>域名服务器</a:t>
            </a:r>
          </a:p>
        </p:txBody>
      </p:sp>
      <p:sp>
        <p:nvSpPr>
          <p:cNvPr id="52232" name="Rectangle 12">
            <a:extLst>
              <a:ext uri="{FF2B5EF4-FFF2-40B4-BE49-F238E27FC236}">
                <a16:creationId xmlns:a16="http://schemas.microsoft.com/office/drawing/2014/main" id="{C87F082F-9B4E-4D70-ABE4-28549914E2CC}"/>
              </a:ext>
            </a:extLst>
          </p:cNvPr>
          <p:cNvSpPr>
            <a:spLocks noChangeArrowheads="1"/>
          </p:cNvSpPr>
          <p:nvPr/>
        </p:nvSpPr>
        <p:spPr bwMode="auto">
          <a:xfrm>
            <a:off x="6551613" y="3055938"/>
            <a:ext cx="1758950" cy="496887"/>
          </a:xfrm>
          <a:prstGeom prst="rect">
            <a:avLst/>
          </a:prstGeom>
          <a:solidFill>
            <a:srgbClr val="CC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solidFill>
                  <a:srgbClr val="3333CC"/>
                </a:solidFill>
                <a:ea typeface="黑体" panose="02010609060101010101" pitchFamily="49" charset="-122"/>
              </a:rPr>
              <a:t>edu </a:t>
            </a:r>
            <a:r>
              <a:rPr kumimoji="1" lang="zh-CN" altLang="en-US" sz="2000" b="0">
                <a:solidFill>
                  <a:srgbClr val="3333CC"/>
                </a:solidFill>
                <a:ea typeface="黑体" panose="02010609060101010101" pitchFamily="49" charset="-122"/>
              </a:rPr>
              <a:t>域名服务器</a:t>
            </a:r>
          </a:p>
        </p:txBody>
      </p:sp>
      <p:grpSp>
        <p:nvGrpSpPr>
          <p:cNvPr id="52233" name="Group 13">
            <a:extLst>
              <a:ext uri="{FF2B5EF4-FFF2-40B4-BE49-F238E27FC236}">
                <a16:creationId xmlns:a16="http://schemas.microsoft.com/office/drawing/2014/main" id="{628A6912-5872-4D0E-BD9A-52A6894234BB}"/>
              </a:ext>
            </a:extLst>
          </p:cNvPr>
          <p:cNvGrpSpPr>
            <a:grpSpLocks/>
          </p:cNvGrpSpPr>
          <p:nvPr/>
        </p:nvGrpSpPr>
        <p:grpSpPr bwMode="auto">
          <a:xfrm>
            <a:off x="7027863" y="3552825"/>
            <a:ext cx="800100" cy="249238"/>
            <a:chOff x="2875" y="1143"/>
            <a:chExt cx="330" cy="132"/>
          </a:xfrm>
        </p:grpSpPr>
        <p:sp>
          <p:nvSpPr>
            <p:cNvPr id="13" name="Line 14">
              <a:extLst>
                <a:ext uri="{FF2B5EF4-FFF2-40B4-BE49-F238E27FC236}">
                  <a16:creationId xmlns:a16="http://schemas.microsoft.com/office/drawing/2014/main" id="{0D2D297C-185C-4E22-9CD8-491D3F874AFC}"/>
                </a:ext>
              </a:extLst>
            </p:cNvPr>
            <p:cNvSpPr>
              <a:spLocks noChangeShapeType="1"/>
            </p:cNvSpPr>
            <p:nvPr/>
          </p:nvSpPr>
          <p:spPr bwMode="auto">
            <a:xfrm>
              <a:off x="3061"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4" name="Line 15">
              <a:extLst>
                <a:ext uri="{FF2B5EF4-FFF2-40B4-BE49-F238E27FC236}">
                  <a16:creationId xmlns:a16="http://schemas.microsoft.com/office/drawing/2014/main" id="{17E8799F-FD3A-468A-841C-7A1A29349091}"/>
                </a:ext>
              </a:extLst>
            </p:cNvPr>
            <p:cNvSpPr>
              <a:spLocks noChangeShapeType="1"/>
            </p:cNvSpPr>
            <p:nvPr/>
          </p:nvSpPr>
          <p:spPr bwMode="auto">
            <a:xfrm>
              <a:off x="3050" y="1143"/>
              <a:ext cx="37" cy="129"/>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5" name="Line 16">
              <a:extLst>
                <a:ext uri="{FF2B5EF4-FFF2-40B4-BE49-F238E27FC236}">
                  <a16:creationId xmlns:a16="http://schemas.microsoft.com/office/drawing/2014/main" id="{337B4A27-60C4-4145-872D-0806E9FBCC3B}"/>
                </a:ext>
              </a:extLst>
            </p:cNvPr>
            <p:cNvSpPr>
              <a:spLocks noChangeShapeType="1"/>
            </p:cNvSpPr>
            <p:nvPr/>
          </p:nvSpPr>
          <p:spPr bwMode="auto">
            <a:xfrm flipH="1">
              <a:off x="2875"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6" name="Line 17">
              <a:extLst>
                <a:ext uri="{FF2B5EF4-FFF2-40B4-BE49-F238E27FC236}">
                  <a16:creationId xmlns:a16="http://schemas.microsoft.com/office/drawing/2014/main" id="{D03B3D58-C13F-46CD-8D2C-BFB97084EFF3}"/>
                </a:ext>
              </a:extLst>
            </p:cNvPr>
            <p:cNvSpPr>
              <a:spLocks noChangeShapeType="1"/>
            </p:cNvSpPr>
            <p:nvPr/>
          </p:nvSpPr>
          <p:spPr bwMode="auto">
            <a:xfrm flipH="1">
              <a:off x="2980" y="1143"/>
              <a:ext cx="54" cy="12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52234" name="Text Box 18">
            <a:extLst>
              <a:ext uri="{FF2B5EF4-FFF2-40B4-BE49-F238E27FC236}">
                <a16:creationId xmlns:a16="http://schemas.microsoft.com/office/drawing/2014/main" id="{3AC00445-4314-43AD-9EF4-A2CFCD4ADE39}"/>
              </a:ext>
            </a:extLst>
          </p:cNvPr>
          <p:cNvSpPr txBox="1">
            <a:spLocks noChangeArrowheads="1"/>
          </p:cNvSpPr>
          <p:nvPr/>
        </p:nvSpPr>
        <p:spPr bwMode="auto">
          <a:xfrm>
            <a:off x="8467725" y="2713038"/>
            <a:ext cx="744538"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4400">
                <a:solidFill>
                  <a:srgbClr val="3333CC"/>
                </a:solidFill>
                <a:ea typeface="黑体" panose="02010609060101010101" pitchFamily="49" charset="-122"/>
              </a:rPr>
              <a:t>…</a:t>
            </a:r>
          </a:p>
        </p:txBody>
      </p:sp>
      <p:grpSp>
        <p:nvGrpSpPr>
          <p:cNvPr id="52235" name="Group 19">
            <a:extLst>
              <a:ext uri="{FF2B5EF4-FFF2-40B4-BE49-F238E27FC236}">
                <a16:creationId xmlns:a16="http://schemas.microsoft.com/office/drawing/2014/main" id="{2158FF5E-E0BF-4D97-8C1E-ABA72ABD9DA3}"/>
              </a:ext>
            </a:extLst>
          </p:cNvPr>
          <p:cNvGrpSpPr>
            <a:grpSpLocks/>
          </p:cNvGrpSpPr>
          <p:nvPr/>
        </p:nvGrpSpPr>
        <p:grpSpPr bwMode="auto">
          <a:xfrm>
            <a:off x="2711450" y="3552825"/>
            <a:ext cx="800100" cy="249238"/>
            <a:chOff x="2875" y="1143"/>
            <a:chExt cx="330" cy="132"/>
          </a:xfrm>
        </p:grpSpPr>
        <p:sp>
          <p:nvSpPr>
            <p:cNvPr id="19" name="Line 20">
              <a:extLst>
                <a:ext uri="{FF2B5EF4-FFF2-40B4-BE49-F238E27FC236}">
                  <a16:creationId xmlns:a16="http://schemas.microsoft.com/office/drawing/2014/main" id="{F430A81A-9BD6-479E-AF67-A1475AF66F1D}"/>
                </a:ext>
              </a:extLst>
            </p:cNvPr>
            <p:cNvSpPr>
              <a:spLocks noChangeShapeType="1"/>
            </p:cNvSpPr>
            <p:nvPr/>
          </p:nvSpPr>
          <p:spPr bwMode="auto">
            <a:xfrm>
              <a:off x="3061"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0" name="Line 21">
              <a:extLst>
                <a:ext uri="{FF2B5EF4-FFF2-40B4-BE49-F238E27FC236}">
                  <a16:creationId xmlns:a16="http://schemas.microsoft.com/office/drawing/2014/main" id="{8F7AA347-9285-4A35-8AA3-6E4E6F2D409B}"/>
                </a:ext>
              </a:extLst>
            </p:cNvPr>
            <p:cNvSpPr>
              <a:spLocks noChangeShapeType="1"/>
            </p:cNvSpPr>
            <p:nvPr/>
          </p:nvSpPr>
          <p:spPr bwMode="auto">
            <a:xfrm>
              <a:off x="3050" y="1143"/>
              <a:ext cx="37" cy="129"/>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1" name="Line 22">
              <a:extLst>
                <a:ext uri="{FF2B5EF4-FFF2-40B4-BE49-F238E27FC236}">
                  <a16:creationId xmlns:a16="http://schemas.microsoft.com/office/drawing/2014/main" id="{F24FEF76-4C2B-4248-8567-0F9F8E670172}"/>
                </a:ext>
              </a:extLst>
            </p:cNvPr>
            <p:cNvSpPr>
              <a:spLocks noChangeShapeType="1"/>
            </p:cNvSpPr>
            <p:nvPr/>
          </p:nvSpPr>
          <p:spPr bwMode="auto">
            <a:xfrm flipH="1">
              <a:off x="2875" y="1143"/>
              <a:ext cx="144" cy="13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2" name="Line 23">
              <a:extLst>
                <a:ext uri="{FF2B5EF4-FFF2-40B4-BE49-F238E27FC236}">
                  <a16:creationId xmlns:a16="http://schemas.microsoft.com/office/drawing/2014/main" id="{38D6F99D-530E-45B4-BC6E-C6CBB4935FB1}"/>
                </a:ext>
              </a:extLst>
            </p:cNvPr>
            <p:cNvSpPr>
              <a:spLocks noChangeShapeType="1"/>
            </p:cNvSpPr>
            <p:nvPr/>
          </p:nvSpPr>
          <p:spPr bwMode="auto">
            <a:xfrm flipH="1">
              <a:off x="2980" y="1143"/>
              <a:ext cx="54" cy="12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23" name="Line 24">
            <a:extLst>
              <a:ext uri="{FF2B5EF4-FFF2-40B4-BE49-F238E27FC236}">
                <a16:creationId xmlns:a16="http://schemas.microsoft.com/office/drawing/2014/main" id="{FD782F28-7B8B-4FD7-BC15-656949FCA06B}"/>
              </a:ext>
            </a:extLst>
          </p:cNvPr>
          <p:cNvSpPr>
            <a:spLocks noChangeShapeType="1"/>
          </p:cNvSpPr>
          <p:nvPr/>
        </p:nvSpPr>
        <p:spPr bwMode="auto">
          <a:xfrm>
            <a:off x="5402263" y="3552825"/>
            <a:ext cx="347662" cy="24923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4" name="Line 25">
            <a:extLst>
              <a:ext uri="{FF2B5EF4-FFF2-40B4-BE49-F238E27FC236}">
                <a16:creationId xmlns:a16="http://schemas.microsoft.com/office/drawing/2014/main" id="{E541D451-0B3E-4015-B3B8-58F4F4069624}"/>
              </a:ext>
            </a:extLst>
          </p:cNvPr>
          <p:cNvSpPr>
            <a:spLocks noChangeShapeType="1"/>
          </p:cNvSpPr>
          <p:nvPr/>
        </p:nvSpPr>
        <p:spPr bwMode="auto">
          <a:xfrm>
            <a:off x="5375275" y="3552825"/>
            <a:ext cx="90488" cy="24447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5" name="Line 26">
            <a:extLst>
              <a:ext uri="{FF2B5EF4-FFF2-40B4-BE49-F238E27FC236}">
                <a16:creationId xmlns:a16="http://schemas.microsoft.com/office/drawing/2014/main" id="{1ACB46C2-6033-4238-B471-E2F0168AC589}"/>
              </a:ext>
            </a:extLst>
          </p:cNvPr>
          <p:cNvSpPr>
            <a:spLocks noChangeShapeType="1"/>
          </p:cNvSpPr>
          <p:nvPr/>
        </p:nvSpPr>
        <p:spPr bwMode="auto">
          <a:xfrm flipH="1">
            <a:off x="4949825" y="3552825"/>
            <a:ext cx="349250" cy="24923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6" name="Line 27">
            <a:extLst>
              <a:ext uri="{FF2B5EF4-FFF2-40B4-BE49-F238E27FC236}">
                <a16:creationId xmlns:a16="http://schemas.microsoft.com/office/drawing/2014/main" id="{B55D8EA5-2571-4802-BF4C-3999B47A311B}"/>
              </a:ext>
            </a:extLst>
          </p:cNvPr>
          <p:cNvSpPr>
            <a:spLocks noChangeShapeType="1"/>
          </p:cNvSpPr>
          <p:nvPr/>
        </p:nvSpPr>
        <p:spPr bwMode="auto">
          <a:xfrm flipH="1">
            <a:off x="5076825" y="3552825"/>
            <a:ext cx="260350" cy="66833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7" name="Rectangle 29">
            <a:extLst>
              <a:ext uri="{FF2B5EF4-FFF2-40B4-BE49-F238E27FC236}">
                <a16:creationId xmlns:a16="http://schemas.microsoft.com/office/drawing/2014/main" id="{C9293922-4A8D-43D9-90BE-9F72EE792D32}"/>
              </a:ext>
            </a:extLst>
          </p:cNvPr>
          <p:cNvSpPr>
            <a:spLocks noChangeArrowheads="1"/>
          </p:cNvSpPr>
          <p:nvPr/>
        </p:nvSpPr>
        <p:spPr bwMode="auto">
          <a:xfrm>
            <a:off x="4151313" y="5214938"/>
            <a:ext cx="1760537" cy="579437"/>
          </a:xfrm>
          <a:prstGeom prst="rect">
            <a:avLst/>
          </a:prstGeom>
          <a:solidFill>
            <a:srgbClr val="FFFF99"/>
          </a:solidFill>
          <a:ln w="9525">
            <a:noFill/>
            <a:miter lim="800000"/>
            <a:headEnd/>
            <a:tailEnd/>
          </a:ln>
          <a:effectLst>
            <a:outerShdw dist="35921" dir="2700000" algn="ctr" rotWithShape="0">
              <a:srgbClr val="1C1C1C"/>
            </a:outerShdw>
          </a:effectLst>
        </p:spPr>
        <p:txBody>
          <a:bodyPr wrap="none" anchor="ctr"/>
          <a:lstStyle/>
          <a:p>
            <a:pPr algn="ctr" eaLnBrk="1" fontAlgn="auto" hangingPunct="1">
              <a:spcBef>
                <a:spcPts val="0"/>
              </a:spcBef>
              <a:spcAft>
                <a:spcPts val="0"/>
              </a:spcAft>
              <a:defRPr/>
            </a:pPr>
            <a:r>
              <a:rPr lang="en-US" altLang="zh-CN" sz="2000" b="0" kern="0">
                <a:solidFill>
                  <a:srgbClr val="3333CC"/>
                </a:solidFill>
                <a:latin typeface="Arial"/>
                <a:ea typeface="黑体"/>
              </a:rPr>
              <a:t>y.abc.com</a:t>
            </a:r>
          </a:p>
          <a:p>
            <a:pPr algn="ctr" eaLnBrk="1" fontAlgn="auto" hangingPunct="1">
              <a:spcBef>
                <a:spcPts val="0"/>
              </a:spcBef>
              <a:spcAft>
                <a:spcPts val="0"/>
              </a:spcAft>
              <a:defRPr/>
            </a:pPr>
            <a:r>
              <a:rPr lang="zh-CN" altLang="en-US" sz="2000" b="0" kern="0">
                <a:solidFill>
                  <a:srgbClr val="3333CC"/>
                </a:solidFill>
                <a:latin typeface="Arial"/>
                <a:ea typeface="黑体"/>
              </a:rPr>
              <a:t>域名服务器</a:t>
            </a:r>
          </a:p>
        </p:txBody>
      </p:sp>
      <p:sp>
        <p:nvSpPr>
          <p:cNvPr id="28" name="Line 30">
            <a:extLst>
              <a:ext uri="{FF2B5EF4-FFF2-40B4-BE49-F238E27FC236}">
                <a16:creationId xmlns:a16="http://schemas.microsoft.com/office/drawing/2014/main" id="{A2A8592A-E3F6-4476-8C82-8B64525C3045}"/>
              </a:ext>
            </a:extLst>
          </p:cNvPr>
          <p:cNvSpPr>
            <a:spLocks noChangeShapeType="1"/>
          </p:cNvSpPr>
          <p:nvPr/>
        </p:nvSpPr>
        <p:spPr bwMode="auto">
          <a:xfrm>
            <a:off x="5029200" y="4714875"/>
            <a:ext cx="0" cy="49847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9" name="Line 32">
            <a:extLst>
              <a:ext uri="{FF2B5EF4-FFF2-40B4-BE49-F238E27FC236}">
                <a16:creationId xmlns:a16="http://schemas.microsoft.com/office/drawing/2014/main" id="{7710E97A-AF4E-4B74-A123-4A156E2BD2BF}"/>
              </a:ext>
            </a:extLst>
          </p:cNvPr>
          <p:cNvSpPr>
            <a:spLocks noChangeShapeType="1"/>
          </p:cNvSpPr>
          <p:nvPr/>
        </p:nvSpPr>
        <p:spPr bwMode="auto">
          <a:xfrm flipH="1" flipV="1">
            <a:off x="5969000" y="4422775"/>
            <a:ext cx="1287463" cy="180975"/>
          </a:xfrm>
          <a:prstGeom prst="line">
            <a:avLst/>
          </a:prstGeom>
          <a:noFill/>
          <a:ln w="28575">
            <a:solidFill>
              <a:srgbClr val="3333CC"/>
            </a:solidFill>
            <a:round/>
            <a:headE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52243" name="Text Box 33">
            <a:extLst>
              <a:ext uri="{FF2B5EF4-FFF2-40B4-BE49-F238E27FC236}">
                <a16:creationId xmlns:a16="http://schemas.microsoft.com/office/drawing/2014/main" id="{D613FA2E-679C-4962-BE9F-06F56BB2D8DF}"/>
              </a:ext>
            </a:extLst>
          </p:cNvPr>
          <p:cNvSpPr txBox="1">
            <a:spLocks noChangeArrowheads="1"/>
          </p:cNvSpPr>
          <p:nvPr/>
        </p:nvSpPr>
        <p:spPr bwMode="auto">
          <a:xfrm>
            <a:off x="7150100" y="4335463"/>
            <a:ext cx="196215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3333CC"/>
                </a:solidFill>
                <a:ea typeface="黑体" panose="02010609060101010101" pitchFamily="49" charset="-122"/>
              </a:rPr>
              <a:t>abc </a:t>
            </a:r>
            <a:r>
              <a:rPr lang="zh-CN" altLang="en-US" sz="2000" b="0">
                <a:solidFill>
                  <a:srgbClr val="3333CC"/>
                </a:solidFill>
                <a:ea typeface="黑体" panose="02010609060101010101" pitchFamily="49" charset="-122"/>
              </a:rPr>
              <a:t>公司有两个</a:t>
            </a:r>
          </a:p>
          <a:p>
            <a:pPr algn="ctr" eaLnBrk="1" hangingPunct="1">
              <a:spcBef>
                <a:spcPct val="0"/>
              </a:spcBef>
              <a:buClrTx/>
              <a:buSzTx/>
              <a:buFontTx/>
              <a:buNone/>
            </a:pPr>
            <a:r>
              <a:rPr lang="zh-CN" altLang="en-US" sz="2000" b="0">
                <a:solidFill>
                  <a:srgbClr val="3333CC"/>
                </a:solidFill>
                <a:ea typeface="黑体" panose="02010609060101010101" pitchFamily="49" charset="-122"/>
              </a:rPr>
              <a:t>权限域名服务器</a:t>
            </a:r>
          </a:p>
        </p:txBody>
      </p:sp>
      <p:grpSp>
        <p:nvGrpSpPr>
          <p:cNvPr id="52244" name="Group 34">
            <a:extLst>
              <a:ext uri="{FF2B5EF4-FFF2-40B4-BE49-F238E27FC236}">
                <a16:creationId xmlns:a16="http://schemas.microsoft.com/office/drawing/2014/main" id="{7140200E-CD30-4E57-92F6-BF592FBFC8A7}"/>
              </a:ext>
            </a:extLst>
          </p:cNvPr>
          <p:cNvGrpSpPr>
            <a:grpSpLocks/>
          </p:cNvGrpSpPr>
          <p:nvPr/>
        </p:nvGrpSpPr>
        <p:grpSpPr bwMode="auto">
          <a:xfrm>
            <a:off x="-92075" y="2889250"/>
            <a:ext cx="9113838" cy="830263"/>
            <a:chOff x="158" y="799"/>
            <a:chExt cx="5444" cy="454"/>
          </a:xfrm>
        </p:grpSpPr>
        <p:sp>
          <p:nvSpPr>
            <p:cNvPr id="32" name="Line 35">
              <a:extLst>
                <a:ext uri="{FF2B5EF4-FFF2-40B4-BE49-F238E27FC236}">
                  <a16:creationId xmlns:a16="http://schemas.microsoft.com/office/drawing/2014/main" id="{D8E63B7E-13D9-494B-8214-DFC2D99F2028}"/>
                </a:ext>
              </a:extLst>
            </p:cNvPr>
            <p:cNvSpPr>
              <a:spLocks noChangeShapeType="1"/>
            </p:cNvSpPr>
            <p:nvPr/>
          </p:nvSpPr>
          <p:spPr bwMode="auto">
            <a:xfrm>
              <a:off x="158" y="799"/>
              <a:ext cx="5444" cy="0"/>
            </a:xfrm>
            <a:prstGeom prst="line">
              <a:avLst/>
            </a:prstGeom>
            <a:noFill/>
            <a:ln w="9525">
              <a:solidFill>
                <a:srgbClr val="3333CC"/>
              </a:solidFill>
              <a:prstDash val="dash"/>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3" name="Line 36">
              <a:extLst>
                <a:ext uri="{FF2B5EF4-FFF2-40B4-BE49-F238E27FC236}">
                  <a16:creationId xmlns:a16="http://schemas.microsoft.com/office/drawing/2014/main" id="{36E31110-D984-4915-BC80-E4A865B17BE4}"/>
                </a:ext>
              </a:extLst>
            </p:cNvPr>
            <p:cNvSpPr>
              <a:spLocks noChangeShapeType="1"/>
            </p:cNvSpPr>
            <p:nvPr/>
          </p:nvSpPr>
          <p:spPr bwMode="auto">
            <a:xfrm>
              <a:off x="158" y="1253"/>
              <a:ext cx="5444" cy="0"/>
            </a:xfrm>
            <a:prstGeom prst="line">
              <a:avLst/>
            </a:prstGeom>
            <a:noFill/>
            <a:ln w="9525">
              <a:solidFill>
                <a:srgbClr val="3333CC"/>
              </a:solidFill>
              <a:prstDash val="dash"/>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52245" name="Text Box 37">
            <a:extLst>
              <a:ext uri="{FF2B5EF4-FFF2-40B4-BE49-F238E27FC236}">
                <a16:creationId xmlns:a16="http://schemas.microsoft.com/office/drawing/2014/main" id="{F1A6965B-0B55-4ACB-A48C-9D31046CFBE2}"/>
              </a:ext>
            </a:extLst>
          </p:cNvPr>
          <p:cNvSpPr txBox="1">
            <a:spLocks noChangeArrowheads="1"/>
          </p:cNvSpPr>
          <p:nvPr/>
        </p:nvSpPr>
        <p:spPr bwMode="auto">
          <a:xfrm>
            <a:off x="31750" y="4567238"/>
            <a:ext cx="1963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0">
                <a:solidFill>
                  <a:srgbClr val="3333CC"/>
                </a:solidFill>
                <a:ea typeface="黑体" panose="02010609060101010101" pitchFamily="49" charset="-122"/>
              </a:rPr>
              <a:t>权限域名服务器</a:t>
            </a:r>
          </a:p>
        </p:txBody>
      </p:sp>
      <p:sp>
        <p:nvSpPr>
          <p:cNvPr id="52246" name="Text Box 38">
            <a:extLst>
              <a:ext uri="{FF2B5EF4-FFF2-40B4-BE49-F238E27FC236}">
                <a16:creationId xmlns:a16="http://schemas.microsoft.com/office/drawing/2014/main" id="{5D5D42FB-2A9D-45B2-AD01-90F58F15A49C}"/>
              </a:ext>
            </a:extLst>
          </p:cNvPr>
          <p:cNvSpPr txBox="1">
            <a:spLocks noChangeArrowheads="1"/>
          </p:cNvSpPr>
          <p:nvPr/>
        </p:nvSpPr>
        <p:spPr bwMode="auto">
          <a:xfrm>
            <a:off x="149225" y="2200275"/>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0">
                <a:solidFill>
                  <a:srgbClr val="3333CC"/>
                </a:solidFill>
                <a:ea typeface="黑体" panose="02010609060101010101" pitchFamily="49" charset="-122"/>
              </a:rPr>
              <a:t>根域名服务器</a:t>
            </a:r>
          </a:p>
        </p:txBody>
      </p:sp>
      <p:sp>
        <p:nvSpPr>
          <p:cNvPr id="52247" name="Text Box 39">
            <a:extLst>
              <a:ext uri="{FF2B5EF4-FFF2-40B4-BE49-F238E27FC236}">
                <a16:creationId xmlns:a16="http://schemas.microsoft.com/office/drawing/2014/main" id="{489C4A97-8614-4AE1-B778-DD34198FFF64}"/>
              </a:ext>
            </a:extLst>
          </p:cNvPr>
          <p:cNvSpPr txBox="1">
            <a:spLocks noChangeArrowheads="1"/>
          </p:cNvSpPr>
          <p:nvPr/>
        </p:nvSpPr>
        <p:spPr bwMode="auto">
          <a:xfrm>
            <a:off x="31750" y="3087688"/>
            <a:ext cx="196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0">
                <a:solidFill>
                  <a:srgbClr val="3333CC"/>
                </a:solidFill>
                <a:ea typeface="黑体" panose="02010609060101010101" pitchFamily="49" charset="-122"/>
              </a:rPr>
              <a:t>顶级域名服务器</a:t>
            </a:r>
          </a:p>
        </p:txBody>
      </p:sp>
      <p:sp>
        <p:nvSpPr>
          <p:cNvPr id="37" name="Line 40">
            <a:extLst>
              <a:ext uri="{FF2B5EF4-FFF2-40B4-BE49-F238E27FC236}">
                <a16:creationId xmlns:a16="http://schemas.microsoft.com/office/drawing/2014/main" id="{7D4D890C-B833-4A13-9735-CC41B01FD007}"/>
              </a:ext>
            </a:extLst>
          </p:cNvPr>
          <p:cNvSpPr>
            <a:spLocks noChangeShapeType="1"/>
          </p:cNvSpPr>
          <p:nvPr/>
        </p:nvSpPr>
        <p:spPr bwMode="auto">
          <a:xfrm>
            <a:off x="1985963" y="2060575"/>
            <a:ext cx="0" cy="3900488"/>
          </a:xfrm>
          <a:prstGeom prst="line">
            <a:avLst/>
          </a:prstGeom>
          <a:noFill/>
          <a:ln w="9525">
            <a:solidFill>
              <a:srgbClr val="3333CC"/>
            </a:solidFill>
            <a:prstDash val="dash"/>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8" name="Line 41">
            <a:extLst>
              <a:ext uri="{FF2B5EF4-FFF2-40B4-BE49-F238E27FC236}">
                <a16:creationId xmlns:a16="http://schemas.microsoft.com/office/drawing/2014/main" id="{DD14A69E-8FE8-43D0-82A8-9564251726FC}"/>
              </a:ext>
            </a:extLst>
          </p:cNvPr>
          <p:cNvSpPr>
            <a:spLocks noChangeShapeType="1"/>
          </p:cNvSpPr>
          <p:nvPr/>
        </p:nvSpPr>
        <p:spPr bwMode="auto">
          <a:xfrm flipH="1">
            <a:off x="5945188" y="4881563"/>
            <a:ext cx="1317625" cy="658812"/>
          </a:xfrm>
          <a:prstGeom prst="line">
            <a:avLst/>
          </a:prstGeom>
          <a:noFill/>
          <a:ln w="28575">
            <a:solidFill>
              <a:srgbClr val="3333CC"/>
            </a:solidFill>
            <a:round/>
            <a:headEnd/>
            <a:tailEnd type="triangle" w="sm"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9" name="Rectangle 43">
            <a:extLst>
              <a:ext uri="{FF2B5EF4-FFF2-40B4-BE49-F238E27FC236}">
                <a16:creationId xmlns:a16="http://schemas.microsoft.com/office/drawing/2014/main" id="{BCEFCDCF-E95C-4F22-83DD-9404F915BAD9}"/>
              </a:ext>
            </a:extLst>
          </p:cNvPr>
          <p:cNvSpPr>
            <a:spLocks noChangeArrowheads="1"/>
          </p:cNvSpPr>
          <p:nvPr/>
        </p:nvSpPr>
        <p:spPr bwMode="auto">
          <a:xfrm>
            <a:off x="4140200" y="4217988"/>
            <a:ext cx="1760538" cy="579437"/>
          </a:xfrm>
          <a:prstGeom prst="rect">
            <a:avLst/>
          </a:prstGeom>
          <a:solidFill>
            <a:srgbClr val="FFFF99"/>
          </a:solidFill>
          <a:ln w="9525">
            <a:noFill/>
            <a:miter lim="800000"/>
            <a:headEnd/>
            <a:tailEnd/>
          </a:ln>
          <a:effectLst>
            <a:outerShdw dist="35921" dir="2700000" algn="ctr" rotWithShape="0">
              <a:srgbClr val="1C1C1C"/>
            </a:outerShdw>
          </a:effectLst>
        </p:spPr>
        <p:txBody>
          <a:bodyPr wrap="none" anchor="ctr"/>
          <a:lstStyle/>
          <a:p>
            <a:pPr algn="ctr" eaLnBrk="1" fontAlgn="auto" hangingPunct="1">
              <a:spcBef>
                <a:spcPts val="0"/>
              </a:spcBef>
              <a:spcAft>
                <a:spcPts val="0"/>
              </a:spcAft>
              <a:defRPr/>
            </a:pPr>
            <a:r>
              <a:rPr lang="en-US" altLang="zh-CN" sz="2000" b="0" kern="0">
                <a:solidFill>
                  <a:srgbClr val="3333CC"/>
                </a:solidFill>
                <a:latin typeface="Arial"/>
                <a:ea typeface="黑体"/>
              </a:rPr>
              <a:t>abc.com</a:t>
            </a:r>
          </a:p>
          <a:p>
            <a:pPr algn="ctr" eaLnBrk="1" fontAlgn="auto" hangingPunct="1">
              <a:spcBef>
                <a:spcPts val="0"/>
              </a:spcBef>
              <a:spcAft>
                <a:spcPts val="0"/>
              </a:spcAft>
              <a:defRPr/>
            </a:pPr>
            <a:r>
              <a:rPr lang="zh-CN" altLang="en-US" sz="2000" b="0" kern="0">
                <a:solidFill>
                  <a:srgbClr val="3333CC"/>
                </a:solidFill>
                <a:latin typeface="Arial"/>
                <a:ea typeface="黑体"/>
              </a:rPr>
              <a:t>域名服务器</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a:extLst>
              <a:ext uri="{FF2B5EF4-FFF2-40B4-BE49-F238E27FC236}">
                <a16:creationId xmlns:a16="http://schemas.microsoft.com/office/drawing/2014/main" id="{99302679-62C0-4D2B-A4AF-486FA6911EE9}"/>
              </a:ext>
            </a:extLst>
          </p:cNvPr>
          <p:cNvSpPr>
            <a:spLocks noChangeArrowheads="1"/>
          </p:cNvSpPr>
          <p:nvPr/>
        </p:nvSpPr>
        <p:spPr bwMode="auto">
          <a:xfrm>
            <a:off x="1074738" y="1193800"/>
            <a:ext cx="2695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域名服务器分类</a:t>
            </a:r>
          </a:p>
        </p:txBody>
      </p:sp>
      <p:sp>
        <p:nvSpPr>
          <p:cNvPr id="53251" name="矩形 2">
            <a:extLst>
              <a:ext uri="{FF2B5EF4-FFF2-40B4-BE49-F238E27FC236}">
                <a16:creationId xmlns:a16="http://schemas.microsoft.com/office/drawing/2014/main" id="{6BCEA25E-DA20-4C61-A4D5-C7D192221B06}"/>
              </a:ext>
            </a:extLst>
          </p:cNvPr>
          <p:cNvSpPr>
            <a:spLocks noChangeArrowheads="1"/>
          </p:cNvSpPr>
          <p:nvPr/>
        </p:nvSpPr>
        <p:spPr bwMode="auto">
          <a:xfrm>
            <a:off x="1074738" y="1858963"/>
            <a:ext cx="45720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根域名服务器 </a:t>
            </a:r>
          </a:p>
          <a:p>
            <a:pPr algn="l">
              <a:spcBef>
                <a:spcPct val="0"/>
              </a:spcBef>
              <a:buClrTx/>
              <a:buSzTx/>
              <a:buFontTx/>
              <a:buNone/>
            </a:pPr>
            <a:r>
              <a:rPr lang="zh-CN" altLang="en-US" sz="2400"/>
              <a:t>顶级域名服务器 </a:t>
            </a:r>
          </a:p>
          <a:p>
            <a:pPr algn="l">
              <a:spcBef>
                <a:spcPct val="0"/>
              </a:spcBef>
              <a:buClrTx/>
              <a:buSzTx/>
              <a:buFontTx/>
              <a:buNone/>
            </a:pPr>
            <a:r>
              <a:rPr lang="zh-CN" altLang="en-US" sz="2400"/>
              <a:t>权限域名服务器 </a:t>
            </a:r>
          </a:p>
          <a:p>
            <a:pPr algn="l">
              <a:lnSpc>
                <a:spcPct val="150000"/>
              </a:lnSpc>
              <a:spcBef>
                <a:spcPct val="0"/>
              </a:spcBef>
              <a:buClrTx/>
              <a:buSzTx/>
              <a:buFontTx/>
              <a:buNone/>
            </a:pPr>
            <a:r>
              <a:rPr lang="zh-CN" altLang="en-US" sz="2400"/>
              <a:t>本地域名服务器 </a:t>
            </a:r>
          </a:p>
        </p:txBody>
      </p:sp>
      <p:sp>
        <p:nvSpPr>
          <p:cNvPr id="53252" name="矩形 3">
            <a:extLst>
              <a:ext uri="{FF2B5EF4-FFF2-40B4-BE49-F238E27FC236}">
                <a16:creationId xmlns:a16="http://schemas.microsoft.com/office/drawing/2014/main" id="{E6ECD706-5B16-4980-B2AA-35D16D719714}"/>
              </a:ext>
            </a:extLst>
          </p:cNvPr>
          <p:cNvSpPr>
            <a:spLocks noChangeArrowheads="1"/>
          </p:cNvSpPr>
          <p:nvPr/>
        </p:nvSpPr>
        <p:spPr bwMode="auto">
          <a:xfrm>
            <a:off x="1074738" y="3744913"/>
            <a:ext cx="76723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这些域名服务器由</a:t>
            </a:r>
            <a:r>
              <a:rPr lang="en-US" altLang="zh-CN" sz="2400"/>
              <a:t>ICANN</a:t>
            </a:r>
            <a:r>
              <a:rPr lang="zh-CN" altLang="en-US" sz="2400"/>
              <a:t>（互联网名称和数字地址分配公司）授权的各种组织负责管理维护。</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a:extLst>
              <a:ext uri="{FF2B5EF4-FFF2-40B4-BE49-F238E27FC236}">
                <a16:creationId xmlns:a16="http://schemas.microsoft.com/office/drawing/2014/main" id="{18E93450-0517-4F43-805A-1A7A29B39758}"/>
              </a:ext>
            </a:extLst>
          </p:cNvPr>
          <p:cNvSpPr>
            <a:spLocks noChangeArrowheads="1"/>
          </p:cNvSpPr>
          <p:nvPr/>
        </p:nvSpPr>
        <p:spPr bwMode="auto">
          <a:xfrm>
            <a:off x="982663" y="1169988"/>
            <a:ext cx="2387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根域名服务器</a:t>
            </a:r>
          </a:p>
        </p:txBody>
      </p:sp>
      <p:sp>
        <p:nvSpPr>
          <p:cNvPr id="54275" name="矩形 2">
            <a:extLst>
              <a:ext uri="{FF2B5EF4-FFF2-40B4-BE49-F238E27FC236}">
                <a16:creationId xmlns:a16="http://schemas.microsoft.com/office/drawing/2014/main" id="{D0A41F49-8A0A-451A-8881-576180FF3255}"/>
              </a:ext>
            </a:extLst>
          </p:cNvPr>
          <p:cNvSpPr>
            <a:spLocks noChangeArrowheads="1"/>
          </p:cNvSpPr>
          <p:nvPr/>
        </p:nvSpPr>
        <p:spPr bwMode="auto">
          <a:xfrm>
            <a:off x="982663" y="1727200"/>
            <a:ext cx="3587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最高层次的域名服务器。</a:t>
            </a:r>
          </a:p>
        </p:txBody>
      </p:sp>
      <p:sp>
        <p:nvSpPr>
          <p:cNvPr id="4" name="Rectangle 3">
            <a:extLst>
              <a:ext uri="{FF2B5EF4-FFF2-40B4-BE49-F238E27FC236}">
                <a16:creationId xmlns:a16="http://schemas.microsoft.com/office/drawing/2014/main" id="{23F6F667-4589-41B2-AEDE-97EC849A98B7}"/>
              </a:ext>
            </a:extLst>
          </p:cNvPr>
          <p:cNvSpPr txBox="1">
            <a:spLocks noChangeArrowheads="1"/>
          </p:cNvSpPr>
          <p:nvPr/>
        </p:nvSpPr>
        <p:spPr bwMode="auto">
          <a:xfrm>
            <a:off x="982663" y="2284413"/>
            <a:ext cx="7843837"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defRPr/>
            </a:pPr>
            <a:r>
              <a:rPr lang="zh-CN" altLang="en-US" sz="2400" b="0" kern="0" dirty="0">
                <a:solidFill>
                  <a:schemeClr val="tx1"/>
                </a:solidFill>
                <a:latin typeface="+mn-ea"/>
              </a:rPr>
              <a:t>根域名服务器是最重要的域名服务器。所有的根域名服务器都知道所有的顶级域名服务器的域名和 </a:t>
            </a:r>
            <a:r>
              <a:rPr lang="en-US" altLang="zh-CN" sz="2400" b="0" kern="0" dirty="0">
                <a:solidFill>
                  <a:schemeClr val="tx1"/>
                </a:solidFill>
                <a:latin typeface="+mn-ea"/>
              </a:rPr>
              <a:t>IP </a:t>
            </a:r>
            <a:r>
              <a:rPr lang="zh-CN" altLang="en-US" sz="2400" b="0" kern="0" dirty="0">
                <a:solidFill>
                  <a:schemeClr val="tx1"/>
                </a:solidFill>
                <a:latin typeface="+mn-ea"/>
              </a:rPr>
              <a:t>地址。</a:t>
            </a:r>
          </a:p>
          <a:p>
            <a:pPr eaLnBrk="1" hangingPunct="1">
              <a:buClr>
                <a:srgbClr val="3333CC"/>
              </a:buClr>
              <a:defRPr/>
            </a:pPr>
            <a:r>
              <a:rPr lang="zh-CN" altLang="en-US" sz="2400" b="0" kern="0" dirty="0">
                <a:solidFill>
                  <a:schemeClr val="tx1"/>
                </a:solidFill>
                <a:latin typeface="+mn-ea"/>
              </a:rPr>
              <a:t>不管是哪一个本地域名服务器，若要对因特网上任何一个域名进行解析，只要自己无法解析，就首先求助于根域名服务器。</a:t>
            </a:r>
          </a:p>
          <a:p>
            <a:pPr eaLnBrk="1" hangingPunct="1">
              <a:buClr>
                <a:srgbClr val="3333CC"/>
              </a:buClr>
              <a:defRPr/>
            </a:pPr>
            <a:r>
              <a:rPr lang="zh-CN" altLang="en-US" sz="2400" b="0" kern="0" dirty="0">
                <a:solidFill>
                  <a:schemeClr val="tx1"/>
                </a:solidFill>
                <a:latin typeface="+mn-ea"/>
              </a:rPr>
              <a:t>在因特网上共有</a:t>
            </a:r>
            <a:r>
              <a:rPr lang="en-US" altLang="zh-CN" sz="2400" b="0" kern="0" dirty="0">
                <a:solidFill>
                  <a:schemeClr val="tx1"/>
                </a:solidFill>
                <a:latin typeface="+mn-ea"/>
              </a:rPr>
              <a:t>13 </a:t>
            </a:r>
            <a:r>
              <a:rPr lang="zh-CN" altLang="en-US" sz="2400" b="0" kern="0" dirty="0">
                <a:solidFill>
                  <a:schemeClr val="tx1"/>
                </a:solidFill>
                <a:latin typeface="+mn-ea"/>
              </a:rPr>
              <a:t>个不同 </a:t>
            </a:r>
            <a:r>
              <a:rPr lang="en-US" altLang="zh-CN" sz="2400" b="0" kern="0" dirty="0">
                <a:solidFill>
                  <a:schemeClr val="tx1"/>
                </a:solidFill>
                <a:latin typeface="+mn-ea"/>
              </a:rPr>
              <a:t>IP </a:t>
            </a:r>
            <a:r>
              <a:rPr lang="zh-CN" altLang="en-US" sz="2400" b="0" kern="0" dirty="0">
                <a:solidFill>
                  <a:schemeClr val="tx1"/>
                </a:solidFill>
                <a:latin typeface="+mn-ea"/>
              </a:rPr>
              <a:t>地址的根域名服务器，它们的名字是用一个英文字母命名，从</a:t>
            </a:r>
            <a:r>
              <a:rPr lang="en-US" altLang="zh-CN" sz="2400" b="0" kern="0" dirty="0">
                <a:solidFill>
                  <a:schemeClr val="tx1"/>
                </a:solidFill>
                <a:latin typeface="+mn-ea"/>
              </a:rPr>
              <a:t>a </a:t>
            </a:r>
            <a:r>
              <a:rPr lang="zh-CN" altLang="en-US" sz="2400" b="0" kern="0" dirty="0">
                <a:solidFill>
                  <a:schemeClr val="tx1"/>
                </a:solidFill>
                <a:latin typeface="+mn-ea"/>
              </a:rPr>
              <a:t>一直到 </a:t>
            </a:r>
            <a:r>
              <a:rPr lang="en-US" altLang="zh-CN" sz="2400" b="0" kern="0" dirty="0">
                <a:solidFill>
                  <a:schemeClr val="tx1"/>
                </a:solidFill>
                <a:latin typeface="+mn-ea"/>
              </a:rPr>
              <a:t>m</a:t>
            </a:r>
            <a:r>
              <a:rPr lang="zh-CN" altLang="en-US" sz="2400" b="0" kern="0" dirty="0">
                <a:solidFill>
                  <a:schemeClr val="tx1"/>
                </a:solidFill>
                <a:latin typeface="+mn-ea"/>
              </a:rPr>
              <a:t>（前</a:t>
            </a:r>
            <a:r>
              <a:rPr lang="en-US" altLang="zh-CN" sz="2400" b="0" kern="0" dirty="0">
                <a:solidFill>
                  <a:schemeClr val="tx1"/>
                </a:solidFill>
                <a:latin typeface="+mn-ea"/>
              </a:rPr>
              <a:t>13 </a:t>
            </a:r>
            <a:r>
              <a:rPr lang="zh-CN" altLang="en-US" sz="2400" b="0" kern="0" dirty="0">
                <a:solidFill>
                  <a:schemeClr val="tx1"/>
                </a:solidFill>
                <a:latin typeface="+mn-ea"/>
              </a:rPr>
              <a:t>个字母）。</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1">
            <a:extLst>
              <a:ext uri="{FF2B5EF4-FFF2-40B4-BE49-F238E27FC236}">
                <a16:creationId xmlns:a16="http://schemas.microsoft.com/office/drawing/2014/main" id="{DFFCBE63-58C4-446B-BE8D-7F2C78125AF2}"/>
              </a:ext>
            </a:extLst>
          </p:cNvPr>
          <p:cNvSpPr>
            <a:spLocks noChangeArrowheads="1"/>
          </p:cNvSpPr>
          <p:nvPr/>
        </p:nvSpPr>
        <p:spPr bwMode="auto">
          <a:xfrm>
            <a:off x="963613" y="1146175"/>
            <a:ext cx="4100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根域名服务器共有 </a:t>
            </a:r>
            <a:r>
              <a:rPr lang="en-US" altLang="zh-CN" sz="2400"/>
              <a:t>13 </a:t>
            </a:r>
            <a:r>
              <a:rPr lang="zh-CN" altLang="en-US" sz="2400"/>
              <a:t>套装置</a:t>
            </a:r>
          </a:p>
        </p:txBody>
      </p:sp>
      <p:sp>
        <p:nvSpPr>
          <p:cNvPr id="3" name="Rectangle 3">
            <a:extLst>
              <a:ext uri="{FF2B5EF4-FFF2-40B4-BE49-F238E27FC236}">
                <a16:creationId xmlns:a16="http://schemas.microsoft.com/office/drawing/2014/main" id="{C0B34339-ACDF-478B-A1B5-A3102BE64338}"/>
              </a:ext>
            </a:extLst>
          </p:cNvPr>
          <p:cNvSpPr txBox="1">
            <a:spLocks noChangeArrowheads="1"/>
          </p:cNvSpPr>
          <p:nvPr/>
        </p:nvSpPr>
        <p:spPr bwMode="auto">
          <a:xfrm>
            <a:off x="908050" y="1814513"/>
            <a:ext cx="7772400"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90000"/>
              </a:lnSpc>
              <a:buClr>
                <a:srgbClr val="3333CC"/>
              </a:buClr>
              <a:defRPr/>
            </a:pPr>
            <a:r>
              <a:rPr lang="zh-CN" altLang="en-US" sz="2400" b="0" kern="0" dirty="0">
                <a:latin typeface="+mn-ea"/>
              </a:rPr>
              <a:t>这些根域名服务器相应的域名分别是</a:t>
            </a:r>
          </a:p>
          <a:p>
            <a:pPr eaLnBrk="1" hangingPunct="1">
              <a:lnSpc>
                <a:spcPct val="90000"/>
              </a:lnSpc>
              <a:buClr>
                <a:srgbClr val="3333CC"/>
              </a:buClr>
              <a:buFont typeface="Wingdings" pitchFamily="2" charset="2"/>
              <a:buNone/>
              <a:defRPr/>
            </a:pPr>
            <a:r>
              <a:rPr lang="zh-CN" altLang="en-US" sz="2400" b="0" kern="0" dirty="0">
                <a:latin typeface="+mn-ea"/>
              </a:rPr>
              <a:t>    </a:t>
            </a:r>
            <a:r>
              <a:rPr lang="en-US" altLang="zh-CN" sz="2400" b="0" kern="0" dirty="0">
                <a:latin typeface="+mn-ea"/>
              </a:rPr>
              <a:t>a.rootservers.net</a:t>
            </a:r>
          </a:p>
          <a:p>
            <a:pPr eaLnBrk="1" hangingPunct="1">
              <a:lnSpc>
                <a:spcPct val="90000"/>
              </a:lnSpc>
              <a:buClr>
                <a:srgbClr val="3333CC"/>
              </a:buClr>
              <a:buFont typeface="Wingdings" pitchFamily="2" charset="2"/>
              <a:buNone/>
              <a:defRPr/>
            </a:pPr>
            <a:r>
              <a:rPr lang="en-US" altLang="zh-CN" sz="2400" b="0" kern="0" dirty="0">
                <a:latin typeface="+mn-ea"/>
              </a:rPr>
              <a:t>    b.rootservers.net</a:t>
            </a:r>
          </a:p>
          <a:p>
            <a:pPr eaLnBrk="1" hangingPunct="1">
              <a:lnSpc>
                <a:spcPct val="90000"/>
              </a:lnSpc>
              <a:buClr>
                <a:srgbClr val="3333CC"/>
              </a:buClr>
              <a:buFont typeface="Wingdings" pitchFamily="2" charset="2"/>
              <a:buNone/>
              <a:defRPr/>
            </a:pPr>
            <a:r>
              <a:rPr lang="en-US" altLang="zh-CN" sz="2400" b="0" kern="0" dirty="0">
                <a:latin typeface="+mn-ea"/>
              </a:rPr>
              <a:t>    … </a:t>
            </a:r>
          </a:p>
          <a:p>
            <a:pPr eaLnBrk="1" hangingPunct="1">
              <a:lnSpc>
                <a:spcPct val="90000"/>
              </a:lnSpc>
              <a:buClr>
                <a:srgbClr val="3333CC"/>
              </a:buClr>
              <a:buFont typeface="Wingdings" pitchFamily="2" charset="2"/>
              <a:buNone/>
              <a:defRPr/>
            </a:pPr>
            <a:r>
              <a:rPr lang="en-US" altLang="zh-CN" sz="2400" b="0" kern="0" dirty="0">
                <a:latin typeface="+mn-ea"/>
              </a:rPr>
              <a:t>    m.rootservers.net</a:t>
            </a:r>
          </a:p>
          <a:p>
            <a:pPr eaLnBrk="1" hangingPunct="1">
              <a:lnSpc>
                <a:spcPct val="90000"/>
              </a:lnSpc>
              <a:buClr>
                <a:srgbClr val="3333CC"/>
              </a:buClr>
              <a:defRPr/>
            </a:pPr>
            <a:r>
              <a:rPr lang="en-US" altLang="zh-CN" sz="2400" b="0" kern="0" dirty="0">
                <a:latin typeface="+mn-ea"/>
              </a:rPr>
              <a:t>1</a:t>
            </a:r>
            <a:r>
              <a:rPr lang="zh-CN" altLang="en-US" sz="2400" b="0" kern="0" dirty="0">
                <a:latin typeface="+mn-ea"/>
              </a:rPr>
              <a:t>个主根（美国），</a:t>
            </a:r>
            <a:r>
              <a:rPr lang="en-US" altLang="zh-CN" sz="2400" b="0" kern="0" dirty="0">
                <a:latin typeface="+mn-ea"/>
              </a:rPr>
              <a:t>12</a:t>
            </a:r>
            <a:r>
              <a:rPr lang="zh-CN" altLang="en-US" sz="2400" b="0" kern="0" dirty="0">
                <a:latin typeface="+mn-ea"/>
              </a:rPr>
              <a:t>个辅根（</a:t>
            </a:r>
            <a:r>
              <a:rPr lang="en-US" altLang="zh-CN" sz="2400" b="0" kern="0" dirty="0">
                <a:latin typeface="+mn-ea"/>
              </a:rPr>
              <a:t>9</a:t>
            </a:r>
            <a:r>
              <a:rPr lang="zh-CN" altLang="en-US" sz="2400" b="0" kern="0" dirty="0">
                <a:latin typeface="+mn-ea"/>
              </a:rPr>
              <a:t>个在美国，</a:t>
            </a:r>
            <a:r>
              <a:rPr lang="en-US" altLang="zh-CN" sz="2400" b="0" kern="0" dirty="0">
                <a:latin typeface="+mn-ea"/>
              </a:rPr>
              <a:t>2</a:t>
            </a:r>
            <a:r>
              <a:rPr lang="zh-CN" altLang="en-US" sz="2400" b="0" kern="0" dirty="0">
                <a:latin typeface="+mn-ea"/>
              </a:rPr>
              <a:t>个在欧洲，</a:t>
            </a:r>
            <a:r>
              <a:rPr lang="en-US" altLang="zh-CN" sz="2400" b="0" kern="0" dirty="0">
                <a:latin typeface="+mn-ea"/>
              </a:rPr>
              <a:t>1</a:t>
            </a:r>
            <a:r>
              <a:rPr lang="zh-CN" altLang="en-US" sz="2400" b="0" kern="0" dirty="0">
                <a:latin typeface="+mn-ea"/>
              </a:rPr>
              <a:t>个在日本）</a:t>
            </a:r>
            <a:endParaRPr lang="en-US" altLang="zh-CN" sz="2400" b="0" kern="0" dirty="0">
              <a:latin typeface="+mn-ea"/>
            </a:endParaRPr>
          </a:p>
          <a:p>
            <a:pPr eaLnBrk="1" hangingPunct="1">
              <a:lnSpc>
                <a:spcPct val="90000"/>
              </a:lnSpc>
              <a:buClr>
                <a:srgbClr val="3333CC"/>
              </a:buClr>
              <a:defRPr/>
            </a:pPr>
            <a:r>
              <a:rPr lang="zh-CN" altLang="en-US" sz="2400" b="0" kern="0" dirty="0">
                <a:latin typeface="+mn-ea"/>
              </a:rPr>
              <a:t>在世界各地安装了很多根域名服务器的镜像服务器并共享同一个 </a:t>
            </a:r>
            <a:r>
              <a:rPr lang="en-US" altLang="zh-CN" sz="2400" b="0" kern="0" dirty="0">
                <a:latin typeface="+mn-ea"/>
              </a:rPr>
              <a:t>IP </a:t>
            </a:r>
            <a:r>
              <a:rPr lang="zh-CN" altLang="en-US" sz="2400" b="0" kern="0" dirty="0">
                <a:latin typeface="+mn-ea"/>
              </a:rPr>
              <a:t>地址，在中国有</a:t>
            </a:r>
            <a:r>
              <a:rPr lang="en-US" altLang="zh-CN" sz="2400" b="0" kern="0" dirty="0">
                <a:latin typeface="+mn-ea"/>
              </a:rPr>
              <a:t>6</a:t>
            </a:r>
            <a:r>
              <a:rPr lang="zh-CN" altLang="en-US" sz="2400" b="0" kern="0" dirty="0">
                <a:latin typeface="+mn-ea"/>
              </a:rPr>
              <a:t>组（</a:t>
            </a:r>
            <a:r>
              <a:rPr lang="en-US" altLang="zh-CN" sz="2400" b="0" kern="0" dirty="0">
                <a:latin typeface="+mn-ea"/>
              </a:rPr>
              <a:t>F</a:t>
            </a:r>
            <a:r>
              <a:rPr lang="zh-CN" altLang="en-US" sz="2400" b="0" kern="0" dirty="0">
                <a:latin typeface="+mn-ea"/>
              </a:rPr>
              <a:t>，</a:t>
            </a:r>
            <a:r>
              <a:rPr lang="en-US" altLang="zh-CN" sz="2400" b="0" kern="0" dirty="0">
                <a:latin typeface="+mn-ea"/>
              </a:rPr>
              <a:t>I</a:t>
            </a:r>
            <a:r>
              <a:rPr lang="zh-CN" altLang="en-US" sz="2400" b="0" kern="0" dirty="0">
                <a:latin typeface="+mn-ea"/>
              </a:rPr>
              <a:t>（</a:t>
            </a:r>
            <a:r>
              <a:rPr lang="en-US" altLang="zh-CN" sz="2400" b="0" kern="0" dirty="0">
                <a:latin typeface="+mn-ea"/>
              </a:rPr>
              <a:t>3</a:t>
            </a:r>
            <a:r>
              <a:rPr lang="zh-CN" altLang="en-US" sz="2400" b="0" kern="0" dirty="0">
                <a:latin typeface="+mn-ea"/>
              </a:rPr>
              <a:t>），</a:t>
            </a:r>
            <a:r>
              <a:rPr lang="en-US" altLang="zh-CN" sz="2400" b="0" kern="0" dirty="0">
                <a:latin typeface="+mn-ea"/>
              </a:rPr>
              <a:t>J</a:t>
            </a:r>
            <a:r>
              <a:rPr lang="zh-CN" altLang="en-US" sz="2400" b="0" kern="0" dirty="0">
                <a:latin typeface="+mn-ea"/>
              </a:rPr>
              <a:t>，</a:t>
            </a:r>
            <a:r>
              <a:rPr lang="en-US" altLang="zh-CN" sz="2400" b="0" kern="0" dirty="0">
                <a:latin typeface="+mn-ea"/>
              </a:rPr>
              <a:t>L</a:t>
            </a:r>
            <a:r>
              <a:rPr lang="zh-CN" altLang="en-US" sz="2400" b="0" kern="0" dirty="0">
                <a:latin typeface="+mn-ea"/>
              </a:rPr>
              <a:t>）服务器。</a:t>
            </a:r>
          </a:p>
          <a:p>
            <a:pPr eaLnBrk="1" hangingPunct="1">
              <a:lnSpc>
                <a:spcPct val="90000"/>
              </a:lnSpc>
              <a:buClr>
                <a:srgbClr val="3333CC"/>
              </a:buClr>
              <a:defRPr/>
            </a:pPr>
            <a:r>
              <a:rPr lang="zh-CN" altLang="en-US" sz="2400" b="0" kern="0" dirty="0">
                <a:latin typeface="+mn-ea"/>
              </a:rPr>
              <a:t>世界上大部分 </a:t>
            </a:r>
            <a:r>
              <a:rPr lang="en-US" altLang="zh-CN" sz="2400" b="0" kern="0" dirty="0">
                <a:latin typeface="+mn-ea"/>
              </a:rPr>
              <a:t>DNS </a:t>
            </a:r>
            <a:r>
              <a:rPr lang="zh-CN" altLang="en-US" sz="2400" b="0" kern="0" dirty="0">
                <a:latin typeface="+mn-ea"/>
              </a:rPr>
              <a:t>域名服务器都能</a:t>
            </a:r>
            <a:r>
              <a:rPr lang="zh-CN" altLang="en-US" sz="2400" b="0" kern="0" dirty="0">
                <a:solidFill>
                  <a:srgbClr val="FF0000"/>
                </a:solidFill>
                <a:latin typeface="+mn-ea"/>
              </a:rPr>
              <a:t>就近</a:t>
            </a:r>
            <a:r>
              <a:rPr lang="zh-CN" altLang="en-US" sz="2400" b="0" kern="0" dirty="0">
                <a:latin typeface="+mn-ea"/>
              </a:rPr>
              <a:t>找到一个根域名服务器。</a:t>
            </a:r>
            <a:endParaRPr lang="en-US" altLang="zh-CN" sz="2400" b="0" kern="0" dirty="0">
              <a:latin typeface="+mn-ea"/>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图片 1">
            <a:extLst>
              <a:ext uri="{FF2B5EF4-FFF2-40B4-BE49-F238E27FC236}">
                <a16:creationId xmlns:a16="http://schemas.microsoft.com/office/drawing/2014/main" id="{15D16441-2A26-4CFF-9E7A-A30776388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46313"/>
            <a:ext cx="9096375" cy="341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矩形 2">
            <a:extLst>
              <a:ext uri="{FF2B5EF4-FFF2-40B4-BE49-F238E27FC236}">
                <a16:creationId xmlns:a16="http://schemas.microsoft.com/office/drawing/2014/main" id="{8197108C-6569-436D-B5A3-899078398BA1}"/>
              </a:ext>
            </a:extLst>
          </p:cNvPr>
          <p:cNvSpPr>
            <a:spLocks noChangeArrowheads="1"/>
          </p:cNvSpPr>
          <p:nvPr/>
        </p:nvSpPr>
        <p:spPr bwMode="auto">
          <a:xfrm>
            <a:off x="1344613" y="1370013"/>
            <a:ext cx="64547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根域名服务器 </a:t>
            </a:r>
            <a:r>
              <a:rPr lang="en-US" altLang="zh-CN" sz="2400"/>
              <a:t>f </a:t>
            </a:r>
            <a:r>
              <a:rPr lang="zh-CN" altLang="en-US" sz="2400"/>
              <a:t>的地点分布图（共有</a:t>
            </a:r>
            <a:r>
              <a:rPr lang="en-US" altLang="zh-CN" sz="2400"/>
              <a:t>40</a:t>
            </a:r>
            <a:r>
              <a:rPr lang="zh-CN" altLang="en-US" sz="2400"/>
              <a:t>多台）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框 1">
            <a:extLst>
              <a:ext uri="{FF2B5EF4-FFF2-40B4-BE49-F238E27FC236}">
                <a16:creationId xmlns:a16="http://schemas.microsoft.com/office/drawing/2014/main" id="{63428E5D-D281-4560-B06F-90991F1E1E11}"/>
              </a:ext>
            </a:extLst>
          </p:cNvPr>
          <p:cNvSpPr txBox="1">
            <a:spLocks noChangeArrowheads="1"/>
          </p:cNvSpPr>
          <p:nvPr/>
        </p:nvSpPr>
        <p:spPr bwMode="auto">
          <a:xfrm>
            <a:off x="1035050" y="1789113"/>
            <a:ext cx="75453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在</a:t>
            </a:r>
            <a:r>
              <a:rPr lang="en-US" altLang="zh-CN" sz="2400"/>
              <a:t>TCP/IP</a:t>
            </a:r>
            <a:r>
              <a:rPr lang="zh-CN" altLang="en-US" sz="2400"/>
              <a:t>中，应用层对应</a:t>
            </a:r>
            <a:r>
              <a:rPr lang="en-US" altLang="zh-CN" sz="2400"/>
              <a:t>OSI/RM</a:t>
            </a:r>
            <a:r>
              <a:rPr lang="zh-CN" altLang="en-US" sz="2400"/>
              <a:t>中的会话层、表示层和应用层，是应用程序与网络传输的接口，是面向应用需求的通信协议中的最高端。</a:t>
            </a:r>
          </a:p>
        </p:txBody>
      </p:sp>
      <p:sp>
        <p:nvSpPr>
          <p:cNvPr id="28675" name="Rectangle 6">
            <a:extLst>
              <a:ext uri="{FF2B5EF4-FFF2-40B4-BE49-F238E27FC236}">
                <a16:creationId xmlns:a16="http://schemas.microsoft.com/office/drawing/2014/main" id="{B1A087DF-2C67-4985-9CFC-C21E4E3F95B6}"/>
              </a:ext>
            </a:extLst>
          </p:cNvPr>
          <p:cNvSpPr>
            <a:spLocks noChangeArrowheads="1"/>
          </p:cNvSpPr>
          <p:nvPr/>
        </p:nvSpPr>
        <p:spPr bwMode="auto">
          <a:xfrm>
            <a:off x="1130300" y="26670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12800" indent="-812800"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333399"/>
                </a:solidFill>
                <a:latin typeface="Times New Roman" panose="02020603050405020304" pitchFamily="18" charset="0"/>
                <a:ea typeface="黑体" panose="02010609060101010101" pitchFamily="49" charset="-122"/>
              </a:rPr>
              <a:t>7.1.1 </a:t>
            </a:r>
            <a:r>
              <a:rPr lang="zh-CN" altLang="en-US" sz="3200">
                <a:solidFill>
                  <a:srgbClr val="333399"/>
                </a:solidFill>
                <a:latin typeface="Times New Roman" panose="02020603050405020304" pitchFamily="18" charset="0"/>
                <a:ea typeface="黑体" panose="02010609060101010101" pitchFamily="49" charset="-122"/>
              </a:rPr>
              <a:t>基本概念</a:t>
            </a:r>
          </a:p>
        </p:txBody>
      </p:sp>
      <p:sp>
        <p:nvSpPr>
          <p:cNvPr id="28676" name="矩形 4">
            <a:extLst>
              <a:ext uri="{FF2B5EF4-FFF2-40B4-BE49-F238E27FC236}">
                <a16:creationId xmlns:a16="http://schemas.microsoft.com/office/drawing/2014/main" id="{C784097F-7402-4419-B3BB-5F7C9D39EB74}"/>
              </a:ext>
            </a:extLst>
          </p:cNvPr>
          <p:cNvSpPr>
            <a:spLocks noChangeArrowheads="1"/>
          </p:cNvSpPr>
          <p:nvPr/>
        </p:nvSpPr>
        <p:spPr bwMode="auto">
          <a:xfrm>
            <a:off x="1035050" y="1217613"/>
            <a:ext cx="3365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 </a:t>
            </a:r>
            <a:r>
              <a:rPr lang="zh-CN" altLang="en-US" sz="2400"/>
              <a:t>应用层与应用层协议</a:t>
            </a:r>
          </a:p>
        </p:txBody>
      </p:sp>
      <p:sp>
        <p:nvSpPr>
          <p:cNvPr id="28677" name="矩形 11">
            <a:extLst>
              <a:ext uri="{FF2B5EF4-FFF2-40B4-BE49-F238E27FC236}">
                <a16:creationId xmlns:a16="http://schemas.microsoft.com/office/drawing/2014/main" id="{40E5BA23-31EF-4039-83CD-CC20EB6DD0C7}"/>
              </a:ext>
            </a:extLst>
          </p:cNvPr>
          <p:cNvSpPr>
            <a:spLocks noChangeArrowheads="1"/>
          </p:cNvSpPr>
          <p:nvPr/>
        </p:nvSpPr>
        <p:spPr bwMode="auto">
          <a:xfrm>
            <a:off x="1035050" y="3260725"/>
            <a:ext cx="75453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应用层协议不是应用程序，也不解决用户的具体应用需求，而是为应用程序进程的网络通信提供服务的第一层协议，是为用户的应用需求提供通信服务。</a:t>
            </a:r>
          </a:p>
        </p:txBody>
      </p:sp>
      <p:sp>
        <p:nvSpPr>
          <p:cNvPr id="28678" name="矩形 12">
            <a:extLst>
              <a:ext uri="{FF2B5EF4-FFF2-40B4-BE49-F238E27FC236}">
                <a16:creationId xmlns:a16="http://schemas.microsoft.com/office/drawing/2014/main" id="{D9E67CA9-6C4C-407D-907A-4FD0FFCDC675}"/>
              </a:ext>
            </a:extLst>
          </p:cNvPr>
          <p:cNvSpPr>
            <a:spLocks noChangeArrowheads="1"/>
          </p:cNvSpPr>
          <p:nvPr/>
        </p:nvSpPr>
        <p:spPr bwMode="auto">
          <a:xfrm>
            <a:off x="1035050" y="4605338"/>
            <a:ext cx="754538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根据服务的对象，应用层协议可分为公共的标准协议和私有的非标准化协议。其中，公共协议是为一类应用程序提供通信服务，私有协议则是为某个具体应用提供通信服务。</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1">
            <a:extLst>
              <a:ext uri="{FF2B5EF4-FFF2-40B4-BE49-F238E27FC236}">
                <a16:creationId xmlns:a16="http://schemas.microsoft.com/office/drawing/2014/main" id="{1089160E-5B42-4392-AF49-6F47AA7DE547}"/>
              </a:ext>
            </a:extLst>
          </p:cNvPr>
          <p:cNvSpPr>
            <a:spLocks noChangeArrowheads="1"/>
          </p:cNvSpPr>
          <p:nvPr/>
        </p:nvSpPr>
        <p:spPr bwMode="auto">
          <a:xfrm>
            <a:off x="982663" y="1169988"/>
            <a:ext cx="2697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顶级域名服务器</a:t>
            </a:r>
          </a:p>
        </p:txBody>
      </p:sp>
      <p:sp>
        <p:nvSpPr>
          <p:cNvPr id="3" name="Rectangle 3">
            <a:extLst>
              <a:ext uri="{FF2B5EF4-FFF2-40B4-BE49-F238E27FC236}">
                <a16:creationId xmlns:a16="http://schemas.microsoft.com/office/drawing/2014/main" id="{25A1FF20-F20B-4D25-8660-D85ADE00AA0F}"/>
              </a:ext>
            </a:extLst>
          </p:cNvPr>
          <p:cNvSpPr txBox="1">
            <a:spLocks noChangeArrowheads="1"/>
          </p:cNvSpPr>
          <p:nvPr/>
        </p:nvSpPr>
        <p:spPr bwMode="auto">
          <a:xfrm>
            <a:off x="982663" y="1693863"/>
            <a:ext cx="7772400" cy="221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defRPr/>
            </a:pPr>
            <a:r>
              <a:rPr lang="zh-CN" altLang="en-US" sz="2400" b="0" kern="0" dirty="0">
                <a:solidFill>
                  <a:schemeClr val="tx1"/>
                </a:solidFill>
                <a:latin typeface="+mn-ea"/>
              </a:rPr>
              <a:t>这些域名服务器负责管理在该顶级域名服务器注册的所有二级域名。</a:t>
            </a:r>
          </a:p>
          <a:p>
            <a:pPr eaLnBrk="1" hangingPunct="1">
              <a:buClr>
                <a:srgbClr val="3333CC"/>
              </a:buClr>
              <a:defRPr/>
            </a:pPr>
            <a:r>
              <a:rPr lang="zh-CN" altLang="en-US" sz="2400" b="0" kern="0" dirty="0">
                <a:solidFill>
                  <a:schemeClr val="tx1"/>
                </a:solidFill>
                <a:latin typeface="+mn-ea"/>
              </a:rPr>
              <a:t>当收到 </a:t>
            </a:r>
            <a:r>
              <a:rPr lang="en-US" altLang="zh-CN" sz="2400" b="0" kern="0" dirty="0">
                <a:solidFill>
                  <a:schemeClr val="tx1"/>
                </a:solidFill>
                <a:latin typeface="+mn-ea"/>
              </a:rPr>
              <a:t>DNS </a:t>
            </a:r>
            <a:r>
              <a:rPr lang="zh-CN" altLang="en-US" sz="2400" b="0" kern="0" dirty="0">
                <a:solidFill>
                  <a:schemeClr val="tx1"/>
                </a:solidFill>
                <a:latin typeface="+mn-ea"/>
              </a:rPr>
              <a:t>查询请求时，就给出相应的回答（可能是最后的结果，也可能是下一步应当找的域名服务器的 </a:t>
            </a:r>
            <a:r>
              <a:rPr lang="en-US" altLang="zh-CN" sz="2400" b="0" kern="0" dirty="0">
                <a:solidFill>
                  <a:schemeClr val="tx1"/>
                </a:solidFill>
                <a:latin typeface="+mn-ea"/>
              </a:rPr>
              <a:t>IP </a:t>
            </a:r>
            <a:r>
              <a:rPr lang="zh-CN" altLang="en-US" sz="2400" b="0" kern="0" dirty="0">
                <a:solidFill>
                  <a:schemeClr val="tx1"/>
                </a:solidFill>
                <a:latin typeface="+mn-ea"/>
              </a:rPr>
              <a:t>地址）。 </a:t>
            </a:r>
          </a:p>
        </p:txBody>
      </p:sp>
      <p:sp>
        <p:nvSpPr>
          <p:cNvPr id="57348" name="矩形 3">
            <a:extLst>
              <a:ext uri="{FF2B5EF4-FFF2-40B4-BE49-F238E27FC236}">
                <a16:creationId xmlns:a16="http://schemas.microsoft.com/office/drawing/2014/main" id="{725D64C1-B9BE-4550-B81E-6E7EEE4EB2C3}"/>
              </a:ext>
            </a:extLst>
          </p:cNvPr>
          <p:cNvSpPr>
            <a:spLocks noChangeArrowheads="1"/>
          </p:cNvSpPr>
          <p:nvPr/>
        </p:nvSpPr>
        <p:spPr bwMode="auto">
          <a:xfrm>
            <a:off x="982663" y="3911600"/>
            <a:ext cx="2435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dirty="0"/>
              <a:t>权限域名服务器 </a:t>
            </a:r>
          </a:p>
        </p:txBody>
      </p:sp>
      <p:sp>
        <p:nvSpPr>
          <p:cNvPr id="5" name="Rectangle 3">
            <a:extLst>
              <a:ext uri="{FF2B5EF4-FFF2-40B4-BE49-F238E27FC236}">
                <a16:creationId xmlns:a16="http://schemas.microsoft.com/office/drawing/2014/main" id="{40CE5689-8EAB-4221-B56B-8917D5263ADE}"/>
              </a:ext>
            </a:extLst>
          </p:cNvPr>
          <p:cNvSpPr txBox="1">
            <a:spLocks noChangeArrowheads="1"/>
          </p:cNvSpPr>
          <p:nvPr/>
        </p:nvSpPr>
        <p:spPr bwMode="auto">
          <a:xfrm>
            <a:off x="982663" y="4452938"/>
            <a:ext cx="7772400" cy="180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defRPr/>
            </a:pPr>
            <a:r>
              <a:rPr lang="zh-CN" altLang="en-US" sz="2400" b="0" kern="0" dirty="0">
                <a:latin typeface="+mn-ea"/>
              </a:rPr>
              <a:t>负责一个区的域名服务器。</a:t>
            </a:r>
          </a:p>
          <a:p>
            <a:pPr eaLnBrk="1" hangingPunct="1">
              <a:buClr>
                <a:srgbClr val="3333CC"/>
              </a:buClr>
              <a:defRPr/>
            </a:pPr>
            <a:r>
              <a:rPr lang="zh-CN" altLang="en-US" sz="2400" b="0" kern="0" dirty="0">
                <a:latin typeface="+mn-ea"/>
              </a:rPr>
              <a:t>当一个权限域名服务器还不能给出最后的查询回答时，就会告诉发出查询请求的 </a:t>
            </a:r>
            <a:r>
              <a:rPr lang="en-US" altLang="zh-CN" sz="2400" b="0" kern="0" dirty="0">
                <a:latin typeface="+mn-ea"/>
              </a:rPr>
              <a:t>DNS </a:t>
            </a:r>
            <a:r>
              <a:rPr lang="zh-CN" altLang="en-US" sz="2400" b="0" kern="0" dirty="0">
                <a:latin typeface="+mn-ea"/>
              </a:rPr>
              <a:t>客户，下一步应当找哪一个权限域名服务器。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10CB6C3-FC5B-4903-9D6B-DBE9F0023030}"/>
              </a:ext>
            </a:extLst>
          </p:cNvPr>
          <p:cNvSpPr txBox="1">
            <a:spLocks noChangeArrowheads="1"/>
          </p:cNvSpPr>
          <p:nvPr/>
        </p:nvSpPr>
        <p:spPr bwMode="auto">
          <a:xfrm>
            <a:off x="828675" y="2144713"/>
            <a:ext cx="77724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90000"/>
              </a:lnSpc>
              <a:buClr>
                <a:srgbClr val="3333CC"/>
              </a:buClr>
              <a:defRPr/>
            </a:pPr>
            <a:r>
              <a:rPr lang="zh-CN" altLang="en-US" sz="2400" b="0" kern="0" dirty="0">
                <a:solidFill>
                  <a:schemeClr val="tx1"/>
                </a:solidFill>
                <a:latin typeface="+mn-ea"/>
              </a:rPr>
              <a:t>本地域名服务器对域名系统非常重要。</a:t>
            </a:r>
          </a:p>
          <a:p>
            <a:pPr eaLnBrk="1" hangingPunct="1">
              <a:lnSpc>
                <a:spcPct val="90000"/>
              </a:lnSpc>
              <a:buClr>
                <a:srgbClr val="3333CC"/>
              </a:buClr>
              <a:defRPr/>
            </a:pPr>
            <a:r>
              <a:rPr lang="zh-CN" altLang="en-US" sz="2400" b="0" kern="0" dirty="0">
                <a:solidFill>
                  <a:schemeClr val="tx1"/>
                </a:solidFill>
                <a:latin typeface="+mn-ea"/>
              </a:rPr>
              <a:t>当一个主机发出 </a:t>
            </a:r>
            <a:r>
              <a:rPr lang="en-US" altLang="zh-CN" sz="2400" b="0" kern="0" dirty="0">
                <a:solidFill>
                  <a:schemeClr val="tx1"/>
                </a:solidFill>
                <a:latin typeface="+mn-ea"/>
              </a:rPr>
              <a:t>DNS </a:t>
            </a:r>
            <a:r>
              <a:rPr lang="zh-CN" altLang="en-US" sz="2400" b="0" kern="0" dirty="0">
                <a:solidFill>
                  <a:schemeClr val="tx1"/>
                </a:solidFill>
                <a:latin typeface="+mn-ea"/>
              </a:rPr>
              <a:t>查询请求时，这个查询请求报文就发送给本地域名服务器。</a:t>
            </a:r>
          </a:p>
          <a:p>
            <a:pPr eaLnBrk="1" hangingPunct="1">
              <a:lnSpc>
                <a:spcPct val="90000"/>
              </a:lnSpc>
              <a:buClr>
                <a:srgbClr val="3333CC"/>
              </a:buClr>
              <a:defRPr/>
            </a:pPr>
            <a:r>
              <a:rPr lang="zh-CN" altLang="en-US" sz="2400" b="0" kern="0" dirty="0">
                <a:solidFill>
                  <a:schemeClr val="tx1"/>
                </a:solidFill>
                <a:latin typeface="+mn-ea"/>
              </a:rPr>
              <a:t>每一个因特网服务提供者 </a:t>
            </a:r>
            <a:r>
              <a:rPr lang="en-US" altLang="zh-CN" sz="2400" b="0" kern="0" dirty="0">
                <a:solidFill>
                  <a:schemeClr val="tx1"/>
                </a:solidFill>
                <a:latin typeface="+mn-ea"/>
              </a:rPr>
              <a:t>ISP</a:t>
            </a:r>
            <a:r>
              <a:rPr lang="zh-CN" altLang="en-US" sz="2400" b="0" kern="0" dirty="0">
                <a:solidFill>
                  <a:schemeClr val="tx1"/>
                </a:solidFill>
                <a:latin typeface="+mn-ea"/>
              </a:rPr>
              <a:t>，或一个大学，甚至一个大学里的系，都可以拥有一个本地域名服务器，</a:t>
            </a:r>
          </a:p>
          <a:p>
            <a:pPr eaLnBrk="1" hangingPunct="1">
              <a:lnSpc>
                <a:spcPct val="90000"/>
              </a:lnSpc>
              <a:buClr>
                <a:srgbClr val="3333CC"/>
              </a:buClr>
              <a:defRPr/>
            </a:pPr>
            <a:r>
              <a:rPr lang="zh-CN" altLang="en-US" sz="2400" b="0" kern="0" dirty="0">
                <a:solidFill>
                  <a:schemeClr val="tx1"/>
                </a:solidFill>
                <a:latin typeface="+mn-ea"/>
              </a:rPr>
              <a:t>这种域名服务器有时也称为默认域名服务器。 </a:t>
            </a:r>
          </a:p>
        </p:txBody>
      </p:sp>
      <p:sp>
        <p:nvSpPr>
          <p:cNvPr id="58371" name="矩形 2">
            <a:extLst>
              <a:ext uri="{FF2B5EF4-FFF2-40B4-BE49-F238E27FC236}">
                <a16:creationId xmlns:a16="http://schemas.microsoft.com/office/drawing/2014/main" id="{5AF715F3-911F-4E0D-9867-30DB9455787B}"/>
              </a:ext>
            </a:extLst>
          </p:cNvPr>
          <p:cNvSpPr>
            <a:spLocks noChangeArrowheads="1"/>
          </p:cNvSpPr>
          <p:nvPr/>
        </p:nvSpPr>
        <p:spPr bwMode="auto">
          <a:xfrm>
            <a:off x="828675" y="1322388"/>
            <a:ext cx="2781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本地域名服务器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FE3A212-9B0A-4EDB-9C18-18F0AEE687C6}"/>
              </a:ext>
            </a:extLst>
          </p:cNvPr>
          <p:cNvSpPr txBox="1">
            <a:spLocks noChangeArrowheads="1"/>
          </p:cNvSpPr>
          <p:nvPr/>
        </p:nvSpPr>
        <p:spPr bwMode="auto">
          <a:xfrm>
            <a:off x="765175" y="1852613"/>
            <a:ext cx="7772400" cy="337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defRPr/>
            </a:pPr>
            <a:r>
              <a:rPr lang="en-US" altLang="zh-CN" sz="2400" b="0" kern="0" dirty="0">
                <a:latin typeface="+mn-ea"/>
              </a:rPr>
              <a:t>DNS </a:t>
            </a:r>
            <a:r>
              <a:rPr lang="zh-CN" altLang="en-US" sz="2400" b="0" kern="0" dirty="0">
                <a:latin typeface="+mn-ea"/>
              </a:rPr>
              <a:t>域名服务器都把数据复制到几个域名服务器来保存，其中的一个是</a:t>
            </a:r>
            <a:r>
              <a:rPr lang="zh-CN" altLang="en-US" sz="2400" b="0" kern="0" dirty="0">
                <a:solidFill>
                  <a:srgbClr val="FF0000"/>
                </a:solidFill>
                <a:latin typeface="+mn-ea"/>
              </a:rPr>
              <a:t>主域名服务器</a:t>
            </a:r>
            <a:r>
              <a:rPr lang="zh-CN" altLang="en-US" sz="2400" b="0" kern="0" dirty="0">
                <a:latin typeface="+mn-ea"/>
              </a:rPr>
              <a:t>，其他的是</a:t>
            </a:r>
            <a:r>
              <a:rPr lang="zh-CN" altLang="en-US" sz="2400" b="0" kern="0" dirty="0">
                <a:solidFill>
                  <a:srgbClr val="FF0000"/>
                </a:solidFill>
                <a:latin typeface="+mn-ea"/>
              </a:rPr>
              <a:t>辅助域名服务器</a:t>
            </a:r>
            <a:r>
              <a:rPr lang="zh-CN" altLang="en-US" sz="2400" b="0" kern="0" dirty="0">
                <a:latin typeface="+mn-ea"/>
              </a:rPr>
              <a:t>。</a:t>
            </a:r>
          </a:p>
          <a:p>
            <a:pPr eaLnBrk="1" hangingPunct="1">
              <a:buClr>
                <a:srgbClr val="3333CC"/>
              </a:buClr>
              <a:defRPr/>
            </a:pPr>
            <a:r>
              <a:rPr lang="zh-CN" altLang="en-US" sz="2400" b="0" kern="0" dirty="0">
                <a:latin typeface="+mn-ea"/>
              </a:rPr>
              <a:t>当主域名服务器出故障时，辅助域名服务器可以保证 </a:t>
            </a:r>
            <a:r>
              <a:rPr lang="en-US" altLang="zh-CN" sz="2400" b="0" kern="0" dirty="0">
                <a:latin typeface="+mn-ea"/>
              </a:rPr>
              <a:t>DNS </a:t>
            </a:r>
            <a:r>
              <a:rPr lang="zh-CN" altLang="en-US" sz="2400" b="0" kern="0" dirty="0">
                <a:latin typeface="+mn-ea"/>
              </a:rPr>
              <a:t>的查询工作不会中断。</a:t>
            </a:r>
          </a:p>
          <a:p>
            <a:pPr eaLnBrk="1" hangingPunct="1">
              <a:buClr>
                <a:srgbClr val="3333CC"/>
              </a:buClr>
              <a:defRPr/>
            </a:pPr>
            <a:r>
              <a:rPr lang="zh-CN" altLang="en-US" sz="2400" b="0" kern="0" dirty="0">
                <a:latin typeface="+mn-ea"/>
              </a:rPr>
              <a:t>主域名服务器定期把数据复制到辅助域名服务器中，而更改数据只能在主域名服务器中进行。这样就保证了数据的一致性。 </a:t>
            </a:r>
          </a:p>
        </p:txBody>
      </p:sp>
      <p:sp>
        <p:nvSpPr>
          <p:cNvPr id="59395" name="矩形 2">
            <a:extLst>
              <a:ext uri="{FF2B5EF4-FFF2-40B4-BE49-F238E27FC236}">
                <a16:creationId xmlns:a16="http://schemas.microsoft.com/office/drawing/2014/main" id="{CF8B5190-BC5B-4973-B632-F641EED14D7E}"/>
              </a:ext>
            </a:extLst>
          </p:cNvPr>
          <p:cNvSpPr>
            <a:spLocks noChangeArrowheads="1"/>
          </p:cNvSpPr>
          <p:nvPr/>
        </p:nvSpPr>
        <p:spPr bwMode="auto">
          <a:xfrm>
            <a:off x="765175" y="1281113"/>
            <a:ext cx="33099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4. </a:t>
            </a:r>
            <a:r>
              <a:rPr lang="zh-CN" altLang="en-US" sz="2400"/>
              <a:t>域名服务器的可靠性</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a:extLst>
              <a:ext uri="{FF2B5EF4-FFF2-40B4-BE49-F238E27FC236}">
                <a16:creationId xmlns:a16="http://schemas.microsoft.com/office/drawing/2014/main" id="{6D8A57FB-57A9-4636-B4CE-F6911DA5FFE9}"/>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609600" indent="-6096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671513"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090613"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509713"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1928813"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3860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8432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3004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7576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333399"/>
                </a:solidFill>
                <a:latin typeface="Times New Roman" panose="02020603050405020304" pitchFamily="18" charset="0"/>
                <a:ea typeface="黑体" panose="02010609060101010101" pitchFamily="49" charset="-122"/>
              </a:rPr>
              <a:t>7.2.2 </a:t>
            </a:r>
            <a:r>
              <a:rPr lang="zh-CN" altLang="en-US" sz="3200">
                <a:solidFill>
                  <a:srgbClr val="333399"/>
                </a:solidFill>
                <a:latin typeface="Times New Roman" panose="02020603050405020304" pitchFamily="18" charset="0"/>
                <a:ea typeface="黑体" panose="02010609060101010101" pitchFamily="49" charset="-122"/>
              </a:rPr>
              <a:t>域名解析过程 </a:t>
            </a:r>
          </a:p>
        </p:txBody>
      </p:sp>
      <p:sp>
        <p:nvSpPr>
          <p:cNvPr id="4" name="Rectangle 3">
            <a:extLst>
              <a:ext uri="{FF2B5EF4-FFF2-40B4-BE49-F238E27FC236}">
                <a16:creationId xmlns:a16="http://schemas.microsoft.com/office/drawing/2014/main" id="{76AF87FC-F5B2-4F5A-A003-594E73EA9401}"/>
              </a:ext>
            </a:extLst>
          </p:cNvPr>
          <p:cNvSpPr txBox="1">
            <a:spLocks noChangeArrowheads="1"/>
          </p:cNvSpPr>
          <p:nvPr/>
        </p:nvSpPr>
        <p:spPr bwMode="auto">
          <a:xfrm>
            <a:off x="804863" y="2032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defRPr/>
            </a:pPr>
            <a:r>
              <a:rPr lang="zh-CN" altLang="en-US" sz="2400" b="0" kern="0" dirty="0">
                <a:ea typeface="黑体"/>
              </a:rPr>
              <a:t>主机向本地域名服务器的查询一般都是采用</a:t>
            </a:r>
            <a:r>
              <a:rPr lang="zh-CN" altLang="en-US" sz="2400" b="0" kern="0" dirty="0">
                <a:solidFill>
                  <a:srgbClr val="FF0000"/>
                </a:solidFill>
                <a:ea typeface="黑体"/>
              </a:rPr>
              <a:t>递归查询</a:t>
            </a:r>
            <a:r>
              <a:rPr lang="zh-CN" altLang="en-US" sz="2400" b="0" kern="0" dirty="0">
                <a:ea typeface="黑体"/>
              </a:rPr>
              <a:t>。如果主机所询问的本地域名服务器不知道被查询域名的 </a:t>
            </a:r>
            <a:r>
              <a:rPr lang="en-US" altLang="zh-CN" sz="2400" b="0" kern="0" dirty="0">
                <a:ea typeface="黑体"/>
              </a:rPr>
              <a:t>IP </a:t>
            </a:r>
            <a:r>
              <a:rPr lang="zh-CN" altLang="en-US" sz="2400" b="0" kern="0" dirty="0">
                <a:ea typeface="黑体"/>
              </a:rPr>
              <a:t>地址，那么本地域名服务器就以 </a:t>
            </a:r>
            <a:r>
              <a:rPr lang="en-US" altLang="zh-CN" sz="2400" b="0" kern="0" dirty="0">
                <a:ea typeface="黑体"/>
              </a:rPr>
              <a:t>DNS </a:t>
            </a:r>
            <a:r>
              <a:rPr lang="zh-CN" altLang="en-US" sz="2400" b="0" kern="0" dirty="0">
                <a:ea typeface="黑体"/>
              </a:rPr>
              <a:t>客户的身份，向其他根域名服务器继续发出查询请求报文。</a:t>
            </a:r>
          </a:p>
          <a:p>
            <a:pPr eaLnBrk="1" hangingPunct="1">
              <a:buClr>
                <a:srgbClr val="3333CC"/>
              </a:buClr>
              <a:defRPr/>
            </a:pPr>
            <a:r>
              <a:rPr lang="zh-CN" altLang="en-US" sz="2400" b="0" kern="0" dirty="0">
                <a:ea typeface="黑体"/>
              </a:rPr>
              <a:t>本地域名服务器向根域名服务器的查询通常是采用</a:t>
            </a:r>
            <a:r>
              <a:rPr lang="zh-CN" altLang="en-US" sz="2400" b="0" kern="0" dirty="0">
                <a:solidFill>
                  <a:srgbClr val="FF0000"/>
                </a:solidFill>
                <a:ea typeface="黑体"/>
              </a:rPr>
              <a:t>迭代查询</a:t>
            </a:r>
            <a:r>
              <a:rPr lang="zh-CN" altLang="en-US" sz="2400" b="0" kern="0" dirty="0">
                <a:ea typeface="黑体"/>
              </a:rPr>
              <a:t>。当根域名服务器收到本地域名服务器的迭代查询请求报文时，要么给出所要查询的 </a:t>
            </a:r>
            <a:r>
              <a:rPr lang="en-US" altLang="zh-CN" sz="2400" b="0" kern="0" dirty="0">
                <a:ea typeface="黑体"/>
              </a:rPr>
              <a:t>IP </a:t>
            </a:r>
            <a:r>
              <a:rPr lang="zh-CN" altLang="en-US" sz="2400" b="0" kern="0" dirty="0">
                <a:ea typeface="黑体"/>
              </a:rPr>
              <a:t>地址，要么告诉本地域名服务器：“你下一步应当向哪一个域名服务器进行查询”。然后让本地域名服务器进行后续的查询。</a:t>
            </a:r>
          </a:p>
        </p:txBody>
      </p:sp>
      <p:sp>
        <p:nvSpPr>
          <p:cNvPr id="60420" name="文本框 4">
            <a:extLst>
              <a:ext uri="{FF2B5EF4-FFF2-40B4-BE49-F238E27FC236}">
                <a16:creationId xmlns:a16="http://schemas.microsoft.com/office/drawing/2014/main" id="{875090FA-E587-4A6E-938D-2888C556DD2C}"/>
              </a:ext>
            </a:extLst>
          </p:cNvPr>
          <p:cNvSpPr txBox="1">
            <a:spLocks noChangeArrowheads="1"/>
          </p:cNvSpPr>
          <p:nvPr/>
        </p:nvSpPr>
        <p:spPr bwMode="auto">
          <a:xfrm>
            <a:off x="1096963" y="1376363"/>
            <a:ext cx="2124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 </a:t>
            </a:r>
            <a:r>
              <a:rPr lang="zh-CN" altLang="en-US" sz="2400"/>
              <a:t>解析步骤</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69B266E-3750-40F7-80E1-CF701B5BB25F}"/>
              </a:ext>
            </a:extLst>
          </p:cNvPr>
          <p:cNvSpPr/>
          <p:nvPr/>
        </p:nvSpPr>
        <p:spPr>
          <a:xfrm>
            <a:off x="1276350" y="1644650"/>
            <a:ext cx="7302500" cy="831850"/>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effectLst>
                  <a:outerShdw blurRad="38100" dist="38100" dir="2700000" algn="tl">
                    <a:srgbClr val="C0C0C0"/>
                  </a:outerShdw>
                </a:effectLst>
                <a:latin typeface="+mn-ea"/>
                <a:ea typeface="+mn-ea"/>
              </a:rPr>
              <a:t>首先从主机本地</a:t>
            </a:r>
            <a:r>
              <a:rPr lang="en-US" altLang="zh-CN" dirty="0">
                <a:effectLst>
                  <a:outerShdw blurRad="38100" dist="38100" dir="2700000" algn="tl">
                    <a:srgbClr val="C0C0C0"/>
                  </a:outerShdw>
                </a:effectLst>
                <a:latin typeface="+mn-ea"/>
                <a:ea typeface="+mn-ea"/>
                <a:cs typeface="Times New Roman" panose="02020603050405020304" pitchFamily="18" charset="0"/>
              </a:rPr>
              <a:t>Hosts</a:t>
            </a:r>
            <a:r>
              <a:rPr lang="zh-CN" altLang="en-US" dirty="0">
                <a:effectLst>
                  <a:outerShdw blurRad="38100" dist="38100" dir="2700000" algn="tl">
                    <a:srgbClr val="C0C0C0"/>
                  </a:outerShdw>
                </a:effectLst>
                <a:latin typeface="+mn-ea"/>
                <a:ea typeface="+mn-ea"/>
              </a:rPr>
              <a:t>文件查找。没找到就向本地</a:t>
            </a:r>
            <a:r>
              <a:rPr lang="en-US" altLang="zh-CN" dirty="0">
                <a:effectLst>
                  <a:outerShdw blurRad="38100" dist="38100" dir="2700000" algn="tl">
                    <a:srgbClr val="C0C0C0"/>
                  </a:outerShdw>
                </a:effectLst>
                <a:latin typeface="+mn-ea"/>
                <a:ea typeface="+mn-ea"/>
                <a:cs typeface="Times New Roman" panose="02020603050405020304" pitchFamily="18" charset="0"/>
              </a:rPr>
              <a:t>DNS</a:t>
            </a:r>
            <a:r>
              <a:rPr lang="zh-CN" altLang="en-US" dirty="0">
                <a:effectLst>
                  <a:outerShdw blurRad="38100" dist="38100" dir="2700000" algn="tl">
                    <a:srgbClr val="C0C0C0"/>
                  </a:outerShdw>
                </a:effectLst>
                <a:latin typeface="+mn-ea"/>
                <a:ea typeface="+mn-ea"/>
              </a:rPr>
              <a:t>发出请求；</a:t>
            </a:r>
            <a:endParaRPr lang="zh-CN" altLang="en-US" dirty="0">
              <a:latin typeface="+mn-ea"/>
              <a:ea typeface="+mn-ea"/>
            </a:endParaRPr>
          </a:p>
        </p:txBody>
      </p:sp>
      <p:sp>
        <p:nvSpPr>
          <p:cNvPr id="3" name="矩形 2">
            <a:extLst>
              <a:ext uri="{FF2B5EF4-FFF2-40B4-BE49-F238E27FC236}">
                <a16:creationId xmlns:a16="http://schemas.microsoft.com/office/drawing/2014/main" id="{A94E756C-C4ED-45FC-85E5-6331BFF950C9}"/>
              </a:ext>
            </a:extLst>
          </p:cNvPr>
          <p:cNvSpPr/>
          <p:nvPr/>
        </p:nvSpPr>
        <p:spPr>
          <a:xfrm>
            <a:off x="1276350" y="1182688"/>
            <a:ext cx="1889125" cy="461962"/>
          </a:xfrm>
          <a:prstGeom prst="rect">
            <a:avLst/>
          </a:prstGeom>
        </p:spPr>
        <p:txBody>
          <a:bodyPr wrap="none">
            <a:spAutoFit/>
          </a:bodyPr>
          <a:lstStyle/>
          <a:p>
            <a:pPr>
              <a:defRPr/>
            </a:pPr>
            <a:r>
              <a:rPr lang="en-US" altLang="zh-CN" dirty="0">
                <a:effectLst>
                  <a:outerShdw blurRad="38100" dist="38100" dir="2700000" algn="tl">
                    <a:srgbClr val="C0C0C0"/>
                  </a:outerShdw>
                </a:effectLst>
                <a:latin typeface="+mn-ea"/>
                <a:ea typeface="+mn-ea"/>
              </a:rPr>
              <a:t>2. </a:t>
            </a:r>
            <a:r>
              <a:rPr lang="zh-CN" altLang="en-US" dirty="0">
                <a:effectLst>
                  <a:outerShdw blurRad="38100" dist="38100" dir="2700000" algn="tl">
                    <a:srgbClr val="C0C0C0"/>
                  </a:outerShdw>
                </a:effectLst>
                <a:latin typeface="+mn-ea"/>
                <a:ea typeface="+mn-ea"/>
              </a:rPr>
              <a:t>解析过程</a:t>
            </a:r>
            <a:endParaRPr lang="zh-CN" altLang="en-US" dirty="0">
              <a:latin typeface="+mn-ea"/>
              <a:ea typeface="+mn-ea"/>
            </a:endParaRPr>
          </a:p>
        </p:txBody>
      </p:sp>
      <p:sp>
        <p:nvSpPr>
          <p:cNvPr id="4" name="矩形 3">
            <a:extLst>
              <a:ext uri="{FF2B5EF4-FFF2-40B4-BE49-F238E27FC236}">
                <a16:creationId xmlns:a16="http://schemas.microsoft.com/office/drawing/2014/main" id="{0BC99F7D-86D6-4D63-AF23-FF08EBDB2C36}"/>
              </a:ext>
            </a:extLst>
          </p:cNvPr>
          <p:cNvSpPr/>
          <p:nvPr/>
        </p:nvSpPr>
        <p:spPr>
          <a:xfrm>
            <a:off x="1276350" y="2498725"/>
            <a:ext cx="7302500" cy="1200150"/>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effectLst>
                  <a:outerShdw blurRad="38100" dist="38100" dir="2700000" algn="tl">
                    <a:srgbClr val="C0C0C0"/>
                  </a:outerShdw>
                </a:effectLst>
                <a:latin typeface="+mn-ea"/>
                <a:ea typeface="+mn-ea"/>
              </a:rPr>
              <a:t>若本地</a:t>
            </a:r>
            <a:r>
              <a:rPr lang="en-US" altLang="zh-CN" dirty="0">
                <a:effectLst>
                  <a:outerShdw blurRad="38100" dist="38100" dir="2700000" algn="tl">
                    <a:srgbClr val="C0C0C0"/>
                  </a:outerShdw>
                </a:effectLst>
                <a:latin typeface="+mn-ea"/>
                <a:ea typeface="+mn-ea"/>
                <a:cs typeface="Times New Roman" panose="02020603050405020304" pitchFamily="18" charset="0"/>
              </a:rPr>
              <a:t>DNS</a:t>
            </a:r>
            <a:r>
              <a:rPr lang="zh-CN" altLang="en-US" dirty="0">
                <a:effectLst>
                  <a:outerShdw blurRad="38100" dist="38100" dir="2700000" algn="tl">
                    <a:srgbClr val="C0C0C0"/>
                  </a:outerShdw>
                </a:effectLst>
                <a:latin typeface="+mn-ea"/>
                <a:ea typeface="+mn-ea"/>
              </a:rPr>
              <a:t>也找不到，则将请求发给负责该域的根域名字服务器，根服务器会返回一个相应的顶级域名服务器地址；</a:t>
            </a:r>
            <a:endParaRPr lang="zh-CN" altLang="en-US" dirty="0">
              <a:latin typeface="+mn-ea"/>
              <a:ea typeface="+mn-ea"/>
            </a:endParaRPr>
          </a:p>
        </p:txBody>
      </p:sp>
      <p:sp>
        <p:nvSpPr>
          <p:cNvPr id="5" name="矩形 4">
            <a:extLst>
              <a:ext uri="{FF2B5EF4-FFF2-40B4-BE49-F238E27FC236}">
                <a16:creationId xmlns:a16="http://schemas.microsoft.com/office/drawing/2014/main" id="{3E4068C3-89CA-43FA-833A-5ABE87CA8826}"/>
              </a:ext>
            </a:extLst>
          </p:cNvPr>
          <p:cNvSpPr/>
          <p:nvPr/>
        </p:nvSpPr>
        <p:spPr>
          <a:xfrm>
            <a:off x="1276350" y="3722688"/>
            <a:ext cx="7302500" cy="830262"/>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effectLst>
                  <a:outerShdw blurRad="38100" dist="38100" dir="2700000" algn="tl">
                    <a:srgbClr val="C0C0C0"/>
                  </a:outerShdw>
                </a:effectLst>
                <a:latin typeface="+mn-ea"/>
                <a:ea typeface="+mn-ea"/>
              </a:rPr>
              <a:t>本地域名服务器向顶级域名服务器提出请求。顶级域名服务器会返回一个权限域名服务器地址；</a:t>
            </a:r>
            <a:endParaRPr lang="zh-CN" altLang="en-US" dirty="0">
              <a:latin typeface="+mn-ea"/>
              <a:ea typeface="+mn-ea"/>
            </a:endParaRPr>
          </a:p>
        </p:txBody>
      </p:sp>
      <p:sp>
        <p:nvSpPr>
          <p:cNvPr id="6" name="矩形 5">
            <a:extLst>
              <a:ext uri="{FF2B5EF4-FFF2-40B4-BE49-F238E27FC236}">
                <a16:creationId xmlns:a16="http://schemas.microsoft.com/office/drawing/2014/main" id="{623AB97A-68DA-43C4-A5FC-3666455B4C3E}"/>
              </a:ext>
            </a:extLst>
          </p:cNvPr>
          <p:cNvSpPr/>
          <p:nvPr/>
        </p:nvSpPr>
        <p:spPr>
          <a:xfrm>
            <a:off x="1276350" y="4576763"/>
            <a:ext cx="7302500" cy="830262"/>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effectLst>
                  <a:outerShdw blurRad="38100" dist="38100" dir="2700000" algn="tl">
                    <a:srgbClr val="C0C0C0"/>
                  </a:outerShdw>
                </a:effectLst>
                <a:latin typeface="+mn-ea"/>
                <a:ea typeface="+mn-ea"/>
              </a:rPr>
              <a:t>本地域名服务器向权限域名服务器提出请求，权限域名服务器将返回目标域名的</a:t>
            </a:r>
            <a:r>
              <a:rPr lang="en-US" altLang="zh-CN" dirty="0">
                <a:effectLst>
                  <a:outerShdw blurRad="38100" dist="38100" dir="2700000" algn="tl">
                    <a:srgbClr val="C0C0C0"/>
                  </a:outerShdw>
                </a:effectLst>
                <a:latin typeface="+mn-ea"/>
                <a:ea typeface="+mn-ea"/>
              </a:rPr>
              <a:t>IP</a:t>
            </a:r>
            <a:r>
              <a:rPr lang="zh-CN" altLang="en-US" dirty="0">
                <a:effectLst>
                  <a:outerShdw blurRad="38100" dist="38100" dir="2700000" algn="tl">
                    <a:srgbClr val="C0C0C0"/>
                  </a:outerShdw>
                </a:effectLst>
                <a:latin typeface="+mn-ea"/>
                <a:ea typeface="+mn-ea"/>
              </a:rPr>
              <a:t>地址。</a:t>
            </a:r>
            <a:endParaRPr lang="zh-CN" altLang="en-US" dirty="0"/>
          </a:p>
        </p:txBody>
      </p:sp>
      <p:sp>
        <p:nvSpPr>
          <p:cNvPr id="7" name="矩形 6">
            <a:extLst>
              <a:ext uri="{FF2B5EF4-FFF2-40B4-BE49-F238E27FC236}">
                <a16:creationId xmlns:a16="http://schemas.microsoft.com/office/drawing/2014/main" id="{EA1B2BD6-5020-4279-82F1-5E5D713709AA}"/>
              </a:ext>
            </a:extLst>
          </p:cNvPr>
          <p:cNvSpPr/>
          <p:nvPr/>
        </p:nvSpPr>
        <p:spPr>
          <a:xfrm>
            <a:off x="1276350" y="5430838"/>
            <a:ext cx="7597775" cy="461962"/>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effectLst>
                  <a:outerShdw blurRad="38100" dist="38100" dir="2700000" algn="tl">
                    <a:srgbClr val="C0C0C0"/>
                  </a:outerShdw>
                </a:effectLst>
                <a:latin typeface="+mn-ea"/>
                <a:ea typeface="+mn-ea"/>
              </a:rPr>
              <a:t>本地域名服务器向查询主机返回目标域名的</a:t>
            </a:r>
            <a:r>
              <a:rPr lang="en-US" altLang="zh-CN" dirty="0">
                <a:effectLst>
                  <a:outerShdw blurRad="38100" dist="38100" dir="2700000" algn="tl">
                    <a:srgbClr val="C0C0C0"/>
                  </a:outerShdw>
                </a:effectLst>
                <a:latin typeface="+mn-ea"/>
                <a:ea typeface="+mn-ea"/>
              </a:rPr>
              <a:t>IP</a:t>
            </a:r>
            <a:r>
              <a:rPr lang="zh-CN" altLang="en-US" dirty="0">
                <a:effectLst>
                  <a:outerShdw blurRad="38100" dist="38100" dir="2700000" algn="tl">
                    <a:srgbClr val="C0C0C0"/>
                  </a:outerShdw>
                </a:effectLst>
                <a:latin typeface="+mn-ea"/>
                <a:ea typeface="+mn-ea"/>
              </a:rPr>
              <a:t>地址。</a:t>
            </a:r>
            <a:endParaRPr lang="zh-CN" alt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7ED99C0-9A32-41A6-83C8-04AA3909D22F}"/>
              </a:ext>
            </a:extLst>
          </p:cNvPr>
          <p:cNvSpPr>
            <a:spLocks noChangeArrowheads="1"/>
          </p:cNvSpPr>
          <p:nvPr/>
        </p:nvSpPr>
        <p:spPr bwMode="auto">
          <a:xfrm>
            <a:off x="1914525" y="5226050"/>
            <a:ext cx="271463" cy="115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ct val="30000"/>
              </a:spcBef>
              <a:spcAft>
                <a:spcPts val="0"/>
              </a:spcAft>
              <a:defRPr/>
            </a:pPr>
            <a:endParaRPr lang="zh-CN" altLang="en-US" kern="0"/>
          </a:p>
        </p:txBody>
      </p:sp>
      <p:sp>
        <p:nvSpPr>
          <p:cNvPr id="3" name="Rectangle 5">
            <a:extLst>
              <a:ext uri="{FF2B5EF4-FFF2-40B4-BE49-F238E27FC236}">
                <a16:creationId xmlns:a16="http://schemas.microsoft.com/office/drawing/2014/main" id="{B72668FD-E009-49EC-940E-54CFC6E09BA3}"/>
              </a:ext>
            </a:extLst>
          </p:cNvPr>
          <p:cNvSpPr>
            <a:spLocks noChangeArrowheads="1"/>
          </p:cNvSpPr>
          <p:nvPr/>
        </p:nvSpPr>
        <p:spPr bwMode="auto">
          <a:xfrm>
            <a:off x="1238250" y="4344988"/>
            <a:ext cx="565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kern="0">
                <a:solidFill>
                  <a:srgbClr val="000000"/>
                </a:solidFill>
              </a:rPr>
              <a:t>Client</a:t>
            </a:r>
            <a:endParaRPr lang="en-US" altLang="zh-CN" b="0" kern="0">
              <a:solidFill>
                <a:prstClr val="black"/>
              </a:solidFill>
              <a:latin typeface="Times New Roman" panose="02020603050405020304" pitchFamily="18" charset="0"/>
            </a:endParaRPr>
          </a:p>
        </p:txBody>
      </p:sp>
      <p:sp>
        <p:nvSpPr>
          <p:cNvPr id="4" name="Rectangle 6">
            <a:extLst>
              <a:ext uri="{FF2B5EF4-FFF2-40B4-BE49-F238E27FC236}">
                <a16:creationId xmlns:a16="http://schemas.microsoft.com/office/drawing/2014/main" id="{32DBC7C0-40E8-42AF-A54E-D3E0010298F9}"/>
              </a:ext>
            </a:extLst>
          </p:cNvPr>
          <p:cNvSpPr>
            <a:spLocks noChangeArrowheads="1"/>
          </p:cNvSpPr>
          <p:nvPr/>
        </p:nvSpPr>
        <p:spPr bwMode="auto">
          <a:xfrm>
            <a:off x="3625850" y="4649788"/>
            <a:ext cx="10715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kern="0">
                <a:solidFill>
                  <a:srgbClr val="000000"/>
                </a:solidFill>
              </a:rPr>
              <a:t>Local DNS </a:t>
            </a:r>
            <a:endParaRPr lang="en-US" altLang="zh-CN" b="0" kern="0">
              <a:solidFill>
                <a:prstClr val="black"/>
              </a:solidFill>
              <a:latin typeface="Times New Roman" panose="02020603050405020304" pitchFamily="18" charset="0"/>
            </a:endParaRPr>
          </a:p>
        </p:txBody>
      </p:sp>
      <p:sp>
        <p:nvSpPr>
          <p:cNvPr id="5" name="Rectangle 7">
            <a:extLst>
              <a:ext uri="{FF2B5EF4-FFF2-40B4-BE49-F238E27FC236}">
                <a16:creationId xmlns:a16="http://schemas.microsoft.com/office/drawing/2014/main" id="{C99A1AC3-B6CF-4ED0-AF85-EBFF95B0F541}"/>
              </a:ext>
            </a:extLst>
          </p:cNvPr>
          <p:cNvSpPr>
            <a:spLocks noChangeArrowheads="1"/>
          </p:cNvSpPr>
          <p:nvPr/>
        </p:nvSpPr>
        <p:spPr bwMode="auto">
          <a:xfrm>
            <a:off x="1619250" y="5478463"/>
            <a:ext cx="2209800" cy="254000"/>
          </a:xfrm>
          <a:prstGeom prst="rect">
            <a:avLst/>
          </a:prstGeom>
          <a:solidFill>
            <a:sysClr val="window" lastClr="FFFFFF"/>
          </a:solidFill>
          <a:ln w="9525">
            <a:solidFill>
              <a:sysClr val="window" lastClr="FFFFFF"/>
            </a:solidFill>
            <a:miter lim="800000"/>
            <a:headEnd/>
            <a:tailEnd/>
          </a:ln>
        </p:spPr>
        <p:txBody>
          <a:bodyPr wrap="none" lIns="0" tIns="0" rIns="0" bIns="0">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i="1" kern="0">
                <a:solidFill>
                  <a:srgbClr val="000000"/>
                </a:solidFill>
                <a:latin typeface="Courier New" panose="02070309020205020404" pitchFamily="49" charset="0"/>
              </a:rPr>
              <a:t>“http://www.a.com”</a:t>
            </a:r>
          </a:p>
        </p:txBody>
      </p:sp>
      <p:sp>
        <p:nvSpPr>
          <p:cNvPr id="6" name="Oval 8">
            <a:extLst>
              <a:ext uri="{FF2B5EF4-FFF2-40B4-BE49-F238E27FC236}">
                <a16:creationId xmlns:a16="http://schemas.microsoft.com/office/drawing/2014/main" id="{A098C4B5-4CC2-44F7-AF8A-5EAAFB92B6EC}"/>
              </a:ext>
            </a:extLst>
          </p:cNvPr>
          <p:cNvSpPr>
            <a:spLocks noChangeArrowheads="1"/>
          </p:cNvSpPr>
          <p:nvPr/>
        </p:nvSpPr>
        <p:spPr bwMode="auto">
          <a:xfrm>
            <a:off x="1235075" y="5427663"/>
            <a:ext cx="304800" cy="304800"/>
          </a:xfrm>
          <a:prstGeom prst="ellipse">
            <a:avLst/>
          </a:prstGeom>
          <a:noFill/>
          <a:ln w="5715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3601" tIns="46801" rIns="93601" bIns="46801" anchor="ct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ct val="30000"/>
              </a:spcBef>
              <a:spcAft>
                <a:spcPts val="0"/>
              </a:spcAft>
              <a:defRPr/>
            </a:pPr>
            <a:r>
              <a:rPr lang="en-US" altLang="zh-CN" kern="0"/>
              <a:t>1</a:t>
            </a:r>
          </a:p>
        </p:txBody>
      </p:sp>
      <p:grpSp>
        <p:nvGrpSpPr>
          <p:cNvPr id="7" name="Group 53">
            <a:extLst>
              <a:ext uri="{FF2B5EF4-FFF2-40B4-BE49-F238E27FC236}">
                <a16:creationId xmlns:a16="http://schemas.microsoft.com/office/drawing/2014/main" id="{BF8C5308-F801-4BFB-91EB-FE7DA44B030C}"/>
              </a:ext>
            </a:extLst>
          </p:cNvPr>
          <p:cNvGrpSpPr>
            <a:grpSpLocks/>
          </p:cNvGrpSpPr>
          <p:nvPr/>
        </p:nvGrpSpPr>
        <p:grpSpPr bwMode="auto">
          <a:xfrm>
            <a:off x="4591050" y="2760663"/>
            <a:ext cx="1295400" cy="1600200"/>
            <a:chOff x="3072" y="1824"/>
            <a:chExt cx="816" cy="1008"/>
          </a:xfrm>
        </p:grpSpPr>
        <p:sp>
          <p:nvSpPr>
            <p:cNvPr id="8" name="Oval 10">
              <a:extLst>
                <a:ext uri="{FF2B5EF4-FFF2-40B4-BE49-F238E27FC236}">
                  <a16:creationId xmlns:a16="http://schemas.microsoft.com/office/drawing/2014/main" id="{4E4B4F68-C60C-4CAF-A4D7-173C7D76081A}"/>
                </a:ext>
              </a:extLst>
            </p:cNvPr>
            <p:cNvSpPr>
              <a:spLocks noChangeArrowheads="1"/>
            </p:cNvSpPr>
            <p:nvPr/>
          </p:nvSpPr>
          <p:spPr bwMode="auto">
            <a:xfrm>
              <a:off x="3215" y="2095"/>
              <a:ext cx="192" cy="192"/>
            </a:xfrm>
            <a:prstGeom prst="ellipse">
              <a:avLst/>
            </a:prstGeom>
            <a:noFill/>
            <a:ln w="5715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3601" tIns="46801" rIns="93601" bIns="46801" anchor="ct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ct val="30000"/>
                </a:spcBef>
                <a:spcAft>
                  <a:spcPts val="0"/>
                </a:spcAft>
                <a:defRPr/>
              </a:pPr>
              <a:r>
                <a:rPr lang="en-US" altLang="zh-CN" kern="0"/>
                <a:t>6</a:t>
              </a:r>
            </a:p>
          </p:txBody>
        </p:sp>
        <p:sp>
          <p:nvSpPr>
            <p:cNvPr id="9" name="Line 11">
              <a:extLst>
                <a:ext uri="{FF2B5EF4-FFF2-40B4-BE49-F238E27FC236}">
                  <a16:creationId xmlns:a16="http://schemas.microsoft.com/office/drawing/2014/main" id="{B6E12E75-0389-4947-974F-55DCF6F1CF8F}"/>
                </a:ext>
              </a:extLst>
            </p:cNvPr>
            <p:cNvSpPr>
              <a:spLocks noChangeShapeType="1"/>
            </p:cNvSpPr>
            <p:nvPr/>
          </p:nvSpPr>
          <p:spPr bwMode="auto">
            <a:xfrm rot="1994937" flipV="1">
              <a:off x="3072" y="1824"/>
              <a:ext cx="816" cy="1008"/>
            </a:xfrm>
            <a:prstGeom prst="line">
              <a:avLst/>
            </a:prstGeom>
            <a:noFill/>
            <a:ln w="38100">
              <a:solidFill>
                <a:srgbClr val="3333FF"/>
              </a:solidFill>
              <a:round/>
              <a:headEnd type="triangle" w="med" len="med"/>
              <a:tailEnd/>
            </a:ln>
            <a:extLst>
              <a:ext uri="{909E8E84-426E-40DD-AFC4-6F175D3DCCD1}">
                <a14:hiddenFill xmlns:a14="http://schemas.microsoft.com/office/drawing/2010/main">
                  <a:noFill/>
                </a14:hiddenFill>
              </a:ext>
            </a:extLst>
          </p:spPr>
          <p:txBody>
            <a:bodyPr/>
            <a:lstStyle/>
            <a:p>
              <a:pPr algn="ctr" eaLnBrk="1" fontAlgn="auto" hangingPunct="1">
                <a:spcBef>
                  <a:spcPct val="30000"/>
                </a:spcBef>
                <a:spcAft>
                  <a:spcPts val="0"/>
                </a:spcAft>
                <a:defRPr/>
              </a:pPr>
              <a:endParaRPr lang="zh-CN" altLang="en-US" sz="1600" b="0" kern="0">
                <a:solidFill>
                  <a:srgbClr val="3333FF"/>
                </a:solidFill>
              </a:endParaRPr>
            </a:p>
          </p:txBody>
        </p:sp>
      </p:grpSp>
      <p:grpSp>
        <p:nvGrpSpPr>
          <p:cNvPr id="10" name="Group 12">
            <a:extLst>
              <a:ext uri="{FF2B5EF4-FFF2-40B4-BE49-F238E27FC236}">
                <a16:creationId xmlns:a16="http://schemas.microsoft.com/office/drawing/2014/main" id="{E28754E7-39F9-4380-86E4-765118169EBC}"/>
              </a:ext>
            </a:extLst>
          </p:cNvPr>
          <p:cNvGrpSpPr>
            <a:grpSpLocks/>
          </p:cNvGrpSpPr>
          <p:nvPr/>
        </p:nvGrpSpPr>
        <p:grpSpPr bwMode="auto">
          <a:xfrm>
            <a:off x="4514850" y="4284663"/>
            <a:ext cx="1447800" cy="609600"/>
            <a:chOff x="3070" y="2640"/>
            <a:chExt cx="912" cy="384"/>
          </a:xfrm>
        </p:grpSpPr>
        <p:sp>
          <p:nvSpPr>
            <p:cNvPr id="11" name="Oval 13">
              <a:extLst>
                <a:ext uri="{FF2B5EF4-FFF2-40B4-BE49-F238E27FC236}">
                  <a16:creationId xmlns:a16="http://schemas.microsoft.com/office/drawing/2014/main" id="{E76391AE-3258-4A62-A4B6-79F6899774E4}"/>
                </a:ext>
              </a:extLst>
            </p:cNvPr>
            <p:cNvSpPr>
              <a:spLocks noChangeArrowheads="1"/>
            </p:cNvSpPr>
            <p:nvPr/>
          </p:nvSpPr>
          <p:spPr bwMode="auto">
            <a:xfrm>
              <a:off x="3472" y="2640"/>
              <a:ext cx="192" cy="192"/>
            </a:xfrm>
            <a:prstGeom prst="ellipse">
              <a:avLst/>
            </a:prstGeom>
            <a:noFill/>
            <a:ln w="5715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3601" tIns="46801" rIns="93601" bIns="46801" anchor="ct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ct val="30000"/>
                </a:spcBef>
                <a:spcAft>
                  <a:spcPts val="0"/>
                </a:spcAft>
                <a:defRPr/>
              </a:pPr>
              <a:r>
                <a:rPr lang="en-US" altLang="zh-CN" kern="0"/>
                <a:t>4</a:t>
              </a:r>
            </a:p>
          </p:txBody>
        </p:sp>
        <p:sp>
          <p:nvSpPr>
            <p:cNvPr id="12" name="Line 14">
              <a:extLst>
                <a:ext uri="{FF2B5EF4-FFF2-40B4-BE49-F238E27FC236}">
                  <a16:creationId xmlns:a16="http://schemas.microsoft.com/office/drawing/2014/main" id="{DB4BB584-9491-4C43-AD13-3D4869D1C338}"/>
                </a:ext>
              </a:extLst>
            </p:cNvPr>
            <p:cNvSpPr>
              <a:spLocks noChangeShapeType="1"/>
            </p:cNvSpPr>
            <p:nvPr/>
          </p:nvSpPr>
          <p:spPr bwMode="auto">
            <a:xfrm flipH="1" flipV="1">
              <a:off x="3070" y="2736"/>
              <a:ext cx="912" cy="288"/>
            </a:xfrm>
            <a:prstGeom prst="line">
              <a:avLst/>
            </a:prstGeom>
            <a:noFill/>
            <a:ln w="38100">
              <a:solidFill>
                <a:srgbClr val="3333FF"/>
              </a:solidFill>
              <a:round/>
              <a:headEnd/>
              <a:tailEnd type="triangle" w="med" len="med"/>
            </a:ln>
            <a:extLst>
              <a:ext uri="{909E8E84-426E-40DD-AFC4-6F175D3DCCD1}">
                <a14:hiddenFill xmlns:a14="http://schemas.microsoft.com/office/drawing/2010/main">
                  <a:noFill/>
                </a14:hiddenFill>
              </a:ext>
            </a:extLst>
          </p:spPr>
          <p:txBody>
            <a:bodyPr/>
            <a:lstStyle/>
            <a:p>
              <a:pPr algn="ctr" eaLnBrk="1" fontAlgn="auto" hangingPunct="1">
                <a:spcBef>
                  <a:spcPct val="30000"/>
                </a:spcBef>
                <a:spcAft>
                  <a:spcPts val="0"/>
                </a:spcAft>
                <a:defRPr/>
              </a:pPr>
              <a:endParaRPr lang="zh-CN" altLang="en-US" sz="1600" b="0" kern="0">
                <a:solidFill>
                  <a:srgbClr val="3333FF"/>
                </a:solidFill>
              </a:endParaRPr>
            </a:p>
          </p:txBody>
        </p:sp>
      </p:grpSp>
      <p:grpSp>
        <p:nvGrpSpPr>
          <p:cNvPr id="13" name="Group 15">
            <a:extLst>
              <a:ext uri="{FF2B5EF4-FFF2-40B4-BE49-F238E27FC236}">
                <a16:creationId xmlns:a16="http://schemas.microsoft.com/office/drawing/2014/main" id="{120ACE60-1C2C-4A99-82BC-008BE19AC527}"/>
              </a:ext>
            </a:extLst>
          </p:cNvPr>
          <p:cNvGrpSpPr>
            <a:grpSpLocks/>
          </p:cNvGrpSpPr>
          <p:nvPr/>
        </p:nvGrpSpPr>
        <p:grpSpPr bwMode="auto">
          <a:xfrm>
            <a:off x="2149475" y="4513263"/>
            <a:ext cx="1295400" cy="609600"/>
            <a:chOff x="1534" y="2928"/>
            <a:chExt cx="816" cy="384"/>
          </a:xfrm>
        </p:grpSpPr>
        <p:sp>
          <p:nvSpPr>
            <p:cNvPr id="14" name="Oval 16">
              <a:extLst>
                <a:ext uri="{FF2B5EF4-FFF2-40B4-BE49-F238E27FC236}">
                  <a16:creationId xmlns:a16="http://schemas.microsoft.com/office/drawing/2014/main" id="{C43ECEE3-DA4A-4784-8124-A4EDA8B3DDF6}"/>
                </a:ext>
              </a:extLst>
            </p:cNvPr>
            <p:cNvSpPr>
              <a:spLocks noChangeArrowheads="1"/>
            </p:cNvSpPr>
            <p:nvPr/>
          </p:nvSpPr>
          <p:spPr bwMode="auto">
            <a:xfrm>
              <a:off x="2032" y="3120"/>
              <a:ext cx="192" cy="192"/>
            </a:xfrm>
            <a:prstGeom prst="ellipse">
              <a:avLst/>
            </a:prstGeom>
            <a:noFill/>
            <a:ln w="5715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3601" tIns="46801" rIns="93601" bIns="46801" anchor="ct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ct val="30000"/>
                </a:spcBef>
                <a:spcAft>
                  <a:spcPts val="0"/>
                </a:spcAft>
                <a:defRPr/>
              </a:pPr>
              <a:r>
                <a:rPr lang="en-US" altLang="zh-CN" kern="0"/>
                <a:t>2</a:t>
              </a:r>
            </a:p>
          </p:txBody>
        </p:sp>
        <p:sp>
          <p:nvSpPr>
            <p:cNvPr id="15" name="Line 17">
              <a:extLst>
                <a:ext uri="{FF2B5EF4-FFF2-40B4-BE49-F238E27FC236}">
                  <a16:creationId xmlns:a16="http://schemas.microsoft.com/office/drawing/2014/main" id="{84797D63-7D73-4039-A610-C5BEF7A06D4B}"/>
                </a:ext>
              </a:extLst>
            </p:cNvPr>
            <p:cNvSpPr>
              <a:spLocks noChangeShapeType="1"/>
            </p:cNvSpPr>
            <p:nvPr/>
          </p:nvSpPr>
          <p:spPr bwMode="auto">
            <a:xfrm flipH="1">
              <a:off x="1534" y="2928"/>
              <a:ext cx="816" cy="384"/>
            </a:xfrm>
            <a:prstGeom prst="line">
              <a:avLst/>
            </a:prstGeom>
            <a:noFill/>
            <a:ln w="38100">
              <a:solidFill>
                <a:srgbClr val="3333FF"/>
              </a:solidFill>
              <a:round/>
              <a:headEnd type="triangle" w="med" len="med"/>
              <a:tailEnd/>
            </a:ln>
            <a:extLst>
              <a:ext uri="{909E8E84-426E-40DD-AFC4-6F175D3DCCD1}">
                <a14:hiddenFill xmlns:a14="http://schemas.microsoft.com/office/drawing/2010/main">
                  <a:noFill/>
                </a14:hiddenFill>
              </a:ext>
            </a:extLst>
          </p:spPr>
          <p:txBody>
            <a:bodyPr/>
            <a:lstStyle/>
            <a:p>
              <a:pPr algn="ctr" eaLnBrk="1" fontAlgn="auto" hangingPunct="1">
                <a:spcBef>
                  <a:spcPct val="30000"/>
                </a:spcBef>
                <a:spcAft>
                  <a:spcPts val="0"/>
                </a:spcAft>
                <a:defRPr/>
              </a:pPr>
              <a:endParaRPr lang="zh-CN" altLang="en-US" sz="1600" b="0" kern="0">
                <a:solidFill>
                  <a:srgbClr val="3333FF"/>
                </a:solidFill>
              </a:endParaRPr>
            </a:p>
          </p:txBody>
        </p:sp>
      </p:grpSp>
      <p:grpSp>
        <p:nvGrpSpPr>
          <p:cNvPr id="16" name="Group 18">
            <a:extLst>
              <a:ext uri="{FF2B5EF4-FFF2-40B4-BE49-F238E27FC236}">
                <a16:creationId xmlns:a16="http://schemas.microsoft.com/office/drawing/2014/main" id="{EA68F902-89A9-49BE-9F2E-17B5836AB427}"/>
              </a:ext>
            </a:extLst>
          </p:cNvPr>
          <p:cNvGrpSpPr>
            <a:grpSpLocks/>
          </p:cNvGrpSpPr>
          <p:nvPr/>
        </p:nvGrpSpPr>
        <p:grpSpPr bwMode="auto">
          <a:xfrm>
            <a:off x="2073275" y="4132263"/>
            <a:ext cx="1295400" cy="762000"/>
            <a:chOff x="1486" y="2688"/>
            <a:chExt cx="816" cy="480"/>
          </a:xfrm>
        </p:grpSpPr>
        <p:sp>
          <p:nvSpPr>
            <p:cNvPr id="17" name="Oval 19">
              <a:extLst>
                <a:ext uri="{FF2B5EF4-FFF2-40B4-BE49-F238E27FC236}">
                  <a16:creationId xmlns:a16="http://schemas.microsoft.com/office/drawing/2014/main" id="{060BA194-A977-4A6B-9891-9EBE545E369D}"/>
                </a:ext>
              </a:extLst>
            </p:cNvPr>
            <p:cNvSpPr>
              <a:spLocks noChangeArrowheads="1"/>
            </p:cNvSpPr>
            <p:nvPr/>
          </p:nvSpPr>
          <p:spPr bwMode="auto">
            <a:xfrm>
              <a:off x="1744" y="2688"/>
              <a:ext cx="192" cy="192"/>
            </a:xfrm>
            <a:prstGeom prst="ellipse">
              <a:avLst/>
            </a:prstGeom>
            <a:noFill/>
            <a:ln w="5715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3601" tIns="46801" rIns="93601" bIns="46801" anchor="ct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ct val="30000"/>
                </a:spcBef>
                <a:spcAft>
                  <a:spcPts val="0"/>
                </a:spcAft>
                <a:defRPr/>
              </a:pPr>
              <a:r>
                <a:rPr lang="en-US" altLang="zh-CN" kern="0"/>
                <a:t>9</a:t>
              </a:r>
            </a:p>
          </p:txBody>
        </p:sp>
        <p:sp>
          <p:nvSpPr>
            <p:cNvPr id="18" name="Line 20">
              <a:extLst>
                <a:ext uri="{FF2B5EF4-FFF2-40B4-BE49-F238E27FC236}">
                  <a16:creationId xmlns:a16="http://schemas.microsoft.com/office/drawing/2014/main" id="{5F590EDC-5CC6-4741-BFBA-EE43D088F9B2}"/>
                </a:ext>
              </a:extLst>
            </p:cNvPr>
            <p:cNvSpPr>
              <a:spLocks noChangeShapeType="1"/>
            </p:cNvSpPr>
            <p:nvPr/>
          </p:nvSpPr>
          <p:spPr bwMode="auto">
            <a:xfrm flipH="1">
              <a:off x="1486" y="2784"/>
              <a:ext cx="816" cy="384"/>
            </a:xfrm>
            <a:prstGeom prst="line">
              <a:avLst/>
            </a:prstGeom>
            <a:noFill/>
            <a:ln w="38100">
              <a:solidFill>
                <a:srgbClr val="3333FF"/>
              </a:solidFill>
              <a:round/>
              <a:headEnd/>
              <a:tailEnd type="triangle" w="med" len="med"/>
            </a:ln>
            <a:extLst>
              <a:ext uri="{909E8E84-426E-40DD-AFC4-6F175D3DCCD1}">
                <a14:hiddenFill xmlns:a14="http://schemas.microsoft.com/office/drawing/2010/main">
                  <a:noFill/>
                </a14:hiddenFill>
              </a:ext>
            </a:extLst>
          </p:spPr>
          <p:txBody>
            <a:bodyPr/>
            <a:lstStyle/>
            <a:p>
              <a:pPr algn="ctr" eaLnBrk="1" fontAlgn="auto" hangingPunct="1">
                <a:spcBef>
                  <a:spcPct val="30000"/>
                </a:spcBef>
                <a:spcAft>
                  <a:spcPts val="0"/>
                </a:spcAft>
                <a:defRPr/>
              </a:pPr>
              <a:endParaRPr lang="zh-CN" altLang="en-US" sz="1600" b="0" kern="0">
                <a:solidFill>
                  <a:srgbClr val="3333FF"/>
                </a:solidFill>
              </a:endParaRPr>
            </a:p>
          </p:txBody>
        </p:sp>
      </p:grpSp>
      <p:grpSp>
        <p:nvGrpSpPr>
          <p:cNvPr id="19" name="Group 21">
            <a:extLst>
              <a:ext uri="{FF2B5EF4-FFF2-40B4-BE49-F238E27FC236}">
                <a16:creationId xmlns:a16="http://schemas.microsoft.com/office/drawing/2014/main" id="{2ADE04D7-6E07-40FC-B1C9-4642E6E00E16}"/>
              </a:ext>
            </a:extLst>
          </p:cNvPr>
          <p:cNvGrpSpPr>
            <a:grpSpLocks/>
          </p:cNvGrpSpPr>
          <p:nvPr/>
        </p:nvGrpSpPr>
        <p:grpSpPr bwMode="auto">
          <a:xfrm>
            <a:off x="4667250" y="4741863"/>
            <a:ext cx="1447800" cy="685800"/>
            <a:chOff x="3070" y="2880"/>
            <a:chExt cx="912" cy="432"/>
          </a:xfrm>
        </p:grpSpPr>
        <p:sp>
          <p:nvSpPr>
            <p:cNvPr id="20" name="Oval 22">
              <a:extLst>
                <a:ext uri="{FF2B5EF4-FFF2-40B4-BE49-F238E27FC236}">
                  <a16:creationId xmlns:a16="http://schemas.microsoft.com/office/drawing/2014/main" id="{53C47A08-F90F-48E0-BF2B-B88D3A635CB8}"/>
                </a:ext>
              </a:extLst>
            </p:cNvPr>
            <p:cNvSpPr>
              <a:spLocks noChangeArrowheads="1"/>
            </p:cNvSpPr>
            <p:nvPr/>
          </p:nvSpPr>
          <p:spPr bwMode="auto">
            <a:xfrm>
              <a:off x="3502" y="3120"/>
              <a:ext cx="192" cy="192"/>
            </a:xfrm>
            <a:prstGeom prst="ellipse">
              <a:avLst/>
            </a:prstGeom>
            <a:noFill/>
            <a:ln w="5715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3601" tIns="46801" rIns="93601" bIns="46801" anchor="ct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ct val="30000"/>
                </a:spcBef>
                <a:spcAft>
                  <a:spcPts val="0"/>
                </a:spcAft>
                <a:defRPr/>
              </a:pPr>
              <a:r>
                <a:rPr lang="en-US" altLang="zh-CN" kern="0"/>
                <a:t>3</a:t>
              </a:r>
            </a:p>
          </p:txBody>
        </p:sp>
        <p:sp>
          <p:nvSpPr>
            <p:cNvPr id="21" name="Line 23">
              <a:extLst>
                <a:ext uri="{FF2B5EF4-FFF2-40B4-BE49-F238E27FC236}">
                  <a16:creationId xmlns:a16="http://schemas.microsoft.com/office/drawing/2014/main" id="{61A5E395-F474-4322-8DAC-80F3D557B317}"/>
                </a:ext>
              </a:extLst>
            </p:cNvPr>
            <p:cNvSpPr>
              <a:spLocks noChangeShapeType="1"/>
            </p:cNvSpPr>
            <p:nvPr/>
          </p:nvSpPr>
          <p:spPr bwMode="auto">
            <a:xfrm flipH="1" flipV="1">
              <a:off x="3070" y="2880"/>
              <a:ext cx="912" cy="288"/>
            </a:xfrm>
            <a:prstGeom prst="line">
              <a:avLst/>
            </a:prstGeom>
            <a:noFill/>
            <a:ln w="38100">
              <a:solidFill>
                <a:srgbClr val="3333FF"/>
              </a:solidFill>
              <a:round/>
              <a:headEnd type="triangle" w="med" len="med"/>
              <a:tailEnd/>
            </a:ln>
            <a:extLst>
              <a:ext uri="{909E8E84-426E-40DD-AFC4-6F175D3DCCD1}">
                <a14:hiddenFill xmlns:a14="http://schemas.microsoft.com/office/drawing/2010/main">
                  <a:noFill/>
                </a14:hiddenFill>
              </a:ext>
            </a:extLst>
          </p:spPr>
          <p:txBody>
            <a:bodyPr/>
            <a:lstStyle/>
            <a:p>
              <a:pPr algn="ctr" eaLnBrk="1" fontAlgn="auto" hangingPunct="1">
                <a:spcBef>
                  <a:spcPct val="30000"/>
                </a:spcBef>
                <a:spcAft>
                  <a:spcPts val="0"/>
                </a:spcAft>
                <a:defRPr/>
              </a:pPr>
              <a:endParaRPr lang="zh-CN" altLang="en-US" sz="1600" b="0" kern="0">
                <a:solidFill>
                  <a:srgbClr val="3333FF"/>
                </a:solidFill>
              </a:endParaRPr>
            </a:p>
          </p:txBody>
        </p:sp>
      </p:grpSp>
      <p:grpSp>
        <p:nvGrpSpPr>
          <p:cNvPr id="22" name="Group 54">
            <a:extLst>
              <a:ext uri="{FF2B5EF4-FFF2-40B4-BE49-F238E27FC236}">
                <a16:creationId xmlns:a16="http://schemas.microsoft.com/office/drawing/2014/main" id="{466CC3EA-7CE6-423B-BF83-128F76503D15}"/>
              </a:ext>
            </a:extLst>
          </p:cNvPr>
          <p:cNvGrpSpPr>
            <a:grpSpLocks/>
          </p:cNvGrpSpPr>
          <p:nvPr/>
        </p:nvGrpSpPr>
        <p:grpSpPr bwMode="auto">
          <a:xfrm>
            <a:off x="4591050" y="2989263"/>
            <a:ext cx="1295400" cy="1600200"/>
            <a:chOff x="3072" y="1968"/>
            <a:chExt cx="816" cy="1008"/>
          </a:xfrm>
        </p:grpSpPr>
        <p:sp>
          <p:nvSpPr>
            <p:cNvPr id="23" name="Oval 25">
              <a:extLst>
                <a:ext uri="{FF2B5EF4-FFF2-40B4-BE49-F238E27FC236}">
                  <a16:creationId xmlns:a16="http://schemas.microsoft.com/office/drawing/2014/main" id="{F65ABE3A-102E-461C-9A46-654B64DC68E6}"/>
                </a:ext>
              </a:extLst>
            </p:cNvPr>
            <p:cNvSpPr>
              <a:spLocks noChangeArrowheads="1"/>
            </p:cNvSpPr>
            <p:nvPr/>
          </p:nvSpPr>
          <p:spPr bwMode="auto">
            <a:xfrm>
              <a:off x="3553" y="2511"/>
              <a:ext cx="192" cy="192"/>
            </a:xfrm>
            <a:prstGeom prst="ellipse">
              <a:avLst/>
            </a:prstGeom>
            <a:noFill/>
            <a:ln w="5715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3601" tIns="46801" rIns="93601" bIns="46801" anchor="ct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ct val="30000"/>
                </a:spcBef>
                <a:spcAft>
                  <a:spcPts val="0"/>
                </a:spcAft>
                <a:defRPr/>
              </a:pPr>
              <a:r>
                <a:rPr lang="en-US" altLang="zh-CN" kern="0"/>
                <a:t>5</a:t>
              </a:r>
            </a:p>
          </p:txBody>
        </p:sp>
        <p:sp>
          <p:nvSpPr>
            <p:cNvPr id="24" name="Line 26">
              <a:extLst>
                <a:ext uri="{FF2B5EF4-FFF2-40B4-BE49-F238E27FC236}">
                  <a16:creationId xmlns:a16="http://schemas.microsoft.com/office/drawing/2014/main" id="{B67842B3-EBDA-4A0C-A5C9-C2C3E5591F0E}"/>
                </a:ext>
              </a:extLst>
            </p:cNvPr>
            <p:cNvSpPr>
              <a:spLocks noChangeShapeType="1"/>
            </p:cNvSpPr>
            <p:nvPr/>
          </p:nvSpPr>
          <p:spPr bwMode="auto">
            <a:xfrm rot="1934355" flipV="1">
              <a:off x="3072" y="1968"/>
              <a:ext cx="816" cy="1008"/>
            </a:xfrm>
            <a:prstGeom prst="line">
              <a:avLst/>
            </a:prstGeom>
            <a:noFill/>
            <a:ln w="38100">
              <a:solidFill>
                <a:srgbClr val="3333FF"/>
              </a:solidFill>
              <a:round/>
              <a:headEnd/>
              <a:tailEnd type="triangle" w="med" len="med"/>
            </a:ln>
            <a:extLst>
              <a:ext uri="{909E8E84-426E-40DD-AFC4-6F175D3DCCD1}">
                <a14:hiddenFill xmlns:a14="http://schemas.microsoft.com/office/drawing/2010/main">
                  <a:noFill/>
                </a14:hiddenFill>
              </a:ext>
            </a:extLst>
          </p:spPr>
          <p:txBody>
            <a:bodyPr/>
            <a:lstStyle/>
            <a:p>
              <a:pPr algn="ctr" eaLnBrk="1" fontAlgn="auto" hangingPunct="1">
                <a:spcBef>
                  <a:spcPct val="30000"/>
                </a:spcBef>
                <a:spcAft>
                  <a:spcPts val="0"/>
                </a:spcAft>
                <a:defRPr/>
              </a:pPr>
              <a:endParaRPr lang="zh-CN" altLang="en-US" sz="1600" b="0" kern="0">
                <a:solidFill>
                  <a:srgbClr val="3333FF"/>
                </a:solidFill>
              </a:endParaRPr>
            </a:p>
          </p:txBody>
        </p:sp>
      </p:grpSp>
      <p:grpSp>
        <p:nvGrpSpPr>
          <p:cNvPr id="25" name="Group 27">
            <a:extLst>
              <a:ext uri="{FF2B5EF4-FFF2-40B4-BE49-F238E27FC236}">
                <a16:creationId xmlns:a16="http://schemas.microsoft.com/office/drawing/2014/main" id="{551383CA-DE69-4561-967E-A79FC54F6EDD}"/>
              </a:ext>
            </a:extLst>
          </p:cNvPr>
          <p:cNvGrpSpPr>
            <a:grpSpLocks/>
          </p:cNvGrpSpPr>
          <p:nvPr/>
        </p:nvGrpSpPr>
        <p:grpSpPr bwMode="auto">
          <a:xfrm>
            <a:off x="1619250" y="2836863"/>
            <a:ext cx="561975" cy="1447800"/>
            <a:chOff x="1200" y="1872"/>
            <a:chExt cx="354" cy="912"/>
          </a:xfrm>
        </p:grpSpPr>
        <p:sp>
          <p:nvSpPr>
            <p:cNvPr id="26" name="Oval 28">
              <a:extLst>
                <a:ext uri="{FF2B5EF4-FFF2-40B4-BE49-F238E27FC236}">
                  <a16:creationId xmlns:a16="http://schemas.microsoft.com/office/drawing/2014/main" id="{4D477667-A769-47FC-B445-2E9312E02DD1}"/>
                </a:ext>
              </a:extLst>
            </p:cNvPr>
            <p:cNvSpPr>
              <a:spLocks noChangeArrowheads="1"/>
            </p:cNvSpPr>
            <p:nvPr/>
          </p:nvSpPr>
          <p:spPr bwMode="auto">
            <a:xfrm>
              <a:off x="1362" y="2064"/>
              <a:ext cx="192" cy="192"/>
            </a:xfrm>
            <a:prstGeom prst="ellipse">
              <a:avLst/>
            </a:prstGeom>
            <a:noFill/>
            <a:ln w="5715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lIns="93601" tIns="46801" rIns="93601" bIns="46801" anchor="ct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ct val="30000"/>
                </a:spcBef>
                <a:spcAft>
                  <a:spcPts val="0"/>
                </a:spcAft>
                <a:defRPr/>
              </a:pPr>
              <a:r>
                <a:rPr lang="en-US" altLang="zh-CN" kern="0">
                  <a:solidFill>
                    <a:srgbClr val="339933"/>
                  </a:solidFill>
                </a:rPr>
                <a:t>10</a:t>
              </a:r>
            </a:p>
          </p:txBody>
        </p:sp>
        <p:sp>
          <p:nvSpPr>
            <p:cNvPr id="27" name="Line 29">
              <a:extLst>
                <a:ext uri="{FF2B5EF4-FFF2-40B4-BE49-F238E27FC236}">
                  <a16:creationId xmlns:a16="http://schemas.microsoft.com/office/drawing/2014/main" id="{A849E2A2-8CCA-486B-8265-870A6E5888C3}"/>
                </a:ext>
              </a:extLst>
            </p:cNvPr>
            <p:cNvSpPr>
              <a:spLocks noChangeShapeType="1"/>
            </p:cNvSpPr>
            <p:nvPr/>
          </p:nvSpPr>
          <p:spPr bwMode="auto">
            <a:xfrm flipH="1">
              <a:off x="1200" y="1872"/>
              <a:ext cx="96" cy="912"/>
            </a:xfrm>
            <a:prstGeom prst="line">
              <a:avLst/>
            </a:prstGeom>
            <a:noFill/>
            <a:ln w="38100">
              <a:solidFill>
                <a:srgbClr val="339933"/>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algn="ctr" eaLnBrk="1" fontAlgn="auto" hangingPunct="1">
                <a:spcBef>
                  <a:spcPct val="30000"/>
                </a:spcBef>
                <a:spcAft>
                  <a:spcPts val="0"/>
                </a:spcAft>
                <a:defRPr/>
              </a:pPr>
              <a:endParaRPr lang="zh-CN" altLang="en-US" sz="1600" b="0" kern="0">
                <a:solidFill>
                  <a:srgbClr val="3333FF"/>
                </a:solidFill>
              </a:endParaRPr>
            </a:p>
          </p:txBody>
        </p:sp>
      </p:grpSp>
      <p:sp>
        <p:nvSpPr>
          <p:cNvPr id="28" name="Text Box 30">
            <a:extLst>
              <a:ext uri="{FF2B5EF4-FFF2-40B4-BE49-F238E27FC236}">
                <a16:creationId xmlns:a16="http://schemas.microsoft.com/office/drawing/2014/main" id="{83A4C45C-BAD9-42ED-A00E-912410D6A1C5}"/>
              </a:ext>
            </a:extLst>
          </p:cNvPr>
          <p:cNvSpPr txBox="1">
            <a:spLocks noChangeArrowheads="1"/>
          </p:cNvSpPr>
          <p:nvPr/>
        </p:nvSpPr>
        <p:spPr bwMode="auto">
          <a:xfrm>
            <a:off x="1390650" y="1498600"/>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i="1" u="sng" kern="0">
                <a:solidFill>
                  <a:srgbClr val="339933"/>
                </a:solidFill>
              </a:rPr>
              <a:t>www.a.com</a:t>
            </a:r>
            <a:endParaRPr lang="en-US" altLang="zh-CN" kern="0">
              <a:solidFill>
                <a:srgbClr val="339933"/>
              </a:solidFill>
            </a:endParaRPr>
          </a:p>
        </p:txBody>
      </p:sp>
      <p:pic>
        <p:nvPicPr>
          <p:cNvPr id="29" name="Picture 31" descr="server1">
            <a:extLst>
              <a:ext uri="{FF2B5EF4-FFF2-40B4-BE49-F238E27FC236}">
                <a16:creationId xmlns:a16="http://schemas.microsoft.com/office/drawing/2014/main" id="{0D38C68A-FE1E-4741-AC44-6821F46B2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6650" y="3827463"/>
            <a:ext cx="5873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2480" name="Object 2">
            <a:extLst>
              <a:ext uri="{FF2B5EF4-FFF2-40B4-BE49-F238E27FC236}">
                <a16:creationId xmlns:a16="http://schemas.microsoft.com/office/drawing/2014/main" id="{A7D2B15A-98DD-4981-91C5-3FB764888CDA}"/>
              </a:ext>
            </a:extLst>
          </p:cNvPr>
          <p:cNvGraphicFramePr>
            <a:graphicFrameLocks noChangeAspect="1"/>
          </p:cNvGraphicFramePr>
          <p:nvPr/>
        </p:nvGraphicFramePr>
        <p:xfrm>
          <a:off x="1231900" y="4665663"/>
          <a:ext cx="587375" cy="647700"/>
        </p:xfrm>
        <a:graphic>
          <a:graphicData uri="http://schemas.openxmlformats.org/presentationml/2006/ole">
            <mc:AlternateContent xmlns:mc="http://schemas.openxmlformats.org/markup-compatibility/2006">
              <mc:Choice xmlns:v="urn:schemas-microsoft-com:vml" Requires="v">
                <p:oleObj spid="_x0000_s62527" name="Photo Editor Photo" r:id="rId4" imgW="762106" imgH="838095" progId="MSPhotoEd.3">
                  <p:embed/>
                </p:oleObj>
              </mc:Choice>
              <mc:Fallback>
                <p:oleObj name="Photo Editor Photo" r:id="rId4" imgW="762106" imgH="838095" progId="MSPhotoEd.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1900" y="4665663"/>
                        <a:ext cx="5873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 name="Picture 33" descr="server1">
            <a:extLst>
              <a:ext uri="{FF2B5EF4-FFF2-40B4-BE49-F238E27FC236}">
                <a16:creationId xmlns:a16="http://schemas.microsoft.com/office/drawing/2014/main" id="{219D6F45-CE48-48C9-90EB-37FD375BC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475" y="2903538"/>
            <a:ext cx="5873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4" descr="server1">
            <a:extLst>
              <a:ext uri="{FF2B5EF4-FFF2-40B4-BE49-F238E27FC236}">
                <a16:creationId xmlns:a16="http://schemas.microsoft.com/office/drawing/2014/main" id="{EC2384C7-65D6-419F-85F8-6DA4E9458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7275" y="4808538"/>
            <a:ext cx="5873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3" name="Picture 35" descr="server1">
            <a:extLst>
              <a:ext uri="{FF2B5EF4-FFF2-40B4-BE49-F238E27FC236}">
                <a16:creationId xmlns:a16="http://schemas.microsoft.com/office/drawing/2014/main" id="{3F5C2E21-55ED-4B93-9FA5-6B025866A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75" y="2074863"/>
            <a:ext cx="5873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6">
            <a:extLst>
              <a:ext uri="{FF2B5EF4-FFF2-40B4-BE49-F238E27FC236}">
                <a16:creationId xmlns:a16="http://schemas.microsoft.com/office/drawing/2014/main" id="{C13A62CE-7B6A-4884-BC7F-4FBEBFC94747}"/>
              </a:ext>
            </a:extLst>
          </p:cNvPr>
          <p:cNvSpPr>
            <a:spLocks noChangeArrowheads="1"/>
          </p:cNvSpPr>
          <p:nvPr/>
        </p:nvSpPr>
        <p:spPr bwMode="auto">
          <a:xfrm>
            <a:off x="4362450" y="1541463"/>
            <a:ext cx="18097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sz="1400" kern="0">
                <a:solidFill>
                  <a:srgbClr val="000000"/>
                </a:solidFill>
              </a:rPr>
              <a:t>a.com Name Server</a:t>
            </a:r>
          </a:p>
          <a:p>
            <a:pPr eaLnBrk="1" fontAlgn="auto" hangingPunct="1">
              <a:spcBef>
                <a:spcPts val="0"/>
              </a:spcBef>
              <a:spcAft>
                <a:spcPts val="0"/>
              </a:spcAft>
              <a:defRPr/>
            </a:pPr>
            <a:r>
              <a:rPr lang="en-US" altLang="zh-CN" sz="1400" kern="0">
                <a:solidFill>
                  <a:srgbClr val="000000"/>
                </a:solidFill>
              </a:rPr>
              <a:t>216.34.94.32</a:t>
            </a:r>
          </a:p>
        </p:txBody>
      </p:sp>
      <p:sp>
        <p:nvSpPr>
          <p:cNvPr id="35" name="Rectangle 37">
            <a:extLst>
              <a:ext uri="{FF2B5EF4-FFF2-40B4-BE49-F238E27FC236}">
                <a16:creationId xmlns:a16="http://schemas.microsoft.com/office/drawing/2014/main" id="{2350659B-0ECC-4850-934F-77CE93C3B23E}"/>
              </a:ext>
            </a:extLst>
          </p:cNvPr>
          <p:cNvSpPr>
            <a:spLocks noChangeArrowheads="1"/>
          </p:cNvSpPr>
          <p:nvPr/>
        </p:nvSpPr>
        <p:spPr bwMode="auto">
          <a:xfrm>
            <a:off x="6802438" y="4849813"/>
            <a:ext cx="182721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sz="1400" kern="0">
                <a:solidFill>
                  <a:prstClr val="black"/>
                </a:solidFill>
              </a:rPr>
              <a:t>Root name Server  192.33.4.12</a:t>
            </a:r>
          </a:p>
          <a:p>
            <a:pPr eaLnBrk="1" fontAlgn="auto" hangingPunct="1">
              <a:spcBef>
                <a:spcPts val="0"/>
              </a:spcBef>
              <a:spcAft>
                <a:spcPts val="0"/>
              </a:spcAft>
              <a:defRPr/>
            </a:pPr>
            <a:r>
              <a:rPr lang="en-US" altLang="zh-CN" sz="1400" kern="0">
                <a:solidFill>
                  <a:prstClr val="black"/>
                </a:solidFill>
              </a:rPr>
              <a:t>c.root-servers.net</a:t>
            </a:r>
          </a:p>
        </p:txBody>
      </p:sp>
      <p:sp>
        <p:nvSpPr>
          <p:cNvPr id="36" name="Rectangle 38">
            <a:extLst>
              <a:ext uri="{FF2B5EF4-FFF2-40B4-BE49-F238E27FC236}">
                <a16:creationId xmlns:a16="http://schemas.microsoft.com/office/drawing/2014/main" id="{8B64935D-1DF0-442C-A00A-E9E0CED3C8A1}"/>
              </a:ext>
            </a:extLst>
          </p:cNvPr>
          <p:cNvSpPr>
            <a:spLocks noChangeArrowheads="1"/>
          </p:cNvSpPr>
          <p:nvPr/>
        </p:nvSpPr>
        <p:spPr bwMode="auto">
          <a:xfrm>
            <a:off x="5429250" y="4360863"/>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sz="1400" kern="0">
                <a:solidFill>
                  <a:srgbClr val="000099"/>
                </a:solidFill>
              </a:rPr>
              <a:t>216.34.94.17</a:t>
            </a:r>
          </a:p>
        </p:txBody>
      </p:sp>
      <p:sp>
        <p:nvSpPr>
          <p:cNvPr id="37" name="Rectangle 39">
            <a:extLst>
              <a:ext uri="{FF2B5EF4-FFF2-40B4-BE49-F238E27FC236}">
                <a16:creationId xmlns:a16="http://schemas.microsoft.com/office/drawing/2014/main" id="{F6F68CE7-DDB1-4A29-A3C3-A0474BED87D1}"/>
              </a:ext>
            </a:extLst>
          </p:cNvPr>
          <p:cNvSpPr>
            <a:spLocks noChangeArrowheads="1"/>
          </p:cNvSpPr>
          <p:nvPr/>
        </p:nvSpPr>
        <p:spPr bwMode="auto">
          <a:xfrm>
            <a:off x="2533650" y="2379663"/>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sz="1400" kern="0">
                <a:solidFill>
                  <a:srgbClr val="000099"/>
                </a:solidFill>
              </a:rPr>
              <a:t>202.96.185.6</a:t>
            </a:r>
          </a:p>
        </p:txBody>
      </p:sp>
      <p:sp>
        <p:nvSpPr>
          <p:cNvPr id="38" name="Rectangle 40">
            <a:extLst>
              <a:ext uri="{FF2B5EF4-FFF2-40B4-BE49-F238E27FC236}">
                <a16:creationId xmlns:a16="http://schemas.microsoft.com/office/drawing/2014/main" id="{0DF74E52-478C-489D-9CE3-6E9F72625623}"/>
              </a:ext>
            </a:extLst>
          </p:cNvPr>
          <p:cNvSpPr>
            <a:spLocks noChangeArrowheads="1"/>
          </p:cNvSpPr>
          <p:nvPr/>
        </p:nvSpPr>
        <p:spPr bwMode="auto">
          <a:xfrm>
            <a:off x="2228850" y="3903663"/>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sz="1400" kern="0">
                <a:solidFill>
                  <a:srgbClr val="000099"/>
                </a:solidFill>
              </a:rPr>
              <a:t>202.96.185.6</a:t>
            </a:r>
          </a:p>
        </p:txBody>
      </p:sp>
      <p:sp>
        <p:nvSpPr>
          <p:cNvPr id="39" name="Text Box 41">
            <a:extLst>
              <a:ext uri="{FF2B5EF4-FFF2-40B4-BE49-F238E27FC236}">
                <a16:creationId xmlns:a16="http://schemas.microsoft.com/office/drawing/2014/main" id="{BA3C6AC9-7CD2-44A2-B71C-42B9068548F3}"/>
              </a:ext>
            </a:extLst>
          </p:cNvPr>
          <p:cNvSpPr txBox="1">
            <a:spLocks noChangeArrowheads="1"/>
          </p:cNvSpPr>
          <p:nvPr/>
        </p:nvSpPr>
        <p:spPr bwMode="auto">
          <a:xfrm>
            <a:off x="1390650" y="1738313"/>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kern="0">
                <a:solidFill>
                  <a:srgbClr val="339933"/>
                </a:solidFill>
              </a:rPr>
              <a:t>202.96.185.6</a:t>
            </a:r>
          </a:p>
        </p:txBody>
      </p:sp>
      <p:sp>
        <p:nvSpPr>
          <p:cNvPr id="40" name="Rectangle 42">
            <a:extLst>
              <a:ext uri="{FF2B5EF4-FFF2-40B4-BE49-F238E27FC236}">
                <a16:creationId xmlns:a16="http://schemas.microsoft.com/office/drawing/2014/main" id="{923A2D73-D9BC-41D3-B56C-1339414F4224}"/>
              </a:ext>
            </a:extLst>
          </p:cNvPr>
          <p:cNvSpPr>
            <a:spLocks noChangeArrowheads="1"/>
          </p:cNvSpPr>
          <p:nvPr/>
        </p:nvSpPr>
        <p:spPr bwMode="auto">
          <a:xfrm>
            <a:off x="6877050" y="3021013"/>
            <a:ext cx="17526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sz="1400" kern="0">
                <a:solidFill>
                  <a:srgbClr val="000000"/>
                </a:solidFill>
              </a:rPr>
              <a:t>.com Name Server</a:t>
            </a:r>
            <a:br>
              <a:rPr lang="en-US" altLang="zh-CN" sz="1400" kern="0">
                <a:solidFill>
                  <a:srgbClr val="000000"/>
                </a:solidFill>
              </a:rPr>
            </a:br>
            <a:r>
              <a:rPr lang="en-US" altLang="zh-CN" sz="1400" kern="0">
                <a:solidFill>
                  <a:srgbClr val="000000"/>
                </a:solidFill>
              </a:rPr>
              <a:t>216.34.94.17</a:t>
            </a:r>
          </a:p>
        </p:txBody>
      </p:sp>
      <p:grpSp>
        <p:nvGrpSpPr>
          <p:cNvPr id="41" name="Group 52">
            <a:extLst>
              <a:ext uri="{FF2B5EF4-FFF2-40B4-BE49-F238E27FC236}">
                <a16:creationId xmlns:a16="http://schemas.microsoft.com/office/drawing/2014/main" id="{7A28A149-5200-4BCF-A512-5C12CFA1B901}"/>
              </a:ext>
            </a:extLst>
          </p:cNvPr>
          <p:cNvGrpSpPr>
            <a:grpSpLocks/>
          </p:cNvGrpSpPr>
          <p:nvPr/>
        </p:nvGrpSpPr>
        <p:grpSpPr bwMode="auto">
          <a:xfrm>
            <a:off x="3295650" y="2339975"/>
            <a:ext cx="1066800" cy="1295400"/>
            <a:chOff x="2256" y="1559"/>
            <a:chExt cx="672" cy="816"/>
          </a:xfrm>
        </p:grpSpPr>
        <p:sp>
          <p:nvSpPr>
            <p:cNvPr id="42" name="Oval 44">
              <a:extLst>
                <a:ext uri="{FF2B5EF4-FFF2-40B4-BE49-F238E27FC236}">
                  <a16:creationId xmlns:a16="http://schemas.microsoft.com/office/drawing/2014/main" id="{A8FBB7B8-D17E-4D64-9F08-A87AC5103DD8}"/>
                </a:ext>
              </a:extLst>
            </p:cNvPr>
            <p:cNvSpPr>
              <a:spLocks noChangeArrowheads="1"/>
            </p:cNvSpPr>
            <p:nvPr/>
          </p:nvSpPr>
          <p:spPr bwMode="auto">
            <a:xfrm>
              <a:off x="2362" y="1986"/>
              <a:ext cx="158" cy="155"/>
            </a:xfrm>
            <a:prstGeom prst="ellipse">
              <a:avLst/>
            </a:prstGeom>
            <a:noFill/>
            <a:ln w="5715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3601" tIns="46801" rIns="93601" bIns="46801" anchor="ct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ct val="30000"/>
                </a:spcBef>
                <a:spcAft>
                  <a:spcPts val="0"/>
                </a:spcAft>
                <a:defRPr/>
              </a:pPr>
              <a:r>
                <a:rPr lang="en-US" altLang="zh-CN" kern="0"/>
                <a:t>8</a:t>
              </a:r>
            </a:p>
          </p:txBody>
        </p:sp>
        <p:sp>
          <p:nvSpPr>
            <p:cNvPr id="43" name="Line 45">
              <a:extLst>
                <a:ext uri="{FF2B5EF4-FFF2-40B4-BE49-F238E27FC236}">
                  <a16:creationId xmlns:a16="http://schemas.microsoft.com/office/drawing/2014/main" id="{202E1DC5-5A89-43F9-925D-1437FCBE49F6}"/>
                </a:ext>
              </a:extLst>
            </p:cNvPr>
            <p:cNvSpPr>
              <a:spLocks noChangeShapeType="1"/>
            </p:cNvSpPr>
            <p:nvPr/>
          </p:nvSpPr>
          <p:spPr bwMode="auto">
            <a:xfrm rot="19250481" flipV="1">
              <a:off x="2256" y="1559"/>
              <a:ext cx="672" cy="816"/>
            </a:xfrm>
            <a:prstGeom prst="line">
              <a:avLst/>
            </a:prstGeom>
            <a:noFill/>
            <a:ln w="38100">
              <a:solidFill>
                <a:srgbClr val="3333FF"/>
              </a:solidFill>
              <a:round/>
              <a:headEnd type="triangle" w="med" len="med"/>
              <a:tailEnd/>
            </a:ln>
            <a:extLst>
              <a:ext uri="{909E8E84-426E-40DD-AFC4-6F175D3DCCD1}">
                <a14:hiddenFill xmlns:a14="http://schemas.microsoft.com/office/drawing/2010/main">
                  <a:noFill/>
                </a14:hiddenFill>
              </a:ext>
            </a:extLst>
          </p:spPr>
          <p:txBody>
            <a:bodyPr/>
            <a:lstStyle/>
            <a:p>
              <a:pPr algn="ctr" eaLnBrk="1" fontAlgn="auto" hangingPunct="1">
                <a:spcBef>
                  <a:spcPct val="30000"/>
                </a:spcBef>
                <a:spcAft>
                  <a:spcPts val="0"/>
                </a:spcAft>
                <a:defRPr/>
              </a:pPr>
              <a:endParaRPr lang="zh-CN" altLang="en-US" sz="1600" b="0" kern="0">
                <a:solidFill>
                  <a:srgbClr val="3333FF"/>
                </a:solidFill>
              </a:endParaRPr>
            </a:p>
          </p:txBody>
        </p:sp>
      </p:grpSp>
      <p:grpSp>
        <p:nvGrpSpPr>
          <p:cNvPr id="44" name="Group 51">
            <a:extLst>
              <a:ext uri="{FF2B5EF4-FFF2-40B4-BE49-F238E27FC236}">
                <a16:creationId xmlns:a16="http://schemas.microsoft.com/office/drawing/2014/main" id="{83916DAC-BAAC-4320-AB86-49BB717237D4}"/>
              </a:ext>
            </a:extLst>
          </p:cNvPr>
          <p:cNvGrpSpPr>
            <a:grpSpLocks/>
          </p:cNvGrpSpPr>
          <p:nvPr/>
        </p:nvGrpSpPr>
        <p:grpSpPr bwMode="auto">
          <a:xfrm>
            <a:off x="3560763" y="2392363"/>
            <a:ext cx="1066800" cy="1206500"/>
            <a:chOff x="2423" y="1592"/>
            <a:chExt cx="672" cy="760"/>
          </a:xfrm>
        </p:grpSpPr>
        <p:sp>
          <p:nvSpPr>
            <p:cNvPr id="45" name="Oval 47">
              <a:extLst>
                <a:ext uri="{FF2B5EF4-FFF2-40B4-BE49-F238E27FC236}">
                  <a16:creationId xmlns:a16="http://schemas.microsoft.com/office/drawing/2014/main" id="{7DC40D37-E9C1-40AC-8549-64B82B3C837A}"/>
                </a:ext>
              </a:extLst>
            </p:cNvPr>
            <p:cNvSpPr>
              <a:spLocks noChangeArrowheads="1"/>
            </p:cNvSpPr>
            <p:nvPr/>
          </p:nvSpPr>
          <p:spPr bwMode="auto">
            <a:xfrm>
              <a:off x="2825" y="1796"/>
              <a:ext cx="158" cy="144"/>
            </a:xfrm>
            <a:prstGeom prst="ellipse">
              <a:avLst/>
            </a:prstGeom>
            <a:noFill/>
            <a:ln w="5715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lIns="93601" tIns="46801" rIns="93601" bIns="46801" anchor="ct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algn="ctr" eaLnBrk="1" fontAlgn="auto" hangingPunct="1">
                <a:spcBef>
                  <a:spcPct val="30000"/>
                </a:spcBef>
                <a:spcAft>
                  <a:spcPts val="0"/>
                </a:spcAft>
                <a:defRPr/>
              </a:pPr>
              <a:r>
                <a:rPr lang="en-US" altLang="zh-CN" kern="0"/>
                <a:t>7</a:t>
              </a:r>
            </a:p>
          </p:txBody>
        </p:sp>
        <p:sp>
          <p:nvSpPr>
            <p:cNvPr id="46" name="Line 48">
              <a:extLst>
                <a:ext uri="{FF2B5EF4-FFF2-40B4-BE49-F238E27FC236}">
                  <a16:creationId xmlns:a16="http://schemas.microsoft.com/office/drawing/2014/main" id="{A159855A-5622-4DF8-A6A6-9FD7EDFBE8D8}"/>
                </a:ext>
              </a:extLst>
            </p:cNvPr>
            <p:cNvSpPr>
              <a:spLocks noChangeShapeType="1"/>
            </p:cNvSpPr>
            <p:nvPr/>
          </p:nvSpPr>
          <p:spPr bwMode="auto">
            <a:xfrm rot="19126720" flipV="1">
              <a:off x="2423" y="1592"/>
              <a:ext cx="672" cy="760"/>
            </a:xfrm>
            <a:prstGeom prst="line">
              <a:avLst/>
            </a:prstGeom>
            <a:noFill/>
            <a:ln w="38100">
              <a:solidFill>
                <a:srgbClr val="3333FF"/>
              </a:solidFill>
              <a:round/>
              <a:headEnd/>
              <a:tailEnd type="triangle" w="med" len="med"/>
            </a:ln>
            <a:extLst>
              <a:ext uri="{909E8E84-426E-40DD-AFC4-6F175D3DCCD1}">
                <a14:hiddenFill xmlns:a14="http://schemas.microsoft.com/office/drawing/2010/main">
                  <a:noFill/>
                </a14:hiddenFill>
              </a:ext>
            </a:extLst>
          </p:spPr>
          <p:txBody>
            <a:bodyPr/>
            <a:lstStyle/>
            <a:p>
              <a:pPr algn="ctr" eaLnBrk="1" fontAlgn="auto" hangingPunct="1">
                <a:spcBef>
                  <a:spcPct val="30000"/>
                </a:spcBef>
                <a:spcAft>
                  <a:spcPts val="0"/>
                </a:spcAft>
                <a:defRPr/>
              </a:pPr>
              <a:endParaRPr lang="zh-CN" altLang="en-US" sz="1600" b="0" kern="0">
                <a:solidFill>
                  <a:srgbClr val="3333FF"/>
                </a:solidFill>
              </a:endParaRPr>
            </a:p>
          </p:txBody>
        </p:sp>
      </p:grpSp>
      <p:pic>
        <p:nvPicPr>
          <p:cNvPr id="47" name="Picture 49" descr="server1">
            <a:extLst>
              <a:ext uri="{FF2B5EF4-FFF2-40B4-BE49-F238E27FC236}">
                <a16:creationId xmlns:a16="http://schemas.microsoft.com/office/drawing/2014/main" id="{41FA93FA-CE33-4F66-AD04-90FA4BFA8A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875" y="1389063"/>
            <a:ext cx="5873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50">
            <a:extLst>
              <a:ext uri="{FF2B5EF4-FFF2-40B4-BE49-F238E27FC236}">
                <a16:creationId xmlns:a16="http://schemas.microsoft.com/office/drawing/2014/main" id="{20240EBE-A9C9-48C7-9D2C-F65D6EBF5741}"/>
              </a:ext>
            </a:extLst>
          </p:cNvPr>
          <p:cNvSpPr>
            <a:spLocks noChangeArrowheads="1"/>
          </p:cNvSpPr>
          <p:nvPr/>
        </p:nvSpPr>
        <p:spPr bwMode="auto">
          <a:xfrm rot="20473260">
            <a:off x="5048250" y="2913063"/>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b="1">
                <a:solidFill>
                  <a:srgbClr val="3333FF"/>
                </a:solidFill>
                <a:latin typeface="Arial" panose="020B0604020202020204" pitchFamily="34" charset="0"/>
                <a:ea typeface="宋体" panose="02010600030101010101" pitchFamily="2" charset="-122"/>
              </a:defRPr>
            </a:lvl1pPr>
            <a:lvl2pPr marL="742950" indent="-285750">
              <a:defRPr sz="1600" b="1">
                <a:solidFill>
                  <a:srgbClr val="3333FF"/>
                </a:solidFill>
                <a:latin typeface="Arial" panose="020B0604020202020204" pitchFamily="34" charset="0"/>
                <a:ea typeface="宋体" panose="02010600030101010101" pitchFamily="2" charset="-122"/>
              </a:defRPr>
            </a:lvl2pPr>
            <a:lvl3pPr marL="1143000" indent="-228600">
              <a:defRPr sz="1600" b="1">
                <a:solidFill>
                  <a:srgbClr val="3333FF"/>
                </a:solidFill>
                <a:latin typeface="Arial" panose="020B0604020202020204" pitchFamily="34" charset="0"/>
                <a:ea typeface="宋体" panose="02010600030101010101" pitchFamily="2" charset="-122"/>
              </a:defRPr>
            </a:lvl3pPr>
            <a:lvl4pPr marL="1600200" indent="-228600">
              <a:defRPr sz="1600" b="1">
                <a:solidFill>
                  <a:srgbClr val="3333FF"/>
                </a:solidFill>
                <a:latin typeface="Arial" panose="020B0604020202020204" pitchFamily="34" charset="0"/>
                <a:ea typeface="宋体" panose="02010600030101010101" pitchFamily="2" charset="-122"/>
              </a:defRPr>
            </a:lvl4pPr>
            <a:lvl5pPr marL="2057400" indent="-228600">
              <a:defRPr sz="1600" b="1">
                <a:solidFill>
                  <a:srgbClr val="3333FF"/>
                </a:solidFill>
                <a:latin typeface="Arial" panose="020B0604020202020204" pitchFamily="34" charset="0"/>
                <a:ea typeface="宋体" panose="02010600030101010101" pitchFamily="2" charset="-122"/>
              </a:defRPr>
            </a:lvl5pPr>
            <a:lvl6pPr marL="25146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6pPr>
            <a:lvl7pPr marL="29718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7pPr>
            <a:lvl8pPr marL="34290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8pPr>
            <a:lvl9pPr marL="3886200" indent="-228600" algn="ctr" eaLnBrk="0" fontAlgn="base" hangingPunct="0">
              <a:spcBef>
                <a:spcPct val="30000"/>
              </a:spcBef>
              <a:spcAft>
                <a:spcPct val="0"/>
              </a:spcAft>
              <a:defRPr sz="1600" b="1">
                <a:solidFill>
                  <a:srgbClr val="3333FF"/>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sz="1400" kern="0">
                <a:solidFill>
                  <a:srgbClr val="000099"/>
                </a:solidFill>
              </a:rPr>
              <a:t>216.34.94.32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dissolve">
                                      <p:cBhvr>
                                        <p:cTn id="15" dur="500"/>
                                        <p:tgtEl>
                                          <p:spTgt spid="32"/>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dissolve">
                                      <p:cBhvr>
                                        <p:cTn id="19" dur="500"/>
                                        <p:tgtEl>
                                          <p:spTgt spid="31"/>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dissolve">
                                      <p:cBhvr>
                                        <p:cTn id="23" dur="500"/>
                                        <p:tgtEl>
                                          <p:spTgt spid="4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par>
                          <p:cTn id="29" fill="hold" nodeType="afterGroup">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nodeType="afterGroup">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par>
                          <p:cTn id="47" fill="hold" nodeType="afterGroup">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dissolve">
                                      <p:cBhvr>
                                        <p:cTn id="50" dur="500"/>
                                        <p:tgtEl>
                                          <p:spTgt spid="36"/>
                                        </p:tgtEl>
                                      </p:cBhvr>
                                    </p:animEffect>
                                  </p:childTnLst>
                                </p:cTn>
                              </p:par>
                            </p:childTnLst>
                          </p:cTn>
                        </p:par>
                        <p:par>
                          <p:cTn id="51" fill="hold" nodeType="afterGroup">
                            <p:stCondLst>
                              <p:cond delay="1500"/>
                            </p:stCondLst>
                            <p:childTnLst>
                              <p:par>
                                <p:cTn id="52" presetID="22" presetClass="entr" presetSubtype="2" fill="hold"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right)">
                                      <p:cBhvr>
                                        <p:cTn id="54" dur="500"/>
                                        <p:tgtEl>
                                          <p:spTgt spid="1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par>
                          <p:cTn id="59" fill="hold" nodeType="afterGroup">
                            <p:stCondLst>
                              <p:cond delay="0"/>
                            </p:stCondLst>
                            <p:childTnLst>
                              <p:par>
                                <p:cTn id="60" presetID="9" presetClass="entr" presetSubtype="0" fill="hold" grpId="0" nodeType="after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dissolve">
                                      <p:cBhvr>
                                        <p:cTn id="62" dur="500"/>
                                        <p:tgtEl>
                                          <p:spTgt spid="40"/>
                                        </p:tgtEl>
                                      </p:cBhvr>
                                    </p:animEffect>
                                  </p:childTnLst>
                                </p:cTn>
                              </p:par>
                            </p:childTnLst>
                          </p:cTn>
                        </p:par>
                        <p:par>
                          <p:cTn id="63" fill="hold" nodeType="afterGroup">
                            <p:stCondLst>
                              <p:cond delay="500"/>
                            </p:stCondLst>
                            <p:childTnLst>
                              <p:par>
                                <p:cTn id="64" presetID="9" presetClass="entr" presetSubtype="0" fill="hold" grpId="0" nodeType="after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dissolve">
                                      <p:cBhvr>
                                        <p:cTn id="66" dur="500"/>
                                        <p:tgtEl>
                                          <p:spTgt spid="48"/>
                                        </p:tgtEl>
                                      </p:cBhvr>
                                    </p:animEffect>
                                  </p:childTnLst>
                                </p:cTn>
                              </p:par>
                            </p:childTnLst>
                          </p:cTn>
                        </p:par>
                        <p:par>
                          <p:cTn id="67" fill="hold" nodeType="afterGroup">
                            <p:stCondLst>
                              <p:cond delay="1000"/>
                            </p:stCondLst>
                            <p:childTnLst>
                              <p:par>
                                <p:cTn id="68" presetID="1" presetClass="entr" presetSubtype="0"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0"/>
                                          </p:stCondLst>
                                        </p:cTn>
                                        <p:tgtEl>
                                          <p:spTgt spid="44"/>
                                        </p:tgtEl>
                                        <p:attrNameLst>
                                          <p:attrName>style.visibility</p:attrName>
                                        </p:attrNameLst>
                                      </p:cBhvr>
                                      <p:to>
                                        <p:strVal val="visible"/>
                                      </p:to>
                                    </p:set>
                                  </p:childTnLst>
                                </p:cTn>
                              </p:par>
                            </p:childTnLst>
                          </p:cTn>
                        </p:par>
                        <p:par>
                          <p:cTn id="74" fill="hold" nodeType="afterGroup">
                            <p:stCondLst>
                              <p:cond delay="0"/>
                            </p:stCondLst>
                            <p:childTnLst>
                              <p:par>
                                <p:cTn id="75" presetID="9" presetClass="entr" presetSubtype="0"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dissolve">
                                      <p:cBhvr>
                                        <p:cTn id="77" dur="500"/>
                                        <p:tgtEl>
                                          <p:spTgt spid="34"/>
                                        </p:tgtEl>
                                      </p:cBhvr>
                                    </p:animEffect>
                                  </p:childTnLst>
                                </p:cTn>
                              </p:par>
                            </p:childTnLst>
                          </p:cTn>
                        </p:par>
                        <p:par>
                          <p:cTn id="78" fill="hold" nodeType="afterGroup">
                            <p:stCondLst>
                              <p:cond delay="500"/>
                            </p:stCondLst>
                            <p:childTnLst>
                              <p:par>
                                <p:cTn id="79" presetID="9" presetClass="entr" presetSubtype="0" fill="hold" grpId="0" nodeType="after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1000"/>
                                        <p:tgtEl>
                                          <p:spTgt spid="37"/>
                                        </p:tgtEl>
                                      </p:cBhvr>
                                    </p:animEffect>
                                  </p:childTnLst>
                                </p:cTn>
                              </p:par>
                            </p:childTnLst>
                          </p:cTn>
                        </p:par>
                        <p:par>
                          <p:cTn id="82" fill="hold" nodeType="afterGroup">
                            <p:stCondLst>
                              <p:cond delay="1500"/>
                            </p:stCondLst>
                            <p:childTnLst>
                              <p:par>
                                <p:cTn id="83" presetID="1" presetClass="entr" presetSubtype="0" fill="hold" nodeType="after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dissolve">
                                      <p:cBhvr>
                                        <p:cTn id="89" dur="1000"/>
                                        <p:tgtEl>
                                          <p:spTgt spid="38"/>
                                        </p:tgtEl>
                                      </p:cBhvr>
                                    </p:animEffect>
                                  </p:childTnLst>
                                </p:cTn>
                              </p:par>
                            </p:childTnLst>
                          </p:cTn>
                        </p:par>
                        <p:par>
                          <p:cTn id="90" fill="hold" nodeType="afterGroup">
                            <p:stCondLst>
                              <p:cond delay="1000"/>
                            </p:stCondLst>
                            <p:childTnLst>
                              <p:par>
                                <p:cTn id="91" presetID="22" presetClass="entr" presetSubtype="2" fill="hold" nodeType="after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wipe(right)">
                                      <p:cBhvr>
                                        <p:cTn id="93" dur="500"/>
                                        <p:tgtEl>
                                          <p:spTgt spid="16"/>
                                        </p:tgtEl>
                                      </p:cBhvr>
                                    </p:animEffect>
                                  </p:childTnLst>
                                </p:cTn>
                              </p:par>
                            </p:childTnLst>
                          </p:cTn>
                        </p:par>
                        <p:par>
                          <p:cTn id="94" fill="hold" nodeType="afterGroup">
                            <p:stCondLst>
                              <p:cond delay="1500"/>
                            </p:stCondLst>
                            <p:childTnLst>
                              <p:par>
                                <p:cTn id="95" presetID="22" presetClass="entr" presetSubtype="4" fill="hold"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down)">
                                      <p:cBhvr>
                                        <p:cTn id="9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nimBg="1" autoUpdateAnimBg="0"/>
      <p:bldP spid="6" grpId="0" animBg="1" autoUpdateAnimBg="0"/>
      <p:bldP spid="34" grpId="0" autoUpdateAnimBg="0"/>
      <p:bldP spid="35" grpId="0" autoUpdateAnimBg="0"/>
      <p:bldP spid="36" grpId="0" autoUpdateAnimBg="0"/>
      <p:bldP spid="37" grpId="0" autoUpdateAnimBg="0"/>
      <p:bldP spid="38" grpId="0" autoUpdateAnimBg="0"/>
      <p:bldP spid="40" grpId="0" autoUpdateAnimBg="0"/>
      <p:bldP spid="4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1">
            <a:extLst>
              <a:ext uri="{FF2B5EF4-FFF2-40B4-BE49-F238E27FC236}">
                <a16:creationId xmlns:a16="http://schemas.microsoft.com/office/drawing/2014/main" id="{8228831C-A258-4C9F-9D43-8E9BE20F189E}"/>
              </a:ext>
            </a:extLst>
          </p:cNvPr>
          <p:cNvSpPr>
            <a:spLocks noChangeArrowheads="1"/>
          </p:cNvSpPr>
          <p:nvPr/>
        </p:nvSpPr>
        <p:spPr bwMode="auto">
          <a:xfrm>
            <a:off x="984250" y="1233488"/>
            <a:ext cx="2778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3. </a:t>
            </a:r>
            <a:r>
              <a:rPr lang="zh-CN" altLang="en-US" sz="2400"/>
              <a:t>名字的高速缓存 </a:t>
            </a:r>
          </a:p>
        </p:txBody>
      </p:sp>
      <p:sp>
        <p:nvSpPr>
          <p:cNvPr id="3" name="Rectangle 3">
            <a:extLst>
              <a:ext uri="{FF2B5EF4-FFF2-40B4-BE49-F238E27FC236}">
                <a16:creationId xmlns:a16="http://schemas.microsoft.com/office/drawing/2014/main" id="{B34D981D-1B79-422C-AF47-F66F5B4AD07E}"/>
              </a:ext>
            </a:extLst>
          </p:cNvPr>
          <p:cNvSpPr txBox="1">
            <a:spLocks noChangeArrowheads="1"/>
          </p:cNvSpPr>
          <p:nvPr/>
        </p:nvSpPr>
        <p:spPr bwMode="auto">
          <a:xfrm>
            <a:off x="984250" y="1787525"/>
            <a:ext cx="7843838"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defRPr/>
            </a:pPr>
            <a:r>
              <a:rPr lang="zh-CN" altLang="en-US" sz="2400" b="0" kern="0">
                <a:solidFill>
                  <a:schemeClr val="tx1"/>
                </a:solidFill>
                <a:latin typeface="+mn-ea"/>
              </a:rPr>
              <a:t>每个域名服务器都维护一个高速缓存，存放最近用过的名字以及从何处获得名字映射信息的记录。</a:t>
            </a:r>
          </a:p>
          <a:p>
            <a:pPr eaLnBrk="1" hangingPunct="1">
              <a:buClr>
                <a:srgbClr val="3333CC"/>
              </a:buClr>
              <a:defRPr/>
            </a:pPr>
            <a:r>
              <a:rPr lang="zh-CN" altLang="en-US" sz="2400" b="0" kern="0">
                <a:solidFill>
                  <a:schemeClr val="tx1"/>
                </a:solidFill>
                <a:latin typeface="+mn-ea"/>
              </a:rPr>
              <a:t>可大大减轻根域名服务器的负荷，使因特网上的 </a:t>
            </a:r>
            <a:r>
              <a:rPr lang="en-US" altLang="zh-CN" sz="2400" b="0" kern="0">
                <a:solidFill>
                  <a:schemeClr val="tx1"/>
                </a:solidFill>
                <a:latin typeface="+mn-ea"/>
              </a:rPr>
              <a:t>DNS </a:t>
            </a:r>
            <a:r>
              <a:rPr lang="zh-CN" altLang="en-US" sz="2400" b="0" kern="0">
                <a:solidFill>
                  <a:schemeClr val="tx1"/>
                </a:solidFill>
                <a:latin typeface="+mn-ea"/>
              </a:rPr>
              <a:t>查询请求和回答报文的数量大为减少。 </a:t>
            </a:r>
          </a:p>
          <a:p>
            <a:pPr eaLnBrk="1" hangingPunct="1">
              <a:buClr>
                <a:srgbClr val="3333CC"/>
              </a:buClr>
              <a:defRPr/>
            </a:pPr>
            <a:r>
              <a:rPr lang="zh-CN" altLang="en-US" sz="2400" b="0" kern="0">
                <a:solidFill>
                  <a:schemeClr val="tx1"/>
                </a:solidFill>
                <a:latin typeface="+mn-ea"/>
              </a:rPr>
              <a:t>为保持高速缓存中的内容正确，域名服务器应为每项内容设置计时器，并处理超过合理时间的项（例如，每个项目只存放两天）。</a:t>
            </a:r>
          </a:p>
          <a:p>
            <a:pPr eaLnBrk="1" hangingPunct="1">
              <a:buClr>
                <a:srgbClr val="3333CC"/>
              </a:buClr>
              <a:defRPr/>
            </a:pPr>
            <a:r>
              <a:rPr lang="zh-CN" altLang="en-US" sz="2400" b="0" kern="0">
                <a:solidFill>
                  <a:schemeClr val="tx1"/>
                </a:solidFill>
                <a:latin typeface="+mn-ea"/>
              </a:rPr>
              <a:t>当权限域名服务器回答一个查询请求时，在响应中都指明绑定有效存在的时间值。增加此时间值可减少网络开销，而减少此时间值可提高域名转换的准确性。 </a:t>
            </a:r>
            <a:endParaRPr lang="zh-CN" altLang="en-US" sz="2400" b="0" kern="0" dirty="0">
              <a:solidFill>
                <a:schemeClr val="tx1"/>
              </a:solidFill>
              <a:latin typeface="+mn-ea"/>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a:extLst>
              <a:ext uri="{FF2B5EF4-FFF2-40B4-BE49-F238E27FC236}">
                <a16:creationId xmlns:a16="http://schemas.microsoft.com/office/drawing/2014/main" id="{F93624F9-5CB7-441A-B48B-CB6137C99CD0}"/>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609600" indent="-6096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671513"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090613"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509713"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1928813"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3860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8432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3004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7576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333399"/>
                </a:solidFill>
                <a:latin typeface="Times New Roman" panose="02020603050405020304" pitchFamily="18" charset="0"/>
                <a:ea typeface="黑体" panose="02010609060101010101" pitchFamily="49" charset="-122"/>
              </a:rPr>
              <a:t>7.2.3 DNS</a:t>
            </a:r>
            <a:r>
              <a:rPr lang="zh-CN" altLang="en-US" sz="3200">
                <a:solidFill>
                  <a:srgbClr val="333399"/>
                </a:solidFill>
                <a:latin typeface="Times New Roman" panose="02020603050405020304" pitchFamily="18" charset="0"/>
                <a:ea typeface="黑体" panose="02010609060101010101" pitchFamily="49" charset="-122"/>
              </a:rPr>
              <a:t>的报文结构</a:t>
            </a:r>
          </a:p>
        </p:txBody>
      </p:sp>
      <p:sp>
        <p:nvSpPr>
          <p:cNvPr id="64515" name="矩形 1">
            <a:extLst>
              <a:ext uri="{FF2B5EF4-FFF2-40B4-BE49-F238E27FC236}">
                <a16:creationId xmlns:a16="http://schemas.microsoft.com/office/drawing/2014/main" id="{B3E9B482-7CCD-4A43-9090-B1D2DC2F5167}"/>
              </a:ext>
            </a:extLst>
          </p:cNvPr>
          <p:cNvSpPr>
            <a:spLocks noChangeArrowheads="1"/>
          </p:cNvSpPr>
          <p:nvPr/>
        </p:nvSpPr>
        <p:spPr bwMode="auto">
          <a:xfrm>
            <a:off x="1171575" y="2124075"/>
            <a:ext cx="6686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DNS</a:t>
            </a:r>
            <a:r>
              <a:rPr lang="zh-CN" altLang="en-US" sz="2400"/>
              <a:t>定义了用于查询和响应的报文格式。</a:t>
            </a:r>
            <a:endParaRPr lang="en-US" altLang="zh-CN" sz="2400"/>
          </a:p>
        </p:txBody>
      </p:sp>
      <p:sp>
        <p:nvSpPr>
          <p:cNvPr id="64516" name="矩形 5">
            <a:extLst>
              <a:ext uri="{FF2B5EF4-FFF2-40B4-BE49-F238E27FC236}">
                <a16:creationId xmlns:a16="http://schemas.microsoft.com/office/drawing/2014/main" id="{5969E140-3008-4F85-A01D-CD404C9CE912}"/>
              </a:ext>
            </a:extLst>
          </p:cNvPr>
          <p:cNvSpPr>
            <a:spLocks noChangeArrowheads="1"/>
          </p:cNvSpPr>
          <p:nvPr/>
        </p:nvSpPr>
        <p:spPr bwMode="auto">
          <a:xfrm>
            <a:off x="1171575" y="2894013"/>
            <a:ext cx="6381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由</a:t>
            </a:r>
            <a:r>
              <a:rPr lang="en-US" altLang="zh-CN" sz="2400"/>
              <a:t>12</a:t>
            </a:r>
            <a:r>
              <a:rPr lang="zh-CN" altLang="en-US" sz="2400"/>
              <a:t>字节的首部和</a:t>
            </a:r>
            <a:r>
              <a:rPr lang="en-US" altLang="zh-CN" sz="2400"/>
              <a:t>4</a:t>
            </a:r>
            <a:r>
              <a:rPr lang="zh-CN" altLang="en-US" sz="2400"/>
              <a:t>个长度可变的字段构成。</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图片 2">
            <a:extLst>
              <a:ext uri="{FF2B5EF4-FFF2-40B4-BE49-F238E27FC236}">
                <a16:creationId xmlns:a16="http://schemas.microsoft.com/office/drawing/2014/main" id="{27555E10-6D70-46AB-8E3C-6AEC964CF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8925"/>
            <a:ext cx="9144000" cy="450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矩形 1">
            <a:extLst>
              <a:ext uri="{FF2B5EF4-FFF2-40B4-BE49-F238E27FC236}">
                <a16:creationId xmlns:a16="http://schemas.microsoft.com/office/drawing/2014/main" id="{7809BBE3-5F1B-4B59-9D26-FAB0BBD6F68E}"/>
              </a:ext>
            </a:extLst>
          </p:cNvPr>
          <p:cNvSpPr>
            <a:spLocks noChangeArrowheads="1"/>
          </p:cNvSpPr>
          <p:nvPr/>
        </p:nvSpPr>
        <p:spPr bwMode="auto">
          <a:xfrm>
            <a:off x="796925" y="2717800"/>
            <a:ext cx="75898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是</a:t>
            </a:r>
            <a:r>
              <a:rPr lang="en-US" altLang="zh-CN" sz="2400"/>
              <a:t>DNS</a:t>
            </a:r>
            <a:r>
              <a:rPr lang="zh-CN" altLang="en-US" sz="2400"/>
              <a:t>报文的</a:t>
            </a:r>
            <a:r>
              <a:rPr lang="en-US" altLang="zh-CN" sz="2400"/>
              <a:t>ID</a:t>
            </a:r>
            <a:r>
              <a:rPr lang="zh-CN" altLang="en-US" sz="2400"/>
              <a:t>标识，对于请求报文和其对应的应答报文，这个字段是相同的，通过它可以区分</a:t>
            </a:r>
            <a:r>
              <a:rPr lang="en-US" altLang="zh-CN" sz="2400"/>
              <a:t>DNS</a:t>
            </a:r>
            <a:r>
              <a:rPr lang="zh-CN" altLang="en-US" sz="2400"/>
              <a:t>应答报文是哪个请求的响应</a:t>
            </a:r>
          </a:p>
        </p:txBody>
      </p:sp>
      <p:sp>
        <p:nvSpPr>
          <p:cNvPr id="66563" name="文本框 2">
            <a:extLst>
              <a:ext uri="{FF2B5EF4-FFF2-40B4-BE49-F238E27FC236}">
                <a16:creationId xmlns:a16="http://schemas.microsoft.com/office/drawing/2014/main" id="{93397CF2-92D4-4C08-B80B-2D359A3400D0}"/>
              </a:ext>
            </a:extLst>
          </p:cNvPr>
          <p:cNvSpPr txBox="1">
            <a:spLocks noChangeArrowheads="1"/>
          </p:cNvSpPr>
          <p:nvPr/>
        </p:nvSpPr>
        <p:spPr bwMode="auto">
          <a:xfrm>
            <a:off x="796925" y="2155825"/>
            <a:ext cx="2338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1</a:t>
            </a:r>
            <a:r>
              <a:rPr lang="zh-CN" altLang="en-US" sz="2400"/>
              <a:t>）会话标识</a:t>
            </a:r>
          </a:p>
        </p:txBody>
      </p:sp>
      <p:sp>
        <p:nvSpPr>
          <p:cNvPr id="66564" name="矩形 3">
            <a:extLst>
              <a:ext uri="{FF2B5EF4-FFF2-40B4-BE49-F238E27FC236}">
                <a16:creationId xmlns:a16="http://schemas.microsoft.com/office/drawing/2014/main" id="{FA000033-FB90-49C1-BD76-F0F7D0C486C5}"/>
              </a:ext>
            </a:extLst>
          </p:cNvPr>
          <p:cNvSpPr>
            <a:spLocks noChangeArrowheads="1"/>
          </p:cNvSpPr>
          <p:nvPr/>
        </p:nvSpPr>
        <p:spPr bwMode="auto">
          <a:xfrm>
            <a:off x="796925" y="4137025"/>
            <a:ext cx="1593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2</a:t>
            </a:r>
            <a:r>
              <a:rPr lang="zh-CN" altLang="en-US" sz="2400"/>
              <a:t>）标志</a:t>
            </a:r>
          </a:p>
        </p:txBody>
      </p:sp>
      <p:pic>
        <p:nvPicPr>
          <p:cNvPr id="66565" name="图片 4">
            <a:extLst>
              <a:ext uri="{FF2B5EF4-FFF2-40B4-BE49-F238E27FC236}">
                <a16:creationId xmlns:a16="http://schemas.microsoft.com/office/drawing/2014/main" id="{C60CDCA5-B5A1-47A1-A7E0-D1542803C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29175"/>
            <a:ext cx="9144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文本框 5">
            <a:extLst>
              <a:ext uri="{FF2B5EF4-FFF2-40B4-BE49-F238E27FC236}">
                <a16:creationId xmlns:a16="http://schemas.microsoft.com/office/drawing/2014/main" id="{DDF8DDD1-55F9-4139-B435-F634BA6618DC}"/>
              </a:ext>
            </a:extLst>
          </p:cNvPr>
          <p:cNvSpPr txBox="1">
            <a:spLocks noChangeArrowheads="1"/>
          </p:cNvSpPr>
          <p:nvPr/>
        </p:nvSpPr>
        <p:spPr bwMode="auto">
          <a:xfrm>
            <a:off x="796925" y="1381125"/>
            <a:ext cx="3354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 DNS</a:t>
            </a:r>
            <a:r>
              <a:rPr lang="zh-CN" altLang="en-US" sz="2400"/>
              <a:t>报文首部结构</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3">
            <a:extLst>
              <a:ext uri="{FF2B5EF4-FFF2-40B4-BE49-F238E27FC236}">
                <a16:creationId xmlns:a16="http://schemas.microsoft.com/office/drawing/2014/main" id="{220C8703-4093-4C2C-8678-EFB1431D4772}"/>
              </a:ext>
            </a:extLst>
          </p:cNvPr>
          <p:cNvSpPr>
            <a:spLocks noChangeArrowheads="1"/>
          </p:cNvSpPr>
          <p:nvPr/>
        </p:nvSpPr>
        <p:spPr bwMode="auto">
          <a:xfrm>
            <a:off x="1035050" y="3770313"/>
            <a:ext cx="73929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交换的报文类型，如请求报文和响应报文</a:t>
            </a:r>
          </a:p>
        </p:txBody>
      </p:sp>
      <p:sp>
        <p:nvSpPr>
          <p:cNvPr id="30723" name="矩形 4">
            <a:extLst>
              <a:ext uri="{FF2B5EF4-FFF2-40B4-BE49-F238E27FC236}">
                <a16:creationId xmlns:a16="http://schemas.microsoft.com/office/drawing/2014/main" id="{C68761A4-673E-4D4C-BFEC-54CBACECCE6A}"/>
              </a:ext>
            </a:extLst>
          </p:cNvPr>
          <p:cNvSpPr>
            <a:spLocks noChangeArrowheads="1"/>
          </p:cNvSpPr>
          <p:nvPr/>
        </p:nvSpPr>
        <p:spPr bwMode="auto">
          <a:xfrm>
            <a:off x="1035050" y="4270375"/>
            <a:ext cx="7545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语法，如报文中的各个字段及这些字段的描述规范</a:t>
            </a:r>
          </a:p>
        </p:txBody>
      </p:sp>
      <p:sp>
        <p:nvSpPr>
          <p:cNvPr id="30724" name="矩形 5">
            <a:extLst>
              <a:ext uri="{FF2B5EF4-FFF2-40B4-BE49-F238E27FC236}">
                <a16:creationId xmlns:a16="http://schemas.microsoft.com/office/drawing/2014/main" id="{705E7609-3034-4B13-844E-532FDF2A0AC3}"/>
              </a:ext>
            </a:extLst>
          </p:cNvPr>
          <p:cNvSpPr>
            <a:spLocks noChangeArrowheads="1"/>
          </p:cNvSpPr>
          <p:nvPr/>
        </p:nvSpPr>
        <p:spPr bwMode="auto">
          <a:xfrm>
            <a:off x="1035050" y="4810125"/>
            <a:ext cx="7224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语义，即报文各字段的可能取值及其含义</a:t>
            </a:r>
          </a:p>
        </p:txBody>
      </p:sp>
      <p:sp>
        <p:nvSpPr>
          <p:cNvPr id="30725" name="矩形 6">
            <a:extLst>
              <a:ext uri="{FF2B5EF4-FFF2-40B4-BE49-F238E27FC236}">
                <a16:creationId xmlns:a16="http://schemas.microsoft.com/office/drawing/2014/main" id="{01763831-C9BB-46B5-99B1-1421DD320964}"/>
              </a:ext>
            </a:extLst>
          </p:cNvPr>
          <p:cNvSpPr>
            <a:spLocks noChangeArrowheads="1"/>
          </p:cNvSpPr>
          <p:nvPr/>
        </p:nvSpPr>
        <p:spPr bwMode="auto">
          <a:xfrm>
            <a:off x="1035050" y="5349875"/>
            <a:ext cx="6978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进程何时、如何发送报文及对报文进行响应。</a:t>
            </a:r>
          </a:p>
        </p:txBody>
      </p:sp>
      <p:sp>
        <p:nvSpPr>
          <p:cNvPr id="30726" name="矩形 11">
            <a:extLst>
              <a:ext uri="{FF2B5EF4-FFF2-40B4-BE49-F238E27FC236}">
                <a16:creationId xmlns:a16="http://schemas.microsoft.com/office/drawing/2014/main" id="{3FE0D5FB-5C11-4F89-9BD7-4E7D31C917AB}"/>
              </a:ext>
            </a:extLst>
          </p:cNvPr>
          <p:cNvSpPr>
            <a:spLocks noChangeArrowheads="1"/>
          </p:cNvSpPr>
          <p:nvPr/>
        </p:nvSpPr>
        <p:spPr bwMode="auto">
          <a:xfrm>
            <a:off x="1035050" y="1276350"/>
            <a:ext cx="7545388"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应用层协议为具体应用程序的需求提供通用的、标准化的通信平台，以沟通传输层及其以下网络层次的网络通信协议。</a:t>
            </a:r>
          </a:p>
        </p:txBody>
      </p:sp>
      <p:sp>
        <p:nvSpPr>
          <p:cNvPr id="30727" name="矩形 1">
            <a:extLst>
              <a:ext uri="{FF2B5EF4-FFF2-40B4-BE49-F238E27FC236}">
                <a16:creationId xmlns:a16="http://schemas.microsoft.com/office/drawing/2014/main" id="{1BEE69EF-5283-4571-A2A8-C67AD90696F2}"/>
              </a:ext>
            </a:extLst>
          </p:cNvPr>
          <p:cNvSpPr>
            <a:spLocks noChangeArrowheads="1"/>
          </p:cNvSpPr>
          <p:nvPr/>
        </p:nvSpPr>
        <p:spPr bwMode="auto">
          <a:xfrm>
            <a:off x="1035050" y="2692400"/>
            <a:ext cx="75453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因此，应用层协议定义了运行在不同端系统上的应用程序进程相互传递报文的规范。这些规范一般包括：</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图片 1">
            <a:extLst>
              <a:ext uri="{FF2B5EF4-FFF2-40B4-BE49-F238E27FC236}">
                <a16:creationId xmlns:a16="http://schemas.microsoft.com/office/drawing/2014/main" id="{5CFB7244-6F32-4CDD-ABF3-EAE6119C7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52625"/>
            <a:ext cx="9144000"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文本框 1">
            <a:extLst>
              <a:ext uri="{FF2B5EF4-FFF2-40B4-BE49-F238E27FC236}">
                <a16:creationId xmlns:a16="http://schemas.microsoft.com/office/drawing/2014/main" id="{3BAA4B5A-76BA-45B5-9B3A-EBCEA642C351}"/>
              </a:ext>
            </a:extLst>
          </p:cNvPr>
          <p:cNvSpPr txBox="1">
            <a:spLocks noChangeArrowheads="1"/>
          </p:cNvSpPr>
          <p:nvPr/>
        </p:nvSpPr>
        <p:spPr bwMode="auto">
          <a:xfrm>
            <a:off x="1176338" y="1447800"/>
            <a:ext cx="2959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3</a:t>
            </a:r>
            <a:r>
              <a:rPr lang="zh-CN" altLang="en-US" sz="2400"/>
              <a:t>）四个数量</a:t>
            </a:r>
          </a:p>
        </p:txBody>
      </p:sp>
      <p:sp>
        <p:nvSpPr>
          <p:cNvPr id="68611" name="矩形 2">
            <a:extLst>
              <a:ext uri="{FF2B5EF4-FFF2-40B4-BE49-F238E27FC236}">
                <a16:creationId xmlns:a16="http://schemas.microsoft.com/office/drawing/2014/main" id="{6CA5090B-07EA-4E34-ABE0-D07E73FEDB6C}"/>
              </a:ext>
            </a:extLst>
          </p:cNvPr>
          <p:cNvSpPr>
            <a:spLocks noChangeArrowheads="1"/>
          </p:cNvSpPr>
          <p:nvPr/>
        </p:nvSpPr>
        <p:spPr bwMode="auto">
          <a:xfrm>
            <a:off x="1009650" y="2022475"/>
            <a:ext cx="7943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Questions</a:t>
            </a:r>
            <a:r>
              <a:rPr lang="zh-CN" altLang="en-US" sz="2400"/>
              <a:t>、</a:t>
            </a:r>
            <a:r>
              <a:rPr lang="en-US" altLang="zh-CN" sz="2400"/>
              <a:t>Answer RRs</a:t>
            </a:r>
            <a:r>
              <a:rPr lang="zh-CN" altLang="en-US" sz="2400"/>
              <a:t>、</a:t>
            </a:r>
            <a:r>
              <a:rPr lang="en-US" altLang="zh-CN" sz="2400"/>
              <a:t>Authority RRs</a:t>
            </a:r>
            <a:r>
              <a:rPr lang="zh-CN" altLang="en-US" sz="2400"/>
              <a:t>、</a:t>
            </a:r>
            <a:r>
              <a:rPr lang="en-US" altLang="zh-CN" sz="2400"/>
              <a:t>Additional RRs </a:t>
            </a:r>
            <a:r>
              <a:rPr lang="zh-CN" altLang="en-US" sz="2400"/>
              <a:t>各自表示后面的四个区域的数目。</a:t>
            </a:r>
          </a:p>
        </p:txBody>
      </p:sp>
      <p:sp>
        <p:nvSpPr>
          <p:cNvPr id="4" name="矩形 3">
            <a:extLst>
              <a:ext uri="{FF2B5EF4-FFF2-40B4-BE49-F238E27FC236}">
                <a16:creationId xmlns:a16="http://schemas.microsoft.com/office/drawing/2014/main" id="{F09B7DC3-81EC-4271-AA05-735F78B773D9}"/>
              </a:ext>
            </a:extLst>
          </p:cNvPr>
          <p:cNvSpPr/>
          <p:nvPr/>
        </p:nvSpPr>
        <p:spPr>
          <a:xfrm>
            <a:off x="1009650" y="3101975"/>
            <a:ext cx="7745413" cy="2222500"/>
          </a:xfrm>
          <a:prstGeom prst="rect">
            <a:avLst/>
          </a:prstGeom>
        </p:spPr>
        <p:txBody>
          <a:bodyPr>
            <a:spAutoFit/>
          </a:bodyPr>
          <a:lstStyle/>
          <a:p>
            <a:pPr marL="342900" indent="-342900">
              <a:lnSpc>
                <a:spcPct val="150000"/>
              </a:lnSpc>
              <a:buClr>
                <a:srgbClr val="C00000"/>
              </a:buClr>
              <a:buFont typeface="Wingdings" panose="05000000000000000000" pitchFamily="2" charset="2"/>
              <a:buChar char="n"/>
              <a:defRPr/>
            </a:pPr>
            <a:r>
              <a:rPr lang="en-US" altLang="zh-CN" dirty="0">
                <a:latin typeface="+mn-ea"/>
                <a:ea typeface="+mn-ea"/>
              </a:rPr>
              <a:t>Questions</a:t>
            </a:r>
            <a:r>
              <a:rPr lang="zh-CN" altLang="en-US" dirty="0">
                <a:latin typeface="+mn-ea"/>
                <a:ea typeface="+mn-ea"/>
              </a:rPr>
              <a:t>表示查询问题区域节的数量</a:t>
            </a:r>
            <a:endParaRPr lang="en-US" altLang="zh-CN" dirty="0">
              <a:latin typeface="+mn-ea"/>
              <a:ea typeface="+mn-ea"/>
            </a:endParaRPr>
          </a:p>
          <a:p>
            <a:pPr marL="342900" indent="-342900">
              <a:lnSpc>
                <a:spcPct val="150000"/>
              </a:lnSpc>
              <a:buClr>
                <a:srgbClr val="C00000"/>
              </a:buClr>
              <a:buFont typeface="Wingdings" panose="05000000000000000000" pitchFamily="2" charset="2"/>
              <a:buChar char="n"/>
              <a:defRPr/>
            </a:pPr>
            <a:r>
              <a:rPr lang="en-US" altLang="zh-CN" dirty="0">
                <a:latin typeface="+mn-ea"/>
                <a:ea typeface="+mn-ea"/>
              </a:rPr>
              <a:t>Answers</a:t>
            </a:r>
            <a:r>
              <a:rPr lang="zh-CN" altLang="en-US" dirty="0">
                <a:latin typeface="+mn-ea"/>
                <a:ea typeface="+mn-ea"/>
              </a:rPr>
              <a:t>表示回答区域的数量</a:t>
            </a:r>
            <a:endParaRPr lang="en-US" altLang="zh-CN" dirty="0">
              <a:latin typeface="+mn-ea"/>
              <a:ea typeface="+mn-ea"/>
            </a:endParaRPr>
          </a:p>
          <a:p>
            <a:pPr marL="342900" indent="-342900">
              <a:lnSpc>
                <a:spcPct val="150000"/>
              </a:lnSpc>
              <a:buClr>
                <a:srgbClr val="C00000"/>
              </a:buClr>
              <a:buFont typeface="Wingdings" panose="05000000000000000000" pitchFamily="2" charset="2"/>
              <a:buChar char="n"/>
              <a:defRPr/>
            </a:pPr>
            <a:r>
              <a:rPr lang="en-US" altLang="zh-CN" dirty="0">
                <a:latin typeface="+mn-ea"/>
                <a:ea typeface="+mn-ea"/>
              </a:rPr>
              <a:t>Authoritative </a:t>
            </a:r>
            <a:r>
              <a:rPr lang="en-US" altLang="zh-CN" dirty="0" err="1">
                <a:latin typeface="+mn-ea"/>
                <a:ea typeface="+mn-ea"/>
              </a:rPr>
              <a:t>namesversers</a:t>
            </a:r>
            <a:r>
              <a:rPr lang="zh-CN" altLang="en-US" dirty="0">
                <a:latin typeface="+mn-ea"/>
                <a:ea typeface="+mn-ea"/>
              </a:rPr>
              <a:t>表示授权区域的数量</a:t>
            </a:r>
            <a:endParaRPr lang="en-US" altLang="zh-CN" dirty="0">
              <a:latin typeface="+mn-ea"/>
              <a:ea typeface="+mn-ea"/>
            </a:endParaRPr>
          </a:p>
          <a:p>
            <a:pPr marL="342900" indent="-342900">
              <a:lnSpc>
                <a:spcPct val="150000"/>
              </a:lnSpc>
              <a:buClr>
                <a:srgbClr val="C00000"/>
              </a:buClr>
              <a:buFont typeface="Wingdings" panose="05000000000000000000" pitchFamily="2" charset="2"/>
              <a:buChar char="n"/>
              <a:defRPr/>
            </a:pPr>
            <a:r>
              <a:rPr lang="en-US" altLang="zh-CN" dirty="0">
                <a:latin typeface="+mn-ea"/>
                <a:ea typeface="+mn-ea"/>
              </a:rPr>
              <a:t>Additional </a:t>
            </a:r>
            <a:r>
              <a:rPr lang="en-US" altLang="zh-CN" dirty="0" err="1">
                <a:latin typeface="+mn-ea"/>
                <a:ea typeface="+mn-ea"/>
              </a:rPr>
              <a:t>recoreds</a:t>
            </a:r>
            <a:r>
              <a:rPr lang="zh-CN" altLang="en-US" dirty="0">
                <a:latin typeface="+mn-ea"/>
                <a:ea typeface="+mn-ea"/>
              </a:rPr>
              <a:t>表示附加区域的数量</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框 1">
            <a:extLst>
              <a:ext uri="{FF2B5EF4-FFF2-40B4-BE49-F238E27FC236}">
                <a16:creationId xmlns:a16="http://schemas.microsoft.com/office/drawing/2014/main" id="{5D6CF36D-8D9E-4F93-BCB8-70851B9BAFF4}"/>
              </a:ext>
            </a:extLst>
          </p:cNvPr>
          <p:cNvSpPr txBox="1">
            <a:spLocks noChangeArrowheads="1"/>
          </p:cNvSpPr>
          <p:nvPr/>
        </p:nvSpPr>
        <p:spPr bwMode="auto">
          <a:xfrm>
            <a:off x="796925" y="1381125"/>
            <a:ext cx="3354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 DNS</a:t>
            </a:r>
            <a:r>
              <a:rPr lang="zh-CN" altLang="en-US" sz="2400"/>
              <a:t>报文正文</a:t>
            </a:r>
          </a:p>
        </p:txBody>
      </p:sp>
      <p:sp>
        <p:nvSpPr>
          <p:cNvPr id="69635" name="矩形 2">
            <a:extLst>
              <a:ext uri="{FF2B5EF4-FFF2-40B4-BE49-F238E27FC236}">
                <a16:creationId xmlns:a16="http://schemas.microsoft.com/office/drawing/2014/main" id="{895A6E5E-259F-4284-B772-1DCA7929DC0A}"/>
              </a:ext>
            </a:extLst>
          </p:cNvPr>
          <p:cNvSpPr>
            <a:spLocks noChangeArrowheads="1"/>
          </p:cNvSpPr>
          <p:nvPr/>
        </p:nvSpPr>
        <p:spPr bwMode="auto">
          <a:xfrm>
            <a:off x="796925" y="1997075"/>
            <a:ext cx="2740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1</a:t>
            </a:r>
            <a:r>
              <a:rPr lang="zh-CN" altLang="en-US" sz="2400"/>
              <a:t>）</a:t>
            </a:r>
            <a:r>
              <a:rPr lang="en-US" altLang="zh-CN" sz="2400"/>
              <a:t>Queries</a:t>
            </a:r>
            <a:r>
              <a:rPr lang="zh-CN" altLang="en-US" sz="2400"/>
              <a:t>区域</a:t>
            </a:r>
          </a:p>
        </p:txBody>
      </p:sp>
      <p:pic>
        <p:nvPicPr>
          <p:cNvPr id="69636" name="图片 3">
            <a:extLst>
              <a:ext uri="{FF2B5EF4-FFF2-40B4-BE49-F238E27FC236}">
                <a16:creationId xmlns:a16="http://schemas.microsoft.com/office/drawing/2014/main" id="{89923A06-F7CE-4AE9-BF39-0F969AEA8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13" y="2459038"/>
            <a:ext cx="88741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AB8FB479-FD46-467D-9352-57B136039D00}"/>
              </a:ext>
            </a:extLst>
          </p:cNvPr>
          <p:cNvSpPr/>
          <p:nvPr/>
        </p:nvSpPr>
        <p:spPr>
          <a:xfrm>
            <a:off x="796925" y="4211638"/>
            <a:ext cx="7575550" cy="1201737"/>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latin typeface="+mn-ea"/>
                <a:ea typeface="+mn-ea"/>
              </a:rPr>
              <a:t>查询名：长度不固定，且不使用填充字节，一般该字段表示的就是需要查询的域名（如果是反向查询，则为</a:t>
            </a:r>
            <a:r>
              <a:rPr lang="en-US" altLang="zh-CN" dirty="0">
                <a:latin typeface="+mn-ea"/>
                <a:ea typeface="+mn-ea"/>
              </a:rPr>
              <a:t>IP</a:t>
            </a:r>
            <a:r>
              <a:rPr lang="zh-CN" altLang="en-US" dirty="0">
                <a:latin typeface="+mn-ea"/>
                <a:ea typeface="+mn-ea"/>
              </a:rPr>
              <a:t>，反向查询即由</a:t>
            </a:r>
            <a:r>
              <a:rPr lang="en-US" altLang="zh-CN" dirty="0">
                <a:latin typeface="+mn-ea"/>
                <a:ea typeface="+mn-ea"/>
              </a:rPr>
              <a:t>IP</a:t>
            </a:r>
            <a:r>
              <a:rPr lang="zh-CN" altLang="en-US" dirty="0">
                <a:latin typeface="+mn-ea"/>
                <a:ea typeface="+mn-ea"/>
              </a:rPr>
              <a:t>地址反查域名）。</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1">
            <a:extLst>
              <a:ext uri="{FF2B5EF4-FFF2-40B4-BE49-F238E27FC236}">
                <a16:creationId xmlns:a16="http://schemas.microsoft.com/office/drawing/2014/main" id="{0ADBC28B-E80E-44C2-9EF1-C6067B558630}"/>
              </a:ext>
            </a:extLst>
          </p:cNvPr>
          <p:cNvSpPr>
            <a:spLocks noChangeArrowheads="1"/>
          </p:cNvSpPr>
          <p:nvPr/>
        </p:nvSpPr>
        <p:spPr bwMode="auto">
          <a:xfrm>
            <a:off x="1022350" y="1193800"/>
            <a:ext cx="1768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查询类型</a:t>
            </a:r>
          </a:p>
        </p:txBody>
      </p:sp>
      <p:pic>
        <p:nvPicPr>
          <p:cNvPr id="70659" name="图片 2">
            <a:extLst>
              <a:ext uri="{FF2B5EF4-FFF2-40B4-BE49-F238E27FC236}">
                <a16:creationId xmlns:a16="http://schemas.microsoft.com/office/drawing/2014/main" id="{E7624DCB-AE06-4274-B166-CFEECB1BB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1655763"/>
            <a:ext cx="6934200" cy="488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C705427-EA19-4B46-AFC6-A3582FCD6BA3}"/>
              </a:ext>
            </a:extLst>
          </p:cNvPr>
          <p:cNvSpPr/>
          <p:nvPr/>
        </p:nvSpPr>
        <p:spPr>
          <a:xfrm>
            <a:off x="1014413" y="1263650"/>
            <a:ext cx="6364287" cy="461963"/>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latin typeface="+mn-ea"/>
                <a:ea typeface="+mn-ea"/>
              </a:rPr>
              <a:t>查询类：通常为</a:t>
            </a:r>
            <a:r>
              <a:rPr lang="en-US" altLang="zh-CN" dirty="0">
                <a:latin typeface="+mn-ea"/>
                <a:ea typeface="+mn-ea"/>
              </a:rPr>
              <a:t>1</a:t>
            </a:r>
            <a:r>
              <a:rPr lang="zh-CN" altLang="en-US" dirty="0">
                <a:latin typeface="+mn-ea"/>
                <a:ea typeface="+mn-ea"/>
              </a:rPr>
              <a:t>，表明是</a:t>
            </a:r>
            <a:r>
              <a:rPr lang="en-US" altLang="zh-CN" dirty="0">
                <a:latin typeface="+mn-ea"/>
                <a:ea typeface="+mn-ea"/>
              </a:rPr>
              <a:t>Internet</a:t>
            </a:r>
            <a:r>
              <a:rPr lang="zh-CN" altLang="en-US" dirty="0">
                <a:latin typeface="+mn-ea"/>
                <a:ea typeface="+mn-ea"/>
              </a:rPr>
              <a:t>数据</a:t>
            </a:r>
          </a:p>
        </p:txBody>
      </p:sp>
      <p:sp>
        <p:nvSpPr>
          <p:cNvPr id="71683" name="矩形 2">
            <a:extLst>
              <a:ext uri="{FF2B5EF4-FFF2-40B4-BE49-F238E27FC236}">
                <a16:creationId xmlns:a16="http://schemas.microsoft.com/office/drawing/2014/main" id="{10F1136F-3512-4794-A4C0-7E8CF164476A}"/>
              </a:ext>
            </a:extLst>
          </p:cNvPr>
          <p:cNvSpPr>
            <a:spLocks noChangeArrowheads="1"/>
          </p:cNvSpPr>
          <p:nvPr/>
        </p:nvSpPr>
        <p:spPr bwMode="auto">
          <a:xfrm>
            <a:off x="835025" y="1735138"/>
            <a:ext cx="457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2</a:t>
            </a:r>
            <a:r>
              <a:rPr lang="zh-CN" altLang="en-US" sz="2400"/>
              <a:t>）资源记录</a:t>
            </a:r>
            <a:r>
              <a:rPr lang="en-US" altLang="zh-CN" sz="2400"/>
              <a:t>(RR)</a:t>
            </a:r>
            <a:r>
              <a:rPr lang="zh-CN" altLang="en-US" sz="2400"/>
              <a:t>区域</a:t>
            </a:r>
          </a:p>
        </p:txBody>
      </p:sp>
      <p:sp>
        <p:nvSpPr>
          <p:cNvPr id="71684" name="矩形 3">
            <a:extLst>
              <a:ext uri="{FF2B5EF4-FFF2-40B4-BE49-F238E27FC236}">
                <a16:creationId xmlns:a16="http://schemas.microsoft.com/office/drawing/2014/main" id="{155D67BC-8E8F-4F8F-8CA2-BFFA6AF3D7F2}"/>
              </a:ext>
            </a:extLst>
          </p:cNvPr>
          <p:cNvSpPr>
            <a:spLocks noChangeArrowheads="1"/>
          </p:cNvSpPr>
          <p:nvPr/>
        </p:nvSpPr>
        <p:spPr bwMode="auto">
          <a:xfrm>
            <a:off x="835025" y="2298700"/>
            <a:ext cx="7883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包括回答区域，授权区域和附加区域，格式完全一样。</a:t>
            </a:r>
          </a:p>
        </p:txBody>
      </p:sp>
      <p:pic>
        <p:nvPicPr>
          <p:cNvPr id="71685" name="图片 4">
            <a:extLst>
              <a:ext uri="{FF2B5EF4-FFF2-40B4-BE49-F238E27FC236}">
                <a16:creationId xmlns:a16="http://schemas.microsoft.com/office/drawing/2014/main" id="{D7AD9F49-7DDA-4A68-8E1B-0F55AA73F2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2770188"/>
            <a:ext cx="7981950" cy="360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矩形 1">
            <a:extLst>
              <a:ext uri="{FF2B5EF4-FFF2-40B4-BE49-F238E27FC236}">
                <a16:creationId xmlns:a16="http://schemas.microsoft.com/office/drawing/2014/main" id="{20EA2D84-38AC-417C-B5A8-B5D22F127C38}"/>
              </a:ext>
            </a:extLst>
          </p:cNvPr>
          <p:cNvSpPr>
            <a:spLocks noChangeArrowheads="1"/>
          </p:cNvSpPr>
          <p:nvPr/>
        </p:nvSpPr>
        <p:spPr bwMode="auto">
          <a:xfrm>
            <a:off x="973138" y="1082675"/>
            <a:ext cx="7556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域名：格式和</a:t>
            </a:r>
            <a:r>
              <a:rPr lang="en-US" altLang="zh-CN" sz="2400"/>
              <a:t>Queries</a:t>
            </a:r>
            <a:r>
              <a:rPr lang="zh-CN" altLang="en-US" sz="2400"/>
              <a:t>区域的查询名字字段是一样。</a:t>
            </a:r>
          </a:p>
        </p:txBody>
      </p:sp>
      <p:sp>
        <p:nvSpPr>
          <p:cNvPr id="72707" name="矩形 3">
            <a:extLst>
              <a:ext uri="{FF2B5EF4-FFF2-40B4-BE49-F238E27FC236}">
                <a16:creationId xmlns:a16="http://schemas.microsoft.com/office/drawing/2014/main" id="{617CE9F6-B92A-4355-B2C8-6F5E2AEE2FB1}"/>
              </a:ext>
            </a:extLst>
          </p:cNvPr>
          <p:cNvSpPr>
            <a:spLocks noChangeArrowheads="1"/>
          </p:cNvSpPr>
          <p:nvPr/>
        </p:nvSpPr>
        <p:spPr bwMode="auto">
          <a:xfrm>
            <a:off x="973138" y="1689100"/>
            <a:ext cx="6719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查询类型：表明资源纪录的类型，与前表一样</a:t>
            </a:r>
          </a:p>
        </p:txBody>
      </p:sp>
      <p:sp>
        <p:nvSpPr>
          <p:cNvPr id="72708" name="矩形 5">
            <a:extLst>
              <a:ext uri="{FF2B5EF4-FFF2-40B4-BE49-F238E27FC236}">
                <a16:creationId xmlns:a16="http://schemas.microsoft.com/office/drawing/2014/main" id="{05C2E8AB-DF0F-45A7-9BB6-C7EB020308F8}"/>
              </a:ext>
            </a:extLst>
          </p:cNvPr>
          <p:cNvSpPr>
            <a:spLocks noChangeArrowheads="1"/>
          </p:cNvSpPr>
          <p:nvPr/>
        </p:nvSpPr>
        <p:spPr bwMode="auto">
          <a:xfrm>
            <a:off x="973138" y="2295525"/>
            <a:ext cx="5370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查询类：对于</a:t>
            </a:r>
            <a:r>
              <a:rPr lang="en-US" altLang="zh-CN" sz="2400"/>
              <a:t>Internet</a:t>
            </a:r>
            <a:r>
              <a:rPr lang="zh-CN" altLang="en-US" sz="2400"/>
              <a:t>信息，总是</a:t>
            </a:r>
            <a:r>
              <a:rPr lang="en-US" altLang="zh-CN" sz="2400"/>
              <a:t>IN</a:t>
            </a:r>
            <a:endParaRPr lang="zh-CN" altLang="en-US" sz="2400"/>
          </a:p>
        </p:txBody>
      </p:sp>
      <p:sp>
        <p:nvSpPr>
          <p:cNvPr id="72709" name="矩形 6">
            <a:extLst>
              <a:ext uri="{FF2B5EF4-FFF2-40B4-BE49-F238E27FC236}">
                <a16:creationId xmlns:a16="http://schemas.microsoft.com/office/drawing/2014/main" id="{83FD12B0-8855-4C34-8F5D-145E5A238973}"/>
              </a:ext>
            </a:extLst>
          </p:cNvPr>
          <p:cNvSpPr>
            <a:spLocks noChangeArrowheads="1"/>
          </p:cNvSpPr>
          <p:nvPr/>
        </p:nvSpPr>
        <p:spPr bwMode="auto">
          <a:xfrm>
            <a:off x="973138" y="2901950"/>
            <a:ext cx="2951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生存时间（</a:t>
            </a:r>
            <a:r>
              <a:rPr lang="en-US" altLang="zh-CN" sz="2400"/>
              <a:t>TTL</a:t>
            </a:r>
            <a:r>
              <a:rPr lang="zh-CN" altLang="en-US" sz="2400"/>
              <a:t>）</a:t>
            </a:r>
          </a:p>
        </p:txBody>
      </p:sp>
      <p:sp>
        <p:nvSpPr>
          <p:cNvPr id="72710" name="矩形 7">
            <a:extLst>
              <a:ext uri="{FF2B5EF4-FFF2-40B4-BE49-F238E27FC236}">
                <a16:creationId xmlns:a16="http://schemas.microsoft.com/office/drawing/2014/main" id="{86983EA3-CDC0-46D5-8513-300478AF078A}"/>
              </a:ext>
            </a:extLst>
          </p:cNvPr>
          <p:cNvSpPr>
            <a:spLocks noChangeArrowheads="1"/>
          </p:cNvSpPr>
          <p:nvPr/>
        </p:nvSpPr>
        <p:spPr bwMode="auto">
          <a:xfrm>
            <a:off x="973138" y="3363913"/>
            <a:ext cx="80438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秒为单位，表示资源记录的生命周期，一般用于当地址解析程序取出资源记录后决定保存及使用缓存数据的时间。</a:t>
            </a:r>
          </a:p>
        </p:txBody>
      </p:sp>
      <p:sp>
        <p:nvSpPr>
          <p:cNvPr id="72711" name="矩形 8">
            <a:extLst>
              <a:ext uri="{FF2B5EF4-FFF2-40B4-BE49-F238E27FC236}">
                <a16:creationId xmlns:a16="http://schemas.microsoft.com/office/drawing/2014/main" id="{B84EEE29-C0EB-4F93-BDB7-9A5C951F94D3}"/>
              </a:ext>
            </a:extLst>
          </p:cNvPr>
          <p:cNvSpPr>
            <a:spLocks noChangeArrowheads="1"/>
          </p:cNvSpPr>
          <p:nvPr/>
        </p:nvSpPr>
        <p:spPr bwMode="auto">
          <a:xfrm>
            <a:off x="973138" y="4800600"/>
            <a:ext cx="78771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可变长字段，是按照查询要求返回的相关资源记录数据。可以是</a:t>
            </a:r>
            <a:r>
              <a:rPr lang="en-US" altLang="zh-CN" sz="2400"/>
              <a:t>Address</a:t>
            </a:r>
            <a:r>
              <a:rPr lang="zh-CN" altLang="en-US" sz="2400"/>
              <a:t>（表明查询报文想要的回应是一个</a:t>
            </a:r>
            <a:r>
              <a:rPr lang="en-US" altLang="zh-CN" sz="2400"/>
              <a:t>IP</a:t>
            </a:r>
            <a:r>
              <a:rPr lang="zh-CN" altLang="en-US" sz="2400"/>
              <a:t>地址）或者</a:t>
            </a:r>
            <a:r>
              <a:rPr lang="en-US" altLang="zh-CN" sz="2400"/>
              <a:t>CNAME</a:t>
            </a:r>
            <a:r>
              <a:rPr lang="zh-CN" altLang="en-US" sz="2400"/>
              <a:t>（表明查询报文想要的回应是一个规范主机名）等。</a:t>
            </a:r>
          </a:p>
        </p:txBody>
      </p:sp>
      <p:sp>
        <p:nvSpPr>
          <p:cNvPr id="72712" name="矩形 9">
            <a:extLst>
              <a:ext uri="{FF2B5EF4-FFF2-40B4-BE49-F238E27FC236}">
                <a16:creationId xmlns:a16="http://schemas.microsoft.com/office/drawing/2014/main" id="{C73E1D28-AB58-40CC-B5AA-3DA6563E5EA9}"/>
              </a:ext>
            </a:extLst>
          </p:cNvPr>
          <p:cNvSpPr>
            <a:spLocks noChangeArrowheads="1"/>
          </p:cNvSpPr>
          <p:nvPr/>
        </p:nvSpPr>
        <p:spPr bwMode="auto">
          <a:xfrm>
            <a:off x="973138" y="4346575"/>
            <a:ext cx="17684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资源数据</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a:extLst>
              <a:ext uri="{FF2B5EF4-FFF2-40B4-BE49-F238E27FC236}">
                <a16:creationId xmlns:a16="http://schemas.microsoft.com/office/drawing/2014/main" id="{F7991341-10DF-4FDF-BE86-C0D80C1FCBAB}"/>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609600" indent="-6096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671513"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090613"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509713"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1928813"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3860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8432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3004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7576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333399"/>
                </a:solidFill>
                <a:latin typeface="Times New Roman" panose="02020603050405020304" pitchFamily="18" charset="0"/>
                <a:ea typeface="黑体" panose="02010609060101010101" pitchFamily="49" charset="-122"/>
              </a:rPr>
              <a:t>7.2.4 UDP</a:t>
            </a:r>
            <a:r>
              <a:rPr lang="zh-CN" altLang="en-US" sz="3200">
                <a:solidFill>
                  <a:srgbClr val="333399"/>
                </a:solidFill>
                <a:latin typeface="Times New Roman" panose="02020603050405020304" pitchFamily="18" charset="0"/>
                <a:ea typeface="黑体" panose="02010609060101010101" pitchFamily="49" charset="-122"/>
              </a:rPr>
              <a:t>还是</a:t>
            </a:r>
            <a:r>
              <a:rPr lang="en-US" altLang="zh-CN" sz="3200">
                <a:solidFill>
                  <a:srgbClr val="333399"/>
                </a:solidFill>
                <a:latin typeface="Times New Roman" panose="02020603050405020304" pitchFamily="18" charset="0"/>
                <a:ea typeface="黑体" panose="02010609060101010101" pitchFamily="49" charset="-122"/>
              </a:rPr>
              <a:t>TCP</a:t>
            </a:r>
            <a:endParaRPr lang="zh-CN" altLang="en-US" sz="3200">
              <a:solidFill>
                <a:srgbClr val="333399"/>
              </a:solidFill>
              <a:latin typeface="Times New Roman" panose="02020603050405020304" pitchFamily="18" charset="0"/>
              <a:ea typeface="黑体" panose="02010609060101010101" pitchFamily="49" charset="-122"/>
            </a:endParaRPr>
          </a:p>
        </p:txBody>
      </p:sp>
      <p:sp>
        <p:nvSpPr>
          <p:cNvPr id="73731" name="文本框 2">
            <a:extLst>
              <a:ext uri="{FF2B5EF4-FFF2-40B4-BE49-F238E27FC236}">
                <a16:creationId xmlns:a16="http://schemas.microsoft.com/office/drawing/2014/main" id="{43CB488F-B464-49A8-BD0B-7B39C0EF5FA5}"/>
              </a:ext>
            </a:extLst>
          </p:cNvPr>
          <p:cNvSpPr txBox="1">
            <a:spLocks noChangeArrowheads="1"/>
          </p:cNvSpPr>
          <p:nvPr/>
        </p:nvSpPr>
        <p:spPr bwMode="auto">
          <a:xfrm>
            <a:off x="1136650" y="1192213"/>
            <a:ext cx="72675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dirty="0"/>
              <a:t>DNS</a:t>
            </a:r>
            <a:r>
              <a:rPr lang="zh-CN" altLang="en-US" sz="2400" dirty="0"/>
              <a:t>使用的传输层承载协议既可以是</a:t>
            </a:r>
            <a:r>
              <a:rPr lang="en-US" altLang="zh-CN" sz="2400" dirty="0"/>
              <a:t>UDP</a:t>
            </a:r>
            <a:r>
              <a:rPr lang="zh-CN" altLang="en-US" sz="2400" dirty="0"/>
              <a:t>也可以是</a:t>
            </a:r>
            <a:r>
              <a:rPr lang="en-US" altLang="zh-CN" sz="2400" dirty="0"/>
              <a:t>TCP</a:t>
            </a:r>
            <a:r>
              <a:rPr lang="zh-CN" altLang="en-US" sz="2400" dirty="0"/>
              <a:t>，且端口号均为</a:t>
            </a:r>
            <a:r>
              <a:rPr lang="en-US" altLang="zh-CN" sz="2400" dirty="0"/>
              <a:t>53.</a:t>
            </a:r>
            <a:endParaRPr lang="zh-CN" altLang="en-US" sz="2400" dirty="0"/>
          </a:p>
        </p:txBody>
      </p:sp>
      <p:sp>
        <p:nvSpPr>
          <p:cNvPr id="73732" name="文本框 3">
            <a:extLst>
              <a:ext uri="{FF2B5EF4-FFF2-40B4-BE49-F238E27FC236}">
                <a16:creationId xmlns:a16="http://schemas.microsoft.com/office/drawing/2014/main" id="{D0B289B3-7CAF-42C7-B03D-F76C9AE70BEE}"/>
              </a:ext>
            </a:extLst>
          </p:cNvPr>
          <p:cNvSpPr txBox="1">
            <a:spLocks noChangeArrowheads="1"/>
          </p:cNvSpPr>
          <p:nvPr/>
        </p:nvSpPr>
        <p:spPr bwMode="auto">
          <a:xfrm>
            <a:off x="1136650" y="2170113"/>
            <a:ext cx="71485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在大部分情况下，</a:t>
            </a:r>
            <a:r>
              <a:rPr lang="en-US" altLang="zh-CN" sz="2400" dirty="0"/>
              <a:t>DNS</a:t>
            </a:r>
            <a:r>
              <a:rPr lang="zh-CN" altLang="en-US" sz="2400" dirty="0"/>
              <a:t>采用</a:t>
            </a:r>
            <a:r>
              <a:rPr lang="en-US" altLang="zh-CN" sz="2400" dirty="0"/>
              <a:t>UDP</a:t>
            </a:r>
            <a:r>
              <a:rPr lang="zh-CN" altLang="en-US" sz="2400" dirty="0"/>
              <a:t>协议。但是，当遇到以下情况时，采用</a:t>
            </a:r>
            <a:r>
              <a:rPr lang="en-US" altLang="zh-CN" sz="2400" dirty="0"/>
              <a:t>TCP</a:t>
            </a:r>
            <a:r>
              <a:rPr lang="zh-CN" altLang="en-US" sz="2400" dirty="0"/>
              <a:t>：</a:t>
            </a:r>
          </a:p>
        </p:txBody>
      </p:sp>
      <p:sp>
        <p:nvSpPr>
          <p:cNvPr id="73733" name="矩形 4">
            <a:extLst>
              <a:ext uri="{FF2B5EF4-FFF2-40B4-BE49-F238E27FC236}">
                <a16:creationId xmlns:a16="http://schemas.microsoft.com/office/drawing/2014/main" id="{74FCF7DA-DB48-4EAE-AB2C-2724602195FB}"/>
              </a:ext>
            </a:extLst>
          </p:cNvPr>
          <p:cNvSpPr>
            <a:spLocks noChangeArrowheads="1"/>
          </p:cNvSpPr>
          <p:nvPr/>
        </p:nvSpPr>
        <p:spPr bwMode="auto">
          <a:xfrm>
            <a:off x="1077913" y="3990975"/>
            <a:ext cx="75882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当名字解析器发出一个查询请求，并且返回响应中的 </a:t>
            </a:r>
            <a:r>
              <a:rPr lang="en-US" altLang="zh-CN" sz="2400" dirty="0"/>
              <a:t>T C</a:t>
            </a:r>
            <a:r>
              <a:rPr lang="zh-CN" altLang="en-US" sz="2400" dirty="0"/>
              <a:t>（删减标志）比特被设置为 </a:t>
            </a:r>
            <a:r>
              <a:rPr lang="en-US" altLang="zh-CN" sz="2400" dirty="0"/>
              <a:t>1</a:t>
            </a:r>
            <a:r>
              <a:rPr lang="zh-CN" altLang="en-US" sz="2400" dirty="0"/>
              <a:t>时， 即意味着响应的长度超过了</a:t>
            </a:r>
            <a:r>
              <a:rPr lang="en-US" altLang="zh-CN" sz="2400" dirty="0"/>
              <a:t>512</a:t>
            </a:r>
            <a:r>
              <a:rPr lang="zh-CN" altLang="en-US" sz="2400" dirty="0"/>
              <a:t>个字节，而仅返回前</a:t>
            </a:r>
            <a:r>
              <a:rPr lang="en-US" altLang="zh-CN" sz="2400" dirty="0"/>
              <a:t>512</a:t>
            </a:r>
            <a:r>
              <a:rPr lang="zh-CN" altLang="en-US" sz="2400" dirty="0"/>
              <a:t>个字节。在遇到这种情况时，名字解析器通常使用</a:t>
            </a:r>
            <a:r>
              <a:rPr lang="en-US" altLang="zh-CN" sz="2400" dirty="0"/>
              <a:t>TCP</a:t>
            </a:r>
            <a:r>
              <a:rPr lang="zh-CN" altLang="en-US" sz="2400" dirty="0"/>
              <a:t>重发原来的查询请求，允许返回的响应超过</a:t>
            </a:r>
            <a:r>
              <a:rPr lang="en-US" altLang="zh-CN" sz="2400" dirty="0"/>
              <a:t>512</a:t>
            </a:r>
            <a:r>
              <a:rPr lang="zh-CN" altLang="en-US" sz="2400" dirty="0"/>
              <a:t>个字节的结果。</a:t>
            </a:r>
          </a:p>
        </p:txBody>
      </p:sp>
      <p:sp>
        <p:nvSpPr>
          <p:cNvPr id="73734" name="矩形 5">
            <a:extLst>
              <a:ext uri="{FF2B5EF4-FFF2-40B4-BE49-F238E27FC236}">
                <a16:creationId xmlns:a16="http://schemas.microsoft.com/office/drawing/2014/main" id="{4BCFBB40-8151-4596-AFC8-59A5276F08D4}"/>
              </a:ext>
            </a:extLst>
          </p:cNvPr>
          <p:cNvSpPr>
            <a:spLocks noChangeArrowheads="1"/>
          </p:cNvSpPr>
          <p:nvPr/>
        </p:nvSpPr>
        <p:spPr bwMode="auto">
          <a:xfrm>
            <a:off x="1136650" y="3308350"/>
            <a:ext cx="2947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dirty="0"/>
              <a:t>1.DNS</a:t>
            </a:r>
            <a:r>
              <a:rPr lang="zh-CN" altLang="en-US" sz="2400" dirty="0"/>
              <a:t>响应报文过长</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矩形 1">
            <a:extLst>
              <a:ext uri="{FF2B5EF4-FFF2-40B4-BE49-F238E27FC236}">
                <a16:creationId xmlns:a16="http://schemas.microsoft.com/office/drawing/2014/main" id="{77354206-4C8C-4015-BF84-D501134731B8}"/>
              </a:ext>
            </a:extLst>
          </p:cNvPr>
          <p:cNvSpPr>
            <a:spLocks noChangeArrowheads="1"/>
          </p:cNvSpPr>
          <p:nvPr/>
        </p:nvSpPr>
        <p:spPr bwMode="auto">
          <a:xfrm>
            <a:off x="954088" y="1273175"/>
            <a:ext cx="1678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dirty="0"/>
              <a:t>2.</a:t>
            </a:r>
            <a:r>
              <a:rPr lang="zh-CN" altLang="en-US" sz="2400" dirty="0"/>
              <a:t>区域传送</a:t>
            </a:r>
          </a:p>
        </p:txBody>
      </p:sp>
      <p:sp>
        <p:nvSpPr>
          <p:cNvPr id="74755" name="矩形 2">
            <a:extLst>
              <a:ext uri="{FF2B5EF4-FFF2-40B4-BE49-F238E27FC236}">
                <a16:creationId xmlns:a16="http://schemas.microsoft.com/office/drawing/2014/main" id="{8202F5E5-256E-4D99-94AB-C4DEA66F8E0E}"/>
              </a:ext>
            </a:extLst>
          </p:cNvPr>
          <p:cNvSpPr>
            <a:spLocks noChangeArrowheads="1"/>
          </p:cNvSpPr>
          <p:nvPr/>
        </p:nvSpPr>
        <p:spPr bwMode="auto">
          <a:xfrm>
            <a:off x="954088" y="1933575"/>
            <a:ext cx="76406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在同时拥有主域名（名字）服务器和辅助域名服务器时，辅助服务器将定时（通常是 </a:t>
            </a:r>
            <a:r>
              <a:rPr lang="en-US" altLang="zh-CN" sz="2400" dirty="0"/>
              <a:t>3</a:t>
            </a:r>
            <a:r>
              <a:rPr lang="zh-CN" altLang="en-US" sz="2400" dirty="0"/>
              <a:t>小时）向主服务器进行查询以便了解主服务器数据是 否发生变动。</a:t>
            </a:r>
          </a:p>
        </p:txBody>
      </p:sp>
      <p:sp>
        <p:nvSpPr>
          <p:cNvPr id="74756" name="矩形 3">
            <a:extLst>
              <a:ext uri="{FF2B5EF4-FFF2-40B4-BE49-F238E27FC236}">
                <a16:creationId xmlns:a16="http://schemas.microsoft.com/office/drawing/2014/main" id="{D0848DAB-BEE3-4AEE-A2FB-1CC371BA266F}"/>
              </a:ext>
            </a:extLst>
          </p:cNvPr>
          <p:cNvSpPr>
            <a:spLocks noChangeArrowheads="1"/>
          </p:cNvSpPr>
          <p:nvPr/>
        </p:nvSpPr>
        <p:spPr bwMode="auto">
          <a:xfrm>
            <a:off x="954088" y="3308350"/>
            <a:ext cx="78247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如果有变动，执行一次区域传送。区域传送使用</a:t>
            </a:r>
            <a:r>
              <a:rPr lang="en-US" altLang="zh-CN" sz="2400" dirty="0"/>
              <a:t>TCP</a:t>
            </a:r>
            <a:r>
              <a:rPr lang="zh-CN" altLang="en-US" sz="2400" dirty="0"/>
              <a:t>，因为这里传送的数 据远比一个查询或响应多得多。 </a:t>
            </a:r>
          </a:p>
        </p:txBody>
      </p:sp>
      <p:sp>
        <p:nvSpPr>
          <p:cNvPr id="6" name="矩形 5">
            <a:extLst>
              <a:ext uri="{FF2B5EF4-FFF2-40B4-BE49-F238E27FC236}">
                <a16:creationId xmlns:a16="http://schemas.microsoft.com/office/drawing/2014/main" id="{B9259071-7288-46D8-8F7B-E73A5F468C54}"/>
              </a:ext>
            </a:extLst>
          </p:cNvPr>
          <p:cNvSpPr/>
          <p:nvPr/>
        </p:nvSpPr>
        <p:spPr>
          <a:xfrm>
            <a:off x="285750" y="4618038"/>
            <a:ext cx="8493125" cy="1200150"/>
          </a:xfrm>
          <a:prstGeom prst="rect">
            <a:avLst/>
          </a:prstGeom>
          <a:solidFill>
            <a:srgbClr val="C00000"/>
          </a:solidFill>
        </p:spPr>
        <p:txBody>
          <a:bodyPr>
            <a:spAutoFit/>
          </a:bodyPr>
          <a:lstStyle/>
          <a:p>
            <a:pPr>
              <a:defRPr/>
            </a:pPr>
            <a:r>
              <a:rPr lang="zh-CN" altLang="en-US" dirty="0">
                <a:solidFill>
                  <a:schemeClr val="bg1"/>
                </a:solidFill>
                <a:latin typeface="+mn-ea"/>
                <a:ea typeface="+mn-ea"/>
              </a:rPr>
              <a:t>由于</a:t>
            </a:r>
            <a:r>
              <a:rPr lang="en-US" altLang="zh-CN" dirty="0">
                <a:solidFill>
                  <a:schemeClr val="bg1"/>
                </a:solidFill>
                <a:latin typeface="+mn-ea"/>
                <a:ea typeface="+mn-ea"/>
              </a:rPr>
              <a:t>DNS</a:t>
            </a:r>
            <a:r>
              <a:rPr lang="zh-CN" altLang="en-US" dirty="0">
                <a:solidFill>
                  <a:schemeClr val="bg1"/>
                </a:solidFill>
                <a:latin typeface="+mn-ea"/>
                <a:ea typeface="+mn-ea"/>
              </a:rPr>
              <a:t>主要使用</a:t>
            </a:r>
            <a:r>
              <a:rPr lang="en-US" altLang="zh-CN" dirty="0">
                <a:solidFill>
                  <a:schemeClr val="bg1"/>
                </a:solidFill>
                <a:latin typeface="+mn-ea"/>
                <a:ea typeface="+mn-ea"/>
              </a:rPr>
              <a:t>UDP</a:t>
            </a:r>
            <a:r>
              <a:rPr lang="zh-CN" altLang="en-US" dirty="0">
                <a:solidFill>
                  <a:schemeClr val="bg1"/>
                </a:solidFill>
                <a:latin typeface="+mn-ea"/>
                <a:ea typeface="+mn-ea"/>
              </a:rPr>
              <a:t>，而且查询和响应通常经过广域网，分组丢失率和往返时间的不确定性很难控制。因此，在</a:t>
            </a:r>
            <a:r>
              <a:rPr lang="en-US" altLang="zh-CN" dirty="0">
                <a:solidFill>
                  <a:schemeClr val="bg1"/>
                </a:solidFill>
                <a:latin typeface="+mn-ea"/>
                <a:ea typeface="+mn-ea"/>
              </a:rPr>
              <a:t>DNS</a:t>
            </a:r>
            <a:r>
              <a:rPr lang="zh-CN" altLang="en-US" dirty="0">
                <a:solidFill>
                  <a:schemeClr val="bg1"/>
                </a:solidFill>
                <a:latin typeface="+mn-ea"/>
                <a:ea typeface="+mn-ea"/>
              </a:rPr>
              <a:t>客户端程序中，处理好重传和超时程序就显得十分重要。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a:extLst>
              <a:ext uri="{FF2B5EF4-FFF2-40B4-BE49-F238E27FC236}">
                <a16:creationId xmlns:a16="http://schemas.microsoft.com/office/drawing/2014/main" id="{9527A5B0-D672-4F98-B867-CCAC5FAAB007}"/>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609600" indent="-6096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671513"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090613"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509713"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1928813"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3860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8432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3004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7576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333399"/>
                </a:solidFill>
                <a:latin typeface="Times New Roman" panose="02020603050405020304" pitchFamily="18" charset="0"/>
                <a:ea typeface="黑体" panose="02010609060101010101" pitchFamily="49" charset="-122"/>
              </a:rPr>
              <a:t>7.3 </a:t>
            </a:r>
            <a:r>
              <a:rPr lang="zh-CN" altLang="en-US" sz="3200">
                <a:solidFill>
                  <a:srgbClr val="333399"/>
                </a:solidFill>
                <a:latin typeface="Times New Roman" panose="02020603050405020304" pitchFamily="18" charset="0"/>
                <a:ea typeface="黑体" panose="02010609060101010101" pitchFamily="49" charset="-122"/>
              </a:rPr>
              <a:t>电子邮件协议</a:t>
            </a:r>
          </a:p>
        </p:txBody>
      </p:sp>
      <p:sp>
        <p:nvSpPr>
          <p:cNvPr id="3" name="Rectangle 3">
            <a:extLst>
              <a:ext uri="{FF2B5EF4-FFF2-40B4-BE49-F238E27FC236}">
                <a16:creationId xmlns:a16="http://schemas.microsoft.com/office/drawing/2014/main" id="{1B3C15E6-9827-4DD6-BF69-FD7C67306BD9}"/>
              </a:ext>
            </a:extLst>
          </p:cNvPr>
          <p:cNvSpPr txBox="1">
            <a:spLocks noChangeArrowheads="1"/>
          </p:cNvSpPr>
          <p:nvPr/>
        </p:nvSpPr>
        <p:spPr bwMode="auto">
          <a:xfrm>
            <a:off x="395288" y="1463675"/>
            <a:ext cx="835183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457200" indent="-457200" eaLnBrk="1" hangingPunct="1">
              <a:buClr>
                <a:srgbClr val="3333CC"/>
              </a:buClr>
              <a:defRPr/>
            </a:pPr>
            <a:r>
              <a:rPr lang="zh-CN" altLang="en-US" sz="2800" b="0" kern="0">
                <a:solidFill>
                  <a:srgbClr val="FF0000"/>
                </a:solidFill>
                <a:ea typeface="黑体"/>
              </a:rPr>
              <a:t>电子邮件</a:t>
            </a:r>
            <a:r>
              <a:rPr lang="en-US" altLang="zh-CN" sz="2800" b="0" kern="0">
                <a:ea typeface="黑体"/>
              </a:rPr>
              <a:t>(e-mail)</a:t>
            </a:r>
            <a:r>
              <a:rPr lang="zh-CN" altLang="en-US" sz="2800" b="0" kern="0">
                <a:ea typeface="黑体"/>
              </a:rPr>
              <a:t>是因特网上使用得最多的和最受用户欢迎的一种应用。</a:t>
            </a:r>
          </a:p>
          <a:p>
            <a:pPr marL="457200" indent="-457200" eaLnBrk="1" hangingPunct="1">
              <a:buClr>
                <a:srgbClr val="3333CC"/>
              </a:buClr>
              <a:defRPr/>
            </a:pPr>
            <a:r>
              <a:rPr lang="zh-CN" altLang="en-US" sz="2800" b="0" kern="0">
                <a:ea typeface="黑体"/>
              </a:rPr>
              <a:t>电子邮件把邮件发送到收件人使用的邮件服务器，并放在其中的收件人邮箱中，收件人可随时上网到自己使用的邮件服务器进行读取。</a:t>
            </a:r>
          </a:p>
          <a:p>
            <a:pPr marL="457200" indent="-457200" eaLnBrk="1" hangingPunct="1">
              <a:buClr>
                <a:srgbClr val="3333CC"/>
              </a:buClr>
              <a:defRPr/>
            </a:pPr>
            <a:r>
              <a:rPr lang="zh-CN" altLang="en-US" sz="2800" b="0" kern="0">
                <a:ea typeface="黑体"/>
              </a:rPr>
              <a:t>电子邮件不仅使用方便，而且还具有传递迅速和费用低廉的优点。</a:t>
            </a:r>
          </a:p>
          <a:p>
            <a:pPr marL="457200" indent="-457200" eaLnBrk="1" hangingPunct="1">
              <a:buClr>
                <a:srgbClr val="3333CC"/>
              </a:buClr>
              <a:defRPr/>
            </a:pPr>
            <a:r>
              <a:rPr lang="zh-CN" altLang="en-US" sz="2800" b="0" kern="0">
                <a:ea typeface="黑体"/>
              </a:rPr>
              <a:t>现在电子邮件不仅可传送文字信息，而且还可附上声音和图像。</a:t>
            </a:r>
            <a:endParaRPr lang="zh-CN" altLang="en-US" sz="2800" b="0" kern="0" dirty="0">
              <a:ea typeface="黑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a:extLst>
              <a:ext uri="{FF2B5EF4-FFF2-40B4-BE49-F238E27FC236}">
                <a16:creationId xmlns:a16="http://schemas.microsoft.com/office/drawing/2014/main" id="{43D76939-6946-4EFE-92EE-76C31AED49DF}"/>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609600" indent="-6096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671513"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090613"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509713"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1928813"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3860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8432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3004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7576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333399"/>
                </a:solidFill>
                <a:latin typeface="Times New Roman" panose="02020603050405020304" pitchFamily="18" charset="0"/>
                <a:ea typeface="黑体" panose="02010609060101010101" pitchFamily="49" charset="-122"/>
              </a:rPr>
              <a:t>7.3.1 </a:t>
            </a:r>
            <a:r>
              <a:rPr lang="zh-CN" altLang="en-US" sz="3200">
                <a:solidFill>
                  <a:srgbClr val="333399"/>
                </a:solidFill>
                <a:latin typeface="Times New Roman" panose="02020603050405020304" pitchFamily="18" charset="0"/>
                <a:ea typeface="黑体" panose="02010609060101010101" pitchFamily="49" charset="-122"/>
              </a:rPr>
              <a:t>概述</a:t>
            </a:r>
          </a:p>
        </p:txBody>
      </p:sp>
      <p:sp>
        <p:nvSpPr>
          <p:cNvPr id="76803" name="矩形 2">
            <a:extLst>
              <a:ext uri="{FF2B5EF4-FFF2-40B4-BE49-F238E27FC236}">
                <a16:creationId xmlns:a16="http://schemas.microsoft.com/office/drawing/2014/main" id="{21DCBEC8-CEBE-408F-AEEB-EF89B73C47EA}"/>
              </a:ext>
            </a:extLst>
          </p:cNvPr>
          <p:cNvSpPr>
            <a:spLocks noChangeArrowheads="1"/>
          </p:cNvSpPr>
          <p:nvPr/>
        </p:nvSpPr>
        <p:spPr bwMode="auto">
          <a:xfrm>
            <a:off x="971550" y="1338263"/>
            <a:ext cx="33099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 </a:t>
            </a:r>
            <a:r>
              <a:rPr lang="zh-CN" altLang="en-US" sz="2400"/>
              <a:t>电子邮件的一些标准</a:t>
            </a:r>
          </a:p>
        </p:txBody>
      </p:sp>
      <p:sp>
        <p:nvSpPr>
          <p:cNvPr id="4" name="Rectangle 3">
            <a:extLst>
              <a:ext uri="{FF2B5EF4-FFF2-40B4-BE49-F238E27FC236}">
                <a16:creationId xmlns:a16="http://schemas.microsoft.com/office/drawing/2014/main" id="{3F562FCB-DA04-4EF6-ACDC-1CEDA4C818EA}"/>
              </a:ext>
            </a:extLst>
          </p:cNvPr>
          <p:cNvSpPr txBox="1">
            <a:spLocks noChangeArrowheads="1"/>
          </p:cNvSpPr>
          <p:nvPr/>
        </p:nvSpPr>
        <p:spPr bwMode="auto">
          <a:xfrm>
            <a:off x="684213" y="1916113"/>
            <a:ext cx="7775575"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457200" indent="-457200" algn="just" eaLnBrk="1" hangingPunct="1">
              <a:buClr>
                <a:srgbClr val="3333CC"/>
              </a:buClr>
              <a:defRPr/>
            </a:pPr>
            <a:r>
              <a:rPr lang="zh-CN" altLang="en-US" sz="2400" b="0" kern="0">
                <a:latin typeface="+mn-ea"/>
              </a:rPr>
              <a:t>发送邮件的协议：</a:t>
            </a:r>
            <a:r>
              <a:rPr lang="en-US" altLang="zh-CN" sz="2400" b="0" kern="0">
                <a:latin typeface="+mn-ea"/>
              </a:rPr>
              <a:t>SMTP</a:t>
            </a:r>
          </a:p>
          <a:p>
            <a:pPr marL="457200" indent="-457200" algn="just" eaLnBrk="1" hangingPunct="1">
              <a:buClr>
                <a:srgbClr val="3333CC"/>
              </a:buClr>
              <a:defRPr/>
            </a:pPr>
            <a:r>
              <a:rPr lang="zh-CN" altLang="en-US" sz="2400" b="0" kern="0">
                <a:latin typeface="+mn-ea"/>
              </a:rPr>
              <a:t>读取邮件的协议：</a:t>
            </a:r>
            <a:r>
              <a:rPr lang="en-US" altLang="zh-CN" sz="2400" b="0" kern="0">
                <a:latin typeface="+mn-ea"/>
              </a:rPr>
              <a:t>POP3 </a:t>
            </a:r>
            <a:r>
              <a:rPr lang="zh-CN" altLang="en-US" sz="2400" b="0" kern="0">
                <a:latin typeface="+mn-ea"/>
              </a:rPr>
              <a:t>和 </a:t>
            </a:r>
            <a:r>
              <a:rPr lang="en-US" altLang="zh-CN" sz="2400" b="0" kern="0">
                <a:latin typeface="+mn-ea"/>
              </a:rPr>
              <a:t>IMAP</a:t>
            </a:r>
          </a:p>
          <a:p>
            <a:pPr marL="457200" indent="-457200" algn="just" eaLnBrk="1" hangingPunct="1">
              <a:buClr>
                <a:srgbClr val="3333CC"/>
              </a:buClr>
              <a:defRPr/>
            </a:pPr>
            <a:r>
              <a:rPr lang="en-US" altLang="zh-CN" sz="2400" b="0" kern="0">
                <a:latin typeface="+mn-ea"/>
              </a:rPr>
              <a:t>MIME </a:t>
            </a:r>
            <a:r>
              <a:rPr lang="zh-CN" altLang="en-US" sz="2400" b="0" kern="0">
                <a:latin typeface="+mn-ea"/>
              </a:rPr>
              <a:t>在其邮件首部中说明了邮件的数据类型</a:t>
            </a:r>
            <a:r>
              <a:rPr lang="en-US" altLang="zh-CN" sz="2400" b="0" kern="0">
                <a:latin typeface="+mn-ea"/>
              </a:rPr>
              <a:t>(</a:t>
            </a:r>
            <a:r>
              <a:rPr lang="zh-CN" altLang="en-US" sz="2400" b="0" kern="0">
                <a:latin typeface="+mn-ea"/>
              </a:rPr>
              <a:t>如文本、声音、图像、视像等</a:t>
            </a:r>
            <a:r>
              <a:rPr lang="en-US" altLang="zh-CN" sz="2400" b="0" kern="0">
                <a:latin typeface="+mn-ea"/>
              </a:rPr>
              <a:t>)</a:t>
            </a:r>
            <a:r>
              <a:rPr lang="zh-CN" altLang="en-US" sz="2400" b="0" kern="0">
                <a:latin typeface="+mn-ea"/>
              </a:rPr>
              <a:t>，使用 </a:t>
            </a:r>
            <a:r>
              <a:rPr lang="en-US" altLang="zh-CN" sz="2400" b="0" kern="0">
                <a:latin typeface="+mn-ea"/>
              </a:rPr>
              <a:t>MIME </a:t>
            </a:r>
            <a:r>
              <a:rPr lang="zh-CN" altLang="en-US" sz="2400" b="0" kern="0">
                <a:latin typeface="+mn-ea"/>
              </a:rPr>
              <a:t>可在邮件中同时传送多种类型的数据。 </a:t>
            </a:r>
            <a:endParaRPr lang="zh-CN" altLang="en-US" sz="2400" b="0" kern="0" dirty="0">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
            <a:extLst>
              <a:ext uri="{FF2B5EF4-FFF2-40B4-BE49-F238E27FC236}">
                <a16:creationId xmlns:a16="http://schemas.microsoft.com/office/drawing/2014/main" id="{96E9072F-8F39-4628-BB0C-5A8574B8E305}"/>
              </a:ext>
            </a:extLst>
          </p:cNvPr>
          <p:cNvSpPr>
            <a:spLocks noChangeArrowheads="1"/>
          </p:cNvSpPr>
          <p:nvPr/>
        </p:nvSpPr>
        <p:spPr bwMode="auto">
          <a:xfrm>
            <a:off x="1035050" y="1217613"/>
            <a:ext cx="3603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 </a:t>
            </a:r>
            <a:r>
              <a:rPr lang="zh-CN" altLang="en-US" sz="2400"/>
              <a:t>应用层协议的体系架构</a:t>
            </a:r>
          </a:p>
        </p:txBody>
      </p:sp>
      <p:sp>
        <p:nvSpPr>
          <p:cNvPr id="3" name="文本框 2">
            <a:extLst>
              <a:ext uri="{FF2B5EF4-FFF2-40B4-BE49-F238E27FC236}">
                <a16:creationId xmlns:a16="http://schemas.microsoft.com/office/drawing/2014/main" id="{D0806675-A2B9-4346-AC6D-4C702DADC699}"/>
              </a:ext>
            </a:extLst>
          </p:cNvPr>
          <p:cNvSpPr txBox="1"/>
          <p:nvPr/>
        </p:nvSpPr>
        <p:spPr>
          <a:xfrm>
            <a:off x="1035050" y="1757363"/>
            <a:ext cx="3459163" cy="461962"/>
          </a:xfrm>
          <a:prstGeom prst="rect">
            <a:avLst/>
          </a:prstGeom>
          <a:noFill/>
        </p:spPr>
        <p:txBody>
          <a:bodyPr>
            <a:spAutoFit/>
          </a:bodyPr>
          <a:lstStyle/>
          <a:p>
            <a:pPr>
              <a:buClr>
                <a:srgbClr val="C00000"/>
              </a:buClr>
              <a:defRPr/>
            </a:pPr>
            <a:r>
              <a:rPr lang="zh-CN" altLang="en-US" dirty="0">
                <a:latin typeface="+mj-ea"/>
                <a:ea typeface="+mj-ea"/>
              </a:rPr>
              <a:t>（</a:t>
            </a:r>
            <a:r>
              <a:rPr lang="en-US" altLang="zh-CN" dirty="0">
                <a:latin typeface="+mj-ea"/>
                <a:ea typeface="+mj-ea"/>
              </a:rPr>
              <a:t>1</a:t>
            </a:r>
            <a:r>
              <a:rPr lang="zh-CN" altLang="en-US" dirty="0">
                <a:latin typeface="+mj-ea"/>
                <a:ea typeface="+mj-ea"/>
              </a:rPr>
              <a:t>）客户</a:t>
            </a:r>
            <a:r>
              <a:rPr lang="en-US" altLang="zh-CN" dirty="0">
                <a:latin typeface="+mj-ea"/>
                <a:ea typeface="+mj-ea"/>
              </a:rPr>
              <a:t>-</a:t>
            </a:r>
            <a:r>
              <a:rPr lang="zh-CN" altLang="en-US" dirty="0">
                <a:latin typeface="+mj-ea"/>
                <a:ea typeface="+mj-ea"/>
              </a:rPr>
              <a:t>服务器模式</a:t>
            </a:r>
          </a:p>
        </p:txBody>
      </p:sp>
      <p:sp>
        <p:nvSpPr>
          <p:cNvPr id="4" name="文本框 3">
            <a:extLst>
              <a:ext uri="{FF2B5EF4-FFF2-40B4-BE49-F238E27FC236}">
                <a16:creationId xmlns:a16="http://schemas.microsoft.com/office/drawing/2014/main" id="{2A902991-2AB4-4F6F-AFE9-4466B5DB4302}"/>
              </a:ext>
            </a:extLst>
          </p:cNvPr>
          <p:cNvSpPr txBox="1"/>
          <p:nvPr/>
        </p:nvSpPr>
        <p:spPr>
          <a:xfrm>
            <a:off x="1035050" y="4559300"/>
            <a:ext cx="6270625" cy="461963"/>
          </a:xfrm>
          <a:prstGeom prst="rect">
            <a:avLst/>
          </a:prstGeom>
          <a:noFill/>
        </p:spPr>
        <p:txBody>
          <a:bodyPr>
            <a:spAutoFit/>
          </a:bodyPr>
          <a:lstStyle/>
          <a:p>
            <a:pPr marL="342900" indent="-342900">
              <a:buClr>
                <a:srgbClr val="C00000"/>
              </a:buClr>
              <a:buFont typeface="Wingdings" panose="05000000000000000000" pitchFamily="2" charset="2"/>
              <a:buChar char="n"/>
              <a:defRPr/>
            </a:pPr>
            <a:r>
              <a:rPr lang="zh-CN" altLang="en-US" dirty="0">
                <a:latin typeface="+mj-ea"/>
                <a:ea typeface="+mj-ea"/>
              </a:rPr>
              <a:t>客户：提出需求，并完成预期的行为。</a:t>
            </a:r>
          </a:p>
        </p:txBody>
      </p:sp>
      <p:sp>
        <p:nvSpPr>
          <p:cNvPr id="5" name="矩形 4">
            <a:extLst>
              <a:ext uri="{FF2B5EF4-FFF2-40B4-BE49-F238E27FC236}">
                <a16:creationId xmlns:a16="http://schemas.microsoft.com/office/drawing/2014/main" id="{72AAF8F0-BAE6-4E61-9F42-AB9DB03DB7F4}"/>
              </a:ext>
            </a:extLst>
          </p:cNvPr>
          <p:cNvSpPr/>
          <p:nvPr/>
        </p:nvSpPr>
        <p:spPr>
          <a:xfrm>
            <a:off x="1035050" y="5100638"/>
            <a:ext cx="7646988" cy="461962"/>
          </a:xfrm>
          <a:prstGeom prst="rect">
            <a:avLst/>
          </a:prstGeom>
          <a:noFill/>
        </p:spPr>
        <p:txBody>
          <a:bodyPr>
            <a:spAutoFit/>
          </a:bodyPr>
          <a:lstStyle/>
          <a:p>
            <a:pPr marL="342900" indent="-342900">
              <a:buClr>
                <a:srgbClr val="C00000"/>
              </a:buClr>
              <a:buFont typeface="Wingdings" panose="05000000000000000000" pitchFamily="2" charset="2"/>
              <a:buChar char="n"/>
              <a:defRPr/>
            </a:pPr>
            <a:r>
              <a:rPr lang="zh-CN" altLang="en-US" dirty="0">
                <a:latin typeface="+mj-ea"/>
                <a:ea typeface="+mj-ea"/>
              </a:rPr>
              <a:t>服务器：管理和调度资源，满足客户对资源的利用。</a:t>
            </a:r>
          </a:p>
        </p:txBody>
      </p:sp>
      <p:sp>
        <p:nvSpPr>
          <p:cNvPr id="6" name="矩形 5">
            <a:extLst>
              <a:ext uri="{FF2B5EF4-FFF2-40B4-BE49-F238E27FC236}">
                <a16:creationId xmlns:a16="http://schemas.microsoft.com/office/drawing/2014/main" id="{2A636068-E0FB-4F74-8DBC-C44554FE04CC}"/>
              </a:ext>
            </a:extLst>
          </p:cNvPr>
          <p:cNvSpPr/>
          <p:nvPr/>
        </p:nvSpPr>
        <p:spPr>
          <a:xfrm>
            <a:off x="1035050" y="5640388"/>
            <a:ext cx="7519988" cy="830262"/>
          </a:xfrm>
          <a:prstGeom prst="rect">
            <a:avLst/>
          </a:prstGeom>
          <a:noFill/>
        </p:spPr>
        <p:txBody>
          <a:bodyPr>
            <a:spAutoFit/>
          </a:bodyPr>
          <a:lstStyle/>
          <a:p>
            <a:pPr marL="342900" indent="-342900">
              <a:buClr>
                <a:srgbClr val="C00000"/>
              </a:buClr>
              <a:buFont typeface="Wingdings" panose="05000000000000000000" pitchFamily="2" charset="2"/>
              <a:buChar char="n"/>
              <a:defRPr/>
            </a:pPr>
            <a:r>
              <a:rPr lang="zh-CN" altLang="en-US" dirty="0">
                <a:latin typeface="+mj-ea"/>
                <a:ea typeface="+mj-ea"/>
              </a:rPr>
              <a:t>交互：在协议的约束下，避免客户申请与服务器调度之间的冲突。</a:t>
            </a:r>
          </a:p>
        </p:txBody>
      </p:sp>
      <p:sp>
        <p:nvSpPr>
          <p:cNvPr id="8" name="矩形 7">
            <a:extLst>
              <a:ext uri="{FF2B5EF4-FFF2-40B4-BE49-F238E27FC236}">
                <a16:creationId xmlns:a16="http://schemas.microsoft.com/office/drawing/2014/main" id="{D6DC9D97-1F3B-4CA7-8293-9276F7600BA2}"/>
              </a:ext>
            </a:extLst>
          </p:cNvPr>
          <p:cNvSpPr/>
          <p:nvPr/>
        </p:nvSpPr>
        <p:spPr>
          <a:xfrm>
            <a:off x="1035050" y="2290763"/>
            <a:ext cx="7519988" cy="831850"/>
          </a:xfrm>
          <a:prstGeom prst="rect">
            <a:avLst/>
          </a:prstGeom>
          <a:noFill/>
        </p:spPr>
        <p:txBody>
          <a:bodyPr>
            <a:spAutoFit/>
          </a:bodyPr>
          <a:lstStyle/>
          <a:p>
            <a:pPr marL="342900" indent="-342900">
              <a:buClr>
                <a:srgbClr val="C00000"/>
              </a:buClr>
              <a:buFont typeface="Wingdings" panose="05000000000000000000" pitchFamily="2" charset="2"/>
              <a:buChar char="n"/>
              <a:defRPr/>
            </a:pPr>
            <a:r>
              <a:rPr lang="zh-CN" altLang="en-US" dirty="0">
                <a:latin typeface="+mj-ea"/>
                <a:ea typeface="+mj-ea"/>
              </a:rPr>
              <a:t>服务器：需要具备</a:t>
            </a:r>
            <a:r>
              <a:rPr lang="en-US" altLang="zh-CN" dirty="0">
                <a:latin typeface="+mj-ea"/>
                <a:ea typeface="+mj-ea"/>
              </a:rPr>
              <a:t>7*24</a:t>
            </a:r>
            <a:r>
              <a:rPr lang="zh-CN" altLang="en-US" dirty="0">
                <a:latin typeface="+mj-ea"/>
                <a:ea typeface="+mj-ea"/>
              </a:rPr>
              <a:t>小时提供服务的能力，拥有可永久访问地址</a:t>
            </a:r>
            <a:r>
              <a:rPr lang="en-US" altLang="zh-CN" dirty="0">
                <a:latin typeface="+mj-ea"/>
                <a:ea typeface="+mj-ea"/>
              </a:rPr>
              <a:t>/</a:t>
            </a:r>
            <a:r>
              <a:rPr lang="zh-CN" altLang="en-US" dirty="0">
                <a:latin typeface="+mj-ea"/>
                <a:ea typeface="+mj-ea"/>
              </a:rPr>
              <a:t>域名，以及拥有良好的可扩展性。</a:t>
            </a:r>
          </a:p>
        </p:txBody>
      </p:sp>
      <p:sp>
        <p:nvSpPr>
          <p:cNvPr id="31752" name="文本框 8">
            <a:extLst>
              <a:ext uri="{FF2B5EF4-FFF2-40B4-BE49-F238E27FC236}">
                <a16:creationId xmlns:a16="http://schemas.microsoft.com/office/drawing/2014/main" id="{F1DC3C1D-EFCC-4AD6-A673-38D90C6EDCAC}"/>
              </a:ext>
            </a:extLst>
          </p:cNvPr>
          <p:cNvSpPr txBox="1">
            <a:spLocks noChangeArrowheads="1"/>
          </p:cNvSpPr>
          <p:nvPr/>
        </p:nvSpPr>
        <p:spPr bwMode="auto">
          <a:xfrm>
            <a:off x="1035050" y="4110038"/>
            <a:ext cx="2789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在这种模式下：</a:t>
            </a:r>
          </a:p>
        </p:txBody>
      </p:sp>
      <p:sp>
        <p:nvSpPr>
          <p:cNvPr id="10" name="文本框 9">
            <a:extLst>
              <a:ext uri="{FF2B5EF4-FFF2-40B4-BE49-F238E27FC236}">
                <a16:creationId xmlns:a16="http://schemas.microsoft.com/office/drawing/2014/main" id="{D8B954DC-FFC0-435B-AE24-EB646C28111E}"/>
              </a:ext>
            </a:extLst>
          </p:cNvPr>
          <p:cNvSpPr txBox="1"/>
          <p:nvPr/>
        </p:nvSpPr>
        <p:spPr>
          <a:xfrm>
            <a:off x="1035050" y="3200400"/>
            <a:ext cx="7519988" cy="831850"/>
          </a:xfrm>
          <a:prstGeom prst="rect">
            <a:avLst/>
          </a:prstGeom>
          <a:noFill/>
        </p:spPr>
        <p:txBody>
          <a:bodyPr>
            <a:spAutoFit/>
          </a:bodyPr>
          <a:lstStyle/>
          <a:p>
            <a:pPr marL="342900" indent="-342900">
              <a:buClr>
                <a:srgbClr val="C00000"/>
              </a:buClr>
              <a:buFont typeface="Wingdings" panose="05000000000000000000" pitchFamily="2" charset="2"/>
              <a:buChar char="n"/>
              <a:defRPr/>
            </a:pPr>
            <a:r>
              <a:rPr lang="zh-CN" altLang="en-US" dirty="0">
                <a:latin typeface="+mj-ea"/>
                <a:ea typeface="+mj-ea"/>
              </a:rPr>
              <a:t>客户端：可以间歇性进入网络，客户端之间通常不直接连接。</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矩形 1">
            <a:extLst>
              <a:ext uri="{FF2B5EF4-FFF2-40B4-BE49-F238E27FC236}">
                <a16:creationId xmlns:a16="http://schemas.microsoft.com/office/drawing/2014/main" id="{311E8520-9202-4456-9499-0484E37E4D98}"/>
              </a:ext>
            </a:extLst>
          </p:cNvPr>
          <p:cNvSpPr>
            <a:spLocks noChangeArrowheads="1"/>
          </p:cNvSpPr>
          <p:nvPr/>
        </p:nvSpPr>
        <p:spPr bwMode="auto">
          <a:xfrm>
            <a:off x="866775" y="1169988"/>
            <a:ext cx="4014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 </a:t>
            </a:r>
            <a:r>
              <a:rPr lang="zh-CN" altLang="en-US" sz="2400"/>
              <a:t>电子邮件系统的主要组成 </a:t>
            </a:r>
          </a:p>
        </p:txBody>
      </p:sp>
      <p:grpSp>
        <p:nvGrpSpPr>
          <p:cNvPr id="77827" name="组合 389">
            <a:extLst>
              <a:ext uri="{FF2B5EF4-FFF2-40B4-BE49-F238E27FC236}">
                <a16:creationId xmlns:a16="http://schemas.microsoft.com/office/drawing/2014/main" id="{C4B8C85C-E656-436A-9A0C-9657A53C8B13}"/>
              </a:ext>
            </a:extLst>
          </p:cNvPr>
          <p:cNvGrpSpPr>
            <a:grpSpLocks/>
          </p:cNvGrpSpPr>
          <p:nvPr/>
        </p:nvGrpSpPr>
        <p:grpSpPr bwMode="auto">
          <a:xfrm>
            <a:off x="128588" y="4089400"/>
            <a:ext cx="9067800" cy="2371725"/>
            <a:chOff x="129112" y="4089400"/>
            <a:chExt cx="9067800" cy="2371725"/>
          </a:xfrm>
        </p:grpSpPr>
        <p:sp>
          <p:nvSpPr>
            <p:cNvPr id="77853" name="Line 3">
              <a:extLst>
                <a:ext uri="{FF2B5EF4-FFF2-40B4-BE49-F238E27FC236}">
                  <a16:creationId xmlns:a16="http://schemas.microsoft.com/office/drawing/2014/main" id="{D5A9ACB5-3279-4235-8973-58BCDEAEDB80}"/>
                </a:ext>
              </a:extLst>
            </p:cNvPr>
            <p:cNvSpPr>
              <a:spLocks noChangeShapeType="1"/>
            </p:cNvSpPr>
            <p:nvPr/>
          </p:nvSpPr>
          <p:spPr bwMode="auto">
            <a:xfrm flipH="1" flipV="1">
              <a:off x="1119712" y="5227637"/>
              <a:ext cx="762000" cy="76200"/>
            </a:xfrm>
            <a:prstGeom prst="line">
              <a:avLst/>
            </a:prstGeom>
            <a:noFill/>
            <a:ln w="38100">
              <a:solidFill>
                <a:srgbClr val="333399"/>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4" name="Freeform 4">
              <a:extLst>
                <a:ext uri="{FF2B5EF4-FFF2-40B4-BE49-F238E27FC236}">
                  <a16:creationId xmlns:a16="http://schemas.microsoft.com/office/drawing/2014/main" id="{DEB3D49F-8D89-4F85-A9CC-44FB9A1065AF}"/>
                </a:ext>
              </a:extLst>
            </p:cNvPr>
            <p:cNvSpPr>
              <a:spLocks/>
            </p:cNvSpPr>
            <p:nvPr/>
          </p:nvSpPr>
          <p:spPr bwMode="auto">
            <a:xfrm>
              <a:off x="7501462" y="5162550"/>
              <a:ext cx="762000" cy="142875"/>
            </a:xfrm>
            <a:custGeom>
              <a:avLst/>
              <a:gdLst>
                <a:gd name="T0" fmla="*/ 1209675000 w 480"/>
                <a:gd name="T1" fmla="*/ 0 h 90"/>
                <a:gd name="T2" fmla="*/ 0 w 480"/>
                <a:gd name="T3" fmla="*/ 226814063 h 90"/>
                <a:gd name="T4" fmla="*/ 0 60000 65536"/>
                <a:gd name="T5" fmla="*/ 0 60000 65536"/>
                <a:gd name="T6" fmla="*/ 0 w 480"/>
                <a:gd name="T7" fmla="*/ 0 h 90"/>
                <a:gd name="T8" fmla="*/ 480 w 480"/>
                <a:gd name="T9" fmla="*/ 90 h 90"/>
              </a:gdLst>
              <a:ahLst/>
              <a:cxnLst>
                <a:cxn ang="T4">
                  <a:pos x="T0" y="T1"/>
                </a:cxn>
                <a:cxn ang="T5">
                  <a:pos x="T2" y="T3"/>
                </a:cxn>
              </a:cxnLst>
              <a:rect l="T6" t="T7" r="T8" b="T9"/>
              <a:pathLst>
                <a:path w="480" h="90">
                  <a:moveTo>
                    <a:pt x="480" y="0"/>
                  </a:moveTo>
                  <a:lnTo>
                    <a:pt x="0" y="90"/>
                  </a:lnTo>
                </a:path>
              </a:pathLst>
            </a:custGeom>
            <a:noFill/>
            <a:ln w="38100" cmpd="sng">
              <a:solidFill>
                <a:srgbClr val="333399"/>
              </a:solidFill>
              <a:round/>
              <a:headEnd type="none" w="med" len="me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55" name="Line 5">
              <a:extLst>
                <a:ext uri="{FF2B5EF4-FFF2-40B4-BE49-F238E27FC236}">
                  <a16:creationId xmlns:a16="http://schemas.microsoft.com/office/drawing/2014/main" id="{1A1276C5-4A46-4DCA-B4AD-21E83F221240}"/>
                </a:ext>
              </a:extLst>
            </p:cNvPr>
            <p:cNvSpPr>
              <a:spLocks noChangeShapeType="1"/>
            </p:cNvSpPr>
            <p:nvPr/>
          </p:nvSpPr>
          <p:spPr bwMode="auto">
            <a:xfrm flipH="1" flipV="1">
              <a:off x="5901262" y="5380037"/>
              <a:ext cx="781050" cy="0"/>
            </a:xfrm>
            <a:prstGeom prst="line">
              <a:avLst/>
            </a:prstGeom>
            <a:noFill/>
            <a:ln w="38100">
              <a:solidFill>
                <a:srgbClr val="333399"/>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6" name="Line 6">
              <a:extLst>
                <a:ext uri="{FF2B5EF4-FFF2-40B4-BE49-F238E27FC236}">
                  <a16:creationId xmlns:a16="http://schemas.microsoft.com/office/drawing/2014/main" id="{D9516891-4944-4E26-809A-6E6401DFD817}"/>
                </a:ext>
              </a:extLst>
            </p:cNvPr>
            <p:cNvSpPr>
              <a:spLocks noChangeShapeType="1"/>
            </p:cNvSpPr>
            <p:nvPr/>
          </p:nvSpPr>
          <p:spPr bwMode="auto">
            <a:xfrm flipH="1" flipV="1">
              <a:off x="2872312" y="5367337"/>
              <a:ext cx="781050" cy="0"/>
            </a:xfrm>
            <a:prstGeom prst="line">
              <a:avLst/>
            </a:prstGeom>
            <a:noFill/>
            <a:ln w="38100">
              <a:solidFill>
                <a:srgbClr val="333399"/>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7" name="Text Box 7">
              <a:extLst>
                <a:ext uri="{FF2B5EF4-FFF2-40B4-BE49-F238E27FC236}">
                  <a16:creationId xmlns:a16="http://schemas.microsoft.com/office/drawing/2014/main" id="{4FCB0716-7F5F-4BF8-AEB2-059AB2D11A0C}"/>
                </a:ext>
              </a:extLst>
            </p:cNvPr>
            <p:cNvSpPr txBox="1">
              <a:spLocks noChangeArrowheads="1"/>
            </p:cNvSpPr>
            <p:nvPr/>
          </p:nvSpPr>
          <p:spPr bwMode="auto">
            <a:xfrm>
              <a:off x="129112" y="4406900"/>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zh-CN" altLang="en-US" sz="1800" b="0">
                  <a:solidFill>
                    <a:srgbClr val="333399"/>
                  </a:solidFill>
                  <a:ea typeface="黑体" panose="02010609060101010101" pitchFamily="49" charset="-122"/>
                </a:rPr>
                <a:t>发送方</a:t>
              </a:r>
            </a:p>
          </p:txBody>
        </p:sp>
        <p:sp>
          <p:nvSpPr>
            <p:cNvPr id="77858" name="Text Box 8">
              <a:extLst>
                <a:ext uri="{FF2B5EF4-FFF2-40B4-BE49-F238E27FC236}">
                  <a16:creationId xmlns:a16="http://schemas.microsoft.com/office/drawing/2014/main" id="{AF6CFBFB-519B-4766-AB70-C2D56EE114F8}"/>
                </a:ext>
              </a:extLst>
            </p:cNvPr>
            <p:cNvSpPr txBox="1">
              <a:spLocks noChangeArrowheads="1"/>
            </p:cNvSpPr>
            <p:nvPr/>
          </p:nvSpPr>
          <p:spPr bwMode="auto">
            <a:xfrm>
              <a:off x="1184353" y="5868645"/>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zh-CN" altLang="en-US" sz="1800" b="0">
                  <a:solidFill>
                    <a:srgbClr val="333399"/>
                  </a:solidFill>
                  <a:ea typeface="黑体" panose="02010609060101010101" pitchFamily="49" charset="-122"/>
                </a:rPr>
                <a:t>邮件缓存</a:t>
              </a:r>
            </a:p>
          </p:txBody>
        </p:sp>
        <p:sp>
          <p:nvSpPr>
            <p:cNvPr id="77859" name="Text Box 9">
              <a:extLst>
                <a:ext uri="{FF2B5EF4-FFF2-40B4-BE49-F238E27FC236}">
                  <a16:creationId xmlns:a16="http://schemas.microsoft.com/office/drawing/2014/main" id="{F51CA8BF-791E-478A-9321-688B44A765E1}"/>
                </a:ext>
              </a:extLst>
            </p:cNvPr>
            <p:cNvSpPr txBox="1">
              <a:spLocks noChangeArrowheads="1"/>
            </p:cNvSpPr>
            <p:nvPr/>
          </p:nvSpPr>
          <p:spPr bwMode="auto">
            <a:xfrm>
              <a:off x="4894787" y="5819775"/>
              <a:ext cx="132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800" b="0">
                  <a:solidFill>
                    <a:srgbClr val="333399"/>
                  </a:solidFill>
                  <a:ea typeface="黑体" panose="02010609060101010101" pitchFamily="49" charset="-122"/>
                </a:rPr>
                <a:t>   </a:t>
              </a:r>
              <a:r>
                <a:rPr kumimoji="1" lang="zh-CN" altLang="en-US" sz="1800" b="0">
                  <a:solidFill>
                    <a:srgbClr val="333399"/>
                  </a:solidFill>
                  <a:ea typeface="黑体" panose="02010609060101010101" pitchFamily="49" charset="-122"/>
                </a:rPr>
                <a:t>接收端</a:t>
              </a:r>
            </a:p>
            <a:p>
              <a:pPr algn="l" eaLnBrk="1" hangingPunct="1">
                <a:spcBef>
                  <a:spcPct val="0"/>
                </a:spcBef>
                <a:buClrTx/>
                <a:buSzTx/>
                <a:buFontTx/>
                <a:buNone/>
              </a:pPr>
              <a:r>
                <a:rPr kumimoji="1" lang="zh-CN" altLang="en-US" sz="1800" b="0">
                  <a:solidFill>
                    <a:srgbClr val="333399"/>
                  </a:solidFill>
                  <a:ea typeface="黑体" panose="02010609060101010101" pitchFamily="49" charset="-122"/>
                </a:rPr>
                <a:t>邮件服务器</a:t>
              </a:r>
            </a:p>
          </p:txBody>
        </p:sp>
        <p:sp>
          <p:nvSpPr>
            <p:cNvPr id="10" name="Oval 10">
              <a:extLst>
                <a:ext uri="{FF2B5EF4-FFF2-40B4-BE49-F238E27FC236}">
                  <a16:creationId xmlns:a16="http://schemas.microsoft.com/office/drawing/2014/main" id="{B5B2FFD2-D5CA-46F4-9B33-4BA1D40BDD6B}"/>
                </a:ext>
              </a:extLst>
            </p:cNvPr>
            <p:cNvSpPr>
              <a:spLocks noChangeArrowheads="1"/>
            </p:cNvSpPr>
            <p:nvPr/>
          </p:nvSpPr>
          <p:spPr bwMode="auto">
            <a:xfrm>
              <a:off x="6377512" y="4692650"/>
              <a:ext cx="1296987" cy="1296988"/>
            </a:xfrm>
            <a:prstGeom prst="ellipse">
              <a:avLst/>
            </a:prstGeom>
            <a:solidFill>
              <a:srgbClr val="66FF66"/>
            </a:solidFill>
            <a:ln w="19050">
              <a:solidFill>
                <a:srgbClr val="3333CC"/>
              </a:solidFill>
              <a:round/>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nvGrpSpPr>
            <p:cNvPr id="77861" name="Group 11">
              <a:extLst>
                <a:ext uri="{FF2B5EF4-FFF2-40B4-BE49-F238E27FC236}">
                  <a16:creationId xmlns:a16="http://schemas.microsoft.com/office/drawing/2014/main" id="{787AF327-DD3F-4437-A104-5ACC32E4C5C0}"/>
                </a:ext>
              </a:extLst>
            </p:cNvPr>
            <p:cNvGrpSpPr>
              <a:grpSpLocks/>
            </p:cNvGrpSpPr>
            <p:nvPr/>
          </p:nvGrpSpPr>
          <p:grpSpPr bwMode="auto">
            <a:xfrm>
              <a:off x="6760100" y="4802187"/>
              <a:ext cx="457200" cy="457200"/>
              <a:chOff x="2351" y="2975"/>
              <a:chExt cx="481" cy="433"/>
            </a:xfrm>
          </p:grpSpPr>
          <p:sp>
            <p:nvSpPr>
              <p:cNvPr id="12" name="Rectangle 12">
                <a:extLst>
                  <a:ext uri="{FF2B5EF4-FFF2-40B4-BE49-F238E27FC236}">
                    <a16:creationId xmlns:a16="http://schemas.microsoft.com/office/drawing/2014/main" id="{06FAC965-8D96-47B9-B4BC-F0E0D48A2643}"/>
                  </a:ext>
                </a:extLst>
              </p:cNvPr>
              <p:cNvSpPr>
                <a:spLocks noChangeArrowheads="1"/>
              </p:cNvSpPr>
              <p:nvPr/>
            </p:nvSpPr>
            <p:spPr bwMode="auto">
              <a:xfrm rot="-5400000">
                <a:off x="2377" y="2953"/>
                <a:ext cx="431" cy="479"/>
              </a:xfrm>
              <a:prstGeom prst="rect">
                <a:avLst/>
              </a:prstGeom>
              <a:solidFill>
                <a:srgbClr val="CCECFF"/>
              </a:solidFill>
              <a:ln w="19050">
                <a:solidFill>
                  <a:srgbClr val="000000"/>
                </a:solidFill>
                <a:miter lim="800000"/>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3" name="Line 13">
                <a:extLst>
                  <a:ext uri="{FF2B5EF4-FFF2-40B4-BE49-F238E27FC236}">
                    <a16:creationId xmlns:a16="http://schemas.microsoft.com/office/drawing/2014/main" id="{AFC340C5-FB19-4F1C-A069-601692F4BE9F}"/>
                  </a:ext>
                </a:extLst>
              </p:cNvPr>
              <p:cNvSpPr>
                <a:spLocks noChangeShapeType="1"/>
              </p:cNvSpPr>
              <p:nvPr/>
            </p:nvSpPr>
            <p:spPr bwMode="auto">
              <a:xfrm rot="10800000">
                <a:off x="2351" y="3321"/>
                <a:ext cx="4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4" name="Line 14">
                <a:extLst>
                  <a:ext uri="{FF2B5EF4-FFF2-40B4-BE49-F238E27FC236}">
                    <a16:creationId xmlns:a16="http://schemas.microsoft.com/office/drawing/2014/main" id="{70F6D582-BF51-48A2-844D-4D79826DB592}"/>
                  </a:ext>
                </a:extLst>
              </p:cNvPr>
              <p:cNvSpPr>
                <a:spLocks noChangeShapeType="1"/>
              </p:cNvSpPr>
              <p:nvPr/>
            </p:nvSpPr>
            <p:spPr bwMode="auto">
              <a:xfrm rot="10800000">
                <a:off x="2351" y="3234"/>
                <a:ext cx="4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5" name="Line 15">
                <a:extLst>
                  <a:ext uri="{FF2B5EF4-FFF2-40B4-BE49-F238E27FC236}">
                    <a16:creationId xmlns:a16="http://schemas.microsoft.com/office/drawing/2014/main" id="{5B45B01F-C5F4-4BD2-B752-79EBD6EF90E9}"/>
                  </a:ext>
                </a:extLst>
              </p:cNvPr>
              <p:cNvSpPr>
                <a:spLocks noChangeShapeType="1"/>
              </p:cNvSpPr>
              <p:nvPr/>
            </p:nvSpPr>
            <p:spPr bwMode="auto">
              <a:xfrm rot="10800000">
                <a:off x="2351" y="3148"/>
                <a:ext cx="4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6" name="Line 16">
                <a:extLst>
                  <a:ext uri="{FF2B5EF4-FFF2-40B4-BE49-F238E27FC236}">
                    <a16:creationId xmlns:a16="http://schemas.microsoft.com/office/drawing/2014/main" id="{E645FB08-8D79-455D-898B-280A125F2851}"/>
                  </a:ext>
                </a:extLst>
              </p:cNvPr>
              <p:cNvSpPr>
                <a:spLocks noChangeShapeType="1"/>
              </p:cNvSpPr>
              <p:nvPr/>
            </p:nvSpPr>
            <p:spPr bwMode="auto">
              <a:xfrm rot="10800000">
                <a:off x="2351" y="3061"/>
                <a:ext cx="4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7" name="Line 17">
                <a:extLst>
                  <a:ext uri="{FF2B5EF4-FFF2-40B4-BE49-F238E27FC236}">
                    <a16:creationId xmlns:a16="http://schemas.microsoft.com/office/drawing/2014/main" id="{4CB3011A-424A-4D8F-BF4F-66E8B232DA73}"/>
                  </a:ext>
                </a:extLst>
              </p:cNvPr>
              <p:cNvSpPr>
                <a:spLocks noChangeShapeType="1"/>
              </p:cNvSpPr>
              <p:nvPr/>
            </p:nvSpPr>
            <p:spPr bwMode="auto">
              <a:xfrm rot="5400000">
                <a:off x="2519" y="3191"/>
                <a:ext cx="4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8" name="Line 18">
                <a:extLst>
                  <a:ext uri="{FF2B5EF4-FFF2-40B4-BE49-F238E27FC236}">
                    <a16:creationId xmlns:a16="http://schemas.microsoft.com/office/drawing/2014/main" id="{D9A1453D-1358-41D9-AE7E-FFEE7B8505DD}"/>
                  </a:ext>
                </a:extLst>
              </p:cNvPr>
              <p:cNvSpPr>
                <a:spLocks noChangeShapeType="1"/>
              </p:cNvSpPr>
              <p:nvPr/>
            </p:nvSpPr>
            <p:spPr bwMode="auto">
              <a:xfrm rot="5400000">
                <a:off x="2423" y="3191"/>
                <a:ext cx="4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19" name="Line 19">
                <a:extLst>
                  <a:ext uri="{FF2B5EF4-FFF2-40B4-BE49-F238E27FC236}">
                    <a16:creationId xmlns:a16="http://schemas.microsoft.com/office/drawing/2014/main" id="{8BE9C748-1724-47A7-B3AE-42AAE2929E3C}"/>
                  </a:ext>
                </a:extLst>
              </p:cNvPr>
              <p:cNvSpPr>
                <a:spLocks noChangeShapeType="1"/>
              </p:cNvSpPr>
              <p:nvPr/>
            </p:nvSpPr>
            <p:spPr bwMode="auto">
              <a:xfrm rot="5400000">
                <a:off x="2327" y="3191"/>
                <a:ext cx="4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20" name="Line 20">
                <a:extLst>
                  <a:ext uri="{FF2B5EF4-FFF2-40B4-BE49-F238E27FC236}">
                    <a16:creationId xmlns:a16="http://schemas.microsoft.com/office/drawing/2014/main" id="{D07CD05D-F2F6-4626-932B-D318B0DE501E}"/>
                  </a:ext>
                </a:extLst>
              </p:cNvPr>
              <p:cNvSpPr>
                <a:spLocks noChangeShapeType="1"/>
              </p:cNvSpPr>
              <p:nvPr/>
            </p:nvSpPr>
            <p:spPr bwMode="auto">
              <a:xfrm rot="5400000">
                <a:off x="2230" y="3191"/>
                <a:ext cx="4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grpSp>
          <p:nvGrpSpPr>
            <p:cNvPr id="77862" name="Group 21">
              <a:extLst>
                <a:ext uri="{FF2B5EF4-FFF2-40B4-BE49-F238E27FC236}">
                  <a16:creationId xmlns:a16="http://schemas.microsoft.com/office/drawing/2014/main" id="{0DCDB6AA-7A06-4DF0-A44D-7CA3ACF9F99C}"/>
                </a:ext>
              </a:extLst>
            </p:cNvPr>
            <p:cNvGrpSpPr>
              <a:grpSpLocks/>
            </p:cNvGrpSpPr>
            <p:nvPr/>
          </p:nvGrpSpPr>
          <p:grpSpPr bwMode="auto">
            <a:xfrm>
              <a:off x="6655325" y="5354637"/>
              <a:ext cx="730250" cy="457200"/>
              <a:chOff x="1296" y="768"/>
              <a:chExt cx="556" cy="336"/>
            </a:xfrm>
          </p:grpSpPr>
          <p:sp>
            <p:nvSpPr>
              <p:cNvPr id="22" name="Rectangle 22">
                <a:extLst>
                  <a:ext uri="{FF2B5EF4-FFF2-40B4-BE49-F238E27FC236}">
                    <a16:creationId xmlns:a16="http://schemas.microsoft.com/office/drawing/2014/main" id="{2F424706-DD9D-4A29-9D6C-77999F61517B}"/>
                  </a:ext>
                </a:extLst>
              </p:cNvPr>
              <p:cNvSpPr>
                <a:spLocks noChangeArrowheads="1"/>
              </p:cNvSpPr>
              <p:nvPr/>
            </p:nvSpPr>
            <p:spPr bwMode="auto">
              <a:xfrm>
                <a:off x="1296" y="768"/>
                <a:ext cx="556" cy="336"/>
              </a:xfrm>
              <a:prstGeom prst="rect">
                <a:avLst/>
              </a:prstGeom>
              <a:solidFill>
                <a:srgbClr val="FFFF99"/>
              </a:solidFill>
              <a:ln w="12700">
                <a:solidFill>
                  <a:srgbClr val="000000"/>
                </a:solidFill>
                <a:miter lim="800000"/>
                <a:headEnd/>
                <a:tailEnd/>
              </a:ln>
              <a:effectLst>
                <a:outerShdw dist="35921" dir="2700000" algn="ctr" rotWithShape="0">
                  <a:srgbClr val="1C1C1C"/>
                </a:outerShdw>
              </a:effectLst>
            </p:spPr>
            <p:txBody>
              <a:bodyPr wrap="none" anchor="ctr"/>
              <a:lstStyle/>
              <a:p>
                <a:pPr algn="ctr" eaLnBrk="1" fontAlgn="auto" hangingPunct="1">
                  <a:spcBef>
                    <a:spcPts val="0"/>
                  </a:spcBef>
                  <a:spcAft>
                    <a:spcPts val="0"/>
                  </a:spcAft>
                  <a:defRPr/>
                </a:pPr>
                <a:endParaRPr kumimoji="1" lang="zh-CN" altLang="zh-CN" sz="1800" b="0" kern="0">
                  <a:solidFill>
                    <a:srgbClr val="333399"/>
                  </a:solidFill>
                  <a:latin typeface="Arial"/>
                  <a:ea typeface="黑体"/>
                </a:endParaRPr>
              </a:p>
            </p:txBody>
          </p:sp>
          <p:grpSp>
            <p:nvGrpSpPr>
              <p:cNvPr id="78184" name="Group 23">
                <a:extLst>
                  <a:ext uri="{FF2B5EF4-FFF2-40B4-BE49-F238E27FC236}">
                    <a16:creationId xmlns:a16="http://schemas.microsoft.com/office/drawing/2014/main" id="{5D7C2A44-6C75-47F3-977B-DEEB2F1EE4C1}"/>
                  </a:ext>
                </a:extLst>
              </p:cNvPr>
              <p:cNvGrpSpPr>
                <a:grpSpLocks/>
              </p:cNvGrpSpPr>
              <p:nvPr/>
            </p:nvGrpSpPr>
            <p:grpSpPr bwMode="auto">
              <a:xfrm>
                <a:off x="1367" y="829"/>
                <a:ext cx="393" cy="214"/>
                <a:chOff x="2928" y="3744"/>
                <a:chExt cx="528" cy="336"/>
              </a:xfrm>
            </p:grpSpPr>
            <p:grpSp>
              <p:nvGrpSpPr>
                <p:cNvPr id="78185" name="Group 24">
                  <a:extLst>
                    <a:ext uri="{FF2B5EF4-FFF2-40B4-BE49-F238E27FC236}">
                      <a16:creationId xmlns:a16="http://schemas.microsoft.com/office/drawing/2014/main" id="{13012635-5572-441E-AFCD-C583438225EA}"/>
                    </a:ext>
                  </a:extLst>
                </p:cNvPr>
                <p:cNvGrpSpPr>
                  <a:grpSpLocks/>
                </p:cNvGrpSpPr>
                <p:nvPr/>
              </p:nvGrpSpPr>
              <p:grpSpPr bwMode="auto">
                <a:xfrm>
                  <a:off x="3024" y="3744"/>
                  <a:ext cx="432" cy="240"/>
                  <a:chOff x="2736" y="3648"/>
                  <a:chExt cx="432" cy="240"/>
                </a:xfrm>
              </p:grpSpPr>
              <p:grpSp>
                <p:nvGrpSpPr>
                  <p:cNvPr id="78200" name="Group 25">
                    <a:extLst>
                      <a:ext uri="{FF2B5EF4-FFF2-40B4-BE49-F238E27FC236}">
                        <a16:creationId xmlns:a16="http://schemas.microsoft.com/office/drawing/2014/main" id="{5295F3E5-616E-4885-9C4D-E30B62060E6E}"/>
                      </a:ext>
                    </a:extLst>
                  </p:cNvPr>
                  <p:cNvGrpSpPr>
                    <a:grpSpLocks/>
                  </p:cNvGrpSpPr>
                  <p:nvPr/>
                </p:nvGrpSpPr>
                <p:grpSpPr bwMode="auto">
                  <a:xfrm>
                    <a:off x="2736" y="3648"/>
                    <a:ext cx="432" cy="240"/>
                    <a:chOff x="2592" y="3504"/>
                    <a:chExt cx="576" cy="384"/>
                  </a:xfrm>
                </p:grpSpPr>
                <p:sp>
                  <p:nvSpPr>
                    <p:cNvPr id="41" name="Rectangle 26">
                      <a:extLst>
                        <a:ext uri="{FF2B5EF4-FFF2-40B4-BE49-F238E27FC236}">
                          <a16:creationId xmlns:a16="http://schemas.microsoft.com/office/drawing/2014/main" id="{5A897DAE-3600-4BEA-9798-18B21637C60C}"/>
                        </a:ext>
                      </a:extLst>
                    </p:cNvPr>
                    <p:cNvSpPr>
                      <a:spLocks noChangeArrowheads="1"/>
                    </p:cNvSpPr>
                    <p:nvPr/>
                  </p:nvSpPr>
                  <p:spPr bwMode="auto">
                    <a:xfrm>
                      <a:off x="2592" y="3503"/>
                      <a:ext cx="576" cy="384"/>
                    </a:xfrm>
                    <a:prstGeom prst="rect">
                      <a:avLst/>
                    </a:prstGeom>
                    <a:solidFill>
                      <a:srgbClr val="FFFF99"/>
                    </a:solidFill>
                    <a:ln w="9525">
                      <a:solidFill>
                        <a:srgbClr val="000000"/>
                      </a:solidFill>
                      <a:miter lim="800000"/>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42" name="Freeform 27">
                      <a:extLst>
                        <a:ext uri="{FF2B5EF4-FFF2-40B4-BE49-F238E27FC236}">
                          <a16:creationId xmlns:a16="http://schemas.microsoft.com/office/drawing/2014/main" id="{7E8FAEAB-C3A5-47CA-81A2-9E44B6FA7CAB}"/>
                        </a:ext>
                      </a:extLst>
                    </p:cNvPr>
                    <p:cNvSpPr>
                      <a:spLocks/>
                    </p:cNvSpPr>
                    <p:nvPr/>
                  </p:nvSpPr>
                  <p:spPr bwMode="auto">
                    <a:xfrm>
                      <a:off x="2592" y="3503"/>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FFFF99"/>
                    </a:solidFill>
                    <a:ln w="9525">
                      <a:solidFill>
                        <a:srgbClr val="000000"/>
                      </a:solidFill>
                      <a:round/>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43" name="Line 28">
                      <a:extLst>
                        <a:ext uri="{FF2B5EF4-FFF2-40B4-BE49-F238E27FC236}">
                          <a16:creationId xmlns:a16="http://schemas.microsoft.com/office/drawing/2014/main" id="{50599A5D-DD87-47B8-9F99-93DF3B163E88}"/>
                        </a:ext>
                      </a:extLst>
                    </p:cNvPr>
                    <p:cNvSpPr>
                      <a:spLocks noChangeShapeType="1"/>
                    </p:cNvSpPr>
                    <p:nvPr/>
                  </p:nvSpPr>
                  <p:spPr bwMode="auto">
                    <a:xfrm flipV="1">
                      <a:off x="2592" y="3702"/>
                      <a:ext cx="232" cy="1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44" name="Line 29">
                      <a:extLst>
                        <a:ext uri="{FF2B5EF4-FFF2-40B4-BE49-F238E27FC236}">
                          <a16:creationId xmlns:a16="http://schemas.microsoft.com/office/drawing/2014/main" id="{C8A27117-D247-4070-A3F0-495ECE316698}"/>
                        </a:ext>
                      </a:extLst>
                    </p:cNvPr>
                    <p:cNvSpPr>
                      <a:spLocks noChangeShapeType="1"/>
                    </p:cNvSpPr>
                    <p:nvPr/>
                  </p:nvSpPr>
                  <p:spPr bwMode="auto">
                    <a:xfrm flipH="1" flipV="1">
                      <a:off x="2937" y="3702"/>
                      <a:ext cx="232" cy="1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40" name="Line 30">
                    <a:extLst>
                      <a:ext uri="{FF2B5EF4-FFF2-40B4-BE49-F238E27FC236}">
                        <a16:creationId xmlns:a16="http://schemas.microsoft.com/office/drawing/2014/main" id="{3930F33C-15F6-4D63-BFED-3FA2145B72A4}"/>
                      </a:ext>
                    </a:extLst>
                  </p:cNvPr>
                  <p:cNvSpPr>
                    <a:spLocks noChangeShapeType="1"/>
                  </p:cNvSpPr>
                  <p:nvPr/>
                </p:nvSpPr>
                <p:spPr bwMode="auto">
                  <a:xfrm>
                    <a:off x="2736" y="3646"/>
                    <a:ext cx="4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grpSp>
              <p:nvGrpSpPr>
                <p:cNvPr id="78186" name="Group 31">
                  <a:extLst>
                    <a:ext uri="{FF2B5EF4-FFF2-40B4-BE49-F238E27FC236}">
                      <a16:creationId xmlns:a16="http://schemas.microsoft.com/office/drawing/2014/main" id="{CC209FFC-D166-42F9-B196-94386157D4AE}"/>
                    </a:ext>
                  </a:extLst>
                </p:cNvPr>
                <p:cNvGrpSpPr>
                  <a:grpSpLocks/>
                </p:cNvGrpSpPr>
                <p:nvPr/>
              </p:nvGrpSpPr>
              <p:grpSpPr bwMode="auto">
                <a:xfrm>
                  <a:off x="2976" y="3792"/>
                  <a:ext cx="432" cy="240"/>
                  <a:chOff x="2736" y="3648"/>
                  <a:chExt cx="432" cy="240"/>
                </a:xfrm>
              </p:grpSpPr>
              <p:grpSp>
                <p:nvGrpSpPr>
                  <p:cNvPr id="78194" name="Group 32">
                    <a:extLst>
                      <a:ext uri="{FF2B5EF4-FFF2-40B4-BE49-F238E27FC236}">
                        <a16:creationId xmlns:a16="http://schemas.microsoft.com/office/drawing/2014/main" id="{5B439D29-E54C-4AA7-9834-476742AFE3E5}"/>
                      </a:ext>
                    </a:extLst>
                  </p:cNvPr>
                  <p:cNvGrpSpPr>
                    <a:grpSpLocks/>
                  </p:cNvGrpSpPr>
                  <p:nvPr/>
                </p:nvGrpSpPr>
                <p:grpSpPr bwMode="auto">
                  <a:xfrm>
                    <a:off x="2736" y="3648"/>
                    <a:ext cx="432" cy="240"/>
                    <a:chOff x="2592" y="3504"/>
                    <a:chExt cx="576" cy="384"/>
                  </a:xfrm>
                </p:grpSpPr>
                <p:sp>
                  <p:nvSpPr>
                    <p:cNvPr id="35" name="Rectangle 33">
                      <a:extLst>
                        <a:ext uri="{FF2B5EF4-FFF2-40B4-BE49-F238E27FC236}">
                          <a16:creationId xmlns:a16="http://schemas.microsoft.com/office/drawing/2014/main" id="{FDDD49FC-F0E1-477B-8774-6B0E705939E1}"/>
                        </a:ext>
                      </a:extLst>
                    </p:cNvPr>
                    <p:cNvSpPr>
                      <a:spLocks noChangeArrowheads="1"/>
                    </p:cNvSpPr>
                    <p:nvPr/>
                  </p:nvSpPr>
                  <p:spPr bwMode="auto">
                    <a:xfrm>
                      <a:off x="2596" y="3503"/>
                      <a:ext cx="572" cy="390"/>
                    </a:xfrm>
                    <a:prstGeom prst="rect">
                      <a:avLst/>
                    </a:prstGeom>
                    <a:solidFill>
                      <a:srgbClr val="FFFF99"/>
                    </a:solidFill>
                    <a:ln w="9525">
                      <a:solidFill>
                        <a:srgbClr val="000000"/>
                      </a:solidFill>
                      <a:miter lim="800000"/>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6" name="Freeform 34">
                      <a:extLst>
                        <a:ext uri="{FF2B5EF4-FFF2-40B4-BE49-F238E27FC236}">
                          <a16:creationId xmlns:a16="http://schemas.microsoft.com/office/drawing/2014/main" id="{7018B788-3DB8-4349-B346-CA28005AAB06}"/>
                        </a:ext>
                      </a:extLst>
                    </p:cNvPr>
                    <p:cNvSpPr>
                      <a:spLocks/>
                    </p:cNvSpPr>
                    <p:nvPr/>
                  </p:nvSpPr>
                  <p:spPr bwMode="auto">
                    <a:xfrm>
                      <a:off x="2596" y="3503"/>
                      <a:ext cx="572" cy="243"/>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FFFF99"/>
                    </a:solidFill>
                    <a:ln w="9525">
                      <a:solidFill>
                        <a:srgbClr val="000000"/>
                      </a:solidFill>
                      <a:round/>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7" name="Line 35">
                      <a:extLst>
                        <a:ext uri="{FF2B5EF4-FFF2-40B4-BE49-F238E27FC236}">
                          <a16:creationId xmlns:a16="http://schemas.microsoft.com/office/drawing/2014/main" id="{5B25F7E7-829C-44B7-B72B-248F13E1F1BB}"/>
                        </a:ext>
                      </a:extLst>
                    </p:cNvPr>
                    <p:cNvSpPr>
                      <a:spLocks noChangeShapeType="1"/>
                    </p:cNvSpPr>
                    <p:nvPr/>
                  </p:nvSpPr>
                  <p:spPr bwMode="auto">
                    <a:xfrm flipV="1">
                      <a:off x="2596" y="3705"/>
                      <a:ext cx="232" cy="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8" name="Line 36">
                      <a:extLst>
                        <a:ext uri="{FF2B5EF4-FFF2-40B4-BE49-F238E27FC236}">
                          <a16:creationId xmlns:a16="http://schemas.microsoft.com/office/drawing/2014/main" id="{6FBF52D7-DF35-45E1-A30D-A6B118CFAADD}"/>
                        </a:ext>
                      </a:extLst>
                    </p:cNvPr>
                    <p:cNvSpPr>
                      <a:spLocks noChangeShapeType="1"/>
                    </p:cNvSpPr>
                    <p:nvPr/>
                  </p:nvSpPr>
                  <p:spPr bwMode="auto">
                    <a:xfrm flipH="1" flipV="1">
                      <a:off x="2936" y="3705"/>
                      <a:ext cx="232" cy="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34" name="Line 37">
                    <a:extLst>
                      <a:ext uri="{FF2B5EF4-FFF2-40B4-BE49-F238E27FC236}">
                        <a16:creationId xmlns:a16="http://schemas.microsoft.com/office/drawing/2014/main" id="{686B4435-4E0B-445F-8E74-07AF635BE947}"/>
                      </a:ext>
                    </a:extLst>
                  </p:cNvPr>
                  <p:cNvSpPr>
                    <a:spLocks noChangeShapeType="1"/>
                  </p:cNvSpPr>
                  <p:nvPr/>
                </p:nvSpPr>
                <p:spPr bwMode="auto">
                  <a:xfrm>
                    <a:off x="2739" y="3645"/>
                    <a:ext cx="4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grpSp>
              <p:nvGrpSpPr>
                <p:cNvPr id="78187" name="Group 38">
                  <a:extLst>
                    <a:ext uri="{FF2B5EF4-FFF2-40B4-BE49-F238E27FC236}">
                      <a16:creationId xmlns:a16="http://schemas.microsoft.com/office/drawing/2014/main" id="{68C08D68-62C4-4045-8E39-C83EB870A1F7}"/>
                    </a:ext>
                  </a:extLst>
                </p:cNvPr>
                <p:cNvGrpSpPr>
                  <a:grpSpLocks/>
                </p:cNvGrpSpPr>
                <p:nvPr/>
              </p:nvGrpSpPr>
              <p:grpSpPr bwMode="auto">
                <a:xfrm>
                  <a:off x="2928" y="3840"/>
                  <a:ext cx="432" cy="240"/>
                  <a:chOff x="2736" y="3648"/>
                  <a:chExt cx="432" cy="240"/>
                </a:xfrm>
              </p:grpSpPr>
              <p:grpSp>
                <p:nvGrpSpPr>
                  <p:cNvPr id="78188" name="Group 39">
                    <a:extLst>
                      <a:ext uri="{FF2B5EF4-FFF2-40B4-BE49-F238E27FC236}">
                        <a16:creationId xmlns:a16="http://schemas.microsoft.com/office/drawing/2014/main" id="{B35B7157-D8B6-4AB3-8207-8960192D51B6}"/>
                      </a:ext>
                    </a:extLst>
                  </p:cNvPr>
                  <p:cNvGrpSpPr>
                    <a:grpSpLocks/>
                  </p:cNvGrpSpPr>
                  <p:nvPr/>
                </p:nvGrpSpPr>
                <p:grpSpPr bwMode="auto">
                  <a:xfrm>
                    <a:off x="2736" y="3648"/>
                    <a:ext cx="432" cy="240"/>
                    <a:chOff x="2592" y="3504"/>
                    <a:chExt cx="576" cy="384"/>
                  </a:xfrm>
                </p:grpSpPr>
                <p:sp>
                  <p:nvSpPr>
                    <p:cNvPr id="29" name="Rectangle 40">
                      <a:extLst>
                        <a:ext uri="{FF2B5EF4-FFF2-40B4-BE49-F238E27FC236}">
                          <a16:creationId xmlns:a16="http://schemas.microsoft.com/office/drawing/2014/main" id="{8B062BAD-B47B-45B9-881F-B68CBFABC925}"/>
                        </a:ext>
                      </a:extLst>
                    </p:cNvPr>
                    <p:cNvSpPr>
                      <a:spLocks noChangeArrowheads="1"/>
                    </p:cNvSpPr>
                    <p:nvPr/>
                  </p:nvSpPr>
                  <p:spPr bwMode="auto">
                    <a:xfrm>
                      <a:off x="2593" y="3505"/>
                      <a:ext cx="576" cy="384"/>
                    </a:xfrm>
                    <a:prstGeom prst="rect">
                      <a:avLst/>
                    </a:prstGeom>
                    <a:solidFill>
                      <a:srgbClr val="FFFF99"/>
                    </a:solidFill>
                    <a:ln w="9525">
                      <a:solidFill>
                        <a:srgbClr val="000000"/>
                      </a:solidFill>
                      <a:miter lim="800000"/>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0" name="Freeform 41">
                      <a:extLst>
                        <a:ext uri="{FF2B5EF4-FFF2-40B4-BE49-F238E27FC236}">
                          <a16:creationId xmlns:a16="http://schemas.microsoft.com/office/drawing/2014/main" id="{CA9E1121-2438-4E61-A853-DB47EE7EF590}"/>
                        </a:ext>
                      </a:extLst>
                    </p:cNvPr>
                    <p:cNvSpPr>
                      <a:spLocks/>
                    </p:cNvSpPr>
                    <p:nvPr/>
                  </p:nvSpPr>
                  <p:spPr bwMode="auto">
                    <a:xfrm>
                      <a:off x="2593" y="3505"/>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FFFF99"/>
                    </a:solidFill>
                    <a:ln w="9525">
                      <a:solidFill>
                        <a:srgbClr val="000000"/>
                      </a:solidFill>
                      <a:round/>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1" name="Line 42">
                      <a:extLst>
                        <a:ext uri="{FF2B5EF4-FFF2-40B4-BE49-F238E27FC236}">
                          <a16:creationId xmlns:a16="http://schemas.microsoft.com/office/drawing/2014/main" id="{C76A4BEA-EC6C-460B-B5A5-0149FBBA73C2}"/>
                        </a:ext>
                      </a:extLst>
                    </p:cNvPr>
                    <p:cNvSpPr>
                      <a:spLocks noChangeShapeType="1"/>
                    </p:cNvSpPr>
                    <p:nvPr/>
                  </p:nvSpPr>
                  <p:spPr bwMode="auto">
                    <a:xfrm flipV="1">
                      <a:off x="2593" y="3704"/>
                      <a:ext cx="234" cy="1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2" name="Line 43">
                      <a:extLst>
                        <a:ext uri="{FF2B5EF4-FFF2-40B4-BE49-F238E27FC236}">
                          <a16:creationId xmlns:a16="http://schemas.microsoft.com/office/drawing/2014/main" id="{75B69D4C-42DB-4FCC-80D9-90E49696A1BD}"/>
                        </a:ext>
                      </a:extLst>
                    </p:cNvPr>
                    <p:cNvSpPr>
                      <a:spLocks noChangeShapeType="1"/>
                    </p:cNvSpPr>
                    <p:nvPr/>
                  </p:nvSpPr>
                  <p:spPr bwMode="auto">
                    <a:xfrm flipH="1" flipV="1">
                      <a:off x="2937" y="3704"/>
                      <a:ext cx="232" cy="1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28" name="Line 44">
                    <a:extLst>
                      <a:ext uri="{FF2B5EF4-FFF2-40B4-BE49-F238E27FC236}">
                        <a16:creationId xmlns:a16="http://schemas.microsoft.com/office/drawing/2014/main" id="{CA5074BF-B1C0-413C-AC73-36C84F0DBCB7}"/>
                      </a:ext>
                    </a:extLst>
                  </p:cNvPr>
                  <p:cNvSpPr>
                    <a:spLocks noChangeShapeType="1"/>
                  </p:cNvSpPr>
                  <p:nvPr/>
                </p:nvSpPr>
                <p:spPr bwMode="auto">
                  <a:xfrm>
                    <a:off x="2736" y="3650"/>
                    <a:ext cx="4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grpSp>
        </p:grpSp>
        <p:grpSp>
          <p:nvGrpSpPr>
            <p:cNvPr id="77863" name="Group 45">
              <a:extLst>
                <a:ext uri="{FF2B5EF4-FFF2-40B4-BE49-F238E27FC236}">
                  <a16:creationId xmlns:a16="http://schemas.microsoft.com/office/drawing/2014/main" id="{528541A3-CFE7-4A97-A5DE-D3C6F572D471}"/>
                </a:ext>
              </a:extLst>
            </p:cNvPr>
            <p:cNvGrpSpPr>
              <a:grpSpLocks/>
            </p:cNvGrpSpPr>
            <p:nvPr/>
          </p:nvGrpSpPr>
          <p:grpSpPr bwMode="auto">
            <a:xfrm>
              <a:off x="443437" y="4908550"/>
              <a:ext cx="884238" cy="1014412"/>
              <a:chOff x="246" y="1767"/>
              <a:chExt cx="557" cy="639"/>
            </a:xfrm>
          </p:grpSpPr>
          <p:grpSp>
            <p:nvGrpSpPr>
              <p:cNvPr id="78124" name="Group 46">
                <a:extLst>
                  <a:ext uri="{FF2B5EF4-FFF2-40B4-BE49-F238E27FC236}">
                    <a16:creationId xmlns:a16="http://schemas.microsoft.com/office/drawing/2014/main" id="{54D5DA50-F6D7-40E1-A590-B5F17D03B4A5}"/>
                  </a:ext>
                </a:extLst>
              </p:cNvPr>
              <p:cNvGrpSpPr>
                <a:grpSpLocks/>
              </p:cNvGrpSpPr>
              <p:nvPr/>
            </p:nvGrpSpPr>
            <p:grpSpPr bwMode="auto">
              <a:xfrm>
                <a:off x="246" y="1943"/>
                <a:ext cx="557" cy="463"/>
                <a:chOff x="246" y="1943"/>
                <a:chExt cx="557" cy="463"/>
              </a:xfrm>
            </p:grpSpPr>
            <p:sp>
              <p:nvSpPr>
                <p:cNvPr id="78177" name="Freeform 47">
                  <a:extLst>
                    <a:ext uri="{FF2B5EF4-FFF2-40B4-BE49-F238E27FC236}">
                      <a16:creationId xmlns:a16="http://schemas.microsoft.com/office/drawing/2014/main" id="{21069155-1F90-4546-AC42-92F28212AF93}"/>
                    </a:ext>
                  </a:extLst>
                </p:cNvPr>
                <p:cNvSpPr>
                  <a:spLocks/>
                </p:cNvSpPr>
                <p:nvPr/>
              </p:nvSpPr>
              <p:spPr bwMode="auto">
                <a:xfrm>
                  <a:off x="373" y="2005"/>
                  <a:ext cx="196" cy="295"/>
                </a:xfrm>
                <a:custGeom>
                  <a:avLst/>
                  <a:gdLst>
                    <a:gd name="T0" fmla="*/ 26 w 982"/>
                    <a:gd name="T1" fmla="*/ 1 h 1477"/>
                    <a:gd name="T2" fmla="*/ 39 w 982"/>
                    <a:gd name="T3" fmla="*/ 54 h 1477"/>
                    <a:gd name="T4" fmla="*/ 0 w 982"/>
                    <a:gd name="T5" fmla="*/ 59 h 1477"/>
                    <a:gd name="T6" fmla="*/ 10 w 982"/>
                    <a:gd name="T7" fmla="*/ 0 h 1477"/>
                    <a:gd name="T8" fmla="*/ 0 60000 65536"/>
                    <a:gd name="T9" fmla="*/ 0 60000 65536"/>
                    <a:gd name="T10" fmla="*/ 0 60000 65536"/>
                    <a:gd name="T11" fmla="*/ 0 60000 65536"/>
                    <a:gd name="T12" fmla="*/ 0 w 982"/>
                    <a:gd name="T13" fmla="*/ 0 h 1477"/>
                    <a:gd name="T14" fmla="*/ 982 w 982"/>
                    <a:gd name="T15" fmla="*/ 1477 h 1477"/>
                  </a:gdLst>
                  <a:ahLst/>
                  <a:cxnLst>
                    <a:cxn ang="T8">
                      <a:pos x="T0" y="T1"/>
                    </a:cxn>
                    <a:cxn ang="T9">
                      <a:pos x="T2" y="T3"/>
                    </a:cxn>
                    <a:cxn ang="T10">
                      <a:pos x="T4" y="T5"/>
                    </a:cxn>
                    <a:cxn ang="T11">
                      <a:pos x="T6" y="T7"/>
                    </a:cxn>
                  </a:cxnLst>
                  <a:rect l="T12" t="T13" r="T14" b="T15"/>
                  <a:pathLst>
                    <a:path w="982" h="1477">
                      <a:moveTo>
                        <a:pt x="652" y="26"/>
                      </a:moveTo>
                      <a:lnTo>
                        <a:pt x="982" y="1347"/>
                      </a:lnTo>
                      <a:lnTo>
                        <a:pt x="0" y="1477"/>
                      </a:lnTo>
                      <a:lnTo>
                        <a:pt x="252"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8178" name="Group 48">
                  <a:extLst>
                    <a:ext uri="{FF2B5EF4-FFF2-40B4-BE49-F238E27FC236}">
                      <a16:creationId xmlns:a16="http://schemas.microsoft.com/office/drawing/2014/main" id="{30F1902F-A8BC-4D7A-9D1B-02110EFDD78A}"/>
                    </a:ext>
                  </a:extLst>
                </p:cNvPr>
                <p:cNvGrpSpPr>
                  <a:grpSpLocks/>
                </p:cNvGrpSpPr>
                <p:nvPr/>
              </p:nvGrpSpPr>
              <p:grpSpPr bwMode="auto">
                <a:xfrm>
                  <a:off x="246" y="1943"/>
                  <a:ext cx="551" cy="121"/>
                  <a:chOff x="246" y="1943"/>
                  <a:chExt cx="551" cy="121"/>
                </a:xfrm>
              </p:grpSpPr>
              <p:sp>
                <p:nvSpPr>
                  <p:cNvPr id="78180" name="Freeform 49">
                    <a:extLst>
                      <a:ext uri="{FF2B5EF4-FFF2-40B4-BE49-F238E27FC236}">
                        <a16:creationId xmlns:a16="http://schemas.microsoft.com/office/drawing/2014/main" id="{9AAA24CD-045B-433C-A3C7-6944EEEEFDF0}"/>
                      </a:ext>
                    </a:extLst>
                  </p:cNvPr>
                  <p:cNvSpPr>
                    <a:spLocks/>
                  </p:cNvSpPr>
                  <p:nvPr/>
                </p:nvSpPr>
                <p:spPr bwMode="auto">
                  <a:xfrm>
                    <a:off x="246" y="1943"/>
                    <a:ext cx="551" cy="104"/>
                  </a:xfrm>
                  <a:custGeom>
                    <a:avLst/>
                    <a:gdLst>
                      <a:gd name="T0" fmla="*/ 110 w 2751"/>
                      <a:gd name="T1" fmla="*/ 11 h 522"/>
                      <a:gd name="T2" fmla="*/ 41 w 2751"/>
                      <a:gd name="T3" fmla="*/ 21 h 522"/>
                      <a:gd name="T4" fmla="*/ 0 w 2751"/>
                      <a:gd name="T5" fmla="*/ 5 h 522"/>
                      <a:gd name="T6" fmla="*/ 52 w 2751"/>
                      <a:gd name="T7" fmla="*/ 0 h 522"/>
                      <a:gd name="T8" fmla="*/ 110 w 2751"/>
                      <a:gd name="T9" fmla="*/ 11 h 522"/>
                      <a:gd name="T10" fmla="*/ 0 60000 65536"/>
                      <a:gd name="T11" fmla="*/ 0 60000 65536"/>
                      <a:gd name="T12" fmla="*/ 0 60000 65536"/>
                      <a:gd name="T13" fmla="*/ 0 60000 65536"/>
                      <a:gd name="T14" fmla="*/ 0 60000 65536"/>
                      <a:gd name="T15" fmla="*/ 0 w 2751"/>
                      <a:gd name="T16" fmla="*/ 0 h 522"/>
                      <a:gd name="T17" fmla="*/ 2751 w 2751"/>
                      <a:gd name="T18" fmla="*/ 522 h 522"/>
                    </a:gdLst>
                    <a:ahLst/>
                    <a:cxnLst>
                      <a:cxn ang="T10">
                        <a:pos x="T0" y="T1"/>
                      </a:cxn>
                      <a:cxn ang="T11">
                        <a:pos x="T2" y="T3"/>
                      </a:cxn>
                      <a:cxn ang="T12">
                        <a:pos x="T4" y="T5"/>
                      </a:cxn>
                      <a:cxn ang="T13">
                        <a:pos x="T6" y="T7"/>
                      </a:cxn>
                      <a:cxn ang="T14">
                        <a:pos x="T8" y="T9"/>
                      </a:cxn>
                    </a:cxnLst>
                    <a:rect l="T15" t="T16" r="T17" b="T18"/>
                    <a:pathLst>
                      <a:path w="2751" h="522">
                        <a:moveTo>
                          <a:pt x="2751" y="270"/>
                        </a:moveTo>
                        <a:lnTo>
                          <a:pt x="1016" y="522"/>
                        </a:lnTo>
                        <a:lnTo>
                          <a:pt x="0" y="132"/>
                        </a:lnTo>
                        <a:lnTo>
                          <a:pt x="1302" y="0"/>
                        </a:lnTo>
                        <a:lnTo>
                          <a:pt x="2751" y="270"/>
                        </a:lnTo>
                        <a:close/>
                      </a:path>
                    </a:pathLst>
                  </a:custGeom>
                  <a:solidFill>
                    <a:srgbClr val="FFFFFF"/>
                  </a:solidFill>
                  <a:ln w="3175">
                    <a:solidFill>
                      <a:srgbClr val="000000"/>
                    </a:solidFill>
                    <a:prstDash val="solid"/>
                    <a:round/>
                    <a:headEnd/>
                    <a:tailEnd/>
                  </a:ln>
                </p:spPr>
                <p:txBody>
                  <a:bodyPr/>
                  <a:lstStyle/>
                  <a:p>
                    <a:endParaRPr lang="zh-CN" altLang="en-US"/>
                  </a:p>
                </p:txBody>
              </p:sp>
              <p:sp>
                <p:nvSpPr>
                  <p:cNvPr id="78181" name="Freeform 50">
                    <a:extLst>
                      <a:ext uri="{FF2B5EF4-FFF2-40B4-BE49-F238E27FC236}">
                        <a16:creationId xmlns:a16="http://schemas.microsoft.com/office/drawing/2014/main" id="{800D8A00-9CCB-419D-8B62-6BDCC57DA3E7}"/>
                      </a:ext>
                    </a:extLst>
                  </p:cNvPr>
                  <p:cNvSpPr>
                    <a:spLocks/>
                  </p:cNvSpPr>
                  <p:nvPr/>
                </p:nvSpPr>
                <p:spPr bwMode="auto">
                  <a:xfrm>
                    <a:off x="450" y="1997"/>
                    <a:ext cx="345" cy="67"/>
                  </a:xfrm>
                  <a:custGeom>
                    <a:avLst/>
                    <a:gdLst>
                      <a:gd name="T0" fmla="*/ 69 w 1728"/>
                      <a:gd name="T1" fmla="*/ 0 h 337"/>
                      <a:gd name="T2" fmla="*/ 0 w 1728"/>
                      <a:gd name="T3" fmla="*/ 10 h 337"/>
                      <a:gd name="T4" fmla="*/ 0 w 1728"/>
                      <a:gd name="T5" fmla="*/ 13 h 337"/>
                      <a:gd name="T6" fmla="*/ 69 w 1728"/>
                      <a:gd name="T7" fmla="*/ 3 h 337"/>
                      <a:gd name="T8" fmla="*/ 69 w 1728"/>
                      <a:gd name="T9" fmla="*/ 0 h 337"/>
                      <a:gd name="T10" fmla="*/ 0 60000 65536"/>
                      <a:gd name="T11" fmla="*/ 0 60000 65536"/>
                      <a:gd name="T12" fmla="*/ 0 60000 65536"/>
                      <a:gd name="T13" fmla="*/ 0 60000 65536"/>
                      <a:gd name="T14" fmla="*/ 0 60000 65536"/>
                      <a:gd name="T15" fmla="*/ 0 w 1728"/>
                      <a:gd name="T16" fmla="*/ 0 h 337"/>
                      <a:gd name="T17" fmla="*/ 1728 w 1728"/>
                      <a:gd name="T18" fmla="*/ 337 h 337"/>
                    </a:gdLst>
                    <a:ahLst/>
                    <a:cxnLst>
                      <a:cxn ang="T10">
                        <a:pos x="T0" y="T1"/>
                      </a:cxn>
                      <a:cxn ang="T11">
                        <a:pos x="T2" y="T3"/>
                      </a:cxn>
                      <a:cxn ang="T12">
                        <a:pos x="T4" y="T5"/>
                      </a:cxn>
                      <a:cxn ang="T13">
                        <a:pos x="T6" y="T7"/>
                      </a:cxn>
                      <a:cxn ang="T14">
                        <a:pos x="T8" y="T9"/>
                      </a:cxn>
                    </a:cxnLst>
                    <a:rect l="T15" t="T16" r="T17" b="T18"/>
                    <a:pathLst>
                      <a:path w="1728" h="337">
                        <a:moveTo>
                          <a:pt x="1728" y="0"/>
                        </a:moveTo>
                        <a:lnTo>
                          <a:pt x="0" y="251"/>
                        </a:lnTo>
                        <a:lnTo>
                          <a:pt x="0" y="337"/>
                        </a:lnTo>
                        <a:lnTo>
                          <a:pt x="1728" y="88"/>
                        </a:lnTo>
                        <a:lnTo>
                          <a:pt x="1728" y="0"/>
                        </a:lnTo>
                        <a:close/>
                      </a:path>
                    </a:pathLst>
                  </a:custGeom>
                  <a:solidFill>
                    <a:srgbClr val="E0E0E0"/>
                  </a:solidFill>
                  <a:ln w="3175">
                    <a:solidFill>
                      <a:srgbClr val="000000"/>
                    </a:solidFill>
                    <a:prstDash val="solid"/>
                    <a:round/>
                    <a:headEnd/>
                    <a:tailEnd/>
                  </a:ln>
                </p:spPr>
                <p:txBody>
                  <a:bodyPr/>
                  <a:lstStyle/>
                  <a:p>
                    <a:endParaRPr lang="zh-CN" altLang="en-US"/>
                  </a:p>
                </p:txBody>
              </p:sp>
              <p:sp>
                <p:nvSpPr>
                  <p:cNvPr id="78182" name="Freeform 51">
                    <a:extLst>
                      <a:ext uri="{FF2B5EF4-FFF2-40B4-BE49-F238E27FC236}">
                        <a16:creationId xmlns:a16="http://schemas.microsoft.com/office/drawing/2014/main" id="{3E93CDAA-F8F5-4579-8CE5-10B14F31ABCC}"/>
                      </a:ext>
                    </a:extLst>
                  </p:cNvPr>
                  <p:cNvSpPr>
                    <a:spLocks/>
                  </p:cNvSpPr>
                  <p:nvPr/>
                </p:nvSpPr>
                <p:spPr bwMode="auto">
                  <a:xfrm>
                    <a:off x="246" y="1969"/>
                    <a:ext cx="204" cy="95"/>
                  </a:xfrm>
                  <a:custGeom>
                    <a:avLst/>
                    <a:gdLst>
                      <a:gd name="T0" fmla="*/ 41 w 1016"/>
                      <a:gd name="T1" fmla="*/ 19 h 476"/>
                      <a:gd name="T2" fmla="*/ 41 w 1016"/>
                      <a:gd name="T3" fmla="*/ 16 h 476"/>
                      <a:gd name="T4" fmla="*/ 0 w 1016"/>
                      <a:gd name="T5" fmla="*/ 0 h 476"/>
                      <a:gd name="T6" fmla="*/ 0 w 1016"/>
                      <a:gd name="T7" fmla="*/ 2 h 476"/>
                      <a:gd name="T8" fmla="*/ 41 w 1016"/>
                      <a:gd name="T9" fmla="*/ 19 h 476"/>
                      <a:gd name="T10" fmla="*/ 0 60000 65536"/>
                      <a:gd name="T11" fmla="*/ 0 60000 65536"/>
                      <a:gd name="T12" fmla="*/ 0 60000 65536"/>
                      <a:gd name="T13" fmla="*/ 0 60000 65536"/>
                      <a:gd name="T14" fmla="*/ 0 60000 65536"/>
                      <a:gd name="T15" fmla="*/ 0 w 1016"/>
                      <a:gd name="T16" fmla="*/ 0 h 476"/>
                      <a:gd name="T17" fmla="*/ 1016 w 1016"/>
                      <a:gd name="T18" fmla="*/ 476 h 476"/>
                    </a:gdLst>
                    <a:ahLst/>
                    <a:cxnLst>
                      <a:cxn ang="T10">
                        <a:pos x="T0" y="T1"/>
                      </a:cxn>
                      <a:cxn ang="T11">
                        <a:pos x="T2" y="T3"/>
                      </a:cxn>
                      <a:cxn ang="T12">
                        <a:pos x="T4" y="T5"/>
                      </a:cxn>
                      <a:cxn ang="T13">
                        <a:pos x="T6" y="T7"/>
                      </a:cxn>
                      <a:cxn ang="T14">
                        <a:pos x="T8" y="T9"/>
                      </a:cxn>
                    </a:cxnLst>
                    <a:rect l="T15" t="T16" r="T17" b="T18"/>
                    <a:pathLst>
                      <a:path w="1016" h="476">
                        <a:moveTo>
                          <a:pt x="1016" y="476"/>
                        </a:moveTo>
                        <a:lnTo>
                          <a:pt x="1016" y="390"/>
                        </a:lnTo>
                        <a:lnTo>
                          <a:pt x="0" y="0"/>
                        </a:lnTo>
                        <a:lnTo>
                          <a:pt x="0" y="60"/>
                        </a:lnTo>
                        <a:lnTo>
                          <a:pt x="1016" y="476"/>
                        </a:lnTo>
                        <a:close/>
                      </a:path>
                    </a:pathLst>
                  </a:custGeom>
                  <a:solidFill>
                    <a:srgbClr val="C0C0C0"/>
                  </a:solidFill>
                  <a:ln w="3175">
                    <a:solidFill>
                      <a:srgbClr val="000000"/>
                    </a:solidFill>
                    <a:prstDash val="solid"/>
                    <a:round/>
                    <a:headEnd/>
                    <a:tailEnd/>
                  </a:ln>
                </p:spPr>
                <p:txBody>
                  <a:bodyPr/>
                  <a:lstStyle/>
                  <a:p>
                    <a:endParaRPr lang="zh-CN" altLang="en-US"/>
                  </a:p>
                </p:txBody>
              </p:sp>
            </p:grpSp>
            <p:sp>
              <p:nvSpPr>
                <p:cNvPr id="78179" name="Freeform 52">
                  <a:extLst>
                    <a:ext uri="{FF2B5EF4-FFF2-40B4-BE49-F238E27FC236}">
                      <a16:creationId xmlns:a16="http://schemas.microsoft.com/office/drawing/2014/main" id="{78F7AE2B-72BC-4066-966D-6410A777B0DC}"/>
                    </a:ext>
                  </a:extLst>
                </p:cNvPr>
                <p:cNvSpPr>
                  <a:spLocks/>
                </p:cNvSpPr>
                <p:nvPr/>
              </p:nvSpPr>
              <p:spPr bwMode="auto">
                <a:xfrm>
                  <a:off x="564" y="2028"/>
                  <a:ext cx="239" cy="378"/>
                </a:xfrm>
                <a:custGeom>
                  <a:avLst/>
                  <a:gdLst>
                    <a:gd name="T0" fmla="*/ 26 w 1195"/>
                    <a:gd name="T1" fmla="*/ 0 h 1893"/>
                    <a:gd name="T2" fmla="*/ 48 w 1195"/>
                    <a:gd name="T3" fmla="*/ 70 h 1893"/>
                    <a:gd name="T4" fmla="*/ 0 w 1195"/>
                    <a:gd name="T5" fmla="*/ 75 h 1893"/>
                    <a:gd name="T6" fmla="*/ 8 w 1195"/>
                    <a:gd name="T7" fmla="*/ 1 h 1893"/>
                    <a:gd name="T8" fmla="*/ 0 60000 65536"/>
                    <a:gd name="T9" fmla="*/ 0 60000 65536"/>
                    <a:gd name="T10" fmla="*/ 0 60000 65536"/>
                    <a:gd name="T11" fmla="*/ 0 60000 65536"/>
                    <a:gd name="T12" fmla="*/ 0 w 1195"/>
                    <a:gd name="T13" fmla="*/ 0 h 1893"/>
                    <a:gd name="T14" fmla="*/ 1195 w 1195"/>
                    <a:gd name="T15" fmla="*/ 1893 h 1893"/>
                  </a:gdLst>
                  <a:ahLst/>
                  <a:cxnLst>
                    <a:cxn ang="T8">
                      <a:pos x="T0" y="T1"/>
                    </a:cxn>
                    <a:cxn ang="T9">
                      <a:pos x="T2" y="T3"/>
                    </a:cxn>
                    <a:cxn ang="T10">
                      <a:pos x="T4" y="T5"/>
                    </a:cxn>
                    <a:cxn ang="T11">
                      <a:pos x="T6" y="T7"/>
                    </a:cxn>
                  </a:cxnLst>
                  <a:rect l="T12" t="T13" r="T14" b="T15"/>
                  <a:pathLst>
                    <a:path w="1195" h="1893">
                      <a:moveTo>
                        <a:pt x="660" y="0"/>
                      </a:moveTo>
                      <a:lnTo>
                        <a:pt x="1195" y="1747"/>
                      </a:lnTo>
                      <a:lnTo>
                        <a:pt x="0" y="1893"/>
                      </a:lnTo>
                      <a:lnTo>
                        <a:pt x="191" y="35"/>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8125" name="Group 53">
                <a:extLst>
                  <a:ext uri="{FF2B5EF4-FFF2-40B4-BE49-F238E27FC236}">
                    <a16:creationId xmlns:a16="http://schemas.microsoft.com/office/drawing/2014/main" id="{3C746518-317B-40DB-B368-39AEEC6C5018}"/>
                  </a:ext>
                </a:extLst>
              </p:cNvPr>
              <p:cNvGrpSpPr>
                <a:grpSpLocks/>
              </p:cNvGrpSpPr>
              <p:nvPr/>
            </p:nvGrpSpPr>
            <p:grpSpPr bwMode="auto">
              <a:xfrm>
                <a:off x="325" y="1767"/>
                <a:ext cx="383" cy="268"/>
                <a:chOff x="325" y="1767"/>
                <a:chExt cx="383" cy="268"/>
              </a:xfrm>
            </p:grpSpPr>
            <p:grpSp>
              <p:nvGrpSpPr>
                <p:cNvPr id="78126" name="Group 54">
                  <a:extLst>
                    <a:ext uri="{FF2B5EF4-FFF2-40B4-BE49-F238E27FC236}">
                      <a16:creationId xmlns:a16="http://schemas.microsoft.com/office/drawing/2014/main" id="{0D5BE23C-F544-47BF-8410-D4354FD25A63}"/>
                    </a:ext>
                  </a:extLst>
                </p:cNvPr>
                <p:cNvGrpSpPr>
                  <a:grpSpLocks/>
                </p:cNvGrpSpPr>
                <p:nvPr/>
              </p:nvGrpSpPr>
              <p:grpSpPr bwMode="auto">
                <a:xfrm>
                  <a:off x="412" y="1767"/>
                  <a:ext cx="296" cy="243"/>
                  <a:chOff x="412" y="1767"/>
                  <a:chExt cx="296" cy="243"/>
                </a:xfrm>
              </p:grpSpPr>
              <p:grpSp>
                <p:nvGrpSpPr>
                  <p:cNvPr id="78159" name="Group 55">
                    <a:extLst>
                      <a:ext uri="{FF2B5EF4-FFF2-40B4-BE49-F238E27FC236}">
                        <a16:creationId xmlns:a16="http://schemas.microsoft.com/office/drawing/2014/main" id="{0D166147-40B2-4873-B4EA-DB6366E6FCD9}"/>
                      </a:ext>
                    </a:extLst>
                  </p:cNvPr>
                  <p:cNvGrpSpPr>
                    <a:grpSpLocks/>
                  </p:cNvGrpSpPr>
                  <p:nvPr/>
                </p:nvGrpSpPr>
                <p:grpSpPr bwMode="auto">
                  <a:xfrm>
                    <a:off x="412" y="1767"/>
                    <a:ext cx="296" cy="243"/>
                    <a:chOff x="412" y="1767"/>
                    <a:chExt cx="296" cy="243"/>
                  </a:xfrm>
                </p:grpSpPr>
                <p:grpSp>
                  <p:nvGrpSpPr>
                    <p:cNvPr id="78168" name="Group 56">
                      <a:extLst>
                        <a:ext uri="{FF2B5EF4-FFF2-40B4-BE49-F238E27FC236}">
                          <a16:creationId xmlns:a16="http://schemas.microsoft.com/office/drawing/2014/main" id="{468E7C69-ADBC-4F4A-A108-240B11975F5A}"/>
                        </a:ext>
                      </a:extLst>
                    </p:cNvPr>
                    <p:cNvGrpSpPr>
                      <a:grpSpLocks/>
                    </p:cNvGrpSpPr>
                    <p:nvPr/>
                  </p:nvGrpSpPr>
                  <p:grpSpPr bwMode="auto">
                    <a:xfrm>
                      <a:off x="412" y="1904"/>
                      <a:ext cx="296" cy="106"/>
                      <a:chOff x="412" y="1904"/>
                      <a:chExt cx="296" cy="106"/>
                    </a:xfrm>
                  </p:grpSpPr>
                  <p:sp>
                    <p:nvSpPr>
                      <p:cNvPr id="78174" name="Freeform 57">
                        <a:extLst>
                          <a:ext uri="{FF2B5EF4-FFF2-40B4-BE49-F238E27FC236}">
                            <a16:creationId xmlns:a16="http://schemas.microsoft.com/office/drawing/2014/main" id="{4CB155CD-E69A-49B7-8DA0-13319F7F2586}"/>
                          </a:ext>
                        </a:extLst>
                      </p:cNvPr>
                      <p:cNvSpPr>
                        <a:spLocks/>
                      </p:cNvSpPr>
                      <p:nvPr/>
                    </p:nvSpPr>
                    <p:spPr bwMode="auto">
                      <a:xfrm>
                        <a:off x="412" y="1904"/>
                        <a:ext cx="170" cy="106"/>
                      </a:xfrm>
                      <a:custGeom>
                        <a:avLst/>
                        <a:gdLst>
                          <a:gd name="T0" fmla="*/ 34 w 848"/>
                          <a:gd name="T1" fmla="*/ 6 h 530"/>
                          <a:gd name="T2" fmla="*/ 34 w 848"/>
                          <a:gd name="T3" fmla="*/ 21 h 530"/>
                          <a:gd name="T4" fmla="*/ 0 w 848"/>
                          <a:gd name="T5" fmla="*/ 10 h 530"/>
                          <a:gd name="T6" fmla="*/ 0 w 848"/>
                          <a:gd name="T7" fmla="*/ 0 h 530"/>
                          <a:gd name="T8" fmla="*/ 34 w 848"/>
                          <a:gd name="T9" fmla="*/ 6 h 530"/>
                          <a:gd name="T10" fmla="*/ 0 60000 65536"/>
                          <a:gd name="T11" fmla="*/ 0 60000 65536"/>
                          <a:gd name="T12" fmla="*/ 0 60000 65536"/>
                          <a:gd name="T13" fmla="*/ 0 60000 65536"/>
                          <a:gd name="T14" fmla="*/ 0 60000 65536"/>
                          <a:gd name="T15" fmla="*/ 0 w 848"/>
                          <a:gd name="T16" fmla="*/ 0 h 530"/>
                          <a:gd name="T17" fmla="*/ 848 w 848"/>
                          <a:gd name="T18" fmla="*/ 530 h 530"/>
                        </a:gdLst>
                        <a:ahLst/>
                        <a:cxnLst>
                          <a:cxn ang="T10">
                            <a:pos x="T0" y="T1"/>
                          </a:cxn>
                          <a:cxn ang="T11">
                            <a:pos x="T2" y="T3"/>
                          </a:cxn>
                          <a:cxn ang="T12">
                            <a:pos x="T4" y="T5"/>
                          </a:cxn>
                          <a:cxn ang="T13">
                            <a:pos x="T6" y="T7"/>
                          </a:cxn>
                          <a:cxn ang="T14">
                            <a:pos x="T8" y="T9"/>
                          </a:cxn>
                        </a:cxnLst>
                        <a:rect l="T15" t="T16" r="T17" b="T18"/>
                        <a:pathLst>
                          <a:path w="848" h="530">
                            <a:moveTo>
                              <a:pt x="848" y="162"/>
                            </a:moveTo>
                            <a:lnTo>
                              <a:pt x="848" y="530"/>
                            </a:lnTo>
                            <a:lnTo>
                              <a:pt x="0" y="258"/>
                            </a:lnTo>
                            <a:lnTo>
                              <a:pt x="0" y="0"/>
                            </a:lnTo>
                            <a:lnTo>
                              <a:pt x="848" y="162"/>
                            </a:lnTo>
                            <a:close/>
                          </a:path>
                        </a:pathLst>
                      </a:custGeom>
                      <a:solidFill>
                        <a:srgbClr val="A0A0A0"/>
                      </a:solidFill>
                      <a:ln w="3175">
                        <a:solidFill>
                          <a:srgbClr val="000000"/>
                        </a:solidFill>
                        <a:prstDash val="solid"/>
                        <a:round/>
                        <a:headEnd/>
                        <a:tailEnd/>
                      </a:ln>
                    </p:spPr>
                    <p:txBody>
                      <a:bodyPr/>
                      <a:lstStyle/>
                      <a:p>
                        <a:endParaRPr lang="zh-CN" altLang="en-US"/>
                      </a:p>
                    </p:txBody>
                  </p:sp>
                  <p:sp>
                    <p:nvSpPr>
                      <p:cNvPr id="78175" name="Freeform 58">
                        <a:extLst>
                          <a:ext uri="{FF2B5EF4-FFF2-40B4-BE49-F238E27FC236}">
                            <a16:creationId xmlns:a16="http://schemas.microsoft.com/office/drawing/2014/main" id="{B285318B-C99A-4859-900A-09C06E89BA21}"/>
                          </a:ext>
                        </a:extLst>
                      </p:cNvPr>
                      <p:cNvSpPr>
                        <a:spLocks/>
                      </p:cNvSpPr>
                      <p:nvPr/>
                    </p:nvSpPr>
                    <p:spPr bwMode="auto">
                      <a:xfrm>
                        <a:off x="582" y="1929"/>
                        <a:ext cx="126" cy="81"/>
                      </a:xfrm>
                      <a:custGeom>
                        <a:avLst/>
                        <a:gdLst>
                          <a:gd name="T0" fmla="*/ 0 w 631"/>
                          <a:gd name="T1" fmla="*/ 1 h 404"/>
                          <a:gd name="T2" fmla="*/ 0 w 631"/>
                          <a:gd name="T3" fmla="*/ 16 h 404"/>
                          <a:gd name="T4" fmla="*/ 25 w 631"/>
                          <a:gd name="T5" fmla="*/ 13 h 404"/>
                          <a:gd name="T6" fmla="*/ 25 w 631"/>
                          <a:gd name="T7" fmla="*/ 0 h 404"/>
                          <a:gd name="T8" fmla="*/ 0 w 631"/>
                          <a:gd name="T9" fmla="*/ 1 h 404"/>
                          <a:gd name="T10" fmla="*/ 0 60000 65536"/>
                          <a:gd name="T11" fmla="*/ 0 60000 65536"/>
                          <a:gd name="T12" fmla="*/ 0 60000 65536"/>
                          <a:gd name="T13" fmla="*/ 0 60000 65536"/>
                          <a:gd name="T14" fmla="*/ 0 60000 65536"/>
                          <a:gd name="T15" fmla="*/ 0 w 631"/>
                          <a:gd name="T16" fmla="*/ 0 h 404"/>
                          <a:gd name="T17" fmla="*/ 631 w 631"/>
                          <a:gd name="T18" fmla="*/ 404 h 404"/>
                        </a:gdLst>
                        <a:ahLst/>
                        <a:cxnLst>
                          <a:cxn ang="T10">
                            <a:pos x="T0" y="T1"/>
                          </a:cxn>
                          <a:cxn ang="T11">
                            <a:pos x="T2" y="T3"/>
                          </a:cxn>
                          <a:cxn ang="T12">
                            <a:pos x="T4" y="T5"/>
                          </a:cxn>
                          <a:cxn ang="T13">
                            <a:pos x="T6" y="T7"/>
                          </a:cxn>
                          <a:cxn ang="T14">
                            <a:pos x="T8" y="T9"/>
                          </a:cxn>
                        </a:cxnLst>
                        <a:rect l="T15" t="T16" r="T17" b="T18"/>
                        <a:pathLst>
                          <a:path w="631" h="404">
                            <a:moveTo>
                              <a:pt x="0" y="36"/>
                            </a:moveTo>
                            <a:lnTo>
                              <a:pt x="0" y="404"/>
                            </a:lnTo>
                            <a:lnTo>
                              <a:pt x="631" y="312"/>
                            </a:lnTo>
                            <a:lnTo>
                              <a:pt x="631" y="0"/>
                            </a:lnTo>
                            <a:lnTo>
                              <a:pt x="0" y="36"/>
                            </a:lnTo>
                            <a:close/>
                          </a:path>
                        </a:pathLst>
                      </a:custGeom>
                      <a:solidFill>
                        <a:srgbClr val="808080"/>
                      </a:solidFill>
                      <a:ln w="3175">
                        <a:solidFill>
                          <a:srgbClr val="000000"/>
                        </a:solidFill>
                        <a:prstDash val="solid"/>
                        <a:round/>
                        <a:headEnd/>
                        <a:tailEnd/>
                      </a:ln>
                    </p:spPr>
                    <p:txBody>
                      <a:bodyPr/>
                      <a:lstStyle/>
                      <a:p>
                        <a:endParaRPr lang="zh-CN" altLang="en-US"/>
                      </a:p>
                    </p:txBody>
                  </p:sp>
                  <p:sp>
                    <p:nvSpPr>
                      <p:cNvPr id="78176" name="Freeform 59">
                        <a:extLst>
                          <a:ext uri="{FF2B5EF4-FFF2-40B4-BE49-F238E27FC236}">
                            <a16:creationId xmlns:a16="http://schemas.microsoft.com/office/drawing/2014/main" id="{DABCF5FB-C5E6-4093-97BD-B4D758956DED}"/>
                          </a:ext>
                        </a:extLst>
                      </p:cNvPr>
                      <p:cNvSpPr>
                        <a:spLocks/>
                      </p:cNvSpPr>
                      <p:nvPr/>
                    </p:nvSpPr>
                    <p:spPr bwMode="auto">
                      <a:xfrm>
                        <a:off x="412" y="1904"/>
                        <a:ext cx="296" cy="32"/>
                      </a:xfrm>
                      <a:custGeom>
                        <a:avLst/>
                        <a:gdLst>
                          <a:gd name="T0" fmla="*/ 59 w 1479"/>
                          <a:gd name="T1" fmla="*/ 5 h 162"/>
                          <a:gd name="T2" fmla="*/ 34 w 1479"/>
                          <a:gd name="T3" fmla="*/ 6 h 162"/>
                          <a:gd name="T4" fmla="*/ 0 w 1479"/>
                          <a:gd name="T5" fmla="*/ 0 h 162"/>
                          <a:gd name="T6" fmla="*/ 25 w 1479"/>
                          <a:gd name="T7" fmla="*/ 0 h 162"/>
                          <a:gd name="T8" fmla="*/ 59 w 1479"/>
                          <a:gd name="T9" fmla="*/ 5 h 162"/>
                          <a:gd name="T10" fmla="*/ 0 60000 65536"/>
                          <a:gd name="T11" fmla="*/ 0 60000 65536"/>
                          <a:gd name="T12" fmla="*/ 0 60000 65536"/>
                          <a:gd name="T13" fmla="*/ 0 60000 65536"/>
                          <a:gd name="T14" fmla="*/ 0 60000 65536"/>
                          <a:gd name="T15" fmla="*/ 0 w 1479"/>
                          <a:gd name="T16" fmla="*/ 0 h 162"/>
                          <a:gd name="T17" fmla="*/ 1479 w 1479"/>
                          <a:gd name="T18" fmla="*/ 162 h 162"/>
                        </a:gdLst>
                        <a:ahLst/>
                        <a:cxnLst>
                          <a:cxn ang="T10">
                            <a:pos x="T0" y="T1"/>
                          </a:cxn>
                          <a:cxn ang="T11">
                            <a:pos x="T2" y="T3"/>
                          </a:cxn>
                          <a:cxn ang="T12">
                            <a:pos x="T4" y="T5"/>
                          </a:cxn>
                          <a:cxn ang="T13">
                            <a:pos x="T6" y="T7"/>
                          </a:cxn>
                          <a:cxn ang="T14">
                            <a:pos x="T8" y="T9"/>
                          </a:cxn>
                        </a:cxnLst>
                        <a:rect l="T15" t="T16" r="T17" b="T18"/>
                        <a:pathLst>
                          <a:path w="1479" h="162">
                            <a:moveTo>
                              <a:pt x="1479" y="126"/>
                            </a:moveTo>
                            <a:lnTo>
                              <a:pt x="842" y="162"/>
                            </a:lnTo>
                            <a:lnTo>
                              <a:pt x="0" y="0"/>
                            </a:lnTo>
                            <a:lnTo>
                              <a:pt x="619" y="0"/>
                            </a:lnTo>
                            <a:lnTo>
                              <a:pt x="1479" y="126"/>
                            </a:lnTo>
                            <a:close/>
                          </a:path>
                        </a:pathLst>
                      </a:custGeom>
                      <a:solidFill>
                        <a:srgbClr val="C0C0C0"/>
                      </a:solidFill>
                      <a:ln w="3175">
                        <a:solidFill>
                          <a:srgbClr val="000000"/>
                        </a:solidFill>
                        <a:prstDash val="solid"/>
                        <a:round/>
                        <a:headEnd/>
                        <a:tailEnd/>
                      </a:ln>
                    </p:spPr>
                    <p:txBody>
                      <a:bodyPr/>
                      <a:lstStyle/>
                      <a:p>
                        <a:endParaRPr lang="zh-CN" altLang="en-US"/>
                      </a:p>
                    </p:txBody>
                  </p:sp>
                </p:grpSp>
                <p:sp>
                  <p:nvSpPr>
                    <p:cNvPr id="78169" name="Freeform 60">
                      <a:extLst>
                        <a:ext uri="{FF2B5EF4-FFF2-40B4-BE49-F238E27FC236}">
                          <a16:creationId xmlns:a16="http://schemas.microsoft.com/office/drawing/2014/main" id="{3D9548EC-054A-4DEE-AD26-291E43F57BEB}"/>
                        </a:ext>
                      </a:extLst>
                    </p:cNvPr>
                    <p:cNvSpPr>
                      <a:spLocks/>
                    </p:cNvSpPr>
                    <p:nvPr/>
                  </p:nvSpPr>
                  <p:spPr bwMode="auto">
                    <a:xfrm>
                      <a:off x="504" y="1895"/>
                      <a:ext cx="108" cy="30"/>
                    </a:xfrm>
                    <a:custGeom>
                      <a:avLst/>
                      <a:gdLst>
                        <a:gd name="T0" fmla="*/ 22 w 538"/>
                        <a:gd name="T1" fmla="*/ 3 h 151"/>
                        <a:gd name="T2" fmla="*/ 22 w 538"/>
                        <a:gd name="T3" fmla="*/ 5 h 151"/>
                        <a:gd name="T4" fmla="*/ 12 w 538"/>
                        <a:gd name="T5" fmla="*/ 6 h 151"/>
                        <a:gd name="T6" fmla="*/ 0 w 538"/>
                        <a:gd name="T7" fmla="*/ 4 h 151"/>
                        <a:gd name="T8" fmla="*/ 0 w 538"/>
                        <a:gd name="T9" fmla="*/ 0 h 151"/>
                        <a:gd name="T10" fmla="*/ 22 w 538"/>
                        <a:gd name="T11" fmla="*/ 3 h 151"/>
                        <a:gd name="T12" fmla="*/ 0 60000 65536"/>
                        <a:gd name="T13" fmla="*/ 0 60000 65536"/>
                        <a:gd name="T14" fmla="*/ 0 60000 65536"/>
                        <a:gd name="T15" fmla="*/ 0 60000 65536"/>
                        <a:gd name="T16" fmla="*/ 0 60000 65536"/>
                        <a:gd name="T17" fmla="*/ 0 60000 65536"/>
                        <a:gd name="T18" fmla="*/ 0 w 538"/>
                        <a:gd name="T19" fmla="*/ 0 h 151"/>
                        <a:gd name="T20" fmla="*/ 538 w 538"/>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538" h="151">
                          <a:moveTo>
                            <a:pt x="538" y="86"/>
                          </a:moveTo>
                          <a:lnTo>
                            <a:pt x="538" y="135"/>
                          </a:lnTo>
                          <a:lnTo>
                            <a:pt x="287" y="151"/>
                          </a:lnTo>
                          <a:lnTo>
                            <a:pt x="0" y="97"/>
                          </a:lnTo>
                          <a:lnTo>
                            <a:pt x="0" y="0"/>
                          </a:lnTo>
                          <a:lnTo>
                            <a:pt x="538" y="86"/>
                          </a:lnTo>
                          <a:close/>
                        </a:path>
                      </a:pathLst>
                    </a:custGeom>
                    <a:solidFill>
                      <a:srgbClr val="606060"/>
                    </a:solidFill>
                    <a:ln w="3175">
                      <a:solidFill>
                        <a:srgbClr val="000000"/>
                      </a:solidFill>
                      <a:prstDash val="solid"/>
                      <a:round/>
                      <a:headEnd/>
                      <a:tailEnd/>
                    </a:ln>
                  </p:spPr>
                  <p:txBody>
                    <a:bodyPr/>
                    <a:lstStyle/>
                    <a:p>
                      <a:endParaRPr lang="zh-CN" altLang="en-US"/>
                    </a:p>
                  </p:txBody>
                </p:sp>
                <p:grpSp>
                  <p:nvGrpSpPr>
                    <p:cNvPr id="78170" name="Group 61">
                      <a:extLst>
                        <a:ext uri="{FF2B5EF4-FFF2-40B4-BE49-F238E27FC236}">
                          <a16:creationId xmlns:a16="http://schemas.microsoft.com/office/drawing/2014/main" id="{BC5EB2BD-72F3-400A-AD0F-0D41AFCA09D9}"/>
                        </a:ext>
                      </a:extLst>
                    </p:cNvPr>
                    <p:cNvGrpSpPr>
                      <a:grpSpLocks/>
                    </p:cNvGrpSpPr>
                    <p:nvPr/>
                  </p:nvGrpSpPr>
                  <p:grpSpPr bwMode="auto">
                    <a:xfrm>
                      <a:off x="446" y="1767"/>
                      <a:ext cx="239" cy="151"/>
                      <a:chOff x="446" y="1767"/>
                      <a:chExt cx="239" cy="151"/>
                    </a:xfrm>
                  </p:grpSpPr>
                  <p:sp>
                    <p:nvSpPr>
                      <p:cNvPr id="78171" name="Freeform 62">
                        <a:extLst>
                          <a:ext uri="{FF2B5EF4-FFF2-40B4-BE49-F238E27FC236}">
                            <a16:creationId xmlns:a16="http://schemas.microsoft.com/office/drawing/2014/main" id="{20636619-0DF8-405D-A615-24B9C4922797}"/>
                          </a:ext>
                        </a:extLst>
                      </p:cNvPr>
                      <p:cNvSpPr>
                        <a:spLocks/>
                      </p:cNvSpPr>
                      <p:nvPr/>
                    </p:nvSpPr>
                    <p:spPr bwMode="auto">
                      <a:xfrm>
                        <a:off x="446" y="1767"/>
                        <a:ext cx="137" cy="148"/>
                      </a:xfrm>
                      <a:custGeom>
                        <a:avLst/>
                        <a:gdLst>
                          <a:gd name="T0" fmla="*/ 24 w 686"/>
                          <a:gd name="T1" fmla="*/ 30 h 740"/>
                          <a:gd name="T2" fmla="*/ 27 w 686"/>
                          <a:gd name="T3" fmla="*/ 1 h 740"/>
                          <a:gd name="T4" fmla="*/ 4 w 686"/>
                          <a:gd name="T5" fmla="*/ 0 h 740"/>
                          <a:gd name="T6" fmla="*/ 0 w 686"/>
                          <a:gd name="T7" fmla="*/ 26 h 740"/>
                          <a:gd name="T8" fmla="*/ 24 w 686"/>
                          <a:gd name="T9" fmla="*/ 30 h 740"/>
                          <a:gd name="T10" fmla="*/ 0 60000 65536"/>
                          <a:gd name="T11" fmla="*/ 0 60000 65536"/>
                          <a:gd name="T12" fmla="*/ 0 60000 65536"/>
                          <a:gd name="T13" fmla="*/ 0 60000 65536"/>
                          <a:gd name="T14" fmla="*/ 0 60000 65536"/>
                          <a:gd name="T15" fmla="*/ 0 w 686"/>
                          <a:gd name="T16" fmla="*/ 0 h 740"/>
                          <a:gd name="T17" fmla="*/ 686 w 686"/>
                          <a:gd name="T18" fmla="*/ 740 h 740"/>
                        </a:gdLst>
                        <a:ahLst/>
                        <a:cxnLst>
                          <a:cxn ang="T10">
                            <a:pos x="T0" y="T1"/>
                          </a:cxn>
                          <a:cxn ang="T11">
                            <a:pos x="T2" y="T3"/>
                          </a:cxn>
                          <a:cxn ang="T12">
                            <a:pos x="T4" y="T5"/>
                          </a:cxn>
                          <a:cxn ang="T13">
                            <a:pos x="T6" y="T7"/>
                          </a:cxn>
                          <a:cxn ang="T14">
                            <a:pos x="T8" y="T9"/>
                          </a:cxn>
                        </a:cxnLst>
                        <a:rect l="T15" t="T16" r="T17" b="T18"/>
                        <a:pathLst>
                          <a:path w="686" h="740">
                            <a:moveTo>
                              <a:pt x="589" y="740"/>
                            </a:moveTo>
                            <a:lnTo>
                              <a:pt x="686" y="24"/>
                            </a:lnTo>
                            <a:lnTo>
                              <a:pt x="95" y="0"/>
                            </a:lnTo>
                            <a:lnTo>
                              <a:pt x="0" y="638"/>
                            </a:lnTo>
                            <a:lnTo>
                              <a:pt x="589" y="740"/>
                            </a:lnTo>
                            <a:close/>
                          </a:path>
                        </a:pathLst>
                      </a:custGeom>
                      <a:solidFill>
                        <a:srgbClr val="A0A0A0"/>
                      </a:solidFill>
                      <a:ln w="3175">
                        <a:solidFill>
                          <a:srgbClr val="000000"/>
                        </a:solidFill>
                        <a:prstDash val="solid"/>
                        <a:round/>
                        <a:headEnd/>
                        <a:tailEnd/>
                      </a:ln>
                    </p:spPr>
                    <p:txBody>
                      <a:bodyPr/>
                      <a:lstStyle/>
                      <a:p>
                        <a:endParaRPr lang="zh-CN" altLang="en-US"/>
                      </a:p>
                    </p:txBody>
                  </p:sp>
                  <p:sp>
                    <p:nvSpPr>
                      <p:cNvPr id="78172" name="Freeform 63">
                        <a:extLst>
                          <a:ext uri="{FF2B5EF4-FFF2-40B4-BE49-F238E27FC236}">
                            <a16:creationId xmlns:a16="http://schemas.microsoft.com/office/drawing/2014/main" id="{FA91953E-9007-48CF-8791-2C9D085D8A12}"/>
                          </a:ext>
                        </a:extLst>
                      </p:cNvPr>
                      <p:cNvSpPr>
                        <a:spLocks/>
                      </p:cNvSpPr>
                      <p:nvPr/>
                    </p:nvSpPr>
                    <p:spPr bwMode="auto">
                      <a:xfrm>
                        <a:off x="564" y="1771"/>
                        <a:ext cx="121" cy="147"/>
                      </a:xfrm>
                      <a:custGeom>
                        <a:avLst/>
                        <a:gdLst>
                          <a:gd name="T0" fmla="*/ 4 w 608"/>
                          <a:gd name="T1" fmla="*/ 0 h 735"/>
                          <a:gd name="T2" fmla="*/ 24 w 608"/>
                          <a:gd name="T3" fmla="*/ 7 h 735"/>
                          <a:gd name="T4" fmla="*/ 21 w 608"/>
                          <a:gd name="T5" fmla="*/ 29 h 735"/>
                          <a:gd name="T6" fmla="*/ 0 w 608"/>
                          <a:gd name="T7" fmla="*/ 29 h 735"/>
                          <a:gd name="T8" fmla="*/ 4 w 608"/>
                          <a:gd name="T9" fmla="*/ 0 h 735"/>
                          <a:gd name="T10" fmla="*/ 0 60000 65536"/>
                          <a:gd name="T11" fmla="*/ 0 60000 65536"/>
                          <a:gd name="T12" fmla="*/ 0 60000 65536"/>
                          <a:gd name="T13" fmla="*/ 0 60000 65536"/>
                          <a:gd name="T14" fmla="*/ 0 60000 65536"/>
                          <a:gd name="T15" fmla="*/ 0 w 608"/>
                          <a:gd name="T16" fmla="*/ 0 h 735"/>
                          <a:gd name="T17" fmla="*/ 608 w 608"/>
                          <a:gd name="T18" fmla="*/ 735 h 735"/>
                        </a:gdLst>
                        <a:ahLst/>
                        <a:cxnLst>
                          <a:cxn ang="T10">
                            <a:pos x="T0" y="T1"/>
                          </a:cxn>
                          <a:cxn ang="T11">
                            <a:pos x="T2" y="T3"/>
                          </a:cxn>
                          <a:cxn ang="T12">
                            <a:pos x="T4" y="T5"/>
                          </a:cxn>
                          <a:cxn ang="T13">
                            <a:pos x="T6" y="T7"/>
                          </a:cxn>
                          <a:cxn ang="T14">
                            <a:pos x="T8" y="T9"/>
                          </a:cxn>
                        </a:cxnLst>
                        <a:rect l="T15" t="T16" r="T17" b="T18"/>
                        <a:pathLst>
                          <a:path w="608" h="735">
                            <a:moveTo>
                              <a:pt x="97" y="0"/>
                            </a:moveTo>
                            <a:lnTo>
                              <a:pt x="608" y="163"/>
                            </a:lnTo>
                            <a:lnTo>
                              <a:pt x="536" y="735"/>
                            </a:lnTo>
                            <a:lnTo>
                              <a:pt x="0" y="717"/>
                            </a:lnTo>
                            <a:lnTo>
                              <a:pt x="97" y="0"/>
                            </a:lnTo>
                            <a:close/>
                          </a:path>
                        </a:pathLst>
                      </a:custGeom>
                      <a:solidFill>
                        <a:srgbClr val="808080"/>
                      </a:solidFill>
                      <a:ln w="3175">
                        <a:solidFill>
                          <a:srgbClr val="000000"/>
                        </a:solidFill>
                        <a:prstDash val="solid"/>
                        <a:round/>
                        <a:headEnd/>
                        <a:tailEnd/>
                      </a:ln>
                    </p:spPr>
                    <p:txBody>
                      <a:bodyPr/>
                      <a:lstStyle/>
                      <a:p>
                        <a:endParaRPr lang="zh-CN" altLang="en-US"/>
                      </a:p>
                    </p:txBody>
                  </p:sp>
                  <p:sp>
                    <p:nvSpPr>
                      <p:cNvPr id="78173" name="Freeform 64">
                        <a:extLst>
                          <a:ext uri="{FF2B5EF4-FFF2-40B4-BE49-F238E27FC236}">
                            <a16:creationId xmlns:a16="http://schemas.microsoft.com/office/drawing/2014/main" id="{80D9DE63-AF2E-4FC0-9F1E-41672BE7CD81}"/>
                          </a:ext>
                        </a:extLst>
                      </p:cNvPr>
                      <p:cNvSpPr>
                        <a:spLocks/>
                      </p:cNvSpPr>
                      <p:nvPr/>
                    </p:nvSpPr>
                    <p:spPr bwMode="auto">
                      <a:xfrm>
                        <a:off x="462" y="1781"/>
                        <a:ext cx="98" cy="112"/>
                      </a:xfrm>
                      <a:custGeom>
                        <a:avLst/>
                        <a:gdLst>
                          <a:gd name="T0" fmla="*/ 19 w 493"/>
                          <a:gd name="T1" fmla="*/ 1 h 557"/>
                          <a:gd name="T2" fmla="*/ 17 w 493"/>
                          <a:gd name="T3" fmla="*/ 23 h 557"/>
                          <a:gd name="T4" fmla="*/ 0 w 493"/>
                          <a:gd name="T5" fmla="*/ 20 h 557"/>
                          <a:gd name="T6" fmla="*/ 3 w 493"/>
                          <a:gd name="T7" fmla="*/ 0 h 557"/>
                          <a:gd name="T8" fmla="*/ 19 w 493"/>
                          <a:gd name="T9" fmla="*/ 1 h 557"/>
                          <a:gd name="T10" fmla="*/ 0 60000 65536"/>
                          <a:gd name="T11" fmla="*/ 0 60000 65536"/>
                          <a:gd name="T12" fmla="*/ 0 60000 65536"/>
                          <a:gd name="T13" fmla="*/ 0 60000 65536"/>
                          <a:gd name="T14" fmla="*/ 0 60000 65536"/>
                          <a:gd name="T15" fmla="*/ 0 w 493"/>
                          <a:gd name="T16" fmla="*/ 0 h 557"/>
                          <a:gd name="T17" fmla="*/ 493 w 493"/>
                          <a:gd name="T18" fmla="*/ 557 h 557"/>
                        </a:gdLst>
                        <a:ahLst/>
                        <a:cxnLst>
                          <a:cxn ang="T10">
                            <a:pos x="T0" y="T1"/>
                          </a:cxn>
                          <a:cxn ang="T11">
                            <a:pos x="T2" y="T3"/>
                          </a:cxn>
                          <a:cxn ang="T12">
                            <a:pos x="T4" y="T5"/>
                          </a:cxn>
                          <a:cxn ang="T13">
                            <a:pos x="T6" y="T7"/>
                          </a:cxn>
                          <a:cxn ang="T14">
                            <a:pos x="T8" y="T9"/>
                          </a:cxn>
                        </a:cxnLst>
                        <a:rect l="T15" t="T16" r="T17" b="T18"/>
                        <a:pathLst>
                          <a:path w="493" h="557">
                            <a:moveTo>
                              <a:pt x="493" y="25"/>
                            </a:moveTo>
                            <a:lnTo>
                              <a:pt x="423" y="557"/>
                            </a:lnTo>
                            <a:lnTo>
                              <a:pt x="0" y="494"/>
                            </a:lnTo>
                            <a:lnTo>
                              <a:pt x="73" y="0"/>
                            </a:lnTo>
                            <a:lnTo>
                              <a:pt x="493" y="25"/>
                            </a:lnTo>
                            <a:close/>
                          </a:path>
                        </a:pathLst>
                      </a:custGeom>
                      <a:solidFill>
                        <a:srgbClr val="00C0C0"/>
                      </a:solidFill>
                      <a:ln w="3175">
                        <a:solidFill>
                          <a:srgbClr val="000000"/>
                        </a:solidFill>
                        <a:prstDash val="solid"/>
                        <a:round/>
                        <a:headEnd/>
                        <a:tailEnd/>
                      </a:ln>
                    </p:spPr>
                    <p:txBody>
                      <a:bodyPr/>
                      <a:lstStyle/>
                      <a:p>
                        <a:endParaRPr lang="zh-CN" altLang="en-US"/>
                      </a:p>
                    </p:txBody>
                  </p:sp>
                </p:grpSp>
              </p:grpSp>
              <p:grpSp>
                <p:nvGrpSpPr>
                  <p:cNvPr id="78160" name="Group 65">
                    <a:extLst>
                      <a:ext uri="{FF2B5EF4-FFF2-40B4-BE49-F238E27FC236}">
                        <a16:creationId xmlns:a16="http://schemas.microsoft.com/office/drawing/2014/main" id="{DAA4E71F-D253-44E0-AB7C-3F454882A9F2}"/>
                      </a:ext>
                    </a:extLst>
                  </p:cNvPr>
                  <p:cNvGrpSpPr>
                    <a:grpSpLocks/>
                  </p:cNvGrpSpPr>
                  <p:nvPr/>
                </p:nvGrpSpPr>
                <p:grpSpPr bwMode="auto">
                  <a:xfrm>
                    <a:off x="424" y="1915"/>
                    <a:ext cx="97" cy="69"/>
                    <a:chOff x="424" y="1915"/>
                    <a:chExt cx="97" cy="69"/>
                  </a:xfrm>
                </p:grpSpPr>
                <p:sp>
                  <p:nvSpPr>
                    <p:cNvPr id="78161" name="Freeform 66">
                      <a:extLst>
                        <a:ext uri="{FF2B5EF4-FFF2-40B4-BE49-F238E27FC236}">
                          <a16:creationId xmlns:a16="http://schemas.microsoft.com/office/drawing/2014/main" id="{5CE8996B-5F0A-425F-B146-E6EB2C01BA93}"/>
                        </a:ext>
                      </a:extLst>
                    </p:cNvPr>
                    <p:cNvSpPr>
                      <a:spLocks/>
                    </p:cNvSpPr>
                    <p:nvPr/>
                  </p:nvSpPr>
                  <p:spPr bwMode="auto">
                    <a:xfrm>
                      <a:off x="424" y="1915"/>
                      <a:ext cx="97" cy="69"/>
                    </a:xfrm>
                    <a:custGeom>
                      <a:avLst/>
                      <a:gdLst>
                        <a:gd name="T0" fmla="*/ 0 w 483"/>
                        <a:gd name="T1" fmla="*/ 0 h 346"/>
                        <a:gd name="T2" fmla="*/ 19 w 483"/>
                        <a:gd name="T3" fmla="*/ 4 h 346"/>
                        <a:gd name="T4" fmla="*/ 19 w 483"/>
                        <a:gd name="T5" fmla="*/ 14 h 346"/>
                        <a:gd name="T6" fmla="*/ 0 w 483"/>
                        <a:gd name="T7" fmla="*/ 8 h 346"/>
                        <a:gd name="T8" fmla="*/ 0 w 483"/>
                        <a:gd name="T9" fmla="*/ 0 h 346"/>
                        <a:gd name="T10" fmla="*/ 0 60000 65536"/>
                        <a:gd name="T11" fmla="*/ 0 60000 65536"/>
                        <a:gd name="T12" fmla="*/ 0 60000 65536"/>
                        <a:gd name="T13" fmla="*/ 0 60000 65536"/>
                        <a:gd name="T14" fmla="*/ 0 60000 65536"/>
                        <a:gd name="T15" fmla="*/ 0 w 483"/>
                        <a:gd name="T16" fmla="*/ 0 h 346"/>
                        <a:gd name="T17" fmla="*/ 483 w 483"/>
                        <a:gd name="T18" fmla="*/ 346 h 346"/>
                      </a:gdLst>
                      <a:ahLst/>
                      <a:cxnLst>
                        <a:cxn ang="T10">
                          <a:pos x="T0" y="T1"/>
                        </a:cxn>
                        <a:cxn ang="T11">
                          <a:pos x="T2" y="T3"/>
                        </a:cxn>
                        <a:cxn ang="T12">
                          <a:pos x="T4" y="T5"/>
                        </a:cxn>
                        <a:cxn ang="T13">
                          <a:pos x="T6" y="T7"/>
                        </a:cxn>
                        <a:cxn ang="T14">
                          <a:pos x="T8" y="T9"/>
                        </a:cxn>
                      </a:cxnLst>
                      <a:rect l="T15" t="T16" r="T17" b="T18"/>
                      <a:pathLst>
                        <a:path w="483" h="346">
                          <a:moveTo>
                            <a:pt x="0" y="0"/>
                          </a:moveTo>
                          <a:lnTo>
                            <a:pt x="483" y="104"/>
                          </a:lnTo>
                          <a:lnTo>
                            <a:pt x="483" y="346"/>
                          </a:lnTo>
                          <a:lnTo>
                            <a:pt x="0" y="195"/>
                          </a:lnTo>
                          <a:lnTo>
                            <a:pt x="0" y="0"/>
                          </a:lnTo>
                          <a:close/>
                        </a:path>
                      </a:pathLst>
                    </a:custGeom>
                    <a:solidFill>
                      <a:srgbClr val="404040"/>
                    </a:solidFill>
                    <a:ln w="3175">
                      <a:solidFill>
                        <a:srgbClr val="000000"/>
                      </a:solidFill>
                      <a:prstDash val="solid"/>
                      <a:round/>
                      <a:headEnd/>
                      <a:tailEnd/>
                    </a:ln>
                  </p:spPr>
                  <p:txBody>
                    <a:bodyPr/>
                    <a:lstStyle/>
                    <a:p>
                      <a:endParaRPr lang="zh-CN" altLang="en-US"/>
                    </a:p>
                  </p:txBody>
                </p:sp>
                <p:sp>
                  <p:nvSpPr>
                    <p:cNvPr id="78162" name="Line 67">
                      <a:extLst>
                        <a:ext uri="{FF2B5EF4-FFF2-40B4-BE49-F238E27FC236}">
                          <a16:creationId xmlns:a16="http://schemas.microsoft.com/office/drawing/2014/main" id="{518A124F-CBB0-41EF-9422-C583B360D251}"/>
                        </a:ext>
                      </a:extLst>
                    </p:cNvPr>
                    <p:cNvSpPr>
                      <a:spLocks noChangeShapeType="1"/>
                    </p:cNvSpPr>
                    <p:nvPr/>
                  </p:nvSpPr>
                  <p:spPr bwMode="auto">
                    <a:xfrm flipH="1" flipV="1">
                      <a:off x="433" y="1933"/>
                      <a:ext cx="26" cy="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63" name="Line 68">
                      <a:extLst>
                        <a:ext uri="{FF2B5EF4-FFF2-40B4-BE49-F238E27FC236}">
                          <a16:creationId xmlns:a16="http://schemas.microsoft.com/office/drawing/2014/main" id="{223F4954-7269-49B5-9A5E-9366F6AD51E3}"/>
                        </a:ext>
                      </a:extLst>
                    </p:cNvPr>
                    <p:cNvSpPr>
                      <a:spLocks noChangeShapeType="1"/>
                    </p:cNvSpPr>
                    <p:nvPr/>
                  </p:nvSpPr>
                  <p:spPr bwMode="auto">
                    <a:xfrm>
                      <a:off x="472" y="1941"/>
                      <a:ext cx="34"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64" name="Line 69">
                      <a:extLst>
                        <a:ext uri="{FF2B5EF4-FFF2-40B4-BE49-F238E27FC236}">
                          <a16:creationId xmlns:a16="http://schemas.microsoft.com/office/drawing/2014/main" id="{D53CDFC0-6F1C-465C-A438-2A6265E65C23}"/>
                        </a:ext>
                      </a:extLst>
                    </p:cNvPr>
                    <p:cNvSpPr>
                      <a:spLocks noChangeShapeType="1"/>
                    </p:cNvSpPr>
                    <p:nvPr/>
                  </p:nvSpPr>
                  <p:spPr bwMode="auto">
                    <a:xfrm>
                      <a:off x="465" y="1924"/>
                      <a:ext cx="1" cy="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65" name="Line 70">
                      <a:extLst>
                        <a:ext uri="{FF2B5EF4-FFF2-40B4-BE49-F238E27FC236}">
                          <a16:creationId xmlns:a16="http://schemas.microsoft.com/office/drawing/2014/main" id="{915EA4E7-89E0-48E4-8520-E8B09F681C88}"/>
                        </a:ext>
                      </a:extLst>
                    </p:cNvPr>
                    <p:cNvSpPr>
                      <a:spLocks noChangeShapeType="1"/>
                    </p:cNvSpPr>
                    <p:nvPr/>
                  </p:nvSpPr>
                  <p:spPr bwMode="auto">
                    <a:xfrm>
                      <a:off x="511" y="1934"/>
                      <a:ext cx="1" cy="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66" name="Line 71">
                      <a:extLst>
                        <a:ext uri="{FF2B5EF4-FFF2-40B4-BE49-F238E27FC236}">
                          <a16:creationId xmlns:a16="http://schemas.microsoft.com/office/drawing/2014/main" id="{8CBF76B0-5A88-4506-88E5-3AC1BACCA7EF}"/>
                        </a:ext>
                      </a:extLst>
                    </p:cNvPr>
                    <p:cNvSpPr>
                      <a:spLocks noChangeShapeType="1"/>
                    </p:cNvSpPr>
                    <p:nvPr/>
                  </p:nvSpPr>
                  <p:spPr bwMode="auto">
                    <a:xfrm>
                      <a:off x="425" y="1933"/>
                      <a:ext cx="88" cy="2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67" name="Line 72">
                      <a:extLst>
                        <a:ext uri="{FF2B5EF4-FFF2-40B4-BE49-F238E27FC236}">
                          <a16:creationId xmlns:a16="http://schemas.microsoft.com/office/drawing/2014/main" id="{F8352733-1020-4AFD-BD25-140F7682F512}"/>
                        </a:ext>
                      </a:extLst>
                    </p:cNvPr>
                    <p:cNvSpPr>
                      <a:spLocks noChangeShapeType="1"/>
                    </p:cNvSpPr>
                    <p:nvPr/>
                  </p:nvSpPr>
                  <p:spPr bwMode="auto">
                    <a:xfrm flipH="1" flipV="1">
                      <a:off x="424" y="1926"/>
                      <a:ext cx="89" cy="2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8127" name="Group 73">
                  <a:extLst>
                    <a:ext uri="{FF2B5EF4-FFF2-40B4-BE49-F238E27FC236}">
                      <a16:creationId xmlns:a16="http://schemas.microsoft.com/office/drawing/2014/main" id="{C470909C-B27F-450A-9CAC-28CA2C14DB6B}"/>
                    </a:ext>
                  </a:extLst>
                </p:cNvPr>
                <p:cNvGrpSpPr>
                  <a:grpSpLocks/>
                </p:cNvGrpSpPr>
                <p:nvPr/>
              </p:nvGrpSpPr>
              <p:grpSpPr bwMode="auto">
                <a:xfrm>
                  <a:off x="325" y="1917"/>
                  <a:ext cx="231" cy="118"/>
                  <a:chOff x="325" y="1917"/>
                  <a:chExt cx="231" cy="118"/>
                </a:xfrm>
              </p:grpSpPr>
              <p:grpSp>
                <p:nvGrpSpPr>
                  <p:cNvPr id="78128" name="Group 74">
                    <a:extLst>
                      <a:ext uri="{FF2B5EF4-FFF2-40B4-BE49-F238E27FC236}">
                        <a16:creationId xmlns:a16="http://schemas.microsoft.com/office/drawing/2014/main" id="{B9388550-7D5D-441F-BB89-012CC81B421D}"/>
                      </a:ext>
                    </a:extLst>
                  </p:cNvPr>
                  <p:cNvGrpSpPr>
                    <a:grpSpLocks/>
                  </p:cNvGrpSpPr>
                  <p:nvPr/>
                </p:nvGrpSpPr>
                <p:grpSpPr bwMode="auto">
                  <a:xfrm>
                    <a:off x="504" y="1981"/>
                    <a:ext cx="37" cy="28"/>
                    <a:chOff x="504" y="1981"/>
                    <a:chExt cx="37" cy="28"/>
                  </a:xfrm>
                </p:grpSpPr>
                <p:sp>
                  <p:nvSpPr>
                    <p:cNvPr id="78157" name="Freeform 75">
                      <a:extLst>
                        <a:ext uri="{FF2B5EF4-FFF2-40B4-BE49-F238E27FC236}">
                          <a16:creationId xmlns:a16="http://schemas.microsoft.com/office/drawing/2014/main" id="{16E2559E-3EF2-4E6B-B1C8-4DC267F81A60}"/>
                        </a:ext>
                      </a:extLst>
                    </p:cNvPr>
                    <p:cNvSpPr>
                      <a:spLocks/>
                    </p:cNvSpPr>
                    <p:nvPr/>
                  </p:nvSpPr>
                  <p:spPr bwMode="auto">
                    <a:xfrm>
                      <a:off x="531" y="1981"/>
                      <a:ext cx="10" cy="28"/>
                    </a:xfrm>
                    <a:custGeom>
                      <a:avLst/>
                      <a:gdLst>
                        <a:gd name="T0" fmla="*/ 1 w 53"/>
                        <a:gd name="T1" fmla="*/ 0 h 140"/>
                        <a:gd name="T2" fmla="*/ 2 w 53"/>
                        <a:gd name="T3" fmla="*/ 5 h 140"/>
                        <a:gd name="T4" fmla="*/ 1 w 53"/>
                        <a:gd name="T5" fmla="*/ 6 h 140"/>
                        <a:gd name="T6" fmla="*/ 0 w 53"/>
                        <a:gd name="T7" fmla="*/ 0 h 140"/>
                        <a:gd name="T8" fmla="*/ 1 w 53"/>
                        <a:gd name="T9" fmla="*/ 0 h 140"/>
                        <a:gd name="T10" fmla="*/ 0 60000 65536"/>
                        <a:gd name="T11" fmla="*/ 0 60000 65536"/>
                        <a:gd name="T12" fmla="*/ 0 60000 65536"/>
                        <a:gd name="T13" fmla="*/ 0 60000 65536"/>
                        <a:gd name="T14" fmla="*/ 0 60000 65536"/>
                        <a:gd name="T15" fmla="*/ 0 w 53"/>
                        <a:gd name="T16" fmla="*/ 0 h 140"/>
                        <a:gd name="T17" fmla="*/ 53 w 53"/>
                        <a:gd name="T18" fmla="*/ 140 h 140"/>
                      </a:gdLst>
                      <a:ahLst/>
                      <a:cxnLst>
                        <a:cxn ang="T10">
                          <a:pos x="T0" y="T1"/>
                        </a:cxn>
                        <a:cxn ang="T11">
                          <a:pos x="T2" y="T3"/>
                        </a:cxn>
                        <a:cxn ang="T12">
                          <a:pos x="T4" y="T5"/>
                        </a:cxn>
                        <a:cxn ang="T13">
                          <a:pos x="T6" y="T7"/>
                        </a:cxn>
                        <a:cxn ang="T14">
                          <a:pos x="T8" y="T9"/>
                        </a:cxn>
                      </a:cxnLst>
                      <a:rect l="T15" t="T16" r="T17" b="T18"/>
                      <a:pathLst>
                        <a:path w="53" h="140">
                          <a:moveTo>
                            <a:pt x="37" y="0"/>
                          </a:moveTo>
                          <a:lnTo>
                            <a:pt x="53" y="131"/>
                          </a:lnTo>
                          <a:lnTo>
                            <a:pt x="14" y="140"/>
                          </a:lnTo>
                          <a:lnTo>
                            <a:pt x="0" y="6"/>
                          </a:lnTo>
                          <a:lnTo>
                            <a:pt x="37" y="0"/>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78158" name="Freeform 76">
                      <a:extLst>
                        <a:ext uri="{FF2B5EF4-FFF2-40B4-BE49-F238E27FC236}">
                          <a16:creationId xmlns:a16="http://schemas.microsoft.com/office/drawing/2014/main" id="{9597F3DA-D2FD-46C6-8C97-CCB4D7F83293}"/>
                        </a:ext>
                      </a:extLst>
                    </p:cNvPr>
                    <p:cNvSpPr>
                      <a:spLocks/>
                    </p:cNvSpPr>
                    <p:nvPr/>
                  </p:nvSpPr>
                  <p:spPr bwMode="auto">
                    <a:xfrm>
                      <a:off x="504" y="1985"/>
                      <a:ext cx="29" cy="24"/>
                    </a:xfrm>
                    <a:custGeom>
                      <a:avLst/>
                      <a:gdLst>
                        <a:gd name="T0" fmla="*/ 5 w 148"/>
                        <a:gd name="T1" fmla="*/ 0 h 122"/>
                        <a:gd name="T2" fmla="*/ 6 w 148"/>
                        <a:gd name="T3" fmla="*/ 5 h 122"/>
                        <a:gd name="T4" fmla="*/ 0 w 148"/>
                        <a:gd name="T5" fmla="*/ 2 h 122"/>
                        <a:gd name="T6" fmla="*/ 2 w 148"/>
                        <a:gd name="T7" fmla="*/ 2 h 122"/>
                        <a:gd name="T8" fmla="*/ 4 w 148"/>
                        <a:gd name="T9" fmla="*/ 3 h 122"/>
                        <a:gd name="T10" fmla="*/ 4 w 148"/>
                        <a:gd name="T11" fmla="*/ 0 h 122"/>
                        <a:gd name="T12" fmla="*/ 5 w 148"/>
                        <a:gd name="T13" fmla="*/ 0 h 122"/>
                        <a:gd name="T14" fmla="*/ 0 60000 65536"/>
                        <a:gd name="T15" fmla="*/ 0 60000 65536"/>
                        <a:gd name="T16" fmla="*/ 0 60000 65536"/>
                        <a:gd name="T17" fmla="*/ 0 60000 65536"/>
                        <a:gd name="T18" fmla="*/ 0 60000 65536"/>
                        <a:gd name="T19" fmla="*/ 0 60000 65536"/>
                        <a:gd name="T20" fmla="*/ 0 60000 65536"/>
                        <a:gd name="T21" fmla="*/ 0 w 148"/>
                        <a:gd name="T22" fmla="*/ 0 h 122"/>
                        <a:gd name="T23" fmla="*/ 148 w 148"/>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22">
                          <a:moveTo>
                            <a:pt x="136" y="5"/>
                          </a:moveTo>
                          <a:lnTo>
                            <a:pt x="148" y="122"/>
                          </a:lnTo>
                          <a:lnTo>
                            <a:pt x="0" y="61"/>
                          </a:lnTo>
                          <a:lnTo>
                            <a:pt x="58" y="43"/>
                          </a:lnTo>
                          <a:lnTo>
                            <a:pt x="111" y="70"/>
                          </a:lnTo>
                          <a:lnTo>
                            <a:pt x="94" y="0"/>
                          </a:lnTo>
                          <a:lnTo>
                            <a:pt x="136" y="5"/>
                          </a:lnTo>
                          <a:close/>
                        </a:path>
                      </a:pathLst>
                    </a:custGeom>
                    <a:solidFill>
                      <a:srgbClr val="404040"/>
                    </a:solidFill>
                    <a:ln w="3175">
                      <a:solidFill>
                        <a:srgbClr val="000000"/>
                      </a:solidFill>
                      <a:prstDash val="solid"/>
                      <a:round/>
                      <a:headEnd/>
                      <a:tailEnd/>
                    </a:ln>
                  </p:spPr>
                  <p:txBody>
                    <a:bodyPr/>
                    <a:lstStyle/>
                    <a:p>
                      <a:endParaRPr lang="zh-CN" altLang="en-US"/>
                    </a:p>
                  </p:txBody>
                </p:sp>
              </p:grpSp>
              <p:grpSp>
                <p:nvGrpSpPr>
                  <p:cNvPr id="78129" name="Group 77">
                    <a:extLst>
                      <a:ext uri="{FF2B5EF4-FFF2-40B4-BE49-F238E27FC236}">
                        <a16:creationId xmlns:a16="http://schemas.microsoft.com/office/drawing/2014/main" id="{E9D0E3A8-6FCE-4F5A-BA56-08B4C196EB33}"/>
                      </a:ext>
                    </a:extLst>
                  </p:cNvPr>
                  <p:cNvGrpSpPr>
                    <a:grpSpLocks/>
                  </p:cNvGrpSpPr>
                  <p:nvPr/>
                </p:nvGrpSpPr>
                <p:grpSpPr bwMode="auto">
                  <a:xfrm>
                    <a:off x="325" y="1917"/>
                    <a:ext cx="231" cy="118"/>
                    <a:chOff x="325" y="1917"/>
                    <a:chExt cx="231" cy="118"/>
                  </a:xfrm>
                </p:grpSpPr>
                <p:sp>
                  <p:nvSpPr>
                    <p:cNvPr id="78130" name="Freeform 78">
                      <a:extLst>
                        <a:ext uri="{FF2B5EF4-FFF2-40B4-BE49-F238E27FC236}">
                          <a16:creationId xmlns:a16="http://schemas.microsoft.com/office/drawing/2014/main" id="{B894D075-19AE-415C-8BB2-470403BEBB81}"/>
                        </a:ext>
                      </a:extLst>
                    </p:cNvPr>
                    <p:cNvSpPr>
                      <a:spLocks/>
                    </p:cNvSpPr>
                    <p:nvPr/>
                  </p:nvSpPr>
                  <p:spPr bwMode="auto">
                    <a:xfrm>
                      <a:off x="326" y="1917"/>
                      <a:ext cx="226" cy="105"/>
                    </a:xfrm>
                    <a:custGeom>
                      <a:avLst/>
                      <a:gdLst>
                        <a:gd name="T0" fmla="*/ 45 w 1132"/>
                        <a:gd name="T1" fmla="*/ 9 h 525"/>
                        <a:gd name="T2" fmla="*/ 24 w 1132"/>
                        <a:gd name="T3" fmla="*/ 21 h 525"/>
                        <a:gd name="T4" fmla="*/ 0 w 1132"/>
                        <a:gd name="T5" fmla="*/ 9 h 525"/>
                        <a:gd name="T6" fmla="*/ 18 w 1132"/>
                        <a:gd name="T7" fmla="*/ 0 h 525"/>
                        <a:gd name="T8" fmla="*/ 45 w 1132"/>
                        <a:gd name="T9" fmla="*/ 9 h 525"/>
                        <a:gd name="T10" fmla="*/ 0 60000 65536"/>
                        <a:gd name="T11" fmla="*/ 0 60000 65536"/>
                        <a:gd name="T12" fmla="*/ 0 60000 65536"/>
                        <a:gd name="T13" fmla="*/ 0 60000 65536"/>
                        <a:gd name="T14" fmla="*/ 0 60000 65536"/>
                        <a:gd name="T15" fmla="*/ 0 w 1132"/>
                        <a:gd name="T16" fmla="*/ 0 h 525"/>
                        <a:gd name="T17" fmla="*/ 1132 w 1132"/>
                        <a:gd name="T18" fmla="*/ 525 h 525"/>
                      </a:gdLst>
                      <a:ahLst/>
                      <a:cxnLst>
                        <a:cxn ang="T10">
                          <a:pos x="T0" y="T1"/>
                        </a:cxn>
                        <a:cxn ang="T11">
                          <a:pos x="T2" y="T3"/>
                        </a:cxn>
                        <a:cxn ang="T12">
                          <a:pos x="T4" y="T5"/>
                        </a:cxn>
                        <a:cxn ang="T13">
                          <a:pos x="T6" y="T7"/>
                        </a:cxn>
                        <a:cxn ang="T14">
                          <a:pos x="T8" y="T9"/>
                        </a:cxn>
                      </a:cxnLst>
                      <a:rect l="T15" t="T16" r="T17" b="T18"/>
                      <a:pathLst>
                        <a:path w="1132" h="525">
                          <a:moveTo>
                            <a:pt x="1132" y="223"/>
                          </a:moveTo>
                          <a:lnTo>
                            <a:pt x="589" y="525"/>
                          </a:lnTo>
                          <a:lnTo>
                            <a:pt x="0" y="230"/>
                          </a:lnTo>
                          <a:lnTo>
                            <a:pt x="452" y="0"/>
                          </a:lnTo>
                          <a:lnTo>
                            <a:pt x="1132" y="223"/>
                          </a:lnTo>
                          <a:close/>
                        </a:path>
                      </a:pathLst>
                    </a:custGeom>
                    <a:solidFill>
                      <a:srgbClr val="808080"/>
                    </a:solidFill>
                    <a:ln w="3175">
                      <a:solidFill>
                        <a:srgbClr val="000000"/>
                      </a:solidFill>
                      <a:prstDash val="solid"/>
                      <a:round/>
                      <a:headEnd/>
                      <a:tailEnd/>
                    </a:ln>
                  </p:spPr>
                  <p:txBody>
                    <a:bodyPr/>
                    <a:lstStyle/>
                    <a:p>
                      <a:endParaRPr lang="zh-CN" altLang="en-US"/>
                    </a:p>
                  </p:txBody>
                </p:sp>
                <p:sp>
                  <p:nvSpPr>
                    <p:cNvPr id="78131" name="Freeform 79">
                      <a:extLst>
                        <a:ext uri="{FF2B5EF4-FFF2-40B4-BE49-F238E27FC236}">
                          <a16:creationId xmlns:a16="http://schemas.microsoft.com/office/drawing/2014/main" id="{CC69B667-1C1C-4595-B84A-B134F13895AB}"/>
                        </a:ext>
                      </a:extLst>
                    </p:cNvPr>
                    <p:cNvSpPr>
                      <a:spLocks/>
                    </p:cNvSpPr>
                    <p:nvPr/>
                  </p:nvSpPr>
                  <p:spPr bwMode="auto">
                    <a:xfrm>
                      <a:off x="443" y="1961"/>
                      <a:ext cx="113" cy="74"/>
                    </a:xfrm>
                    <a:custGeom>
                      <a:avLst/>
                      <a:gdLst>
                        <a:gd name="T0" fmla="*/ 22 w 566"/>
                        <a:gd name="T1" fmla="*/ 0 h 371"/>
                        <a:gd name="T2" fmla="*/ 0 w 566"/>
                        <a:gd name="T3" fmla="*/ 12 h 371"/>
                        <a:gd name="T4" fmla="*/ 1 w 566"/>
                        <a:gd name="T5" fmla="*/ 15 h 371"/>
                        <a:gd name="T6" fmla="*/ 23 w 566"/>
                        <a:gd name="T7" fmla="*/ 2 h 371"/>
                        <a:gd name="T8" fmla="*/ 22 w 566"/>
                        <a:gd name="T9" fmla="*/ 0 h 371"/>
                        <a:gd name="T10" fmla="*/ 0 60000 65536"/>
                        <a:gd name="T11" fmla="*/ 0 60000 65536"/>
                        <a:gd name="T12" fmla="*/ 0 60000 65536"/>
                        <a:gd name="T13" fmla="*/ 0 60000 65536"/>
                        <a:gd name="T14" fmla="*/ 0 60000 65536"/>
                        <a:gd name="T15" fmla="*/ 0 w 566"/>
                        <a:gd name="T16" fmla="*/ 0 h 371"/>
                        <a:gd name="T17" fmla="*/ 566 w 566"/>
                        <a:gd name="T18" fmla="*/ 371 h 371"/>
                      </a:gdLst>
                      <a:ahLst/>
                      <a:cxnLst>
                        <a:cxn ang="T10">
                          <a:pos x="T0" y="T1"/>
                        </a:cxn>
                        <a:cxn ang="T11">
                          <a:pos x="T2" y="T3"/>
                        </a:cxn>
                        <a:cxn ang="T12">
                          <a:pos x="T4" y="T5"/>
                        </a:cxn>
                        <a:cxn ang="T13">
                          <a:pos x="T6" y="T7"/>
                        </a:cxn>
                        <a:cxn ang="T14">
                          <a:pos x="T8" y="T9"/>
                        </a:cxn>
                      </a:cxnLst>
                      <a:rect l="T15" t="T16" r="T17" b="T18"/>
                      <a:pathLst>
                        <a:path w="566" h="371">
                          <a:moveTo>
                            <a:pt x="547" y="0"/>
                          </a:moveTo>
                          <a:lnTo>
                            <a:pt x="0" y="307"/>
                          </a:lnTo>
                          <a:lnTo>
                            <a:pt x="16" y="371"/>
                          </a:lnTo>
                          <a:lnTo>
                            <a:pt x="566" y="60"/>
                          </a:lnTo>
                          <a:lnTo>
                            <a:pt x="547" y="0"/>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78132" name="Freeform 80">
                      <a:extLst>
                        <a:ext uri="{FF2B5EF4-FFF2-40B4-BE49-F238E27FC236}">
                          <a16:creationId xmlns:a16="http://schemas.microsoft.com/office/drawing/2014/main" id="{D25050AD-358F-426A-AC57-0041F0B2A48D}"/>
                        </a:ext>
                      </a:extLst>
                    </p:cNvPr>
                    <p:cNvSpPr>
                      <a:spLocks/>
                    </p:cNvSpPr>
                    <p:nvPr/>
                  </p:nvSpPr>
                  <p:spPr bwMode="auto">
                    <a:xfrm>
                      <a:off x="325" y="1963"/>
                      <a:ext cx="121" cy="72"/>
                    </a:xfrm>
                    <a:custGeom>
                      <a:avLst/>
                      <a:gdLst>
                        <a:gd name="T0" fmla="*/ 24 w 605"/>
                        <a:gd name="T1" fmla="*/ 14 h 363"/>
                        <a:gd name="T2" fmla="*/ 23 w 605"/>
                        <a:gd name="T3" fmla="*/ 12 h 363"/>
                        <a:gd name="T4" fmla="*/ 0 w 605"/>
                        <a:gd name="T5" fmla="*/ 0 h 363"/>
                        <a:gd name="T6" fmla="*/ 1 w 605"/>
                        <a:gd name="T7" fmla="*/ 2 h 363"/>
                        <a:gd name="T8" fmla="*/ 24 w 605"/>
                        <a:gd name="T9" fmla="*/ 14 h 363"/>
                        <a:gd name="T10" fmla="*/ 0 60000 65536"/>
                        <a:gd name="T11" fmla="*/ 0 60000 65536"/>
                        <a:gd name="T12" fmla="*/ 0 60000 65536"/>
                        <a:gd name="T13" fmla="*/ 0 60000 65536"/>
                        <a:gd name="T14" fmla="*/ 0 60000 65536"/>
                        <a:gd name="T15" fmla="*/ 0 w 605"/>
                        <a:gd name="T16" fmla="*/ 0 h 363"/>
                        <a:gd name="T17" fmla="*/ 605 w 605"/>
                        <a:gd name="T18" fmla="*/ 363 h 363"/>
                      </a:gdLst>
                      <a:ahLst/>
                      <a:cxnLst>
                        <a:cxn ang="T10">
                          <a:pos x="T0" y="T1"/>
                        </a:cxn>
                        <a:cxn ang="T11">
                          <a:pos x="T2" y="T3"/>
                        </a:cxn>
                        <a:cxn ang="T12">
                          <a:pos x="T4" y="T5"/>
                        </a:cxn>
                        <a:cxn ang="T13">
                          <a:pos x="T6" y="T7"/>
                        </a:cxn>
                        <a:cxn ang="T14">
                          <a:pos x="T8" y="T9"/>
                        </a:cxn>
                      </a:cxnLst>
                      <a:rect l="T15" t="T16" r="T17" b="T18"/>
                      <a:pathLst>
                        <a:path w="605" h="363">
                          <a:moveTo>
                            <a:pt x="605" y="363"/>
                          </a:moveTo>
                          <a:lnTo>
                            <a:pt x="587" y="295"/>
                          </a:lnTo>
                          <a:lnTo>
                            <a:pt x="0" y="0"/>
                          </a:lnTo>
                          <a:lnTo>
                            <a:pt x="21" y="53"/>
                          </a:lnTo>
                          <a:lnTo>
                            <a:pt x="605" y="363"/>
                          </a:lnTo>
                          <a:close/>
                        </a:path>
                      </a:pathLst>
                    </a:custGeom>
                    <a:solidFill>
                      <a:srgbClr val="404040"/>
                    </a:solidFill>
                    <a:ln w="3175">
                      <a:solidFill>
                        <a:srgbClr val="000000"/>
                      </a:solidFill>
                      <a:prstDash val="solid"/>
                      <a:round/>
                      <a:headEnd/>
                      <a:tailEnd/>
                    </a:ln>
                  </p:spPr>
                  <p:txBody>
                    <a:bodyPr/>
                    <a:lstStyle/>
                    <a:p>
                      <a:endParaRPr lang="zh-CN" altLang="en-US"/>
                    </a:p>
                  </p:txBody>
                </p:sp>
                <p:sp>
                  <p:nvSpPr>
                    <p:cNvPr id="78133" name="Freeform 81">
                      <a:extLst>
                        <a:ext uri="{FF2B5EF4-FFF2-40B4-BE49-F238E27FC236}">
                          <a16:creationId xmlns:a16="http://schemas.microsoft.com/office/drawing/2014/main" id="{18B7ECD5-978E-4320-B855-E00E1C95B8D2}"/>
                        </a:ext>
                      </a:extLst>
                    </p:cNvPr>
                    <p:cNvSpPr>
                      <a:spLocks/>
                    </p:cNvSpPr>
                    <p:nvPr/>
                  </p:nvSpPr>
                  <p:spPr bwMode="auto">
                    <a:xfrm>
                      <a:off x="417" y="1966"/>
                      <a:ext cx="90" cy="46"/>
                    </a:xfrm>
                    <a:custGeom>
                      <a:avLst/>
                      <a:gdLst>
                        <a:gd name="T0" fmla="*/ 18 w 454"/>
                        <a:gd name="T1" fmla="*/ 2 h 230"/>
                        <a:gd name="T2" fmla="*/ 12 w 454"/>
                        <a:gd name="T3" fmla="*/ 0 h 230"/>
                        <a:gd name="T4" fmla="*/ 0 w 454"/>
                        <a:gd name="T5" fmla="*/ 6 h 230"/>
                        <a:gd name="T6" fmla="*/ 6 w 454"/>
                        <a:gd name="T7" fmla="*/ 9 h 230"/>
                        <a:gd name="T8" fmla="*/ 18 w 454"/>
                        <a:gd name="T9" fmla="*/ 2 h 230"/>
                        <a:gd name="T10" fmla="*/ 0 60000 65536"/>
                        <a:gd name="T11" fmla="*/ 0 60000 65536"/>
                        <a:gd name="T12" fmla="*/ 0 60000 65536"/>
                        <a:gd name="T13" fmla="*/ 0 60000 65536"/>
                        <a:gd name="T14" fmla="*/ 0 60000 65536"/>
                        <a:gd name="T15" fmla="*/ 0 w 454"/>
                        <a:gd name="T16" fmla="*/ 0 h 230"/>
                        <a:gd name="T17" fmla="*/ 454 w 454"/>
                        <a:gd name="T18" fmla="*/ 230 h 230"/>
                      </a:gdLst>
                      <a:ahLst/>
                      <a:cxnLst>
                        <a:cxn ang="T10">
                          <a:pos x="T0" y="T1"/>
                        </a:cxn>
                        <a:cxn ang="T11">
                          <a:pos x="T2" y="T3"/>
                        </a:cxn>
                        <a:cxn ang="T12">
                          <a:pos x="T4" y="T5"/>
                        </a:cxn>
                        <a:cxn ang="T13">
                          <a:pos x="T6" y="T7"/>
                        </a:cxn>
                        <a:cxn ang="T14">
                          <a:pos x="T8" y="T9"/>
                        </a:cxn>
                      </a:cxnLst>
                      <a:rect l="T15" t="T16" r="T17" b="T18"/>
                      <a:pathLst>
                        <a:path w="454" h="230">
                          <a:moveTo>
                            <a:pt x="454" y="59"/>
                          </a:moveTo>
                          <a:lnTo>
                            <a:pt x="297" y="0"/>
                          </a:lnTo>
                          <a:lnTo>
                            <a:pt x="0" y="161"/>
                          </a:lnTo>
                          <a:lnTo>
                            <a:pt x="151" y="230"/>
                          </a:lnTo>
                          <a:lnTo>
                            <a:pt x="454" y="5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34" name="Freeform 82">
                      <a:extLst>
                        <a:ext uri="{FF2B5EF4-FFF2-40B4-BE49-F238E27FC236}">
                          <a16:creationId xmlns:a16="http://schemas.microsoft.com/office/drawing/2014/main" id="{8610241D-DE3D-433D-9E5F-34DE0D934C83}"/>
                        </a:ext>
                      </a:extLst>
                    </p:cNvPr>
                    <p:cNvSpPr>
                      <a:spLocks/>
                    </p:cNvSpPr>
                    <p:nvPr/>
                  </p:nvSpPr>
                  <p:spPr bwMode="auto">
                    <a:xfrm>
                      <a:off x="336" y="1934"/>
                      <a:ext cx="134" cy="61"/>
                    </a:xfrm>
                    <a:custGeom>
                      <a:avLst/>
                      <a:gdLst>
                        <a:gd name="T0" fmla="*/ 27 w 669"/>
                        <a:gd name="T1" fmla="*/ 6 h 309"/>
                        <a:gd name="T2" fmla="*/ 15 w 669"/>
                        <a:gd name="T3" fmla="*/ 12 h 309"/>
                        <a:gd name="T4" fmla="*/ 0 w 669"/>
                        <a:gd name="T5" fmla="*/ 5 h 309"/>
                        <a:gd name="T6" fmla="*/ 11 w 669"/>
                        <a:gd name="T7" fmla="*/ 0 h 309"/>
                        <a:gd name="T8" fmla="*/ 27 w 669"/>
                        <a:gd name="T9" fmla="*/ 6 h 309"/>
                        <a:gd name="T10" fmla="*/ 0 60000 65536"/>
                        <a:gd name="T11" fmla="*/ 0 60000 65536"/>
                        <a:gd name="T12" fmla="*/ 0 60000 65536"/>
                        <a:gd name="T13" fmla="*/ 0 60000 65536"/>
                        <a:gd name="T14" fmla="*/ 0 60000 65536"/>
                        <a:gd name="T15" fmla="*/ 0 w 669"/>
                        <a:gd name="T16" fmla="*/ 0 h 309"/>
                        <a:gd name="T17" fmla="*/ 669 w 669"/>
                        <a:gd name="T18" fmla="*/ 309 h 309"/>
                      </a:gdLst>
                      <a:ahLst/>
                      <a:cxnLst>
                        <a:cxn ang="T10">
                          <a:pos x="T0" y="T1"/>
                        </a:cxn>
                        <a:cxn ang="T11">
                          <a:pos x="T2" y="T3"/>
                        </a:cxn>
                        <a:cxn ang="T12">
                          <a:pos x="T4" y="T5"/>
                        </a:cxn>
                        <a:cxn ang="T13">
                          <a:pos x="T6" y="T7"/>
                        </a:cxn>
                        <a:cxn ang="T14">
                          <a:pos x="T8" y="T9"/>
                        </a:cxn>
                      </a:cxnLst>
                      <a:rect l="T15" t="T16" r="T17" b="T18"/>
                      <a:pathLst>
                        <a:path w="669" h="309">
                          <a:moveTo>
                            <a:pt x="669" y="150"/>
                          </a:moveTo>
                          <a:lnTo>
                            <a:pt x="377" y="309"/>
                          </a:lnTo>
                          <a:lnTo>
                            <a:pt x="0" y="132"/>
                          </a:lnTo>
                          <a:lnTo>
                            <a:pt x="273" y="0"/>
                          </a:lnTo>
                          <a:lnTo>
                            <a:pt x="669" y="15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35" name="Freeform 83">
                      <a:extLst>
                        <a:ext uri="{FF2B5EF4-FFF2-40B4-BE49-F238E27FC236}">
                          <a16:creationId xmlns:a16="http://schemas.microsoft.com/office/drawing/2014/main" id="{2933BE9A-7C06-48DD-A9F7-9FE6A9424D32}"/>
                        </a:ext>
                      </a:extLst>
                    </p:cNvPr>
                    <p:cNvSpPr>
                      <a:spLocks/>
                    </p:cNvSpPr>
                    <p:nvPr/>
                  </p:nvSpPr>
                  <p:spPr bwMode="auto">
                    <a:xfrm>
                      <a:off x="393" y="1920"/>
                      <a:ext cx="148" cy="57"/>
                    </a:xfrm>
                    <a:custGeom>
                      <a:avLst/>
                      <a:gdLst>
                        <a:gd name="T0" fmla="*/ 23 w 738"/>
                        <a:gd name="T1" fmla="*/ 11 h 283"/>
                        <a:gd name="T2" fmla="*/ 30 w 738"/>
                        <a:gd name="T3" fmla="*/ 8 h 283"/>
                        <a:gd name="T4" fmla="*/ 5 w 738"/>
                        <a:gd name="T5" fmla="*/ 0 h 283"/>
                        <a:gd name="T6" fmla="*/ 0 w 738"/>
                        <a:gd name="T7" fmla="*/ 2 h 283"/>
                        <a:gd name="T8" fmla="*/ 23 w 738"/>
                        <a:gd name="T9" fmla="*/ 11 h 283"/>
                        <a:gd name="T10" fmla="*/ 0 60000 65536"/>
                        <a:gd name="T11" fmla="*/ 0 60000 65536"/>
                        <a:gd name="T12" fmla="*/ 0 60000 65536"/>
                        <a:gd name="T13" fmla="*/ 0 60000 65536"/>
                        <a:gd name="T14" fmla="*/ 0 60000 65536"/>
                        <a:gd name="T15" fmla="*/ 0 w 738"/>
                        <a:gd name="T16" fmla="*/ 0 h 283"/>
                        <a:gd name="T17" fmla="*/ 738 w 738"/>
                        <a:gd name="T18" fmla="*/ 283 h 283"/>
                      </a:gdLst>
                      <a:ahLst/>
                      <a:cxnLst>
                        <a:cxn ang="T10">
                          <a:pos x="T0" y="T1"/>
                        </a:cxn>
                        <a:cxn ang="T11">
                          <a:pos x="T2" y="T3"/>
                        </a:cxn>
                        <a:cxn ang="T12">
                          <a:pos x="T4" y="T5"/>
                        </a:cxn>
                        <a:cxn ang="T13">
                          <a:pos x="T6" y="T7"/>
                        </a:cxn>
                        <a:cxn ang="T14">
                          <a:pos x="T8" y="T9"/>
                        </a:cxn>
                      </a:cxnLst>
                      <a:rect l="T15" t="T16" r="T17" b="T18"/>
                      <a:pathLst>
                        <a:path w="738" h="283">
                          <a:moveTo>
                            <a:pt x="584" y="283"/>
                          </a:moveTo>
                          <a:lnTo>
                            <a:pt x="738" y="205"/>
                          </a:lnTo>
                          <a:lnTo>
                            <a:pt x="118" y="0"/>
                          </a:lnTo>
                          <a:lnTo>
                            <a:pt x="0" y="60"/>
                          </a:lnTo>
                          <a:lnTo>
                            <a:pt x="584" y="2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36" name="Line 84">
                      <a:extLst>
                        <a:ext uri="{FF2B5EF4-FFF2-40B4-BE49-F238E27FC236}">
                          <a16:creationId xmlns:a16="http://schemas.microsoft.com/office/drawing/2014/main" id="{90C6E365-9515-46E0-98DB-25E3BBB05058}"/>
                        </a:ext>
                      </a:extLst>
                    </p:cNvPr>
                    <p:cNvSpPr>
                      <a:spLocks noChangeShapeType="1"/>
                    </p:cNvSpPr>
                    <p:nvPr/>
                  </p:nvSpPr>
                  <p:spPr bwMode="auto">
                    <a:xfrm flipH="1" flipV="1">
                      <a:off x="411" y="1923"/>
                      <a:ext cx="128" cy="4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37" name="Line 85">
                      <a:extLst>
                        <a:ext uri="{FF2B5EF4-FFF2-40B4-BE49-F238E27FC236}">
                          <a16:creationId xmlns:a16="http://schemas.microsoft.com/office/drawing/2014/main" id="{D290C522-2F06-42DC-971E-936C4C80FAF3}"/>
                        </a:ext>
                      </a:extLst>
                    </p:cNvPr>
                    <p:cNvSpPr>
                      <a:spLocks noChangeShapeType="1"/>
                    </p:cNvSpPr>
                    <p:nvPr/>
                  </p:nvSpPr>
                  <p:spPr bwMode="auto">
                    <a:xfrm flipH="1" flipV="1">
                      <a:off x="404" y="1925"/>
                      <a:ext cx="124" cy="45"/>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38" name="Line 86">
                      <a:extLst>
                        <a:ext uri="{FF2B5EF4-FFF2-40B4-BE49-F238E27FC236}">
                          <a16:creationId xmlns:a16="http://schemas.microsoft.com/office/drawing/2014/main" id="{3944C50A-4810-4FD6-9B07-7F2C997461F5}"/>
                        </a:ext>
                      </a:extLst>
                    </p:cNvPr>
                    <p:cNvSpPr>
                      <a:spLocks noChangeShapeType="1"/>
                    </p:cNvSpPr>
                    <p:nvPr/>
                  </p:nvSpPr>
                  <p:spPr bwMode="auto">
                    <a:xfrm flipH="1" flipV="1">
                      <a:off x="399" y="1930"/>
                      <a:ext cx="121" cy="46"/>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39" name="Line 87">
                      <a:extLst>
                        <a:ext uri="{FF2B5EF4-FFF2-40B4-BE49-F238E27FC236}">
                          <a16:creationId xmlns:a16="http://schemas.microsoft.com/office/drawing/2014/main" id="{AC515AB9-1503-49F8-BC0D-3AC3A0AEAC64}"/>
                        </a:ext>
                      </a:extLst>
                    </p:cNvPr>
                    <p:cNvSpPr>
                      <a:spLocks noChangeShapeType="1"/>
                    </p:cNvSpPr>
                    <p:nvPr/>
                  </p:nvSpPr>
                  <p:spPr bwMode="auto">
                    <a:xfrm flipH="1" flipV="1">
                      <a:off x="384" y="1937"/>
                      <a:ext cx="119"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40" name="Line 88">
                      <a:extLst>
                        <a:ext uri="{FF2B5EF4-FFF2-40B4-BE49-F238E27FC236}">
                          <a16:creationId xmlns:a16="http://schemas.microsoft.com/office/drawing/2014/main" id="{6255F055-5B37-4D60-8C57-78EBEE118A07}"/>
                        </a:ext>
                      </a:extLst>
                    </p:cNvPr>
                    <p:cNvSpPr>
                      <a:spLocks noChangeShapeType="1"/>
                    </p:cNvSpPr>
                    <p:nvPr/>
                  </p:nvSpPr>
                  <p:spPr bwMode="auto">
                    <a:xfrm flipH="1" flipV="1">
                      <a:off x="375" y="1942"/>
                      <a:ext cx="118"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41" name="Line 89">
                      <a:extLst>
                        <a:ext uri="{FF2B5EF4-FFF2-40B4-BE49-F238E27FC236}">
                          <a16:creationId xmlns:a16="http://schemas.microsoft.com/office/drawing/2014/main" id="{8A099522-AC9D-4CFB-B5FA-DD3AB3FDB0CE}"/>
                        </a:ext>
                      </a:extLst>
                    </p:cNvPr>
                    <p:cNvSpPr>
                      <a:spLocks noChangeShapeType="1"/>
                    </p:cNvSpPr>
                    <p:nvPr/>
                  </p:nvSpPr>
                  <p:spPr bwMode="auto">
                    <a:xfrm flipH="1" flipV="1">
                      <a:off x="365" y="1946"/>
                      <a:ext cx="119"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42" name="Line 90">
                      <a:extLst>
                        <a:ext uri="{FF2B5EF4-FFF2-40B4-BE49-F238E27FC236}">
                          <a16:creationId xmlns:a16="http://schemas.microsoft.com/office/drawing/2014/main" id="{DABAB778-102E-44B0-A715-6EC51341BBFA}"/>
                        </a:ext>
                      </a:extLst>
                    </p:cNvPr>
                    <p:cNvSpPr>
                      <a:spLocks noChangeShapeType="1"/>
                    </p:cNvSpPr>
                    <p:nvPr/>
                  </p:nvSpPr>
                  <p:spPr bwMode="auto">
                    <a:xfrm flipH="1" flipV="1">
                      <a:off x="358" y="1951"/>
                      <a:ext cx="114" cy="50"/>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43" name="Line 91">
                      <a:extLst>
                        <a:ext uri="{FF2B5EF4-FFF2-40B4-BE49-F238E27FC236}">
                          <a16:creationId xmlns:a16="http://schemas.microsoft.com/office/drawing/2014/main" id="{50CE866F-A9A9-47E3-A0B6-621F32CF9ED4}"/>
                        </a:ext>
                      </a:extLst>
                    </p:cNvPr>
                    <p:cNvSpPr>
                      <a:spLocks noChangeShapeType="1"/>
                    </p:cNvSpPr>
                    <p:nvPr/>
                  </p:nvSpPr>
                  <p:spPr bwMode="auto">
                    <a:xfrm flipH="1" flipV="1">
                      <a:off x="347" y="1956"/>
                      <a:ext cx="114"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44" name="Line 92">
                      <a:extLst>
                        <a:ext uri="{FF2B5EF4-FFF2-40B4-BE49-F238E27FC236}">
                          <a16:creationId xmlns:a16="http://schemas.microsoft.com/office/drawing/2014/main" id="{4C1DE203-C9E4-48C4-82E8-FDDCD32E50AD}"/>
                        </a:ext>
                      </a:extLst>
                    </p:cNvPr>
                    <p:cNvSpPr>
                      <a:spLocks noChangeShapeType="1"/>
                    </p:cNvSpPr>
                    <p:nvPr/>
                  </p:nvSpPr>
                  <p:spPr bwMode="auto">
                    <a:xfrm flipH="1">
                      <a:off x="437" y="1974"/>
                      <a:ext cx="61" cy="3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45" name="Line 93">
                      <a:extLst>
                        <a:ext uri="{FF2B5EF4-FFF2-40B4-BE49-F238E27FC236}">
                          <a16:creationId xmlns:a16="http://schemas.microsoft.com/office/drawing/2014/main" id="{B1949AFA-F992-4E12-A09B-A13E949D9D46}"/>
                        </a:ext>
                      </a:extLst>
                    </p:cNvPr>
                    <p:cNvSpPr>
                      <a:spLocks noChangeShapeType="1"/>
                    </p:cNvSpPr>
                    <p:nvPr/>
                  </p:nvSpPr>
                  <p:spPr bwMode="auto">
                    <a:xfrm flipH="1">
                      <a:off x="426" y="1970"/>
                      <a:ext cx="58" cy="32"/>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46" name="Line 94">
                      <a:extLst>
                        <a:ext uri="{FF2B5EF4-FFF2-40B4-BE49-F238E27FC236}">
                          <a16:creationId xmlns:a16="http://schemas.microsoft.com/office/drawing/2014/main" id="{E722521F-2FC2-4770-A9D7-3C397CB7B0BA}"/>
                        </a:ext>
                      </a:extLst>
                    </p:cNvPr>
                    <p:cNvSpPr>
                      <a:spLocks noChangeShapeType="1"/>
                    </p:cNvSpPr>
                    <p:nvPr/>
                  </p:nvSpPr>
                  <p:spPr bwMode="auto">
                    <a:xfrm flipH="1">
                      <a:off x="401" y="1959"/>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47" name="Line 95">
                      <a:extLst>
                        <a:ext uri="{FF2B5EF4-FFF2-40B4-BE49-F238E27FC236}">
                          <a16:creationId xmlns:a16="http://schemas.microsoft.com/office/drawing/2014/main" id="{9BB1FD38-DAEF-4A34-860F-F9115A36A54A}"/>
                        </a:ext>
                      </a:extLst>
                    </p:cNvPr>
                    <p:cNvSpPr>
                      <a:spLocks noChangeShapeType="1"/>
                    </p:cNvSpPr>
                    <p:nvPr/>
                  </p:nvSpPr>
                  <p:spPr bwMode="auto">
                    <a:xfrm flipH="1">
                      <a:off x="387" y="1954"/>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48" name="Line 96">
                      <a:extLst>
                        <a:ext uri="{FF2B5EF4-FFF2-40B4-BE49-F238E27FC236}">
                          <a16:creationId xmlns:a16="http://schemas.microsoft.com/office/drawing/2014/main" id="{D1EF2D54-7FBE-4920-B856-C7896EEA6840}"/>
                        </a:ext>
                      </a:extLst>
                    </p:cNvPr>
                    <p:cNvSpPr>
                      <a:spLocks noChangeShapeType="1"/>
                    </p:cNvSpPr>
                    <p:nvPr/>
                  </p:nvSpPr>
                  <p:spPr bwMode="auto">
                    <a:xfrm flipH="1">
                      <a:off x="375" y="1949"/>
                      <a:ext cx="56"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49" name="Line 97">
                      <a:extLst>
                        <a:ext uri="{FF2B5EF4-FFF2-40B4-BE49-F238E27FC236}">
                          <a16:creationId xmlns:a16="http://schemas.microsoft.com/office/drawing/2014/main" id="{674220AF-EA7D-4485-BEA2-1DB109A431D4}"/>
                        </a:ext>
                      </a:extLst>
                    </p:cNvPr>
                    <p:cNvSpPr>
                      <a:spLocks noChangeShapeType="1"/>
                    </p:cNvSpPr>
                    <p:nvPr/>
                  </p:nvSpPr>
                  <p:spPr bwMode="auto">
                    <a:xfrm flipH="1">
                      <a:off x="364" y="1944"/>
                      <a:ext cx="53"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50" name="Line 98">
                      <a:extLst>
                        <a:ext uri="{FF2B5EF4-FFF2-40B4-BE49-F238E27FC236}">
                          <a16:creationId xmlns:a16="http://schemas.microsoft.com/office/drawing/2014/main" id="{3015FAE7-2869-471A-95EC-ACC022C6F9D2}"/>
                        </a:ext>
                      </a:extLst>
                    </p:cNvPr>
                    <p:cNvSpPr>
                      <a:spLocks noChangeShapeType="1"/>
                    </p:cNvSpPr>
                    <p:nvPr/>
                  </p:nvSpPr>
                  <p:spPr bwMode="auto">
                    <a:xfrm flipH="1">
                      <a:off x="352" y="1939"/>
                      <a:ext cx="55"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51" name="Line 99">
                      <a:extLst>
                        <a:ext uri="{FF2B5EF4-FFF2-40B4-BE49-F238E27FC236}">
                          <a16:creationId xmlns:a16="http://schemas.microsoft.com/office/drawing/2014/main" id="{30125DC5-6991-428C-9AC7-C9DD3F7C92CE}"/>
                        </a:ext>
                      </a:extLst>
                    </p:cNvPr>
                    <p:cNvSpPr>
                      <a:spLocks noChangeShapeType="1"/>
                    </p:cNvSpPr>
                    <p:nvPr/>
                  </p:nvSpPr>
                  <p:spPr bwMode="auto">
                    <a:xfrm flipH="1">
                      <a:off x="494" y="1955"/>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52" name="Line 100">
                      <a:extLst>
                        <a:ext uri="{FF2B5EF4-FFF2-40B4-BE49-F238E27FC236}">
                          <a16:creationId xmlns:a16="http://schemas.microsoft.com/office/drawing/2014/main" id="{C3AB2D15-01D6-41E1-903D-B939AF92E81A}"/>
                        </a:ext>
                      </a:extLst>
                    </p:cNvPr>
                    <p:cNvSpPr>
                      <a:spLocks noChangeShapeType="1"/>
                    </p:cNvSpPr>
                    <p:nvPr/>
                  </p:nvSpPr>
                  <p:spPr bwMode="auto">
                    <a:xfrm flipH="1">
                      <a:off x="477" y="1949"/>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53" name="Line 101">
                      <a:extLst>
                        <a:ext uri="{FF2B5EF4-FFF2-40B4-BE49-F238E27FC236}">
                          <a16:creationId xmlns:a16="http://schemas.microsoft.com/office/drawing/2014/main" id="{D03CC781-BC46-4C50-B3BC-B62D27518946}"/>
                        </a:ext>
                      </a:extLst>
                    </p:cNvPr>
                    <p:cNvSpPr>
                      <a:spLocks noChangeShapeType="1"/>
                    </p:cNvSpPr>
                    <p:nvPr/>
                  </p:nvSpPr>
                  <p:spPr bwMode="auto">
                    <a:xfrm flipH="1">
                      <a:off x="460" y="1943"/>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54" name="Line 102">
                      <a:extLst>
                        <a:ext uri="{FF2B5EF4-FFF2-40B4-BE49-F238E27FC236}">
                          <a16:creationId xmlns:a16="http://schemas.microsoft.com/office/drawing/2014/main" id="{9365CC1D-78E8-4C81-9ABE-A40C18B26A2A}"/>
                        </a:ext>
                      </a:extLst>
                    </p:cNvPr>
                    <p:cNvSpPr>
                      <a:spLocks noChangeShapeType="1"/>
                    </p:cNvSpPr>
                    <p:nvPr/>
                  </p:nvSpPr>
                  <p:spPr bwMode="auto">
                    <a:xfrm flipH="1">
                      <a:off x="443" y="1937"/>
                      <a:ext cx="27"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55" name="Line 103">
                      <a:extLst>
                        <a:ext uri="{FF2B5EF4-FFF2-40B4-BE49-F238E27FC236}">
                          <a16:creationId xmlns:a16="http://schemas.microsoft.com/office/drawing/2014/main" id="{D67ADBC4-4ABF-4E15-8266-B965FC96A44B}"/>
                        </a:ext>
                      </a:extLst>
                    </p:cNvPr>
                    <p:cNvSpPr>
                      <a:spLocks noChangeShapeType="1"/>
                    </p:cNvSpPr>
                    <p:nvPr/>
                  </p:nvSpPr>
                  <p:spPr bwMode="auto">
                    <a:xfrm flipH="1">
                      <a:off x="427" y="1931"/>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156" name="Line 104">
                      <a:extLst>
                        <a:ext uri="{FF2B5EF4-FFF2-40B4-BE49-F238E27FC236}">
                          <a16:creationId xmlns:a16="http://schemas.microsoft.com/office/drawing/2014/main" id="{8ED9EB2B-B14D-41D8-8460-C8E961F1DE61}"/>
                        </a:ext>
                      </a:extLst>
                    </p:cNvPr>
                    <p:cNvSpPr>
                      <a:spLocks noChangeShapeType="1"/>
                    </p:cNvSpPr>
                    <p:nvPr/>
                  </p:nvSpPr>
                  <p:spPr bwMode="auto">
                    <a:xfrm flipH="1">
                      <a:off x="408" y="1925"/>
                      <a:ext cx="24"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grpSp>
          <p:nvGrpSpPr>
            <p:cNvPr id="77864" name="Group 105">
              <a:extLst>
                <a:ext uri="{FF2B5EF4-FFF2-40B4-BE49-F238E27FC236}">
                  <a16:creationId xmlns:a16="http://schemas.microsoft.com/office/drawing/2014/main" id="{3BDF6234-E720-449A-9951-BFD68A69557F}"/>
                </a:ext>
              </a:extLst>
            </p:cNvPr>
            <p:cNvGrpSpPr>
              <a:grpSpLocks/>
            </p:cNvGrpSpPr>
            <p:nvPr/>
          </p:nvGrpSpPr>
          <p:grpSpPr bwMode="auto">
            <a:xfrm>
              <a:off x="508525" y="5075237"/>
              <a:ext cx="87312" cy="171450"/>
              <a:chOff x="287" y="1872"/>
              <a:chExt cx="55" cy="108"/>
            </a:xfrm>
          </p:grpSpPr>
          <p:sp>
            <p:nvSpPr>
              <p:cNvPr id="78122" name="Freeform 106">
                <a:extLst>
                  <a:ext uri="{FF2B5EF4-FFF2-40B4-BE49-F238E27FC236}">
                    <a16:creationId xmlns:a16="http://schemas.microsoft.com/office/drawing/2014/main" id="{14EA6B76-BAB9-4D24-A1FB-4F75F9565EB5}"/>
                  </a:ext>
                </a:extLst>
              </p:cNvPr>
              <p:cNvSpPr>
                <a:spLocks/>
              </p:cNvSpPr>
              <p:nvPr/>
            </p:nvSpPr>
            <p:spPr bwMode="auto">
              <a:xfrm>
                <a:off x="287" y="1872"/>
                <a:ext cx="55" cy="108"/>
              </a:xfrm>
              <a:custGeom>
                <a:avLst/>
                <a:gdLst>
                  <a:gd name="T0" fmla="*/ 0 w 276"/>
                  <a:gd name="T1" fmla="*/ 8 h 540"/>
                  <a:gd name="T2" fmla="*/ 2 w 276"/>
                  <a:gd name="T3" fmla="*/ 5 h 540"/>
                  <a:gd name="T4" fmla="*/ 4 w 276"/>
                  <a:gd name="T5" fmla="*/ 3 h 540"/>
                  <a:gd name="T6" fmla="*/ 5 w 276"/>
                  <a:gd name="T7" fmla="*/ 1 h 540"/>
                  <a:gd name="T8" fmla="*/ 5 w 276"/>
                  <a:gd name="T9" fmla="*/ 0 h 540"/>
                  <a:gd name="T10" fmla="*/ 8 w 276"/>
                  <a:gd name="T11" fmla="*/ 0 h 540"/>
                  <a:gd name="T12" fmla="*/ 11 w 276"/>
                  <a:gd name="T13" fmla="*/ 2 h 540"/>
                  <a:gd name="T14" fmla="*/ 10 w 276"/>
                  <a:gd name="T15" fmla="*/ 6 h 540"/>
                  <a:gd name="T16" fmla="*/ 9 w 276"/>
                  <a:gd name="T17" fmla="*/ 8 h 540"/>
                  <a:gd name="T18" fmla="*/ 7 w 276"/>
                  <a:gd name="T19" fmla="*/ 15 h 540"/>
                  <a:gd name="T20" fmla="*/ 4 w 276"/>
                  <a:gd name="T21" fmla="*/ 22 h 540"/>
                  <a:gd name="T22" fmla="*/ 0 w 276"/>
                  <a:gd name="T23" fmla="*/ 8 h 5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6"/>
                  <a:gd name="T37" fmla="*/ 0 h 540"/>
                  <a:gd name="T38" fmla="*/ 276 w 276"/>
                  <a:gd name="T39" fmla="*/ 540 h 5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6" h="540">
                    <a:moveTo>
                      <a:pt x="0" y="192"/>
                    </a:moveTo>
                    <a:lnTo>
                      <a:pt x="53" y="121"/>
                    </a:lnTo>
                    <a:lnTo>
                      <a:pt x="104" y="84"/>
                    </a:lnTo>
                    <a:lnTo>
                      <a:pt x="125" y="30"/>
                    </a:lnTo>
                    <a:lnTo>
                      <a:pt x="137" y="6"/>
                    </a:lnTo>
                    <a:lnTo>
                      <a:pt x="195" y="0"/>
                    </a:lnTo>
                    <a:lnTo>
                      <a:pt x="276" y="45"/>
                    </a:lnTo>
                    <a:lnTo>
                      <a:pt x="255" y="143"/>
                    </a:lnTo>
                    <a:lnTo>
                      <a:pt x="232" y="198"/>
                    </a:lnTo>
                    <a:lnTo>
                      <a:pt x="179" y="365"/>
                    </a:lnTo>
                    <a:lnTo>
                      <a:pt x="92" y="540"/>
                    </a:lnTo>
                    <a:lnTo>
                      <a:pt x="0" y="192"/>
                    </a:lnTo>
                    <a:close/>
                  </a:path>
                </a:pathLst>
              </a:custGeom>
              <a:solidFill>
                <a:srgbClr val="C0C0C0"/>
              </a:solidFill>
              <a:ln w="3175">
                <a:solidFill>
                  <a:srgbClr val="000000"/>
                </a:solidFill>
                <a:prstDash val="solid"/>
                <a:round/>
                <a:headEnd/>
                <a:tailEnd/>
              </a:ln>
            </p:spPr>
            <p:txBody>
              <a:bodyPr/>
              <a:lstStyle/>
              <a:p>
                <a:endParaRPr lang="zh-CN" altLang="en-US"/>
              </a:p>
            </p:txBody>
          </p:sp>
          <p:sp>
            <p:nvSpPr>
              <p:cNvPr id="78123" name="Freeform 107">
                <a:extLst>
                  <a:ext uri="{FF2B5EF4-FFF2-40B4-BE49-F238E27FC236}">
                    <a16:creationId xmlns:a16="http://schemas.microsoft.com/office/drawing/2014/main" id="{80182C3E-3031-42C4-A3C7-DE5FD44D636B}"/>
                  </a:ext>
                </a:extLst>
              </p:cNvPr>
              <p:cNvSpPr>
                <a:spLocks/>
              </p:cNvSpPr>
              <p:nvPr/>
            </p:nvSpPr>
            <p:spPr bwMode="auto">
              <a:xfrm>
                <a:off x="296" y="1880"/>
                <a:ext cx="43" cy="77"/>
              </a:xfrm>
              <a:custGeom>
                <a:avLst/>
                <a:gdLst>
                  <a:gd name="T0" fmla="*/ 4 w 216"/>
                  <a:gd name="T1" fmla="*/ 0 h 385"/>
                  <a:gd name="T2" fmla="*/ 5 w 216"/>
                  <a:gd name="T3" fmla="*/ 1 h 385"/>
                  <a:gd name="T4" fmla="*/ 7 w 216"/>
                  <a:gd name="T5" fmla="*/ 2 h 385"/>
                  <a:gd name="T6" fmla="*/ 9 w 216"/>
                  <a:gd name="T7" fmla="*/ 2 h 385"/>
                  <a:gd name="T8" fmla="*/ 7 w 216"/>
                  <a:gd name="T9" fmla="*/ 5 h 385"/>
                  <a:gd name="T10" fmla="*/ 6 w 216"/>
                  <a:gd name="T11" fmla="*/ 5 h 385"/>
                  <a:gd name="T12" fmla="*/ 5 w 216"/>
                  <a:gd name="T13" fmla="*/ 4 h 385"/>
                  <a:gd name="T14" fmla="*/ 5 w 216"/>
                  <a:gd name="T15" fmla="*/ 6 h 385"/>
                  <a:gd name="T16" fmla="*/ 7 w 216"/>
                  <a:gd name="T17" fmla="*/ 6 h 385"/>
                  <a:gd name="T18" fmla="*/ 6 w 216"/>
                  <a:gd name="T19" fmla="*/ 10 h 385"/>
                  <a:gd name="T20" fmla="*/ 5 w 216"/>
                  <a:gd name="T21" fmla="*/ 12 h 385"/>
                  <a:gd name="T22" fmla="*/ 5 w 216"/>
                  <a:gd name="T23" fmla="*/ 11 h 385"/>
                  <a:gd name="T24" fmla="*/ 4 w 216"/>
                  <a:gd name="T25" fmla="*/ 8 h 385"/>
                  <a:gd name="T26" fmla="*/ 4 w 216"/>
                  <a:gd name="T27" fmla="*/ 6 h 385"/>
                  <a:gd name="T28" fmla="*/ 4 w 216"/>
                  <a:gd name="T29" fmla="*/ 7 h 385"/>
                  <a:gd name="T30" fmla="*/ 4 w 216"/>
                  <a:gd name="T31" fmla="*/ 9 h 385"/>
                  <a:gd name="T32" fmla="*/ 4 w 216"/>
                  <a:gd name="T33" fmla="*/ 12 h 385"/>
                  <a:gd name="T34" fmla="*/ 4 w 216"/>
                  <a:gd name="T35" fmla="*/ 13 h 385"/>
                  <a:gd name="T36" fmla="*/ 4 w 216"/>
                  <a:gd name="T37" fmla="*/ 15 h 385"/>
                  <a:gd name="T38" fmla="*/ 2 w 216"/>
                  <a:gd name="T39" fmla="*/ 10 h 385"/>
                  <a:gd name="T40" fmla="*/ 2 w 216"/>
                  <a:gd name="T41" fmla="*/ 8 h 385"/>
                  <a:gd name="T42" fmla="*/ 0 w 216"/>
                  <a:gd name="T43" fmla="*/ 5 h 385"/>
                  <a:gd name="T44" fmla="*/ 0 w 216"/>
                  <a:gd name="T45" fmla="*/ 5 h 385"/>
                  <a:gd name="T46" fmla="*/ 1 w 216"/>
                  <a:gd name="T47" fmla="*/ 4 h 385"/>
                  <a:gd name="T48" fmla="*/ 3 w 216"/>
                  <a:gd name="T49" fmla="*/ 3 h 385"/>
                  <a:gd name="T50" fmla="*/ 3 w 216"/>
                  <a:gd name="T51" fmla="*/ 3 h 385"/>
                  <a:gd name="T52" fmla="*/ 3 w 216"/>
                  <a:gd name="T53" fmla="*/ 2 h 385"/>
                  <a:gd name="T54" fmla="*/ 4 w 216"/>
                  <a:gd name="T55" fmla="*/ 0 h 38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6"/>
                  <a:gd name="T85" fmla="*/ 0 h 385"/>
                  <a:gd name="T86" fmla="*/ 216 w 216"/>
                  <a:gd name="T87" fmla="*/ 385 h 38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6" h="385">
                    <a:moveTo>
                      <a:pt x="91" y="0"/>
                    </a:moveTo>
                    <a:lnTo>
                      <a:pt x="115" y="25"/>
                    </a:lnTo>
                    <a:lnTo>
                      <a:pt x="165" y="46"/>
                    </a:lnTo>
                    <a:lnTo>
                      <a:pt x="216" y="44"/>
                    </a:lnTo>
                    <a:lnTo>
                      <a:pt x="185" y="132"/>
                    </a:lnTo>
                    <a:lnTo>
                      <a:pt x="147" y="128"/>
                    </a:lnTo>
                    <a:lnTo>
                      <a:pt x="118" y="112"/>
                    </a:lnTo>
                    <a:lnTo>
                      <a:pt x="134" y="138"/>
                    </a:lnTo>
                    <a:lnTo>
                      <a:pt x="177" y="146"/>
                    </a:lnTo>
                    <a:lnTo>
                      <a:pt x="145" y="242"/>
                    </a:lnTo>
                    <a:lnTo>
                      <a:pt x="124" y="312"/>
                    </a:lnTo>
                    <a:lnTo>
                      <a:pt x="115" y="271"/>
                    </a:lnTo>
                    <a:lnTo>
                      <a:pt x="103" y="197"/>
                    </a:lnTo>
                    <a:lnTo>
                      <a:pt x="102" y="155"/>
                    </a:lnTo>
                    <a:lnTo>
                      <a:pt x="94" y="173"/>
                    </a:lnTo>
                    <a:lnTo>
                      <a:pt x="94" y="222"/>
                    </a:lnTo>
                    <a:lnTo>
                      <a:pt x="103" y="290"/>
                    </a:lnTo>
                    <a:lnTo>
                      <a:pt x="110" y="333"/>
                    </a:lnTo>
                    <a:lnTo>
                      <a:pt x="91" y="385"/>
                    </a:lnTo>
                    <a:lnTo>
                      <a:pt x="55" y="250"/>
                    </a:lnTo>
                    <a:lnTo>
                      <a:pt x="39" y="204"/>
                    </a:lnTo>
                    <a:lnTo>
                      <a:pt x="12" y="135"/>
                    </a:lnTo>
                    <a:lnTo>
                      <a:pt x="0" y="115"/>
                    </a:lnTo>
                    <a:lnTo>
                      <a:pt x="16" y="88"/>
                    </a:lnTo>
                    <a:lnTo>
                      <a:pt x="64" y="64"/>
                    </a:lnTo>
                    <a:lnTo>
                      <a:pt x="81" y="87"/>
                    </a:lnTo>
                    <a:lnTo>
                      <a:pt x="71" y="46"/>
                    </a:lnTo>
                    <a:lnTo>
                      <a:pt x="9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7865" name="Group 108">
              <a:extLst>
                <a:ext uri="{FF2B5EF4-FFF2-40B4-BE49-F238E27FC236}">
                  <a16:creationId xmlns:a16="http://schemas.microsoft.com/office/drawing/2014/main" id="{8A20E3F6-47D4-44DB-87FD-FAF641BF244B}"/>
                </a:ext>
              </a:extLst>
            </p:cNvPr>
            <p:cNvGrpSpPr>
              <a:grpSpLocks/>
            </p:cNvGrpSpPr>
            <p:nvPr/>
          </p:nvGrpSpPr>
          <p:grpSpPr bwMode="auto">
            <a:xfrm>
              <a:off x="494237" y="4976812"/>
              <a:ext cx="111125" cy="120650"/>
              <a:chOff x="278" y="1810"/>
              <a:chExt cx="70" cy="76"/>
            </a:xfrm>
          </p:grpSpPr>
          <p:sp>
            <p:nvSpPr>
              <p:cNvPr id="78107" name="Freeform 109">
                <a:extLst>
                  <a:ext uri="{FF2B5EF4-FFF2-40B4-BE49-F238E27FC236}">
                    <a16:creationId xmlns:a16="http://schemas.microsoft.com/office/drawing/2014/main" id="{9A33D040-2FF4-475E-8391-E6419053C45F}"/>
                  </a:ext>
                </a:extLst>
              </p:cNvPr>
              <p:cNvSpPr>
                <a:spLocks/>
              </p:cNvSpPr>
              <p:nvPr/>
            </p:nvSpPr>
            <p:spPr bwMode="auto">
              <a:xfrm>
                <a:off x="297" y="1815"/>
                <a:ext cx="51" cy="71"/>
              </a:xfrm>
              <a:custGeom>
                <a:avLst/>
                <a:gdLst>
                  <a:gd name="T0" fmla="*/ 0 w 256"/>
                  <a:gd name="T1" fmla="*/ 5 h 356"/>
                  <a:gd name="T2" fmla="*/ 0 w 256"/>
                  <a:gd name="T3" fmla="*/ 6 h 356"/>
                  <a:gd name="T4" fmla="*/ 1 w 256"/>
                  <a:gd name="T5" fmla="*/ 7 h 356"/>
                  <a:gd name="T6" fmla="*/ 1 w 256"/>
                  <a:gd name="T7" fmla="*/ 7 h 356"/>
                  <a:gd name="T8" fmla="*/ 2 w 256"/>
                  <a:gd name="T9" fmla="*/ 8 h 356"/>
                  <a:gd name="T10" fmla="*/ 2 w 256"/>
                  <a:gd name="T11" fmla="*/ 9 h 356"/>
                  <a:gd name="T12" fmla="*/ 3 w 256"/>
                  <a:gd name="T13" fmla="*/ 9 h 356"/>
                  <a:gd name="T14" fmla="*/ 4 w 256"/>
                  <a:gd name="T15" fmla="*/ 9 h 356"/>
                  <a:gd name="T16" fmla="*/ 4 w 256"/>
                  <a:gd name="T17" fmla="*/ 10 h 356"/>
                  <a:gd name="T18" fmla="*/ 4 w 256"/>
                  <a:gd name="T19" fmla="*/ 11 h 356"/>
                  <a:gd name="T20" fmla="*/ 4 w 256"/>
                  <a:gd name="T21" fmla="*/ 13 h 356"/>
                  <a:gd name="T22" fmla="*/ 5 w 256"/>
                  <a:gd name="T23" fmla="*/ 14 h 356"/>
                  <a:gd name="T24" fmla="*/ 6 w 256"/>
                  <a:gd name="T25" fmla="*/ 14 h 356"/>
                  <a:gd name="T26" fmla="*/ 7 w 256"/>
                  <a:gd name="T27" fmla="*/ 14 h 356"/>
                  <a:gd name="T28" fmla="*/ 8 w 256"/>
                  <a:gd name="T29" fmla="*/ 14 h 356"/>
                  <a:gd name="T30" fmla="*/ 9 w 256"/>
                  <a:gd name="T31" fmla="*/ 13 h 356"/>
                  <a:gd name="T32" fmla="*/ 9 w 256"/>
                  <a:gd name="T33" fmla="*/ 10 h 356"/>
                  <a:gd name="T34" fmla="*/ 9 w 256"/>
                  <a:gd name="T35" fmla="*/ 9 h 356"/>
                  <a:gd name="T36" fmla="*/ 10 w 256"/>
                  <a:gd name="T37" fmla="*/ 8 h 356"/>
                  <a:gd name="T38" fmla="*/ 10 w 256"/>
                  <a:gd name="T39" fmla="*/ 7 h 356"/>
                  <a:gd name="T40" fmla="*/ 10 w 256"/>
                  <a:gd name="T41" fmla="*/ 5 h 356"/>
                  <a:gd name="T42" fmla="*/ 10 w 256"/>
                  <a:gd name="T43" fmla="*/ 4 h 356"/>
                  <a:gd name="T44" fmla="*/ 10 w 256"/>
                  <a:gd name="T45" fmla="*/ 4 h 356"/>
                  <a:gd name="T46" fmla="*/ 10 w 256"/>
                  <a:gd name="T47" fmla="*/ 3 h 356"/>
                  <a:gd name="T48" fmla="*/ 9 w 256"/>
                  <a:gd name="T49" fmla="*/ 2 h 356"/>
                  <a:gd name="T50" fmla="*/ 9 w 256"/>
                  <a:gd name="T51" fmla="*/ 2 h 356"/>
                  <a:gd name="T52" fmla="*/ 8 w 256"/>
                  <a:gd name="T53" fmla="*/ 1 h 356"/>
                  <a:gd name="T54" fmla="*/ 8 w 256"/>
                  <a:gd name="T55" fmla="*/ 1 h 356"/>
                  <a:gd name="T56" fmla="*/ 7 w 256"/>
                  <a:gd name="T57" fmla="*/ 1 h 356"/>
                  <a:gd name="T58" fmla="*/ 6 w 256"/>
                  <a:gd name="T59" fmla="*/ 0 h 356"/>
                  <a:gd name="T60" fmla="*/ 6 w 256"/>
                  <a:gd name="T61" fmla="*/ 0 h 356"/>
                  <a:gd name="T62" fmla="*/ 5 w 256"/>
                  <a:gd name="T63" fmla="*/ 1 h 356"/>
                  <a:gd name="T64" fmla="*/ 4 w 256"/>
                  <a:gd name="T65" fmla="*/ 0 h 356"/>
                  <a:gd name="T66" fmla="*/ 3 w 256"/>
                  <a:gd name="T67" fmla="*/ 0 h 356"/>
                  <a:gd name="T68" fmla="*/ 3 w 256"/>
                  <a:gd name="T69" fmla="*/ 2 h 356"/>
                  <a:gd name="T70" fmla="*/ 2 w 256"/>
                  <a:gd name="T71" fmla="*/ 3 h 356"/>
                  <a:gd name="T72" fmla="*/ 2 w 256"/>
                  <a:gd name="T73" fmla="*/ 4 h 356"/>
                  <a:gd name="T74" fmla="*/ 2 w 256"/>
                  <a:gd name="T75" fmla="*/ 5 h 356"/>
                  <a:gd name="T76" fmla="*/ 2 w 256"/>
                  <a:gd name="T77" fmla="*/ 5 h 356"/>
                  <a:gd name="T78" fmla="*/ 2 w 256"/>
                  <a:gd name="T79" fmla="*/ 4 h 356"/>
                  <a:gd name="T80" fmla="*/ 1 w 256"/>
                  <a:gd name="T81" fmla="*/ 3 h 356"/>
                  <a:gd name="T82" fmla="*/ 1 w 256"/>
                  <a:gd name="T83" fmla="*/ 2 h 356"/>
                  <a:gd name="T84" fmla="*/ 0 w 256"/>
                  <a:gd name="T85" fmla="*/ 2 h 356"/>
                  <a:gd name="T86" fmla="*/ 0 w 256"/>
                  <a:gd name="T87" fmla="*/ 2 h 356"/>
                  <a:gd name="T88" fmla="*/ 0 w 256"/>
                  <a:gd name="T89" fmla="*/ 3 h 356"/>
                  <a:gd name="T90" fmla="*/ 0 w 256"/>
                  <a:gd name="T91" fmla="*/ 3 h 356"/>
                  <a:gd name="T92" fmla="*/ 0 w 256"/>
                  <a:gd name="T93" fmla="*/ 4 h 356"/>
                  <a:gd name="T94" fmla="*/ 0 w 256"/>
                  <a:gd name="T95" fmla="*/ 5 h 3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56"/>
                  <a:gd name="T145" fmla="*/ 0 h 356"/>
                  <a:gd name="T146" fmla="*/ 256 w 256"/>
                  <a:gd name="T147" fmla="*/ 356 h 35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56" h="356">
                    <a:moveTo>
                      <a:pt x="3" y="130"/>
                    </a:moveTo>
                    <a:lnTo>
                      <a:pt x="11" y="155"/>
                    </a:lnTo>
                    <a:lnTo>
                      <a:pt x="26" y="167"/>
                    </a:lnTo>
                    <a:lnTo>
                      <a:pt x="35" y="187"/>
                    </a:lnTo>
                    <a:lnTo>
                      <a:pt x="45" y="203"/>
                    </a:lnTo>
                    <a:lnTo>
                      <a:pt x="61" y="218"/>
                    </a:lnTo>
                    <a:lnTo>
                      <a:pt x="73" y="227"/>
                    </a:lnTo>
                    <a:lnTo>
                      <a:pt x="93" y="238"/>
                    </a:lnTo>
                    <a:lnTo>
                      <a:pt x="96" y="252"/>
                    </a:lnTo>
                    <a:lnTo>
                      <a:pt x="96" y="270"/>
                    </a:lnTo>
                    <a:lnTo>
                      <a:pt x="91" y="315"/>
                    </a:lnTo>
                    <a:lnTo>
                      <a:pt x="127" y="341"/>
                    </a:lnTo>
                    <a:lnTo>
                      <a:pt x="157" y="354"/>
                    </a:lnTo>
                    <a:lnTo>
                      <a:pt x="182" y="356"/>
                    </a:lnTo>
                    <a:lnTo>
                      <a:pt x="207" y="354"/>
                    </a:lnTo>
                    <a:lnTo>
                      <a:pt x="216" y="325"/>
                    </a:lnTo>
                    <a:lnTo>
                      <a:pt x="222" y="260"/>
                    </a:lnTo>
                    <a:lnTo>
                      <a:pt x="237" y="237"/>
                    </a:lnTo>
                    <a:lnTo>
                      <a:pt x="248" y="204"/>
                    </a:lnTo>
                    <a:lnTo>
                      <a:pt x="250" y="173"/>
                    </a:lnTo>
                    <a:lnTo>
                      <a:pt x="255" y="131"/>
                    </a:lnTo>
                    <a:lnTo>
                      <a:pt x="256" y="107"/>
                    </a:lnTo>
                    <a:lnTo>
                      <a:pt x="255" y="92"/>
                    </a:lnTo>
                    <a:lnTo>
                      <a:pt x="248" y="66"/>
                    </a:lnTo>
                    <a:lnTo>
                      <a:pt x="234" y="52"/>
                    </a:lnTo>
                    <a:lnTo>
                      <a:pt x="215" y="48"/>
                    </a:lnTo>
                    <a:lnTo>
                      <a:pt x="208" y="33"/>
                    </a:lnTo>
                    <a:lnTo>
                      <a:pt x="191" y="23"/>
                    </a:lnTo>
                    <a:lnTo>
                      <a:pt x="173" y="33"/>
                    </a:lnTo>
                    <a:lnTo>
                      <a:pt x="160" y="12"/>
                    </a:lnTo>
                    <a:lnTo>
                      <a:pt x="140" y="5"/>
                    </a:lnTo>
                    <a:lnTo>
                      <a:pt x="118" y="24"/>
                    </a:lnTo>
                    <a:lnTo>
                      <a:pt x="108" y="0"/>
                    </a:lnTo>
                    <a:lnTo>
                      <a:pt x="78" y="3"/>
                    </a:lnTo>
                    <a:lnTo>
                      <a:pt x="63" y="42"/>
                    </a:lnTo>
                    <a:lnTo>
                      <a:pt x="60" y="64"/>
                    </a:lnTo>
                    <a:lnTo>
                      <a:pt x="57" y="93"/>
                    </a:lnTo>
                    <a:lnTo>
                      <a:pt x="51" y="131"/>
                    </a:lnTo>
                    <a:lnTo>
                      <a:pt x="43" y="116"/>
                    </a:lnTo>
                    <a:lnTo>
                      <a:pt x="39" y="89"/>
                    </a:lnTo>
                    <a:lnTo>
                      <a:pt x="34" y="70"/>
                    </a:lnTo>
                    <a:lnTo>
                      <a:pt x="27" y="61"/>
                    </a:lnTo>
                    <a:lnTo>
                      <a:pt x="12" y="54"/>
                    </a:lnTo>
                    <a:lnTo>
                      <a:pt x="4" y="57"/>
                    </a:lnTo>
                    <a:lnTo>
                      <a:pt x="0" y="66"/>
                    </a:lnTo>
                    <a:lnTo>
                      <a:pt x="5" y="80"/>
                    </a:lnTo>
                    <a:lnTo>
                      <a:pt x="7" y="107"/>
                    </a:lnTo>
                    <a:lnTo>
                      <a:pt x="3" y="130"/>
                    </a:lnTo>
                    <a:close/>
                  </a:path>
                </a:pathLst>
              </a:custGeom>
              <a:solidFill>
                <a:srgbClr val="FFC080"/>
              </a:solidFill>
              <a:ln w="3175">
                <a:solidFill>
                  <a:srgbClr val="402000"/>
                </a:solidFill>
                <a:prstDash val="solid"/>
                <a:round/>
                <a:headEnd/>
                <a:tailEnd/>
              </a:ln>
            </p:spPr>
            <p:txBody>
              <a:bodyPr/>
              <a:lstStyle/>
              <a:p>
                <a:endParaRPr lang="zh-CN" altLang="en-US"/>
              </a:p>
            </p:txBody>
          </p:sp>
          <p:sp>
            <p:nvSpPr>
              <p:cNvPr id="78108" name="Freeform 110">
                <a:extLst>
                  <a:ext uri="{FF2B5EF4-FFF2-40B4-BE49-F238E27FC236}">
                    <a16:creationId xmlns:a16="http://schemas.microsoft.com/office/drawing/2014/main" id="{660ACF13-AC26-4879-8566-13DA889B6545}"/>
                  </a:ext>
                </a:extLst>
              </p:cNvPr>
              <p:cNvSpPr>
                <a:spLocks/>
              </p:cNvSpPr>
              <p:nvPr/>
            </p:nvSpPr>
            <p:spPr bwMode="auto">
              <a:xfrm>
                <a:off x="320" y="1820"/>
                <a:ext cx="26" cy="27"/>
              </a:xfrm>
              <a:custGeom>
                <a:avLst/>
                <a:gdLst>
                  <a:gd name="T0" fmla="*/ 0 w 129"/>
                  <a:gd name="T1" fmla="*/ 0 h 134"/>
                  <a:gd name="T2" fmla="*/ 1 w 129"/>
                  <a:gd name="T3" fmla="*/ 1 h 134"/>
                  <a:gd name="T4" fmla="*/ 1 w 129"/>
                  <a:gd name="T5" fmla="*/ 2 h 134"/>
                  <a:gd name="T6" fmla="*/ 0 w 129"/>
                  <a:gd name="T7" fmla="*/ 4 h 134"/>
                  <a:gd name="T8" fmla="*/ 1 w 129"/>
                  <a:gd name="T9" fmla="*/ 4 h 134"/>
                  <a:gd name="T10" fmla="*/ 1 w 129"/>
                  <a:gd name="T11" fmla="*/ 4 h 134"/>
                  <a:gd name="T12" fmla="*/ 2 w 129"/>
                  <a:gd name="T13" fmla="*/ 4 h 134"/>
                  <a:gd name="T14" fmla="*/ 2 w 129"/>
                  <a:gd name="T15" fmla="*/ 3 h 134"/>
                  <a:gd name="T16" fmla="*/ 2 w 129"/>
                  <a:gd name="T17" fmla="*/ 2 h 134"/>
                  <a:gd name="T18" fmla="*/ 2 w 129"/>
                  <a:gd name="T19" fmla="*/ 1 h 134"/>
                  <a:gd name="T20" fmla="*/ 2 w 129"/>
                  <a:gd name="T21" fmla="*/ 0 h 134"/>
                  <a:gd name="T22" fmla="*/ 2 w 129"/>
                  <a:gd name="T23" fmla="*/ 0 h 134"/>
                  <a:gd name="T24" fmla="*/ 2 w 129"/>
                  <a:gd name="T25" fmla="*/ 1 h 134"/>
                  <a:gd name="T26" fmla="*/ 3 w 129"/>
                  <a:gd name="T27" fmla="*/ 2 h 134"/>
                  <a:gd name="T28" fmla="*/ 3 w 129"/>
                  <a:gd name="T29" fmla="*/ 3 h 134"/>
                  <a:gd name="T30" fmla="*/ 2 w 129"/>
                  <a:gd name="T31" fmla="*/ 3 h 134"/>
                  <a:gd name="T32" fmla="*/ 2 w 129"/>
                  <a:gd name="T33" fmla="*/ 4 h 134"/>
                  <a:gd name="T34" fmla="*/ 2 w 129"/>
                  <a:gd name="T35" fmla="*/ 5 h 134"/>
                  <a:gd name="T36" fmla="*/ 2 w 129"/>
                  <a:gd name="T37" fmla="*/ 5 h 134"/>
                  <a:gd name="T38" fmla="*/ 3 w 129"/>
                  <a:gd name="T39" fmla="*/ 5 h 134"/>
                  <a:gd name="T40" fmla="*/ 3 w 129"/>
                  <a:gd name="T41" fmla="*/ 4 h 134"/>
                  <a:gd name="T42" fmla="*/ 4 w 129"/>
                  <a:gd name="T43" fmla="*/ 3 h 134"/>
                  <a:gd name="T44" fmla="*/ 4 w 129"/>
                  <a:gd name="T45" fmla="*/ 3 h 134"/>
                  <a:gd name="T46" fmla="*/ 4 w 129"/>
                  <a:gd name="T47" fmla="*/ 2 h 134"/>
                  <a:gd name="T48" fmla="*/ 4 w 129"/>
                  <a:gd name="T49" fmla="*/ 3 h 134"/>
                  <a:gd name="T50" fmla="*/ 4 w 129"/>
                  <a:gd name="T51" fmla="*/ 3 h 134"/>
                  <a:gd name="T52" fmla="*/ 4 w 129"/>
                  <a:gd name="T53" fmla="*/ 4 h 134"/>
                  <a:gd name="T54" fmla="*/ 4 w 129"/>
                  <a:gd name="T55" fmla="*/ 5 h 134"/>
                  <a:gd name="T56" fmla="*/ 4 w 129"/>
                  <a:gd name="T57" fmla="*/ 5 h 134"/>
                  <a:gd name="T58" fmla="*/ 4 w 129"/>
                  <a:gd name="T59" fmla="*/ 5 h 134"/>
                  <a:gd name="T60" fmla="*/ 5 w 129"/>
                  <a:gd name="T61" fmla="*/ 5 h 134"/>
                  <a:gd name="T62" fmla="*/ 5 w 129"/>
                  <a:gd name="T63" fmla="*/ 4 h 134"/>
                  <a:gd name="T64" fmla="*/ 5 w 129"/>
                  <a:gd name="T65" fmla="*/ 5 h 134"/>
                  <a:gd name="T66" fmla="*/ 4 w 129"/>
                  <a:gd name="T67" fmla="*/ 5 h 134"/>
                  <a:gd name="T68" fmla="*/ 4 w 129"/>
                  <a:gd name="T69" fmla="*/ 5 h 134"/>
                  <a:gd name="T70" fmla="*/ 4 w 129"/>
                  <a:gd name="T71" fmla="*/ 5 h 134"/>
                  <a:gd name="T72" fmla="*/ 4 w 129"/>
                  <a:gd name="T73" fmla="*/ 5 h 134"/>
                  <a:gd name="T74" fmla="*/ 3 w 129"/>
                  <a:gd name="T75" fmla="*/ 5 h 134"/>
                  <a:gd name="T76" fmla="*/ 3 w 129"/>
                  <a:gd name="T77" fmla="*/ 5 h 134"/>
                  <a:gd name="T78" fmla="*/ 2 w 129"/>
                  <a:gd name="T79" fmla="*/ 5 h 134"/>
                  <a:gd name="T80" fmla="*/ 2 w 129"/>
                  <a:gd name="T81" fmla="*/ 5 h 134"/>
                  <a:gd name="T82" fmla="*/ 2 w 129"/>
                  <a:gd name="T83" fmla="*/ 4 h 134"/>
                  <a:gd name="T84" fmla="*/ 1 w 129"/>
                  <a:gd name="T85" fmla="*/ 4 h 134"/>
                  <a:gd name="T86" fmla="*/ 1 w 129"/>
                  <a:gd name="T87" fmla="*/ 4 h 134"/>
                  <a:gd name="T88" fmla="*/ 0 w 129"/>
                  <a:gd name="T89" fmla="*/ 4 h 134"/>
                  <a:gd name="T90" fmla="*/ 0 w 129"/>
                  <a:gd name="T91" fmla="*/ 3 h 134"/>
                  <a:gd name="T92" fmla="*/ 1 w 129"/>
                  <a:gd name="T93" fmla="*/ 2 h 134"/>
                  <a:gd name="T94" fmla="*/ 0 w 129"/>
                  <a:gd name="T95" fmla="*/ 1 h 134"/>
                  <a:gd name="T96" fmla="*/ 0 w 129"/>
                  <a:gd name="T97" fmla="*/ 0 h 134"/>
                  <a:gd name="T98" fmla="*/ 0 w 129"/>
                  <a:gd name="T99" fmla="*/ 0 h 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9"/>
                  <a:gd name="T151" fmla="*/ 0 h 134"/>
                  <a:gd name="T152" fmla="*/ 129 w 129"/>
                  <a:gd name="T153" fmla="*/ 134 h 13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9" h="134">
                    <a:moveTo>
                      <a:pt x="6" y="2"/>
                    </a:moveTo>
                    <a:lnTo>
                      <a:pt x="13" y="30"/>
                    </a:lnTo>
                    <a:lnTo>
                      <a:pt x="22" y="49"/>
                    </a:lnTo>
                    <a:lnTo>
                      <a:pt x="11" y="91"/>
                    </a:lnTo>
                    <a:lnTo>
                      <a:pt x="18" y="100"/>
                    </a:lnTo>
                    <a:lnTo>
                      <a:pt x="28" y="104"/>
                    </a:lnTo>
                    <a:lnTo>
                      <a:pt x="41" y="102"/>
                    </a:lnTo>
                    <a:lnTo>
                      <a:pt x="51" y="79"/>
                    </a:lnTo>
                    <a:lnTo>
                      <a:pt x="60" y="61"/>
                    </a:lnTo>
                    <a:lnTo>
                      <a:pt x="55" y="36"/>
                    </a:lnTo>
                    <a:lnTo>
                      <a:pt x="53" y="9"/>
                    </a:lnTo>
                    <a:lnTo>
                      <a:pt x="60" y="12"/>
                    </a:lnTo>
                    <a:lnTo>
                      <a:pt x="62" y="37"/>
                    </a:lnTo>
                    <a:lnTo>
                      <a:pt x="65" y="54"/>
                    </a:lnTo>
                    <a:lnTo>
                      <a:pt x="65" y="68"/>
                    </a:lnTo>
                    <a:lnTo>
                      <a:pt x="56" y="83"/>
                    </a:lnTo>
                    <a:lnTo>
                      <a:pt x="47" y="100"/>
                    </a:lnTo>
                    <a:lnTo>
                      <a:pt x="46" y="116"/>
                    </a:lnTo>
                    <a:lnTo>
                      <a:pt x="56" y="123"/>
                    </a:lnTo>
                    <a:lnTo>
                      <a:pt x="75" y="120"/>
                    </a:lnTo>
                    <a:lnTo>
                      <a:pt x="86" y="106"/>
                    </a:lnTo>
                    <a:lnTo>
                      <a:pt x="104" y="84"/>
                    </a:lnTo>
                    <a:lnTo>
                      <a:pt x="103" y="70"/>
                    </a:lnTo>
                    <a:lnTo>
                      <a:pt x="101" y="45"/>
                    </a:lnTo>
                    <a:lnTo>
                      <a:pt x="107" y="65"/>
                    </a:lnTo>
                    <a:lnTo>
                      <a:pt x="108" y="84"/>
                    </a:lnTo>
                    <a:lnTo>
                      <a:pt x="94" y="103"/>
                    </a:lnTo>
                    <a:lnTo>
                      <a:pt x="93" y="117"/>
                    </a:lnTo>
                    <a:lnTo>
                      <a:pt x="96" y="128"/>
                    </a:lnTo>
                    <a:lnTo>
                      <a:pt x="104" y="131"/>
                    </a:lnTo>
                    <a:lnTo>
                      <a:pt x="113" y="125"/>
                    </a:lnTo>
                    <a:lnTo>
                      <a:pt x="129" y="109"/>
                    </a:lnTo>
                    <a:lnTo>
                      <a:pt x="116" y="127"/>
                    </a:lnTo>
                    <a:lnTo>
                      <a:pt x="111" y="134"/>
                    </a:lnTo>
                    <a:lnTo>
                      <a:pt x="97" y="134"/>
                    </a:lnTo>
                    <a:lnTo>
                      <a:pt x="91" y="126"/>
                    </a:lnTo>
                    <a:lnTo>
                      <a:pt x="87" y="114"/>
                    </a:lnTo>
                    <a:lnTo>
                      <a:pt x="79" y="125"/>
                    </a:lnTo>
                    <a:lnTo>
                      <a:pt x="63" y="127"/>
                    </a:lnTo>
                    <a:lnTo>
                      <a:pt x="49" y="127"/>
                    </a:lnTo>
                    <a:lnTo>
                      <a:pt x="43" y="116"/>
                    </a:lnTo>
                    <a:lnTo>
                      <a:pt x="41" y="106"/>
                    </a:lnTo>
                    <a:lnTo>
                      <a:pt x="35" y="109"/>
                    </a:lnTo>
                    <a:lnTo>
                      <a:pt x="24" y="109"/>
                    </a:lnTo>
                    <a:lnTo>
                      <a:pt x="11" y="101"/>
                    </a:lnTo>
                    <a:lnTo>
                      <a:pt x="8" y="86"/>
                    </a:lnTo>
                    <a:lnTo>
                      <a:pt x="18" y="51"/>
                    </a:lnTo>
                    <a:lnTo>
                      <a:pt x="7" y="29"/>
                    </a:lnTo>
                    <a:lnTo>
                      <a:pt x="0" y="0"/>
                    </a:lnTo>
                    <a:lnTo>
                      <a:pt x="6"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09" name="Freeform 111">
                <a:extLst>
                  <a:ext uri="{FF2B5EF4-FFF2-40B4-BE49-F238E27FC236}">
                    <a16:creationId xmlns:a16="http://schemas.microsoft.com/office/drawing/2014/main" id="{B9DF737D-30FE-4FC5-9C70-2F9624D58F4A}"/>
                  </a:ext>
                </a:extLst>
              </p:cNvPr>
              <p:cNvSpPr>
                <a:spLocks/>
              </p:cNvSpPr>
              <p:nvPr/>
            </p:nvSpPr>
            <p:spPr bwMode="auto">
              <a:xfrm>
                <a:off x="325" y="1834"/>
                <a:ext cx="4" cy="1"/>
              </a:xfrm>
              <a:custGeom>
                <a:avLst/>
                <a:gdLst>
                  <a:gd name="T0" fmla="*/ 0 w 20"/>
                  <a:gd name="T1" fmla="*/ 0 h 5"/>
                  <a:gd name="T2" fmla="*/ 0 w 20"/>
                  <a:gd name="T3" fmla="*/ 0 h 5"/>
                  <a:gd name="T4" fmla="*/ 1 w 20"/>
                  <a:gd name="T5" fmla="*/ 0 h 5"/>
                  <a:gd name="T6" fmla="*/ 0 w 20"/>
                  <a:gd name="T7" fmla="*/ 0 h 5"/>
                  <a:gd name="T8" fmla="*/ 0 w 20"/>
                  <a:gd name="T9" fmla="*/ 0 h 5"/>
                  <a:gd name="T10" fmla="*/ 0 60000 65536"/>
                  <a:gd name="T11" fmla="*/ 0 60000 65536"/>
                  <a:gd name="T12" fmla="*/ 0 60000 65536"/>
                  <a:gd name="T13" fmla="*/ 0 60000 65536"/>
                  <a:gd name="T14" fmla="*/ 0 60000 65536"/>
                  <a:gd name="T15" fmla="*/ 0 w 20"/>
                  <a:gd name="T16" fmla="*/ 0 h 5"/>
                  <a:gd name="T17" fmla="*/ 20 w 20"/>
                  <a:gd name="T18" fmla="*/ 5 h 5"/>
                </a:gdLst>
                <a:ahLst/>
                <a:cxnLst>
                  <a:cxn ang="T10">
                    <a:pos x="T0" y="T1"/>
                  </a:cxn>
                  <a:cxn ang="T11">
                    <a:pos x="T2" y="T3"/>
                  </a:cxn>
                  <a:cxn ang="T12">
                    <a:pos x="T4" y="T5"/>
                  </a:cxn>
                  <a:cxn ang="T13">
                    <a:pos x="T6" y="T7"/>
                  </a:cxn>
                  <a:cxn ang="T14">
                    <a:pos x="T8" y="T9"/>
                  </a:cxn>
                </a:cxnLst>
                <a:rect l="T15" t="T16" r="T17" b="T18"/>
                <a:pathLst>
                  <a:path w="20" h="5">
                    <a:moveTo>
                      <a:pt x="0" y="5"/>
                    </a:moveTo>
                    <a:lnTo>
                      <a:pt x="6" y="4"/>
                    </a:lnTo>
                    <a:lnTo>
                      <a:pt x="20" y="4"/>
                    </a:lnTo>
                    <a:lnTo>
                      <a:pt x="5" y="0"/>
                    </a:lnTo>
                    <a:lnTo>
                      <a:pt x="0"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10" name="Freeform 112">
                <a:extLst>
                  <a:ext uri="{FF2B5EF4-FFF2-40B4-BE49-F238E27FC236}">
                    <a16:creationId xmlns:a16="http://schemas.microsoft.com/office/drawing/2014/main" id="{D47F03B3-EF91-414E-A8FF-D19F297A7784}"/>
                  </a:ext>
                </a:extLst>
              </p:cNvPr>
              <p:cNvSpPr>
                <a:spLocks/>
              </p:cNvSpPr>
              <p:nvPr/>
            </p:nvSpPr>
            <p:spPr bwMode="auto">
              <a:xfrm>
                <a:off x="330" y="1838"/>
                <a:ext cx="6" cy="2"/>
              </a:xfrm>
              <a:custGeom>
                <a:avLst/>
                <a:gdLst>
                  <a:gd name="T0" fmla="*/ 1 w 27"/>
                  <a:gd name="T1" fmla="*/ 0 h 9"/>
                  <a:gd name="T2" fmla="*/ 1 w 27"/>
                  <a:gd name="T3" fmla="*/ 0 h 9"/>
                  <a:gd name="T4" fmla="*/ 1 w 27"/>
                  <a:gd name="T5" fmla="*/ 0 h 9"/>
                  <a:gd name="T6" fmla="*/ 0 w 27"/>
                  <a:gd name="T7" fmla="*/ 0 h 9"/>
                  <a:gd name="T8" fmla="*/ 0 w 27"/>
                  <a:gd name="T9" fmla="*/ 0 h 9"/>
                  <a:gd name="T10" fmla="*/ 0 w 27"/>
                  <a:gd name="T11" fmla="*/ 0 h 9"/>
                  <a:gd name="T12" fmla="*/ 1 w 27"/>
                  <a:gd name="T13" fmla="*/ 0 h 9"/>
                  <a:gd name="T14" fmla="*/ 1 w 27"/>
                  <a:gd name="T15" fmla="*/ 0 h 9"/>
                  <a:gd name="T16" fmla="*/ 0 60000 65536"/>
                  <a:gd name="T17" fmla="*/ 0 60000 65536"/>
                  <a:gd name="T18" fmla="*/ 0 60000 65536"/>
                  <a:gd name="T19" fmla="*/ 0 60000 65536"/>
                  <a:gd name="T20" fmla="*/ 0 60000 65536"/>
                  <a:gd name="T21" fmla="*/ 0 60000 65536"/>
                  <a:gd name="T22" fmla="*/ 0 60000 65536"/>
                  <a:gd name="T23" fmla="*/ 0 60000 65536"/>
                  <a:gd name="T24" fmla="*/ 0 w 27"/>
                  <a:gd name="T25" fmla="*/ 0 h 9"/>
                  <a:gd name="T26" fmla="*/ 27 w 27"/>
                  <a:gd name="T27" fmla="*/ 9 h 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 h="9">
                    <a:moveTo>
                      <a:pt x="27" y="7"/>
                    </a:moveTo>
                    <a:lnTo>
                      <a:pt x="23" y="3"/>
                    </a:lnTo>
                    <a:lnTo>
                      <a:pt x="17" y="1"/>
                    </a:lnTo>
                    <a:lnTo>
                      <a:pt x="6" y="0"/>
                    </a:lnTo>
                    <a:lnTo>
                      <a:pt x="0" y="9"/>
                    </a:lnTo>
                    <a:lnTo>
                      <a:pt x="8" y="3"/>
                    </a:lnTo>
                    <a:lnTo>
                      <a:pt x="15" y="2"/>
                    </a:lnTo>
                    <a:lnTo>
                      <a:pt x="27" y="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11" name="Freeform 113">
                <a:extLst>
                  <a:ext uri="{FF2B5EF4-FFF2-40B4-BE49-F238E27FC236}">
                    <a16:creationId xmlns:a16="http://schemas.microsoft.com/office/drawing/2014/main" id="{D88917C7-398F-407D-837A-EBA4F02D2627}"/>
                  </a:ext>
                </a:extLst>
              </p:cNvPr>
              <p:cNvSpPr>
                <a:spLocks/>
              </p:cNvSpPr>
              <p:nvPr/>
            </p:nvSpPr>
            <p:spPr bwMode="auto">
              <a:xfrm>
                <a:off x="340" y="1841"/>
                <a:ext cx="4" cy="1"/>
              </a:xfrm>
              <a:custGeom>
                <a:avLst/>
                <a:gdLst>
                  <a:gd name="T0" fmla="*/ 0 w 20"/>
                  <a:gd name="T1" fmla="*/ 0 h 4"/>
                  <a:gd name="T2" fmla="*/ 0 w 20"/>
                  <a:gd name="T3" fmla="*/ 0 h 4"/>
                  <a:gd name="T4" fmla="*/ 0 w 20"/>
                  <a:gd name="T5" fmla="*/ 0 h 4"/>
                  <a:gd name="T6" fmla="*/ 1 w 20"/>
                  <a:gd name="T7" fmla="*/ 0 h 4"/>
                  <a:gd name="T8" fmla="*/ 1 w 20"/>
                  <a:gd name="T9" fmla="*/ 0 h 4"/>
                  <a:gd name="T10" fmla="*/ 0 w 20"/>
                  <a:gd name="T11" fmla="*/ 0 h 4"/>
                  <a:gd name="T12" fmla="*/ 0 w 20"/>
                  <a:gd name="T13" fmla="*/ 0 h 4"/>
                  <a:gd name="T14" fmla="*/ 0 60000 65536"/>
                  <a:gd name="T15" fmla="*/ 0 60000 65536"/>
                  <a:gd name="T16" fmla="*/ 0 60000 65536"/>
                  <a:gd name="T17" fmla="*/ 0 60000 65536"/>
                  <a:gd name="T18" fmla="*/ 0 60000 65536"/>
                  <a:gd name="T19" fmla="*/ 0 60000 65536"/>
                  <a:gd name="T20" fmla="*/ 0 60000 65536"/>
                  <a:gd name="T21" fmla="*/ 0 w 20"/>
                  <a:gd name="T22" fmla="*/ 0 h 4"/>
                  <a:gd name="T23" fmla="*/ 20 w 20"/>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4">
                    <a:moveTo>
                      <a:pt x="0" y="2"/>
                    </a:moveTo>
                    <a:lnTo>
                      <a:pt x="4" y="0"/>
                    </a:lnTo>
                    <a:lnTo>
                      <a:pt x="11" y="0"/>
                    </a:lnTo>
                    <a:lnTo>
                      <a:pt x="20" y="4"/>
                    </a:lnTo>
                    <a:lnTo>
                      <a:pt x="15" y="3"/>
                    </a:lnTo>
                    <a:lnTo>
                      <a:pt x="11" y="1"/>
                    </a:lnTo>
                    <a:lnTo>
                      <a:pt x="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12" name="Freeform 114">
                <a:extLst>
                  <a:ext uri="{FF2B5EF4-FFF2-40B4-BE49-F238E27FC236}">
                    <a16:creationId xmlns:a16="http://schemas.microsoft.com/office/drawing/2014/main" id="{D06A63D7-E32F-46B1-960B-7BF1F6ACBC3E}"/>
                  </a:ext>
                </a:extLst>
              </p:cNvPr>
              <p:cNvSpPr>
                <a:spLocks/>
              </p:cNvSpPr>
              <p:nvPr/>
            </p:nvSpPr>
            <p:spPr bwMode="auto">
              <a:xfrm>
                <a:off x="323" y="1845"/>
                <a:ext cx="6" cy="15"/>
              </a:xfrm>
              <a:custGeom>
                <a:avLst/>
                <a:gdLst>
                  <a:gd name="T0" fmla="*/ 0 w 31"/>
                  <a:gd name="T1" fmla="*/ 0 h 74"/>
                  <a:gd name="T2" fmla="*/ 1 w 31"/>
                  <a:gd name="T3" fmla="*/ 1 h 74"/>
                  <a:gd name="T4" fmla="*/ 1 w 31"/>
                  <a:gd name="T5" fmla="*/ 2 h 74"/>
                  <a:gd name="T6" fmla="*/ 1 w 31"/>
                  <a:gd name="T7" fmla="*/ 3 h 74"/>
                  <a:gd name="T8" fmla="*/ 1 w 31"/>
                  <a:gd name="T9" fmla="*/ 2 h 74"/>
                  <a:gd name="T10" fmla="*/ 1 w 31"/>
                  <a:gd name="T11" fmla="*/ 1 h 74"/>
                  <a:gd name="T12" fmla="*/ 1 w 31"/>
                  <a:gd name="T13" fmla="*/ 1 h 74"/>
                  <a:gd name="T14" fmla="*/ 0 w 31"/>
                  <a:gd name="T15" fmla="*/ 0 h 74"/>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74"/>
                  <a:gd name="T26" fmla="*/ 31 w 31"/>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74">
                    <a:moveTo>
                      <a:pt x="0" y="0"/>
                    </a:moveTo>
                    <a:lnTo>
                      <a:pt x="17" y="19"/>
                    </a:lnTo>
                    <a:lnTo>
                      <a:pt x="25" y="42"/>
                    </a:lnTo>
                    <a:lnTo>
                      <a:pt x="26" y="74"/>
                    </a:lnTo>
                    <a:lnTo>
                      <a:pt x="31" y="49"/>
                    </a:lnTo>
                    <a:lnTo>
                      <a:pt x="29" y="29"/>
                    </a:lnTo>
                    <a:lnTo>
                      <a:pt x="24" y="2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13" name="Freeform 115">
                <a:extLst>
                  <a:ext uri="{FF2B5EF4-FFF2-40B4-BE49-F238E27FC236}">
                    <a16:creationId xmlns:a16="http://schemas.microsoft.com/office/drawing/2014/main" id="{B5F2995D-C81F-4BB5-9761-5788C0E51FB0}"/>
                  </a:ext>
                </a:extLst>
              </p:cNvPr>
              <p:cNvSpPr>
                <a:spLocks/>
              </p:cNvSpPr>
              <p:nvPr/>
            </p:nvSpPr>
            <p:spPr bwMode="auto">
              <a:xfrm>
                <a:off x="308" y="1839"/>
                <a:ext cx="10" cy="5"/>
              </a:xfrm>
              <a:custGeom>
                <a:avLst/>
                <a:gdLst>
                  <a:gd name="T0" fmla="*/ 0 w 50"/>
                  <a:gd name="T1" fmla="*/ 0 h 25"/>
                  <a:gd name="T2" fmla="*/ 1 w 50"/>
                  <a:gd name="T3" fmla="*/ 1 h 25"/>
                  <a:gd name="T4" fmla="*/ 2 w 50"/>
                  <a:gd name="T5" fmla="*/ 1 h 25"/>
                  <a:gd name="T6" fmla="*/ 1 w 50"/>
                  <a:gd name="T7" fmla="*/ 0 h 25"/>
                  <a:gd name="T8" fmla="*/ 0 w 50"/>
                  <a:gd name="T9" fmla="*/ 0 h 25"/>
                  <a:gd name="T10" fmla="*/ 0 w 50"/>
                  <a:gd name="T11" fmla="*/ 0 h 25"/>
                  <a:gd name="T12" fmla="*/ 0 60000 65536"/>
                  <a:gd name="T13" fmla="*/ 0 60000 65536"/>
                  <a:gd name="T14" fmla="*/ 0 60000 65536"/>
                  <a:gd name="T15" fmla="*/ 0 60000 65536"/>
                  <a:gd name="T16" fmla="*/ 0 60000 65536"/>
                  <a:gd name="T17" fmla="*/ 0 60000 65536"/>
                  <a:gd name="T18" fmla="*/ 0 w 50"/>
                  <a:gd name="T19" fmla="*/ 0 h 25"/>
                  <a:gd name="T20" fmla="*/ 50 w 50"/>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0" h="25">
                    <a:moveTo>
                      <a:pt x="0" y="11"/>
                    </a:moveTo>
                    <a:lnTo>
                      <a:pt x="19" y="13"/>
                    </a:lnTo>
                    <a:lnTo>
                      <a:pt x="50" y="25"/>
                    </a:lnTo>
                    <a:lnTo>
                      <a:pt x="28" y="9"/>
                    </a:lnTo>
                    <a:lnTo>
                      <a:pt x="1" y="0"/>
                    </a:lnTo>
                    <a:lnTo>
                      <a:pt x="0" y="1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14" name="Freeform 116">
                <a:extLst>
                  <a:ext uri="{FF2B5EF4-FFF2-40B4-BE49-F238E27FC236}">
                    <a16:creationId xmlns:a16="http://schemas.microsoft.com/office/drawing/2014/main" id="{6B2A3A2E-2893-4CD3-9FB1-AE9F2FBCF022}"/>
                  </a:ext>
                </a:extLst>
              </p:cNvPr>
              <p:cNvSpPr>
                <a:spLocks/>
              </p:cNvSpPr>
              <p:nvPr/>
            </p:nvSpPr>
            <p:spPr bwMode="auto">
              <a:xfrm>
                <a:off x="321" y="1862"/>
                <a:ext cx="7" cy="7"/>
              </a:xfrm>
              <a:custGeom>
                <a:avLst/>
                <a:gdLst>
                  <a:gd name="T0" fmla="*/ 1 w 39"/>
                  <a:gd name="T1" fmla="*/ 0 h 33"/>
                  <a:gd name="T2" fmla="*/ 1 w 39"/>
                  <a:gd name="T3" fmla="*/ 1 h 33"/>
                  <a:gd name="T4" fmla="*/ 0 w 39"/>
                  <a:gd name="T5" fmla="*/ 1 h 33"/>
                  <a:gd name="T6" fmla="*/ 1 w 39"/>
                  <a:gd name="T7" fmla="*/ 1 h 33"/>
                  <a:gd name="T8" fmla="*/ 1 w 39"/>
                  <a:gd name="T9" fmla="*/ 0 h 33"/>
                  <a:gd name="T10" fmla="*/ 0 60000 65536"/>
                  <a:gd name="T11" fmla="*/ 0 60000 65536"/>
                  <a:gd name="T12" fmla="*/ 0 60000 65536"/>
                  <a:gd name="T13" fmla="*/ 0 60000 65536"/>
                  <a:gd name="T14" fmla="*/ 0 60000 65536"/>
                  <a:gd name="T15" fmla="*/ 0 w 39"/>
                  <a:gd name="T16" fmla="*/ 0 h 33"/>
                  <a:gd name="T17" fmla="*/ 39 w 39"/>
                  <a:gd name="T18" fmla="*/ 33 h 33"/>
                </a:gdLst>
                <a:ahLst/>
                <a:cxnLst>
                  <a:cxn ang="T10">
                    <a:pos x="T0" y="T1"/>
                  </a:cxn>
                  <a:cxn ang="T11">
                    <a:pos x="T2" y="T3"/>
                  </a:cxn>
                  <a:cxn ang="T12">
                    <a:pos x="T4" y="T5"/>
                  </a:cxn>
                  <a:cxn ang="T13">
                    <a:pos x="T6" y="T7"/>
                  </a:cxn>
                  <a:cxn ang="T14">
                    <a:pos x="T8" y="T9"/>
                  </a:cxn>
                </a:cxnLst>
                <a:rect l="T15" t="T16" r="T17" b="T18"/>
                <a:pathLst>
                  <a:path w="39" h="33">
                    <a:moveTo>
                      <a:pt x="39" y="0"/>
                    </a:moveTo>
                    <a:lnTo>
                      <a:pt x="20" y="21"/>
                    </a:lnTo>
                    <a:lnTo>
                      <a:pt x="0" y="33"/>
                    </a:lnTo>
                    <a:lnTo>
                      <a:pt x="26" y="25"/>
                    </a:lnTo>
                    <a:lnTo>
                      <a:pt x="3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15" name="Freeform 117">
                <a:extLst>
                  <a:ext uri="{FF2B5EF4-FFF2-40B4-BE49-F238E27FC236}">
                    <a16:creationId xmlns:a16="http://schemas.microsoft.com/office/drawing/2014/main" id="{4720ABE5-5CC1-4868-BC87-C4D58213ECAD}"/>
                  </a:ext>
                </a:extLst>
              </p:cNvPr>
              <p:cNvSpPr>
                <a:spLocks/>
              </p:cNvSpPr>
              <p:nvPr/>
            </p:nvSpPr>
            <p:spPr bwMode="auto">
              <a:xfrm>
                <a:off x="332" y="1858"/>
                <a:ext cx="7" cy="7"/>
              </a:xfrm>
              <a:custGeom>
                <a:avLst/>
                <a:gdLst>
                  <a:gd name="T0" fmla="*/ 0 w 38"/>
                  <a:gd name="T1" fmla="*/ 0 h 35"/>
                  <a:gd name="T2" fmla="*/ 0 w 38"/>
                  <a:gd name="T3" fmla="*/ 1 h 35"/>
                  <a:gd name="T4" fmla="*/ 1 w 38"/>
                  <a:gd name="T5" fmla="*/ 1 h 35"/>
                  <a:gd name="T6" fmla="*/ 1 w 38"/>
                  <a:gd name="T7" fmla="*/ 1 h 35"/>
                  <a:gd name="T8" fmla="*/ 0 w 38"/>
                  <a:gd name="T9" fmla="*/ 1 h 35"/>
                  <a:gd name="T10" fmla="*/ 0 w 38"/>
                  <a:gd name="T11" fmla="*/ 1 h 35"/>
                  <a:gd name="T12" fmla="*/ 0 w 38"/>
                  <a:gd name="T13" fmla="*/ 0 h 35"/>
                  <a:gd name="T14" fmla="*/ 0 w 38"/>
                  <a:gd name="T15" fmla="*/ 0 h 35"/>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35"/>
                  <a:gd name="T26" fmla="*/ 38 w 38"/>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35">
                    <a:moveTo>
                      <a:pt x="0" y="0"/>
                    </a:moveTo>
                    <a:lnTo>
                      <a:pt x="3" y="13"/>
                    </a:lnTo>
                    <a:lnTo>
                      <a:pt x="22" y="29"/>
                    </a:lnTo>
                    <a:lnTo>
                      <a:pt x="38" y="35"/>
                    </a:lnTo>
                    <a:lnTo>
                      <a:pt x="12" y="32"/>
                    </a:lnTo>
                    <a:lnTo>
                      <a:pt x="3" y="21"/>
                    </a:lnTo>
                    <a:lnTo>
                      <a:pt x="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16" name="Freeform 118">
                <a:extLst>
                  <a:ext uri="{FF2B5EF4-FFF2-40B4-BE49-F238E27FC236}">
                    <a16:creationId xmlns:a16="http://schemas.microsoft.com/office/drawing/2014/main" id="{00818ED8-CFB3-447C-AD2A-731DAC337D81}"/>
                  </a:ext>
                </a:extLst>
              </p:cNvPr>
              <p:cNvSpPr>
                <a:spLocks/>
              </p:cNvSpPr>
              <p:nvPr/>
            </p:nvSpPr>
            <p:spPr bwMode="auto">
              <a:xfrm>
                <a:off x="278" y="1810"/>
                <a:ext cx="41" cy="31"/>
              </a:xfrm>
              <a:custGeom>
                <a:avLst/>
                <a:gdLst>
                  <a:gd name="T0" fmla="*/ 7 w 201"/>
                  <a:gd name="T1" fmla="*/ 6 h 158"/>
                  <a:gd name="T2" fmla="*/ 8 w 201"/>
                  <a:gd name="T3" fmla="*/ 3 h 158"/>
                  <a:gd name="T4" fmla="*/ 6 w 201"/>
                  <a:gd name="T5" fmla="*/ 1 h 158"/>
                  <a:gd name="T6" fmla="*/ 1 w 201"/>
                  <a:gd name="T7" fmla="*/ 0 h 158"/>
                  <a:gd name="T8" fmla="*/ 0 w 201"/>
                  <a:gd name="T9" fmla="*/ 3 h 158"/>
                  <a:gd name="T10" fmla="*/ 4 w 201"/>
                  <a:gd name="T11" fmla="*/ 4 h 158"/>
                  <a:gd name="T12" fmla="*/ 7 w 201"/>
                  <a:gd name="T13" fmla="*/ 6 h 158"/>
                  <a:gd name="T14" fmla="*/ 0 60000 65536"/>
                  <a:gd name="T15" fmla="*/ 0 60000 65536"/>
                  <a:gd name="T16" fmla="*/ 0 60000 65536"/>
                  <a:gd name="T17" fmla="*/ 0 60000 65536"/>
                  <a:gd name="T18" fmla="*/ 0 60000 65536"/>
                  <a:gd name="T19" fmla="*/ 0 60000 65536"/>
                  <a:gd name="T20" fmla="*/ 0 60000 65536"/>
                  <a:gd name="T21" fmla="*/ 0 w 201"/>
                  <a:gd name="T22" fmla="*/ 0 h 158"/>
                  <a:gd name="T23" fmla="*/ 201 w 201"/>
                  <a:gd name="T24" fmla="*/ 158 h 1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8">
                    <a:moveTo>
                      <a:pt x="165" y="158"/>
                    </a:moveTo>
                    <a:lnTo>
                      <a:pt x="201" y="76"/>
                    </a:lnTo>
                    <a:lnTo>
                      <a:pt x="132" y="31"/>
                    </a:lnTo>
                    <a:lnTo>
                      <a:pt x="29" y="0"/>
                    </a:lnTo>
                    <a:lnTo>
                      <a:pt x="0" y="87"/>
                    </a:lnTo>
                    <a:lnTo>
                      <a:pt x="94" y="114"/>
                    </a:lnTo>
                    <a:lnTo>
                      <a:pt x="165" y="158"/>
                    </a:lnTo>
                    <a:close/>
                  </a:path>
                </a:pathLst>
              </a:custGeom>
              <a:solidFill>
                <a:srgbClr val="FFFFFF"/>
              </a:solidFill>
              <a:ln w="3175">
                <a:solidFill>
                  <a:srgbClr val="000000"/>
                </a:solidFill>
                <a:prstDash val="solid"/>
                <a:round/>
                <a:headEnd/>
                <a:tailEnd/>
              </a:ln>
            </p:spPr>
            <p:txBody>
              <a:bodyPr/>
              <a:lstStyle/>
              <a:p>
                <a:endParaRPr lang="zh-CN" altLang="en-US"/>
              </a:p>
            </p:txBody>
          </p:sp>
          <p:sp>
            <p:nvSpPr>
              <p:cNvPr id="78117" name="Oval 119">
                <a:extLst>
                  <a:ext uri="{FF2B5EF4-FFF2-40B4-BE49-F238E27FC236}">
                    <a16:creationId xmlns:a16="http://schemas.microsoft.com/office/drawing/2014/main" id="{CFE67B9D-50C9-4796-A377-DD58D7EDBC09}"/>
                  </a:ext>
                </a:extLst>
              </p:cNvPr>
              <p:cNvSpPr>
                <a:spLocks noChangeArrowheads="1"/>
              </p:cNvSpPr>
              <p:nvPr/>
            </p:nvSpPr>
            <p:spPr bwMode="auto">
              <a:xfrm>
                <a:off x="304" y="1824"/>
                <a:ext cx="7" cy="9"/>
              </a:xfrm>
              <a:prstGeom prst="ellipse">
                <a:avLst/>
              </a:prstGeom>
              <a:solidFill>
                <a:srgbClr val="FFFFFF"/>
              </a:solidFill>
              <a:ln w="317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b="0">
                  <a:solidFill>
                    <a:srgbClr val="000000"/>
                  </a:solidFill>
                </a:endParaRPr>
              </a:p>
            </p:txBody>
          </p:sp>
          <p:sp>
            <p:nvSpPr>
              <p:cNvPr id="78118" name="Freeform 120">
                <a:extLst>
                  <a:ext uri="{FF2B5EF4-FFF2-40B4-BE49-F238E27FC236}">
                    <a16:creationId xmlns:a16="http://schemas.microsoft.com/office/drawing/2014/main" id="{FF0A84A1-2D56-4F4C-9A64-853906A6F1EB}"/>
                  </a:ext>
                </a:extLst>
              </p:cNvPr>
              <p:cNvSpPr>
                <a:spLocks/>
              </p:cNvSpPr>
              <p:nvPr/>
            </p:nvSpPr>
            <p:spPr bwMode="auto">
              <a:xfrm>
                <a:off x="297" y="1826"/>
                <a:ext cx="10" cy="22"/>
              </a:xfrm>
              <a:custGeom>
                <a:avLst/>
                <a:gdLst>
                  <a:gd name="T0" fmla="*/ 0 w 52"/>
                  <a:gd name="T1" fmla="*/ 3 h 111"/>
                  <a:gd name="T2" fmla="*/ 0 w 52"/>
                  <a:gd name="T3" fmla="*/ 2 h 111"/>
                  <a:gd name="T4" fmla="*/ 0 w 52"/>
                  <a:gd name="T5" fmla="*/ 1 h 111"/>
                  <a:gd name="T6" fmla="*/ 0 w 52"/>
                  <a:gd name="T7" fmla="*/ 1 h 111"/>
                  <a:gd name="T8" fmla="*/ 0 w 52"/>
                  <a:gd name="T9" fmla="*/ 1 h 111"/>
                  <a:gd name="T10" fmla="*/ 0 w 52"/>
                  <a:gd name="T11" fmla="*/ 0 h 111"/>
                  <a:gd name="T12" fmla="*/ 0 w 52"/>
                  <a:gd name="T13" fmla="*/ 0 h 111"/>
                  <a:gd name="T14" fmla="*/ 1 w 52"/>
                  <a:gd name="T15" fmla="*/ 0 h 111"/>
                  <a:gd name="T16" fmla="*/ 1 w 52"/>
                  <a:gd name="T17" fmla="*/ 1 h 111"/>
                  <a:gd name="T18" fmla="*/ 1 w 52"/>
                  <a:gd name="T19" fmla="*/ 1 h 111"/>
                  <a:gd name="T20" fmla="*/ 2 w 52"/>
                  <a:gd name="T21" fmla="*/ 2 h 111"/>
                  <a:gd name="T22" fmla="*/ 2 w 52"/>
                  <a:gd name="T23" fmla="*/ 2 h 111"/>
                  <a:gd name="T24" fmla="*/ 2 w 52"/>
                  <a:gd name="T25" fmla="*/ 3 h 111"/>
                  <a:gd name="T26" fmla="*/ 1 w 52"/>
                  <a:gd name="T27" fmla="*/ 4 h 111"/>
                  <a:gd name="T28" fmla="*/ 0 w 52"/>
                  <a:gd name="T29" fmla="*/ 4 h 111"/>
                  <a:gd name="T30" fmla="*/ 0 w 52"/>
                  <a:gd name="T31" fmla="*/ 3 h 1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111"/>
                  <a:gd name="T50" fmla="*/ 52 w 52"/>
                  <a:gd name="T51" fmla="*/ 111 h 1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111">
                    <a:moveTo>
                      <a:pt x="4" y="74"/>
                    </a:moveTo>
                    <a:lnTo>
                      <a:pt x="7" y="55"/>
                    </a:lnTo>
                    <a:lnTo>
                      <a:pt x="5" y="36"/>
                    </a:lnTo>
                    <a:lnTo>
                      <a:pt x="4" y="23"/>
                    </a:lnTo>
                    <a:lnTo>
                      <a:pt x="0" y="13"/>
                    </a:lnTo>
                    <a:lnTo>
                      <a:pt x="4" y="4"/>
                    </a:lnTo>
                    <a:lnTo>
                      <a:pt x="11" y="0"/>
                    </a:lnTo>
                    <a:lnTo>
                      <a:pt x="27" y="6"/>
                    </a:lnTo>
                    <a:lnTo>
                      <a:pt x="33" y="16"/>
                    </a:lnTo>
                    <a:lnTo>
                      <a:pt x="37" y="27"/>
                    </a:lnTo>
                    <a:lnTo>
                      <a:pt x="39" y="39"/>
                    </a:lnTo>
                    <a:lnTo>
                      <a:pt x="40" y="59"/>
                    </a:lnTo>
                    <a:lnTo>
                      <a:pt x="52" y="79"/>
                    </a:lnTo>
                    <a:lnTo>
                      <a:pt x="23" y="111"/>
                    </a:lnTo>
                    <a:lnTo>
                      <a:pt x="11" y="103"/>
                    </a:lnTo>
                    <a:lnTo>
                      <a:pt x="4" y="74"/>
                    </a:lnTo>
                    <a:close/>
                  </a:path>
                </a:pathLst>
              </a:custGeom>
              <a:solidFill>
                <a:srgbClr val="FFC080"/>
              </a:solidFill>
              <a:ln w="3175">
                <a:solidFill>
                  <a:srgbClr val="402000"/>
                </a:solidFill>
                <a:prstDash val="solid"/>
                <a:round/>
                <a:headEnd/>
                <a:tailEnd/>
              </a:ln>
            </p:spPr>
            <p:txBody>
              <a:bodyPr/>
              <a:lstStyle/>
              <a:p>
                <a:endParaRPr lang="zh-CN" altLang="en-US"/>
              </a:p>
            </p:txBody>
          </p:sp>
          <p:sp>
            <p:nvSpPr>
              <p:cNvPr id="78119" name="Freeform 121">
                <a:extLst>
                  <a:ext uri="{FF2B5EF4-FFF2-40B4-BE49-F238E27FC236}">
                    <a16:creationId xmlns:a16="http://schemas.microsoft.com/office/drawing/2014/main" id="{9E53096B-2CE4-4C9E-ACC5-C466FBDEBB16}"/>
                  </a:ext>
                </a:extLst>
              </p:cNvPr>
              <p:cNvSpPr>
                <a:spLocks/>
              </p:cNvSpPr>
              <p:nvPr/>
            </p:nvSpPr>
            <p:spPr bwMode="auto">
              <a:xfrm>
                <a:off x="301" y="1841"/>
                <a:ext cx="7" cy="7"/>
              </a:xfrm>
              <a:custGeom>
                <a:avLst/>
                <a:gdLst>
                  <a:gd name="T0" fmla="*/ 1 w 35"/>
                  <a:gd name="T1" fmla="*/ 0 h 34"/>
                  <a:gd name="T2" fmla="*/ 1 w 35"/>
                  <a:gd name="T3" fmla="*/ 0 h 34"/>
                  <a:gd name="T4" fmla="*/ 0 w 35"/>
                  <a:gd name="T5" fmla="*/ 1 h 34"/>
                  <a:gd name="T6" fmla="*/ 0 w 35"/>
                  <a:gd name="T7" fmla="*/ 1 h 34"/>
                  <a:gd name="T8" fmla="*/ 1 w 35"/>
                  <a:gd name="T9" fmla="*/ 0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24" y="0"/>
                    </a:moveTo>
                    <a:lnTo>
                      <a:pt x="35" y="4"/>
                    </a:lnTo>
                    <a:lnTo>
                      <a:pt x="9" y="34"/>
                    </a:lnTo>
                    <a:lnTo>
                      <a:pt x="0" y="26"/>
                    </a:lnTo>
                    <a:lnTo>
                      <a:pt x="24"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20" name="Freeform 122">
                <a:extLst>
                  <a:ext uri="{FF2B5EF4-FFF2-40B4-BE49-F238E27FC236}">
                    <a16:creationId xmlns:a16="http://schemas.microsoft.com/office/drawing/2014/main" id="{4F0ED8E0-7F32-4BE3-AE6D-FC394A9DE6ED}"/>
                  </a:ext>
                </a:extLst>
              </p:cNvPr>
              <p:cNvSpPr>
                <a:spLocks/>
              </p:cNvSpPr>
              <p:nvPr/>
            </p:nvSpPr>
            <p:spPr bwMode="auto">
              <a:xfrm>
                <a:off x="312" y="1815"/>
                <a:ext cx="9" cy="20"/>
              </a:xfrm>
              <a:custGeom>
                <a:avLst/>
                <a:gdLst>
                  <a:gd name="T0" fmla="*/ 0 w 48"/>
                  <a:gd name="T1" fmla="*/ 1 h 97"/>
                  <a:gd name="T2" fmla="*/ 0 w 48"/>
                  <a:gd name="T3" fmla="*/ 2 h 97"/>
                  <a:gd name="T4" fmla="*/ 0 w 48"/>
                  <a:gd name="T5" fmla="*/ 2 h 97"/>
                  <a:gd name="T6" fmla="*/ 0 w 48"/>
                  <a:gd name="T7" fmla="*/ 3 h 97"/>
                  <a:gd name="T8" fmla="*/ 0 w 48"/>
                  <a:gd name="T9" fmla="*/ 3 h 97"/>
                  <a:gd name="T10" fmla="*/ 0 w 48"/>
                  <a:gd name="T11" fmla="*/ 4 h 97"/>
                  <a:gd name="T12" fmla="*/ 1 w 48"/>
                  <a:gd name="T13" fmla="*/ 4 h 97"/>
                  <a:gd name="T14" fmla="*/ 1 w 48"/>
                  <a:gd name="T15" fmla="*/ 4 h 97"/>
                  <a:gd name="T16" fmla="*/ 1 w 48"/>
                  <a:gd name="T17" fmla="*/ 4 h 97"/>
                  <a:gd name="T18" fmla="*/ 2 w 48"/>
                  <a:gd name="T19" fmla="*/ 4 h 97"/>
                  <a:gd name="T20" fmla="*/ 2 w 48"/>
                  <a:gd name="T21" fmla="*/ 4 h 97"/>
                  <a:gd name="T22" fmla="*/ 2 w 48"/>
                  <a:gd name="T23" fmla="*/ 3 h 97"/>
                  <a:gd name="T24" fmla="*/ 2 w 48"/>
                  <a:gd name="T25" fmla="*/ 2 h 97"/>
                  <a:gd name="T26" fmla="*/ 2 w 48"/>
                  <a:gd name="T27" fmla="*/ 2 h 97"/>
                  <a:gd name="T28" fmla="*/ 2 w 48"/>
                  <a:gd name="T29" fmla="*/ 1 h 97"/>
                  <a:gd name="T30" fmla="*/ 2 w 48"/>
                  <a:gd name="T31" fmla="*/ 1 h 97"/>
                  <a:gd name="T32" fmla="*/ 1 w 48"/>
                  <a:gd name="T33" fmla="*/ 0 h 97"/>
                  <a:gd name="T34" fmla="*/ 0 w 48"/>
                  <a:gd name="T35" fmla="*/ 0 h 97"/>
                  <a:gd name="T36" fmla="*/ 0 w 48"/>
                  <a:gd name="T37" fmla="*/ 1 h 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97"/>
                  <a:gd name="T59" fmla="*/ 48 w 48"/>
                  <a:gd name="T60" fmla="*/ 97 h 9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97">
                    <a:moveTo>
                      <a:pt x="0" y="23"/>
                    </a:moveTo>
                    <a:lnTo>
                      <a:pt x="4" y="43"/>
                    </a:lnTo>
                    <a:lnTo>
                      <a:pt x="6" y="51"/>
                    </a:lnTo>
                    <a:lnTo>
                      <a:pt x="7" y="64"/>
                    </a:lnTo>
                    <a:lnTo>
                      <a:pt x="5" y="73"/>
                    </a:lnTo>
                    <a:lnTo>
                      <a:pt x="7" y="84"/>
                    </a:lnTo>
                    <a:lnTo>
                      <a:pt x="14" y="95"/>
                    </a:lnTo>
                    <a:lnTo>
                      <a:pt x="21" y="96"/>
                    </a:lnTo>
                    <a:lnTo>
                      <a:pt x="34" y="97"/>
                    </a:lnTo>
                    <a:lnTo>
                      <a:pt x="43" y="91"/>
                    </a:lnTo>
                    <a:lnTo>
                      <a:pt x="46" y="88"/>
                    </a:lnTo>
                    <a:lnTo>
                      <a:pt x="48" y="77"/>
                    </a:lnTo>
                    <a:lnTo>
                      <a:pt x="48" y="59"/>
                    </a:lnTo>
                    <a:lnTo>
                      <a:pt x="48" y="48"/>
                    </a:lnTo>
                    <a:lnTo>
                      <a:pt x="46" y="32"/>
                    </a:lnTo>
                    <a:lnTo>
                      <a:pt x="44" y="22"/>
                    </a:lnTo>
                    <a:lnTo>
                      <a:pt x="36" y="0"/>
                    </a:lnTo>
                    <a:lnTo>
                      <a:pt x="7" y="1"/>
                    </a:lnTo>
                    <a:lnTo>
                      <a:pt x="0" y="23"/>
                    </a:lnTo>
                    <a:close/>
                  </a:path>
                </a:pathLst>
              </a:custGeom>
              <a:solidFill>
                <a:srgbClr val="FFC080"/>
              </a:solidFill>
              <a:ln w="3175">
                <a:solidFill>
                  <a:srgbClr val="402000"/>
                </a:solidFill>
                <a:prstDash val="solid"/>
                <a:round/>
                <a:headEnd/>
                <a:tailEnd/>
              </a:ln>
            </p:spPr>
            <p:txBody>
              <a:bodyPr/>
              <a:lstStyle/>
              <a:p>
                <a:endParaRPr lang="zh-CN" altLang="en-US"/>
              </a:p>
            </p:txBody>
          </p:sp>
          <p:sp>
            <p:nvSpPr>
              <p:cNvPr id="78121" name="Freeform 123">
                <a:extLst>
                  <a:ext uri="{FF2B5EF4-FFF2-40B4-BE49-F238E27FC236}">
                    <a16:creationId xmlns:a16="http://schemas.microsoft.com/office/drawing/2014/main" id="{8FFBAA60-146B-4A33-ABD6-B06E102E0CF3}"/>
                  </a:ext>
                </a:extLst>
              </p:cNvPr>
              <p:cNvSpPr>
                <a:spLocks/>
              </p:cNvSpPr>
              <p:nvPr/>
            </p:nvSpPr>
            <p:spPr bwMode="auto">
              <a:xfrm>
                <a:off x="315" y="1828"/>
                <a:ext cx="5" cy="4"/>
              </a:xfrm>
              <a:custGeom>
                <a:avLst/>
                <a:gdLst>
                  <a:gd name="T0" fmla="*/ 1 w 24"/>
                  <a:gd name="T1" fmla="*/ 0 h 20"/>
                  <a:gd name="T2" fmla="*/ 1 w 24"/>
                  <a:gd name="T3" fmla="*/ 0 h 20"/>
                  <a:gd name="T4" fmla="*/ 0 w 24"/>
                  <a:gd name="T5" fmla="*/ 0 h 20"/>
                  <a:gd name="T6" fmla="*/ 0 w 24"/>
                  <a:gd name="T7" fmla="*/ 0 h 20"/>
                  <a:gd name="T8" fmla="*/ 0 w 24"/>
                  <a:gd name="T9" fmla="*/ 1 h 20"/>
                  <a:gd name="T10" fmla="*/ 0 w 24"/>
                  <a:gd name="T11" fmla="*/ 0 h 20"/>
                  <a:gd name="T12" fmla="*/ 0 w 24"/>
                  <a:gd name="T13" fmla="*/ 0 h 20"/>
                  <a:gd name="T14" fmla="*/ 1 w 24"/>
                  <a:gd name="T15" fmla="*/ 0 h 20"/>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20"/>
                  <a:gd name="T26" fmla="*/ 24 w 24"/>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20">
                    <a:moveTo>
                      <a:pt x="24" y="5"/>
                    </a:moveTo>
                    <a:lnTo>
                      <a:pt x="12" y="0"/>
                    </a:lnTo>
                    <a:lnTo>
                      <a:pt x="3" y="1"/>
                    </a:lnTo>
                    <a:lnTo>
                      <a:pt x="0" y="5"/>
                    </a:lnTo>
                    <a:lnTo>
                      <a:pt x="1" y="20"/>
                    </a:lnTo>
                    <a:lnTo>
                      <a:pt x="3" y="8"/>
                    </a:lnTo>
                    <a:lnTo>
                      <a:pt x="5" y="4"/>
                    </a:lnTo>
                    <a:lnTo>
                      <a:pt x="24"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7866" name="Group 124">
              <a:extLst>
                <a:ext uri="{FF2B5EF4-FFF2-40B4-BE49-F238E27FC236}">
                  <a16:creationId xmlns:a16="http://schemas.microsoft.com/office/drawing/2014/main" id="{B87DBB4C-7900-4221-A014-29F4159879BC}"/>
                </a:ext>
              </a:extLst>
            </p:cNvPr>
            <p:cNvGrpSpPr>
              <a:grpSpLocks/>
            </p:cNvGrpSpPr>
            <p:nvPr/>
          </p:nvGrpSpPr>
          <p:grpSpPr bwMode="auto">
            <a:xfrm>
              <a:off x="648225" y="5778500"/>
              <a:ext cx="220662" cy="112712"/>
              <a:chOff x="375" y="2315"/>
              <a:chExt cx="139" cy="71"/>
            </a:xfrm>
          </p:grpSpPr>
          <p:sp>
            <p:nvSpPr>
              <p:cNvPr id="78102" name="Freeform 125">
                <a:extLst>
                  <a:ext uri="{FF2B5EF4-FFF2-40B4-BE49-F238E27FC236}">
                    <a16:creationId xmlns:a16="http://schemas.microsoft.com/office/drawing/2014/main" id="{3E1FAB11-1E73-496C-9FC1-9F3A85A3EE82}"/>
                  </a:ext>
                </a:extLst>
              </p:cNvPr>
              <p:cNvSpPr>
                <a:spLocks/>
              </p:cNvSpPr>
              <p:nvPr/>
            </p:nvSpPr>
            <p:spPr bwMode="auto">
              <a:xfrm>
                <a:off x="375" y="2315"/>
                <a:ext cx="139" cy="71"/>
              </a:xfrm>
              <a:custGeom>
                <a:avLst/>
                <a:gdLst>
                  <a:gd name="T0" fmla="*/ 11 w 691"/>
                  <a:gd name="T1" fmla="*/ 0 h 355"/>
                  <a:gd name="T2" fmla="*/ 11 w 691"/>
                  <a:gd name="T3" fmla="*/ 4 h 355"/>
                  <a:gd name="T4" fmla="*/ 19 w 691"/>
                  <a:gd name="T5" fmla="*/ 8 h 355"/>
                  <a:gd name="T6" fmla="*/ 25 w 691"/>
                  <a:gd name="T7" fmla="*/ 9 h 355"/>
                  <a:gd name="T8" fmla="*/ 28 w 691"/>
                  <a:gd name="T9" fmla="*/ 11 h 355"/>
                  <a:gd name="T10" fmla="*/ 28 w 691"/>
                  <a:gd name="T11" fmla="*/ 13 h 355"/>
                  <a:gd name="T12" fmla="*/ 23 w 691"/>
                  <a:gd name="T13" fmla="*/ 14 h 355"/>
                  <a:gd name="T14" fmla="*/ 17 w 691"/>
                  <a:gd name="T15" fmla="*/ 14 h 355"/>
                  <a:gd name="T16" fmla="*/ 11 w 691"/>
                  <a:gd name="T17" fmla="*/ 13 h 355"/>
                  <a:gd name="T18" fmla="*/ 8 w 691"/>
                  <a:gd name="T19" fmla="*/ 12 h 355"/>
                  <a:gd name="T20" fmla="*/ 7 w 691"/>
                  <a:gd name="T21" fmla="*/ 13 h 355"/>
                  <a:gd name="T22" fmla="*/ 3 w 691"/>
                  <a:gd name="T23" fmla="*/ 13 h 355"/>
                  <a:gd name="T24" fmla="*/ 0 w 691"/>
                  <a:gd name="T25" fmla="*/ 13 h 355"/>
                  <a:gd name="T26" fmla="*/ 0 w 691"/>
                  <a:gd name="T27" fmla="*/ 11 h 355"/>
                  <a:gd name="T28" fmla="*/ 0 w 691"/>
                  <a:gd name="T29" fmla="*/ 10 h 355"/>
                  <a:gd name="T30" fmla="*/ 0 w 691"/>
                  <a:gd name="T31" fmla="*/ 7 h 355"/>
                  <a:gd name="T32" fmla="*/ 1 w 691"/>
                  <a:gd name="T33" fmla="*/ 5 h 355"/>
                  <a:gd name="T34" fmla="*/ 2 w 691"/>
                  <a:gd name="T35" fmla="*/ 4 h 355"/>
                  <a:gd name="T36" fmla="*/ 2 w 691"/>
                  <a:gd name="T37" fmla="*/ 0 h 355"/>
                  <a:gd name="T38" fmla="*/ 11 w 691"/>
                  <a:gd name="T39" fmla="*/ 0 h 3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1"/>
                  <a:gd name="T61" fmla="*/ 0 h 355"/>
                  <a:gd name="T62" fmla="*/ 691 w 691"/>
                  <a:gd name="T63" fmla="*/ 355 h 35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1" h="355">
                    <a:moveTo>
                      <a:pt x="279" y="11"/>
                    </a:moveTo>
                    <a:lnTo>
                      <a:pt x="274" y="104"/>
                    </a:lnTo>
                    <a:lnTo>
                      <a:pt x="455" y="189"/>
                    </a:lnTo>
                    <a:lnTo>
                      <a:pt x="607" y="226"/>
                    </a:lnTo>
                    <a:lnTo>
                      <a:pt x="691" y="263"/>
                    </a:lnTo>
                    <a:lnTo>
                      <a:pt x="687" y="313"/>
                    </a:lnTo>
                    <a:lnTo>
                      <a:pt x="577" y="343"/>
                    </a:lnTo>
                    <a:lnTo>
                      <a:pt x="413" y="355"/>
                    </a:lnTo>
                    <a:lnTo>
                      <a:pt x="274" y="331"/>
                    </a:lnTo>
                    <a:lnTo>
                      <a:pt x="188" y="307"/>
                    </a:lnTo>
                    <a:lnTo>
                      <a:pt x="183" y="334"/>
                    </a:lnTo>
                    <a:lnTo>
                      <a:pt x="74" y="331"/>
                    </a:lnTo>
                    <a:lnTo>
                      <a:pt x="7" y="318"/>
                    </a:lnTo>
                    <a:lnTo>
                      <a:pt x="7" y="270"/>
                    </a:lnTo>
                    <a:lnTo>
                      <a:pt x="0" y="242"/>
                    </a:lnTo>
                    <a:lnTo>
                      <a:pt x="0" y="173"/>
                    </a:lnTo>
                    <a:lnTo>
                      <a:pt x="18" y="135"/>
                    </a:lnTo>
                    <a:lnTo>
                      <a:pt x="53" y="91"/>
                    </a:lnTo>
                    <a:lnTo>
                      <a:pt x="60" y="0"/>
                    </a:lnTo>
                    <a:lnTo>
                      <a:pt x="279" y="11"/>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78103" name="Freeform 126">
                <a:extLst>
                  <a:ext uri="{FF2B5EF4-FFF2-40B4-BE49-F238E27FC236}">
                    <a16:creationId xmlns:a16="http://schemas.microsoft.com/office/drawing/2014/main" id="{8F9C627B-8B70-46F1-8D8E-5990D0421C45}"/>
                  </a:ext>
                </a:extLst>
              </p:cNvPr>
              <p:cNvSpPr>
                <a:spLocks/>
              </p:cNvSpPr>
              <p:nvPr/>
            </p:nvSpPr>
            <p:spPr bwMode="auto">
              <a:xfrm>
                <a:off x="421" y="2341"/>
                <a:ext cx="42" cy="22"/>
              </a:xfrm>
              <a:custGeom>
                <a:avLst/>
                <a:gdLst>
                  <a:gd name="T0" fmla="*/ 2 w 208"/>
                  <a:gd name="T1" fmla="*/ 0 h 110"/>
                  <a:gd name="T2" fmla="*/ 0 w 208"/>
                  <a:gd name="T3" fmla="*/ 2 h 110"/>
                  <a:gd name="T4" fmla="*/ 8 w 208"/>
                  <a:gd name="T5" fmla="*/ 4 h 110"/>
                  <a:gd name="T6" fmla="*/ 8 w 208"/>
                  <a:gd name="T7" fmla="*/ 3 h 110"/>
                  <a:gd name="T8" fmla="*/ 2 w 208"/>
                  <a:gd name="T9" fmla="*/ 0 h 110"/>
                  <a:gd name="T10" fmla="*/ 0 60000 65536"/>
                  <a:gd name="T11" fmla="*/ 0 60000 65536"/>
                  <a:gd name="T12" fmla="*/ 0 60000 65536"/>
                  <a:gd name="T13" fmla="*/ 0 60000 65536"/>
                  <a:gd name="T14" fmla="*/ 0 60000 65536"/>
                  <a:gd name="T15" fmla="*/ 0 w 208"/>
                  <a:gd name="T16" fmla="*/ 0 h 110"/>
                  <a:gd name="T17" fmla="*/ 208 w 208"/>
                  <a:gd name="T18" fmla="*/ 110 h 110"/>
                </a:gdLst>
                <a:ahLst/>
                <a:cxnLst>
                  <a:cxn ang="T10">
                    <a:pos x="T0" y="T1"/>
                  </a:cxn>
                  <a:cxn ang="T11">
                    <a:pos x="T2" y="T3"/>
                  </a:cxn>
                  <a:cxn ang="T12">
                    <a:pos x="T4" y="T5"/>
                  </a:cxn>
                  <a:cxn ang="T13">
                    <a:pos x="T6" y="T7"/>
                  </a:cxn>
                  <a:cxn ang="T14">
                    <a:pos x="T8" y="T9"/>
                  </a:cxn>
                </a:cxnLst>
                <a:rect l="T15" t="T16" r="T17" b="T18"/>
                <a:pathLst>
                  <a:path w="208" h="110">
                    <a:moveTo>
                      <a:pt x="53" y="0"/>
                    </a:moveTo>
                    <a:lnTo>
                      <a:pt x="0" y="58"/>
                    </a:lnTo>
                    <a:lnTo>
                      <a:pt x="186" y="110"/>
                    </a:lnTo>
                    <a:lnTo>
                      <a:pt x="208" y="70"/>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04" name="Freeform 127">
                <a:extLst>
                  <a:ext uri="{FF2B5EF4-FFF2-40B4-BE49-F238E27FC236}">
                    <a16:creationId xmlns:a16="http://schemas.microsoft.com/office/drawing/2014/main" id="{29B98D99-8BDC-4B02-9B20-47A78BD9A027}"/>
                  </a:ext>
                </a:extLst>
              </p:cNvPr>
              <p:cNvSpPr>
                <a:spLocks/>
              </p:cNvSpPr>
              <p:nvPr/>
            </p:nvSpPr>
            <p:spPr bwMode="auto">
              <a:xfrm>
                <a:off x="463" y="2356"/>
                <a:ext cx="46" cy="13"/>
              </a:xfrm>
              <a:custGeom>
                <a:avLst/>
                <a:gdLst>
                  <a:gd name="T0" fmla="*/ 1 w 233"/>
                  <a:gd name="T1" fmla="*/ 0 h 67"/>
                  <a:gd name="T2" fmla="*/ 0 w 233"/>
                  <a:gd name="T3" fmla="*/ 1 h 67"/>
                  <a:gd name="T4" fmla="*/ 5 w 233"/>
                  <a:gd name="T5" fmla="*/ 2 h 67"/>
                  <a:gd name="T6" fmla="*/ 7 w 233"/>
                  <a:gd name="T7" fmla="*/ 3 h 67"/>
                  <a:gd name="T8" fmla="*/ 9 w 233"/>
                  <a:gd name="T9" fmla="*/ 2 h 67"/>
                  <a:gd name="T10" fmla="*/ 7 w 233"/>
                  <a:gd name="T11" fmla="*/ 1 h 67"/>
                  <a:gd name="T12" fmla="*/ 1 w 233"/>
                  <a:gd name="T13" fmla="*/ 0 h 67"/>
                  <a:gd name="T14" fmla="*/ 0 60000 65536"/>
                  <a:gd name="T15" fmla="*/ 0 60000 65536"/>
                  <a:gd name="T16" fmla="*/ 0 60000 65536"/>
                  <a:gd name="T17" fmla="*/ 0 60000 65536"/>
                  <a:gd name="T18" fmla="*/ 0 60000 65536"/>
                  <a:gd name="T19" fmla="*/ 0 60000 65536"/>
                  <a:gd name="T20" fmla="*/ 0 60000 65536"/>
                  <a:gd name="T21" fmla="*/ 0 w 233"/>
                  <a:gd name="T22" fmla="*/ 0 h 67"/>
                  <a:gd name="T23" fmla="*/ 233 w 233"/>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3" h="67">
                    <a:moveTo>
                      <a:pt x="27" y="0"/>
                    </a:moveTo>
                    <a:lnTo>
                      <a:pt x="0" y="32"/>
                    </a:lnTo>
                    <a:lnTo>
                      <a:pt x="115" y="62"/>
                    </a:lnTo>
                    <a:lnTo>
                      <a:pt x="168" y="67"/>
                    </a:lnTo>
                    <a:lnTo>
                      <a:pt x="233" y="64"/>
                    </a:lnTo>
                    <a:lnTo>
                      <a:pt x="165" y="30"/>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05" name="Freeform 128">
                <a:extLst>
                  <a:ext uri="{FF2B5EF4-FFF2-40B4-BE49-F238E27FC236}">
                    <a16:creationId xmlns:a16="http://schemas.microsoft.com/office/drawing/2014/main" id="{282D8BCE-10F3-46D7-BD25-78CB5857800A}"/>
                  </a:ext>
                </a:extLst>
              </p:cNvPr>
              <p:cNvSpPr>
                <a:spLocks/>
              </p:cNvSpPr>
              <p:nvPr/>
            </p:nvSpPr>
            <p:spPr bwMode="auto">
              <a:xfrm>
                <a:off x="376" y="2341"/>
                <a:ext cx="134" cy="41"/>
              </a:xfrm>
              <a:custGeom>
                <a:avLst/>
                <a:gdLst>
                  <a:gd name="T0" fmla="*/ 27 w 670"/>
                  <a:gd name="T1" fmla="*/ 7 h 209"/>
                  <a:gd name="T2" fmla="*/ 27 w 670"/>
                  <a:gd name="T3" fmla="*/ 6 h 209"/>
                  <a:gd name="T4" fmla="*/ 23 w 670"/>
                  <a:gd name="T5" fmla="*/ 6 h 209"/>
                  <a:gd name="T6" fmla="*/ 18 w 670"/>
                  <a:gd name="T7" fmla="*/ 5 h 209"/>
                  <a:gd name="T8" fmla="*/ 14 w 670"/>
                  <a:gd name="T9" fmla="*/ 5 h 209"/>
                  <a:gd name="T10" fmla="*/ 8 w 670"/>
                  <a:gd name="T11" fmla="*/ 3 h 209"/>
                  <a:gd name="T12" fmla="*/ 6 w 670"/>
                  <a:gd name="T13" fmla="*/ 2 h 209"/>
                  <a:gd name="T14" fmla="*/ 3 w 670"/>
                  <a:gd name="T15" fmla="*/ 1 h 209"/>
                  <a:gd name="T16" fmla="*/ 2 w 670"/>
                  <a:gd name="T17" fmla="*/ 0 h 209"/>
                  <a:gd name="T18" fmla="*/ 0 w 670"/>
                  <a:gd name="T19" fmla="*/ 2 h 209"/>
                  <a:gd name="T20" fmla="*/ 0 w 670"/>
                  <a:gd name="T21" fmla="*/ 5 h 209"/>
                  <a:gd name="T22" fmla="*/ 2 w 670"/>
                  <a:gd name="T23" fmla="*/ 6 h 209"/>
                  <a:gd name="T24" fmla="*/ 7 w 670"/>
                  <a:gd name="T25" fmla="*/ 6 h 209"/>
                  <a:gd name="T26" fmla="*/ 9 w 670"/>
                  <a:gd name="T27" fmla="*/ 6 h 209"/>
                  <a:gd name="T28" fmla="*/ 12 w 670"/>
                  <a:gd name="T29" fmla="*/ 7 h 209"/>
                  <a:gd name="T30" fmla="*/ 16 w 670"/>
                  <a:gd name="T31" fmla="*/ 8 h 209"/>
                  <a:gd name="T32" fmla="*/ 18 w 670"/>
                  <a:gd name="T33" fmla="*/ 8 h 209"/>
                  <a:gd name="T34" fmla="*/ 22 w 670"/>
                  <a:gd name="T35" fmla="*/ 8 h 209"/>
                  <a:gd name="T36" fmla="*/ 27 w 670"/>
                  <a:gd name="T37" fmla="*/ 7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0"/>
                  <a:gd name="T58" fmla="*/ 0 h 209"/>
                  <a:gd name="T59" fmla="*/ 670 w 670"/>
                  <a:gd name="T60" fmla="*/ 209 h 2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0" h="209">
                    <a:moveTo>
                      <a:pt x="670" y="178"/>
                    </a:moveTo>
                    <a:lnTo>
                      <a:pt x="670" y="146"/>
                    </a:lnTo>
                    <a:lnTo>
                      <a:pt x="582" y="155"/>
                    </a:lnTo>
                    <a:lnTo>
                      <a:pt x="442" y="134"/>
                    </a:lnTo>
                    <a:lnTo>
                      <a:pt x="361" y="116"/>
                    </a:lnTo>
                    <a:lnTo>
                      <a:pt x="206" y="66"/>
                    </a:lnTo>
                    <a:lnTo>
                      <a:pt x="140" y="58"/>
                    </a:lnTo>
                    <a:lnTo>
                      <a:pt x="73" y="34"/>
                    </a:lnTo>
                    <a:lnTo>
                      <a:pt x="40" y="0"/>
                    </a:lnTo>
                    <a:lnTo>
                      <a:pt x="0" y="43"/>
                    </a:lnTo>
                    <a:lnTo>
                      <a:pt x="0" y="132"/>
                    </a:lnTo>
                    <a:lnTo>
                      <a:pt x="49" y="146"/>
                    </a:lnTo>
                    <a:lnTo>
                      <a:pt x="170" y="162"/>
                    </a:lnTo>
                    <a:lnTo>
                      <a:pt x="218" y="167"/>
                    </a:lnTo>
                    <a:lnTo>
                      <a:pt x="298" y="196"/>
                    </a:lnTo>
                    <a:lnTo>
                      <a:pt x="388" y="209"/>
                    </a:lnTo>
                    <a:lnTo>
                      <a:pt x="452" y="209"/>
                    </a:lnTo>
                    <a:lnTo>
                      <a:pt x="553" y="209"/>
                    </a:lnTo>
                    <a:lnTo>
                      <a:pt x="670"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106" name="Freeform 129">
                <a:extLst>
                  <a:ext uri="{FF2B5EF4-FFF2-40B4-BE49-F238E27FC236}">
                    <a16:creationId xmlns:a16="http://schemas.microsoft.com/office/drawing/2014/main" id="{65A60BAE-B0CF-4291-A83A-379395E29DE5}"/>
                  </a:ext>
                </a:extLst>
              </p:cNvPr>
              <p:cNvSpPr>
                <a:spLocks/>
              </p:cNvSpPr>
              <p:nvPr/>
            </p:nvSpPr>
            <p:spPr bwMode="auto">
              <a:xfrm>
                <a:off x="386" y="2317"/>
                <a:ext cx="44" cy="34"/>
              </a:xfrm>
              <a:custGeom>
                <a:avLst/>
                <a:gdLst>
                  <a:gd name="T0" fmla="*/ 9 w 219"/>
                  <a:gd name="T1" fmla="*/ 0 h 171"/>
                  <a:gd name="T2" fmla="*/ 8 w 219"/>
                  <a:gd name="T3" fmla="*/ 4 h 171"/>
                  <a:gd name="T4" fmla="*/ 9 w 219"/>
                  <a:gd name="T5" fmla="*/ 5 h 171"/>
                  <a:gd name="T6" fmla="*/ 7 w 219"/>
                  <a:gd name="T7" fmla="*/ 7 h 171"/>
                  <a:gd name="T8" fmla="*/ 4 w 219"/>
                  <a:gd name="T9" fmla="*/ 7 h 171"/>
                  <a:gd name="T10" fmla="*/ 1 w 219"/>
                  <a:gd name="T11" fmla="*/ 6 h 171"/>
                  <a:gd name="T12" fmla="*/ 0 w 219"/>
                  <a:gd name="T13" fmla="*/ 4 h 171"/>
                  <a:gd name="T14" fmla="*/ 1 w 219"/>
                  <a:gd name="T15" fmla="*/ 4 h 171"/>
                  <a:gd name="T16" fmla="*/ 1 w 219"/>
                  <a:gd name="T17" fmla="*/ 0 h 171"/>
                  <a:gd name="T18" fmla="*/ 9 w 219"/>
                  <a:gd name="T19" fmla="*/ 0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171"/>
                  <a:gd name="T32" fmla="*/ 219 w 219"/>
                  <a:gd name="T33" fmla="*/ 171 h 1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171">
                    <a:moveTo>
                      <a:pt x="214" y="11"/>
                    </a:moveTo>
                    <a:lnTo>
                      <a:pt x="207" y="96"/>
                    </a:lnTo>
                    <a:lnTo>
                      <a:pt x="219" y="114"/>
                    </a:lnTo>
                    <a:lnTo>
                      <a:pt x="170" y="171"/>
                    </a:lnTo>
                    <a:lnTo>
                      <a:pt x="103" y="171"/>
                    </a:lnTo>
                    <a:lnTo>
                      <a:pt x="26" y="146"/>
                    </a:lnTo>
                    <a:lnTo>
                      <a:pt x="0" y="112"/>
                    </a:lnTo>
                    <a:lnTo>
                      <a:pt x="15" y="89"/>
                    </a:lnTo>
                    <a:lnTo>
                      <a:pt x="20" y="0"/>
                    </a:lnTo>
                    <a:lnTo>
                      <a:pt x="214"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7867" name="Group 130">
              <a:extLst>
                <a:ext uri="{FF2B5EF4-FFF2-40B4-BE49-F238E27FC236}">
                  <a16:creationId xmlns:a16="http://schemas.microsoft.com/office/drawing/2014/main" id="{6D395F36-4EE1-46FA-B4F0-B4E49AAAF2F7}"/>
                </a:ext>
              </a:extLst>
            </p:cNvPr>
            <p:cNvGrpSpPr>
              <a:grpSpLocks/>
            </p:cNvGrpSpPr>
            <p:nvPr/>
          </p:nvGrpSpPr>
          <p:grpSpPr bwMode="auto">
            <a:xfrm>
              <a:off x="652987" y="5581650"/>
              <a:ext cx="92075" cy="225425"/>
              <a:chOff x="378" y="2191"/>
              <a:chExt cx="58" cy="142"/>
            </a:xfrm>
          </p:grpSpPr>
          <p:sp>
            <p:nvSpPr>
              <p:cNvPr id="78100" name="Freeform 131">
                <a:extLst>
                  <a:ext uri="{FF2B5EF4-FFF2-40B4-BE49-F238E27FC236}">
                    <a16:creationId xmlns:a16="http://schemas.microsoft.com/office/drawing/2014/main" id="{DF3F7A65-CD63-4830-8421-AA1F1F07A773}"/>
                  </a:ext>
                </a:extLst>
              </p:cNvPr>
              <p:cNvSpPr>
                <a:spLocks/>
              </p:cNvSpPr>
              <p:nvPr/>
            </p:nvSpPr>
            <p:spPr bwMode="auto">
              <a:xfrm>
                <a:off x="378" y="2191"/>
                <a:ext cx="58" cy="142"/>
              </a:xfrm>
              <a:custGeom>
                <a:avLst/>
                <a:gdLst>
                  <a:gd name="T0" fmla="*/ 1 w 292"/>
                  <a:gd name="T1" fmla="*/ 1 h 710"/>
                  <a:gd name="T2" fmla="*/ 0 w 292"/>
                  <a:gd name="T3" fmla="*/ 10 h 710"/>
                  <a:gd name="T4" fmla="*/ 0 w 292"/>
                  <a:gd name="T5" fmla="*/ 18 h 710"/>
                  <a:gd name="T6" fmla="*/ 0 w 292"/>
                  <a:gd name="T7" fmla="*/ 27 h 710"/>
                  <a:gd name="T8" fmla="*/ 6 w 292"/>
                  <a:gd name="T9" fmla="*/ 28 h 710"/>
                  <a:gd name="T10" fmla="*/ 11 w 292"/>
                  <a:gd name="T11" fmla="*/ 28 h 710"/>
                  <a:gd name="T12" fmla="*/ 12 w 292"/>
                  <a:gd name="T13" fmla="*/ 0 h 710"/>
                  <a:gd name="T14" fmla="*/ 1 w 292"/>
                  <a:gd name="T15" fmla="*/ 1 h 710"/>
                  <a:gd name="T16" fmla="*/ 0 60000 65536"/>
                  <a:gd name="T17" fmla="*/ 0 60000 65536"/>
                  <a:gd name="T18" fmla="*/ 0 60000 65536"/>
                  <a:gd name="T19" fmla="*/ 0 60000 65536"/>
                  <a:gd name="T20" fmla="*/ 0 60000 65536"/>
                  <a:gd name="T21" fmla="*/ 0 60000 65536"/>
                  <a:gd name="T22" fmla="*/ 0 60000 65536"/>
                  <a:gd name="T23" fmla="*/ 0 60000 65536"/>
                  <a:gd name="T24" fmla="*/ 0 w 292"/>
                  <a:gd name="T25" fmla="*/ 0 h 710"/>
                  <a:gd name="T26" fmla="*/ 292 w 292"/>
                  <a:gd name="T27" fmla="*/ 710 h 7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2" h="710">
                    <a:moveTo>
                      <a:pt x="24" y="15"/>
                    </a:moveTo>
                    <a:lnTo>
                      <a:pt x="6" y="256"/>
                    </a:lnTo>
                    <a:lnTo>
                      <a:pt x="10" y="454"/>
                    </a:lnTo>
                    <a:lnTo>
                      <a:pt x="0" y="678"/>
                    </a:lnTo>
                    <a:lnTo>
                      <a:pt x="144" y="710"/>
                    </a:lnTo>
                    <a:lnTo>
                      <a:pt x="283" y="710"/>
                    </a:lnTo>
                    <a:lnTo>
                      <a:pt x="292" y="0"/>
                    </a:lnTo>
                    <a:lnTo>
                      <a:pt x="24" y="15"/>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78101" name="Freeform 132">
                <a:extLst>
                  <a:ext uri="{FF2B5EF4-FFF2-40B4-BE49-F238E27FC236}">
                    <a16:creationId xmlns:a16="http://schemas.microsoft.com/office/drawing/2014/main" id="{6D9218B1-70C1-4887-8150-1B65E054911F}"/>
                  </a:ext>
                </a:extLst>
              </p:cNvPr>
              <p:cNvSpPr>
                <a:spLocks/>
              </p:cNvSpPr>
              <p:nvPr/>
            </p:nvSpPr>
            <p:spPr bwMode="auto">
              <a:xfrm>
                <a:off x="383" y="2193"/>
                <a:ext cx="50" cy="136"/>
              </a:xfrm>
              <a:custGeom>
                <a:avLst/>
                <a:gdLst>
                  <a:gd name="T0" fmla="*/ 1 w 252"/>
                  <a:gd name="T1" fmla="*/ 1 h 681"/>
                  <a:gd name="T2" fmla="*/ 0 w 252"/>
                  <a:gd name="T3" fmla="*/ 9 h 681"/>
                  <a:gd name="T4" fmla="*/ 0 w 252"/>
                  <a:gd name="T5" fmla="*/ 15 h 681"/>
                  <a:gd name="T6" fmla="*/ 0 w 252"/>
                  <a:gd name="T7" fmla="*/ 25 h 681"/>
                  <a:gd name="T8" fmla="*/ 5 w 252"/>
                  <a:gd name="T9" fmla="*/ 27 h 681"/>
                  <a:gd name="T10" fmla="*/ 9 w 252"/>
                  <a:gd name="T11" fmla="*/ 27 h 681"/>
                  <a:gd name="T12" fmla="*/ 10 w 252"/>
                  <a:gd name="T13" fmla="*/ 0 h 681"/>
                  <a:gd name="T14" fmla="*/ 1 w 252"/>
                  <a:gd name="T15" fmla="*/ 1 h 681"/>
                  <a:gd name="T16" fmla="*/ 0 60000 65536"/>
                  <a:gd name="T17" fmla="*/ 0 60000 65536"/>
                  <a:gd name="T18" fmla="*/ 0 60000 65536"/>
                  <a:gd name="T19" fmla="*/ 0 60000 65536"/>
                  <a:gd name="T20" fmla="*/ 0 60000 65536"/>
                  <a:gd name="T21" fmla="*/ 0 60000 65536"/>
                  <a:gd name="T22" fmla="*/ 0 60000 65536"/>
                  <a:gd name="T23" fmla="*/ 0 60000 65536"/>
                  <a:gd name="T24" fmla="*/ 0 w 252"/>
                  <a:gd name="T25" fmla="*/ 0 h 681"/>
                  <a:gd name="T26" fmla="*/ 252 w 252"/>
                  <a:gd name="T27" fmla="*/ 681 h 6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2" h="681">
                    <a:moveTo>
                      <a:pt x="23" y="21"/>
                    </a:moveTo>
                    <a:lnTo>
                      <a:pt x="0" y="223"/>
                    </a:lnTo>
                    <a:lnTo>
                      <a:pt x="5" y="385"/>
                    </a:lnTo>
                    <a:lnTo>
                      <a:pt x="5" y="633"/>
                    </a:lnTo>
                    <a:lnTo>
                      <a:pt x="128" y="681"/>
                    </a:lnTo>
                    <a:lnTo>
                      <a:pt x="238" y="681"/>
                    </a:lnTo>
                    <a:lnTo>
                      <a:pt x="252" y="0"/>
                    </a:lnTo>
                    <a:lnTo>
                      <a:pt x="23" y="2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7868" name="Group 133">
              <a:extLst>
                <a:ext uri="{FF2B5EF4-FFF2-40B4-BE49-F238E27FC236}">
                  <a16:creationId xmlns:a16="http://schemas.microsoft.com/office/drawing/2014/main" id="{73B94B65-630B-492A-80CD-F0266E75908B}"/>
                </a:ext>
              </a:extLst>
            </p:cNvPr>
            <p:cNvGrpSpPr>
              <a:grpSpLocks/>
            </p:cNvGrpSpPr>
            <p:nvPr/>
          </p:nvGrpSpPr>
          <p:grpSpPr bwMode="auto">
            <a:xfrm>
              <a:off x="700612" y="5810250"/>
              <a:ext cx="223838" cy="112712"/>
              <a:chOff x="408" y="2335"/>
              <a:chExt cx="141" cy="71"/>
            </a:xfrm>
          </p:grpSpPr>
          <p:sp>
            <p:nvSpPr>
              <p:cNvPr id="78095" name="Freeform 134">
                <a:extLst>
                  <a:ext uri="{FF2B5EF4-FFF2-40B4-BE49-F238E27FC236}">
                    <a16:creationId xmlns:a16="http://schemas.microsoft.com/office/drawing/2014/main" id="{21159C40-4899-4340-BC0C-5D9015F731D4}"/>
                  </a:ext>
                </a:extLst>
              </p:cNvPr>
              <p:cNvSpPr>
                <a:spLocks/>
              </p:cNvSpPr>
              <p:nvPr/>
            </p:nvSpPr>
            <p:spPr bwMode="auto">
              <a:xfrm>
                <a:off x="408" y="2335"/>
                <a:ext cx="141" cy="71"/>
              </a:xfrm>
              <a:custGeom>
                <a:avLst/>
                <a:gdLst>
                  <a:gd name="T0" fmla="*/ 11 w 703"/>
                  <a:gd name="T1" fmla="*/ 1 h 356"/>
                  <a:gd name="T2" fmla="*/ 11 w 703"/>
                  <a:gd name="T3" fmla="*/ 4 h 356"/>
                  <a:gd name="T4" fmla="*/ 19 w 703"/>
                  <a:gd name="T5" fmla="*/ 8 h 356"/>
                  <a:gd name="T6" fmla="*/ 25 w 703"/>
                  <a:gd name="T7" fmla="*/ 9 h 356"/>
                  <a:gd name="T8" fmla="*/ 28 w 703"/>
                  <a:gd name="T9" fmla="*/ 11 h 356"/>
                  <a:gd name="T10" fmla="*/ 28 w 703"/>
                  <a:gd name="T11" fmla="*/ 13 h 356"/>
                  <a:gd name="T12" fmla="*/ 24 w 703"/>
                  <a:gd name="T13" fmla="*/ 14 h 356"/>
                  <a:gd name="T14" fmla="*/ 17 w 703"/>
                  <a:gd name="T15" fmla="*/ 14 h 356"/>
                  <a:gd name="T16" fmla="*/ 11 w 703"/>
                  <a:gd name="T17" fmla="*/ 13 h 356"/>
                  <a:gd name="T18" fmla="*/ 8 w 703"/>
                  <a:gd name="T19" fmla="*/ 12 h 356"/>
                  <a:gd name="T20" fmla="*/ 8 w 703"/>
                  <a:gd name="T21" fmla="*/ 13 h 356"/>
                  <a:gd name="T22" fmla="*/ 3 w 703"/>
                  <a:gd name="T23" fmla="*/ 13 h 356"/>
                  <a:gd name="T24" fmla="*/ 0 w 703"/>
                  <a:gd name="T25" fmla="*/ 13 h 356"/>
                  <a:gd name="T26" fmla="*/ 0 w 703"/>
                  <a:gd name="T27" fmla="*/ 11 h 356"/>
                  <a:gd name="T28" fmla="*/ 0 w 703"/>
                  <a:gd name="T29" fmla="*/ 10 h 356"/>
                  <a:gd name="T30" fmla="*/ 0 w 703"/>
                  <a:gd name="T31" fmla="*/ 7 h 356"/>
                  <a:gd name="T32" fmla="*/ 1 w 703"/>
                  <a:gd name="T33" fmla="*/ 5 h 356"/>
                  <a:gd name="T34" fmla="*/ 2 w 703"/>
                  <a:gd name="T35" fmla="*/ 4 h 356"/>
                  <a:gd name="T36" fmla="*/ 3 w 703"/>
                  <a:gd name="T37" fmla="*/ 0 h 356"/>
                  <a:gd name="T38" fmla="*/ 11 w 703"/>
                  <a:gd name="T39" fmla="*/ 1 h 3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3"/>
                  <a:gd name="T61" fmla="*/ 0 h 356"/>
                  <a:gd name="T62" fmla="*/ 703 w 703"/>
                  <a:gd name="T63" fmla="*/ 356 h 3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3" h="356">
                    <a:moveTo>
                      <a:pt x="285" y="13"/>
                    </a:moveTo>
                    <a:lnTo>
                      <a:pt x="280" y="104"/>
                    </a:lnTo>
                    <a:lnTo>
                      <a:pt x="463" y="191"/>
                    </a:lnTo>
                    <a:lnTo>
                      <a:pt x="617" y="227"/>
                    </a:lnTo>
                    <a:lnTo>
                      <a:pt x="703" y="264"/>
                    </a:lnTo>
                    <a:lnTo>
                      <a:pt x="698" y="314"/>
                    </a:lnTo>
                    <a:lnTo>
                      <a:pt x="588" y="345"/>
                    </a:lnTo>
                    <a:lnTo>
                      <a:pt x="420" y="356"/>
                    </a:lnTo>
                    <a:lnTo>
                      <a:pt x="280" y="332"/>
                    </a:lnTo>
                    <a:lnTo>
                      <a:pt x="194" y="307"/>
                    </a:lnTo>
                    <a:lnTo>
                      <a:pt x="188" y="335"/>
                    </a:lnTo>
                    <a:lnTo>
                      <a:pt x="76" y="332"/>
                    </a:lnTo>
                    <a:lnTo>
                      <a:pt x="8" y="320"/>
                    </a:lnTo>
                    <a:lnTo>
                      <a:pt x="8" y="271"/>
                    </a:lnTo>
                    <a:lnTo>
                      <a:pt x="0" y="243"/>
                    </a:lnTo>
                    <a:lnTo>
                      <a:pt x="0" y="174"/>
                    </a:lnTo>
                    <a:lnTo>
                      <a:pt x="22" y="136"/>
                    </a:lnTo>
                    <a:lnTo>
                      <a:pt x="56" y="94"/>
                    </a:lnTo>
                    <a:lnTo>
                      <a:pt x="64" y="0"/>
                    </a:lnTo>
                    <a:lnTo>
                      <a:pt x="285" y="13"/>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78096" name="Freeform 135">
                <a:extLst>
                  <a:ext uri="{FF2B5EF4-FFF2-40B4-BE49-F238E27FC236}">
                    <a16:creationId xmlns:a16="http://schemas.microsoft.com/office/drawing/2014/main" id="{6FE87113-6210-4C29-84C7-AE1BBE911575}"/>
                  </a:ext>
                </a:extLst>
              </p:cNvPr>
              <p:cNvSpPr>
                <a:spLocks/>
              </p:cNvSpPr>
              <p:nvPr/>
            </p:nvSpPr>
            <p:spPr bwMode="auto">
              <a:xfrm>
                <a:off x="455" y="2361"/>
                <a:ext cx="42" cy="22"/>
              </a:xfrm>
              <a:custGeom>
                <a:avLst/>
                <a:gdLst>
                  <a:gd name="T0" fmla="*/ 2 w 210"/>
                  <a:gd name="T1" fmla="*/ 0 h 111"/>
                  <a:gd name="T2" fmla="*/ 0 w 210"/>
                  <a:gd name="T3" fmla="*/ 2 h 111"/>
                  <a:gd name="T4" fmla="*/ 7 w 210"/>
                  <a:gd name="T5" fmla="*/ 4 h 111"/>
                  <a:gd name="T6" fmla="*/ 8 w 210"/>
                  <a:gd name="T7" fmla="*/ 3 h 111"/>
                  <a:gd name="T8" fmla="*/ 2 w 210"/>
                  <a:gd name="T9" fmla="*/ 0 h 111"/>
                  <a:gd name="T10" fmla="*/ 0 60000 65536"/>
                  <a:gd name="T11" fmla="*/ 0 60000 65536"/>
                  <a:gd name="T12" fmla="*/ 0 60000 65536"/>
                  <a:gd name="T13" fmla="*/ 0 60000 65536"/>
                  <a:gd name="T14" fmla="*/ 0 60000 65536"/>
                  <a:gd name="T15" fmla="*/ 0 w 210"/>
                  <a:gd name="T16" fmla="*/ 0 h 111"/>
                  <a:gd name="T17" fmla="*/ 210 w 210"/>
                  <a:gd name="T18" fmla="*/ 111 h 111"/>
                </a:gdLst>
                <a:ahLst/>
                <a:cxnLst>
                  <a:cxn ang="T10">
                    <a:pos x="T0" y="T1"/>
                  </a:cxn>
                  <a:cxn ang="T11">
                    <a:pos x="T2" y="T3"/>
                  </a:cxn>
                  <a:cxn ang="T12">
                    <a:pos x="T4" y="T5"/>
                  </a:cxn>
                  <a:cxn ang="T13">
                    <a:pos x="T6" y="T7"/>
                  </a:cxn>
                  <a:cxn ang="T14">
                    <a:pos x="T8" y="T9"/>
                  </a:cxn>
                </a:cxnLst>
                <a:rect l="T15" t="T16" r="T17" b="T18"/>
                <a:pathLst>
                  <a:path w="210" h="111">
                    <a:moveTo>
                      <a:pt x="53" y="0"/>
                    </a:moveTo>
                    <a:lnTo>
                      <a:pt x="0" y="60"/>
                    </a:lnTo>
                    <a:lnTo>
                      <a:pt x="187" y="111"/>
                    </a:lnTo>
                    <a:lnTo>
                      <a:pt x="210" y="71"/>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97" name="Freeform 136">
                <a:extLst>
                  <a:ext uri="{FF2B5EF4-FFF2-40B4-BE49-F238E27FC236}">
                    <a16:creationId xmlns:a16="http://schemas.microsoft.com/office/drawing/2014/main" id="{8BACD9F5-2F33-4572-86CB-7082A5B17984}"/>
                  </a:ext>
                </a:extLst>
              </p:cNvPr>
              <p:cNvSpPr>
                <a:spLocks/>
              </p:cNvSpPr>
              <p:nvPr/>
            </p:nvSpPr>
            <p:spPr bwMode="auto">
              <a:xfrm>
                <a:off x="497" y="2377"/>
                <a:ext cx="47" cy="13"/>
              </a:xfrm>
              <a:custGeom>
                <a:avLst/>
                <a:gdLst>
                  <a:gd name="T0" fmla="*/ 1 w 237"/>
                  <a:gd name="T1" fmla="*/ 0 h 66"/>
                  <a:gd name="T2" fmla="*/ 0 w 237"/>
                  <a:gd name="T3" fmla="*/ 1 h 66"/>
                  <a:gd name="T4" fmla="*/ 5 w 237"/>
                  <a:gd name="T5" fmla="*/ 2 h 66"/>
                  <a:gd name="T6" fmla="*/ 7 w 237"/>
                  <a:gd name="T7" fmla="*/ 3 h 66"/>
                  <a:gd name="T8" fmla="*/ 9 w 237"/>
                  <a:gd name="T9" fmla="*/ 2 h 66"/>
                  <a:gd name="T10" fmla="*/ 7 w 237"/>
                  <a:gd name="T11" fmla="*/ 1 h 66"/>
                  <a:gd name="T12" fmla="*/ 1 w 237"/>
                  <a:gd name="T13" fmla="*/ 0 h 66"/>
                  <a:gd name="T14" fmla="*/ 0 60000 65536"/>
                  <a:gd name="T15" fmla="*/ 0 60000 65536"/>
                  <a:gd name="T16" fmla="*/ 0 60000 65536"/>
                  <a:gd name="T17" fmla="*/ 0 60000 65536"/>
                  <a:gd name="T18" fmla="*/ 0 60000 65536"/>
                  <a:gd name="T19" fmla="*/ 0 60000 65536"/>
                  <a:gd name="T20" fmla="*/ 0 60000 65536"/>
                  <a:gd name="T21" fmla="*/ 0 w 237"/>
                  <a:gd name="T22" fmla="*/ 0 h 66"/>
                  <a:gd name="T23" fmla="*/ 237 w 237"/>
                  <a:gd name="T24" fmla="*/ 66 h 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7" h="66">
                    <a:moveTo>
                      <a:pt x="27" y="0"/>
                    </a:moveTo>
                    <a:lnTo>
                      <a:pt x="0" y="31"/>
                    </a:lnTo>
                    <a:lnTo>
                      <a:pt x="116" y="59"/>
                    </a:lnTo>
                    <a:lnTo>
                      <a:pt x="171" y="66"/>
                    </a:lnTo>
                    <a:lnTo>
                      <a:pt x="237" y="61"/>
                    </a:lnTo>
                    <a:lnTo>
                      <a:pt x="168" y="28"/>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98" name="Freeform 137">
                <a:extLst>
                  <a:ext uri="{FF2B5EF4-FFF2-40B4-BE49-F238E27FC236}">
                    <a16:creationId xmlns:a16="http://schemas.microsoft.com/office/drawing/2014/main" id="{03266898-2A38-402D-84AB-46B02BBA4F17}"/>
                  </a:ext>
                </a:extLst>
              </p:cNvPr>
              <p:cNvSpPr>
                <a:spLocks/>
              </p:cNvSpPr>
              <p:nvPr/>
            </p:nvSpPr>
            <p:spPr bwMode="auto">
              <a:xfrm>
                <a:off x="410" y="2361"/>
                <a:ext cx="135" cy="42"/>
              </a:xfrm>
              <a:custGeom>
                <a:avLst/>
                <a:gdLst>
                  <a:gd name="T0" fmla="*/ 27 w 678"/>
                  <a:gd name="T1" fmla="*/ 7 h 211"/>
                  <a:gd name="T2" fmla="*/ 27 w 678"/>
                  <a:gd name="T3" fmla="*/ 6 h 211"/>
                  <a:gd name="T4" fmla="*/ 23 w 678"/>
                  <a:gd name="T5" fmla="*/ 6 h 211"/>
                  <a:gd name="T6" fmla="*/ 18 w 678"/>
                  <a:gd name="T7" fmla="*/ 5 h 211"/>
                  <a:gd name="T8" fmla="*/ 15 w 678"/>
                  <a:gd name="T9" fmla="*/ 5 h 211"/>
                  <a:gd name="T10" fmla="*/ 8 w 678"/>
                  <a:gd name="T11" fmla="*/ 3 h 211"/>
                  <a:gd name="T12" fmla="*/ 6 w 678"/>
                  <a:gd name="T13" fmla="*/ 2 h 211"/>
                  <a:gd name="T14" fmla="*/ 3 w 678"/>
                  <a:gd name="T15" fmla="*/ 1 h 211"/>
                  <a:gd name="T16" fmla="*/ 2 w 678"/>
                  <a:gd name="T17" fmla="*/ 0 h 211"/>
                  <a:gd name="T18" fmla="*/ 0 w 678"/>
                  <a:gd name="T19" fmla="*/ 2 h 211"/>
                  <a:gd name="T20" fmla="*/ 0 w 678"/>
                  <a:gd name="T21" fmla="*/ 5 h 211"/>
                  <a:gd name="T22" fmla="*/ 2 w 678"/>
                  <a:gd name="T23" fmla="*/ 6 h 211"/>
                  <a:gd name="T24" fmla="*/ 7 w 678"/>
                  <a:gd name="T25" fmla="*/ 6 h 211"/>
                  <a:gd name="T26" fmla="*/ 9 w 678"/>
                  <a:gd name="T27" fmla="*/ 7 h 211"/>
                  <a:gd name="T28" fmla="*/ 12 w 678"/>
                  <a:gd name="T29" fmla="*/ 8 h 211"/>
                  <a:gd name="T30" fmla="*/ 16 w 678"/>
                  <a:gd name="T31" fmla="*/ 8 h 211"/>
                  <a:gd name="T32" fmla="*/ 18 w 678"/>
                  <a:gd name="T33" fmla="*/ 8 h 211"/>
                  <a:gd name="T34" fmla="*/ 22 w 678"/>
                  <a:gd name="T35" fmla="*/ 8 h 211"/>
                  <a:gd name="T36" fmla="*/ 27 w 678"/>
                  <a:gd name="T37" fmla="*/ 7 h 2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8"/>
                  <a:gd name="T58" fmla="*/ 0 h 211"/>
                  <a:gd name="T59" fmla="*/ 678 w 678"/>
                  <a:gd name="T60" fmla="*/ 211 h 2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8" h="211">
                    <a:moveTo>
                      <a:pt x="678" y="178"/>
                    </a:moveTo>
                    <a:lnTo>
                      <a:pt x="678" y="147"/>
                    </a:lnTo>
                    <a:lnTo>
                      <a:pt x="590" y="156"/>
                    </a:lnTo>
                    <a:lnTo>
                      <a:pt x="446" y="136"/>
                    </a:lnTo>
                    <a:lnTo>
                      <a:pt x="365" y="117"/>
                    </a:lnTo>
                    <a:lnTo>
                      <a:pt x="209" y="66"/>
                    </a:lnTo>
                    <a:lnTo>
                      <a:pt x="140" y="60"/>
                    </a:lnTo>
                    <a:lnTo>
                      <a:pt x="74" y="35"/>
                    </a:lnTo>
                    <a:lnTo>
                      <a:pt x="39" y="0"/>
                    </a:lnTo>
                    <a:lnTo>
                      <a:pt x="0" y="44"/>
                    </a:lnTo>
                    <a:lnTo>
                      <a:pt x="0" y="133"/>
                    </a:lnTo>
                    <a:lnTo>
                      <a:pt x="50" y="147"/>
                    </a:lnTo>
                    <a:lnTo>
                      <a:pt x="171" y="162"/>
                    </a:lnTo>
                    <a:lnTo>
                      <a:pt x="220" y="170"/>
                    </a:lnTo>
                    <a:lnTo>
                      <a:pt x="300" y="197"/>
                    </a:lnTo>
                    <a:lnTo>
                      <a:pt x="392" y="211"/>
                    </a:lnTo>
                    <a:lnTo>
                      <a:pt x="458" y="211"/>
                    </a:lnTo>
                    <a:lnTo>
                      <a:pt x="560" y="211"/>
                    </a:lnTo>
                    <a:lnTo>
                      <a:pt x="678"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99" name="Freeform 138">
                <a:extLst>
                  <a:ext uri="{FF2B5EF4-FFF2-40B4-BE49-F238E27FC236}">
                    <a16:creationId xmlns:a16="http://schemas.microsoft.com/office/drawing/2014/main" id="{44C13B86-F7F5-46E1-BE45-207AADC122E6}"/>
                  </a:ext>
                </a:extLst>
              </p:cNvPr>
              <p:cNvSpPr>
                <a:spLocks/>
              </p:cNvSpPr>
              <p:nvPr/>
            </p:nvSpPr>
            <p:spPr bwMode="auto">
              <a:xfrm>
                <a:off x="419" y="2337"/>
                <a:ext cx="45" cy="34"/>
              </a:xfrm>
              <a:custGeom>
                <a:avLst/>
                <a:gdLst>
                  <a:gd name="T0" fmla="*/ 9 w 224"/>
                  <a:gd name="T1" fmla="*/ 0 h 170"/>
                  <a:gd name="T2" fmla="*/ 8 w 224"/>
                  <a:gd name="T3" fmla="*/ 4 h 170"/>
                  <a:gd name="T4" fmla="*/ 9 w 224"/>
                  <a:gd name="T5" fmla="*/ 5 h 170"/>
                  <a:gd name="T6" fmla="*/ 7 w 224"/>
                  <a:gd name="T7" fmla="*/ 7 h 170"/>
                  <a:gd name="T8" fmla="*/ 4 w 224"/>
                  <a:gd name="T9" fmla="*/ 7 h 170"/>
                  <a:gd name="T10" fmla="*/ 1 w 224"/>
                  <a:gd name="T11" fmla="*/ 6 h 170"/>
                  <a:gd name="T12" fmla="*/ 0 w 224"/>
                  <a:gd name="T13" fmla="*/ 4 h 170"/>
                  <a:gd name="T14" fmla="*/ 1 w 224"/>
                  <a:gd name="T15" fmla="*/ 4 h 170"/>
                  <a:gd name="T16" fmla="*/ 1 w 224"/>
                  <a:gd name="T17" fmla="*/ 0 h 170"/>
                  <a:gd name="T18" fmla="*/ 9 w 22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4"/>
                  <a:gd name="T31" fmla="*/ 0 h 170"/>
                  <a:gd name="T32" fmla="*/ 224 w 224"/>
                  <a:gd name="T33" fmla="*/ 170 h 1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4" h="170">
                    <a:moveTo>
                      <a:pt x="216" y="12"/>
                    </a:moveTo>
                    <a:lnTo>
                      <a:pt x="210" y="95"/>
                    </a:lnTo>
                    <a:lnTo>
                      <a:pt x="224" y="114"/>
                    </a:lnTo>
                    <a:lnTo>
                      <a:pt x="173" y="170"/>
                    </a:lnTo>
                    <a:lnTo>
                      <a:pt x="105" y="170"/>
                    </a:lnTo>
                    <a:lnTo>
                      <a:pt x="28" y="145"/>
                    </a:lnTo>
                    <a:lnTo>
                      <a:pt x="0" y="112"/>
                    </a:lnTo>
                    <a:lnTo>
                      <a:pt x="16" y="89"/>
                    </a:lnTo>
                    <a:lnTo>
                      <a:pt x="20" y="0"/>
                    </a:lnTo>
                    <a:lnTo>
                      <a:pt x="216"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7869" name="Oval 139">
              <a:extLst>
                <a:ext uri="{FF2B5EF4-FFF2-40B4-BE49-F238E27FC236}">
                  <a16:creationId xmlns:a16="http://schemas.microsoft.com/office/drawing/2014/main" id="{9A069213-2BFC-4D70-9938-476196D86E75}"/>
                </a:ext>
              </a:extLst>
            </p:cNvPr>
            <p:cNvSpPr>
              <a:spLocks noChangeArrowheads="1"/>
            </p:cNvSpPr>
            <p:nvPr/>
          </p:nvSpPr>
          <p:spPr bwMode="auto">
            <a:xfrm>
              <a:off x="367237" y="5811837"/>
              <a:ext cx="265113" cy="103188"/>
            </a:xfrm>
            <a:prstGeom prst="ellipse">
              <a:avLst/>
            </a:prstGeom>
            <a:solidFill>
              <a:srgbClr val="606060"/>
            </a:solidFill>
            <a:ln w="317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b="0">
                <a:solidFill>
                  <a:srgbClr val="000000"/>
                </a:solidFill>
              </a:endParaRPr>
            </a:p>
          </p:txBody>
        </p:sp>
        <p:sp>
          <p:nvSpPr>
            <p:cNvPr id="77870" name="Rectangle 140">
              <a:extLst>
                <a:ext uri="{FF2B5EF4-FFF2-40B4-BE49-F238E27FC236}">
                  <a16:creationId xmlns:a16="http://schemas.microsoft.com/office/drawing/2014/main" id="{5695209B-1748-4070-9EDA-36302CA209A3}"/>
                </a:ext>
              </a:extLst>
            </p:cNvPr>
            <p:cNvSpPr>
              <a:spLocks noChangeArrowheads="1"/>
            </p:cNvSpPr>
            <p:nvPr/>
          </p:nvSpPr>
          <p:spPr bwMode="auto">
            <a:xfrm>
              <a:off x="464075" y="5607050"/>
              <a:ext cx="69850" cy="234950"/>
            </a:xfrm>
            <a:prstGeom prst="rect">
              <a:avLst/>
            </a:prstGeom>
            <a:solidFill>
              <a:srgbClr val="606060"/>
            </a:solidFill>
            <a:ln w="317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b="0">
                <a:solidFill>
                  <a:srgbClr val="000000"/>
                </a:solidFill>
              </a:endParaRPr>
            </a:p>
          </p:txBody>
        </p:sp>
        <p:grpSp>
          <p:nvGrpSpPr>
            <p:cNvPr id="77871" name="Group 141">
              <a:extLst>
                <a:ext uri="{FF2B5EF4-FFF2-40B4-BE49-F238E27FC236}">
                  <a16:creationId xmlns:a16="http://schemas.microsoft.com/office/drawing/2014/main" id="{129AB354-2E6E-4C28-9AE9-3EC1CF128CC9}"/>
                </a:ext>
              </a:extLst>
            </p:cNvPr>
            <p:cNvGrpSpPr>
              <a:grpSpLocks/>
            </p:cNvGrpSpPr>
            <p:nvPr/>
          </p:nvGrpSpPr>
          <p:grpSpPr bwMode="auto">
            <a:xfrm>
              <a:off x="341837" y="5518150"/>
              <a:ext cx="350838" cy="122237"/>
              <a:chOff x="182" y="2151"/>
              <a:chExt cx="221" cy="77"/>
            </a:xfrm>
          </p:grpSpPr>
          <p:sp>
            <p:nvSpPr>
              <p:cNvPr id="78093" name="Freeform 142">
                <a:extLst>
                  <a:ext uri="{FF2B5EF4-FFF2-40B4-BE49-F238E27FC236}">
                    <a16:creationId xmlns:a16="http://schemas.microsoft.com/office/drawing/2014/main" id="{5C186CDB-8619-4E26-A837-B0F6A2E151F9}"/>
                  </a:ext>
                </a:extLst>
              </p:cNvPr>
              <p:cNvSpPr>
                <a:spLocks/>
              </p:cNvSpPr>
              <p:nvPr/>
            </p:nvSpPr>
            <p:spPr bwMode="auto">
              <a:xfrm>
                <a:off x="182" y="2151"/>
                <a:ext cx="221" cy="77"/>
              </a:xfrm>
              <a:custGeom>
                <a:avLst/>
                <a:gdLst>
                  <a:gd name="T0" fmla="*/ 44 w 1106"/>
                  <a:gd name="T1" fmla="*/ 8 h 386"/>
                  <a:gd name="T2" fmla="*/ 44 w 1106"/>
                  <a:gd name="T3" fmla="*/ 13 h 386"/>
                  <a:gd name="T4" fmla="*/ 29 w 1106"/>
                  <a:gd name="T5" fmla="*/ 15 h 386"/>
                  <a:gd name="T6" fmla="*/ 13 w 1106"/>
                  <a:gd name="T7" fmla="*/ 15 h 386"/>
                  <a:gd name="T8" fmla="*/ 1 w 1106"/>
                  <a:gd name="T9" fmla="*/ 11 h 386"/>
                  <a:gd name="T10" fmla="*/ 0 w 1106"/>
                  <a:gd name="T11" fmla="*/ 0 h 386"/>
                  <a:gd name="T12" fmla="*/ 25 w 1106"/>
                  <a:gd name="T13" fmla="*/ 0 h 386"/>
                  <a:gd name="T14" fmla="*/ 44 w 1106"/>
                  <a:gd name="T15" fmla="*/ 8 h 386"/>
                  <a:gd name="T16" fmla="*/ 0 60000 65536"/>
                  <a:gd name="T17" fmla="*/ 0 60000 65536"/>
                  <a:gd name="T18" fmla="*/ 0 60000 65536"/>
                  <a:gd name="T19" fmla="*/ 0 60000 65536"/>
                  <a:gd name="T20" fmla="*/ 0 60000 65536"/>
                  <a:gd name="T21" fmla="*/ 0 60000 65536"/>
                  <a:gd name="T22" fmla="*/ 0 60000 65536"/>
                  <a:gd name="T23" fmla="*/ 0 60000 65536"/>
                  <a:gd name="T24" fmla="*/ 0 w 1106"/>
                  <a:gd name="T25" fmla="*/ 0 h 386"/>
                  <a:gd name="T26" fmla="*/ 1106 w 1106"/>
                  <a:gd name="T27" fmla="*/ 386 h 3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06" h="386">
                    <a:moveTo>
                      <a:pt x="1106" y="202"/>
                    </a:moveTo>
                    <a:lnTo>
                      <a:pt x="1099" y="321"/>
                    </a:lnTo>
                    <a:lnTo>
                      <a:pt x="735" y="386"/>
                    </a:lnTo>
                    <a:lnTo>
                      <a:pt x="334" y="386"/>
                    </a:lnTo>
                    <a:lnTo>
                      <a:pt x="19" y="288"/>
                    </a:lnTo>
                    <a:lnTo>
                      <a:pt x="0" y="10"/>
                    </a:lnTo>
                    <a:lnTo>
                      <a:pt x="625" y="0"/>
                    </a:lnTo>
                    <a:lnTo>
                      <a:pt x="1106" y="202"/>
                    </a:lnTo>
                    <a:close/>
                  </a:path>
                </a:pathLst>
              </a:custGeom>
              <a:solidFill>
                <a:srgbClr val="404040"/>
              </a:solidFill>
              <a:ln w="3175">
                <a:solidFill>
                  <a:srgbClr val="000000"/>
                </a:solidFill>
                <a:prstDash val="solid"/>
                <a:round/>
                <a:headEnd/>
                <a:tailEnd/>
              </a:ln>
            </p:spPr>
            <p:txBody>
              <a:bodyPr/>
              <a:lstStyle/>
              <a:p>
                <a:endParaRPr lang="zh-CN" altLang="en-US"/>
              </a:p>
            </p:txBody>
          </p:sp>
          <p:sp>
            <p:nvSpPr>
              <p:cNvPr id="78094" name="Freeform 143">
                <a:extLst>
                  <a:ext uri="{FF2B5EF4-FFF2-40B4-BE49-F238E27FC236}">
                    <a16:creationId xmlns:a16="http://schemas.microsoft.com/office/drawing/2014/main" id="{048D5178-E72F-47DC-A659-747EE7FE63B4}"/>
                  </a:ext>
                </a:extLst>
              </p:cNvPr>
              <p:cNvSpPr>
                <a:spLocks/>
              </p:cNvSpPr>
              <p:nvPr/>
            </p:nvSpPr>
            <p:spPr bwMode="auto">
              <a:xfrm>
                <a:off x="187" y="2180"/>
                <a:ext cx="211" cy="45"/>
              </a:xfrm>
              <a:custGeom>
                <a:avLst/>
                <a:gdLst>
                  <a:gd name="T0" fmla="*/ 42 w 1055"/>
                  <a:gd name="T1" fmla="*/ 3 h 221"/>
                  <a:gd name="T2" fmla="*/ 42 w 1055"/>
                  <a:gd name="T3" fmla="*/ 7 h 221"/>
                  <a:gd name="T4" fmla="*/ 29 w 1055"/>
                  <a:gd name="T5" fmla="*/ 9 h 221"/>
                  <a:gd name="T6" fmla="*/ 12 w 1055"/>
                  <a:gd name="T7" fmla="*/ 9 h 221"/>
                  <a:gd name="T8" fmla="*/ 0 w 1055"/>
                  <a:gd name="T9" fmla="*/ 5 h 221"/>
                  <a:gd name="T10" fmla="*/ 0 w 1055"/>
                  <a:gd name="T11" fmla="*/ 0 h 221"/>
                  <a:gd name="T12" fmla="*/ 11 w 1055"/>
                  <a:gd name="T13" fmla="*/ 5 h 221"/>
                  <a:gd name="T14" fmla="*/ 29 w 1055"/>
                  <a:gd name="T15" fmla="*/ 5 h 221"/>
                  <a:gd name="T16" fmla="*/ 42 w 1055"/>
                  <a:gd name="T17" fmla="*/ 3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5"/>
                  <a:gd name="T28" fmla="*/ 0 h 221"/>
                  <a:gd name="T29" fmla="*/ 1055 w 1055"/>
                  <a:gd name="T30" fmla="*/ 221 h 2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5" h="221">
                    <a:moveTo>
                      <a:pt x="1055" y="75"/>
                    </a:moveTo>
                    <a:lnTo>
                      <a:pt x="1049" y="162"/>
                    </a:lnTo>
                    <a:lnTo>
                      <a:pt x="721" y="221"/>
                    </a:lnTo>
                    <a:lnTo>
                      <a:pt x="296" y="221"/>
                    </a:lnTo>
                    <a:lnTo>
                      <a:pt x="0" y="119"/>
                    </a:lnTo>
                    <a:lnTo>
                      <a:pt x="0" y="0"/>
                    </a:lnTo>
                    <a:lnTo>
                      <a:pt x="283" y="119"/>
                    </a:lnTo>
                    <a:lnTo>
                      <a:pt x="716" y="124"/>
                    </a:lnTo>
                    <a:lnTo>
                      <a:pt x="1055" y="7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7872" name="Freeform 144">
              <a:extLst>
                <a:ext uri="{FF2B5EF4-FFF2-40B4-BE49-F238E27FC236}">
                  <a16:creationId xmlns:a16="http://schemas.microsoft.com/office/drawing/2014/main" id="{A9F3BBF8-C4BF-4C37-8634-38E5243B65A6}"/>
                </a:ext>
              </a:extLst>
            </p:cNvPr>
            <p:cNvSpPr>
              <a:spLocks/>
            </p:cNvSpPr>
            <p:nvPr/>
          </p:nvSpPr>
          <p:spPr bwMode="auto">
            <a:xfrm>
              <a:off x="330725" y="5389562"/>
              <a:ext cx="479425" cy="444500"/>
            </a:xfrm>
            <a:custGeom>
              <a:avLst/>
              <a:gdLst>
                <a:gd name="T0" fmla="*/ 151913144 w 1507"/>
                <a:gd name="T1" fmla="*/ 79422727 h 1401"/>
                <a:gd name="T2" fmla="*/ 151103498 w 1507"/>
                <a:gd name="T3" fmla="*/ 65329761 h 1401"/>
                <a:gd name="T4" fmla="*/ 151305830 w 1507"/>
                <a:gd name="T5" fmla="*/ 50230404 h 1401"/>
                <a:gd name="T6" fmla="*/ 150698834 w 1507"/>
                <a:gd name="T7" fmla="*/ 38754943 h 1401"/>
                <a:gd name="T8" fmla="*/ 144120181 w 1507"/>
                <a:gd name="T9" fmla="*/ 31910087 h 1401"/>
                <a:gd name="T10" fmla="*/ 136124887 w 1507"/>
                <a:gd name="T11" fmla="*/ 27984146 h 1401"/>
                <a:gd name="T12" fmla="*/ 118008539 w 1507"/>
                <a:gd name="T13" fmla="*/ 21441017 h 1401"/>
                <a:gd name="T14" fmla="*/ 91390749 w 1507"/>
                <a:gd name="T15" fmla="*/ 14998782 h 1401"/>
                <a:gd name="T16" fmla="*/ 86229374 w 1507"/>
                <a:gd name="T17" fmla="*/ 14495269 h 1401"/>
                <a:gd name="T18" fmla="*/ 82686974 w 1507"/>
                <a:gd name="T19" fmla="*/ 14998782 h 1401"/>
                <a:gd name="T20" fmla="*/ 81877328 w 1507"/>
                <a:gd name="T21" fmla="*/ 13589453 h 1401"/>
                <a:gd name="T22" fmla="*/ 80359202 w 1507"/>
                <a:gd name="T23" fmla="*/ 12280701 h 1401"/>
                <a:gd name="T24" fmla="*/ 78638743 w 1507"/>
                <a:gd name="T25" fmla="*/ 12582745 h 1401"/>
                <a:gd name="T26" fmla="*/ 76310971 w 1507"/>
                <a:gd name="T27" fmla="*/ 12683320 h 1401"/>
                <a:gd name="T28" fmla="*/ 75399841 w 1507"/>
                <a:gd name="T29" fmla="*/ 10066132 h 1401"/>
                <a:gd name="T30" fmla="*/ 73477051 w 1507"/>
                <a:gd name="T31" fmla="*/ 8556228 h 1401"/>
                <a:gd name="T32" fmla="*/ 71250445 w 1507"/>
                <a:gd name="T33" fmla="*/ 8254184 h 1401"/>
                <a:gd name="T34" fmla="*/ 68619174 w 1507"/>
                <a:gd name="T35" fmla="*/ 8254184 h 1401"/>
                <a:gd name="T36" fmla="*/ 68922672 w 1507"/>
                <a:gd name="T37" fmla="*/ 5939040 h 1401"/>
                <a:gd name="T38" fmla="*/ 65886420 w 1507"/>
                <a:gd name="T39" fmla="*/ 0 h 1401"/>
                <a:gd name="T40" fmla="*/ 3744732 w 1507"/>
                <a:gd name="T41" fmla="*/ 1610480 h 1401"/>
                <a:gd name="T42" fmla="*/ 3947064 w 1507"/>
                <a:gd name="T43" fmla="*/ 7952457 h 1401"/>
                <a:gd name="T44" fmla="*/ 2833920 w 1507"/>
                <a:gd name="T45" fmla="*/ 13589453 h 1401"/>
                <a:gd name="T46" fmla="*/ 1821624 w 1507"/>
                <a:gd name="T47" fmla="*/ 17615970 h 1401"/>
                <a:gd name="T48" fmla="*/ 809646 w 1507"/>
                <a:gd name="T49" fmla="*/ 22649195 h 1401"/>
                <a:gd name="T50" fmla="*/ 0 w 1507"/>
                <a:gd name="T51" fmla="*/ 30802803 h 1401"/>
                <a:gd name="T52" fmla="*/ 910812 w 1507"/>
                <a:gd name="T53" fmla="*/ 35634559 h 1401"/>
                <a:gd name="T54" fmla="*/ 2833920 w 1507"/>
                <a:gd name="T55" fmla="*/ 40164271 h 1401"/>
                <a:gd name="T56" fmla="*/ 4959042 w 1507"/>
                <a:gd name="T57" fmla="*/ 44090212 h 1401"/>
                <a:gd name="T58" fmla="*/ 7894129 w 1507"/>
                <a:gd name="T59" fmla="*/ 45398647 h 1401"/>
                <a:gd name="T60" fmla="*/ 12347341 w 1507"/>
                <a:gd name="T61" fmla="*/ 46707400 h 1401"/>
                <a:gd name="T62" fmla="*/ 18217514 w 1507"/>
                <a:gd name="T63" fmla="*/ 48619924 h 1401"/>
                <a:gd name="T64" fmla="*/ 21051116 w 1507"/>
                <a:gd name="T65" fmla="*/ 51740625 h 1401"/>
                <a:gd name="T66" fmla="*/ 24290018 w 1507"/>
                <a:gd name="T67" fmla="*/ 54458389 h 1401"/>
                <a:gd name="T68" fmla="*/ 29249061 w 1507"/>
                <a:gd name="T69" fmla="*/ 56773532 h 1401"/>
                <a:gd name="T70" fmla="*/ 35220399 w 1507"/>
                <a:gd name="T71" fmla="*/ 58585481 h 1401"/>
                <a:gd name="T72" fmla="*/ 44632654 w 1507"/>
                <a:gd name="T73" fmla="*/ 59793340 h 1401"/>
                <a:gd name="T74" fmla="*/ 52628267 w 1507"/>
                <a:gd name="T75" fmla="*/ 59793340 h 1401"/>
                <a:gd name="T76" fmla="*/ 58801938 w 1507"/>
                <a:gd name="T77" fmla="*/ 59088676 h 1401"/>
                <a:gd name="T78" fmla="*/ 64469460 w 1507"/>
                <a:gd name="T79" fmla="*/ 58585481 h 1401"/>
                <a:gd name="T80" fmla="*/ 68619174 w 1507"/>
                <a:gd name="T81" fmla="*/ 60800049 h 1401"/>
                <a:gd name="T82" fmla="*/ 76715635 w 1507"/>
                <a:gd name="T83" fmla="*/ 60397429 h 1401"/>
                <a:gd name="T84" fmla="*/ 109102114 w 1507"/>
                <a:gd name="T85" fmla="*/ 64927141 h 1401"/>
                <a:gd name="T86" fmla="*/ 117907373 w 1507"/>
                <a:gd name="T87" fmla="*/ 65933849 h 1401"/>
                <a:gd name="T88" fmla="*/ 114668789 w 1507"/>
                <a:gd name="T89" fmla="*/ 85059723 h 1401"/>
                <a:gd name="T90" fmla="*/ 114364973 w 1507"/>
                <a:gd name="T91" fmla="*/ 94824128 h 1401"/>
                <a:gd name="T92" fmla="*/ 116288081 w 1507"/>
                <a:gd name="T93" fmla="*/ 107305980 h 1401"/>
                <a:gd name="T94" fmla="*/ 118312037 w 1507"/>
                <a:gd name="T95" fmla="*/ 122002718 h 1401"/>
                <a:gd name="T96" fmla="*/ 118312037 w 1507"/>
                <a:gd name="T97" fmla="*/ 137202968 h 1401"/>
                <a:gd name="T98" fmla="*/ 125902668 w 1507"/>
                <a:gd name="T99" fmla="*/ 139417536 h 1401"/>
                <a:gd name="T100" fmla="*/ 135517573 w 1507"/>
                <a:gd name="T101" fmla="*/ 140423927 h 1401"/>
                <a:gd name="T102" fmla="*/ 143715518 w 1507"/>
                <a:gd name="T103" fmla="*/ 141028016 h 1401"/>
                <a:gd name="T104" fmla="*/ 152520458 w 1507"/>
                <a:gd name="T105" fmla="*/ 140021307 h 1401"/>
                <a:gd name="T106" fmla="*/ 151913144 w 1507"/>
                <a:gd name="T107" fmla="*/ 126029234 h 1401"/>
                <a:gd name="T108" fmla="*/ 151913144 w 1507"/>
                <a:gd name="T109" fmla="*/ 103078313 h 1401"/>
                <a:gd name="T110" fmla="*/ 151913144 w 1507"/>
                <a:gd name="T111" fmla="*/ 82945731 h 1401"/>
                <a:gd name="T112" fmla="*/ 151913144 w 1507"/>
                <a:gd name="T113" fmla="*/ 79422727 h 14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07"/>
                <a:gd name="T172" fmla="*/ 0 h 1401"/>
                <a:gd name="T173" fmla="*/ 1507 w 1507"/>
                <a:gd name="T174" fmla="*/ 1401 h 140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07" h="1401">
                  <a:moveTo>
                    <a:pt x="1501" y="789"/>
                  </a:moveTo>
                  <a:lnTo>
                    <a:pt x="1493" y="649"/>
                  </a:lnTo>
                  <a:lnTo>
                    <a:pt x="1495" y="499"/>
                  </a:lnTo>
                  <a:lnTo>
                    <a:pt x="1489" y="385"/>
                  </a:lnTo>
                  <a:lnTo>
                    <a:pt x="1424" y="317"/>
                  </a:lnTo>
                  <a:lnTo>
                    <a:pt x="1345" y="278"/>
                  </a:lnTo>
                  <a:lnTo>
                    <a:pt x="1166" y="213"/>
                  </a:lnTo>
                  <a:lnTo>
                    <a:pt x="903" y="149"/>
                  </a:lnTo>
                  <a:lnTo>
                    <a:pt x="852" y="144"/>
                  </a:lnTo>
                  <a:lnTo>
                    <a:pt x="817" y="149"/>
                  </a:lnTo>
                  <a:lnTo>
                    <a:pt x="809" y="135"/>
                  </a:lnTo>
                  <a:lnTo>
                    <a:pt x="794" y="122"/>
                  </a:lnTo>
                  <a:lnTo>
                    <a:pt x="777" y="125"/>
                  </a:lnTo>
                  <a:lnTo>
                    <a:pt x="754" y="126"/>
                  </a:lnTo>
                  <a:lnTo>
                    <a:pt x="745" y="100"/>
                  </a:lnTo>
                  <a:lnTo>
                    <a:pt x="726" y="85"/>
                  </a:lnTo>
                  <a:lnTo>
                    <a:pt x="704" y="82"/>
                  </a:lnTo>
                  <a:lnTo>
                    <a:pt x="678" y="82"/>
                  </a:lnTo>
                  <a:lnTo>
                    <a:pt x="681" y="59"/>
                  </a:lnTo>
                  <a:lnTo>
                    <a:pt x="651" y="0"/>
                  </a:lnTo>
                  <a:lnTo>
                    <a:pt x="37" y="16"/>
                  </a:lnTo>
                  <a:lnTo>
                    <a:pt x="39" y="79"/>
                  </a:lnTo>
                  <a:lnTo>
                    <a:pt x="28" y="135"/>
                  </a:lnTo>
                  <a:lnTo>
                    <a:pt x="18" y="175"/>
                  </a:lnTo>
                  <a:lnTo>
                    <a:pt x="8" y="225"/>
                  </a:lnTo>
                  <a:lnTo>
                    <a:pt x="0" y="306"/>
                  </a:lnTo>
                  <a:lnTo>
                    <a:pt x="9" y="354"/>
                  </a:lnTo>
                  <a:lnTo>
                    <a:pt x="28" y="399"/>
                  </a:lnTo>
                  <a:lnTo>
                    <a:pt x="49" y="438"/>
                  </a:lnTo>
                  <a:lnTo>
                    <a:pt x="78" y="451"/>
                  </a:lnTo>
                  <a:lnTo>
                    <a:pt x="122" y="464"/>
                  </a:lnTo>
                  <a:lnTo>
                    <a:pt x="180" y="483"/>
                  </a:lnTo>
                  <a:lnTo>
                    <a:pt x="208" y="514"/>
                  </a:lnTo>
                  <a:lnTo>
                    <a:pt x="240" y="541"/>
                  </a:lnTo>
                  <a:lnTo>
                    <a:pt x="289" y="564"/>
                  </a:lnTo>
                  <a:lnTo>
                    <a:pt x="348" y="582"/>
                  </a:lnTo>
                  <a:lnTo>
                    <a:pt x="441" y="594"/>
                  </a:lnTo>
                  <a:lnTo>
                    <a:pt x="520" y="594"/>
                  </a:lnTo>
                  <a:lnTo>
                    <a:pt x="581" y="587"/>
                  </a:lnTo>
                  <a:lnTo>
                    <a:pt x="637" y="582"/>
                  </a:lnTo>
                  <a:lnTo>
                    <a:pt x="678" y="604"/>
                  </a:lnTo>
                  <a:lnTo>
                    <a:pt x="758" y="600"/>
                  </a:lnTo>
                  <a:lnTo>
                    <a:pt x="1078" y="645"/>
                  </a:lnTo>
                  <a:lnTo>
                    <a:pt x="1165" y="655"/>
                  </a:lnTo>
                  <a:lnTo>
                    <a:pt x="1133" y="845"/>
                  </a:lnTo>
                  <a:lnTo>
                    <a:pt x="1130" y="942"/>
                  </a:lnTo>
                  <a:lnTo>
                    <a:pt x="1149" y="1066"/>
                  </a:lnTo>
                  <a:lnTo>
                    <a:pt x="1169" y="1212"/>
                  </a:lnTo>
                  <a:lnTo>
                    <a:pt x="1169" y="1363"/>
                  </a:lnTo>
                  <a:lnTo>
                    <a:pt x="1244" y="1385"/>
                  </a:lnTo>
                  <a:lnTo>
                    <a:pt x="1339" y="1395"/>
                  </a:lnTo>
                  <a:lnTo>
                    <a:pt x="1420" y="1401"/>
                  </a:lnTo>
                  <a:lnTo>
                    <a:pt x="1507" y="1391"/>
                  </a:lnTo>
                  <a:lnTo>
                    <a:pt x="1501" y="1252"/>
                  </a:lnTo>
                  <a:lnTo>
                    <a:pt x="1501" y="1024"/>
                  </a:lnTo>
                  <a:lnTo>
                    <a:pt x="1501" y="824"/>
                  </a:lnTo>
                  <a:lnTo>
                    <a:pt x="1501" y="789"/>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77873" name="Freeform 145">
              <a:extLst>
                <a:ext uri="{FF2B5EF4-FFF2-40B4-BE49-F238E27FC236}">
                  <a16:creationId xmlns:a16="http://schemas.microsoft.com/office/drawing/2014/main" id="{A1076795-8A62-48A5-B259-F0C1D5C3953D}"/>
                </a:ext>
              </a:extLst>
            </p:cNvPr>
            <p:cNvSpPr>
              <a:spLocks/>
            </p:cNvSpPr>
            <p:nvPr/>
          </p:nvSpPr>
          <p:spPr bwMode="auto">
            <a:xfrm>
              <a:off x="337075" y="5407025"/>
              <a:ext cx="468312" cy="420687"/>
            </a:xfrm>
            <a:custGeom>
              <a:avLst/>
              <a:gdLst>
                <a:gd name="T0" fmla="*/ 4649737 w 1473"/>
                <a:gd name="T1" fmla="*/ 6663314 h 1324"/>
                <a:gd name="T2" fmla="*/ 1010702 w 1473"/>
                <a:gd name="T3" fmla="*/ 14537850 h 1324"/>
                <a:gd name="T4" fmla="*/ 3942023 w 1473"/>
                <a:gd name="T5" fmla="*/ 37051594 h 1324"/>
                <a:gd name="T6" fmla="*/ 12129694 w 1473"/>
                <a:gd name="T7" fmla="*/ 37051594 h 1324"/>
                <a:gd name="T8" fmla="*/ 21327749 w 1473"/>
                <a:gd name="T9" fmla="*/ 45330295 h 1324"/>
                <a:gd name="T10" fmla="*/ 42554713 w 1473"/>
                <a:gd name="T11" fmla="*/ 50883109 h 1324"/>
                <a:gd name="T12" fmla="*/ 62669556 w 1473"/>
                <a:gd name="T13" fmla="*/ 50883109 h 1324"/>
                <a:gd name="T14" fmla="*/ 55189600 w 1473"/>
                <a:gd name="T15" fmla="*/ 42705450 h 1324"/>
                <a:gd name="T16" fmla="*/ 64792380 w 1473"/>
                <a:gd name="T17" fmla="*/ 50579986 h 1324"/>
                <a:gd name="T18" fmla="*/ 74495945 w 1473"/>
                <a:gd name="T19" fmla="*/ 52498497 h 1324"/>
                <a:gd name="T20" fmla="*/ 67925588 w 1473"/>
                <a:gd name="T21" fmla="*/ 47349529 h 1324"/>
                <a:gd name="T22" fmla="*/ 78437968 w 1473"/>
                <a:gd name="T23" fmla="*/ 53205149 h 1324"/>
                <a:gd name="T24" fmla="*/ 112603125 w 1473"/>
                <a:gd name="T25" fmla="*/ 57748187 h 1324"/>
                <a:gd name="T26" fmla="*/ 113411623 w 1473"/>
                <a:gd name="T27" fmla="*/ 84098318 h 1324"/>
                <a:gd name="T28" fmla="*/ 117151760 w 1473"/>
                <a:gd name="T29" fmla="*/ 130034225 h 1324"/>
                <a:gd name="T30" fmla="*/ 137468807 w 1473"/>
                <a:gd name="T31" fmla="*/ 133668846 h 1324"/>
                <a:gd name="T32" fmla="*/ 148385277 w 1473"/>
                <a:gd name="T33" fmla="*/ 100756443 h 1324"/>
                <a:gd name="T34" fmla="*/ 146667179 w 1473"/>
                <a:gd name="T35" fmla="*/ 58454840 h 1324"/>
                <a:gd name="T36" fmla="*/ 147071269 w 1473"/>
                <a:gd name="T37" fmla="*/ 38465217 h 1324"/>
                <a:gd name="T38" fmla="*/ 136963297 w 1473"/>
                <a:gd name="T39" fmla="*/ 26350131 h 1324"/>
                <a:gd name="T40" fmla="*/ 106841584 w 1473"/>
                <a:gd name="T41" fmla="*/ 15143779 h 1324"/>
                <a:gd name="T42" fmla="*/ 81773697 w 1473"/>
                <a:gd name="T43" fmla="*/ 9893770 h 1324"/>
                <a:gd name="T44" fmla="*/ 66914886 w 1473"/>
                <a:gd name="T45" fmla="*/ 20696593 h 1324"/>
                <a:gd name="T46" fmla="*/ 77528368 w 1473"/>
                <a:gd name="T47" fmla="*/ 13225586 h 1324"/>
                <a:gd name="T48" fmla="*/ 78437968 w 1473"/>
                <a:gd name="T49" fmla="*/ 7975577 h 1324"/>
                <a:gd name="T50" fmla="*/ 73283039 w 1473"/>
                <a:gd name="T51" fmla="*/ 9893770 h 1324"/>
                <a:gd name="T52" fmla="*/ 66308592 w 1473"/>
                <a:gd name="T53" fmla="*/ 13831197 h 1324"/>
                <a:gd name="T54" fmla="*/ 72979733 w 1473"/>
                <a:gd name="T55" fmla="*/ 6865078 h 1324"/>
                <a:gd name="T56" fmla="*/ 67622600 w 1473"/>
                <a:gd name="T57" fmla="*/ 3634621 h 1324"/>
                <a:gd name="T58" fmla="*/ 57514627 w 1473"/>
                <a:gd name="T59" fmla="*/ 11307393 h 1324"/>
                <a:gd name="T60" fmla="*/ 65297572 w 1473"/>
                <a:gd name="T61" fmla="*/ 2019234 h 1324"/>
                <a:gd name="T62" fmla="*/ 60344847 w 1473"/>
                <a:gd name="T63" fmla="*/ 706652 h 1324"/>
                <a:gd name="T64" fmla="*/ 52864890 w 1473"/>
                <a:gd name="T65" fmla="*/ 6360508 h 1324"/>
                <a:gd name="T66" fmla="*/ 39016780 w 1473"/>
                <a:gd name="T67" fmla="*/ 4038468 h 1324"/>
                <a:gd name="T68" fmla="*/ 34872553 w 1473"/>
                <a:gd name="T69" fmla="*/ 7268925 h 1324"/>
                <a:gd name="T70" fmla="*/ 21327749 w 1473"/>
                <a:gd name="T71" fmla="*/ 9590965 h 1324"/>
                <a:gd name="T72" fmla="*/ 18699733 w 1473"/>
                <a:gd name="T73" fmla="*/ 4543038 h 1324"/>
                <a:gd name="T74" fmla="*/ 13140396 w 1473"/>
                <a:gd name="T75" fmla="*/ 9187118 h 1324"/>
                <a:gd name="T76" fmla="*/ 7277753 w 1473"/>
                <a:gd name="T77" fmla="*/ 4038468 h 13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73"/>
                <a:gd name="T118" fmla="*/ 0 h 1324"/>
                <a:gd name="T119" fmla="*/ 1473 w 1473"/>
                <a:gd name="T120" fmla="*/ 1324 h 132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73" h="1324">
                  <a:moveTo>
                    <a:pt x="49" y="23"/>
                  </a:moveTo>
                  <a:lnTo>
                    <a:pt x="46" y="66"/>
                  </a:lnTo>
                  <a:lnTo>
                    <a:pt x="29" y="49"/>
                  </a:lnTo>
                  <a:lnTo>
                    <a:pt x="10" y="144"/>
                  </a:lnTo>
                  <a:lnTo>
                    <a:pt x="0" y="254"/>
                  </a:lnTo>
                  <a:lnTo>
                    <a:pt x="39" y="367"/>
                  </a:lnTo>
                  <a:lnTo>
                    <a:pt x="130" y="393"/>
                  </a:lnTo>
                  <a:lnTo>
                    <a:pt x="120" y="367"/>
                  </a:lnTo>
                  <a:lnTo>
                    <a:pt x="169" y="406"/>
                  </a:lnTo>
                  <a:lnTo>
                    <a:pt x="211" y="449"/>
                  </a:lnTo>
                  <a:lnTo>
                    <a:pt x="306" y="494"/>
                  </a:lnTo>
                  <a:lnTo>
                    <a:pt x="421" y="504"/>
                  </a:lnTo>
                  <a:lnTo>
                    <a:pt x="562" y="511"/>
                  </a:lnTo>
                  <a:lnTo>
                    <a:pt x="620" y="504"/>
                  </a:lnTo>
                  <a:lnTo>
                    <a:pt x="569" y="481"/>
                  </a:lnTo>
                  <a:lnTo>
                    <a:pt x="546" y="423"/>
                  </a:lnTo>
                  <a:lnTo>
                    <a:pt x="588" y="471"/>
                  </a:lnTo>
                  <a:lnTo>
                    <a:pt x="641" y="501"/>
                  </a:lnTo>
                  <a:lnTo>
                    <a:pt x="688" y="527"/>
                  </a:lnTo>
                  <a:lnTo>
                    <a:pt x="737" y="520"/>
                  </a:lnTo>
                  <a:lnTo>
                    <a:pt x="706" y="497"/>
                  </a:lnTo>
                  <a:lnTo>
                    <a:pt x="672" y="469"/>
                  </a:lnTo>
                  <a:lnTo>
                    <a:pt x="725" y="488"/>
                  </a:lnTo>
                  <a:lnTo>
                    <a:pt x="776" y="527"/>
                  </a:lnTo>
                  <a:lnTo>
                    <a:pt x="946" y="546"/>
                  </a:lnTo>
                  <a:lnTo>
                    <a:pt x="1114" y="572"/>
                  </a:lnTo>
                  <a:lnTo>
                    <a:pt x="1165" y="585"/>
                  </a:lnTo>
                  <a:lnTo>
                    <a:pt x="1122" y="833"/>
                  </a:lnTo>
                  <a:lnTo>
                    <a:pt x="1155" y="1063"/>
                  </a:lnTo>
                  <a:lnTo>
                    <a:pt x="1159" y="1288"/>
                  </a:lnTo>
                  <a:lnTo>
                    <a:pt x="1266" y="1310"/>
                  </a:lnTo>
                  <a:lnTo>
                    <a:pt x="1360" y="1324"/>
                  </a:lnTo>
                  <a:lnTo>
                    <a:pt x="1473" y="1321"/>
                  </a:lnTo>
                  <a:lnTo>
                    <a:pt x="1468" y="998"/>
                  </a:lnTo>
                  <a:lnTo>
                    <a:pt x="1468" y="729"/>
                  </a:lnTo>
                  <a:lnTo>
                    <a:pt x="1451" y="579"/>
                  </a:lnTo>
                  <a:lnTo>
                    <a:pt x="1465" y="485"/>
                  </a:lnTo>
                  <a:lnTo>
                    <a:pt x="1455" y="381"/>
                  </a:lnTo>
                  <a:lnTo>
                    <a:pt x="1436" y="314"/>
                  </a:lnTo>
                  <a:lnTo>
                    <a:pt x="1355" y="261"/>
                  </a:lnTo>
                  <a:lnTo>
                    <a:pt x="1253" y="215"/>
                  </a:lnTo>
                  <a:lnTo>
                    <a:pt x="1057" y="150"/>
                  </a:lnTo>
                  <a:lnTo>
                    <a:pt x="897" y="105"/>
                  </a:lnTo>
                  <a:lnTo>
                    <a:pt x="809" y="98"/>
                  </a:lnTo>
                  <a:lnTo>
                    <a:pt x="773" y="150"/>
                  </a:lnTo>
                  <a:lnTo>
                    <a:pt x="662" y="205"/>
                  </a:lnTo>
                  <a:lnTo>
                    <a:pt x="722" y="157"/>
                  </a:lnTo>
                  <a:lnTo>
                    <a:pt x="767" y="131"/>
                  </a:lnTo>
                  <a:lnTo>
                    <a:pt x="783" y="95"/>
                  </a:lnTo>
                  <a:lnTo>
                    <a:pt x="776" y="79"/>
                  </a:lnTo>
                  <a:lnTo>
                    <a:pt x="744" y="79"/>
                  </a:lnTo>
                  <a:lnTo>
                    <a:pt x="725" y="98"/>
                  </a:lnTo>
                  <a:lnTo>
                    <a:pt x="706" y="117"/>
                  </a:lnTo>
                  <a:lnTo>
                    <a:pt x="656" y="137"/>
                  </a:lnTo>
                  <a:lnTo>
                    <a:pt x="702" y="98"/>
                  </a:lnTo>
                  <a:lnTo>
                    <a:pt x="722" y="68"/>
                  </a:lnTo>
                  <a:lnTo>
                    <a:pt x="708" y="49"/>
                  </a:lnTo>
                  <a:lnTo>
                    <a:pt x="669" y="36"/>
                  </a:lnTo>
                  <a:lnTo>
                    <a:pt x="618" y="82"/>
                  </a:lnTo>
                  <a:lnTo>
                    <a:pt x="569" y="112"/>
                  </a:lnTo>
                  <a:lnTo>
                    <a:pt x="627" y="45"/>
                  </a:lnTo>
                  <a:lnTo>
                    <a:pt x="646" y="20"/>
                  </a:lnTo>
                  <a:lnTo>
                    <a:pt x="646" y="0"/>
                  </a:lnTo>
                  <a:lnTo>
                    <a:pt x="597" y="7"/>
                  </a:lnTo>
                  <a:lnTo>
                    <a:pt x="553" y="40"/>
                  </a:lnTo>
                  <a:lnTo>
                    <a:pt x="523" y="63"/>
                  </a:lnTo>
                  <a:lnTo>
                    <a:pt x="383" y="75"/>
                  </a:lnTo>
                  <a:lnTo>
                    <a:pt x="386" y="40"/>
                  </a:lnTo>
                  <a:lnTo>
                    <a:pt x="345" y="26"/>
                  </a:lnTo>
                  <a:lnTo>
                    <a:pt x="345" y="72"/>
                  </a:lnTo>
                  <a:lnTo>
                    <a:pt x="303" y="82"/>
                  </a:lnTo>
                  <a:lnTo>
                    <a:pt x="211" y="95"/>
                  </a:lnTo>
                  <a:lnTo>
                    <a:pt x="218" y="45"/>
                  </a:lnTo>
                  <a:lnTo>
                    <a:pt x="185" y="45"/>
                  </a:lnTo>
                  <a:lnTo>
                    <a:pt x="182" y="95"/>
                  </a:lnTo>
                  <a:lnTo>
                    <a:pt x="130" y="91"/>
                  </a:lnTo>
                  <a:lnTo>
                    <a:pt x="75" y="79"/>
                  </a:lnTo>
                  <a:lnTo>
                    <a:pt x="72" y="40"/>
                  </a:lnTo>
                  <a:lnTo>
                    <a:pt x="49"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74" name="Freeform 146">
              <a:extLst>
                <a:ext uri="{FF2B5EF4-FFF2-40B4-BE49-F238E27FC236}">
                  <a16:creationId xmlns:a16="http://schemas.microsoft.com/office/drawing/2014/main" id="{B0020DA2-349C-4A6A-9FD1-57716F16D06F}"/>
                </a:ext>
              </a:extLst>
            </p:cNvPr>
            <p:cNvSpPr>
              <a:spLocks/>
            </p:cNvSpPr>
            <p:nvPr/>
          </p:nvSpPr>
          <p:spPr bwMode="auto">
            <a:xfrm>
              <a:off x="402162" y="5476875"/>
              <a:ext cx="63500" cy="11112"/>
            </a:xfrm>
            <a:custGeom>
              <a:avLst/>
              <a:gdLst>
                <a:gd name="T0" fmla="*/ 0 w 199"/>
                <a:gd name="T1" fmla="*/ 0 h 33"/>
                <a:gd name="T2" fmla="*/ 9469477 w 199"/>
                <a:gd name="T3" fmla="*/ 3741713 h 33"/>
                <a:gd name="T4" fmla="*/ 20262563 w 199"/>
                <a:gd name="T5" fmla="*/ 2834570 h 33"/>
                <a:gd name="T6" fmla="*/ 0 w 199"/>
                <a:gd name="T7" fmla="*/ 0 h 33"/>
                <a:gd name="T8" fmla="*/ 0 60000 65536"/>
                <a:gd name="T9" fmla="*/ 0 60000 65536"/>
                <a:gd name="T10" fmla="*/ 0 60000 65536"/>
                <a:gd name="T11" fmla="*/ 0 60000 65536"/>
                <a:gd name="T12" fmla="*/ 0 w 199"/>
                <a:gd name="T13" fmla="*/ 0 h 33"/>
                <a:gd name="T14" fmla="*/ 199 w 199"/>
                <a:gd name="T15" fmla="*/ 33 h 33"/>
              </a:gdLst>
              <a:ahLst/>
              <a:cxnLst>
                <a:cxn ang="T8">
                  <a:pos x="T0" y="T1"/>
                </a:cxn>
                <a:cxn ang="T9">
                  <a:pos x="T2" y="T3"/>
                </a:cxn>
                <a:cxn ang="T10">
                  <a:pos x="T4" y="T5"/>
                </a:cxn>
                <a:cxn ang="T11">
                  <a:pos x="T6" y="T7"/>
                </a:cxn>
              </a:cxnLst>
              <a:rect l="T12" t="T13" r="T14" b="T15"/>
              <a:pathLst>
                <a:path w="199" h="33">
                  <a:moveTo>
                    <a:pt x="0" y="0"/>
                  </a:moveTo>
                  <a:lnTo>
                    <a:pt x="93" y="33"/>
                  </a:lnTo>
                  <a:lnTo>
                    <a:pt x="199" y="2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75" name="Freeform 147">
              <a:extLst>
                <a:ext uri="{FF2B5EF4-FFF2-40B4-BE49-F238E27FC236}">
                  <a16:creationId xmlns:a16="http://schemas.microsoft.com/office/drawing/2014/main" id="{E7F1F39F-C240-4156-8B94-79C49DE49F5A}"/>
                </a:ext>
              </a:extLst>
            </p:cNvPr>
            <p:cNvSpPr>
              <a:spLocks/>
            </p:cNvSpPr>
            <p:nvPr/>
          </p:nvSpPr>
          <p:spPr bwMode="auto">
            <a:xfrm>
              <a:off x="338662" y="5459412"/>
              <a:ext cx="39688" cy="12700"/>
            </a:xfrm>
            <a:custGeom>
              <a:avLst/>
              <a:gdLst>
                <a:gd name="T0" fmla="*/ 0 w 122"/>
                <a:gd name="T1" fmla="*/ 0 h 40"/>
                <a:gd name="T2" fmla="*/ 3386492 w 122"/>
                <a:gd name="T3" fmla="*/ 2520315 h 40"/>
                <a:gd name="T4" fmla="*/ 12910962 w 122"/>
                <a:gd name="T5" fmla="*/ 3830638 h 40"/>
                <a:gd name="T6" fmla="*/ 3174715 w 122"/>
                <a:gd name="T7" fmla="*/ 4032250 h 40"/>
                <a:gd name="T8" fmla="*/ 0 w 122"/>
                <a:gd name="T9" fmla="*/ 0 h 40"/>
                <a:gd name="T10" fmla="*/ 0 60000 65536"/>
                <a:gd name="T11" fmla="*/ 0 60000 65536"/>
                <a:gd name="T12" fmla="*/ 0 60000 65536"/>
                <a:gd name="T13" fmla="*/ 0 60000 65536"/>
                <a:gd name="T14" fmla="*/ 0 60000 65536"/>
                <a:gd name="T15" fmla="*/ 0 w 122"/>
                <a:gd name="T16" fmla="*/ 0 h 40"/>
                <a:gd name="T17" fmla="*/ 122 w 122"/>
                <a:gd name="T18" fmla="*/ 40 h 40"/>
              </a:gdLst>
              <a:ahLst/>
              <a:cxnLst>
                <a:cxn ang="T10">
                  <a:pos x="T0" y="T1"/>
                </a:cxn>
                <a:cxn ang="T11">
                  <a:pos x="T2" y="T3"/>
                </a:cxn>
                <a:cxn ang="T12">
                  <a:pos x="T4" y="T5"/>
                </a:cxn>
                <a:cxn ang="T13">
                  <a:pos x="T6" y="T7"/>
                </a:cxn>
                <a:cxn ang="T14">
                  <a:pos x="T8" y="T9"/>
                </a:cxn>
              </a:cxnLst>
              <a:rect l="T15" t="T16" r="T17" b="T18"/>
              <a:pathLst>
                <a:path w="122" h="40">
                  <a:moveTo>
                    <a:pt x="0" y="0"/>
                  </a:moveTo>
                  <a:lnTo>
                    <a:pt x="32" y="25"/>
                  </a:lnTo>
                  <a:lnTo>
                    <a:pt x="122" y="38"/>
                  </a:lnTo>
                  <a:lnTo>
                    <a:pt x="30" y="40"/>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76" name="Freeform 148">
              <a:extLst>
                <a:ext uri="{FF2B5EF4-FFF2-40B4-BE49-F238E27FC236}">
                  <a16:creationId xmlns:a16="http://schemas.microsoft.com/office/drawing/2014/main" id="{72765F2E-0E56-4CDE-8C41-453568404E6C}"/>
                </a:ext>
              </a:extLst>
            </p:cNvPr>
            <p:cNvSpPr>
              <a:spLocks/>
            </p:cNvSpPr>
            <p:nvPr/>
          </p:nvSpPr>
          <p:spPr bwMode="auto">
            <a:xfrm>
              <a:off x="500587" y="5449887"/>
              <a:ext cx="60325" cy="31750"/>
            </a:xfrm>
            <a:custGeom>
              <a:avLst/>
              <a:gdLst>
                <a:gd name="T0" fmla="*/ 0 w 187"/>
                <a:gd name="T1" fmla="*/ 0 h 102"/>
                <a:gd name="T2" fmla="*/ 8741641 w 187"/>
                <a:gd name="T3" fmla="*/ 871880 h 102"/>
                <a:gd name="T4" fmla="*/ 10510744 w 187"/>
                <a:gd name="T5" fmla="*/ 2228414 h 102"/>
                <a:gd name="T6" fmla="*/ 10510744 w 187"/>
                <a:gd name="T7" fmla="*/ 5232213 h 102"/>
                <a:gd name="T8" fmla="*/ 11031088 w 187"/>
                <a:gd name="T9" fmla="*/ 8623238 h 102"/>
                <a:gd name="T10" fmla="*/ 19460458 w 187"/>
                <a:gd name="T11" fmla="*/ 9882966 h 102"/>
                <a:gd name="T12" fmla="*/ 9365859 w 187"/>
                <a:gd name="T13" fmla="*/ 9495429 h 102"/>
                <a:gd name="T14" fmla="*/ 7700954 w 187"/>
                <a:gd name="T15" fmla="*/ 3294218 h 102"/>
                <a:gd name="T16" fmla="*/ 0 w 187"/>
                <a:gd name="T17" fmla="*/ 0 h 1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7"/>
                <a:gd name="T28" fmla="*/ 0 h 102"/>
                <a:gd name="T29" fmla="*/ 187 w 187"/>
                <a:gd name="T30" fmla="*/ 102 h 1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7" h="102">
                  <a:moveTo>
                    <a:pt x="0" y="0"/>
                  </a:moveTo>
                  <a:lnTo>
                    <a:pt x="84" y="9"/>
                  </a:lnTo>
                  <a:lnTo>
                    <a:pt x="101" y="23"/>
                  </a:lnTo>
                  <a:lnTo>
                    <a:pt x="101" y="54"/>
                  </a:lnTo>
                  <a:lnTo>
                    <a:pt x="106" y="89"/>
                  </a:lnTo>
                  <a:lnTo>
                    <a:pt x="187" y="102"/>
                  </a:lnTo>
                  <a:lnTo>
                    <a:pt x="90" y="98"/>
                  </a:lnTo>
                  <a:lnTo>
                    <a:pt x="7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77" name="Freeform 149">
              <a:extLst>
                <a:ext uri="{FF2B5EF4-FFF2-40B4-BE49-F238E27FC236}">
                  <a16:creationId xmlns:a16="http://schemas.microsoft.com/office/drawing/2014/main" id="{803D970F-D41F-4388-ACC8-C6A0E2A00184}"/>
                </a:ext>
              </a:extLst>
            </p:cNvPr>
            <p:cNvSpPr>
              <a:spLocks/>
            </p:cNvSpPr>
            <p:nvPr/>
          </p:nvSpPr>
          <p:spPr bwMode="auto">
            <a:xfrm>
              <a:off x="560912" y="5522912"/>
              <a:ext cx="193675" cy="47625"/>
            </a:xfrm>
            <a:custGeom>
              <a:avLst/>
              <a:gdLst>
                <a:gd name="T0" fmla="*/ 0 w 609"/>
                <a:gd name="T1" fmla="*/ 0 h 150"/>
                <a:gd name="T2" fmla="*/ 15575095 w 609"/>
                <a:gd name="T3" fmla="*/ 705803 h 150"/>
                <a:gd name="T4" fmla="*/ 31656163 w 609"/>
                <a:gd name="T5" fmla="*/ 4435475 h 150"/>
                <a:gd name="T6" fmla="*/ 43590232 w 609"/>
                <a:gd name="T7" fmla="*/ 5141278 h 150"/>
                <a:gd name="T8" fmla="*/ 53299424 w 609"/>
                <a:gd name="T9" fmla="*/ 7157403 h 150"/>
                <a:gd name="T10" fmla="*/ 56940450 w 609"/>
                <a:gd name="T11" fmla="*/ 12298363 h 150"/>
                <a:gd name="T12" fmla="*/ 61592784 w 609"/>
                <a:gd name="T13" fmla="*/ 15120938 h 150"/>
                <a:gd name="T14" fmla="*/ 56940450 w 609"/>
                <a:gd name="T15" fmla="*/ 14213840 h 150"/>
                <a:gd name="T16" fmla="*/ 52692639 w 609"/>
                <a:gd name="T17" fmla="*/ 8467725 h 150"/>
                <a:gd name="T18" fmla="*/ 39645813 w 609"/>
                <a:gd name="T19" fmla="*/ 5846763 h 150"/>
                <a:gd name="T20" fmla="*/ 31656163 w 609"/>
                <a:gd name="T21" fmla="*/ 5846763 h 150"/>
                <a:gd name="T22" fmla="*/ 25486549 w 609"/>
                <a:gd name="T23" fmla="*/ 4435475 h 150"/>
                <a:gd name="T24" fmla="*/ 14766049 w 609"/>
                <a:gd name="T25" fmla="*/ 1713865 h 150"/>
                <a:gd name="T26" fmla="*/ 0 w 609"/>
                <a:gd name="T27" fmla="*/ 0 h 1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9"/>
                <a:gd name="T43" fmla="*/ 0 h 150"/>
                <a:gd name="T44" fmla="*/ 609 w 609"/>
                <a:gd name="T45" fmla="*/ 150 h 15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9" h="150">
                  <a:moveTo>
                    <a:pt x="0" y="0"/>
                  </a:moveTo>
                  <a:lnTo>
                    <a:pt x="154" y="7"/>
                  </a:lnTo>
                  <a:lnTo>
                    <a:pt x="313" y="44"/>
                  </a:lnTo>
                  <a:lnTo>
                    <a:pt x="431" y="51"/>
                  </a:lnTo>
                  <a:lnTo>
                    <a:pt x="527" y="71"/>
                  </a:lnTo>
                  <a:lnTo>
                    <a:pt x="563" y="122"/>
                  </a:lnTo>
                  <a:lnTo>
                    <a:pt x="609" y="150"/>
                  </a:lnTo>
                  <a:lnTo>
                    <a:pt x="563" y="141"/>
                  </a:lnTo>
                  <a:lnTo>
                    <a:pt x="521" y="84"/>
                  </a:lnTo>
                  <a:lnTo>
                    <a:pt x="392" y="58"/>
                  </a:lnTo>
                  <a:lnTo>
                    <a:pt x="313" y="58"/>
                  </a:lnTo>
                  <a:lnTo>
                    <a:pt x="252" y="44"/>
                  </a:lnTo>
                  <a:lnTo>
                    <a:pt x="146" y="17"/>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78" name="Freeform 150">
              <a:extLst>
                <a:ext uri="{FF2B5EF4-FFF2-40B4-BE49-F238E27FC236}">
                  <a16:creationId xmlns:a16="http://schemas.microsoft.com/office/drawing/2014/main" id="{04BF82C9-1C5C-46B4-8472-7D8445A53A2A}"/>
                </a:ext>
              </a:extLst>
            </p:cNvPr>
            <p:cNvSpPr>
              <a:spLocks/>
            </p:cNvSpPr>
            <p:nvPr/>
          </p:nvSpPr>
          <p:spPr bwMode="auto">
            <a:xfrm>
              <a:off x="367237" y="4872037"/>
              <a:ext cx="168275" cy="184150"/>
            </a:xfrm>
            <a:custGeom>
              <a:avLst/>
              <a:gdLst>
                <a:gd name="T0" fmla="*/ 36124094 w 529"/>
                <a:gd name="T1" fmla="*/ 2016125 h 580"/>
                <a:gd name="T2" fmla="*/ 40778536 w 529"/>
                <a:gd name="T3" fmla="*/ 5342890 h 580"/>
                <a:gd name="T4" fmla="*/ 43308386 w 529"/>
                <a:gd name="T5" fmla="*/ 9475788 h 580"/>
                <a:gd name="T6" fmla="*/ 45635607 w 529"/>
                <a:gd name="T7" fmla="*/ 13911263 h 580"/>
                <a:gd name="T8" fmla="*/ 46950952 w 529"/>
                <a:gd name="T9" fmla="*/ 16229965 h 580"/>
                <a:gd name="T10" fmla="*/ 46950952 w 529"/>
                <a:gd name="T11" fmla="*/ 18749963 h 580"/>
                <a:gd name="T12" fmla="*/ 45837919 w 529"/>
                <a:gd name="T13" fmla="*/ 21774150 h 580"/>
                <a:gd name="T14" fmla="*/ 48165458 w 529"/>
                <a:gd name="T15" fmla="*/ 24092853 h 580"/>
                <a:gd name="T16" fmla="*/ 51706868 w 529"/>
                <a:gd name="T17" fmla="*/ 30342840 h 580"/>
                <a:gd name="T18" fmla="*/ 53528309 w 529"/>
                <a:gd name="T19" fmla="*/ 33669288 h 580"/>
                <a:gd name="T20" fmla="*/ 53528309 w 529"/>
                <a:gd name="T21" fmla="*/ 34878963 h 580"/>
                <a:gd name="T22" fmla="*/ 53224842 w 529"/>
                <a:gd name="T23" fmla="*/ 35987990 h 580"/>
                <a:gd name="T24" fmla="*/ 51605712 w 529"/>
                <a:gd name="T25" fmla="*/ 36391215 h 580"/>
                <a:gd name="T26" fmla="*/ 49278491 w 529"/>
                <a:gd name="T27" fmla="*/ 36491863 h 580"/>
                <a:gd name="T28" fmla="*/ 48064302 w 529"/>
                <a:gd name="T29" fmla="*/ 36895088 h 580"/>
                <a:gd name="T30" fmla="*/ 48165458 w 529"/>
                <a:gd name="T31" fmla="*/ 39415403 h 580"/>
                <a:gd name="T32" fmla="*/ 48873549 w 529"/>
                <a:gd name="T33" fmla="*/ 42439590 h 580"/>
                <a:gd name="T34" fmla="*/ 47457049 w 529"/>
                <a:gd name="T35" fmla="*/ 44052490 h 580"/>
                <a:gd name="T36" fmla="*/ 47861673 w 529"/>
                <a:gd name="T37" fmla="*/ 46270228 h 580"/>
                <a:gd name="T38" fmla="*/ 46748640 w 529"/>
                <a:gd name="T39" fmla="*/ 47580550 h 580"/>
                <a:gd name="T40" fmla="*/ 45736763 w 529"/>
                <a:gd name="T41" fmla="*/ 51512153 h 580"/>
                <a:gd name="T42" fmla="*/ 44117951 w 529"/>
                <a:gd name="T43" fmla="*/ 52721828 h 580"/>
                <a:gd name="T44" fmla="*/ 41588101 w 529"/>
                <a:gd name="T45" fmla="*/ 52721828 h 580"/>
                <a:gd name="T46" fmla="*/ 37945535 w 529"/>
                <a:gd name="T47" fmla="*/ 52116990 h 580"/>
                <a:gd name="T48" fmla="*/ 34302652 w 529"/>
                <a:gd name="T49" fmla="*/ 51512153 h 580"/>
                <a:gd name="T50" fmla="*/ 34606120 w 529"/>
                <a:gd name="T51" fmla="*/ 58467625 h 580"/>
                <a:gd name="T52" fmla="*/ 6071260 w 529"/>
                <a:gd name="T53" fmla="*/ 49193450 h 580"/>
                <a:gd name="T54" fmla="*/ 8398481 w 529"/>
                <a:gd name="T55" fmla="*/ 43850878 h 580"/>
                <a:gd name="T56" fmla="*/ 7892702 w 529"/>
                <a:gd name="T57" fmla="*/ 39717663 h 580"/>
                <a:gd name="T58" fmla="*/ 0 w 529"/>
                <a:gd name="T59" fmla="*/ 31854775 h 580"/>
                <a:gd name="T60" fmla="*/ 0 w 529"/>
                <a:gd name="T61" fmla="*/ 11189653 h 580"/>
                <a:gd name="T62" fmla="*/ 5261695 w 529"/>
                <a:gd name="T63" fmla="*/ 5544503 h 580"/>
                <a:gd name="T64" fmla="*/ 11839053 w 529"/>
                <a:gd name="T65" fmla="*/ 2520315 h 580"/>
                <a:gd name="T66" fmla="*/ 18821034 w 529"/>
                <a:gd name="T67" fmla="*/ 0 h 580"/>
                <a:gd name="T68" fmla="*/ 27927924 w 529"/>
                <a:gd name="T69" fmla="*/ 1310640 h 580"/>
                <a:gd name="T70" fmla="*/ 36124094 w 529"/>
                <a:gd name="T71" fmla="*/ 2016125 h 5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9"/>
                <a:gd name="T109" fmla="*/ 0 h 580"/>
                <a:gd name="T110" fmla="*/ 529 w 529"/>
                <a:gd name="T111" fmla="*/ 580 h 58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9" h="580">
                  <a:moveTo>
                    <a:pt x="357" y="20"/>
                  </a:moveTo>
                  <a:lnTo>
                    <a:pt x="403" y="53"/>
                  </a:lnTo>
                  <a:lnTo>
                    <a:pt x="428" y="94"/>
                  </a:lnTo>
                  <a:lnTo>
                    <a:pt x="451" y="138"/>
                  </a:lnTo>
                  <a:lnTo>
                    <a:pt x="464" y="161"/>
                  </a:lnTo>
                  <a:lnTo>
                    <a:pt x="464" y="186"/>
                  </a:lnTo>
                  <a:lnTo>
                    <a:pt x="453" y="216"/>
                  </a:lnTo>
                  <a:lnTo>
                    <a:pt x="476" y="239"/>
                  </a:lnTo>
                  <a:lnTo>
                    <a:pt x="511" y="301"/>
                  </a:lnTo>
                  <a:lnTo>
                    <a:pt x="529" y="334"/>
                  </a:lnTo>
                  <a:lnTo>
                    <a:pt x="529" y="346"/>
                  </a:lnTo>
                  <a:lnTo>
                    <a:pt x="526" y="357"/>
                  </a:lnTo>
                  <a:lnTo>
                    <a:pt x="510" y="361"/>
                  </a:lnTo>
                  <a:lnTo>
                    <a:pt x="487" y="362"/>
                  </a:lnTo>
                  <a:lnTo>
                    <a:pt x="475" y="366"/>
                  </a:lnTo>
                  <a:lnTo>
                    <a:pt x="476" y="391"/>
                  </a:lnTo>
                  <a:lnTo>
                    <a:pt x="483" y="421"/>
                  </a:lnTo>
                  <a:lnTo>
                    <a:pt x="469" y="437"/>
                  </a:lnTo>
                  <a:lnTo>
                    <a:pt x="473" y="459"/>
                  </a:lnTo>
                  <a:lnTo>
                    <a:pt x="462" y="472"/>
                  </a:lnTo>
                  <a:lnTo>
                    <a:pt x="452" y="511"/>
                  </a:lnTo>
                  <a:lnTo>
                    <a:pt x="436" y="523"/>
                  </a:lnTo>
                  <a:lnTo>
                    <a:pt x="411" y="523"/>
                  </a:lnTo>
                  <a:lnTo>
                    <a:pt x="375" y="517"/>
                  </a:lnTo>
                  <a:lnTo>
                    <a:pt x="339" y="511"/>
                  </a:lnTo>
                  <a:lnTo>
                    <a:pt x="342" y="580"/>
                  </a:lnTo>
                  <a:lnTo>
                    <a:pt x="60" y="488"/>
                  </a:lnTo>
                  <a:lnTo>
                    <a:pt x="83" y="435"/>
                  </a:lnTo>
                  <a:lnTo>
                    <a:pt x="78" y="394"/>
                  </a:lnTo>
                  <a:lnTo>
                    <a:pt x="0" y="316"/>
                  </a:lnTo>
                  <a:lnTo>
                    <a:pt x="0" y="111"/>
                  </a:lnTo>
                  <a:lnTo>
                    <a:pt x="52" y="55"/>
                  </a:lnTo>
                  <a:lnTo>
                    <a:pt x="117" y="25"/>
                  </a:lnTo>
                  <a:lnTo>
                    <a:pt x="186" y="0"/>
                  </a:lnTo>
                  <a:lnTo>
                    <a:pt x="276" y="13"/>
                  </a:lnTo>
                  <a:lnTo>
                    <a:pt x="357" y="20"/>
                  </a:lnTo>
                  <a:close/>
                </a:path>
              </a:pathLst>
            </a:custGeom>
            <a:solidFill>
              <a:srgbClr val="FFC080"/>
            </a:solidFill>
            <a:ln w="3175">
              <a:solidFill>
                <a:srgbClr val="402000"/>
              </a:solidFill>
              <a:prstDash val="solid"/>
              <a:round/>
              <a:headEnd/>
              <a:tailEnd/>
            </a:ln>
          </p:spPr>
          <p:txBody>
            <a:bodyPr/>
            <a:lstStyle/>
            <a:p>
              <a:endParaRPr lang="zh-CN" altLang="en-US"/>
            </a:p>
          </p:txBody>
        </p:sp>
        <p:sp>
          <p:nvSpPr>
            <p:cNvPr id="77879" name="Freeform 151">
              <a:extLst>
                <a:ext uri="{FF2B5EF4-FFF2-40B4-BE49-F238E27FC236}">
                  <a16:creationId xmlns:a16="http://schemas.microsoft.com/office/drawing/2014/main" id="{F2A3EA0A-B3BA-4C2D-9636-1A1950988B76}"/>
                </a:ext>
              </a:extLst>
            </p:cNvPr>
            <p:cNvSpPr>
              <a:spLocks/>
            </p:cNvSpPr>
            <p:nvPr/>
          </p:nvSpPr>
          <p:spPr bwMode="auto">
            <a:xfrm>
              <a:off x="516462" y="4983162"/>
              <a:ext cx="9525" cy="1588"/>
            </a:xfrm>
            <a:custGeom>
              <a:avLst/>
              <a:gdLst>
                <a:gd name="T0" fmla="*/ 3024188 w 30"/>
                <a:gd name="T1" fmla="*/ 140009 h 6"/>
                <a:gd name="T2" fmla="*/ 2318703 w 30"/>
                <a:gd name="T3" fmla="*/ 420291 h 6"/>
                <a:gd name="T4" fmla="*/ 806450 w 30"/>
                <a:gd name="T5" fmla="*/ 350154 h 6"/>
                <a:gd name="T6" fmla="*/ 201613 w 30"/>
                <a:gd name="T7" fmla="*/ 420291 h 6"/>
                <a:gd name="T8" fmla="*/ 0 w 30"/>
                <a:gd name="T9" fmla="*/ 70137 h 6"/>
                <a:gd name="T10" fmla="*/ 907415 w 30"/>
                <a:gd name="T11" fmla="*/ 0 h 6"/>
                <a:gd name="T12" fmla="*/ 3024188 w 30"/>
                <a:gd name="T13" fmla="*/ 140009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2"/>
                  </a:moveTo>
                  <a:lnTo>
                    <a:pt x="23" y="6"/>
                  </a:lnTo>
                  <a:lnTo>
                    <a:pt x="8" y="5"/>
                  </a:lnTo>
                  <a:lnTo>
                    <a:pt x="2" y="6"/>
                  </a:lnTo>
                  <a:lnTo>
                    <a:pt x="0" y="1"/>
                  </a:lnTo>
                  <a:lnTo>
                    <a:pt x="9" y="0"/>
                  </a:lnTo>
                  <a:lnTo>
                    <a:pt x="3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80" name="Freeform 152">
              <a:extLst>
                <a:ext uri="{FF2B5EF4-FFF2-40B4-BE49-F238E27FC236}">
                  <a16:creationId xmlns:a16="http://schemas.microsoft.com/office/drawing/2014/main" id="{B26555A2-8BFD-4646-82C1-9B5B1833440E}"/>
                </a:ext>
              </a:extLst>
            </p:cNvPr>
            <p:cNvSpPr>
              <a:spLocks/>
            </p:cNvSpPr>
            <p:nvPr/>
          </p:nvSpPr>
          <p:spPr bwMode="auto">
            <a:xfrm>
              <a:off x="513287" y="4976812"/>
              <a:ext cx="3175" cy="6350"/>
            </a:xfrm>
            <a:custGeom>
              <a:avLst/>
              <a:gdLst>
                <a:gd name="T0" fmla="*/ 916420 w 11"/>
                <a:gd name="T1" fmla="*/ 0 h 22"/>
                <a:gd name="T2" fmla="*/ 249959 w 11"/>
                <a:gd name="T3" fmla="*/ 499918 h 22"/>
                <a:gd name="T4" fmla="*/ 249959 w 11"/>
                <a:gd name="T5" fmla="*/ 999836 h 22"/>
                <a:gd name="T6" fmla="*/ 166543 w 11"/>
                <a:gd name="T7" fmla="*/ 1832841 h 22"/>
                <a:gd name="T8" fmla="*/ 0 w 11"/>
                <a:gd name="T9" fmla="*/ 666461 h 22"/>
                <a:gd name="T10" fmla="*/ 0 w 11"/>
                <a:gd name="T11" fmla="*/ 83416 h 22"/>
                <a:gd name="T12" fmla="*/ 916420 w 11"/>
                <a:gd name="T13" fmla="*/ 0 h 22"/>
                <a:gd name="T14" fmla="*/ 0 60000 65536"/>
                <a:gd name="T15" fmla="*/ 0 60000 65536"/>
                <a:gd name="T16" fmla="*/ 0 60000 65536"/>
                <a:gd name="T17" fmla="*/ 0 60000 65536"/>
                <a:gd name="T18" fmla="*/ 0 60000 65536"/>
                <a:gd name="T19" fmla="*/ 0 60000 65536"/>
                <a:gd name="T20" fmla="*/ 0 60000 65536"/>
                <a:gd name="T21" fmla="*/ 0 w 11"/>
                <a:gd name="T22" fmla="*/ 0 h 22"/>
                <a:gd name="T23" fmla="*/ 11 w 11"/>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22">
                  <a:moveTo>
                    <a:pt x="11" y="0"/>
                  </a:moveTo>
                  <a:lnTo>
                    <a:pt x="3" y="6"/>
                  </a:lnTo>
                  <a:lnTo>
                    <a:pt x="3" y="12"/>
                  </a:lnTo>
                  <a:lnTo>
                    <a:pt x="2" y="22"/>
                  </a:lnTo>
                  <a:lnTo>
                    <a:pt x="0" y="8"/>
                  </a:lnTo>
                  <a:lnTo>
                    <a:pt x="0" y="1"/>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81" name="Freeform 153">
              <a:extLst>
                <a:ext uri="{FF2B5EF4-FFF2-40B4-BE49-F238E27FC236}">
                  <a16:creationId xmlns:a16="http://schemas.microsoft.com/office/drawing/2014/main" id="{F944E1AC-F65D-4F2B-B0A8-AD02C7855E4E}"/>
                </a:ext>
              </a:extLst>
            </p:cNvPr>
            <p:cNvSpPr>
              <a:spLocks/>
            </p:cNvSpPr>
            <p:nvPr/>
          </p:nvSpPr>
          <p:spPr bwMode="auto">
            <a:xfrm>
              <a:off x="505350" y="4954587"/>
              <a:ext cx="4762" cy="12700"/>
            </a:xfrm>
            <a:custGeom>
              <a:avLst/>
              <a:gdLst>
                <a:gd name="T0" fmla="*/ 0 w 13"/>
                <a:gd name="T1" fmla="*/ 0 h 42"/>
                <a:gd name="T2" fmla="*/ 1207716 w 13"/>
                <a:gd name="T3" fmla="*/ 2194379 h 42"/>
                <a:gd name="T4" fmla="*/ 1744357 w 13"/>
                <a:gd name="T5" fmla="*/ 3840238 h 42"/>
                <a:gd name="T6" fmla="*/ 805144 w 13"/>
                <a:gd name="T7" fmla="*/ 2742898 h 42"/>
                <a:gd name="T8" fmla="*/ 0 w 13"/>
                <a:gd name="T9" fmla="*/ 0 h 42"/>
                <a:gd name="T10" fmla="*/ 0 60000 65536"/>
                <a:gd name="T11" fmla="*/ 0 60000 65536"/>
                <a:gd name="T12" fmla="*/ 0 60000 65536"/>
                <a:gd name="T13" fmla="*/ 0 60000 65536"/>
                <a:gd name="T14" fmla="*/ 0 60000 65536"/>
                <a:gd name="T15" fmla="*/ 0 w 13"/>
                <a:gd name="T16" fmla="*/ 0 h 42"/>
                <a:gd name="T17" fmla="*/ 13 w 13"/>
                <a:gd name="T18" fmla="*/ 42 h 42"/>
              </a:gdLst>
              <a:ahLst/>
              <a:cxnLst>
                <a:cxn ang="T10">
                  <a:pos x="T0" y="T1"/>
                </a:cxn>
                <a:cxn ang="T11">
                  <a:pos x="T2" y="T3"/>
                </a:cxn>
                <a:cxn ang="T12">
                  <a:pos x="T4" y="T5"/>
                </a:cxn>
                <a:cxn ang="T13">
                  <a:pos x="T6" y="T7"/>
                </a:cxn>
                <a:cxn ang="T14">
                  <a:pos x="T8" y="T9"/>
                </a:cxn>
              </a:cxnLst>
              <a:rect l="T15" t="T16" r="T17" b="T18"/>
              <a:pathLst>
                <a:path w="13" h="42">
                  <a:moveTo>
                    <a:pt x="0" y="0"/>
                  </a:moveTo>
                  <a:lnTo>
                    <a:pt x="9" y="24"/>
                  </a:lnTo>
                  <a:lnTo>
                    <a:pt x="13" y="42"/>
                  </a:lnTo>
                  <a:lnTo>
                    <a:pt x="6" y="3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82" name="Freeform 154">
              <a:extLst>
                <a:ext uri="{FF2B5EF4-FFF2-40B4-BE49-F238E27FC236}">
                  <a16:creationId xmlns:a16="http://schemas.microsoft.com/office/drawing/2014/main" id="{3F4AFB7F-865E-44A6-9E0D-E900A25C7928}"/>
                </a:ext>
              </a:extLst>
            </p:cNvPr>
            <p:cNvSpPr>
              <a:spLocks/>
            </p:cNvSpPr>
            <p:nvPr/>
          </p:nvSpPr>
          <p:spPr bwMode="auto">
            <a:xfrm>
              <a:off x="487887" y="4940300"/>
              <a:ext cx="19050" cy="11112"/>
            </a:xfrm>
            <a:custGeom>
              <a:avLst/>
              <a:gdLst>
                <a:gd name="T0" fmla="*/ 6480402 w 56"/>
                <a:gd name="T1" fmla="*/ 0 h 36"/>
                <a:gd name="T2" fmla="*/ 5207454 w 56"/>
                <a:gd name="T3" fmla="*/ 1905399 h 36"/>
                <a:gd name="T4" fmla="*/ 5438775 w 56"/>
                <a:gd name="T5" fmla="*/ 2477050 h 36"/>
                <a:gd name="T6" fmla="*/ 5438775 w 56"/>
                <a:gd name="T7" fmla="*/ 2762875 h 36"/>
                <a:gd name="T8" fmla="*/ 5901758 w 56"/>
                <a:gd name="T9" fmla="*/ 3429904 h 36"/>
                <a:gd name="T10" fmla="*/ 4976132 w 56"/>
                <a:gd name="T11" fmla="*/ 2286603 h 36"/>
                <a:gd name="T12" fmla="*/ 3703184 w 56"/>
                <a:gd name="T13" fmla="*/ 2286603 h 36"/>
                <a:gd name="T14" fmla="*/ 2314575 w 56"/>
                <a:gd name="T15" fmla="*/ 1905399 h 36"/>
                <a:gd name="T16" fmla="*/ 0 w 56"/>
                <a:gd name="T17" fmla="*/ 1810330 h 36"/>
                <a:gd name="T18" fmla="*/ 2314575 w 56"/>
                <a:gd name="T19" fmla="*/ 667029 h 36"/>
                <a:gd name="T20" fmla="*/ 6480402 w 56"/>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36"/>
                <a:gd name="T35" fmla="*/ 56 w 56"/>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36">
                  <a:moveTo>
                    <a:pt x="56" y="0"/>
                  </a:moveTo>
                  <a:lnTo>
                    <a:pt x="45" y="20"/>
                  </a:lnTo>
                  <a:lnTo>
                    <a:pt x="47" y="26"/>
                  </a:lnTo>
                  <a:lnTo>
                    <a:pt x="47" y="29"/>
                  </a:lnTo>
                  <a:lnTo>
                    <a:pt x="51" y="36"/>
                  </a:lnTo>
                  <a:lnTo>
                    <a:pt x="43" y="24"/>
                  </a:lnTo>
                  <a:lnTo>
                    <a:pt x="32" y="24"/>
                  </a:lnTo>
                  <a:lnTo>
                    <a:pt x="20" y="20"/>
                  </a:lnTo>
                  <a:lnTo>
                    <a:pt x="0" y="19"/>
                  </a:lnTo>
                  <a:lnTo>
                    <a:pt x="20" y="7"/>
                  </a:lnTo>
                  <a:lnTo>
                    <a:pt x="5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83" name="Freeform 155">
              <a:extLst>
                <a:ext uri="{FF2B5EF4-FFF2-40B4-BE49-F238E27FC236}">
                  <a16:creationId xmlns:a16="http://schemas.microsoft.com/office/drawing/2014/main" id="{69EE02BF-8F98-4110-B532-FA757173477B}"/>
                </a:ext>
              </a:extLst>
            </p:cNvPr>
            <p:cNvSpPr>
              <a:spLocks/>
            </p:cNvSpPr>
            <p:nvPr/>
          </p:nvSpPr>
          <p:spPr bwMode="auto">
            <a:xfrm>
              <a:off x="479950" y="4922837"/>
              <a:ext cx="31750" cy="11113"/>
            </a:xfrm>
            <a:custGeom>
              <a:avLst/>
              <a:gdLst>
                <a:gd name="T0" fmla="*/ 10500651 w 96"/>
                <a:gd name="T1" fmla="*/ 1816322 h 34"/>
                <a:gd name="T2" fmla="*/ 10063096 w 96"/>
                <a:gd name="T3" fmla="*/ 3098239 h 34"/>
                <a:gd name="T4" fmla="*/ 8859904 w 96"/>
                <a:gd name="T5" fmla="*/ 3632317 h 34"/>
                <a:gd name="T6" fmla="*/ 7219156 w 96"/>
                <a:gd name="T7" fmla="*/ 2563834 h 34"/>
                <a:gd name="T8" fmla="*/ 5140854 w 96"/>
                <a:gd name="T9" fmla="*/ 1816322 h 34"/>
                <a:gd name="T10" fmla="*/ 1640747 w 96"/>
                <a:gd name="T11" fmla="*/ 1816322 h 34"/>
                <a:gd name="T12" fmla="*/ 0 w 96"/>
                <a:gd name="T13" fmla="*/ 1922876 h 34"/>
                <a:gd name="T14" fmla="*/ 2625328 w 96"/>
                <a:gd name="T15" fmla="*/ 961601 h 34"/>
                <a:gd name="T16" fmla="*/ 4484688 w 96"/>
                <a:gd name="T17" fmla="*/ 427197 h 34"/>
                <a:gd name="T18" fmla="*/ 4265745 w 96"/>
                <a:gd name="T19" fmla="*/ 0 h 34"/>
                <a:gd name="T20" fmla="*/ 6125435 w 96"/>
                <a:gd name="T21" fmla="*/ 747840 h 34"/>
                <a:gd name="T22" fmla="*/ 5906492 w 96"/>
                <a:gd name="T23" fmla="*/ 213762 h 34"/>
                <a:gd name="T24" fmla="*/ 7438099 w 96"/>
                <a:gd name="T25" fmla="*/ 961601 h 34"/>
                <a:gd name="T26" fmla="*/ 8641292 w 96"/>
                <a:gd name="T27" fmla="*/ 961601 h 34"/>
                <a:gd name="T28" fmla="*/ 10500651 w 96"/>
                <a:gd name="T29" fmla="*/ 1816322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6"/>
                <a:gd name="T46" fmla="*/ 0 h 34"/>
                <a:gd name="T47" fmla="*/ 96 w 96"/>
                <a:gd name="T48" fmla="*/ 34 h 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6" h="34">
                  <a:moveTo>
                    <a:pt x="96" y="17"/>
                  </a:moveTo>
                  <a:lnTo>
                    <a:pt x="92" y="29"/>
                  </a:lnTo>
                  <a:lnTo>
                    <a:pt x="81" y="34"/>
                  </a:lnTo>
                  <a:lnTo>
                    <a:pt x="66" y="24"/>
                  </a:lnTo>
                  <a:lnTo>
                    <a:pt x="47" y="17"/>
                  </a:lnTo>
                  <a:lnTo>
                    <a:pt x="15" y="17"/>
                  </a:lnTo>
                  <a:lnTo>
                    <a:pt x="0" y="18"/>
                  </a:lnTo>
                  <a:lnTo>
                    <a:pt x="24" y="9"/>
                  </a:lnTo>
                  <a:lnTo>
                    <a:pt x="41" y="4"/>
                  </a:lnTo>
                  <a:lnTo>
                    <a:pt x="39" y="0"/>
                  </a:lnTo>
                  <a:lnTo>
                    <a:pt x="56" y="7"/>
                  </a:lnTo>
                  <a:lnTo>
                    <a:pt x="54" y="2"/>
                  </a:lnTo>
                  <a:lnTo>
                    <a:pt x="68" y="9"/>
                  </a:lnTo>
                  <a:lnTo>
                    <a:pt x="79" y="9"/>
                  </a:lnTo>
                  <a:lnTo>
                    <a:pt x="96" y="1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84" name="Freeform 156">
              <a:extLst>
                <a:ext uri="{FF2B5EF4-FFF2-40B4-BE49-F238E27FC236}">
                  <a16:creationId xmlns:a16="http://schemas.microsoft.com/office/drawing/2014/main" id="{FCF687C6-29E8-4D0D-A09A-3845CF882F5F}"/>
                </a:ext>
              </a:extLst>
            </p:cNvPr>
            <p:cNvSpPr>
              <a:spLocks/>
            </p:cNvSpPr>
            <p:nvPr/>
          </p:nvSpPr>
          <p:spPr bwMode="auto">
            <a:xfrm>
              <a:off x="424387" y="4938712"/>
              <a:ext cx="17463" cy="34925"/>
            </a:xfrm>
            <a:custGeom>
              <a:avLst/>
              <a:gdLst>
                <a:gd name="T0" fmla="*/ 5445649 w 56"/>
                <a:gd name="T1" fmla="*/ 2005869 h 113"/>
                <a:gd name="T2" fmla="*/ 3792589 w 56"/>
                <a:gd name="T3" fmla="*/ 764332 h 113"/>
                <a:gd name="T4" fmla="*/ 1847648 w 56"/>
                <a:gd name="T5" fmla="*/ 1050841 h 113"/>
                <a:gd name="T6" fmla="*/ 778039 w 56"/>
                <a:gd name="T7" fmla="*/ 2770202 h 113"/>
                <a:gd name="T8" fmla="*/ 583451 w 56"/>
                <a:gd name="T9" fmla="*/ 5253894 h 113"/>
                <a:gd name="T10" fmla="*/ 778039 w 56"/>
                <a:gd name="T11" fmla="*/ 7164261 h 113"/>
                <a:gd name="T12" fmla="*/ 1458784 w 56"/>
                <a:gd name="T13" fmla="*/ 8692616 h 113"/>
                <a:gd name="T14" fmla="*/ 2333805 w 56"/>
                <a:gd name="T15" fmla="*/ 6304735 h 113"/>
                <a:gd name="T16" fmla="*/ 3403414 w 56"/>
                <a:gd name="T17" fmla="*/ 4967386 h 113"/>
                <a:gd name="T18" fmla="*/ 5153768 w 56"/>
                <a:gd name="T19" fmla="*/ 4012048 h 113"/>
                <a:gd name="T20" fmla="*/ 3695296 w 56"/>
                <a:gd name="T21" fmla="*/ 5922415 h 113"/>
                <a:gd name="T22" fmla="*/ 2139218 w 56"/>
                <a:gd name="T23" fmla="*/ 7546582 h 113"/>
                <a:gd name="T24" fmla="*/ 2042235 w 56"/>
                <a:gd name="T25" fmla="*/ 9074937 h 113"/>
                <a:gd name="T26" fmla="*/ 2722981 w 56"/>
                <a:gd name="T27" fmla="*/ 10507789 h 113"/>
                <a:gd name="T28" fmla="*/ 3598002 w 56"/>
                <a:gd name="T29" fmla="*/ 10794298 h 113"/>
                <a:gd name="T30" fmla="*/ 1361490 w 56"/>
                <a:gd name="T31" fmla="*/ 10221280 h 113"/>
                <a:gd name="T32" fmla="*/ 194588 w 56"/>
                <a:gd name="T33" fmla="*/ 7928593 h 113"/>
                <a:gd name="T34" fmla="*/ 0 w 56"/>
                <a:gd name="T35" fmla="*/ 4967386 h 113"/>
                <a:gd name="T36" fmla="*/ 194588 w 56"/>
                <a:gd name="T37" fmla="*/ 2292687 h 113"/>
                <a:gd name="T38" fmla="*/ 1458784 w 56"/>
                <a:gd name="T39" fmla="*/ 477514 h 113"/>
                <a:gd name="T40" fmla="*/ 3111844 w 56"/>
                <a:gd name="T41" fmla="*/ 0 h 113"/>
                <a:gd name="T42" fmla="*/ 4667610 w 56"/>
                <a:gd name="T43" fmla="*/ 286509 h 113"/>
                <a:gd name="T44" fmla="*/ 5445649 w 56"/>
                <a:gd name="T45" fmla="*/ 2005869 h 1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113"/>
                <a:gd name="T71" fmla="*/ 56 w 56"/>
                <a:gd name="T72" fmla="*/ 113 h 1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113">
                  <a:moveTo>
                    <a:pt x="56" y="21"/>
                  </a:moveTo>
                  <a:lnTo>
                    <a:pt x="39" y="8"/>
                  </a:lnTo>
                  <a:lnTo>
                    <a:pt x="19" y="11"/>
                  </a:lnTo>
                  <a:lnTo>
                    <a:pt x="8" y="29"/>
                  </a:lnTo>
                  <a:lnTo>
                    <a:pt x="6" y="55"/>
                  </a:lnTo>
                  <a:lnTo>
                    <a:pt x="8" y="75"/>
                  </a:lnTo>
                  <a:lnTo>
                    <a:pt x="15" y="91"/>
                  </a:lnTo>
                  <a:lnTo>
                    <a:pt x="24" y="66"/>
                  </a:lnTo>
                  <a:lnTo>
                    <a:pt x="35" y="52"/>
                  </a:lnTo>
                  <a:lnTo>
                    <a:pt x="53" y="42"/>
                  </a:lnTo>
                  <a:lnTo>
                    <a:pt x="38" y="62"/>
                  </a:lnTo>
                  <a:lnTo>
                    <a:pt x="22" y="79"/>
                  </a:lnTo>
                  <a:lnTo>
                    <a:pt x="21" y="95"/>
                  </a:lnTo>
                  <a:lnTo>
                    <a:pt x="28" y="110"/>
                  </a:lnTo>
                  <a:lnTo>
                    <a:pt x="37" y="113"/>
                  </a:lnTo>
                  <a:lnTo>
                    <a:pt x="14" y="107"/>
                  </a:lnTo>
                  <a:lnTo>
                    <a:pt x="2" y="83"/>
                  </a:lnTo>
                  <a:lnTo>
                    <a:pt x="0" y="52"/>
                  </a:lnTo>
                  <a:lnTo>
                    <a:pt x="2" y="24"/>
                  </a:lnTo>
                  <a:lnTo>
                    <a:pt x="15" y="5"/>
                  </a:lnTo>
                  <a:lnTo>
                    <a:pt x="32" y="0"/>
                  </a:lnTo>
                  <a:lnTo>
                    <a:pt x="48" y="3"/>
                  </a:lnTo>
                  <a:lnTo>
                    <a:pt x="56" y="2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85" name="Freeform 157">
              <a:extLst>
                <a:ext uri="{FF2B5EF4-FFF2-40B4-BE49-F238E27FC236}">
                  <a16:creationId xmlns:a16="http://schemas.microsoft.com/office/drawing/2014/main" id="{CB9D6CEB-C910-4FAF-994C-32666AD19814}"/>
                </a:ext>
              </a:extLst>
            </p:cNvPr>
            <p:cNvSpPr>
              <a:spLocks/>
            </p:cNvSpPr>
            <p:nvPr/>
          </p:nvSpPr>
          <p:spPr bwMode="auto">
            <a:xfrm>
              <a:off x="418037" y="4932362"/>
              <a:ext cx="28575" cy="49213"/>
            </a:xfrm>
            <a:custGeom>
              <a:avLst/>
              <a:gdLst>
                <a:gd name="T0" fmla="*/ 8972864 w 91"/>
                <a:gd name="T1" fmla="*/ 3931572 h 153"/>
                <a:gd name="T2" fmla="*/ 7493872 w 91"/>
                <a:gd name="T3" fmla="*/ 1344834 h 153"/>
                <a:gd name="T4" fmla="*/ 5324684 w 91"/>
                <a:gd name="T5" fmla="*/ 724364 h 153"/>
                <a:gd name="T6" fmla="*/ 2366387 w 91"/>
                <a:gd name="T7" fmla="*/ 1241583 h 153"/>
                <a:gd name="T8" fmla="*/ 1380392 w 91"/>
                <a:gd name="T9" fmla="*/ 2586417 h 153"/>
                <a:gd name="T10" fmla="*/ 690196 w 91"/>
                <a:gd name="T11" fmla="*/ 4966010 h 153"/>
                <a:gd name="T12" fmla="*/ 690196 w 91"/>
                <a:gd name="T13" fmla="*/ 6828384 h 153"/>
                <a:gd name="T14" fmla="*/ 1084594 w 91"/>
                <a:gd name="T15" fmla="*/ 8173539 h 153"/>
                <a:gd name="T16" fmla="*/ 1084594 w 91"/>
                <a:gd name="T17" fmla="*/ 10139165 h 153"/>
                <a:gd name="T18" fmla="*/ 1478992 w 91"/>
                <a:gd name="T19" fmla="*/ 12415185 h 153"/>
                <a:gd name="T20" fmla="*/ 3352381 w 91"/>
                <a:gd name="T21" fmla="*/ 14691528 h 153"/>
                <a:gd name="T22" fmla="*/ 4634488 w 91"/>
                <a:gd name="T23" fmla="*/ 14691528 h 153"/>
                <a:gd name="T24" fmla="*/ 6212079 w 91"/>
                <a:gd name="T25" fmla="*/ 14691528 h 153"/>
                <a:gd name="T26" fmla="*/ 6212079 w 91"/>
                <a:gd name="T27" fmla="*/ 14898351 h 153"/>
                <a:gd name="T28" fmla="*/ 5028886 w 91"/>
                <a:gd name="T29" fmla="*/ 15829538 h 153"/>
                <a:gd name="T30" fmla="*/ 3549580 w 91"/>
                <a:gd name="T31" fmla="*/ 15622715 h 153"/>
                <a:gd name="T32" fmla="*/ 1873390 w 91"/>
                <a:gd name="T33" fmla="*/ 14898351 h 153"/>
                <a:gd name="T34" fmla="*/ 591597 w 91"/>
                <a:gd name="T35" fmla="*/ 12518758 h 153"/>
                <a:gd name="T36" fmla="*/ 492997 w 91"/>
                <a:gd name="T37" fmla="*/ 8897582 h 153"/>
                <a:gd name="T38" fmla="*/ 0 w 91"/>
                <a:gd name="T39" fmla="*/ 6414738 h 153"/>
                <a:gd name="T40" fmla="*/ 0 w 91"/>
                <a:gd name="T41" fmla="*/ 4241968 h 153"/>
                <a:gd name="T42" fmla="*/ 887395 w 91"/>
                <a:gd name="T43" fmla="*/ 2379593 h 153"/>
                <a:gd name="T44" fmla="*/ 1774790 w 91"/>
                <a:gd name="T45" fmla="*/ 724364 h 153"/>
                <a:gd name="T46" fmla="*/ 4141177 w 91"/>
                <a:gd name="T47" fmla="*/ 0 h 153"/>
                <a:gd name="T48" fmla="*/ 7493872 w 91"/>
                <a:gd name="T49" fmla="*/ 517219 h 153"/>
                <a:gd name="T50" fmla="*/ 8775665 w 91"/>
                <a:gd name="T51" fmla="*/ 1344834 h 153"/>
                <a:gd name="T52" fmla="*/ 8972864 w 91"/>
                <a:gd name="T53" fmla="*/ 3931572 h 15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1"/>
                <a:gd name="T82" fmla="*/ 0 h 153"/>
                <a:gd name="T83" fmla="*/ 91 w 91"/>
                <a:gd name="T84" fmla="*/ 153 h 15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1" h="153">
                  <a:moveTo>
                    <a:pt x="91" y="38"/>
                  </a:moveTo>
                  <a:lnTo>
                    <a:pt x="76" y="13"/>
                  </a:lnTo>
                  <a:lnTo>
                    <a:pt x="54" y="7"/>
                  </a:lnTo>
                  <a:lnTo>
                    <a:pt x="24" y="12"/>
                  </a:lnTo>
                  <a:lnTo>
                    <a:pt x="14" y="25"/>
                  </a:lnTo>
                  <a:lnTo>
                    <a:pt x="7" y="48"/>
                  </a:lnTo>
                  <a:lnTo>
                    <a:pt x="7" y="66"/>
                  </a:lnTo>
                  <a:lnTo>
                    <a:pt x="11" y="79"/>
                  </a:lnTo>
                  <a:lnTo>
                    <a:pt x="11" y="98"/>
                  </a:lnTo>
                  <a:lnTo>
                    <a:pt x="15" y="120"/>
                  </a:lnTo>
                  <a:lnTo>
                    <a:pt x="34" y="142"/>
                  </a:lnTo>
                  <a:lnTo>
                    <a:pt x="47" y="142"/>
                  </a:lnTo>
                  <a:lnTo>
                    <a:pt x="63" y="142"/>
                  </a:lnTo>
                  <a:lnTo>
                    <a:pt x="63" y="144"/>
                  </a:lnTo>
                  <a:lnTo>
                    <a:pt x="51" y="153"/>
                  </a:lnTo>
                  <a:lnTo>
                    <a:pt x="36" y="151"/>
                  </a:lnTo>
                  <a:lnTo>
                    <a:pt x="19" y="144"/>
                  </a:lnTo>
                  <a:lnTo>
                    <a:pt x="6" y="121"/>
                  </a:lnTo>
                  <a:lnTo>
                    <a:pt x="5" y="86"/>
                  </a:lnTo>
                  <a:lnTo>
                    <a:pt x="0" y="62"/>
                  </a:lnTo>
                  <a:lnTo>
                    <a:pt x="0" y="41"/>
                  </a:lnTo>
                  <a:lnTo>
                    <a:pt x="9" y="23"/>
                  </a:lnTo>
                  <a:lnTo>
                    <a:pt x="18" y="7"/>
                  </a:lnTo>
                  <a:lnTo>
                    <a:pt x="42" y="0"/>
                  </a:lnTo>
                  <a:lnTo>
                    <a:pt x="76" y="5"/>
                  </a:lnTo>
                  <a:lnTo>
                    <a:pt x="89" y="13"/>
                  </a:lnTo>
                  <a:lnTo>
                    <a:pt x="91" y="3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86" name="Freeform 158">
              <a:extLst>
                <a:ext uri="{FF2B5EF4-FFF2-40B4-BE49-F238E27FC236}">
                  <a16:creationId xmlns:a16="http://schemas.microsoft.com/office/drawing/2014/main" id="{C2203417-8362-41AA-B8E2-B65BF8EC904D}"/>
                </a:ext>
              </a:extLst>
            </p:cNvPr>
            <p:cNvSpPr>
              <a:spLocks/>
            </p:cNvSpPr>
            <p:nvPr/>
          </p:nvSpPr>
          <p:spPr bwMode="auto">
            <a:xfrm>
              <a:off x="435500" y="4984750"/>
              <a:ext cx="26987" cy="41275"/>
            </a:xfrm>
            <a:custGeom>
              <a:avLst/>
              <a:gdLst>
                <a:gd name="T0" fmla="*/ 0 w 83"/>
                <a:gd name="T1" fmla="*/ 0 h 127"/>
                <a:gd name="T2" fmla="*/ 1057045 w 83"/>
                <a:gd name="T3" fmla="*/ 2851875 h 127"/>
                <a:gd name="T4" fmla="*/ 2854444 w 83"/>
                <a:gd name="T5" fmla="*/ 6020625 h 127"/>
                <a:gd name="T6" fmla="*/ 4757515 w 83"/>
                <a:gd name="T7" fmla="*/ 8766875 h 127"/>
                <a:gd name="T8" fmla="*/ 7400291 w 83"/>
                <a:gd name="T9" fmla="*/ 12252500 h 127"/>
                <a:gd name="T10" fmla="*/ 8774677 w 83"/>
                <a:gd name="T11" fmla="*/ 13414375 h 127"/>
                <a:gd name="T12" fmla="*/ 5814560 w 83"/>
                <a:gd name="T13" fmla="*/ 11935625 h 127"/>
                <a:gd name="T14" fmla="*/ 3488801 w 83"/>
                <a:gd name="T15" fmla="*/ 8661250 h 127"/>
                <a:gd name="T16" fmla="*/ 1268714 w 83"/>
                <a:gd name="T17" fmla="*/ 4858750 h 127"/>
                <a:gd name="T18" fmla="*/ 0 w 83"/>
                <a:gd name="T19" fmla="*/ 0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127"/>
                <a:gd name="T32" fmla="*/ 83 w 83"/>
                <a:gd name="T33" fmla="*/ 127 h 1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127">
                  <a:moveTo>
                    <a:pt x="0" y="0"/>
                  </a:moveTo>
                  <a:lnTo>
                    <a:pt x="10" y="27"/>
                  </a:lnTo>
                  <a:lnTo>
                    <a:pt x="27" y="57"/>
                  </a:lnTo>
                  <a:lnTo>
                    <a:pt x="45" y="83"/>
                  </a:lnTo>
                  <a:lnTo>
                    <a:pt x="70" y="116"/>
                  </a:lnTo>
                  <a:lnTo>
                    <a:pt x="83" y="127"/>
                  </a:lnTo>
                  <a:lnTo>
                    <a:pt x="55" y="113"/>
                  </a:lnTo>
                  <a:lnTo>
                    <a:pt x="33" y="82"/>
                  </a:lnTo>
                  <a:lnTo>
                    <a:pt x="12" y="46"/>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87" name="Freeform 159">
              <a:extLst>
                <a:ext uri="{FF2B5EF4-FFF2-40B4-BE49-F238E27FC236}">
                  <a16:creationId xmlns:a16="http://schemas.microsoft.com/office/drawing/2014/main" id="{EDE3FF15-4AAB-411C-9EBA-7C26262C1E11}"/>
                </a:ext>
              </a:extLst>
            </p:cNvPr>
            <p:cNvSpPr>
              <a:spLocks/>
            </p:cNvSpPr>
            <p:nvPr/>
          </p:nvSpPr>
          <p:spPr bwMode="auto">
            <a:xfrm>
              <a:off x="354537" y="4846637"/>
              <a:ext cx="150813" cy="152400"/>
            </a:xfrm>
            <a:custGeom>
              <a:avLst/>
              <a:gdLst>
                <a:gd name="T0" fmla="*/ 43800134 w 478"/>
                <a:gd name="T1" fmla="*/ 13911263 h 480"/>
                <a:gd name="T2" fmla="*/ 36533345 w 478"/>
                <a:gd name="T3" fmla="*/ 12802553 h 480"/>
                <a:gd name="T4" fmla="*/ 31854671 w 478"/>
                <a:gd name="T5" fmla="*/ 13407390 h 480"/>
                <a:gd name="T6" fmla="*/ 28868069 w 478"/>
                <a:gd name="T7" fmla="*/ 16935450 h 480"/>
                <a:gd name="T8" fmla="*/ 30660157 w 478"/>
                <a:gd name="T9" fmla="*/ 21068665 h 480"/>
                <a:gd name="T10" fmla="*/ 32949485 w 478"/>
                <a:gd name="T11" fmla="*/ 22580600 h 480"/>
                <a:gd name="T12" fmla="*/ 33646443 w 478"/>
                <a:gd name="T13" fmla="*/ 26411238 h 480"/>
                <a:gd name="T14" fmla="*/ 32252843 w 478"/>
                <a:gd name="T15" fmla="*/ 28931553 h 480"/>
                <a:gd name="T16" fmla="*/ 33347657 w 478"/>
                <a:gd name="T17" fmla="*/ 32762190 h 480"/>
                <a:gd name="T18" fmla="*/ 30461071 w 478"/>
                <a:gd name="T19" fmla="*/ 32762190 h 480"/>
                <a:gd name="T20" fmla="*/ 29664412 w 478"/>
                <a:gd name="T21" fmla="*/ 28427363 h 480"/>
                <a:gd name="T22" fmla="*/ 27872640 w 478"/>
                <a:gd name="T23" fmla="*/ 26411238 h 480"/>
                <a:gd name="T24" fmla="*/ 24189711 w 478"/>
                <a:gd name="T25" fmla="*/ 26411238 h 480"/>
                <a:gd name="T26" fmla="*/ 20804937 w 478"/>
                <a:gd name="T27" fmla="*/ 27318653 h 480"/>
                <a:gd name="T28" fmla="*/ 19610423 w 478"/>
                <a:gd name="T29" fmla="*/ 30342840 h 480"/>
                <a:gd name="T30" fmla="*/ 19212251 w 478"/>
                <a:gd name="T31" fmla="*/ 34375090 h 480"/>
                <a:gd name="T32" fmla="*/ 19610423 w 478"/>
                <a:gd name="T33" fmla="*/ 37298313 h 480"/>
                <a:gd name="T34" fmla="*/ 19610423 w 478"/>
                <a:gd name="T35" fmla="*/ 39415403 h 480"/>
                <a:gd name="T36" fmla="*/ 19411337 w 478"/>
                <a:gd name="T37" fmla="*/ 41935400 h 480"/>
                <a:gd name="T38" fmla="*/ 17121693 w 478"/>
                <a:gd name="T39" fmla="*/ 44254103 h 480"/>
                <a:gd name="T40" fmla="*/ 15529006 w 478"/>
                <a:gd name="T41" fmla="*/ 45665390 h 480"/>
                <a:gd name="T42" fmla="*/ 11447590 w 478"/>
                <a:gd name="T43" fmla="*/ 48387000 h 480"/>
                <a:gd name="T44" fmla="*/ 3683245 w 478"/>
                <a:gd name="T45" fmla="*/ 40221853 h 480"/>
                <a:gd name="T46" fmla="*/ 1393600 w 478"/>
                <a:gd name="T47" fmla="*/ 33669288 h 480"/>
                <a:gd name="T48" fmla="*/ 497872 w 478"/>
                <a:gd name="T49" fmla="*/ 23084790 h 480"/>
                <a:gd name="T50" fmla="*/ 0 w 478"/>
                <a:gd name="T51" fmla="*/ 15524163 h 480"/>
                <a:gd name="T52" fmla="*/ 896044 w 478"/>
                <a:gd name="T53" fmla="*/ 8266113 h 480"/>
                <a:gd name="T54" fmla="*/ 2986287 w 478"/>
                <a:gd name="T55" fmla="*/ 4233863 h 480"/>
                <a:gd name="T56" fmla="*/ 7764661 w 478"/>
                <a:gd name="T57" fmla="*/ 1512253 h 480"/>
                <a:gd name="T58" fmla="*/ 12045163 w 478"/>
                <a:gd name="T59" fmla="*/ 705803 h 480"/>
                <a:gd name="T60" fmla="*/ 20307381 w 478"/>
                <a:gd name="T61" fmla="*/ 0 h 480"/>
                <a:gd name="T62" fmla="*/ 28370512 w 478"/>
                <a:gd name="T63" fmla="*/ 504190 h 480"/>
                <a:gd name="T64" fmla="*/ 38524203 w 478"/>
                <a:gd name="T65" fmla="*/ 2217738 h 480"/>
                <a:gd name="T66" fmla="*/ 43003791 w 478"/>
                <a:gd name="T67" fmla="*/ 4435475 h 480"/>
                <a:gd name="T68" fmla="*/ 45293119 w 478"/>
                <a:gd name="T69" fmla="*/ 6754178 h 480"/>
                <a:gd name="T70" fmla="*/ 47582764 w 478"/>
                <a:gd name="T71" fmla="*/ 10282238 h 480"/>
                <a:gd name="T72" fmla="*/ 47283977 w 478"/>
                <a:gd name="T73" fmla="*/ 12096750 h 480"/>
                <a:gd name="T74" fmla="*/ 43800134 w 478"/>
                <a:gd name="T75" fmla="*/ 13911263 h 4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8"/>
                <a:gd name="T115" fmla="*/ 0 h 480"/>
                <a:gd name="T116" fmla="*/ 478 w 478"/>
                <a:gd name="T117" fmla="*/ 480 h 4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8" h="480">
                  <a:moveTo>
                    <a:pt x="440" y="138"/>
                  </a:moveTo>
                  <a:lnTo>
                    <a:pt x="367" y="127"/>
                  </a:lnTo>
                  <a:lnTo>
                    <a:pt x="320" y="133"/>
                  </a:lnTo>
                  <a:lnTo>
                    <a:pt x="290" y="168"/>
                  </a:lnTo>
                  <a:lnTo>
                    <a:pt x="308" y="209"/>
                  </a:lnTo>
                  <a:lnTo>
                    <a:pt x="331" y="224"/>
                  </a:lnTo>
                  <a:lnTo>
                    <a:pt x="338" y="262"/>
                  </a:lnTo>
                  <a:lnTo>
                    <a:pt x="324" y="287"/>
                  </a:lnTo>
                  <a:lnTo>
                    <a:pt x="335" y="325"/>
                  </a:lnTo>
                  <a:lnTo>
                    <a:pt x="306" y="325"/>
                  </a:lnTo>
                  <a:lnTo>
                    <a:pt x="298" y="282"/>
                  </a:lnTo>
                  <a:lnTo>
                    <a:pt x="280" y="262"/>
                  </a:lnTo>
                  <a:lnTo>
                    <a:pt x="243" y="262"/>
                  </a:lnTo>
                  <a:lnTo>
                    <a:pt x="209" y="271"/>
                  </a:lnTo>
                  <a:lnTo>
                    <a:pt x="197" y="301"/>
                  </a:lnTo>
                  <a:lnTo>
                    <a:pt x="193" y="341"/>
                  </a:lnTo>
                  <a:lnTo>
                    <a:pt x="197" y="370"/>
                  </a:lnTo>
                  <a:lnTo>
                    <a:pt x="197" y="391"/>
                  </a:lnTo>
                  <a:lnTo>
                    <a:pt x="195" y="416"/>
                  </a:lnTo>
                  <a:lnTo>
                    <a:pt x="172" y="439"/>
                  </a:lnTo>
                  <a:lnTo>
                    <a:pt x="156" y="453"/>
                  </a:lnTo>
                  <a:lnTo>
                    <a:pt x="115" y="480"/>
                  </a:lnTo>
                  <a:lnTo>
                    <a:pt x="37" y="399"/>
                  </a:lnTo>
                  <a:lnTo>
                    <a:pt x="14" y="334"/>
                  </a:lnTo>
                  <a:lnTo>
                    <a:pt x="5" y="229"/>
                  </a:lnTo>
                  <a:lnTo>
                    <a:pt x="0" y="154"/>
                  </a:lnTo>
                  <a:lnTo>
                    <a:pt x="9" y="82"/>
                  </a:lnTo>
                  <a:lnTo>
                    <a:pt x="30" y="42"/>
                  </a:lnTo>
                  <a:lnTo>
                    <a:pt x="78" y="15"/>
                  </a:lnTo>
                  <a:lnTo>
                    <a:pt x="121" y="7"/>
                  </a:lnTo>
                  <a:lnTo>
                    <a:pt x="204" y="0"/>
                  </a:lnTo>
                  <a:lnTo>
                    <a:pt x="285" y="5"/>
                  </a:lnTo>
                  <a:lnTo>
                    <a:pt x="387" y="22"/>
                  </a:lnTo>
                  <a:lnTo>
                    <a:pt x="432" y="44"/>
                  </a:lnTo>
                  <a:lnTo>
                    <a:pt x="455" y="67"/>
                  </a:lnTo>
                  <a:lnTo>
                    <a:pt x="478" y="102"/>
                  </a:lnTo>
                  <a:lnTo>
                    <a:pt x="475" y="120"/>
                  </a:lnTo>
                  <a:lnTo>
                    <a:pt x="440" y="138"/>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 name="Freeform 160">
              <a:extLst>
                <a:ext uri="{FF2B5EF4-FFF2-40B4-BE49-F238E27FC236}">
                  <a16:creationId xmlns:a16="http://schemas.microsoft.com/office/drawing/2014/main" id="{9F8E2993-7D26-4805-A1D3-7D8F4D8861F0}"/>
                </a:ext>
              </a:extLst>
            </p:cNvPr>
            <p:cNvSpPr>
              <a:spLocks/>
            </p:cNvSpPr>
            <p:nvPr/>
          </p:nvSpPr>
          <p:spPr bwMode="auto">
            <a:xfrm>
              <a:off x="357712" y="4848225"/>
              <a:ext cx="144462" cy="146050"/>
            </a:xfrm>
            <a:custGeom>
              <a:avLst/>
              <a:gdLst>
                <a:gd name="T0" fmla="*/ 436 w 455"/>
                <a:gd name="T1" fmla="*/ 69 h 460"/>
                <a:gd name="T2" fmla="*/ 444 w 455"/>
                <a:gd name="T3" fmla="*/ 108 h 460"/>
                <a:gd name="T4" fmla="*/ 339 w 455"/>
                <a:gd name="T5" fmla="*/ 113 h 460"/>
                <a:gd name="T6" fmla="*/ 247 w 455"/>
                <a:gd name="T7" fmla="*/ 90 h 460"/>
                <a:gd name="T8" fmla="*/ 291 w 455"/>
                <a:gd name="T9" fmla="*/ 105 h 460"/>
                <a:gd name="T10" fmla="*/ 302 w 455"/>
                <a:gd name="T11" fmla="*/ 120 h 460"/>
                <a:gd name="T12" fmla="*/ 256 w 455"/>
                <a:gd name="T13" fmla="*/ 116 h 460"/>
                <a:gd name="T14" fmla="*/ 246 w 455"/>
                <a:gd name="T15" fmla="*/ 122 h 460"/>
                <a:gd name="T16" fmla="*/ 272 w 455"/>
                <a:gd name="T17" fmla="*/ 154 h 460"/>
                <a:gd name="T18" fmla="*/ 264 w 455"/>
                <a:gd name="T19" fmla="*/ 161 h 460"/>
                <a:gd name="T20" fmla="*/ 289 w 455"/>
                <a:gd name="T21" fmla="*/ 199 h 460"/>
                <a:gd name="T22" fmla="*/ 205 w 455"/>
                <a:gd name="T23" fmla="*/ 181 h 460"/>
                <a:gd name="T24" fmla="*/ 315 w 455"/>
                <a:gd name="T25" fmla="*/ 222 h 460"/>
                <a:gd name="T26" fmla="*/ 254 w 455"/>
                <a:gd name="T27" fmla="*/ 214 h 460"/>
                <a:gd name="T28" fmla="*/ 309 w 455"/>
                <a:gd name="T29" fmla="*/ 242 h 460"/>
                <a:gd name="T30" fmla="*/ 291 w 455"/>
                <a:gd name="T31" fmla="*/ 255 h 460"/>
                <a:gd name="T32" fmla="*/ 202 w 455"/>
                <a:gd name="T33" fmla="*/ 246 h 460"/>
                <a:gd name="T34" fmla="*/ 137 w 455"/>
                <a:gd name="T35" fmla="*/ 253 h 460"/>
                <a:gd name="T36" fmla="*/ 141 w 455"/>
                <a:gd name="T37" fmla="*/ 271 h 460"/>
                <a:gd name="T38" fmla="*/ 126 w 455"/>
                <a:gd name="T39" fmla="*/ 280 h 460"/>
                <a:gd name="T40" fmla="*/ 178 w 455"/>
                <a:gd name="T41" fmla="*/ 317 h 460"/>
                <a:gd name="T42" fmla="*/ 131 w 455"/>
                <a:gd name="T43" fmla="*/ 315 h 460"/>
                <a:gd name="T44" fmla="*/ 178 w 455"/>
                <a:gd name="T45" fmla="*/ 365 h 460"/>
                <a:gd name="T46" fmla="*/ 145 w 455"/>
                <a:gd name="T47" fmla="*/ 363 h 460"/>
                <a:gd name="T48" fmla="*/ 159 w 455"/>
                <a:gd name="T49" fmla="*/ 418 h 460"/>
                <a:gd name="T50" fmla="*/ 100 w 455"/>
                <a:gd name="T51" fmla="*/ 337 h 460"/>
                <a:gd name="T52" fmla="*/ 156 w 455"/>
                <a:gd name="T53" fmla="*/ 429 h 460"/>
                <a:gd name="T54" fmla="*/ 88 w 455"/>
                <a:gd name="T55" fmla="*/ 395 h 460"/>
                <a:gd name="T56" fmla="*/ 104 w 455"/>
                <a:gd name="T57" fmla="*/ 430 h 460"/>
                <a:gd name="T58" fmla="*/ 69 w 455"/>
                <a:gd name="T59" fmla="*/ 429 h 460"/>
                <a:gd name="T60" fmla="*/ 12 w 455"/>
                <a:gd name="T61" fmla="*/ 275 h 460"/>
                <a:gd name="T62" fmla="*/ 39 w 455"/>
                <a:gd name="T63" fmla="*/ 181 h 460"/>
                <a:gd name="T64" fmla="*/ 88 w 455"/>
                <a:gd name="T65" fmla="*/ 189 h 460"/>
                <a:gd name="T66" fmla="*/ 5 w 455"/>
                <a:gd name="T67" fmla="*/ 158 h 460"/>
                <a:gd name="T68" fmla="*/ 61 w 455"/>
                <a:gd name="T69" fmla="*/ 100 h 460"/>
                <a:gd name="T70" fmla="*/ 97 w 455"/>
                <a:gd name="T71" fmla="*/ 100 h 460"/>
                <a:gd name="T72" fmla="*/ 21 w 455"/>
                <a:gd name="T73" fmla="*/ 49 h 460"/>
                <a:gd name="T74" fmla="*/ 111 w 455"/>
                <a:gd name="T75" fmla="*/ 28 h 460"/>
                <a:gd name="T76" fmla="*/ 86 w 455"/>
                <a:gd name="T77" fmla="*/ 10 h 460"/>
                <a:gd name="T78" fmla="*/ 198 w 455"/>
                <a:gd name="T79" fmla="*/ 8 h 460"/>
                <a:gd name="T80" fmla="*/ 241 w 455"/>
                <a:gd name="T81" fmla="*/ 23 h 460"/>
                <a:gd name="T82" fmla="*/ 249 w 455"/>
                <a:gd name="T83" fmla="*/ 2 h 460"/>
                <a:gd name="T84" fmla="*/ 337 w 455"/>
                <a:gd name="T85" fmla="*/ 37 h 460"/>
                <a:gd name="T86" fmla="*/ 322 w 455"/>
                <a:gd name="T87" fmla="*/ 10 h 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55"/>
                <a:gd name="T133" fmla="*/ 0 h 460"/>
                <a:gd name="T134" fmla="*/ 455 w 455"/>
                <a:gd name="T135" fmla="*/ 460 h 4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55" h="460">
                  <a:moveTo>
                    <a:pt x="379" y="28"/>
                  </a:moveTo>
                  <a:lnTo>
                    <a:pt x="418" y="44"/>
                  </a:lnTo>
                  <a:lnTo>
                    <a:pt x="436" y="69"/>
                  </a:lnTo>
                  <a:lnTo>
                    <a:pt x="447" y="85"/>
                  </a:lnTo>
                  <a:lnTo>
                    <a:pt x="455" y="98"/>
                  </a:lnTo>
                  <a:lnTo>
                    <a:pt x="444" y="108"/>
                  </a:lnTo>
                  <a:lnTo>
                    <a:pt x="425" y="120"/>
                  </a:lnTo>
                  <a:lnTo>
                    <a:pt x="376" y="113"/>
                  </a:lnTo>
                  <a:lnTo>
                    <a:pt x="339" y="113"/>
                  </a:lnTo>
                  <a:lnTo>
                    <a:pt x="315" y="100"/>
                  </a:lnTo>
                  <a:lnTo>
                    <a:pt x="279" y="92"/>
                  </a:lnTo>
                  <a:lnTo>
                    <a:pt x="247" y="90"/>
                  </a:lnTo>
                  <a:lnTo>
                    <a:pt x="209" y="92"/>
                  </a:lnTo>
                  <a:lnTo>
                    <a:pt x="264" y="98"/>
                  </a:lnTo>
                  <a:lnTo>
                    <a:pt x="291" y="105"/>
                  </a:lnTo>
                  <a:lnTo>
                    <a:pt x="311" y="113"/>
                  </a:lnTo>
                  <a:lnTo>
                    <a:pt x="315" y="115"/>
                  </a:lnTo>
                  <a:lnTo>
                    <a:pt x="302" y="120"/>
                  </a:lnTo>
                  <a:lnTo>
                    <a:pt x="291" y="131"/>
                  </a:lnTo>
                  <a:lnTo>
                    <a:pt x="272" y="120"/>
                  </a:lnTo>
                  <a:lnTo>
                    <a:pt x="256" y="116"/>
                  </a:lnTo>
                  <a:lnTo>
                    <a:pt x="223" y="110"/>
                  </a:lnTo>
                  <a:lnTo>
                    <a:pt x="212" y="110"/>
                  </a:lnTo>
                  <a:lnTo>
                    <a:pt x="246" y="122"/>
                  </a:lnTo>
                  <a:lnTo>
                    <a:pt x="270" y="133"/>
                  </a:lnTo>
                  <a:lnTo>
                    <a:pt x="283" y="142"/>
                  </a:lnTo>
                  <a:lnTo>
                    <a:pt x="272" y="154"/>
                  </a:lnTo>
                  <a:lnTo>
                    <a:pt x="246" y="145"/>
                  </a:lnTo>
                  <a:lnTo>
                    <a:pt x="223" y="140"/>
                  </a:lnTo>
                  <a:lnTo>
                    <a:pt x="264" y="161"/>
                  </a:lnTo>
                  <a:lnTo>
                    <a:pt x="277" y="170"/>
                  </a:lnTo>
                  <a:lnTo>
                    <a:pt x="281" y="189"/>
                  </a:lnTo>
                  <a:lnTo>
                    <a:pt x="289" y="199"/>
                  </a:lnTo>
                  <a:lnTo>
                    <a:pt x="264" y="187"/>
                  </a:lnTo>
                  <a:lnTo>
                    <a:pt x="241" y="183"/>
                  </a:lnTo>
                  <a:lnTo>
                    <a:pt x="205" y="181"/>
                  </a:lnTo>
                  <a:lnTo>
                    <a:pt x="259" y="197"/>
                  </a:lnTo>
                  <a:lnTo>
                    <a:pt x="293" y="210"/>
                  </a:lnTo>
                  <a:lnTo>
                    <a:pt x="315" y="222"/>
                  </a:lnTo>
                  <a:lnTo>
                    <a:pt x="318" y="239"/>
                  </a:lnTo>
                  <a:lnTo>
                    <a:pt x="291" y="227"/>
                  </a:lnTo>
                  <a:lnTo>
                    <a:pt x="254" y="214"/>
                  </a:lnTo>
                  <a:lnTo>
                    <a:pt x="237" y="214"/>
                  </a:lnTo>
                  <a:lnTo>
                    <a:pt x="277" y="228"/>
                  </a:lnTo>
                  <a:lnTo>
                    <a:pt x="309" y="242"/>
                  </a:lnTo>
                  <a:lnTo>
                    <a:pt x="320" y="253"/>
                  </a:lnTo>
                  <a:lnTo>
                    <a:pt x="315" y="264"/>
                  </a:lnTo>
                  <a:lnTo>
                    <a:pt x="291" y="255"/>
                  </a:lnTo>
                  <a:lnTo>
                    <a:pt x="269" y="246"/>
                  </a:lnTo>
                  <a:lnTo>
                    <a:pt x="221" y="244"/>
                  </a:lnTo>
                  <a:lnTo>
                    <a:pt x="202" y="246"/>
                  </a:lnTo>
                  <a:lnTo>
                    <a:pt x="158" y="249"/>
                  </a:lnTo>
                  <a:lnTo>
                    <a:pt x="107" y="242"/>
                  </a:lnTo>
                  <a:lnTo>
                    <a:pt x="137" y="253"/>
                  </a:lnTo>
                  <a:lnTo>
                    <a:pt x="191" y="262"/>
                  </a:lnTo>
                  <a:lnTo>
                    <a:pt x="181" y="280"/>
                  </a:lnTo>
                  <a:lnTo>
                    <a:pt x="141" y="271"/>
                  </a:lnTo>
                  <a:lnTo>
                    <a:pt x="104" y="258"/>
                  </a:lnTo>
                  <a:lnTo>
                    <a:pt x="79" y="246"/>
                  </a:lnTo>
                  <a:lnTo>
                    <a:pt x="126" y="280"/>
                  </a:lnTo>
                  <a:lnTo>
                    <a:pt x="156" y="290"/>
                  </a:lnTo>
                  <a:lnTo>
                    <a:pt x="181" y="298"/>
                  </a:lnTo>
                  <a:lnTo>
                    <a:pt x="178" y="317"/>
                  </a:lnTo>
                  <a:lnTo>
                    <a:pt x="141" y="310"/>
                  </a:lnTo>
                  <a:lnTo>
                    <a:pt x="113" y="302"/>
                  </a:lnTo>
                  <a:lnTo>
                    <a:pt x="131" y="315"/>
                  </a:lnTo>
                  <a:lnTo>
                    <a:pt x="161" y="323"/>
                  </a:lnTo>
                  <a:lnTo>
                    <a:pt x="178" y="325"/>
                  </a:lnTo>
                  <a:lnTo>
                    <a:pt x="178" y="365"/>
                  </a:lnTo>
                  <a:lnTo>
                    <a:pt x="143" y="351"/>
                  </a:lnTo>
                  <a:lnTo>
                    <a:pt x="116" y="341"/>
                  </a:lnTo>
                  <a:lnTo>
                    <a:pt x="145" y="363"/>
                  </a:lnTo>
                  <a:lnTo>
                    <a:pt x="182" y="379"/>
                  </a:lnTo>
                  <a:lnTo>
                    <a:pt x="181" y="397"/>
                  </a:lnTo>
                  <a:lnTo>
                    <a:pt x="159" y="418"/>
                  </a:lnTo>
                  <a:lnTo>
                    <a:pt x="141" y="395"/>
                  </a:lnTo>
                  <a:lnTo>
                    <a:pt x="116" y="365"/>
                  </a:lnTo>
                  <a:lnTo>
                    <a:pt x="100" y="337"/>
                  </a:lnTo>
                  <a:lnTo>
                    <a:pt x="116" y="381"/>
                  </a:lnTo>
                  <a:lnTo>
                    <a:pt x="131" y="397"/>
                  </a:lnTo>
                  <a:lnTo>
                    <a:pt x="156" y="429"/>
                  </a:lnTo>
                  <a:lnTo>
                    <a:pt x="137" y="449"/>
                  </a:lnTo>
                  <a:lnTo>
                    <a:pt x="109" y="424"/>
                  </a:lnTo>
                  <a:lnTo>
                    <a:pt x="88" y="395"/>
                  </a:lnTo>
                  <a:lnTo>
                    <a:pt x="69" y="363"/>
                  </a:lnTo>
                  <a:lnTo>
                    <a:pt x="86" y="409"/>
                  </a:lnTo>
                  <a:lnTo>
                    <a:pt x="104" y="430"/>
                  </a:lnTo>
                  <a:lnTo>
                    <a:pt x="121" y="452"/>
                  </a:lnTo>
                  <a:lnTo>
                    <a:pt x="107" y="460"/>
                  </a:lnTo>
                  <a:lnTo>
                    <a:pt x="69" y="429"/>
                  </a:lnTo>
                  <a:lnTo>
                    <a:pt x="34" y="379"/>
                  </a:lnTo>
                  <a:lnTo>
                    <a:pt x="21" y="341"/>
                  </a:lnTo>
                  <a:lnTo>
                    <a:pt x="12" y="275"/>
                  </a:lnTo>
                  <a:lnTo>
                    <a:pt x="7" y="227"/>
                  </a:lnTo>
                  <a:lnTo>
                    <a:pt x="0" y="170"/>
                  </a:lnTo>
                  <a:lnTo>
                    <a:pt x="39" y="181"/>
                  </a:lnTo>
                  <a:lnTo>
                    <a:pt x="81" y="197"/>
                  </a:lnTo>
                  <a:lnTo>
                    <a:pt x="145" y="212"/>
                  </a:lnTo>
                  <a:lnTo>
                    <a:pt x="88" y="189"/>
                  </a:lnTo>
                  <a:lnTo>
                    <a:pt x="67" y="177"/>
                  </a:lnTo>
                  <a:lnTo>
                    <a:pt x="26" y="162"/>
                  </a:lnTo>
                  <a:lnTo>
                    <a:pt x="5" y="158"/>
                  </a:lnTo>
                  <a:lnTo>
                    <a:pt x="5" y="129"/>
                  </a:lnTo>
                  <a:lnTo>
                    <a:pt x="10" y="92"/>
                  </a:lnTo>
                  <a:lnTo>
                    <a:pt x="61" y="100"/>
                  </a:lnTo>
                  <a:lnTo>
                    <a:pt x="94" y="110"/>
                  </a:lnTo>
                  <a:lnTo>
                    <a:pt x="135" y="129"/>
                  </a:lnTo>
                  <a:lnTo>
                    <a:pt x="97" y="100"/>
                  </a:lnTo>
                  <a:lnTo>
                    <a:pt x="54" y="88"/>
                  </a:lnTo>
                  <a:lnTo>
                    <a:pt x="12" y="77"/>
                  </a:lnTo>
                  <a:lnTo>
                    <a:pt x="21" y="49"/>
                  </a:lnTo>
                  <a:lnTo>
                    <a:pt x="34" y="31"/>
                  </a:lnTo>
                  <a:lnTo>
                    <a:pt x="73" y="19"/>
                  </a:lnTo>
                  <a:lnTo>
                    <a:pt x="111" y="28"/>
                  </a:lnTo>
                  <a:lnTo>
                    <a:pt x="145" y="53"/>
                  </a:lnTo>
                  <a:lnTo>
                    <a:pt x="121" y="25"/>
                  </a:lnTo>
                  <a:lnTo>
                    <a:pt x="86" y="10"/>
                  </a:lnTo>
                  <a:lnTo>
                    <a:pt x="126" y="4"/>
                  </a:lnTo>
                  <a:lnTo>
                    <a:pt x="156" y="2"/>
                  </a:lnTo>
                  <a:lnTo>
                    <a:pt x="198" y="8"/>
                  </a:lnTo>
                  <a:lnTo>
                    <a:pt x="226" y="27"/>
                  </a:lnTo>
                  <a:lnTo>
                    <a:pt x="272" y="35"/>
                  </a:lnTo>
                  <a:lnTo>
                    <a:pt x="241" y="23"/>
                  </a:lnTo>
                  <a:lnTo>
                    <a:pt x="218" y="8"/>
                  </a:lnTo>
                  <a:lnTo>
                    <a:pt x="205" y="0"/>
                  </a:lnTo>
                  <a:lnTo>
                    <a:pt x="249" y="2"/>
                  </a:lnTo>
                  <a:lnTo>
                    <a:pt x="289" y="4"/>
                  </a:lnTo>
                  <a:lnTo>
                    <a:pt x="313" y="15"/>
                  </a:lnTo>
                  <a:lnTo>
                    <a:pt x="337" y="37"/>
                  </a:lnTo>
                  <a:lnTo>
                    <a:pt x="356" y="67"/>
                  </a:lnTo>
                  <a:lnTo>
                    <a:pt x="346" y="33"/>
                  </a:lnTo>
                  <a:lnTo>
                    <a:pt x="322" y="10"/>
                  </a:lnTo>
                  <a:lnTo>
                    <a:pt x="37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nvGrpSpPr>
            <p:cNvPr id="77889" name="Group 161">
              <a:extLst>
                <a:ext uri="{FF2B5EF4-FFF2-40B4-BE49-F238E27FC236}">
                  <a16:creationId xmlns:a16="http://schemas.microsoft.com/office/drawing/2014/main" id="{BFBA9AC3-BE04-4DB8-96FF-5602B8329565}"/>
                </a:ext>
              </a:extLst>
            </p:cNvPr>
            <p:cNvGrpSpPr>
              <a:grpSpLocks/>
            </p:cNvGrpSpPr>
            <p:nvPr/>
          </p:nvGrpSpPr>
          <p:grpSpPr bwMode="auto">
            <a:xfrm>
              <a:off x="651400" y="5218112"/>
              <a:ext cx="157162" cy="96838"/>
              <a:chOff x="377" y="1962"/>
              <a:chExt cx="99" cy="61"/>
            </a:xfrm>
          </p:grpSpPr>
          <p:sp>
            <p:nvSpPr>
              <p:cNvPr id="78083" name="Freeform 162">
                <a:extLst>
                  <a:ext uri="{FF2B5EF4-FFF2-40B4-BE49-F238E27FC236}">
                    <a16:creationId xmlns:a16="http://schemas.microsoft.com/office/drawing/2014/main" id="{15A33E08-9077-4584-A381-F28726DD9CA1}"/>
                  </a:ext>
                </a:extLst>
              </p:cNvPr>
              <p:cNvSpPr>
                <a:spLocks/>
              </p:cNvSpPr>
              <p:nvPr/>
            </p:nvSpPr>
            <p:spPr bwMode="auto">
              <a:xfrm>
                <a:off x="377" y="1962"/>
                <a:ext cx="99" cy="61"/>
              </a:xfrm>
              <a:custGeom>
                <a:avLst/>
                <a:gdLst>
                  <a:gd name="T0" fmla="*/ 0 w 497"/>
                  <a:gd name="T1" fmla="*/ 7 h 305"/>
                  <a:gd name="T2" fmla="*/ 2 w 497"/>
                  <a:gd name="T3" fmla="*/ 7 h 305"/>
                  <a:gd name="T4" fmla="*/ 3 w 497"/>
                  <a:gd name="T5" fmla="*/ 7 h 305"/>
                  <a:gd name="T6" fmla="*/ 4 w 497"/>
                  <a:gd name="T7" fmla="*/ 6 h 305"/>
                  <a:gd name="T8" fmla="*/ 4 w 497"/>
                  <a:gd name="T9" fmla="*/ 5 h 305"/>
                  <a:gd name="T10" fmla="*/ 6 w 497"/>
                  <a:gd name="T11" fmla="*/ 4 h 305"/>
                  <a:gd name="T12" fmla="*/ 8 w 497"/>
                  <a:gd name="T13" fmla="*/ 2 h 305"/>
                  <a:gd name="T14" fmla="*/ 8 w 497"/>
                  <a:gd name="T15" fmla="*/ 2 h 305"/>
                  <a:gd name="T16" fmla="*/ 9 w 497"/>
                  <a:gd name="T17" fmla="*/ 1 h 305"/>
                  <a:gd name="T18" fmla="*/ 10 w 497"/>
                  <a:gd name="T19" fmla="*/ 1 h 305"/>
                  <a:gd name="T20" fmla="*/ 13 w 497"/>
                  <a:gd name="T21" fmla="*/ 0 h 305"/>
                  <a:gd name="T22" fmla="*/ 14 w 497"/>
                  <a:gd name="T23" fmla="*/ 0 h 305"/>
                  <a:gd name="T24" fmla="*/ 15 w 497"/>
                  <a:gd name="T25" fmla="*/ 0 h 305"/>
                  <a:gd name="T26" fmla="*/ 16 w 497"/>
                  <a:gd name="T27" fmla="*/ 1 h 305"/>
                  <a:gd name="T28" fmla="*/ 18 w 497"/>
                  <a:gd name="T29" fmla="*/ 1 h 305"/>
                  <a:gd name="T30" fmla="*/ 18 w 497"/>
                  <a:gd name="T31" fmla="*/ 2 h 305"/>
                  <a:gd name="T32" fmla="*/ 19 w 497"/>
                  <a:gd name="T33" fmla="*/ 2 h 305"/>
                  <a:gd name="T34" fmla="*/ 19 w 497"/>
                  <a:gd name="T35" fmla="*/ 3 h 305"/>
                  <a:gd name="T36" fmla="*/ 19 w 497"/>
                  <a:gd name="T37" fmla="*/ 4 h 305"/>
                  <a:gd name="T38" fmla="*/ 20 w 497"/>
                  <a:gd name="T39" fmla="*/ 4 h 305"/>
                  <a:gd name="T40" fmla="*/ 20 w 497"/>
                  <a:gd name="T41" fmla="*/ 5 h 305"/>
                  <a:gd name="T42" fmla="*/ 20 w 497"/>
                  <a:gd name="T43" fmla="*/ 5 h 305"/>
                  <a:gd name="T44" fmla="*/ 19 w 497"/>
                  <a:gd name="T45" fmla="*/ 5 h 305"/>
                  <a:gd name="T46" fmla="*/ 19 w 497"/>
                  <a:gd name="T47" fmla="*/ 5 h 305"/>
                  <a:gd name="T48" fmla="*/ 17 w 497"/>
                  <a:gd name="T49" fmla="*/ 5 h 305"/>
                  <a:gd name="T50" fmla="*/ 16 w 497"/>
                  <a:gd name="T51" fmla="*/ 5 h 305"/>
                  <a:gd name="T52" fmla="*/ 14 w 497"/>
                  <a:gd name="T53" fmla="*/ 5 h 305"/>
                  <a:gd name="T54" fmla="*/ 16 w 497"/>
                  <a:gd name="T55" fmla="*/ 5 h 305"/>
                  <a:gd name="T56" fmla="*/ 17 w 497"/>
                  <a:gd name="T57" fmla="*/ 5 h 305"/>
                  <a:gd name="T58" fmla="*/ 18 w 497"/>
                  <a:gd name="T59" fmla="*/ 6 h 305"/>
                  <a:gd name="T60" fmla="*/ 18 w 497"/>
                  <a:gd name="T61" fmla="*/ 6 h 305"/>
                  <a:gd name="T62" fmla="*/ 18 w 497"/>
                  <a:gd name="T63" fmla="*/ 7 h 305"/>
                  <a:gd name="T64" fmla="*/ 18 w 497"/>
                  <a:gd name="T65" fmla="*/ 7 h 305"/>
                  <a:gd name="T66" fmla="*/ 17 w 497"/>
                  <a:gd name="T67" fmla="*/ 7 h 305"/>
                  <a:gd name="T68" fmla="*/ 16 w 497"/>
                  <a:gd name="T69" fmla="*/ 7 h 305"/>
                  <a:gd name="T70" fmla="*/ 14 w 497"/>
                  <a:gd name="T71" fmla="*/ 7 h 305"/>
                  <a:gd name="T72" fmla="*/ 13 w 497"/>
                  <a:gd name="T73" fmla="*/ 7 h 305"/>
                  <a:gd name="T74" fmla="*/ 12 w 497"/>
                  <a:gd name="T75" fmla="*/ 7 h 305"/>
                  <a:gd name="T76" fmla="*/ 11 w 497"/>
                  <a:gd name="T77" fmla="*/ 8 h 305"/>
                  <a:gd name="T78" fmla="*/ 11 w 497"/>
                  <a:gd name="T79" fmla="*/ 9 h 305"/>
                  <a:gd name="T80" fmla="*/ 10 w 497"/>
                  <a:gd name="T81" fmla="*/ 10 h 305"/>
                  <a:gd name="T82" fmla="*/ 9 w 497"/>
                  <a:gd name="T83" fmla="*/ 11 h 305"/>
                  <a:gd name="T84" fmla="*/ 8 w 497"/>
                  <a:gd name="T85" fmla="*/ 11 h 305"/>
                  <a:gd name="T86" fmla="*/ 8 w 497"/>
                  <a:gd name="T87" fmla="*/ 11 h 305"/>
                  <a:gd name="T88" fmla="*/ 7 w 497"/>
                  <a:gd name="T89" fmla="*/ 11 h 305"/>
                  <a:gd name="T90" fmla="*/ 5 w 497"/>
                  <a:gd name="T91" fmla="*/ 11 h 305"/>
                  <a:gd name="T92" fmla="*/ 4 w 497"/>
                  <a:gd name="T93" fmla="*/ 11 h 305"/>
                  <a:gd name="T94" fmla="*/ 3 w 497"/>
                  <a:gd name="T95" fmla="*/ 12 h 305"/>
                  <a:gd name="T96" fmla="*/ 0 w 497"/>
                  <a:gd name="T97" fmla="*/ 12 h 305"/>
                  <a:gd name="T98" fmla="*/ 0 w 497"/>
                  <a:gd name="T99" fmla="*/ 7 h 30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97"/>
                  <a:gd name="T151" fmla="*/ 0 h 305"/>
                  <a:gd name="T152" fmla="*/ 497 w 497"/>
                  <a:gd name="T153" fmla="*/ 305 h 30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97" h="305">
                    <a:moveTo>
                      <a:pt x="0" y="182"/>
                    </a:moveTo>
                    <a:lnTo>
                      <a:pt x="61" y="168"/>
                    </a:lnTo>
                    <a:lnTo>
                      <a:pt x="84" y="163"/>
                    </a:lnTo>
                    <a:lnTo>
                      <a:pt x="98" y="150"/>
                    </a:lnTo>
                    <a:lnTo>
                      <a:pt x="112" y="130"/>
                    </a:lnTo>
                    <a:lnTo>
                      <a:pt x="142" y="102"/>
                    </a:lnTo>
                    <a:lnTo>
                      <a:pt x="197" y="56"/>
                    </a:lnTo>
                    <a:lnTo>
                      <a:pt x="206" y="41"/>
                    </a:lnTo>
                    <a:lnTo>
                      <a:pt x="221" y="28"/>
                    </a:lnTo>
                    <a:lnTo>
                      <a:pt x="249" y="23"/>
                    </a:lnTo>
                    <a:lnTo>
                      <a:pt x="336" y="8"/>
                    </a:lnTo>
                    <a:lnTo>
                      <a:pt x="360" y="0"/>
                    </a:lnTo>
                    <a:lnTo>
                      <a:pt x="382" y="11"/>
                    </a:lnTo>
                    <a:lnTo>
                      <a:pt x="393" y="20"/>
                    </a:lnTo>
                    <a:lnTo>
                      <a:pt x="443" y="37"/>
                    </a:lnTo>
                    <a:lnTo>
                      <a:pt x="464" y="45"/>
                    </a:lnTo>
                    <a:lnTo>
                      <a:pt x="471" y="53"/>
                    </a:lnTo>
                    <a:lnTo>
                      <a:pt x="481" y="81"/>
                    </a:lnTo>
                    <a:lnTo>
                      <a:pt x="486" y="96"/>
                    </a:lnTo>
                    <a:lnTo>
                      <a:pt x="490" y="104"/>
                    </a:lnTo>
                    <a:lnTo>
                      <a:pt x="497" y="119"/>
                    </a:lnTo>
                    <a:lnTo>
                      <a:pt x="497" y="129"/>
                    </a:lnTo>
                    <a:lnTo>
                      <a:pt x="487" y="137"/>
                    </a:lnTo>
                    <a:lnTo>
                      <a:pt x="466" y="136"/>
                    </a:lnTo>
                    <a:lnTo>
                      <a:pt x="434" y="121"/>
                    </a:lnTo>
                    <a:lnTo>
                      <a:pt x="393" y="113"/>
                    </a:lnTo>
                    <a:lnTo>
                      <a:pt x="356" y="119"/>
                    </a:lnTo>
                    <a:lnTo>
                      <a:pt x="395" y="128"/>
                    </a:lnTo>
                    <a:lnTo>
                      <a:pt x="422" y="137"/>
                    </a:lnTo>
                    <a:lnTo>
                      <a:pt x="454" y="150"/>
                    </a:lnTo>
                    <a:lnTo>
                      <a:pt x="462" y="161"/>
                    </a:lnTo>
                    <a:lnTo>
                      <a:pt x="462" y="173"/>
                    </a:lnTo>
                    <a:lnTo>
                      <a:pt x="449" y="182"/>
                    </a:lnTo>
                    <a:lnTo>
                      <a:pt x="435" y="179"/>
                    </a:lnTo>
                    <a:lnTo>
                      <a:pt x="391" y="168"/>
                    </a:lnTo>
                    <a:lnTo>
                      <a:pt x="351" y="166"/>
                    </a:lnTo>
                    <a:lnTo>
                      <a:pt x="320" y="168"/>
                    </a:lnTo>
                    <a:lnTo>
                      <a:pt x="303" y="179"/>
                    </a:lnTo>
                    <a:lnTo>
                      <a:pt x="282" y="200"/>
                    </a:lnTo>
                    <a:lnTo>
                      <a:pt x="267" y="223"/>
                    </a:lnTo>
                    <a:lnTo>
                      <a:pt x="251" y="246"/>
                    </a:lnTo>
                    <a:lnTo>
                      <a:pt x="237" y="263"/>
                    </a:lnTo>
                    <a:lnTo>
                      <a:pt x="213" y="280"/>
                    </a:lnTo>
                    <a:lnTo>
                      <a:pt x="190" y="284"/>
                    </a:lnTo>
                    <a:lnTo>
                      <a:pt x="165" y="287"/>
                    </a:lnTo>
                    <a:lnTo>
                      <a:pt x="135" y="284"/>
                    </a:lnTo>
                    <a:lnTo>
                      <a:pt x="112" y="282"/>
                    </a:lnTo>
                    <a:lnTo>
                      <a:pt x="82" y="290"/>
                    </a:lnTo>
                    <a:lnTo>
                      <a:pt x="0" y="305"/>
                    </a:lnTo>
                    <a:lnTo>
                      <a:pt x="0" y="182"/>
                    </a:lnTo>
                    <a:close/>
                  </a:path>
                </a:pathLst>
              </a:custGeom>
              <a:solidFill>
                <a:srgbClr val="FFC080"/>
              </a:solidFill>
              <a:ln w="3175">
                <a:solidFill>
                  <a:srgbClr val="402000"/>
                </a:solidFill>
                <a:prstDash val="solid"/>
                <a:round/>
                <a:headEnd/>
                <a:tailEnd/>
              </a:ln>
            </p:spPr>
            <p:txBody>
              <a:bodyPr/>
              <a:lstStyle/>
              <a:p>
                <a:endParaRPr lang="zh-CN" altLang="en-US"/>
              </a:p>
            </p:txBody>
          </p:sp>
          <p:sp>
            <p:nvSpPr>
              <p:cNvPr id="78084" name="Freeform 163">
                <a:extLst>
                  <a:ext uri="{FF2B5EF4-FFF2-40B4-BE49-F238E27FC236}">
                    <a16:creationId xmlns:a16="http://schemas.microsoft.com/office/drawing/2014/main" id="{C79A52D1-3173-4542-A3FB-BD1369968E83}"/>
                  </a:ext>
                </a:extLst>
              </p:cNvPr>
              <p:cNvSpPr>
                <a:spLocks/>
              </p:cNvSpPr>
              <p:nvPr/>
            </p:nvSpPr>
            <p:spPr bwMode="auto">
              <a:xfrm>
                <a:off x="439" y="1973"/>
                <a:ext cx="32" cy="7"/>
              </a:xfrm>
              <a:custGeom>
                <a:avLst/>
                <a:gdLst>
                  <a:gd name="T0" fmla="*/ 6 w 159"/>
                  <a:gd name="T1" fmla="*/ 1 h 37"/>
                  <a:gd name="T2" fmla="*/ 5 w 159"/>
                  <a:gd name="T3" fmla="*/ 1 h 37"/>
                  <a:gd name="T4" fmla="*/ 4 w 159"/>
                  <a:gd name="T5" fmla="*/ 1 h 37"/>
                  <a:gd name="T6" fmla="*/ 3 w 159"/>
                  <a:gd name="T7" fmla="*/ 0 h 37"/>
                  <a:gd name="T8" fmla="*/ 2 w 159"/>
                  <a:gd name="T9" fmla="*/ 0 h 37"/>
                  <a:gd name="T10" fmla="*/ 1 w 159"/>
                  <a:gd name="T11" fmla="*/ 0 h 37"/>
                  <a:gd name="T12" fmla="*/ 0 w 159"/>
                  <a:gd name="T13" fmla="*/ 0 h 37"/>
                  <a:gd name="T14" fmla="*/ 2 w 159"/>
                  <a:gd name="T15" fmla="*/ 0 h 37"/>
                  <a:gd name="T16" fmla="*/ 3 w 159"/>
                  <a:gd name="T17" fmla="*/ 0 h 37"/>
                  <a:gd name="T18" fmla="*/ 4 w 159"/>
                  <a:gd name="T19" fmla="*/ 1 h 37"/>
                  <a:gd name="T20" fmla="*/ 5 w 159"/>
                  <a:gd name="T21" fmla="*/ 1 h 37"/>
                  <a:gd name="T22" fmla="*/ 6 w 159"/>
                  <a:gd name="T23" fmla="*/ 1 h 37"/>
                  <a:gd name="T24" fmla="*/ 6 w 159"/>
                  <a:gd name="T25" fmla="*/ 1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9"/>
                  <a:gd name="T40" fmla="*/ 0 h 37"/>
                  <a:gd name="T41" fmla="*/ 159 w 159"/>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9" h="37">
                    <a:moveTo>
                      <a:pt x="159" y="37"/>
                    </a:moveTo>
                    <a:lnTo>
                      <a:pt x="132" y="24"/>
                    </a:lnTo>
                    <a:lnTo>
                      <a:pt x="110" y="21"/>
                    </a:lnTo>
                    <a:lnTo>
                      <a:pt x="84" y="13"/>
                    </a:lnTo>
                    <a:lnTo>
                      <a:pt x="61" y="7"/>
                    </a:lnTo>
                    <a:lnTo>
                      <a:pt x="25" y="10"/>
                    </a:lnTo>
                    <a:lnTo>
                      <a:pt x="0" y="13"/>
                    </a:lnTo>
                    <a:lnTo>
                      <a:pt x="38" y="5"/>
                    </a:lnTo>
                    <a:lnTo>
                      <a:pt x="69" y="0"/>
                    </a:lnTo>
                    <a:lnTo>
                      <a:pt x="110" y="17"/>
                    </a:lnTo>
                    <a:lnTo>
                      <a:pt x="132" y="19"/>
                    </a:lnTo>
                    <a:lnTo>
                      <a:pt x="157" y="31"/>
                    </a:lnTo>
                    <a:lnTo>
                      <a:pt x="159" y="3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85" name="Freeform 164">
                <a:extLst>
                  <a:ext uri="{FF2B5EF4-FFF2-40B4-BE49-F238E27FC236}">
                    <a16:creationId xmlns:a16="http://schemas.microsoft.com/office/drawing/2014/main" id="{A3C2EF97-1B64-448D-9341-3304DC3AD89A}"/>
                  </a:ext>
                </a:extLst>
              </p:cNvPr>
              <p:cNvSpPr>
                <a:spLocks/>
              </p:cNvSpPr>
              <p:nvPr/>
            </p:nvSpPr>
            <p:spPr bwMode="auto">
              <a:xfrm>
                <a:off x="427" y="1965"/>
                <a:ext cx="27" cy="5"/>
              </a:xfrm>
              <a:custGeom>
                <a:avLst/>
                <a:gdLst>
                  <a:gd name="T0" fmla="*/ 4 w 133"/>
                  <a:gd name="T1" fmla="*/ 0 h 25"/>
                  <a:gd name="T2" fmla="*/ 5 w 133"/>
                  <a:gd name="T3" fmla="*/ 0 h 25"/>
                  <a:gd name="T4" fmla="*/ 5 w 133"/>
                  <a:gd name="T5" fmla="*/ 0 h 25"/>
                  <a:gd name="T6" fmla="*/ 5 w 133"/>
                  <a:gd name="T7" fmla="*/ 0 h 25"/>
                  <a:gd name="T8" fmla="*/ 4 w 133"/>
                  <a:gd name="T9" fmla="*/ 0 h 25"/>
                  <a:gd name="T10" fmla="*/ 2 w 133"/>
                  <a:gd name="T11" fmla="*/ 1 h 25"/>
                  <a:gd name="T12" fmla="*/ 1 w 133"/>
                  <a:gd name="T13" fmla="*/ 1 h 25"/>
                  <a:gd name="T14" fmla="*/ 0 w 133"/>
                  <a:gd name="T15" fmla="*/ 1 h 25"/>
                  <a:gd name="T16" fmla="*/ 0 w 133"/>
                  <a:gd name="T17" fmla="*/ 1 h 25"/>
                  <a:gd name="T18" fmla="*/ 1 w 133"/>
                  <a:gd name="T19" fmla="*/ 1 h 25"/>
                  <a:gd name="T20" fmla="*/ 3 w 133"/>
                  <a:gd name="T21" fmla="*/ 0 h 25"/>
                  <a:gd name="T22" fmla="*/ 4 w 133"/>
                  <a:gd name="T23" fmla="*/ 0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
                  <a:gd name="T37" fmla="*/ 0 h 25"/>
                  <a:gd name="T38" fmla="*/ 133 w 133"/>
                  <a:gd name="T39" fmla="*/ 25 h 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 h="25">
                    <a:moveTo>
                      <a:pt x="97" y="0"/>
                    </a:moveTo>
                    <a:lnTo>
                      <a:pt x="113" y="1"/>
                    </a:lnTo>
                    <a:lnTo>
                      <a:pt x="133" y="8"/>
                    </a:lnTo>
                    <a:lnTo>
                      <a:pt x="120" y="7"/>
                    </a:lnTo>
                    <a:lnTo>
                      <a:pt x="99" y="3"/>
                    </a:lnTo>
                    <a:lnTo>
                      <a:pt x="56" y="15"/>
                    </a:lnTo>
                    <a:lnTo>
                      <a:pt x="32" y="21"/>
                    </a:lnTo>
                    <a:lnTo>
                      <a:pt x="4" y="25"/>
                    </a:lnTo>
                    <a:lnTo>
                      <a:pt x="0" y="21"/>
                    </a:lnTo>
                    <a:lnTo>
                      <a:pt x="29" y="16"/>
                    </a:lnTo>
                    <a:lnTo>
                      <a:pt x="64" y="8"/>
                    </a:lnTo>
                    <a:lnTo>
                      <a:pt x="9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86" name="Freeform 165">
                <a:extLst>
                  <a:ext uri="{FF2B5EF4-FFF2-40B4-BE49-F238E27FC236}">
                    <a16:creationId xmlns:a16="http://schemas.microsoft.com/office/drawing/2014/main" id="{CA2EB1E2-ADB1-405A-AF13-FBD857C61866}"/>
                  </a:ext>
                </a:extLst>
              </p:cNvPr>
              <p:cNvSpPr>
                <a:spLocks/>
              </p:cNvSpPr>
              <p:nvPr/>
            </p:nvSpPr>
            <p:spPr bwMode="auto">
              <a:xfrm>
                <a:off x="438" y="1984"/>
                <a:ext cx="11" cy="2"/>
              </a:xfrm>
              <a:custGeom>
                <a:avLst/>
                <a:gdLst>
                  <a:gd name="T0" fmla="*/ 2 w 53"/>
                  <a:gd name="T1" fmla="*/ 0 h 12"/>
                  <a:gd name="T2" fmla="*/ 2 w 53"/>
                  <a:gd name="T3" fmla="*/ 0 h 12"/>
                  <a:gd name="T4" fmla="*/ 1 w 53"/>
                  <a:gd name="T5" fmla="*/ 0 h 12"/>
                  <a:gd name="T6" fmla="*/ 0 w 53"/>
                  <a:gd name="T7" fmla="*/ 0 h 12"/>
                  <a:gd name="T8" fmla="*/ 0 w 53"/>
                  <a:gd name="T9" fmla="*/ 0 h 12"/>
                  <a:gd name="T10" fmla="*/ 1 w 53"/>
                  <a:gd name="T11" fmla="*/ 0 h 12"/>
                  <a:gd name="T12" fmla="*/ 2 w 53"/>
                  <a:gd name="T13" fmla="*/ 0 h 12"/>
                  <a:gd name="T14" fmla="*/ 0 60000 65536"/>
                  <a:gd name="T15" fmla="*/ 0 60000 65536"/>
                  <a:gd name="T16" fmla="*/ 0 60000 65536"/>
                  <a:gd name="T17" fmla="*/ 0 60000 65536"/>
                  <a:gd name="T18" fmla="*/ 0 60000 65536"/>
                  <a:gd name="T19" fmla="*/ 0 60000 65536"/>
                  <a:gd name="T20" fmla="*/ 0 60000 65536"/>
                  <a:gd name="T21" fmla="*/ 0 w 53"/>
                  <a:gd name="T22" fmla="*/ 0 h 12"/>
                  <a:gd name="T23" fmla="*/ 53 w 5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12">
                    <a:moveTo>
                      <a:pt x="53" y="5"/>
                    </a:moveTo>
                    <a:lnTo>
                      <a:pt x="46" y="12"/>
                    </a:lnTo>
                    <a:lnTo>
                      <a:pt x="27" y="9"/>
                    </a:lnTo>
                    <a:lnTo>
                      <a:pt x="5" y="9"/>
                    </a:lnTo>
                    <a:lnTo>
                      <a:pt x="0" y="0"/>
                    </a:lnTo>
                    <a:lnTo>
                      <a:pt x="14" y="3"/>
                    </a:lnTo>
                    <a:lnTo>
                      <a:pt x="53"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87" name="Freeform 166">
                <a:extLst>
                  <a:ext uri="{FF2B5EF4-FFF2-40B4-BE49-F238E27FC236}">
                    <a16:creationId xmlns:a16="http://schemas.microsoft.com/office/drawing/2014/main" id="{AAF18D73-8186-4921-A19A-91F5EF5A5A97}"/>
                  </a:ext>
                </a:extLst>
              </p:cNvPr>
              <p:cNvSpPr>
                <a:spLocks/>
              </p:cNvSpPr>
              <p:nvPr/>
            </p:nvSpPr>
            <p:spPr bwMode="auto">
              <a:xfrm>
                <a:off x="469" y="1982"/>
                <a:ext cx="3" cy="4"/>
              </a:xfrm>
              <a:custGeom>
                <a:avLst/>
                <a:gdLst>
                  <a:gd name="T0" fmla="*/ 0 w 11"/>
                  <a:gd name="T1" fmla="*/ 0 h 23"/>
                  <a:gd name="T2" fmla="*/ 0 w 11"/>
                  <a:gd name="T3" fmla="*/ 0 h 23"/>
                  <a:gd name="T4" fmla="*/ 0 w 11"/>
                  <a:gd name="T5" fmla="*/ 1 h 23"/>
                  <a:gd name="T6" fmla="*/ 1 w 11"/>
                  <a:gd name="T7" fmla="*/ 1 h 23"/>
                  <a:gd name="T8" fmla="*/ 0 w 11"/>
                  <a:gd name="T9" fmla="*/ 0 h 23"/>
                  <a:gd name="T10" fmla="*/ 0 60000 65536"/>
                  <a:gd name="T11" fmla="*/ 0 60000 65536"/>
                  <a:gd name="T12" fmla="*/ 0 60000 65536"/>
                  <a:gd name="T13" fmla="*/ 0 60000 65536"/>
                  <a:gd name="T14" fmla="*/ 0 60000 65536"/>
                  <a:gd name="T15" fmla="*/ 0 w 11"/>
                  <a:gd name="T16" fmla="*/ 0 h 23"/>
                  <a:gd name="T17" fmla="*/ 11 w 11"/>
                  <a:gd name="T18" fmla="*/ 23 h 23"/>
                </a:gdLst>
                <a:ahLst/>
                <a:cxnLst>
                  <a:cxn ang="T10">
                    <a:pos x="T0" y="T1"/>
                  </a:cxn>
                  <a:cxn ang="T11">
                    <a:pos x="T2" y="T3"/>
                  </a:cxn>
                  <a:cxn ang="T12">
                    <a:pos x="T4" y="T5"/>
                  </a:cxn>
                  <a:cxn ang="T13">
                    <a:pos x="T6" y="T7"/>
                  </a:cxn>
                  <a:cxn ang="T14">
                    <a:pos x="T8" y="T9"/>
                  </a:cxn>
                </a:cxnLst>
                <a:rect l="T15" t="T16" r="T17" b="T18"/>
                <a:pathLst>
                  <a:path w="11" h="23">
                    <a:moveTo>
                      <a:pt x="0" y="0"/>
                    </a:moveTo>
                    <a:lnTo>
                      <a:pt x="0" y="6"/>
                    </a:lnTo>
                    <a:lnTo>
                      <a:pt x="2" y="18"/>
                    </a:lnTo>
                    <a:lnTo>
                      <a:pt x="11" y="2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88" name="Freeform 167">
                <a:extLst>
                  <a:ext uri="{FF2B5EF4-FFF2-40B4-BE49-F238E27FC236}">
                    <a16:creationId xmlns:a16="http://schemas.microsoft.com/office/drawing/2014/main" id="{373D5EAC-61D0-4CD7-B062-A3E55876D7D2}"/>
                  </a:ext>
                </a:extLst>
              </p:cNvPr>
              <p:cNvSpPr>
                <a:spLocks/>
              </p:cNvSpPr>
              <p:nvPr/>
            </p:nvSpPr>
            <p:spPr bwMode="auto">
              <a:xfrm>
                <a:off x="462" y="1993"/>
                <a:ext cx="2" cy="2"/>
              </a:xfrm>
              <a:custGeom>
                <a:avLst/>
                <a:gdLst>
                  <a:gd name="T0" fmla="*/ 0 w 11"/>
                  <a:gd name="T1" fmla="*/ 0 h 13"/>
                  <a:gd name="T2" fmla="*/ 0 w 11"/>
                  <a:gd name="T3" fmla="*/ 0 h 13"/>
                  <a:gd name="T4" fmla="*/ 0 w 11"/>
                  <a:gd name="T5" fmla="*/ 0 h 13"/>
                  <a:gd name="T6" fmla="*/ 0 w 11"/>
                  <a:gd name="T7" fmla="*/ 0 h 13"/>
                  <a:gd name="T8" fmla="*/ 0 60000 65536"/>
                  <a:gd name="T9" fmla="*/ 0 60000 65536"/>
                  <a:gd name="T10" fmla="*/ 0 60000 65536"/>
                  <a:gd name="T11" fmla="*/ 0 60000 65536"/>
                  <a:gd name="T12" fmla="*/ 0 w 11"/>
                  <a:gd name="T13" fmla="*/ 0 h 13"/>
                  <a:gd name="T14" fmla="*/ 11 w 11"/>
                  <a:gd name="T15" fmla="*/ 13 h 13"/>
                </a:gdLst>
                <a:ahLst/>
                <a:cxnLst>
                  <a:cxn ang="T8">
                    <a:pos x="T0" y="T1"/>
                  </a:cxn>
                  <a:cxn ang="T9">
                    <a:pos x="T2" y="T3"/>
                  </a:cxn>
                  <a:cxn ang="T10">
                    <a:pos x="T4" y="T5"/>
                  </a:cxn>
                  <a:cxn ang="T11">
                    <a:pos x="T6" y="T7"/>
                  </a:cxn>
                </a:cxnLst>
                <a:rect l="T12" t="T13" r="T14" b="T15"/>
                <a:pathLst>
                  <a:path w="11" h="13">
                    <a:moveTo>
                      <a:pt x="0" y="0"/>
                    </a:moveTo>
                    <a:lnTo>
                      <a:pt x="3" y="7"/>
                    </a:lnTo>
                    <a:lnTo>
                      <a:pt x="11" y="1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89" name="Freeform 168">
                <a:extLst>
                  <a:ext uri="{FF2B5EF4-FFF2-40B4-BE49-F238E27FC236}">
                    <a16:creationId xmlns:a16="http://schemas.microsoft.com/office/drawing/2014/main" id="{F23A06A1-B321-46B7-BF51-0058B92F8CA3}"/>
                  </a:ext>
                </a:extLst>
              </p:cNvPr>
              <p:cNvSpPr>
                <a:spLocks/>
              </p:cNvSpPr>
              <p:nvPr/>
            </p:nvSpPr>
            <p:spPr bwMode="auto">
              <a:xfrm>
                <a:off x="423" y="1977"/>
                <a:ext cx="5" cy="6"/>
              </a:xfrm>
              <a:custGeom>
                <a:avLst/>
                <a:gdLst>
                  <a:gd name="T0" fmla="*/ 1 w 25"/>
                  <a:gd name="T1" fmla="*/ 0 h 29"/>
                  <a:gd name="T2" fmla="*/ 1 w 25"/>
                  <a:gd name="T3" fmla="*/ 0 h 29"/>
                  <a:gd name="T4" fmla="*/ 1 w 25"/>
                  <a:gd name="T5" fmla="*/ 1 h 29"/>
                  <a:gd name="T6" fmla="*/ 0 w 25"/>
                  <a:gd name="T7" fmla="*/ 1 h 29"/>
                  <a:gd name="T8" fmla="*/ 1 w 25"/>
                  <a:gd name="T9" fmla="*/ 0 h 29"/>
                  <a:gd name="T10" fmla="*/ 0 60000 65536"/>
                  <a:gd name="T11" fmla="*/ 0 60000 65536"/>
                  <a:gd name="T12" fmla="*/ 0 60000 65536"/>
                  <a:gd name="T13" fmla="*/ 0 60000 65536"/>
                  <a:gd name="T14" fmla="*/ 0 60000 65536"/>
                  <a:gd name="T15" fmla="*/ 0 w 25"/>
                  <a:gd name="T16" fmla="*/ 0 h 29"/>
                  <a:gd name="T17" fmla="*/ 25 w 25"/>
                  <a:gd name="T18" fmla="*/ 29 h 29"/>
                </a:gdLst>
                <a:ahLst/>
                <a:cxnLst>
                  <a:cxn ang="T10">
                    <a:pos x="T0" y="T1"/>
                  </a:cxn>
                  <a:cxn ang="T11">
                    <a:pos x="T2" y="T3"/>
                  </a:cxn>
                  <a:cxn ang="T12">
                    <a:pos x="T4" y="T5"/>
                  </a:cxn>
                  <a:cxn ang="T13">
                    <a:pos x="T6" y="T7"/>
                  </a:cxn>
                  <a:cxn ang="T14">
                    <a:pos x="T8" y="T9"/>
                  </a:cxn>
                </a:cxnLst>
                <a:rect l="T15" t="T16" r="T17" b="T18"/>
                <a:pathLst>
                  <a:path w="25" h="29">
                    <a:moveTo>
                      <a:pt x="25" y="0"/>
                    </a:moveTo>
                    <a:lnTo>
                      <a:pt x="21" y="9"/>
                    </a:lnTo>
                    <a:lnTo>
                      <a:pt x="21" y="17"/>
                    </a:lnTo>
                    <a:lnTo>
                      <a:pt x="0" y="29"/>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90" name="Freeform 169">
                <a:extLst>
                  <a:ext uri="{FF2B5EF4-FFF2-40B4-BE49-F238E27FC236}">
                    <a16:creationId xmlns:a16="http://schemas.microsoft.com/office/drawing/2014/main" id="{7E8F1BAE-158B-496F-8C10-844C727D8D51}"/>
                  </a:ext>
                </a:extLst>
              </p:cNvPr>
              <p:cNvSpPr>
                <a:spLocks/>
              </p:cNvSpPr>
              <p:nvPr/>
            </p:nvSpPr>
            <p:spPr bwMode="auto">
              <a:xfrm>
                <a:off x="403" y="1977"/>
                <a:ext cx="16" cy="16"/>
              </a:xfrm>
              <a:custGeom>
                <a:avLst/>
                <a:gdLst>
                  <a:gd name="T0" fmla="*/ 3 w 80"/>
                  <a:gd name="T1" fmla="*/ 0 h 81"/>
                  <a:gd name="T2" fmla="*/ 3 w 80"/>
                  <a:gd name="T3" fmla="*/ 1 h 81"/>
                  <a:gd name="T4" fmla="*/ 2 w 80"/>
                  <a:gd name="T5" fmla="*/ 2 h 81"/>
                  <a:gd name="T6" fmla="*/ 0 w 80"/>
                  <a:gd name="T7" fmla="*/ 3 h 81"/>
                  <a:gd name="T8" fmla="*/ 2 w 80"/>
                  <a:gd name="T9" fmla="*/ 2 h 81"/>
                  <a:gd name="T10" fmla="*/ 3 w 80"/>
                  <a:gd name="T11" fmla="*/ 0 h 81"/>
                  <a:gd name="T12" fmla="*/ 0 60000 65536"/>
                  <a:gd name="T13" fmla="*/ 0 60000 65536"/>
                  <a:gd name="T14" fmla="*/ 0 60000 65536"/>
                  <a:gd name="T15" fmla="*/ 0 60000 65536"/>
                  <a:gd name="T16" fmla="*/ 0 60000 65536"/>
                  <a:gd name="T17" fmla="*/ 0 60000 65536"/>
                  <a:gd name="T18" fmla="*/ 0 w 80"/>
                  <a:gd name="T19" fmla="*/ 0 h 81"/>
                  <a:gd name="T20" fmla="*/ 80 w 80"/>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80" h="81">
                    <a:moveTo>
                      <a:pt x="80" y="0"/>
                    </a:moveTo>
                    <a:lnTo>
                      <a:pt x="66" y="26"/>
                    </a:lnTo>
                    <a:lnTo>
                      <a:pt x="50" y="46"/>
                    </a:lnTo>
                    <a:lnTo>
                      <a:pt x="0" y="81"/>
                    </a:lnTo>
                    <a:lnTo>
                      <a:pt x="47" y="38"/>
                    </a:lnTo>
                    <a:lnTo>
                      <a:pt x="8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91" name="Freeform 170">
                <a:extLst>
                  <a:ext uri="{FF2B5EF4-FFF2-40B4-BE49-F238E27FC236}">
                    <a16:creationId xmlns:a16="http://schemas.microsoft.com/office/drawing/2014/main" id="{648D356C-5433-48CF-8D9D-C40D21C432C3}"/>
                  </a:ext>
                </a:extLst>
              </p:cNvPr>
              <p:cNvSpPr>
                <a:spLocks/>
              </p:cNvSpPr>
              <p:nvPr/>
            </p:nvSpPr>
            <p:spPr bwMode="auto">
              <a:xfrm>
                <a:off x="395" y="2000"/>
                <a:ext cx="4" cy="12"/>
              </a:xfrm>
              <a:custGeom>
                <a:avLst/>
                <a:gdLst>
                  <a:gd name="T0" fmla="*/ 0 w 18"/>
                  <a:gd name="T1" fmla="*/ 0 h 58"/>
                  <a:gd name="T2" fmla="*/ 0 w 18"/>
                  <a:gd name="T3" fmla="*/ 1 h 58"/>
                  <a:gd name="T4" fmla="*/ 1 w 18"/>
                  <a:gd name="T5" fmla="*/ 2 h 58"/>
                  <a:gd name="T6" fmla="*/ 1 w 18"/>
                  <a:gd name="T7" fmla="*/ 2 h 58"/>
                  <a:gd name="T8" fmla="*/ 1 w 18"/>
                  <a:gd name="T9" fmla="*/ 1 h 58"/>
                  <a:gd name="T10" fmla="*/ 1 w 18"/>
                  <a:gd name="T11" fmla="*/ 1 h 58"/>
                  <a:gd name="T12" fmla="*/ 0 w 18"/>
                  <a:gd name="T13" fmla="*/ 0 h 58"/>
                  <a:gd name="T14" fmla="*/ 0 60000 65536"/>
                  <a:gd name="T15" fmla="*/ 0 60000 65536"/>
                  <a:gd name="T16" fmla="*/ 0 60000 65536"/>
                  <a:gd name="T17" fmla="*/ 0 60000 65536"/>
                  <a:gd name="T18" fmla="*/ 0 60000 65536"/>
                  <a:gd name="T19" fmla="*/ 0 60000 65536"/>
                  <a:gd name="T20" fmla="*/ 0 60000 65536"/>
                  <a:gd name="T21" fmla="*/ 0 w 18"/>
                  <a:gd name="T22" fmla="*/ 0 h 58"/>
                  <a:gd name="T23" fmla="*/ 18 w 18"/>
                  <a:gd name="T24" fmla="*/ 58 h 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58">
                    <a:moveTo>
                      <a:pt x="0" y="0"/>
                    </a:moveTo>
                    <a:lnTo>
                      <a:pt x="11" y="20"/>
                    </a:lnTo>
                    <a:lnTo>
                      <a:pt x="15" y="41"/>
                    </a:lnTo>
                    <a:lnTo>
                      <a:pt x="16" y="58"/>
                    </a:lnTo>
                    <a:lnTo>
                      <a:pt x="18" y="33"/>
                    </a:lnTo>
                    <a:lnTo>
                      <a:pt x="16" y="1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92" name="Freeform 171">
                <a:extLst>
                  <a:ext uri="{FF2B5EF4-FFF2-40B4-BE49-F238E27FC236}">
                    <a16:creationId xmlns:a16="http://schemas.microsoft.com/office/drawing/2014/main" id="{519EF1C4-A201-43DF-8A9E-D39F471D20A8}"/>
                  </a:ext>
                </a:extLst>
              </p:cNvPr>
              <p:cNvSpPr>
                <a:spLocks/>
              </p:cNvSpPr>
              <p:nvPr/>
            </p:nvSpPr>
            <p:spPr bwMode="auto">
              <a:xfrm>
                <a:off x="432" y="1988"/>
                <a:ext cx="2" cy="4"/>
              </a:xfrm>
              <a:custGeom>
                <a:avLst/>
                <a:gdLst>
                  <a:gd name="T0" fmla="*/ 0 w 9"/>
                  <a:gd name="T1" fmla="*/ 0 h 21"/>
                  <a:gd name="T2" fmla="*/ 0 w 9"/>
                  <a:gd name="T3" fmla="*/ 0 h 21"/>
                  <a:gd name="T4" fmla="*/ 0 w 9"/>
                  <a:gd name="T5" fmla="*/ 1 h 21"/>
                  <a:gd name="T6" fmla="*/ 0 w 9"/>
                  <a:gd name="T7" fmla="*/ 0 h 21"/>
                  <a:gd name="T8" fmla="*/ 0 60000 65536"/>
                  <a:gd name="T9" fmla="*/ 0 60000 65536"/>
                  <a:gd name="T10" fmla="*/ 0 60000 65536"/>
                  <a:gd name="T11" fmla="*/ 0 60000 65536"/>
                  <a:gd name="T12" fmla="*/ 0 w 9"/>
                  <a:gd name="T13" fmla="*/ 0 h 21"/>
                  <a:gd name="T14" fmla="*/ 9 w 9"/>
                  <a:gd name="T15" fmla="*/ 21 h 21"/>
                </a:gdLst>
                <a:ahLst/>
                <a:cxnLst>
                  <a:cxn ang="T8">
                    <a:pos x="T0" y="T1"/>
                  </a:cxn>
                  <a:cxn ang="T9">
                    <a:pos x="T2" y="T3"/>
                  </a:cxn>
                  <a:cxn ang="T10">
                    <a:pos x="T4" y="T5"/>
                  </a:cxn>
                  <a:cxn ang="T11">
                    <a:pos x="T6" y="T7"/>
                  </a:cxn>
                </a:cxnLst>
                <a:rect l="T12" t="T13" r="T14" b="T15"/>
                <a:pathLst>
                  <a:path w="9" h="21">
                    <a:moveTo>
                      <a:pt x="2" y="0"/>
                    </a:moveTo>
                    <a:lnTo>
                      <a:pt x="0" y="9"/>
                    </a:lnTo>
                    <a:lnTo>
                      <a:pt x="9" y="21"/>
                    </a:lnTo>
                    <a:lnTo>
                      <a:pt x="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7890" name="Group 172">
              <a:extLst>
                <a:ext uri="{FF2B5EF4-FFF2-40B4-BE49-F238E27FC236}">
                  <a16:creationId xmlns:a16="http://schemas.microsoft.com/office/drawing/2014/main" id="{EFF6B1A4-C520-44BE-AE07-23923DBAE3CB}"/>
                </a:ext>
              </a:extLst>
            </p:cNvPr>
            <p:cNvGrpSpPr>
              <a:grpSpLocks/>
            </p:cNvGrpSpPr>
            <p:nvPr/>
          </p:nvGrpSpPr>
          <p:grpSpPr bwMode="auto">
            <a:xfrm>
              <a:off x="310087" y="5005387"/>
              <a:ext cx="363538" cy="415925"/>
              <a:chOff x="162" y="1828"/>
              <a:chExt cx="229" cy="262"/>
            </a:xfrm>
          </p:grpSpPr>
          <p:sp>
            <p:nvSpPr>
              <p:cNvPr id="78069" name="Freeform 173">
                <a:extLst>
                  <a:ext uri="{FF2B5EF4-FFF2-40B4-BE49-F238E27FC236}">
                    <a16:creationId xmlns:a16="http://schemas.microsoft.com/office/drawing/2014/main" id="{00D02685-1D0C-443C-A0D3-55E07CBB1B9D}"/>
                  </a:ext>
                </a:extLst>
              </p:cNvPr>
              <p:cNvSpPr>
                <a:spLocks/>
              </p:cNvSpPr>
              <p:nvPr/>
            </p:nvSpPr>
            <p:spPr bwMode="auto">
              <a:xfrm>
                <a:off x="286" y="1828"/>
                <a:ext cx="7" cy="5"/>
              </a:xfrm>
              <a:custGeom>
                <a:avLst/>
                <a:gdLst>
                  <a:gd name="T0" fmla="*/ 1 w 37"/>
                  <a:gd name="T1" fmla="*/ 0 h 25"/>
                  <a:gd name="T2" fmla="*/ 1 w 37"/>
                  <a:gd name="T3" fmla="*/ 0 h 25"/>
                  <a:gd name="T4" fmla="*/ 1 w 37"/>
                  <a:gd name="T5" fmla="*/ 0 h 25"/>
                  <a:gd name="T6" fmla="*/ 0 w 37"/>
                  <a:gd name="T7" fmla="*/ 1 h 25"/>
                  <a:gd name="T8" fmla="*/ 0 w 37"/>
                  <a:gd name="T9" fmla="*/ 1 h 25"/>
                  <a:gd name="T10" fmla="*/ 0 w 37"/>
                  <a:gd name="T11" fmla="*/ 1 h 25"/>
                  <a:gd name="T12" fmla="*/ 1 w 37"/>
                  <a:gd name="T13" fmla="*/ 1 h 25"/>
                  <a:gd name="T14" fmla="*/ 1 w 37"/>
                  <a:gd name="T15" fmla="*/ 0 h 25"/>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25"/>
                  <a:gd name="T26" fmla="*/ 37 w 37"/>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25">
                    <a:moveTo>
                      <a:pt x="37" y="0"/>
                    </a:moveTo>
                    <a:lnTo>
                      <a:pt x="26" y="7"/>
                    </a:lnTo>
                    <a:lnTo>
                      <a:pt x="16" y="10"/>
                    </a:lnTo>
                    <a:lnTo>
                      <a:pt x="6" y="16"/>
                    </a:lnTo>
                    <a:lnTo>
                      <a:pt x="0" y="25"/>
                    </a:lnTo>
                    <a:lnTo>
                      <a:pt x="9" y="22"/>
                    </a:lnTo>
                    <a:lnTo>
                      <a:pt x="26" y="17"/>
                    </a:lnTo>
                    <a:lnTo>
                      <a:pt x="3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70" name="Freeform 174">
                <a:extLst>
                  <a:ext uri="{FF2B5EF4-FFF2-40B4-BE49-F238E27FC236}">
                    <a16:creationId xmlns:a16="http://schemas.microsoft.com/office/drawing/2014/main" id="{AF80EC80-8C54-4EDB-8397-D8AA0C2D2BF8}"/>
                  </a:ext>
                </a:extLst>
              </p:cNvPr>
              <p:cNvSpPr>
                <a:spLocks/>
              </p:cNvSpPr>
              <p:nvPr/>
            </p:nvSpPr>
            <p:spPr bwMode="auto">
              <a:xfrm>
                <a:off x="289" y="1837"/>
                <a:ext cx="2" cy="3"/>
              </a:xfrm>
              <a:custGeom>
                <a:avLst/>
                <a:gdLst>
                  <a:gd name="T0" fmla="*/ 0 w 9"/>
                  <a:gd name="T1" fmla="*/ 0 h 16"/>
                  <a:gd name="T2" fmla="*/ 0 w 9"/>
                  <a:gd name="T3" fmla="*/ 0 h 16"/>
                  <a:gd name="T4" fmla="*/ 0 w 9"/>
                  <a:gd name="T5" fmla="*/ 1 h 16"/>
                  <a:gd name="T6" fmla="*/ 0 w 9"/>
                  <a:gd name="T7" fmla="*/ 0 h 16"/>
                  <a:gd name="T8" fmla="*/ 0 60000 65536"/>
                  <a:gd name="T9" fmla="*/ 0 60000 65536"/>
                  <a:gd name="T10" fmla="*/ 0 60000 65536"/>
                  <a:gd name="T11" fmla="*/ 0 60000 65536"/>
                  <a:gd name="T12" fmla="*/ 0 w 9"/>
                  <a:gd name="T13" fmla="*/ 0 h 16"/>
                  <a:gd name="T14" fmla="*/ 9 w 9"/>
                  <a:gd name="T15" fmla="*/ 16 h 16"/>
                </a:gdLst>
                <a:ahLst/>
                <a:cxnLst>
                  <a:cxn ang="T8">
                    <a:pos x="T0" y="T1"/>
                  </a:cxn>
                  <a:cxn ang="T9">
                    <a:pos x="T2" y="T3"/>
                  </a:cxn>
                  <a:cxn ang="T10">
                    <a:pos x="T4" y="T5"/>
                  </a:cxn>
                  <a:cxn ang="T11">
                    <a:pos x="T6" y="T7"/>
                  </a:cxn>
                </a:cxnLst>
                <a:rect l="T12" t="T13" r="T14" b="T15"/>
                <a:pathLst>
                  <a:path w="9" h="16">
                    <a:moveTo>
                      <a:pt x="9" y="0"/>
                    </a:moveTo>
                    <a:lnTo>
                      <a:pt x="0" y="0"/>
                    </a:lnTo>
                    <a:lnTo>
                      <a:pt x="0" y="16"/>
                    </a:lnTo>
                    <a:lnTo>
                      <a:pt x="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71" name="Freeform 175">
                <a:extLst>
                  <a:ext uri="{FF2B5EF4-FFF2-40B4-BE49-F238E27FC236}">
                    <a16:creationId xmlns:a16="http://schemas.microsoft.com/office/drawing/2014/main" id="{C09ECED3-15FB-4BFD-AC77-BA62193D1E9C}"/>
                  </a:ext>
                </a:extLst>
              </p:cNvPr>
              <p:cNvSpPr>
                <a:spLocks/>
              </p:cNvSpPr>
              <p:nvPr/>
            </p:nvSpPr>
            <p:spPr bwMode="auto">
              <a:xfrm>
                <a:off x="260" y="1863"/>
                <a:ext cx="62" cy="154"/>
              </a:xfrm>
              <a:custGeom>
                <a:avLst/>
                <a:gdLst>
                  <a:gd name="T0" fmla="*/ 2 w 309"/>
                  <a:gd name="T1" fmla="*/ 0 h 772"/>
                  <a:gd name="T2" fmla="*/ 3 w 309"/>
                  <a:gd name="T3" fmla="*/ 1 h 772"/>
                  <a:gd name="T4" fmla="*/ 3 w 309"/>
                  <a:gd name="T5" fmla="*/ 3 h 772"/>
                  <a:gd name="T6" fmla="*/ 5 w 309"/>
                  <a:gd name="T7" fmla="*/ 5 h 772"/>
                  <a:gd name="T8" fmla="*/ 9 w 309"/>
                  <a:gd name="T9" fmla="*/ 13 h 772"/>
                  <a:gd name="T10" fmla="*/ 11 w 309"/>
                  <a:gd name="T11" fmla="*/ 21 h 772"/>
                  <a:gd name="T12" fmla="*/ 12 w 309"/>
                  <a:gd name="T13" fmla="*/ 31 h 772"/>
                  <a:gd name="T14" fmla="*/ 7 w 309"/>
                  <a:gd name="T15" fmla="*/ 26 h 772"/>
                  <a:gd name="T16" fmla="*/ 0 w 309"/>
                  <a:gd name="T17" fmla="*/ 4 h 772"/>
                  <a:gd name="T18" fmla="*/ 2 w 309"/>
                  <a:gd name="T19" fmla="*/ 0 h 7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9"/>
                  <a:gd name="T31" fmla="*/ 0 h 772"/>
                  <a:gd name="T32" fmla="*/ 309 w 309"/>
                  <a:gd name="T33" fmla="*/ 772 h 7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9" h="772">
                    <a:moveTo>
                      <a:pt x="46" y="0"/>
                    </a:moveTo>
                    <a:lnTo>
                      <a:pt x="75" y="32"/>
                    </a:lnTo>
                    <a:lnTo>
                      <a:pt x="84" y="78"/>
                    </a:lnTo>
                    <a:lnTo>
                      <a:pt x="127" y="122"/>
                    </a:lnTo>
                    <a:lnTo>
                      <a:pt x="218" y="330"/>
                    </a:lnTo>
                    <a:lnTo>
                      <a:pt x="269" y="519"/>
                    </a:lnTo>
                    <a:lnTo>
                      <a:pt x="309" y="772"/>
                    </a:lnTo>
                    <a:lnTo>
                      <a:pt x="182" y="659"/>
                    </a:lnTo>
                    <a:lnTo>
                      <a:pt x="0" y="100"/>
                    </a:lnTo>
                    <a:lnTo>
                      <a:pt x="46" y="0"/>
                    </a:lnTo>
                    <a:close/>
                  </a:path>
                </a:pathLst>
              </a:custGeom>
              <a:solidFill>
                <a:srgbClr val="400000"/>
              </a:solidFill>
              <a:ln w="3175">
                <a:solidFill>
                  <a:srgbClr val="000000"/>
                </a:solidFill>
                <a:prstDash val="solid"/>
                <a:round/>
                <a:headEnd/>
                <a:tailEnd/>
              </a:ln>
            </p:spPr>
            <p:txBody>
              <a:bodyPr/>
              <a:lstStyle/>
              <a:p>
                <a:endParaRPr lang="zh-CN" altLang="en-US"/>
              </a:p>
            </p:txBody>
          </p:sp>
          <p:sp>
            <p:nvSpPr>
              <p:cNvPr id="78072" name="Freeform 176">
                <a:extLst>
                  <a:ext uri="{FF2B5EF4-FFF2-40B4-BE49-F238E27FC236}">
                    <a16:creationId xmlns:a16="http://schemas.microsoft.com/office/drawing/2014/main" id="{33E13828-046D-402B-A62E-AB8A4BC935A8}"/>
                  </a:ext>
                </a:extLst>
              </p:cNvPr>
              <p:cNvSpPr>
                <a:spLocks/>
              </p:cNvSpPr>
              <p:nvPr/>
            </p:nvSpPr>
            <p:spPr bwMode="auto">
              <a:xfrm>
                <a:off x="162" y="1833"/>
                <a:ext cx="229" cy="257"/>
              </a:xfrm>
              <a:custGeom>
                <a:avLst/>
                <a:gdLst>
                  <a:gd name="T0" fmla="*/ 8 w 1147"/>
                  <a:gd name="T1" fmla="*/ 3 h 1285"/>
                  <a:gd name="T2" fmla="*/ 10 w 1147"/>
                  <a:gd name="T3" fmla="*/ 0 h 1285"/>
                  <a:gd name="T4" fmla="*/ 21 w 1147"/>
                  <a:gd name="T5" fmla="*/ 5 h 1285"/>
                  <a:gd name="T6" fmla="*/ 22 w 1147"/>
                  <a:gd name="T7" fmla="*/ 8 h 1285"/>
                  <a:gd name="T8" fmla="*/ 22 w 1147"/>
                  <a:gd name="T9" fmla="*/ 10 h 1285"/>
                  <a:gd name="T10" fmla="*/ 24 w 1147"/>
                  <a:gd name="T11" fmla="*/ 11 h 1285"/>
                  <a:gd name="T12" fmla="*/ 25 w 1147"/>
                  <a:gd name="T13" fmla="*/ 14 h 1285"/>
                  <a:gd name="T14" fmla="*/ 27 w 1147"/>
                  <a:gd name="T15" fmla="*/ 19 h 1285"/>
                  <a:gd name="T16" fmla="*/ 29 w 1147"/>
                  <a:gd name="T17" fmla="*/ 27 h 1285"/>
                  <a:gd name="T18" fmla="*/ 30 w 1147"/>
                  <a:gd name="T19" fmla="*/ 31 h 1285"/>
                  <a:gd name="T20" fmla="*/ 39 w 1147"/>
                  <a:gd name="T21" fmla="*/ 31 h 1285"/>
                  <a:gd name="T22" fmla="*/ 40 w 1147"/>
                  <a:gd name="T23" fmla="*/ 32 h 1285"/>
                  <a:gd name="T24" fmla="*/ 45 w 1147"/>
                  <a:gd name="T25" fmla="*/ 32 h 1285"/>
                  <a:gd name="T26" fmla="*/ 46 w 1147"/>
                  <a:gd name="T27" fmla="*/ 34 h 1285"/>
                  <a:gd name="T28" fmla="*/ 46 w 1147"/>
                  <a:gd name="T29" fmla="*/ 36 h 1285"/>
                  <a:gd name="T30" fmla="*/ 45 w 1147"/>
                  <a:gd name="T31" fmla="*/ 38 h 1285"/>
                  <a:gd name="T32" fmla="*/ 42 w 1147"/>
                  <a:gd name="T33" fmla="*/ 39 h 1285"/>
                  <a:gd name="T34" fmla="*/ 40 w 1147"/>
                  <a:gd name="T35" fmla="*/ 42 h 1285"/>
                  <a:gd name="T36" fmla="*/ 36 w 1147"/>
                  <a:gd name="T37" fmla="*/ 43 h 1285"/>
                  <a:gd name="T38" fmla="*/ 34 w 1147"/>
                  <a:gd name="T39" fmla="*/ 43 h 1285"/>
                  <a:gd name="T40" fmla="*/ 30 w 1147"/>
                  <a:gd name="T41" fmla="*/ 43 h 1285"/>
                  <a:gd name="T42" fmla="*/ 30 w 1147"/>
                  <a:gd name="T43" fmla="*/ 44 h 1285"/>
                  <a:gd name="T44" fmla="*/ 30 w 1147"/>
                  <a:gd name="T45" fmla="*/ 47 h 1285"/>
                  <a:gd name="T46" fmla="*/ 30 w 1147"/>
                  <a:gd name="T47" fmla="*/ 49 h 1285"/>
                  <a:gd name="T48" fmla="*/ 28 w 1147"/>
                  <a:gd name="T49" fmla="*/ 49 h 1285"/>
                  <a:gd name="T50" fmla="*/ 26 w 1147"/>
                  <a:gd name="T51" fmla="*/ 49 h 1285"/>
                  <a:gd name="T52" fmla="*/ 25 w 1147"/>
                  <a:gd name="T53" fmla="*/ 51 h 1285"/>
                  <a:gd name="T54" fmla="*/ 22 w 1147"/>
                  <a:gd name="T55" fmla="*/ 51 h 1285"/>
                  <a:gd name="T56" fmla="*/ 20 w 1147"/>
                  <a:gd name="T57" fmla="*/ 51 h 1285"/>
                  <a:gd name="T58" fmla="*/ 17 w 1147"/>
                  <a:gd name="T59" fmla="*/ 50 h 1285"/>
                  <a:gd name="T60" fmla="*/ 13 w 1147"/>
                  <a:gd name="T61" fmla="*/ 50 h 1285"/>
                  <a:gd name="T62" fmla="*/ 10 w 1147"/>
                  <a:gd name="T63" fmla="*/ 51 h 1285"/>
                  <a:gd name="T64" fmla="*/ 6 w 1147"/>
                  <a:gd name="T65" fmla="*/ 51 h 1285"/>
                  <a:gd name="T66" fmla="*/ 4 w 1147"/>
                  <a:gd name="T67" fmla="*/ 48 h 1285"/>
                  <a:gd name="T68" fmla="*/ 4 w 1147"/>
                  <a:gd name="T69" fmla="*/ 45 h 1285"/>
                  <a:gd name="T70" fmla="*/ 3 w 1147"/>
                  <a:gd name="T71" fmla="*/ 42 h 1285"/>
                  <a:gd name="T72" fmla="*/ 3 w 1147"/>
                  <a:gd name="T73" fmla="*/ 37 h 1285"/>
                  <a:gd name="T74" fmla="*/ 1 w 1147"/>
                  <a:gd name="T75" fmla="*/ 32 h 1285"/>
                  <a:gd name="T76" fmla="*/ 0 w 1147"/>
                  <a:gd name="T77" fmla="*/ 26 h 1285"/>
                  <a:gd name="T78" fmla="*/ 0 w 1147"/>
                  <a:gd name="T79" fmla="*/ 19 h 1285"/>
                  <a:gd name="T80" fmla="*/ 0 w 1147"/>
                  <a:gd name="T81" fmla="*/ 14 h 1285"/>
                  <a:gd name="T82" fmla="*/ 1 w 1147"/>
                  <a:gd name="T83" fmla="*/ 10 h 1285"/>
                  <a:gd name="T84" fmla="*/ 1 w 1147"/>
                  <a:gd name="T85" fmla="*/ 8 h 1285"/>
                  <a:gd name="T86" fmla="*/ 3 w 1147"/>
                  <a:gd name="T87" fmla="*/ 6 h 1285"/>
                  <a:gd name="T88" fmla="*/ 6 w 1147"/>
                  <a:gd name="T89" fmla="*/ 4 h 1285"/>
                  <a:gd name="T90" fmla="*/ 8 w 1147"/>
                  <a:gd name="T91" fmla="*/ 3 h 128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7"/>
                  <a:gd name="T139" fmla="*/ 0 h 1285"/>
                  <a:gd name="T140" fmla="*/ 1147 w 1147"/>
                  <a:gd name="T141" fmla="*/ 1285 h 128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7" h="1285">
                    <a:moveTo>
                      <a:pt x="212" y="67"/>
                    </a:moveTo>
                    <a:lnTo>
                      <a:pt x="247" y="0"/>
                    </a:lnTo>
                    <a:lnTo>
                      <a:pt x="528" y="116"/>
                    </a:lnTo>
                    <a:lnTo>
                      <a:pt x="541" y="206"/>
                    </a:lnTo>
                    <a:lnTo>
                      <a:pt x="563" y="238"/>
                    </a:lnTo>
                    <a:lnTo>
                      <a:pt x="595" y="274"/>
                    </a:lnTo>
                    <a:lnTo>
                      <a:pt x="614" y="339"/>
                    </a:lnTo>
                    <a:lnTo>
                      <a:pt x="676" y="487"/>
                    </a:lnTo>
                    <a:lnTo>
                      <a:pt x="727" y="663"/>
                    </a:lnTo>
                    <a:lnTo>
                      <a:pt x="748" y="780"/>
                    </a:lnTo>
                    <a:lnTo>
                      <a:pt x="974" y="785"/>
                    </a:lnTo>
                    <a:lnTo>
                      <a:pt x="1011" y="807"/>
                    </a:lnTo>
                    <a:lnTo>
                      <a:pt x="1115" y="807"/>
                    </a:lnTo>
                    <a:lnTo>
                      <a:pt x="1143" y="853"/>
                    </a:lnTo>
                    <a:lnTo>
                      <a:pt x="1147" y="907"/>
                    </a:lnTo>
                    <a:lnTo>
                      <a:pt x="1137" y="956"/>
                    </a:lnTo>
                    <a:lnTo>
                      <a:pt x="1042" y="974"/>
                    </a:lnTo>
                    <a:lnTo>
                      <a:pt x="997" y="1041"/>
                    </a:lnTo>
                    <a:lnTo>
                      <a:pt x="907" y="1064"/>
                    </a:lnTo>
                    <a:lnTo>
                      <a:pt x="840" y="1064"/>
                    </a:lnTo>
                    <a:lnTo>
                      <a:pt x="763" y="1079"/>
                    </a:lnTo>
                    <a:lnTo>
                      <a:pt x="759" y="1110"/>
                    </a:lnTo>
                    <a:lnTo>
                      <a:pt x="763" y="1177"/>
                    </a:lnTo>
                    <a:lnTo>
                      <a:pt x="754" y="1223"/>
                    </a:lnTo>
                    <a:lnTo>
                      <a:pt x="713" y="1227"/>
                    </a:lnTo>
                    <a:lnTo>
                      <a:pt x="663" y="1236"/>
                    </a:lnTo>
                    <a:lnTo>
                      <a:pt x="614" y="1282"/>
                    </a:lnTo>
                    <a:lnTo>
                      <a:pt x="554" y="1282"/>
                    </a:lnTo>
                    <a:lnTo>
                      <a:pt x="501" y="1276"/>
                    </a:lnTo>
                    <a:lnTo>
                      <a:pt x="420" y="1250"/>
                    </a:lnTo>
                    <a:lnTo>
                      <a:pt x="330" y="1259"/>
                    </a:lnTo>
                    <a:lnTo>
                      <a:pt x="238" y="1285"/>
                    </a:lnTo>
                    <a:lnTo>
                      <a:pt x="153" y="1267"/>
                    </a:lnTo>
                    <a:lnTo>
                      <a:pt x="95" y="1200"/>
                    </a:lnTo>
                    <a:lnTo>
                      <a:pt x="99" y="1128"/>
                    </a:lnTo>
                    <a:lnTo>
                      <a:pt x="76" y="1038"/>
                    </a:lnTo>
                    <a:lnTo>
                      <a:pt x="64" y="920"/>
                    </a:lnTo>
                    <a:lnTo>
                      <a:pt x="36" y="812"/>
                    </a:lnTo>
                    <a:lnTo>
                      <a:pt x="0" y="650"/>
                    </a:lnTo>
                    <a:lnTo>
                      <a:pt x="4" y="487"/>
                    </a:lnTo>
                    <a:lnTo>
                      <a:pt x="4" y="342"/>
                    </a:lnTo>
                    <a:lnTo>
                      <a:pt x="14" y="243"/>
                    </a:lnTo>
                    <a:lnTo>
                      <a:pt x="36" y="198"/>
                    </a:lnTo>
                    <a:lnTo>
                      <a:pt x="87" y="162"/>
                    </a:lnTo>
                    <a:lnTo>
                      <a:pt x="145" y="102"/>
                    </a:lnTo>
                    <a:lnTo>
                      <a:pt x="212" y="67"/>
                    </a:lnTo>
                    <a:close/>
                  </a:path>
                </a:pathLst>
              </a:custGeom>
              <a:solidFill>
                <a:srgbClr val="C0C0C0"/>
              </a:solidFill>
              <a:ln w="3175">
                <a:solidFill>
                  <a:srgbClr val="000000"/>
                </a:solidFill>
                <a:prstDash val="solid"/>
                <a:round/>
                <a:headEnd/>
                <a:tailEnd/>
              </a:ln>
            </p:spPr>
            <p:txBody>
              <a:bodyPr/>
              <a:lstStyle/>
              <a:p>
                <a:endParaRPr lang="zh-CN" altLang="en-US"/>
              </a:p>
            </p:txBody>
          </p:sp>
          <p:sp>
            <p:nvSpPr>
              <p:cNvPr id="78073" name="Freeform 177">
                <a:extLst>
                  <a:ext uri="{FF2B5EF4-FFF2-40B4-BE49-F238E27FC236}">
                    <a16:creationId xmlns:a16="http://schemas.microsoft.com/office/drawing/2014/main" id="{5B5FE976-570B-498E-9988-0AF31B8D8ED3}"/>
                  </a:ext>
                </a:extLst>
              </p:cNvPr>
              <p:cNvSpPr>
                <a:spLocks/>
              </p:cNvSpPr>
              <p:nvPr/>
            </p:nvSpPr>
            <p:spPr bwMode="auto">
              <a:xfrm>
                <a:off x="166" y="1848"/>
                <a:ext cx="145" cy="240"/>
              </a:xfrm>
              <a:custGeom>
                <a:avLst/>
                <a:gdLst>
                  <a:gd name="T0" fmla="*/ 25 w 725"/>
                  <a:gd name="T1" fmla="*/ 40 h 1198"/>
                  <a:gd name="T2" fmla="*/ 18 w 725"/>
                  <a:gd name="T3" fmla="*/ 39 h 1198"/>
                  <a:gd name="T4" fmla="*/ 13 w 725"/>
                  <a:gd name="T5" fmla="*/ 37 h 1198"/>
                  <a:gd name="T6" fmla="*/ 10 w 725"/>
                  <a:gd name="T7" fmla="*/ 33 h 1198"/>
                  <a:gd name="T8" fmla="*/ 11 w 725"/>
                  <a:gd name="T9" fmla="*/ 30 h 1198"/>
                  <a:gd name="T10" fmla="*/ 6 w 725"/>
                  <a:gd name="T11" fmla="*/ 24 h 1198"/>
                  <a:gd name="T12" fmla="*/ 11 w 725"/>
                  <a:gd name="T13" fmla="*/ 27 h 1198"/>
                  <a:gd name="T14" fmla="*/ 8 w 725"/>
                  <a:gd name="T15" fmla="*/ 21 h 1198"/>
                  <a:gd name="T16" fmla="*/ 5 w 725"/>
                  <a:gd name="T17" fmla="*/ 14 h 1198"/>
                  <a:gd name="T18" fmla="*/ 10 w 725"/>
                  <a:gd name="T19" fmla="*/ 20 h 1198"/>
                  <a:gd name="T20" fmla="*/ 11 w 725"/>
                  <a:gd name="T21" fmla="*/ 11 h 1198"/>
                  <a:gd name="T22" fmla="*/ 14 w 725"/>
                  <a:gd name="T23" fmla="*/ 8 h 1198"/>
                  <a:gd name="T24" fmla="*/ 17 w 725"/>
                  <a:gd name="T25" fmla="*/ 6 h 1198"/>
                  <a:gd name="T26" fmla="*/ 10 w 725"/>
                  <a:gd name="T27" fmla="*/ 4 h 1198"/>
                  <a:gd name="T28" fmla="*/ 7 w 725"/>
                  <a:gd name="T29" fmla="*/ 6 h 1198"/>
                  <a:gd name="T30" fmla="*/ 9 w 725"/>
                  <a:gd name="T31" fmla="*/ 4 h 1198"/>
                  <a:gd name="T32" fmla="*/ 13 w 725"/>
                  <a:gd name="T33" fmla="*/ 2 h 1198"/>
                  <a:gd name="T34" fmla="*/ 10 w 725"/>
                  <a:gd name="T35" fmla="*/ 1 h 1198"/>
                  <a:gd name="T36" fmla="*/ 8 w 725"/>
                  <a:gd name="T37" fmla="*/ 0 h 1198"/>
                  <a:gd name="T38" fmla="*/ 4 w 725"/>
                  <a:gd name="T39" fmla="*/ 3 h 1198"/>
                  <a:gd name="T40" fmla="*/ 1 w 725"/>
                  <a:gd name="T41" fmla="*/ 5 h 1198"/>
                  <a:gd name="T42" fmla="*/ 0 w 725"/>
                  <a:gd name="T43" fmla="*/ 10 h 1198"/>
                  <a:gd name="T44" fmla="*/ 0 w 725"/>
                  <a:gd name="T45" fmla="*/ 18 h 1198"/>
                  <a:gd name="T46" fmla="*/ 1 w 725"/>
                  <a:gd name="T47" fmla="*/ 28 h 1198"/>
                  <a:gd name="T48" fmla="*/ 3 w 725"/>
                  <a:gd name="T49" fmla="*/ 38 h 1198"/>
                  <a:gd name="T50" fmla="*/ 4 w 725"/>
                  <a:gd name="T51" fmla="*/ 44 h 1198"/>
                  <a:gd name="T52" fmla="*/ 5 w 725"/>
                  <a:gd name="T53" fmla="*/ 47 h 1198"/>
                  <a:gd name="T54" fmla="*/ 9 w 725"/>
                  <a:gd name="T55" fmla="*/ 48 h 1198"/>
                  <a:gd name="T56" fmla="*/ 12 w 725"/>
                  <a:gd name="T57" fmla="*/ 47 h 1198"/>
                  <a:gd name="T58" fmla="*/ 13 w 725"/>
                  <a:gd name="T59" fmla="*/ 45 h 1198"/>
                  <a:gd name="T60" fmla="*/ 14 w 725"/>
                  <a:gd name="T61" fmla="*/ 44 h 1198"/>
                  <a:gd name="T62" fmla="*/ 17 w 725"/>
                  <a:gd name="T63" fmla="*/ 47 h 1198"/>
                  <a:gd name="T64" fmla="*/ 21 w 725"/>
                  <a:gd name="T65" fmla="*/ 47 h 1198"/>
                  <a:gd name="T66" fmla="*/ 24 w 725"/>
                  <a:gd name="T67" fmla="*/ 47 h 1198"/>
                  <a:gd name="T68" fmla="*/ 22 w 725"/>
                  <a:gd name="T69" fmla="*/ 45 h 1198"/>
                  <a:gd name="T70" fmla="*/ 19 w 725"/>
                  <a:gd name="T71" fmla="*/ 42 h 1198"/>
                  <a:gd name="T72" fmla="*/ 24 w 725"/>
                  <a:gd name="T73" fmla="*/ 44 h 1198"/>
                  <a:gd name="T74" fmla="*/ 28 w 725"/>
                  <a:gd name="T75" fmla="*/ 46 h 1198"/>
                  <a:gd name="T76" fmla="*/ 29 w 725"/>
                  <a:gd name="T77" fmla="*/ 44 h 119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25"/>
                  <a:gd name="T118" fmla="*/ 0 h 1198"/>
                  <a:gd name="T119" fmla="*/ 725 w 725"/>
                  <a:gd name="T120" fmla="*/ 1198 h 119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25" h="1198">
                    <a:moveTo>
                      <a:pt x="725" y="1005"/>
                    </a:moveTo>
                    <a:lnTo>
                      <a:pt x="630" y="990"/>
                    </a:lnTo>
                    <a:lnTo>
                      <a:pt x="549" y="986"/>
                    </a:lnTo>
                    <a:lnTo>
                      <a:pt x="460" y="978"/>
                    </a:lnTo>
                    <a:lnTo>
                      <a:pt x="359" y="963"/>
                    </a:lnTo>
                    <a:lnTo>
                      <a:pt x="314" y="932"/>
                    </a:lnTo>
                    <a:lnTo>
                      <a:pt x="193" y="780"/>
                    </a:lnTo>
                    <a:lnTo>
                      <a:pt x="256" y="825"/>
                    </a:lnTo>
                    <a:lnTo>
                      <a:pt x="297" y="861"/>
                    </a:lnTo>
                    <a:lnTo>
                      <a:pt x="274" y="753"/>
                    </a:lnTo>
                    <a:lnTo>
                      <a:pt x="228" y="712"/>
                    </a:lnTo>
                    <a:lnTo>
                      <a:pt x="162" y="600"/>
                    </a:lnTo>
                    <a:lnTo>
                      <a:pt x="225" y="653"/>
                    </a:lnTo>
                    <a:lnTo>
                      <a:pt x="266" y="668"/>
                    </a:lnTo>
                    <a:lnTo>
                      <a:pt x="256" y="590"/>
                    </a:lnTo>
                    <a:lnTo>
                      <a:pt x="211" y="532"/>
                    </a:lnTo>
                    <a:lnTo>
                      <a:pt x="167" y="487"/>
                    </a:lnTo>
                    <a:lnTo>
                      <a:pt x="121" y="355"/>
                    </a:lnTo>
                    <a:lnTo>
                      <a:pt x="207" y="464"/>
                    </a:lnTo>
                    <a:lnTo>
                      <a:pt x="256" y="504"/>
                    </a:lnTo>
                    <a:lnTo>
                      <a:pt x="261" y="337"/>
                    </a:lnTo>
                    <a:lnTo>
                      <a:pt x="274" y="271"/>
                    </a:lnTo>
                    <a:lnTo>
                      <a:pt x="301" y="240"/>
                    </a:lnTo>
                    <a:lnTo>
                      <a:pt x="341" y="190"/>
                    </a:lnTo>
                    <a:lnTo>
                      <a:pt x="405" y="167"/>
                    </a:lnTo>
                    <a:lnTo>
                      <a:pt x="437" y="153"/>
                    </a:lnTo>
                    <a:lnTo>
                      <a:pt x="347" y="68"/>
                    </a:lnTo>
                    <a:lnTo>
                      <a:pt x="251" y="90"/>
                    </a:lnTo>
                    <a:lnTo>
                      <a:pt x="188" y="127"/>
                    </a:lnTo>
                    <a:lnTo>
                      <a:pt x="167" y="162"/>
                    </a:lnTo>
                    <a:lnTo>
                      <a:pt x="184" y="107"/>
                    </a:lnTo>
                    <a:lnTo>
                      <a:pt x="220" y="90"/>
                    </a:lnTo>
                    <a:lnTo>
                      <a:pt x="278" y="68"/>
                    </a:lnTo>
                    <a:lnTo>
                      <a:pt x="324" y="60"/>
                    </a:lnTo>
                    <a:lnTo>
                      <a:pt x="297" y="45"/>
                    </a:lnTo>
                    <a:lnTo>
                      <a:pt x="251" y="32"/>
                    </a:lnTo>
                    <a:lnTo>
                      <a:pt x="211" y="17"/>
                    </a:lnTo>
                    <a:lnTo>
                      <a:pt x="188" y="0"/>
                    </a:lnTo>
                    <a:lnTo>
                      <a:pt x="136" y="37"/>
                    </a:lnTo>
                    <a:lnTo>
                      <a:pt x="104" y="68"/>
                    </a:lnTo>
                    <a:lnTo>
                      <a:pt x="73" y="107"/>
                    </a:lnTo>
                    <a:lnTo>
                      <a:pt x="27" y="130"/>
                    </a:lnTo>
                    <a:lnTo>
                      <a:pt x="18" y="172"/>
                    </a:lnTo>
                    <a:lnTo>
                      <a:pt x="0" y="240"/>
                    </a:lnTo>
                    <a:lnTo>
                      <a:pt x="0" y="342"/>
                    </a:lnTo>
                    <a:lnTo>
                      <a:pt x="5" y="450"/>
                    </a:lnTo>
                    <a:lnTo>
                      <a:pt x="8" y="573"/>
                    </a:lnTo>
                    <a:lnTo>
                      <a:pt x="31" y="698"/>
                    </a:lnTo>
                    <a:lnTo>
                      <a:pt x="58" y="830"/>
                    </a:lnTo>
                    <a:lnTo>
                      <a:pt x="73" y="941"/>
                    </a:lnTo>
                    <a:lnTo>
                      <a:pt x="95" y="1022"/>
                    </a:lnTo>
                    <a:lnTo>
                      <a:pt x="90" y="1095"/>
                    </a:lnTo>
                    <a:lnTo>
                      <a:pt x="99" y="1135"/>
                    </a:lnTo>
                    <a:lnTo>
                      <a:pt x="131" y="1166"/>
                    </a:lnTo>
                    <a:lnTo>
                      <a:pt x="171" y="1193"/>
                    </a:lnTo>
                    <a:lnTo>
                      <a:pt x="225" y="1198"/>
                    </a:lnTo>
                    <a:lnTo>
                      <a:pt x="251" y="1185"/>
                    </a:lnTo>
                    <a:lnTo>
                      <a:pt x="288" y="1181"/>
                    </a:lnTo>
                    <a:lnTo>
                      <a:pt x="374" y="1163"/>
                    </a:lnTo>
                    <a:lnTo>
                      <a:pt x="337" y="1118"/>
                    </a:lnTo>
                    <a:lnTo>
                      <a:pt x="297" y="1053"/>
                    </a:lnTo>
                    <a:lnTo>
                      <a:pt x="356" y="1099"/>
                    </a:lnTo>
                    <a:lnTo>
                      <a:pt x="401" y="1140"/>
                    </a:lnTo>
                    <a:lnTo>
                      <a:pt x="433" y="1163"/>
                    </a:lnTo>
                    <a:lnTo>
                      <a:pt x="477" y="1185"/>
                    </a:lnTo>
                    <a:lnTo>
                      <a:pt x="527" y="1185"/>
                    </a:lnTo>
                    <a:lnTo>
                      <a:pt x="575" y="1185"/>
                    </a:lnTo>
                    <a:lnTo>
                      <a:pt x="603" y="1172"/>
                    </a:lnTo>
                    <a:lnTo>
                      <a:pt x="616" y="1158"/>
                    </a:lnTo>
                    <a:lnTo>
                      <a:pt x="553" y="1122"/>
                    </a:lnTo>
                    <a:lnTo>
                      <a:pt x="491" y="1063"/>
                    </a:lnTo>
                    <a:lnTo>
                      <a:pt x="472" y="1036"/>
                    </a:lnTo>
                    <a:lnTo>
                      <a:pt x="523" y="1050"/>
                    </a:lnTo>
                    <a:lnTo>
                      <a:pt x="598" y="1108"/>
                    </a:lnTo>
                    <a:lnTo>
                      <a:pt x="630" y="1135"/>
                    </a:lnTo>
                    <a:lnTo>
                      <a:pt x="702" y="1140"/>
                    </a:lnTo>
                    <a:lnTo>
                      <a:pt x="725" y="1126"/>
                    </a:lnTo>
                    <a:lnTo>
                      <a:pt x="725" y="1095"/>
                    </a:lnTo>
                    <a:lnTo>
                      <a:pt x="725" y="100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74" name="Freeform 178">
                <a:extLst>
                  <a:ext uri="{FF2B5EF4-FFF2-40B4-BE49-F238E27FC236}">
                    <a16:creationId xmlns:a16="http://schemas.microsoft.com/office/drawing/2014/main" id="{54D0B8AE-53B8-47B2-9179-DF90DC6244FD}"/>
                  </a:ext>
                </a:extLst>
              </p:cNvPr>
              <p:cNvSpPr>
                <a:spLocks/>
              </p:cNvSpPr>
              <p:nvPr/>
            </p:nvSpPr>
            <p:spPr bwMode="auto">
              <a:xfrm>
                <a:off x="176" y="1968"/>
                <a:ext cx="43" cy="110"/>
              </a:xfrm>
              <a:custGeom>
                <a:avLst/>
                <a:gdLst>
                  <a:gd name="T0" fmla="*/ 9 w 211"/>
                  <a:gd name="T1" fmla="*/ 22 h 553"/>
                  <a:gd name="T2" fmla="*/ 7 w 211"/>
                  <a:gd name="T3" fmla="*/ 21 h 553"/>
                  <a:gd name="T4" fmla="*/ 6 w 211"/>
                  <a:gd name="T5" fmla="*/ 19 h 553"/>
                  <a:gd name="T6" fmla="*/ 4 w 211"/>
                  <a:gd name="T7" fmla="*/ 16 h 553"/>
                  <a:gd name="T8" fmla="*/ 3 w 211"/>
                  <a:gd name="T9" fmla="*/ 14 h 553"/>
                  <a:gd name="T10" fmla="*/ 2 w 211"/>
                  <a:gd name="T11" fmla="*/ 11 h 553"/>
                  <a:gd name="T12" fmla="*/ 2 w 211"/>
                  <a:gd name="T13" fmla="*/ 8 h 553"/>
                  <a:gd name="T14" fmla="*/ 1 w 211"/>
                  <a:gd name="T15" fmla="*/ 3 h 553"/>
                  <a:gd name="T16" fmla="*/ 0 w 211"/>
                  <a:gd name="T17" fmla="*/ 0 h 553"/>
                  <a:gd name="T18" fmla="*/ 2 w 211"/>
                  <a:gd name="T19" fmla="*/ 6 h 553"/>
                  <a:gd name="T20" fmla="*/ 3 w 211"/>
                  <a:gd name="T21" fmla="*/ 11 h 553"/>
                  <a:gd name="T22" fmla="*/ 5 w 211"/>
                  <a:gd name="T23" fmla="*/ 15 h 553"/>
                  <a:gd name="T24" fmla="*/ 8 w 211"/>
                  <a:gd name="T25" fmla="*/ 18 h 553"/>
                  <a:gd name="T26" fmla="*/ 9 w 211"/>
                  <a:gd name="T27" fmla="*/ 22 h 5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1"/>
                  <a:gd name="T43" fmla="*/ 0 h 553"/>
                  <a:gd name="T44" fmla="*/ 211 w 211"/>
                  <a:gd name="T45" fmla="*/ 553 h 5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1" h="553">
                    <a:moveTo>
                      <a:pt x="211" y="553"/>
                    </a:moveTo>
                    <a:lnTo>
                      <a:pt x="173" y="535"/>
                    </a:lnTo>
                    <a:lnTo>
                      <a:pt x="134" y="490"/>
                    </a:lnTo>
                    <a:lnTo>
                      <a:pt x="99" y="410"/>
                    </a:lnTo>
                    <a:lnTo>
                      <a:pt x="81" y="342"/>
                    </a:lnTo>
                    <a:lnTo>
                      <a:pt x="53" y="265"/>
                    </a:lnTo>
                    <a:lnTo>
                      <a:pt x="41" y="192"/>
                    </a:lnTo>
                    <a:lnTo>
                      <a:pt x="19" y="81"/>
                    </a:lnTo>
                    <a:lnTo>
                      <a:pt x="0" y="0"/>
                    </a:lnTo>
                    <a:lnTo>
                      <a:pt x="45" y="162"/>
                    </a:lnTo>
                    <a:lnTo>
                      <a:pt x="81" y="287"/>
                    </a:lnTo>
                    <a:lnTo>
                      <a:pt x="121" y="373"/>
                    </a:lnTo>
                    <a:lnTo>
                      <a:pt x="183" y="463"/>
                    </a:lnTo>
                    <a:lnTo>
                      <a:pt x="211" y="55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75" name="Freeform 179">
                <a:extLst>
                  <a:ext uri="{FF2B5EF4-FFF2-40B4-BE49-F238E27FC236}">
                    <a16:creationId xmlns:a16="http://schemas.microsoft.com/office/drawing/2014/main" id="{F8C9B290-9B9C-47EA-BD40-86F46017AAFF}"/>
                  </a:ext>
                </a:extLst>
              </p:cNvPr>
              <p:cNvSpPr>
                <a:spLocks/>
              </p:cNvSpPr>
              <p:nvPr/>
            </p:nvSpPr>
            <p:spPr bwMode="auto">
              <a:xfrm>
                <a:off x="220" y="1878"/>
                <a:ext cx="167" cy="167"/>
              </a:xfrm>
              <a:custGeom>
                <a:avLst/>
                <a:gdLst>
                  <a:gd name="T0" fmla="*/ 10 w 838"/>
                  <a:gd name="T1" fmla="*/ 1 h 832"/>
                  <a:gd name="T2" fmla="*/ 13 w 838"/>
                  <a:gd name="T3" fmla="*/ 6 h 832"/>
                  <a:gd name="T4" fmla="*/ 12 w 838"/>
                  <a:gd name="T5" fmla="*/ 11 h 832"/>
                  <a:gd name="T6" fmla="*/ 13 w 838"/>
                  <a:gd name="T7" fmla="*/ 16 h 832"/>
                  <a:gd name="T8" fmla="*/ 13 w 838"/>
                  <a:gd name="T9" fmla="*/ 18 h 832"/>
                  <a:gd name="T10" fmla="*/ 12 w 838"/>
                  <a:gd name="T11" fmla="*/ 20 h 832"/>
                  <a:gd name="T12" fmla="*/ 14 w 838"/>
                  <a:gd name="T13" fmla="*/ 21 h 832"/>
                  <a:gd name="T14" fmla="*/ 15 w 838"/>
                  <a:gd name="T15" fmla="*/ 22 h 832"/>
                  <a:gd name="T16" fmla="*/ 17 w 838"/>
                  <a:gd name="T17" fmla="*/ 22 h 832"/>
                  <a:gd name="T18" fmla="*/ 25 w 838"/>
                  <a:gd name="T19" fmla="*/ 23 h 832"/>
                  <a:gd name="T20" fmla="*/ 28 w 838"/>
                  <a:gd name="T21" fmla="*/ 24 h 832"/>
                  <a:gd name="T22" fmla="*/ 33 w 838"/>
                  <a:gd name="T23" fmla="*/ 25 h 832"/>
                  <a:gd name="T24" fmla="*/ 33 w 838"/>
                  <a:gd name="T25" fmla="*/ 29 h 832"/>
                  <a:gd name="T26" fmla="*/ 30 w 838"/>
                  <a:gd name="T27" fmla="*/ 28 h 832"/>
                  <a:gd name="T28" fmla="*/ 29 w 838"/>
                  <a:gd name="T29" fmla="*/ 26 h 832"/>
                  <a:gd name="T30" fmla="*/ 29 w 838"/>
                  <a:gd name="T31" fmla="*/ 30 h 832"/>
                  <a:gd name="T32" fmla="*/ 27 w 838"/>
                  <a:gd name="T33" fmla="*/ 32 h 832"/>
                  <a:gd name="T34" fmla="*/ 22 w 838"/>
                  <a:gd name="T35" fmla="*/ 33 h 832"/>
                  <a:gd name="T36" fmla="*/ 23 w 838"/>
                  <a:gd name="T37" fmla="*/ 32 h 832"/>
                  <a:gd name="T38" fmla="*/ 25 w 838"/>
                  <a:gd name="T39" fmla="*/ 28 h 832"/>
                  <a:gd name="T40" fmla="*/ 23 w 838"/>
                  <a:gd name="T41" fmla="*/ 27 h 832"/>
                  <a:gd name="T42" fmla="*/ 22 w 838"/>
                  <a:gd name="T43" fmla="*/ 30 h 832"/>
                  <a:gd name="T44" fmla="*/ 18 w 838"/>
                  <a:gd name="T45" fmla="*/ 33 h 832"/>
                  <a:gd name="T46" fmla="*/ 13 w 838"/>
                  <a:gd name="T47" fmla="*/ 33 h 832"/>
                  <a:gd name="T48" fmla="*/ 19 w 838"/>
                  <a:gd name="T49" fmla="*/ 29 h 832"/>
                  <a:gd name="T50" fmla="*/ 21 w 838"/>
                  <a:gd name="T51" fmla="*/ 27 h 832"/>
                  <a:gd name="T52" fmla="*/ 20 w 838"/>
                  <a:gd name="T53" fmla="*/ 25 h 832"/>
                  <a:gd name="T54" fmla="*/ 18 w 838"/>
                  <a:gd name="T55" fmla="*/ 28 h 832"/>
                  <a:gd name="T56" fmla="*/ 14 w 838"/>
                  <a:gd name="T57" fmla="*/ 31 h 832"/>
                  <a:gd name="T58" fmla="*/ 11 w 838"/>
                  <a:gd name="T59" fmla="*/ 33 h 832"/>
                  <a:gd name="T60" fmla="*/ 7 w 838"/>
                  <a:gd name="T61" fmla="*/ 33 h 832"/>
                  <a:gd name="T62" fmla="*/ 10 w 838"/>
                  <a:gd name="T63" fmla="*/ 31 h 832"/>
                  <a:gd name="T64" fmla="*/ 13 w 838"/>
                  <a:gd name="T65" fmla="*/ 28 h 832"/>
                  <a:gd name="T66" fmla="*/ 12 w 838"/>
                  <a:gd name="T67" fmla="*/ 27 h 832"/>
                  <a:gd name="T68" fmla="*/ 10 w 838"/>
                  <a:gd name="T69" fmla="*/ 29 h 832"/>
                  <a:gd name="T70" fmla="*/ 7 w 838"/>
                  <a:gd name="T71" fmla="*/ 31 h 832"/>
                  <a:gd name="T72" fmla="*/ 4 w 838"/>
                  <a:gd name="T73" fmla="*/ 32 h 832"/>
                  <a:gd name="T74" fmla="*/ 2 w 838"/>
                  <a:gd name="T75" fmla="*/ 29 h 832"/>
                  <a:gd name="T76" fmla="*/ 8 w 838"/>
                  <a:gd name="T77" fmla="*/ 27 h 832"/>
                  <a:gd name="T78" fmla="*/ 13 w 838"/>
                  <a:gd name="T79" fmla="*/ 25 h 832"/>
                  <a:gd name="T80" fmla="*/ 13 w 838"/>
                  <a:gd name="T81" fmla="*/ 23 h 832"/>
                  <a:gd name="T82" fmla="*/ 12 w 838"/>
                  <a:gd name="T83" fmla="*/ 24 h 832"/>
                  <a:gd name="T84" fmla="*/ 7 w 838"/>
                  <a:gd name="T85" fmla="*/ 27 h 832"/>
                  <a:gd name="T86" fmla="*/ 2 w 838"/>
                  <a:gd name="T87" fmla="*/ 29 h 832"/>
                  <a:gd name="T88" fmla="*/ 1 w 838"/>
                  <a:gd name="T89" fmla="*/ 22 h 832"/>
                  <a:gd name="T90" fmla="*/ 4 w 838"/>
                  <a:gd name="T91" fmla="*/ 21 h 832"/>
                  <a:gd name="T92" fmla="*/ 10 w 838"/>
                  <a:gd name="T93" fmla="*/ 22 h 832"/>
                  <a:gd name="T94" fmla="*/ 11 w 838"/>
                  <a:gd name="T95" fmla="*/ 21 h 832"/>
                  <a:gd name="T96" fmla="*/ 8 w 838"/>
                  <a:gd name="T97" fmla="*/ 21 h 832"/>
                  <a:gd name="T98" fmla="*/ 1 w 838"/>
                  <a:gd name="T99" fmla="*/ 20 h 832"/>
                  <a:gd name="T100" fmla="*/ 0 w 838"/>
                  <a:gd name="T101" fmla="*/ 14 h 832"/>
                  <a:gd name="T102" fmla="*/ 0 w 838"/>
                  <a:gd name="T103" fmla="*/ 8 h 832"/>
                  <a:gd name="T104" fmla="*/ 4 w 838"/>
                  <a:gd name="T105" fmla="*/ 4 h 832"/>
                  <a:gd name="T106" fmla="*/ 0 w 838"/>
                  <a:gd name="T107" fmla="*/ 6 h 832"/>
                  <a:gd name="T108" fmla="*/ 2 w 838"/>
                  <a:gd name="T109" fmla="*/ 2 h 832"/>
                  <a:gd name="T110" fmla="*/ 6 w 838"/>
                  <a:gd name="T111" fmla="*/ 0 h 8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38"/>
                  <a:gd name="T169" fmla="*/ 0 h 832"/>
                  <a:gd name="T170" fmla="*/ 838 w 838"/>
                  <a:gd name="T171" fmla="*/ 832 h 83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38" h="832">
                    <a:moveTo>
                      <a:pt x="155" y="0"/>
                    </a:moveTo>
                    <a:lnTo>
                      <a:pt x="253" y="30"/>
                    </a:lnTo>
                    <a:lnTo>
                      <a:pt x="298" y="70"/>
                    </a:lnTo>
                    <a:lnTo>
                      <a:pt x="326" y="153"/>
                    </a:lnTo>
                    <a:lnTo>
                      <a:pt x="326" y="228"/>
                    </a:lnTo>
                    <a:lnTo>
                      <a:pt x="311" y="272"/>
                    </a:lnTo>
                    <a:lnTo>
                      <a:pt x="320" y="350"/>
                    </a:lnTo>
                    <a:lnTo>
                      <a:pt x="320" y="408"/>
                    </a:lnTo>
                    <a:lnTo>
                      <a:pt x="306" y="423"/>
                    </a:lnTo>
                    <a:lnTo>
                      <a:pt x="320" y="445"/>
                    </a:lnTo>
                    <a:lnTo>
                      <a:pt x="329" y="467"/>
                    </a:lnTo>
                    <a:lnTo>
                      <a:pt x="311" y="490"/>
                    </a:lnTo>
                    <a:lnTo>
                      <a:pt x="311" y="513"/>
                    </a:lnTo>
                    <a:lnTo>
                      <a:pt x="347" y="521"/>
                    </a:lnTo>
                    <a:lnTo>
                      <a:pt x="343" y="544"/>
                    </a:lnTo>
                    <a:lnTo>
                      <a:pt x="378" y="557"/>
                    </a:lnTo>
                    <a:lnTo>
                      <a:pt x="411" y="548"/>
                    </a:lnTo>
                    <a:lnTo>
                      <a:pt x="433" y="557"/>
                    </a:lnTo>
                    <a:lnTo>
                      <a:pt x="532" y="571"/>
                    </a:lnTo>
                    <a:lnTo>
                      <a:pt x="622" y="567"/>
                    </a:lnTo>
                    <a:lnTo>
                      <a:pt x="679" y="571"/>
                    </a:lnTo>
                    <a:lnTo>
                      <a:pt x="717" y="594"/>
                    </a:lnTo>
                    <a:lnTo>
                      <a:pt x="807" y="594"/>
                    </a:lnTo>
                    <a:lnTo>
                      <a:pt x="838" y="625"/>
                    </a:lnTo>
                    <a:lnTo>
                      <a:pt x="838" y="660"/>
                    </a:lnTo>
                    <a:lnTo>
                      <a:pt x="833" y="719"/>
                    </a:lnTo>
                    <a:lnTo>
                      <a:pt x="762" y="738"/>
                    </a:lnTo>
                    <a:lnTo>
                      <a:pt x="762" y="700"/>
                    </a:lnTo>
                    <a:lnTo>
                      <a:pt x="757" y="669"/>
                    </a:lnTo>
                    <a:lnTo>
                      <a:pt x="743" y="656"/>
                    </a:lnTo>
                    <a:lnTo>
                      <a:pt x="739" y="692"/>
                    </a:lnTo>
                    <a:lnTo>
                      <a:pt x="734" y="738"/>
                    </a:lnTo>
                    <a:lnTo>
                      <a:pt x="717" y="765"/>
                    </a:lnTo>
                    <a:lnTo>
                      <a:pt x="685" y="800"/>
                    </a:lnTo>
                    <a:lnTo>
                      <a:pt x="610" y="818"/>
                    </a:lnTo>
                    <a:lnTo>
                      <a:pt x="550" y="828"/>
                    </a:lnTo>
                    <a:lnTo>
                      <a:pt x="482" y="832"/>
                    </a:lnTo>
                    <a:lnTo>
                      <a:pt x="569" y="782"/>
                    </a:lnTo>
                    <a:lnTo>
                      <a:pt x="627" y="738"/>
                    </a:lnTo>
                    <a:lnTo>
                      <a:pt x="639" y="700"/>
                    </a:lnTo>
                    <a:lnTo>
                      <a:pt x="631" y="669"/>
                    </a:lnTo>
                    <a:lnTo>
                      <a:pt x="582" y="665"/>
                    </a:lnTo>
                    <a:lnTo>
                      <a:pt x="564" y="700"/>
                    </a:lnTo>
                    <a:lnTo>
                      <a:pt x="550" y="742"/>
                    </a:lnTo>
                    <a:lnTo>
                      <a:pt x="505" y="787"/>
                    </a:lnTo>
                    <a:lnTo>
                      <a:pt x="456" y="823"/>
                    </a:lnTo>
                    <a:lnTo>
                      <a:pt x="406" y="828"/>
                    </a:lnTo>
                    <a:lnTo>
                      <a:pt x="329" y="823"/>
                    </a:lnTo>
                    <a:lnTo>
                      <a:pt x="411" y="759"/>
                    </a:lnTo>
                    <a:lnTo>
                      <a:pt x="469" y="727"/>
                    </a:lnTo>
                    <a:lnTo>
                      <a:pt x="514" y="692"/>
                    </a:lnTo>
                    <a:lnTo>
                      <a:pt x="528" y="665"/>
                    </a:lnTo>
                    <a:lnTo>
                      <a:pt x="524" y="637"/>
                    </a:lnTo>
                    <a:lnTo>
                      <a:pt x="497" y="633"/>
                    </a:lnTo>
                    <a:lnTo>
                      <a:pt x="465" y="660"/>
                    </a:lnTo>
                    <a:lnTo>
                      <a:pt x="447" y="697"/>
                    </a:lnTo>
                    <a:lnTo>
                      <a:pt x="406" y="742"/>
                    </a:lnTo>
                    <a:lnTo>
                      <a:pt x="356" y="765"/>
                    </a:lnTo>
                    <a:lnTo>
                      <a:pt x="320" y="787"/>
                    </a:lnTo>
                    <a:lnTo>
                      <a:pt x="280" y="805"/>
                    </a:lnTo>
                    <a:lnTo>
                      <a:pt x="234" y="813"/>
                    </a:lnTo>
                    <a:lnTo>
                      <a:pt x="181" y="813"/>
                    </a:lnTo>
                    <a:lnTo>
                      <a:pt x="129" y="804"/>
                    </a:lnTo>
                    <a:lnTo>
                      <a:pt x="244" y="765"/>
                    </a:lnTo>
                    <a:lnTo>
                      <a:pt x="288" y="742"/>
                    </a:lnTo>
                    <a:lnTo>
                      <a:pt x="320" y="700"/>
                    </a:lnTo>
                    <a:lnTo>
                      <a:pt x="326" y="665"/>
                    </a:lnTo>
                    <a:lnTo>
                      <a:pt x="298" y="665"/>
                    </a:lnTo>
                    <a:lnTo>
                      <a:pt x="285" y="697"/>
                    </a:lnTo>
                    <a:lnTo>
                      <a:pt x="262" y="723"/>
                    </a:lnTo>
                    <a:lnTo>
                      <a:pt x="225" y="751"/>
                    </a:lnTo>
                    <a:lnTo>
                      <a:pt x="185" y="779"/>
                    </a:lnTo>
                    <a:lnTo>
                      <a:pt x="132" y="802"/>
                    </a:lnTo>
                    <a:lnTo>
                      <a:pt x="91" y="787"/>
                    </a:lnTo>
                    <a:lnTo>
                      <a:pt x="72" y="765"/>
                    </a:lnTo>
                    <a:lnTo>
                      <a:pt x="42" y="709"/>
                    </a:lnTo>
                    <a:lnTo>
                      <a:pt x="100" y="697"/>
                    </a:lnTo>
                    <a:lnTo>
                      <a:pt x="212" y="683"/>
                    </a:lnTo>
                    <a:lnTo>
                      <a:pt x="280" y="652"/>
                    </a:lnTo>
                    <a:lnTo>
                      <a:pt x="315" y="621"/>
                    </a:lnTo>
                    <a:lnTo>
                      <a:pt x="329" y="585"/>
                    </a:lnTo>
                    <a:lnTo>
                      <a:pt x="334" y="567"/>
                    </a:lnTo>
                    <a:lnTo>
                      <a:pt x="315" y="567"/>
                    </a:lnTo>
                    <a:lnTo>
                      <a:pt x="293" y="594"/>
                    </a:lnTo>
                    <a:lnTo>
                      <a:pt x="257" y="642"/>
                    </a:lnTo>
                    <a:lnTo>
                      <a:pt x="176" y="669"/>
                    </a:lnTo>
                    <a:lnTo>
                      <a:pt x="100" y="693"/>
                    </a:lnTo>
                    <a:lnTo>
                      <a:pt x="42" y="709"/>
                    </a:lnTo>
                    <a:lnTo>
                      <a:pt x="19" y="616"/>
                    </a:lnTo>
                    <a:lnTo>
                      <a:pt x="14" y="548"/>
                    </a:lnTo>
                    <a:lnTo>
                      <a:pt x="14" y="489"/>
                    </a:lnTo>
                    <a:lnTo>
                      <a:pt x="91" y="530"/>
                    </a:lnTo>
                    <a:lnTo>
                      <a:pt x="181" y="548"/>
                    </a:lnTo>
                    <a:lnTo>
                      <a:pt x="253" y="544"/>
                    </a:lnTo>
                    <a:lnTo>
                      <a:pt x="271" y="536"/>
                    </a:lnTo>
                    <a:lnTo>
                      <a:pt x="280" y="513"/>
                    </a:lnTo>
                    <a:lnTo>
                      <a:pt x="239" y="513"/>
                    </a:lnTo>
                    <a:lnTo>
                      <a:pt x="196" y="526"/>
                    </a:lnTo>
                    <a:lnTo>
                      <a:pt x="88" y="530"/>
                    </a:lnTo>
                    <a:lnTo>
                      <a:pt x="14" y="490"/>
                    </a:lnTo>
                    <a:lnTo>
                      <a:pt x="10" y="405"/>
                    </a:lnTo>
                    <a:lnTo>
                      <a:pt x="5" y="345"/>
                    </a:lnTo>
                    <a:lnTo>
                      <a:pt x="0" y="287"/>
                    </a:lnTo>
                    <a:lnTo>
                      <a:pt x="10" y="188"/>
                    </a:lnTo>
                    <a:lnTo>
                      <a:pt x="32" y="153"/>
                    </a:lnTo>
                    <a:lnTo>
                      <a:pt x="100" y="108"/>
                    </a:lnTo>
                    <a:lnTo>
                      <a:pt x="78" y="113"/>
                    </a:lnTo>
                    <a:lnTo>
                      <a:pt x="10" y="143"/>
                    </a:lnTo>
                    <a:lnTo>
                      <a:pt x="37" y="81"/>
                    </a:lnTo>
                    <a:lnTo>
                      <a:pt x="60" y="48"/>
                    </a:lnTo>
                    <a:lnTo>
                      <a:pt x="78" y="26"/>
                    </a:lnTo>
                    <a:lnTo>
                      <a:pt x="15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76" name="Freeform 180">
                <a:extLst>
                  <a:ext uri="{FF2B5EF4-FFF2-40B4-BE49-F238E27FC236}">
                    <a16:creationId xmlns:a16="http://schemas.microsoft.com/office/drawing/2014/main" id="{9BE54B13-A25A-4582-A6D8-3FF3187ED889}"/>
                  </a:ext>
                </a:extLst>
              </p:cNvPr>
              <p:cNvSpPr>
                <a:spLocks/>
              </p:cNvSpPr>
              <p:nvPr/>
            </p:nvSpPr>
            <p:spPr bwMode="auto">
              <a:xfrm>
                <a:off x="231" y="1940"/>
                <a:ext cx="42" cy="38"/>
              </a:xfrm>
              <a:custGeom>
                <a:avLst/>
                <a:gdLst>
                  <a:gd name="T0" fmla="*/ 8 w 209"/>
                  <a:gd name="T1" fmla="*/ 0 h 187"/>
                  <a:gd name="T2" fmla="*/ 8 w 209"/>
                  <a:gd name="T3" fmla="*/ 1 h 187"/>
                  <a:gd name="T4" fmla="*/ 7 w 209"/>
                  <a:gd name="T5" fmla="*/ 2 h 187"/>
                  <a:gd name="T6" fmla="*/ 6 w 209"/>
                  <a:gd name="T7" fmla="*/ 3 h 187"/>
                  <a:gd name="T8" fmla="*/ 4 w 209"/>
                  <a:gd name="T9" fmla="*/ 5 h 187"/>
                  <a:gd name="T10" fmla="*/ 3 w 209"/>
                  <a:gd name="T11" fmla="*/ 5 h 187"/>
                  <a:gd name="T12" fmla="*/ 1 w 209"/>
                  <a:gd name="T13" fmla="*/ 7 h 187"/>
                  <a:gd name="T14" fmla="*/ 3 w 209"/>
                  <a:gd name="T15" fmla="*/ 6 h 187"/>
                  <a:gd name="T16" fmla="*/ 6 w 209"/>
                  <a:gd name="T17" fmla="*/ 5 h 187"/>
                  <a:gd name="T18" fmla="*/ 8 w 209"/>
                  <a:gd name="T19" fmla="*/ 5 h 187"/>
                  <a:gd name="T20" fmla="*/ 8 w 209"/>
                  <a:gd name="T21" fmla="*/ 6 h 187"/>
                  <a:gd name="T22" fmla="*/ 4 w 209"/>
                  <a:gd name="T23" fmla="*/ 7 h 187"/>
                  <a:gd name="T24" fmla="*/ 2 w 209"/>
                  <a:gd name="T25" fmla="*/ 8 h 187"/>
                  <a:gd name="T26" fmla="*/ 1 w 209"/>
                  <a:gd name="T27" fmla="*/ 8 h 187"/>
                  <a:gd name="T28" fmla="*/ 0 w 209"/>
                  <a:gd name="T29" fmla="*/ 8 h 187"/>
                  <a:gd name="T30" fmla="*/ 0 w 209"/>
                  <a:gd name="T31" fmla="*/ 7 h 187"/>
                  <a:gd name="T32" fmla="*/ 1 w 209"/>
                  <a:gd name="T33" fmla="*/ 6 h 187"/>
                  <a:gd name="T34" fmla="*/ 2 w 209"/>
                  <a:gd name="T35" fmla="*/ 5 h 187"/>
                  <a:gd name="T36" fmla="*/ 3 w 209"/>
                  <a:gd name="T37" fmla="*/ 3 h 187"/>
                  <a:gd name="T38" fmla="*/ 4 w 209"/>
                  <a:gd name="T39" fmla="*/ 2 h 187"/>
                  <a:gd name="T40" fmla="*/ 6 w 209"/>
                  <a:gd name="T41" fmla="*/ 0 h 187"/>
                  <a:gd name="T42" fmla="*/ 7 w 209"/>
                  <a:gd name="T43" fmla="*/ 0 h 187"/>
                  <a:gd name="T44" fmla="*/ 8 w 209"/>
                  <a:gd name="T45" fmla="*/ 0 h 1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9"/>
                  <a:gd name="T70" fmla="*/ 0 h 187"/>
                  <a:gd name="T71" fmla="*/ 209 w 209"/>
                  <a:gd name="T72" fmla="*/ 187 h 1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9" h="187">
                    <a:moveTo>
                      <a:pt x="209" y="0"/>
                    </a:moveTo>
                    <a:lnTo>
                      <a:pt x="209" y="15"/>
                    </a:lnTo>
                    <a:lnTo>
                      <a:pt x="182" y="51"/>
                    </a:lnTo>
                    <a:lnTo>
                      <a:pt x="157" y="71"/>
                    </a:lnTo>
                    <a:lnTo>
                      <a:pt x="100" y="113"/>
                    </a:lnTo>
                    <a:lnTo>
                      <a:pt x="77" y="130"/>
                    </a:lnTo>
                    <a:lnTo>
                      <a:pt x="25" y="170"/>
                    </a:lnTo>
                    <a:lnTo>
                      <a:pt x="82" y="152"/>
                    </a:lnTo>
                    <a:lnTo>
                      <a:pt x="140" y="135"/>
                    </a:lnTo>
                    <a:lnTo>
                      <a:pt x="198" y="130"/>
                    </a:lnTo>
                    <a:lnTo>
                      <a:pt x="194" y="147"/>
                    </a:lnTo>
                    <a:lnTo>
                      <a:pt x="100" y="164"/>
                    </a:lnTo>
                    <a:lnTo>
                      <a:pt x="52" y="184"/>
                    </a:lnTo>
                    <a:lnTo>
                      <a:pt x="25" y="187"/>
                    </a:lnTo>
                    <a:lnTo>
                      <a:pt x="2" y="180"/>
                    </a:lnTo>
                    <a:lnTo>
                      <a:pt x="0" y="158"/>
                    </a:lnTo>
                    <a:lnTo>
                      <a:pt x="18" y="141"/>
                    </a:lnTo>
                    <a:lnTo>
                      <a:pt x="44" y="116"/>
                    </a:lnTo>
                    <a:lnTo>
                      <a:pt x="75" y="80"/>
                    </a:lnTo>
                    <a:lnTo>
                      <a:pt x="107" y="40"/>
                    </a:lnTo>
                    <a:lnTo>
                      <a:pt x="144" y="12"/>
                    </a:lnTo>
                    <a:lnTo>
                      <a:pt x="184" y="2"/>
                    </a:lnTo>
                    <a:lnTo>
                      <a:pt x="20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77" name="Freeform 181">
                <a:extLst>
                  <a:ext uri="{FF2B5EF4-FFF2-40B4-BE49-F238E27FC236}">
                    <a16:creationId xmlns:a16="http://schemas.microsoft.com/office/drawing/2014/main" id="{160F6EE3-3BCC-420A-B2B2-C4A3A6B702A1}"/>
                  </a:ext>
                </a:extLst>
              </p:cNvPr>
              <p:cNvSpPr>
                <a:spLocks/>
              </p:cNvSpPr>
              <p:nvPr/>
            </p:nvSpPr>
            <p:spPr bwMode="auto">
              <a:xfrm>
                <a:off x="232" y="1909"/>
                <a:ext cx="39" cy="49"/>
              </a:xfrm>
              <a:custGeom>
                <a:avLst/>
                <a:gdLst>
                  <a:gd name="T0" fmla="*/ 7 w 192"/>
                  <a:gd name="T1" fmla="*/ 0 h 246"/>
                  <a:gd name="T2" fmla="*/ 8 w 192"/>
                  <a:gd name="T3" fmla="*/ 0 h 246"/>
                  <a:gd name="T4" fmla="*/ 8 w 192"/>
                  <a:gd name="T5" fmla="*/ 1 h 246"/>
                  <a:gd name="T6" fmla="*/ 8 w 192"/>
                  <a:gd name="T7" fmla="*/ 2 h 246"/>
                  <a:gd name="T8" fmla="*/ 7 w 192"/>
                  <a:gd name="T9" fmla="*/ 3 h 246"/>
                  <a:gd name="T10" fmla="*/ 6 w 192"/>
                  <a:gd name="T11" fmla="*/ 3 h 246"/>
                  <a:gd name="T12" fmla="*/ 4 w 192"/>
                  <a:gd name="T13" fmla="*/ 4 h 246"/>
                  <a:gd name="T14" fmla="*/ 3 w 192"/>
                  <a:gd name="T15" fmla="*/ 6 h 246"/>
                  <a:gd name="T16" fmla="*/ 2 w 192"/>
                  <a:gd name="T17" fmla="*/ 7 h 246"/>
                  <a:gd name="T18" fmla="*/ 0 w 192"/>
                  <a:gd name="T19" fmla="*/ 9 h 246"/>
                  <a:gd name="T20" fmla="*/ 0 w 192"/>
                  <a:gd name="T21" fmla="*/ 10 h 246"/>
                  <a:gd name="T22" fmla="*/ 0 w 192"/>
                  <a:gd name="T23" fmla="*/ 8 h 246"/>
                  <a:gd name="T24" fmla="*/ 1 w 192"/>
                  <a:gd name="T25" fmla="*/ 6 h 246"/>
                  <a:gd name="T26" fmla="*/ 1 w 192"/>
                  <a:gd name="T27" fmla="*/ 4 h 246"/>
                  <a:gd name="T28" fmla="*/ 2 w 192"/>
                  <a:gd name="T29" fmla="*/ 2 h 246"/>
                  <a:gd name="T30" fmla="*/ 5 w 192"/>
                  <a:gd name="T31" fmla="*/ 0 h 246"/>
                  <a:gd name="T32" fmla="*/ 7 w 192"/>
                  <a:gd name="T33" fmla="*/ 0 h 2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2"/>
                  <a:gd name="T52" fmla="*/ 0 h 246"/>
                  <a:gd name="T53" fmla="*/ 192 w 192"/>
                  <a:gd name="T54" fmla="*/ 246 h 2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2" h="246">
                    <a:moveTo>
                      <a:pt x="156" y="0"/>
                    </a:moveTo>
                    <a:lnTo>
                      <a:pt x="183" y="4"/>
                    </a:lnTo>
                    <a:lnTo>
                      <a:pt x="192" y="27"/>
                    </a:lnTo>
                    <a:lnTo>
                      <a:pt x="190" y="46"/>
                    </a:lnTo>
                    <a:lnTo>
                      <a:pt x="174" y="71"/>
                    </a:lnTo>
                    <a:lnTo>
                      <a:pt x="152" y="78"/>
                    </a:lnTo>
                    <a:lnTo>
                      <a:pt x="110" y="106"/>
                    </a:lnTo>
                    <a:lnTo>
                      <a:pt x="69" y="140"/>
                    </a:lnTo>
                    <a:lnTo>
                      <a:pt x="41" y="184"/>
                    </a:lnTo>
                    <a:lnTo>
                      <a:pt x="8" y="231"/>
                    </a:lnTo>
                    <a:lnTo>
                      <a:pt x="0" y="246"/>
                    </a:lnTo>
                    <a:lnTo>
                      <a:pt x="8" y="190"/>
                    </a:lnTo>
                    <a:lnTo>
                      <a:pt x="16" y="141"/>
                    </a:lnTo>
                    <a:lnTo>
                      <a:pt x="31" y="99"/>
                    </a:lnTo>
                    <a:lnTo>
                      <a:pt x="57" y="60"/>
                    </a:lnTo>
                    <a:lnTo>
                      <a:pt x="128" y="6"/>
                    </a:lnTo>
                    <a:lnTo>
                      <a:pt x="15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78" name="Freeform 182">
                <a:extLst>
                  <a:ext uri="{FF2B5EF4-FFF2-40B4-BE49-F238E27FC236}">
                    <a16:creationId xmlns:a16="http://schemas.microsoft.com/office/drawing/2014/main" id="{700C7456-BE00-4799-9D5D-243AEBF9BD3E}"/>
                  </a:ext>
                </a:extLst>
              </p:cNvPr>
              <p:cNvSpPr>
                <a:spLocks/>
              </p:cNvSpPr>
              <p:nvPr/>
            </p:nvSpPr>
            <p:spPr bwMode="auto">
              <a:xfrm>
                <a:off x="237" y="1860"/>
                <a:ext cx="41" cy="29"/>
              </a:xfrm>
              <a:custGeom>
                <a:avLst/>
                <a:gdLst>
                  <a:gd name="T0" fmla="*/ 8 w 204"/>
                  <a:gd name="T1" fmla="*/ 6 h 141"/>
                  <a:gd name="T2" fmla="*/ 7 w 204"/>
                  <a:gd name="T3" fmla="*/ 5 h 141"/>
                  <a:gd name="T4" fmla="*/ 4 w 204"/>
                  <a:gd name="T5" fmla="*/ 4 h 141"/>
                  <a:gd name="T6" fmla="*/ 3 w 204"/>
                  <a:gd name="T7" fmla="*/ 3 h 141"/>
                  <a:gd name="T8" fmla="*/ 0 w 204"/>
                  <a:gd name="T9" fmla="*/ 0 h 141"/>
                  <a:gd name="T10" fmla="*/ 2 w 204"/>
                  <a:gd name="T11" fmla="*/ 1 h 141"/>
                  <a:gd name="T12" fmla="*/ 4 w 204"/>
                  <a:gd name="T13" fmla="*/ 2 h 141"/>
                  <a:gd name="T14" fmla="*/ 6 w 204"/>
                  <a:gd name="T15" fmla="*/ 3 h 141"/>
                  <a:gd name="T16" fmla="*/ 6 w 204"/>
                  <a:gd name="T17" fmla="*/ 4 h 141"/>
                  <a:gd name="T18" fmla="*/ 8 w 204"/>
                  <a:gd name="T19" fmla="*/ 6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4"/>
                  <a:gd name="T31" fmla="*/ 0 h 141"/>
                  <a:gd name="T32" fmla="*/ 204 w 204"/>
                  <a:gd name="T33" fmla="*/ 141 h 1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4" h="141">
                    <a:moveTo>
                      <a:pt x="204" y="141"/>
                    </a:moveTo>
                    <a:lnTo>
                      <a:pt x="169" y="110"/>
                    </a:lnTo>
                    <a:lnTo>
                      <a:pt x="111" y="89"/>
                    </a:lnTo>
                    <a:lnTo>
                      <a:pt x="71" y="78"/>
                    </a:lnTo>
                    <a:lnTo>
                      <a:pt x="0" y="0"/>
                    </a:lnTo>
                    <a:lnTo>
                      <a:pt x="53" y="30"/>
                    </a:lnTo>
                    <a:lnTo>
                      <a:pt x="103" y="51"/>
                    </a:lnTo>
                    <a:lnTo>
                      <a:pt x="138" y="69"/>
                    </a:lnTo>
                    <a:lnTo>
                      <a:pt x="155" y="89"/>
                    </a:lnTo>
                    <a:lnTo>
                      <a:pt x="204" y="14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79" name="Freeform 183">
                <a:extLst>
                  <a:ext uri="{FF2B5EF4-FFF2-40B4-BE49-F238E27FC236}">
                    <a16:creationId xmlns:a16="http://schemas.microsoft.com/office/drawing/2014/main" id="{81146B2C-03C8-43FD-A81F-6E562BD9D19A}"/>
                  </a:ext>
                </a:extLst>
              </p:cNvPr>
              <p:cNvSpPr>
                <a:spLocks/>
              </p:cNvSpPr>
              <p:nvPr/>
            </p:nvSpPr>
            <p:spPr bwMode="auto">
              <a:xfrm>
                <a:off x="286" y="1913"/>
                <a:ext cx="23" cy="73"/>
              </a:xfrm>
              <a:custGeom>
                <a:avLst/>
                <a:gdLst>
                  <a:gd name="T0" fmla="*/ 5 w 115"/>
                  <a:gd name="T1" fmla="*/ 14 h 368"/>
                  <a:gd name="T2" fmla="*/ 2 w 115"/>
                  <a:gd name="T3" fmla="*/ 14 h 368"/>
                  <a:gd name="T4" fmla="*/ 2 w 115"/>
                  <a:gd name="T5" fmla="*/ 14 h 368"/>
                  <a:gd name="T6" fmla="*/ 2 w 115"/>
                  <a:gd name="T7" fmla="*/ 14 h 368"/>
                  <a:gd name="T8" fmla="*/ 1 w 115"/>
                  <a:gd name="T9" fmla="*/ 13 h 368"/>
                  <a:gd name="T10" fmla="*/ 0 w 115"/>
                  <a:gd name="T11" fmla="*/ 13 h 368"/>
                  <a:gd name="T12" fmla="*/ 1 w 115"/>
                  <a:gd name="T13" fmla="*/ 12 h 368"/>
                  <a:gd name="T14" fmla="*/ 1 w 115"/>
                  <a:gd name="T15" fmla="*/ 12 h 368"/>
                  <a:gd name="T16" fmla="*/ 0 w 115"/>
                  <a:gd name="T17" fmla="*/ 11 h 368"/>
                  <a:gd name="T18" fmla="*/ 0 w 115"/>
                  <a:gd name="T19" fmla="*/ 10 h 368"/>
                  <a:gd name="T20" fmla="*/ 1 w 115"/>
                  <a:gd name="T21" fmla="*/ 9 h 368"/>
                  <a:gd name="T22" fmla="*/ 1 w 115"/>
                  <a:gd name="T23" fmla="*/ 6 h 368"/>
                  <a:gd name="T24" fmla="*/ 0 w 115"/>
                  <a:gd name="T25" fmla="*/ 4 h 368"/>
                  <a:gd name="T26" fmla="*/ 0 w 115"/>
                  <a:gd name="T27" fmla="*/ 3 h 368"/>
                  <a:gd name="T28" fmla="*/ 0 w 115"/>
                  <a:gd name="T29" fmla="*/ 0 h 368"/>
                  <a:gd name="T30" fmla="*/ 2 w 115"/>
                  <a:gd name="T31" fmla="*/ 4 h 368"/>
                  <a:gd name="T32" fmla="*/ 3 w 115"/>
                  <a:gd name="T33" fmla="*/ 8 h 368"/>
                  <a:gd name="T34" fmla="*/ 4 w 115"/>
                  <a:gd name="T35" fmla="*/ 12 h 368"/>
                  <a:gd name="T36" fmla="*/ 5 w 115"/>
                  <a:gd name="T37" fmla="*/ 14 h 3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5"/>
                  <a:gd name="T58" fmla="*/ 0 h 368"/>
                  <a:gd name="T59" fmla="*/ 115 w 115"/>
                  <a:gd name="T60" fmla="*/ 368 h 3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5" h="368">
                    <a:moveTo>
                      <a:pt x="115" y="368"/>
                    </a:moveTo>
                    <a:lnTo>
                      <a:pt x="58" y="368"/>
                    </a:lnTo>
                    <a:lnTo>
                      <a:pt x="40" y="364"/>
                    </a:lnTo>
                    <a:lnTo>
                      <a:pt x="40" y="349"/>
                    </a:lnTo>
                    <a:lnTo>
                      <a:pt x="28" y="336"/>
                    </a:lnTo>
                    <a:lnTo>
                      <a:pt x="9" y="323"/>
                    </a:lnTo>
                    <a:lnTo>
                      <a:pt x="19" y="309"/>
                    </a:lnTo>
                    <a:lnTo>
                      <a:pt x="19" y="291"/>
                    </a:lnTo>
                    <a:lnTo>
                      <a:pt x="5" y="269"/>
                    </a:lnTo>
                    <a:lnTo>
                      <a:pt x="5" y="246"/>
                    </a:lnTo>
                    <a:lnTo>
                      <a:pt x="14" y="219"/>
                    </a:lnTo>
                    <a:lnTo>
                      <a:pt x="14" y="161"/>
                    </a:lnTo>
                    <a:lnTo>
                      <a:pt x="0" y="107"/>
                    </a:lnTo>
                    <a:lnTo>
                      <a:pt x="5" y="67"/>
                    </a:lnTo>
                    <a:lnTo>
                      <a:pt x="5" y="0"/>
                    </a:lnTo>
                    <a:lnTo>
                      <a:pt x="40" y="101"/>
                    </a:lnTo>
                    <a:lnTo>
                      <a:pt x="71" y="197"/>
                    </a:lnTo>
                    <a:lnTo>
                      <a:pt x="93" y="300"/>
                    </a:lnTo>
                    <a:lnTo>
                      <a:pt x="115" y="36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80" name="Freeform 184">
                <a:extLst>
                  <a:ext uri="{FF2B5EF4-FFF2-40B4-BE49-F238E27FC236}">
                    <a16:creationId xmlns:a16="http://schemas.microsoft.com/office/drawing/2014/main" id="{0860D847-B469-425A-BEB4-B52A4D95356D}"/>
                  </a:ext>
                </a:extLst>
              </p:cNvPr>
              <p:cNvSpPr>
                <a:spLocks/>
              </p:cNvSpPr>
              <p:nvPr/>
            </p:nvSpPr>
            <p:spPr bwMode="auto">
              <a:xfrm>
                <a:off x="233" y="1992"/>
                <a:ext cx="41" cy="14"/>
              </a:xfrm>
              <a:custGeom>
                <a:avLst/>
                <a:gdLst>
                  <a:gd name="T0" fmla="*/ 2 w 206"/>
                  <a:gd name="T1" fmla="*/ 1 h 69"/>
                  <a:gd name="T2" fmla="*/ 3 w 206"/>
                  <a:gd name="T3" fmla="*/ 1 h 69"/>
                  <a:gd name="T4" fmla="*/ 5 w 206"/>
                  <a:gd name="T5" fmla="*/ 0 h 69"/>
                  <a:gd name="T6" fmla="*/ 7 w 206"/>
                  <a:gd name="T7" fmla="*/ 0 h 69"/>
                  <a:gd name="T8" fmla="*/ 8 w 206"/>
                  <a:gd name="T9" fmla="*/ 0 h 69"/>
                  <a:gd name="T10" fmla="*/ 8 w 206"/>
                  <a:gd name="T11" fmla="*/ 1 h 69"/>
                  <a:gd name="T12" fmla="*/ 7 w 206"/>
                  <a:gd name="T13" fmla="*/ 2 h 69"/>
                  <a:gd name="T14" fmla="*/ 5 w 206"/>
                  <a:gd name="T15" fmla="*/ 2 h 69"/>
                  <a:gd name="T16" fmla="*/ 2 w 206"/>
                  <a:gd name="T17" fmla="*/ 3 h 69"/>
                  <a:gd name="T18" fmla="*/ 0 w 206"/>
                  <a:gd name="T19" fmla="*/ 3 h 69"/>
                  <a:gd name="T20" fmla="*/ 2 w 206"/>
                  <a:gd name="T21" fmla="*/ 1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6"/>
                  <a:gd name="T34" fmla="*/ 0 h 69"/>
                  <a:gd name="T35" fmla="*/ 206 w 206"/>
                  <a:gd name="T36" fmla="*/ 69 h 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6" h="69">
                    <a:moveTo>
                      <a:pt x="42" y="34"/>
                    </a:moveTo>
                    <a:lnTo>
                      <a:pt x="87" y="15"/>
                    </a:lnTo>
                    <a:lnTo>
                      <a:pt x="129" y="3"/>
                    </a:lnTo>
                    <a:lnTo>
                      <a:pt x="184" y="0"/>
                    </a:lnTo>
                    <a:lnTo>
                      <a:pt x="206" y="4"/>
                    </a:lnTo>
                    <a:lnTo>
                      <a:pt x="196" y="26"/>
                    </a:lnTo>
                    <a:lnTo>
                      <a:pt x="174" y="43"/>
                    </a:lnTo>
                    <a:lnTo>
                      <a:pt x="126" y="57"/>
                    </a:lnTo>
                    <a:lnTo>
                      <a:pt x="50" y="69"/>
                    </a:lnTo>
                    <a:lnTo>
                      <a:pt x="0" y="65"/>
                    </a:lnTo>
                    <a:lnTo>
                      <a:pt x="42" y="3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81" name="Freeform 185">
                <a:extLst>
                  <a:ext uri="{FF2B5EF4-FFF2-40B4-BE49-F238E27FC236}">
                    <a16:creationId xmlns:a16="http://schemas.microsoft.com/office/drawing/2014/main" id="{96E623CD-1A96-48B9-9DE1-92E6EDB82618}"/>
                  </a:ext>
                </a:extLst>
              </p:cNvPr>
              <p:cNvSpPr>
                <a:spLocks/>
              </p:cNvSpPr>
              <p:nvPr/>
            </p:nvSpPr>
            <p:spPr bwMode="auto">
              <a:xfrm>
                <a:off x="284" y="1999"/>
                <a:ext cx="25" cy="31"/>
              </a:xfrm>
              <a:custGeom>
                <a:avLst/>
                <a:gdLst>
                  <a:gd name="T0" fmla="*/ 3 w 124"/>
                  <a:gd name="T1" fmla="*/ 2 h 154"/>
                  <a:gd name="T2" fmla="*/ 3 w 124"/>
                  <a:gd name="T3" fmla="*/ 0 h 154"/>
                  <a:gd name="T4" fmla="*/ 4 w 124"/>
                  <a:gd name="T5" fmla="*/ 0 h 154"/>
                  <a:gd name="T6" fmla="*/ 5 w 124"/>
                  <a:gd name="T7" fmla="*/ 0 h 154"/>
                  <a:gd name="T8" fmla="*/ 5 w 124"/>
                  <a:gd name="T9" fmla="*/ 1 h 154"/>
                  <a:gd name="T10" fmla="*/ 5 w 124"/>
                  <a:gd name="T11" fmla="*/ 2 h 154"/>
                  <a:gd name="T12" fmla="*/ 4 w 124"/>
                  <a:gd name="T13" fmla="*/ 3 h 154"/>
                  <a:gd name="T14" fmla="*/ 3 w 124"/>
                  <a:gd name="T15" fmla="*/ 4 h 154"/>
                  <a:gd name="T16" fmla="*/ 2 w 124"/>
                  <a:gd name="T17" fmla="*/ 5 h 154"/>
                  <a:gd name="T18" fmla="*/ 0 w 124"/>
                  <a:gd name="T19" fmla="*/ 6 h 154"/>
                  <a:gd name="T20" fmla="*/ 2 w 124"/>
                  <a:gd name="T21" fmla="*/ 4 h 154"/>
                  <a:gd name="T22" fmla="*/ 2 w 124"/>
                  <a:gd name="T23" fmla="*/ 3 h 154"/>
                  <a:gd name="T24" fmla="*/ 3 w 124"/>
                  <a:gd name="T25" fmla="*/ 2 h 1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
                  <a:gd name="T40" fmla="*/ 0 h 154"/>
                  <a:gd name="T41" fmla="*/ 124 w 124"/>
                  <a:gd name="T42" fmla="*/ 154 h 1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 h="154">
                    <a:moveTo>
                      <a:pt x="67" y="43"/>
                    </a:moveTo>
                    <a:lnTo>
                      <a:pt x="82" y="9"/>
                    </a:lnTo>
                    <a:lnTo>
                      <a:pt x="106" y="0"/>
                    </a:lnTo>
                    <a:lnTo>
                      <a:pt x="122" y="7"/>
                    </a:lnTo>
                    <a:lnTo>
                      <a:pt x="124" y="25"/>
                    </a:lnTo>
                    <a:lnTo>
                      <a:pt x="114" y="55"/>
                    </a:lnTo>
                    <a:lnTo>
                      <a:pt x="95" y="82"/>
                    </a:lnTo>
                    <a:lnTo>
                      <a:pt x="73" y="108"/>
                    </a:lnTo>
                    <a:lnTo>
                      <a:pt x="45" y="133"/>
                    </a:lnTo>
                    <a:lnTo>
                      <a:pt x="0" y="154"/>
                    </a:lnTo>
                    <a:lnTo>
                      <a:pt x="40" y="110"/>
                    </a:lnTo>
                    <a:lnTo>
                      <a:pt x="53" y="78"/>
                    </a:lnTo>
                    <a:lnTo>
                      <a:pt x="67" y="4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82" name="Freeform 186">
                <a:extLst>
                  <a:ext uri="{FF2B5EF4-FFF2-40B4-BE49-F238E27FC236}">
                    <a16:creationId xmlns:a16="http://schemas.microsoft.com/office/drawing/2014/main" id="{567028EA-D0E1-42A2-9150-D990064BB3F3}"/>
                  </a:ext>
                </a:extLst>
              </p:cNvPr>
              <p:cNvSpPr>
                <a:spLocks/>
              </p:cNvSpPr>
              <p:nvPr/>
            </p:nvSpPr>
            <p:spPr bwMode="auto">
              <a:xfrm>
                <a:off x="208" y="1836"/>
                <a:ext cx="60" cy="37"/>
              </a:xfrm>
              <a:custGeom>
                <a:avLst/>
                <a:gdLst>
                  <a:gd name="T0" fmla="*/ 12 w 298"/>
                  <a:gd name="T1" fmla="*/ 7 h 186"/>
                  <a:gd name="T2" fmla="*/ 12 w 298"/>
                  <a:gd name="T3" fmla="*/ 4 h 186"/>
                  <a:gd name="T4" fmla="*/ 9 w 298"/>
                  <a:gd name="T5" fmla="*/ 3 h 186"/>
                  <a:gd name="T6" fmla="*/ 6 w 298"/>
                  <a:gd name="T7" fmla="*/ 2 h 186"/>
                  <a:gd name="T8" fmla="*/ 3 w 298"/>
                  <a:gd name="T9" fmla="*/ 1 h 186"/>
                  <a:gd name="T10" fmla="*/ 1 w 298"/>
                  <a:gd name="T11" fmla="*/ 0 h 186"/>
                  <a:gd name="T12" fmla="*/ 0 w 298"/>
                  <a:gd name="T13" fmla="*/ 2 h 186"/>
                  <a:gd name="T14" fmla="*/ 2 w 298"/>
                  <a:gd name="T15" fmla="*/ 3 h 186"/>
                  <a:gd name="T16" fmla="*/ 5 w 298"/>
                  <a:gd name="T17" fmla="*/ 4 h 186"/>
                  <a:gd name="T18" fmla="*/ 7 w 298"/>
                  <a:gd name="T19" fmla="*/ 5 h 186"/>
                  <a:gd name="T20" fmla="*/ 9 w 298"/>
                  <a:gd name="T21" fmla="*/ 6 h 186"/>
                  <a:gd name="T22" fmla="*/ 12 w 298"/>
                  <a:gd name="T23" fmla="*/ 7 h 1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8"/>
                  <a:gd name="T37" fmla="*/ 0 h 186"/>
                  <a:gd name="T38" fmla="*/ 298 w 298"/>
                  <a:gd name="T39" fmla="*/ 186 h 1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8" h="186">
                    <a:moveTo>
                      <a:pt x="298" y="186"/>
                    </a:moveTo>
                    <a:lnTo>
                      <a:pt x="289" y="109"/>
                    </a:lnTo>
                    <a:lnTo>
                      <a:pt x="226" y="82"/>
                    </a:lnTo>
                    <a:lnTo>
                      <a:pt x="142" y="49"/>
                    </a:lnTo>
                    <a:lnTo>
                      <a:pt x="80" y="25"/>
                    </a:lnTo>
                    <a:lnTo>
                      <a:pt x="23" y="0"/>
                    </a:lnTo>
                    <a:lnTo>
                      <a:pt x="0" y="53"/>
                    </a:lnTo>
                    <a:lnTo>
                      <a:pt x="55" y="84"/>
                    </a:lnTo>
                    <a:lnTo>
                      <a:pt x="119" y="107"/>
                    </a:lnTo>
                    <a:lnTo>
                      <a:pt x="168" y="122"/>
                    </a:lnTo>
                    <a:lnTo>
                      <a:pt x="229" y="154"/>
                    </a:lnTo>
                    <a:lnTo>
                      <a:pt x="298" y="186"/>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7891" name="Group 187">
              <a:extLst>
                <a:ext uri="{FF2B5EF4-FFF2-40B4-BE49-F238E27FC236}">
                  <a16:creationId xmlns:a16="http://schemas.microsoft.com/office/drawing/2014/main" id="{485EF81F-9E1D-42DA-87F7-CCCCBA474D2C}"/>
                </a:ext>
              </a:extLst>
            </p:cNvPr>
            <p:cNvGrpSpPr>
              <a:grpSpLocks/>
            </p:cNvGrpSpPr>
            <p:nvPr/>
          </p:nvGrpSpPr>
          <p:grpSpPr bwMode="auto">
            <a:xfrm>
              <a:off x="276750" y="5294312"/>
              <a:ext cx="195262" cy="265113"/>
              <a:chOff x="141" y="2010"/>
              <a:chExt cx="123" cy="167"/>
            </a:xfrm>
          </p:grpSpPr>
          <p:sp>
            <p:nvSpPr>
              <p:cNvPr id="78067" name="Freeform 188">
                <a:extLst>
                  <a:ext uri="{FF2B5EF4-FFF2-40B4-BE49-F238E27FC236}">
                    <a16:creationId xmlns:a16="http://schemas.microsoft.com/office/drawing/2014/main" id="{99DD8C64-D1CA-4704-9D41-302ED97EEC72}"/>
                  </a:ext>
                </a:extLst>
              </p:cNvPr>
              <p:cNvSpPr>
                <a:spLocks/>
              </p:cNvSpPr>
              <p:nvPr/>
            </p:nvSpPr>
            <p:spPr bwMode="auto">
              <a:xfrm>
                <a:off x="141" y="2010"/>
                <a:ext cx="123" cy="167"/>
              </a:xfrm>
              <a:custGeom>
                <a:avLst/>
                <a:gdLst>
                  <a:gd name="T0" fmla="*/ 14 w 617"/>
                  <a:gd name="T1" fmla="*/ 5 h 835"/>
                  <a:gd name="T2" fmla="*/ 9 w 617"/>
                  <a:gd name="T3" fmla="*/ 5 h 835"/>
                  <a:gd name="T4" fmla="*/ 6 w 617"/>
                  <a:gd name="T5" fmla="*/ 4 h 835"/>
                  <a:gd name="T6" fmla="*/ 6 w 617"/>
                  <a:gd name="T7" fmla="*/ 3 h 835"/>
                  <a:gd name="T8" fmla="*/ 6 w 617"/>
                  <a:gd name="T9" fmla="*/ 2 h 835"/>
                  <a:gd name="T10" fmla="*/ 5 w 617"/>
                  <a:gd name="T11" fmla="*/ 1 h 835"/>
                  <a:gd name="T12" fmla="*/ 2 w 617"/>
                  <a:gd name="T13" fmla="*/ 0 h 835"/>
                  <a:gd name="T14" fmla="*/ 0 w 617"/>
                  <a:gd name="T15" fmla="*/ 0 h 835"/>
                  <a:gd name="T16" fmla="*/ 3 w 617"/>
                  <a:gd name="T17" fmla="*/ 26 h 835"/>
                  <a:gd name="T18" fmla="*/ 5 w 617"/>
                  <a:gd name="T19" fmla="*/ 28 h 835"/>
                  <a:gd name="T20" fmla="*/ 7 w 617"/>
                  <a:gd name="T21" fmla="*/ 31 h 835"/>
                  <a:gd name="T22" fmla="*/ 11 w 617"/>
                  <a:gd name="T23" fmla="*/ 33 h 835"/>
                  <a:gd name="T24" fmla="*/ 15 w 617"/>
                  <a:gd name="T25" fmla="*/ 33 h 835"/>
                  <a:gd name="T26" fmla="*/ 21 w 617"/>
                  <a:gd name="T27" fmla="*/ 33 h 835"/>
                  <a:gd name="T28" fmla="*/ 24 w 617"/>
                  <a:gd name="T29" fmla="*/ 33 h 835"/>
                  <a:gd name="T30" fmla="*/ 25 w 617"/>
                  <a:gd name="T31" fmla="*/ 31 h 835"/>
                  <a:gd name="T32" fmla="*/ 24 w 617"/>
                  <a:gd name="T33" fmla="*/ 29 h 835"/>
                  <a:gd name="T34" fmla="*/ 22 w 617"/>
                  <a:gd name="T35" fmla="*/ 21 h 835"/>
                  <a:gd name="T36" fmla="*/ 20 w 617"/>
                  <a:gd name="T37" fmla="*/ 14 h 835"/>
                  <a:gd name="T38" fmla="*/ 19 w 617"/>
                  <a:gd name="T39" fmla="*/ 9 h 835"/>
                  <a:gd name="T40" fmla="*/ 19 w 617"/>
                  <a:gd name="T41" fmla="*/ 7 h 835"/>
                  <a:gd name="T42" fmla="*/ 18 w 617"/>
                  <a:gd name="T43" fmla="*/ 5 h 835"/>
                  <a:gd name="T44" fmla="*/ 16 w 617"/>
                  <a:gd name="T45" fmla="*/ 5 h 835"/>
                  <a:gd name="T46" fmla="*/ 14 w 617"/>
                  <a:gd name="T47" fmla="*/ 5 h 8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17"/>
                  <a:gd name="T73" fmla="*/ 0 h 835"/>
                  <a:gd name="T74" fmla="*/ 617 w 617"/>
                  <a:gd name="T75" fmla="*/ 835 h 8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17" h="835">
                    <a:moveTo>
                      <a:pt x="342" y="123"/>
                    </a:moveTo>
                    <a:lnTo>
                      <a:pt x="229" y="113"/>
                    </a:lnTo>
                    <a:lnTo>
                      <a:pt x="160" y="96"/>
                    </a:lnTo>
                    <a:lnTo>
                      <a:pt x="139" y="64"/>
                    </a:lnTo>
                    <a:lnTo>
                      <a:pt x="139" y="38"/>
                    </a:lnTo>
                    <a:lnTo>
                      <a:pt x="121" y="15"/>
                    </a:lnTo>
                    <a:lnTo>
                      <a:pt x="58" y="0"/>
                    </a:lnTo>
                    <a:lnTo>
                      <a:pt x="0" y="5"/>
                    </a:lnTo>
                    <a:lnTo>
                      <a:pt x="70" y="650"/>
                    </a:lnTo>
                    <a:lnTo>
                      <a:pt x="121" y="710"/>
                    </a:lnTo>
                    <a:lnTo>
                      <a:pt x="183" y="768"/>
                    </a:lnTo>
                    <a:lnTo>
                      <a:pt x="273" y="813"/>
                    </a:lnTo>
                    <a:lnTo>
                      <a:pt x="377" y="827"/>
                    </a:lnTo>
                    <a:lnTo>
                      <a:pt x="518" y="835"/>
                    </a:lnTo>
                    <a:lnTo>
                      <a:pt x="599" y="823"/>
                    </a:lnTo>
                    <a:lnTo>
                      <a:pt x="617" y="777"/>
                    </a:lnTo>
                    <a:lnTo>
                      <a:pt x="608" y="718"/>
                    </a:lnTo>
                    <a:lnTo>
                      <a:pt x="550" y="537"/>
                    </a:lnTo>
                    <a:lnTo>
                      <a:pt x="500" y="357"/>
                    </a:lnTo>
                    <a:lnTo>
                      <a:pt x="478" y="221"/>
                    </a:lnTo>
                    <a:lnTo>
                      <a:pt x="478" y="186"/>
                    </a:lnTo>
                    <a:lnTo>
                      <a:pt x="446" y="136"/>
                    </a:lnTo>
                    <a:lnTo>
                      <a:pt x="409" y="123"/>
                    </a:lnTo>
                    <a:lnTo>
                      <a:pt x="342" y="123"/>
                    </a:lnTo>
                    <a:close/>
                  </a:path>
                </a:pathLst>
              </a:custGeom>
              <a:solidFill>
                <a:srgbClr val="404040"/>
              </a:solidFill>
              <a:ln w="3175">
                <a:solidFill>
                  <a:srgbClr val="000000"/>
                </a:solidFill>
                <a:prstDash val="solid"/>
                <a:round/>
                <a:headEnd/>
                <a:tailEnd/>
              </a:ln>
            </p:spPr>
            <p:txBody>
              <a:bodyPr/>
              <a:lstStyle/>
              <a:p>
                <a:endParaRPr lang="zh-CN" altLang="en-US"/>
              </a:p>
            </p:txBody>
          </p:sp>
          <p:sp>
            <p:nvSpPr>
              <p:cNvPr id="78068" name="Freeform 189">
                <a:extLst>
                  <a:ext uri="{FF2B5EF4-FFF2-40B4-BE49-F238E27FC236}">
                    <a16:creationId xmlns:a16="http://schemas.microsoft.com/office/drawing/2014/main" id="{1BE03FA0-4A7A-4A36-B29B-C5F348B5D857}"/>
                  </a:ext>
                </a:extLst>
              </p:cNvPr>
              <p:cNvSpPr>
                <a:spLocks/>
              </p:cNvSpPr>
              <p:nvPr/>
            </p:nvSpPr>
            <p:spPr bwMode="auto">
              <a:xfrm>
                <a:off x="143" y="2019"/>
                <a:ext cx="106" cy="153"/>
              </a:xfrm>
              <a:custGeom>
                <a:avLst/>
                <a:gdLst>
                  <a:gd name="T0" fmla="*/ 14 w 531"/>
                  <a:gd name="T1" fmla="*/ 6 h 766"/>
                  <a:gd name="T2" fmla="*/ 10 w 531"/>
                  <a:gd name="T3" fmla="*/ 6 h 766"/>
                  <a:gd name="T4" fmla="*/ 6 w 531"/>
                  <a:gd name="T5" fmla="*/ 5 h 766"/>
                  <a:gd name="T6" fmla="*/ 3 w 531"/>
                  <a:gd name="T7" fmla="*/ 4 h 766"/>
                  <a:gd name="T8" fmla="*/ 2 w 531"/>
                  <a:gd name="T9" fmla="*/ 3 h 766"/>
                  <a:gd name="T10" fmla="*/ 0 w 531"/>
                  <a:gd name="T11" fmla="*/ 0 h 766"/>
                  <a:gd name="T12" fmla="*/ 3 w 531"/>
                  <a:gd name="T13" fmla="*/ 24 h 766"/>
                  <a:gd name="T14" fmla="*/ 5 w 531"/>
                  <a:gd name="T15" fmla="*/ 26 h 766"/>
                  <a:gd name="T16" fmla="*/ 6 w 531"/>
                  <a:gd name="T17" fmla="*/ 28 h 766"/>
                  <a:gd name="T18" fmla="*/ 9 w 531"/>
                  <a:gd name="T19" fmla="*/ 29 h 766"/>
                  <a:gd name="T20" fmla="*/ 11 w 531"/>
                  <a:gd name="T21" fmla="*/ 30 h 766"/>
                  <a:gd name="T22" fmla="*/ 14 w 531"/>
                  <a:gd name="T23" fmla="*/ 30 h 766"/>
                  <a:gd name="T24" fmla="*/ 16 w 531"/>
                  <a:gd name="T25" fmla="*/ 31 h 766"/>
                  <a:gd name="T26" fmla="*/ 19 w 531"/>
                  <a:gd name="T27" fmla="*/ 31 h 766"/>
                  <a:gd name="T28" fmla="*/ 20 w 531"/>
                  <a:gd name="T29" fmla="*/ 30 h 766"/>
                  <a:gd name="T30" fmla="*/ 21 w 531"/>
                  <a:gd name="T31" fmla="*/ 29 h 766"/>
                  <a:gd name="T32" fmla="*/ 21 w 531"/>
                  <a:gd name="T33" fmla="*/ 27 h 766"/>
                  <a:gd name="T34" fmla="*/ 19 w 531"/>
                  <a:gd name="T35" fmla="*/ 23 h 766"/>
                  <a:gd name="T36" fmla="*/ 16 w 531"/>
                  <a:gd name="T37" fmla="*/ 9 h 766"/>
                  <a:gd name="T38" fmla="*/ 15 w 531"/>
                  <a:gd name="T39" fmla="*/ 7 h 766"/>
                  <a:gd name="T40" fmla="*/ 14 w 531"/>
                  <a:gd name="T41" fmla="*/ 6 h 7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1"/>
                  <a:gd name="T64" fmla="*/ 0 h 766"/>
                  <a:gd name="T65" fmla="*/ 531 w 531"/>
                  <a:gd name="T66" fmla="*/ 766 h 7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1" h="766">
                    <a:moveTo>
                      <a:pt x="347" y="154"/>
                    </a:moveTo>
                    <a:lnTo>
                      <a:pt x="248" y="150"/>
                    </a:lnTo>
                    <a:lnTo>
                      <a:pt x="143" y="131"/>
                    </a:lnTo>
                    <a:lnTo>
                      <a:pt x="81" y="99"/>
                    </a:lnTo>
                    <a:lnTo>
                      <a:pt x="46" y="72"/>
                    </a:lnTo>
                    <a:lnTo>
                      <a:pt x="0" y="0"/>
                    </a:lnTo>
                    <a:lnTo>
                      <a:pt x="67" y="589"/>
                    </a:lnTo>
                    <a:lnTo>
                      <a:pt x="113" y="643"/>
                    </a:lnTo>
                    <a:lnTo>
                      <a:pt x="162" y="694"/>
                    </a:lnTo>
                    <a:lnTo>
                      <a:pt x="225" y="729"/>
                    </a:lnTo>
                    <a:lnTo>
                      <a:pt x="279" y="747"/>
                    </a:lnTo>
                    <a:lnTo>
                      <a:pt x="347" y="756"/>
                    </a:lnTo>
                    <a:lnTo>
                      <a:pt x="409" y="766"/>
                    </a:lnTo>
                    <a:lnTo>
                      <a:pt x="480" y="766"/>
                    </a:lnTo>
                    <a:lnTo>
                      <a:pt x="512" y="756"/>
                    </a:lnTo>
                    <a:lnTo>
                      <a:pt x="531" y="729"/>
                    </a:lnTo>
                    <a:lnTo>
                      <a:pt x="522" y="685"/>
                    </a:lnTo>
                    <a:lnTo>
                      <a:pt x="476" y="581"/>
                    </a:lnTo>
                    <a:lnTo>
                      <a:pt x="399" y="229"/>
                    </a:lnTo>
                    <a:lnTo>
                      <a:pt x="387" y="180"/>
                    </a:lnTo>
                    <a:lnTo>
                      <a:pt x="347" y="15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7892" name="Freeform 190">
              <a:extLst>
                <a:ext uri="{FF2B5EF4-FFF2-40B4-BE49-F238E27FC236}">
                  <a16:creationId xmlns:a16="http://schemas.microsoft.com/office/drawing/2014/main" id="{32DA1C99-5B12-4D1A-AD4D-310A01DB7AEB}"/>
                </a:ext>
              </a:extLst>
            </p:cNvPr>
            <p:cNvSpPr>
              <a:spLocks/>
            </p:cNvSpPr>
            <p:nvPr/>
          </p:nvSpPr>
          <p:spPr bwMode="auto">
            <a:xfrm>
              <a:off x="756175" y="5595937"/>
              <a:ext cx="14287" cy="223838"/>
            </a:xfrm>
            <a:custGeom>
              <a:avLst/>
              <a:gdLst>
                <a:gd name="T0" fmla="*/ 3201285 w 43"/>
                <a:gd name="T1" fmla="*/ 0 h 703"/>
                <a:gd name="T2" fmla="*/ 4746939 w 43"/>
                <a:gd name="T3" fmla="*/ 3649865 h 703"/>
                <a:gd name="T4" fmla="*/ 2980667 w 43"/>
                <a:gd name="T5" fmla="*/ 6386865 h 703"/>
                <a:gd name="T6" fmla="*/ 1545654 w 43"/>
                <a:gd name="T7" fmla="*/ 12368403 h 703"/>
                <a:gd name="T8" fmla="*/ 3532544 w 43"/>
                <a:gd name="T9" fmla="*/ 17843041 h 703"/>
                <a:gd name="T10" fmla="*/ 2318149 w 43"/>
                <a:gd name="T11" fmla="*/ 49778005 h 703"/>
                <a:gd name="T12" fmla="*/ 2318149 w 43"/>
                <a:gd name="T13" fmla="*/ 70257112 h 703"/>
                <a:gd name="T14" fmla="*/ 0 w 43"/>
                <a:gd name="T15" fmla="*/ 71270911 h 703"/>
                <a:gd name="T16" fmla="*/ 220950 w 43"/>
                <a:gd name="T17" fmla="*/ 28792317 h 703"/>
                <a:gd name="T18" fmla="*/ 2318149 w 43"/>
                <a:gd name="T19" fmla="*/ 18654016 h 703"/>
                <a:gd name="T20" fmla="*/ 1104086 w 43"/>
                <a:gd name="T21" fmla="*/ 13889100 h 703"/>
                <a:gd name="T22" fmla="*/ 441568 w 43"/>
                <a:gd name="T23" fmla="*/ 12165579 h 703"/>
                <a:gd name="T24" fmla="*/ 1324704 w 43"/>
                <a:gd name="T25" fmla="*/ 6995336 h 703"/>
                <a:gd name="T26" fmla="*/ 2980667 w 43"/>
                <a:gd name="T27" fmla="*/ 4055193 h 703"/>
                <a:gd name="T28" fmla="*/ 3201285 w 43"/>
                <a:gd name="T29" fmla="*/ 0 h 7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
                <a:gd name="T46" fmla="*/ 0 h 703"/>
                <a:gd name="T47" fmla="*/ 43 w 43"/>
                <a:gd name="T48" fmla="*/ 703 h 7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 h="703">
                  <a:moveTo>
                    <a:pt x="29" y="0"/>
                  </a:moveTo>
                  <a:lnTo>
                    <a:pt x="43" y="36"/>
                  </a:lnTo>
                  <a:lnTo>
                    <a:pt x="27" y="63"/>
                  </a:lnTo>
                  <a:lnTo>
                    <a:pt x="14" y="122"/>
                  </a:lnTo>
                  <a:lnTo>
                    <a:pt x="32" y="176"/>
                  </a:lnTo>
                  <a:lnTo>
                    <a:pt x="21" y="491"/>
                  </a:lnTo>
                  <a:lnTo>
                    <a:pt x="21" y="693"/>
                  </a:lnTo>
                  <a:lnTo>
                    <a:pt x="0" y="703"/>
                  </a:lnTo>
                  <a:lnTo>
                    <a:pt x="2" y="284"/>
                  </a:lnTo>
                  <a:lnTo>
                    <a:pt x="21" y="184"/>
                  </a:lnTo>
                  <a:lnTo>
                    <a:pt x="10" y="137"/>
                  </a:lnTo>
                  <a:lnTo>
                    <a:pt x="4" y="120"/>
                  </a:lnTo>
                  <a:lnTo>
                    <a:pt x="12" y="69"/>
                  </a:lnTo>
                  <a:lnTo>
                    <a:pt x="27" y="40"/>
                  </a:lnTo>
                  <a:lnTo>
                    <a:pt x="2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93" name="Freeform 191">
              <a:extLst>
                <a:ext uri="{FF2B5EF4-FFF2-40B4-BE49-F238E27FC236}">
                  <a16:creationId xmlns:a16="http://schemas.microsoft.com/office/drawing/2014/main" id="{FE62F16E-93AE-47BF-AC9C-B23058916B90}"/>
                </a:ext>
              </a:extLst>
            </p:cNvPr>
            <p:cNvSpPr>
              <a:spLocks/>
            </p:cNvSpPr>
            <p:nvPr/>
          </p:nvSpPr>
          <p:spPr bwMode="auto">
            <a:xfrm>
              <a:off x="699025" y="5599112"/>
              <a:ext cx="34925" cy="11113"/>
            </a:xfrm>
            <a:custGeom>
              <a:avLst/>
              <a:gdLst>
                <a:gd name="T0" fmla="*/ 10890675 w 112"/>
                <a:gd name="T1" fmla="*/ 0 h 36"/>
                <a:gd name="T2" fmla="*/ 5542473 w 112"/>
                <a:gd name="T3" fmla="*/ 2477582 h 36"/>
                <a:gd name="T4" fmla="*/ 874996 w 112"/>
                <a:gd name="T5" fmla="*/ 3430521 h 36"/>
                <a:gd name="T6" fmla="*/ 0 w 112"/>
                <a:gd name="T7" fmla="*/ 3430521 h 36"/>
                <a:gd name="T8" fmla="*/ 2819882 w 112"/>
                <a:gd name="T9" fmla="*/ 1048326 h 36"/>
                <a:gd name="T10" fmla="*/ 10890675 w 112"/>
                <a:gd name="T11" fmla="*/ 0 h 36"/>
                <a:gd name="T12" fmla="*/ 0 60000 65536"/>
                <a:gd name="T13" fmla="*/ 0 60000 65536"/>
                <a:gd name="T14" fmla="*/ 0 60000 65536"/>
                <a:gd name="T15" fmla="*/ 0 60000 65536"/>
                <a:gd name="T16" fmla="*/ 0 60000 65536"/>
                <a:gd name="T17" fmla="*/ 0 60000 65536"/>
                <a:gd name="T18" fmla="*/ 0 w 112"/>
                <a:gd name="T19" fmla="*/ 0 h 36"/>
                <a:gd name="T20" fmla="*/ 112 w 112"/>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12" h="36">
                  <a:moveTo>
                    <a:pt x="112" y="0"/>
                  </a:moveTo>
                  <a:lnTo>
                    <a:pt x="57" y="26"/>
                  </a:lnTo>
                  <a:lnTo>
                    <a:pt x="9" y="36"/>
                  </a:lnTo>
                  <a:lnTo>
                    <a:pt x="0" y="36"/>
                  </a:lnTo>
                  <a:lnTo>
                    <a:pt x="29" y="11"/>
                  </a:lnTo>
                  <a:lnTo>
                    <a:pt x="112"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894" name="Freeform 192">
              <a:extLst>
                <a:ext uri="{FF2B5EF4-FFF2-40B4-BE49-F238E27FC236}">
                  <a16:creationId xmlns:a16="http://schemas.microsoft.com/office/drawing/2014/main" id="{EFCF83EB-758F-4D9C-A4B3-4BBD00380223}"/>
                </a:ext>
              </a:extLst>
            </p:cNvPr>
            <p:cNvSpPr>
              <a:spLocks/>
            </p:cNvSpPr>
            <p:nvPr/>
          </p:nvSpPr>
          <p:spPr bwMode="auto">
            <a:xfrm>
              <a:off x="551387" y="5018087"/>
              <a:ext cx="47625" cy="128588"/>
            </a:xfrm>
            <a:custGeom>
              <a:avLst/>
              <a:gdLst>
                <a:gd name="T0" fmla="*/ 0 w 150"/>
                <a:gd name="T1" fmla="*/ 0 h 407"/>
                <a:gd name="T2" fmla="*/ 2016125 w 150"/>
                <a:gd name="T3" fmla="*/ 998058 h 407"/>
                <a:gd name="T4" fmla="*/ 1713865 w 150"/>
                <a:gd name="T5" fmla="*/ 3393839 h 407"/>
                <a:gd name="T6" fmla="*/ 3629025 w 150"/>
                <a:gd name="T7" fmla="*/ 2196106 h 407"/>
                <a:gd name="T8" fmla="*/ 3326765 w 150"/>
                <a:gd name="T9" fmla="*/ 4990920 h 407"/>
                <a:gd name="T10" fmla="*/ 5846763 w 150"/>
                <a:gd name="T11" fmla="*/ 4591571 h 407"/>
                <a:gd name="T12" fmla="*/ 3931603 w 150"/>
                <a:gd name="T13" fmla="*/ 6887514 h 407"/>
                <a:gd name="T14" fmla="*/ 9173528 w 150"/>
                <a:gd name="T15" fmla="*/ 7286864 h 407"/>
                <a:gd name="T16" fmla="*/ 6149340 w 150"/>
                <a:gd name="T17" fmla="*/ 10081678 h 407"/>
                <a:gd name="T18" fmla="*/ 10584815 w 150"/>
                <a:gd name="T19" fmla="*/ 10081678 h 407"/>
                <a:gd name="T20" fmla="*/ 7560628 w 150"/>
                <a:gd name="T21" fmla="*/ 12976330 h 407"/>
                <a:gd name="T22" fmla="*/ 12197715 w 150"/>
                <a:gd name="T23" fmla="*/ 12677134 h 407"/>
                <a:gd name="T24" fmla="*/ 9274175 w 150"/>
                <a:gd name="T25" fmla="*/ 16669681 h 407"/>
                <a:gd name="T26" fmla="*/ 13407390 w 150"/>
                <a:gd name="T27" fmla="*/ 16370169 h 407"/>
                <a:gd name="T28" fmla="*/ 9879013 w 150"/>
                <a:gd name="T29" fmla="*/ 19863845 h 407"/>
                <a:gd name="T30" fmla="*/ 15120938 w 150"/>
                <a:gd name="T31" fmla="*/ 20462869 h 407"/>
                <a:gd name="T32" fmla="*/ 10584815 w 150"/>
                <a:gd name="T33" fmla="*/ 23657033 h 407"/>
                <a:gd name="T34" fmla="*/ 15120938 w 150"/>
                <a:gd name="T35" fmla="*/ 24954602 h 407"/>
                <a:gd name="T36" fmla="*/ 10181590 w 150"/>
                <a:gd name="T37" fmla="*/ 26551684 h 407"/>
                <a:gd name="T38" fmla="*/ 14717713 w 150"/>
                <a:gd name="T39" fmla="*/ 29246977 h 407"/>
                <a:gd name="T40" fmla="*/ 9879013 w 150"/>
                <a:gd name="T41" fmla="*/ 31143571 h 407"/>
                <a:gd name="T42" fmla="*/ 14112875 w 150"/>
                <a:gd name="T43" fmla="*/ 34237898 h 407"/>
                <a:gd name="T44" fmla="*/ 9879013 w 150"/>
                <a:gd name="T45" fmla="*/ 35435630 h 407"/>
                <a:gd name="T46" fmla="*/ 12197715 w 150"/>
                <a:gd name="T47" fmla="*/ 38130607 h 407"/>
                <a:gd name="T48" fmla="*/ 8870950 w 150"/>
                <a:gd name="T49" fmla="*/ 40626225 h 4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0"/>
                <a:gd name="T76" fmla="*/ 0 h 407"/>
                <a:gd name="T77" fmla="*/ 150 w 150"/>
                <a:gd name="T78" fmla="*/ 407 h 40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0" h="407">
                  <a:moveTo>
                    <a:pt x="0" y="0"/>
                  </a:moveTo>
                  <a:lnTo>
                    <a:pt x="20" y="10"/>
                  </a:lnTo>
                  <a:lnTo>
                    <a:pt x="17" y="34"/>
                  </a:lnTo>
                  <a:lnTo>
                    <a:pt x="36" y="22"/>
                  </a:lnTo>
                  <a:lnTo>
                    <a:pt x="33" y="50"/>
                  </a:lnTo>
                  <a:lnTo>
                    <a:pt x="58" y="46"/>
                  </a:lnTo>
                  <a:lnTo>
                    <a:pt x="39" y="69"/>
                  </a:lnTo>
                  <a:lnTo>
                    <a:pt x="91" y="73"/>
                  </a:lnTo>
                  <a:lnTo>
                    <a:pt x="61" y="101"/>
                  </a:lnTo>
                  <a:lnTo>
                    <a:pt x="105" y="101"/>
                  </a:lnTo>
                  <a:lnTo>
                    <a:pt x="75" y="130"/>
                  </a:lnTo>
                  <a:lnTo>
                    <a:pt x="121" y="127"/>
                  </a:lnTo>
                  <a:lnTo>
                    <a:pt x="92" y="167"/>
                  </a:lnTo>
                  <a:lnTo>
                    <a:pt x="133" y="164"/>
                  </a:lnTo>
                  <a:lnTo>
                    <a:pt x="98" y="199"/>
                  </a:lnTo>
                  <a:lnTo>
                    <a:pt x="150" y="205"/>
                  </a:lnTo>
                  <a:lnTo>
                    <a:pt x="105" y="237"/>
                  </a:lnTo>
                  <a:lnTo>
                    <a:pt x="150" y="250"/>
                  </a:lnTo>
                  <a:lnTo>
                    <a:pt x="101" y="266"/>
                  </a:lnTo>
                  <a:lnTo>
                    <a:pt x="146" y="293"/>
                  </a:lnTo>
                  <a:lnTo>
                    <a:pt x="98" y="312"/>
                  </a:lnTo>
                  <a:lnTo>
                    <a:pt x="140" y="343"/>
                  </a:lnTo>
                  <a:lnTo>
                    <a:pt x="98" y="355"/>
                  </a:lnTo>
                  <a:lnTo>
                    <a:pt x="121" y="382"/>
                  </a:lnTo>
                  <a:lnTo>
                    <a:pt x="88" y="40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95" name="Text Box 193">
              <a:extLst>
                <a:ext uri="{FF2B5EF4-FFF2-40B4-BE49-F238E27FC236}">
                  <a16:creationId xmlns:a16="http://schemas.microsoft.com/office/drawing/2014/main" id="{B8DB0CF5-B740-4DEB-8023-24097F14244C}"/>
                </a:ext>
              </a:extLst>
            </p:cNvPr>
            <p:cNvSpPr txBox="1">
              <a:spLocks noChangeArrowheads="1"/>
            </p:cNvSpPr>
            <p:nvPr/>
          </p:nvSpPr>
          <p:spPr bwMode="auto">
            <a:xfrm>
              <a:off x="7825312" y="5734050"/>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zh-CN" altLang="en-US" sz="1800" b="0">
                  <a:solidFill>
                    <a:srgbClr val="333399"/>
                  </a:solidFill>
                  <a:ea typeface="黑体" panose="02010609060101010101" pitchFamily="49" charset="-122"/>
                </a:rPr>
                <a:t>用户代理</a:t>
              </a:r>
            </a:p>
          </p:txBody>
        </p:sp>
        <p:sp>
          <p:nvSpPr>
            <p:cNvPr id="194" name="Oval 194">
              <a:extLst>
                <a:ext uri="{FF2B5EF4-FFF2-40B4-BE49-F238E27FC236}">
                  <a16:creationId xmlns:a16="http://schemas.microsoft.com/office/drawing/2014/main" id="{A2C3BA9B-0D19-43C8-A6C3-001DB8D44A58}"/>
                </a:ext>
              </a:extLst>
            </p:cNvPr>
            <p:cNvSpPr>
              <a:spLocks noChangeArrowheads="1"/>
            </p:cNvSpPr>
            <p:nvPr/>
          </p:nvSpPr>
          <p:spPr bwMode="auto">
            <a:xfrm>
              <a:off x="814912" y="5124450"/>
              <a:ext cx="298450" cy="161925"/>
            </a:xfrm>
            <a:prstGeom prst="ellipse">
              <a:avLst/>
            </a:prstGeom>
            <a:solidFill>
              <a:srgbClr val="FFFFFF"/>
            </a:solidFill>
            <a:ln w="9525">
              <a:solidFill>
                <a:srgbClr val="000000"/>
              </a:solidFill>
              <a:round/>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nvGrpSpPr>
            <p:cNvPr id="77897" name="Group 195">
              <a:extLst>
                <a:ext uri="{FF2B5EF4-FFF2-40B4-BE49-F238E27FC236}">
                  <a16:creationId xmlns:a16="http://schemas.microsoft.com/office/drawing/2014/main" id="{F7A8303A-FD9E-4735-96C6-E0504EF4623F}"/>
                </a:ext>
              </a:extLst>
            </p:cNvPr>
            <p:cNvGrpSpPr>
              <a:grpSpLocks/>
            </p:cNvGrpSpPr>
            <p:nvPr/>
          </p:nvGrpSpPr>
          <p:grpSpPr bwMode="auto">
            <a:xfrm>
              <a:off x="7979300" y="4760912"/>
              <a:ext cx="709612" cy="495300"/>
              <a:chOff x="4993" y="1674"/>
              <a:chExt cx="447" cy="312"/>
            </a:xfrm>
          </p:grpSpPr>
          <p:grpSp>
            <p:nvGrpSpPr>
              <p:cNvPr id="78016" name="Group 196">
                <a:extLst>
                  <a:ext uri="{FF2B5EF4-FFF2-40B4-BE49-F238E27FC236}">
                    <a16:creationId xmlns:a16="http://schemas.microsoft.com/office/drawing/2014/main" id="{3C7C0BBE-F313-4023-B81B-3C17431CDC87}"/>
                  </a:ext>
                </a:extLst>
              </p:cNvPr>
              <p:cNvGrpSpPr>
                <a:grpSpLocks/>
              </p:cNvGrpSpPr>
              <p:nvPr/>
            </p:nvGrpSpPr>
            <p:grpSpPr bwMode="auto">
              <a:xfrm>
                <a:off x="4993" y="1674"/>
                <a:ext cx="345" cy="282"/>
                <a:chOff x="4993" y="1674"/>
                <a:chExt cx="345" cy="282"/>
              </a:xfrm>
            </p:grpSpPr>
            <p:grpSp>
              <p:nvGrpSpPr>
                <p:cNvPr id="78049" name="Group 197">
                  <a:extLst>
                    <a:ext uri="{FF2B5EF4-FFF2-40B4-BE49-F238E27FC236}">
                      <a16:creationId xmlns:a16="http://schemas.microsoft.com/office/drawing/2014/main" id="{E5AC2C9C-F229-425D-80DE-6E8E485D0D27}"/>
                    </a:ext>
                  </a:extLst>
                </p:cNvPr>
                <p:cNvGrpSpPr>
                  <a:grpSpLocks/>
                </p:cNvGrpSpPr>
                <p:nvPr/>
              </p:nvGrpSpPr>
              <p:grpSpPr bwMode="auto">
                <a:xfrm>
                  <a:off x="4993" y="1674"/>
                  <a:ext cx="345" cy="282"/>
                  <a:chOff x="4993" y="1674"/>
                  <a:chExt cx="345" cy="282"/>
                </a:xfrm>
              </p:grpSpPr>
              <p:grpSp>
                <p:nvGrpSpPr>
                  <p:cNvPr id="78058" name="Group 198">
                    <a:extLst>
                      <a:ext uri="{FF2B5EF4-FFF2-40B4-BE49-F238E27FC236}">
                        <a16:creationId xmlns:a16="http://schemas.microsoft.com/office/drawing/2014/main" id="{2593D450-F66A-46AF-8BAE-DB3C50CD895F}"/>
                      </a:ext>
                    </a:extLst>
                  </p:cNvPr>
                  <p:cNvGrpSpPr>
                    <a:grpSpLocks/>
                  </p:cNvGrpSpPr>
                  <p:nvPr/>
                </p:nvGrpSpPr>
                <p:grpSpPr bwMode="auto">
                  <a:xfrm>
                    <a:off x="4993" y="1833"/>
                    <a:ext cx="345" cy="123"/>
                    <a:chOff x="4993" y="1833"/>
                    <a:chExt cx="345" cy="123"/>
                  </a:xfrm>
                </p:grpSpPr>
                <p:sp>
                  <p:nvSpPr>
                    <p:cNvPr id="78064" name="Freeform 199">
                      <a:extLst>
                        <a:ext uri="{FF2B5EF4-FFF2-40B4-BE49-F238E27FC236}">
                          <a16:creationId xmlns:a16="http://schemas.microsoft.com/office/drawing/2014/main" id="{B7FB4345-374A-484E-8002-297A636618DD}"/>
                        </a:ext>
                      </a:extLst>
                    </p:cNvPr>
                    <p:cNvSpPr>
                      <a:spLocks/>
                    </p:cNvSpPr>
                    <p:nvPr/>
                  </p:nvSpPr>
                  <p:spPr bwMode="auto">
                    <a:xfrm>
                      <a:off x="5140" y="1833"/>
                      <a:ext cx="198" cy="123"/>
                    </a:xfrm>
                    <a:custGeom>
                      <a:avLst/>
                      <a:gdLst>
                        <a:gd name="T0" fmla="*/ 0 w 1188"/>
                        <a:gd name="T1" fmla="*/ 6 h 738"/>
                        <a:gd name="T2" fmla="*/ 0 w 1188"/>
                        <a:gd name="T3" fmla="*/ 21 h 738"/>
                        <a:gd name="T4" fmla="*/ 33 w 1188"/>
                        <a:gd name="T5" fmla="*/ 10 h 738"/>
                        <a:gd name="T6" fmla="*/ 33 w 1188"/>
                        <a:gd name="T7" fmla="*/ 0 h 738"/>
                        <a:gd name="T8" fmla="*/ 0 w 1188"/>
                        <a:gd name="T9" fmla="*/ 6 h 738"/>
                        <a:gd name="T10" fmla="*/ 0 60000 65536"/>
                        <a:gd name="T11" fmla="*/ 0 60000 65536"/>
                        <a:gd name="T12" fmla="*/ 0 60000 65536"/>
                        <a:gd name="T13" fmla="*/ 0 60000 65536"/>
                        <a:gd name="T14" fmla="*/ 0 60000 65536"/>
                        <a:gd name="T15" fmla="*/ 0 w 1188"/>
                        <a:gd name="T16" fmla="*/ 0 h 738"/>
                        <a:gd name="T17" fmla="*/ 1188 w 1188"/>
                        <a:gd name="T18" fmla="*/ 738 h 738"/>
                      </a:gdLst>
                      <a:ahLst/>
                      <a:cxnLst>
                        <a:cxn ang="T10">
                          <a:pos x="T0" y="T1"/>
                        </a:cxn>
                        <a:cxn ang="T11">
                          <a:pos x="T2" y="T3"/>
                        </a:cxn>
                        <a:cxn ang="T12">
                          <a:pos x="T4" y="T5"/>
                        </a:cxn>
                        <a:cxn ang="T13">
                          <a:pos x="T6" y="T7"/>
                        </a:cxn>
                        <a:cxn ang="T14">
                          <a:pos x="T8" y="T9"/>
                        </a:cxn>
                      </a:cxnLst>
                      <a:rect l="T15" t="T16" r="T17" b="T18"/>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78065" name="Freeform 200">
                      <a:extLst>
                        <a:ext uri="{FF2B5EF4-FFF2-40B4-BE49-F238E27FC236}">
                          <a16:creationId xmlns:a16="http://schemas.microsoft.com/office/drawing/2014/main" id="{30CBFE89-DD7D-42F7-AE19-875B4622D2CA}"/>
                        </a:ext>
                      </a:extLst>
                    </p:cNvPr>
                    <p:cNvSpPr>
                      <a:spLocks/>
                    </p:cNvSpPr>
                    <p:nvPr/>
                  </p:nvSpPr>
                  <p:spPr bwMode="auto">
                    <a:xfrm>
                      <a:off x="4993" y="1862"/>
                      <a:ext cx="147" cy="94"/>
                    </a:xfrm>
                    <a:custGeom>
                      <a:avLst/>
                      <a:gdLst>
                        <a:gd name="T0" fmla="*/ 25 w 882"/>
                        <a:gd name="T1" fmla="*/ 1 h 563"/>
                        <a:gd name="T2" fmla="*/ 25 w 882"/>
                        <a:gd name="T3" fmla="*/ 16 h 563"/>
                        <a:gd name="T4" fmla="*/ 0 w 882"/>
                        <a:gd name="T5" fmla="*/ 12 h 563"/>
                        <a:gd name="T6" fmla="*/ 0 w 882"/>
                        <a:gd name="T7" fmla="*/ 0 h 563"/>
                        <a:gd name="T8" fmla="*/ 25 w 882"/>
                        <a:gd name="T9" fmla="*/ 1 h 563"/>
                        <a:gd name="T10" fmla="*/ 0 60000 65536"/>
                        <a:gd name="T11" fmla="*/ 0 60000 65536"/>
                        <a:gd name="T12" fmla="*/ 0 60000 65536"/>
                        <a:gd name="T13" fmla="*/ 0 60000 65536"/>
                        <a:gd name="T14" fmla="*/ 0 60000 65536"/>
                        <a:gd name="T15" fmla="*/ 0 w 882"/>
                        <a:gd name="T16" fmla="*/ 0 h 563"/>
                        <a:gd name="T17" fmla="*/ 882 w 882"/>
                        <a:gd name="T18" fmla="*/ 563 h 563"/>
                      </a:gdLst>
                      <a:ahLst/>
                      <a:cxnLst>
                        <a:cxn ang="T10">
                          <a:pos x="T0" y="T1"/>
                        </a:cxn>
                        <a:cxn ang="T11">
                          <a:pos x="T2" y="T3"/>
                        </a:cxn>
                        <a:cxn ang="T12">
                          <a:pos x="T4" y="T5"/>
                        </a:cxn>
                        <a:cxn ang="T13">
                          <a:pos x="T6" y="T7"/>
                        </a:cxn>
                        <a:cxn ang="T14">
                          <a:pos x="T8" y="T9"/>
                        </a:cxn>
                      </a:cxnLst>
                      <a:rect l="T15" t="T16" r="T17" b="T18"/>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78066" name="Freeform 201">
                      <a:extLst>
                        <a:ext uri="{FF2B5EF4-FFF2-40B4-BE49-F238E27FC236}">
                          <a16:creationId xmlns:a16="http://schemas.microsoft.com/office/drawing/2014/main" id="{BBDB2C9B-5C0E-46A5-A210-88C482B800C4}"/>
                        </a:ext>
                      </a:extLst>
                    </p:cNvPr>
                    <p:cNvSpPr>
                      <a:spLocks/>
                    </p:cNvSpPr>
                    <p:nvPr/>
                  </p:nvSpPr>
                  <p:spPr bwMode="auto">
                    <a:xfrm>
                      <a:off x="4993" y="1833"/>
                      <a:ext cx="345" cy="38"/>
                    </a:xfrm>
                    <a:custGeom>
                      <a:avLst/>
                      <a:gdLst>
                        <a:gd name="T0" fmla="*/ 0 w 2070"/>
                        <a:gd name="T1" fmla="*/ 5 h 225"/>
                        <a:gd name="T2" fmla="*/ 25 w 2070"/>
                        <a:gd name="T3" fmla="*/ 6 h 225"/>
                        <a:gd name="T4" fmla="*/ 58 w 2070"/>
                        <a:gd name="T5" fmla="*/ 0 h 225"/>
                        <a:gd name="T6" fmla="*/ 33 w 2070"/>
                        <a:gd name="T7" fmla="*/ 0 h 225"/>
                        <a:gd name="T8" fmla="*/ 0 w 2070"/>
                        <a:gd name="T9" fmla="*/ 5 h 225"/>
                        <a:gd name="T10" fmla="*/ 0 60000 65536"/>
                        <a:gd name="T11" fmla="*/ 0 60000 65536"/>
                        <a:gd name="T12" fmla="*/ 0 60000 65536"/>
                        <a:gd name="T13" fmla="*/ 0 60000 65536"/>
                        <a:gd name="T14" fmla="*/ 0 60000 65536"/>
                        <a:gd name="T15" fmla="*/ 0 w 2070"/>
                        <a:gd name="T16" fmla="*/ 0 h 225"/>
                        <a:gd name="T17" fmla="*/ 2070 w 2070"/>
                        <a:gd name="T18" fmla="*/ 225 h 225"/>
                      </a:gdLst>
                      <a:ahLst/>
                      <a:cxnLst>
                        <a:cxn ang="T10">
                          <a:pos x="T0" y="T1"/>
                        </a:cxn>
                        <a:cxn ang="T11">
                          <a:pos x="T2" y="T3"/>
                        </a:cxn>
                        <a:cxn ang="T12">
                          <a:pos x="T4" y="T5"/>
                        </a:cxn>
                        <a:cxn ang="T13">
                          <a:pos x="T6" y="T7"/>
                        </a:cxn>
                        <a:cxn ang="T14">
                          <a:pos x="T8" y="T9"/>
                        </a:cxn>
                      </a:cxnLst>
                      <a:rect l="T15" t="T16" r="T17" b="T18"/>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headEnd/>
                      <a:tailEnd/>
                    </a:ln>
                  </p:spPr>
                  <p:txBody>
                    <a:bodyPr/>
                    <a:lstStyle/>
                    <a:p>
                      <a:endParaRPr lang="zh-CN" altLang="en-US"/>
                    </a:p>
                  </p:txBody>
                </p:sp>
              </p:grpSp>
              <p:sp>
                <p:nvSpPr>
                  <p:cNvPr id="78059" name="Freeform 202">
                    <a:extLst>
                      <a:ext uri="{FF2B5EF4-FFF2-40B4-BE49-F238E27FC236}">
                        <a16:creationId xmlns:a16="http://schemas.microsoft.com/office/drawing/2014/main" id="{EC874CC2-600D-40A2-B7C7-57447F15190F}"/>
                      </a:ext>
                    </a:extLst>
                  </p:cNvPr>
                  <p:cNvSpPr>
                    <a:spLocks/>
                  </p:cNvSpPr>
                  <p:nvPr/>
                </p:nvSpPr>
                <p:spPr bwMode="auto">
                  <a:xfrm>
                    <a:off x="5105" y="1823"/>
                    <a:ext cx="126" cy="35"/>
                  </a:xfrm>
                  <a:custGeom>
                    <a:avLst/>
                    <a:gdLst>
                      <a:gd name="T0" fmla="*/ 0 w 751"/>
                      <a:gd name="T1" fmla="*/ 3 h 210"/>
                      <a:gd name="T2" fmla="*/ 0 w 751"/>
                      <a:gd name="T3" fmla="*/ 5 h 210"/>
                      <a:gd name="T4" fmla="*/ 10 w 751"/>
                      <a:gd name="T5" fmla="*/ 6 h 210"/>
                      <a:gd name="T6" fmla="*/ 21 w 751"/>
                      <a:gd name="T7" fmla="*/ 4 h 210"/>
                      <a:gd name="T8" fmla="*/ 21 w 751"/>
                      <a:gd name="T9" fmla="*/ 0 h 210"/>
                      <a:gd name="T10" fmla="*/ 0 w 751"/>
                      <a:gd name="T11" fmla="*/ 3 h 210"/>
                      <a:gd name="T12" fmla="*/ 0 60000 65536"/>
                      <a:gd name="T13" fmla="*/ 0 60000 65536"/>
                      <a:gd name="T14" fmla="*/ 0 60000 65536"/>
                      <a:gd name="T15" fmla="*/ 0 60000 65536"/>
                      <a:gd name="T16" fmla="*/ 0 60000 65536"/>
                      <a:gd name="T17" fmla="*/ 0 60000 65536"/>
                      <a:gd name="T18" fmla="*/ 0 w 751"/>
                      <a:gd name="T19" fmla="*/ 0 h 210"/>
                      <a:gd name="T20" fmla="*/ 751 w 751"/>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headEnd/>
                    <a:tailEnd/>
                  </a:ln>
                </p:spPr>
                <p:txBody>
                  <a:bodyPr/>
                  <a:lstStyle/>
                  <a:p>
                    <a:endParaRPr lang="zh-CN" altLang="en-US"/>
                  </a:p>
                </p:txBody>
              </p:sp>
              <p:grpSp>
                <p:nvGrpSpPr>
                  <p:cNvPr id="78060" name="Group 203">
                    <a:extLst>
                      <a:ext uri="{FF2B5EF4-FFF2-40B4-BE49-F238E27FC236}">
                        <a16:creationId xmlns:a16="http://schemas.microsoft.com/office/drawing/2014/main" id="{78EA048D-E929-4CCC-85A4-54E2C4309E67}"/>
                      </a:ext>
                    </a:extLst>
                  </p:cNvPr>
                  <p:cNvGrpSpPr>
                    <a:grpSpLocks/>
                  </p:cNvGrpSpPr>
                  <p:nvPr/>
                </p:nvGrpSpPr>
                <p:grpSpPr bwMode="auto">
                  <a:xfrm>
                    <a:off x="5020" y="1674"/>
                    <a:ext cx="279" cy="176"/>
                    <a:chOff x="5020" y="1674"/>
                    <a:chExt cx="279" cy="176"/>
                  </a:xfrm>
                </p:grpSpPr>
                <p:sp>
                  <p:nvSpPr>
                    <p:cNvPr id="78061" name="Freeform 204">
                      <a:extLst>
                        <a:ext uri="{FF2B5EF4-FFF2-40B4-BE49-F238E27FC236}">
                          <a16:creationId xmlns:a16="http://schemas.microsoft.com/office/drawing/2014/main" id="{BF99F979-D58A-4F4E-80F6-8D6A45B6F727}"/>
                        </a:ext>
                      </a:extLst>
                    </p:cNvPr>
                    <p:cNvSpPr>
                      <a:spLocks/>
                    </p:cNvSpPr>
                    <p:nvPr/>
                  </p:nvSpPr>
                  <p:spPr bwMode="auto">
                    <a:xfrm>
                      <a:off x="5139" y="1674"/>
                      <a:ext cx="160" cy="172"/>
                    </a:xfrm>
                    <a:custGeom>
                      <a:avLst/>
                      <a:gdLst>
                        <a:gd name="T0" fmla="*/ 4 w 960"/>
                        <a:gd name="T1" fmla="*/ 29 h 1031"/>
                        <a:gd name="T2" fmla="*/ 0 w 960"/>
                        <a:gd name="T3" fmla="*/ 1 h 1031"/>
                        <a:gd name="T4" fmla="*/ 23 w 960"/>
                        <a:gd name="T5" fmla="*/ 0 h 1031"/>
                        <a:gd name="T6" fmla="*/ 27 w 960"/>
                        <a:gd name="T7" fmla="*/ 25 h 1031"/>
                        <a:gd name="T8" fmla="*/ 4 w 960"/>
                        <a:gd name="T9" fmla="*/ 29 h 1031"/>
                        <a:gd name="T10" fmla="*/ 0 60000 65536"/>
                        <a:gd name="T11" fmla="*/ 0 60000 65536"/>
                        <a:gd name="T12" fmla="*/ 0 60000 65536"/>
                        <a:gd name="T13" fmla="*/ 0 60000 65536"/>
                        <a:gd name="T14" fmla="*/ 0 60000 65536"/>
                        <a:gd name="T15" fmla="*/ 0 w 960"/>
                        <a:gd name="T16" fmla="*/ 0 h 1031"/>
                        <a:gd name="T17" fmla="*/ 960 w 960"/>
                        <a:gd name="T18" fmla="*/ 1031 h 1031"/>
                      </a:gdLst>
                      <a:ahLst/>
                      <a:cxnLst>
                        <a:cxn ang="T10">
                          <a:pos x="T0" y="T1"/>
                        </a:cxn>
                        <a:cxn ang="T11">
                          <a:pos x="T2" y="T3"/>
                        </a:cxn>
                        <a:cxn ang="T12">
                          <a:pos x="T4" y="T5"/>
                        </a:cxn>
                        <a:cxn ang="T13">
                          <a:pos x="T6" y="T7"/>
                        </a:cxn>
                        <a:cxn ang="T14">
                          <a:pos x="T8" y="T9"/>
                        </a:cxn>
                      </a:cxnLst>
                      <a:rect l="T15" t="T16" r="T17" b="T18"/>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78062" name="Freeform 205">
                      <a:extLst>
                        <a:ext uri="{FF2B5EF4-FFF2-40B4-BE49-F238E27FC236}">
                          <a16:creationId xmlns:a16="http://schemas.microsoft.com/office/drawing/2014/main" id="{BCCF2140-F16E-4507-9901-9BAFDE66C90D}"/>
                        </a:ext>
                      </a:extLst>
                    </p:cNvPr>
                    <p:cNvSpPr>
                      <a:spLocks/>
                    </p:cNvSpPr>
                    <p:nvPr/>
                  </p:nvSpPr>
                  <p:spPr bwMode="auto">
                    <a:xfrm>
                      <a:off x="5020" y="1679"/>
                      <a:ext cx="141" cy="171"/>
                    </a:xfrm>
                    <a:custGeom>
                      <a:avLst/>
                      <a:gdLst>
                        <a:gd name="T0" fmla="*/ 20 w 850"/>
                        <a:gd name="T1" fmla="*/ 0 h 1026"/>
                        <a:gd name="T2" fmla="*/ 0 w 850"/>
                        <a:gd name="T3" fmla="*/ 6 h 1026"/>
                        <a:gd name="T4" fmla="*/ 3 w 850"/>
                        <a:gd name="T5" fmla="*/ 29 h 1026"/>
                        <a:gd name="T6" fmla="*/ 23 w 850"/>
                        <a:gd name="T7" fmla="*/ 28 h 1026"/>
                        <a:gd name="T8" fmla="*/ 20 w 850"/>
                        <a:gd name="T9" fmla="*/ 0 h 1026"/>
                        <a:gd name="T10" fmla="*/ 0 60000 65536"/>
                        <a:gd name="T11" fmla="*/ 0 60000 65536"/>
                        <a:gd name="T12" fmla="*/ 0 60000 65536"/>
                        <a:gd name="T13" fmla="*/ 0 60000 65536"/>
                        <a:gd name="T14" fmla="*/ 0 60000 65536"/>
                        <a:gd name="T15" fmla="*/ 0 w 850"/>
                        <a:gd name="T16" fmla="*/ 0 h 1026"/>
                        <a:gd name="T17" fmla="*/ 850 w 850"/>
                        <a:gd name="T18" fmla="*/ 1026 h 1026"/>
                      </a:gdLst>
                      <a:ahLst/>
                      <a:cxnLst>
                        <a:cxn ang="T10">
                          <a:pos x="T0" y="T1"/>
                        </a:cxn>
                        <a:cxn ang="T11">
                          <a:pos x="T2" y="T3"/>
                        </a:cxn>
                        <a:cxn ang="T12">
                          <a:pos x="T4" y="T5"/>
                        </a:cxn>
                        <a:cxn ang="T13">
                          <a:pos x="T6" y="T7"/>
                        </a:cxn>
                        <a:cxn ang="T14">
                          <a:pos x="T8" y="T9"/>
                        </a:cxn>
                      </a:cxnLst>
                      <a:rect l="T15" t="T16" r="T17" b="T18"/>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78063" name="Freeform 206">
                      <a:extLst>
                        <a:ext uri="{FF2B5EF4-FFF2-40B4-BE49-F238E27FC236}">
                          <a16:creationId xmlns:a16="http://schemas.microsoft.com/office/drawing/2014/main" id="{ECD4CB68-1261-467E-A720-0986A5C7B98E}"/>
                        </a:ext>
                      </a:extLst>
                    </p:cNvPr>
                    <p:cNvSpPr>
                      <a:spLocks/>
                    </p:cNvSpPr>
                    <p:nvPr/>
                  </p:nvSpPr>
                  <p:spPr bwMode="auto">
                    <a:xfrm>
                      <a:off x="5166" y="1691"/>
                      <a:ext cx="115" cy="129"/>
                    </a:xfrm>
                    <a:custGeom>
                      <a:avLst/>
                      <a:gdLst>
                        <a:gd name="T0" fmla="*/ 0 w 689"/>
                        <a:gd name="T1" fmla="*/ 1 h 778"/>
                        <a:gd name="T2" fmla="*/ 3 w 689"/>
                        <a:gd name="T3" fmla="*/ 21 h 778"/>
                        <a:gd name="T4" fmla="*/ 19 w 689"/>
                        <a:gd name="T5" fmla="*/ 19 h 778"/>
                        <a:gd name="T6" fmla="*/ 16 w 689"/>
                        <a:gd name="T7" fmla="*/ 0 h 778"/>
                        <a:gd name="T8" fmla="*/ 0 w 689"/>
                        <a:gd name="T9" fmla="*/ 1 h 778"/>
                        <a:gd name="T10" fmla="*/ 0 60000 65536"/>
                        <a:gd name="T11" fmla="*/ 0 60000 65536"/>
                        <a:gd name="T12" fmla="*/ 0 60000 65536"/>
                        <a:gd name="T13" fmla="*/ 0 60000 65536"/>
                        <a:gd name="T14" fmla="*/ 0 60000 65536"/>
                        <a:gd name="T15" fmla="*/ 0 w 689"/>
                        <a:gd name="T16" fmla="*/ 0 h 778"/>
                        <a:gd name="T17" fmla="*/ 689 w 689"/>
                        <a:gd name="T18" fmla="*/ 778 h 778"/>
                      </a:gdLst>
                      <a:ahLst/>
                      <a:cxnLst>
                        <a:cxn ang="T10">
                          <a:pos x="T0" y="T1"/>
                        </a:cxn>
                        <a:cxn ang="T11">
                          <a:pos x="T2" y="T3"/>
                        </a:cxn>
                        <a:cxn ang="T12">
                          <a:pos x="T4" y="T5"/>
                        </a:cxn>
                        <a:cxn ang="T13">
                          <a:pos x="T6" y="T7"/>
                        </a:cxn>
                        <a:cxn ang="T14">
                          <a:pos x="T8" y="T9"/>
                        </a:cxn>
                      </a:cxnLst>
                      <a:rect l="T15" t="T16" r="T17" b="T18"/>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headEnd/>
                      <a:tailEnd/>
                    </a:ln>
                  </p:spPr>
                  <p:txBody>
                    <a:bodyPr/>
                    <a:lstStyle/>
                    <a:p>
                      <a:endParaRPr lang="zh-CN" altLang="en-US"/>
                    </a:p>
                  </p:txBody>
                </p:sp>
              </p:grpSp>
            </p:grpSp>
            <p:grpSp>
              <p:nvGrpSpPr>
                <p:cNvPr id="78050" name="Group 207">
                  <a:extLst>
                    <a:ext uri="{FF2B5EF4-FFF2-40B4-BE49-F238E27FC236}">
                      <a16:creationId xmlns:a16="http://schemas.microsoft.com/office/drawing/2014/main" id="{9E59E5C9-F0B8-4850-A37A-69B04114526B}"/>
                    </a:ext>
                  </a:extLst>
                </p:cNvPr>
                <p:cNvGrpSpPr>
                  <a:grpSpLocks/>
                </p:cNvGrpSpPr>
                <p:nvPr/>
              </p:nvGrpSpPr>
              <p:grpSpPr bwMode="auto">
                <a:xfrm>
                  <a:off x="5212" y="1846"/>
                  <a:ext cx="113" cy="80"/>
                  <a:chOff x="5212" y="1846"/>
                  <a:chExt cx="113" cy="80"/>
                </a:xfrm>
              </p:grpSpPr>
              <p:sp>
                <p:nvSpPr>
                  <p:cNvPr id="78051" name="Freeform 208">
                    <a:extLst>
                      <a:ext uri="{FF2B5EF4-FFF2-40B4-BE49-F238E27FC236}">
                        <a16:creationId xmlns:a16="http://schemas.microsoft.com/office/drawing/2014/main" id="{92E42E4B-5E54-4308-A902-308E18805E20}"/>
                      </a:ext>
                    </a:extLst>
                  </p:cNvPr>
                  <p:cNvSpPr>
                    <a:spLocks/>
                  </p:cNvSpPr>
                  <p:nvPr/>
                </p:nvSpPr>
                <p:spPr bwMode="auto">
                  <a:xfrm>
                    <a:off x="5212" y="1846"/>
                    <a:ext cx="112" cy="80"/>
                  </a:xfrm>
                  <a:custGeom>
                    <a:avLst/>
                    <a:gdLst>
                      <a:gd name="T0" fmla="*/ 19 w 674"/>
                      <a:gd name="T1" fmla="*/ 0 h 482"/>
                      <a:gd name="T2" fmla="*/ 0 w 674"/>
                      <a:gd name="T3" fmla="*/ 4 h 482"/>
                      <a:gd name="T4" fmla="*/ 0 w 674"/>
                      <a:gd name="T5" fmla="*/ 13 h 482"/>
                      <a:gd name="T6" fmla="*/ 19 w 674"/>
                      <a:gd name="T7" fmla="*/ 7 h 482"/>
                      <a:gd name="T8" fmla="*/ 19 w 674"/>
                      <a:gd name="T9" fmla="*/ 0 h 482"/>
                      <a:gd name="T10" fmla="*/ 0 60000 65536"/>
                      <a:gd name="T11" fmla="*/ 0 60000 65536"/>
                      <a:gd name="T12" fmla="*/ 0 60000 65536"/>
                      <a:gd name="T13" fmla="*/ 0 60000 65536"/>
                      <a:gd name="T14" fmla="*/ 0 60000 65536"/>
                      <a:gd name="T15" fmla="*/ 0 w 674"/>
                      <a:gd name="T16" fmla="*/ 0 h 482"/>
                      <a:gd name="T17" fmla="*/ 674 w 674"/>
                      <a:gd name="T18" fmla="*/ 482 h 482"/>
                    </a:gdLst>
                    <a:ahLst/>
                    <a:cxnLst>
                      <a:cxn ang="T10">
                        <a:pos x="T0" y="T1"/>
                      </a:cxn>
                      <a:cxn ang="T11">
                        <a:pos x="T2" y="T3"/>
                      </a:cxn>
                      <a:cxn ang="T12">
                        <a:pos x="T4" y="T5"/>
                      </a:cxn>
                      <a:cxn ang="T13">
                        <a:pos x="T6" y="T7"/>
                      </a:cxn>
                      <a:cxn ang="T14">
                        <a:pos x="T8" y="T9"/>
                      </a:cxn>
                    </a:cxnLst>
                    <a:rect l="T15" t="T16" r="T17" b="T18"/>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78052" name="Line 209">
                    <a:extLst>
                      <a:ext uri="{FF2B5EF4-FFF2-40B4-BE49-F238E27FC236}">
                        <a16:creationId xmlns:a16="http://schemas.microsoft.com/office/drawing/2014/main" id="{3A92EC16-311A-48F5-BA34-C6238C5FACFF}"/>
                      </a:ext>
                    </a:extLst>
                  </p:cNvPr>
                  <p:cNvSpPr>
                    <a:spLocks noChangeShapeType="1"/>
                  </p:cNvSpPr>
                  <p:nvPr/>
                </p:nvSpPr>
                <p:spPr bwMode="auto">
                  <a:xfrm flipV="1">
                    <a:off x="5286" y="1866"/>
                    <a:ext cx="30"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53" name="Line 210">
                    <a:extLst>
                      <a:ext uri="{FF2B5EF4-FFF2-40B4-BE49-F238E27FC236}">
                        <a16:creationId xmlns:a16="http://schemas.microsoft.com/office/drawing/2014/main" id="{11694188-137A-4904-82C4-B4FAC3C2310D}"/>
                      </a:ext>
                    </a:extLst>
                  </p:cNvPr>
                  <p:cNvSpPr>
                    <a:spLocks noChangeShapeType="1"/>
                  </p:cNvSpPr>
                  <p:nvPr/>
                </p:nvSpPr>
                <p:spPr bwMode="auto">
                  <a:xfrm flipH="1">
                    <a:off x="5231" y="1876"/>
                    <a:ext cx="39" cy="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54" name="Line 211">
                    <a:extLst>
                      <a:ext uri="{FF2B5EF4-FFF2-40B4-BE49-F238E27FC236}">
                        <a16:creationId xmlns:a16="http://schemas.microsoft.com/office/drawing/2014/main" id="{BA597816-0FEE-4819-B336-0518FF3101B2}"/>
                      </a:ext>
                    </a:extLst>
                  </p:cNvPr>
                  <p:cNvSpPr>
                    <a:spLocks noChangeShapeType="1"/>
                  </p:cNvSpPr>
                  <p:nvPr/>
                </p:nvSpPr>
                <p:spPr bwMode="auto">
                  <a:xfrm>
                    <a:off x="5277" y="1856"/>
                    <a:ext cx="1" cy="5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55" name="Line 212">
                    <a:extLst>
                      <a:ext uri="{FF2B5EF4-FFF2-40B4-BE49-F238E27FC236}">
                        <a16:creationId xmlns:a16="http://schemas.microsoft.com/office/drawing/2014/main" id="{7990907B-75F5-4ED4-909E-11389C7C9CD5}"/>
                      </a:ext>
                    </a:extLst>
                  </p:cNvPr>
                  <p:cNvSpPr>
                    <a:spLocks noChangeShapeType="1"/>
                  </p:cNvSpPr>
                  <p:nvPr/>
                </p:nvSpPr>
                <p:spPr bwMode="auto">
                  <a:xfrm>
                    <a:off x="5223" y="1868"/>
                    <a:ext cx="1" cy="5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56" name="Line 213">
                    <a:extLst>
                      <a:ext uri="{FF2B5EF4-FFF2-40B4-BE49-F238E27FC236}">
                        <a16:creationId xmlns:a16="http://schemas.microsoft.com/office/drawing/2014/main" id="{18C631A4-01E0-45D7-BF8E-37705970164D}"/>
                      </a:ext>
                    </a:extLst>
                  </p:cNvPr>
                  <p:cNvSpPr>
                    <a:spLocks noChangeShapeType="1"/>
                  </p:cNvSpPr>
                  <p:nvPr/>
                </p:nvSpPr>
                <p:spPr bwMode="auto">
                  <a:xfrm flipH="1">
                    <a:off x="5223" y="1867"/>
                    <a:ext cx="102"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57" name="Line 214">
                    <a:extLst>
                      <a:ext uri="{FF2B5EF4-FFF2-40B4-BE49-F238E27FC236}">
                        <a16:creationId xmlns:a16="http://schemas.microsoft.com/office/drawing/2014/main" id="{9743DC17-6C03-4DE6-A928-7D779A37811E}"/>
                      </a:ext>
                    </a:extLst>
                  </p:cNvPr>
                  <p:cNvSpPr>
                    <a:spLocks noChangeShapeType="1"/>
                  </p:cNvSpPr>
                  <p:nvPr/>
                </p:nvSpPr>
                <p:spPr bwMode="auto">
                  <a:xfrm flipV="1">
                    <a:off x="5223" y="1860"/>
                    <a:ext cx="102" cy="2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8017" name="Group 215">
                <a:extLst>
                  <a:ext uri="{FF2B5EF4-FFF2-40B4-BE49-F238E27FC236}">
                    <a16:creationId xmlns:a16="http://schemas.microsoft.com/office/drawing/2014/main" id="{772A5091-377E-40AB-8195-947470466378}"/>
                  </a:ext>
                </a:extLst>
              </p:cNvPr>
              <p:cNvGrpSpPr>
                <a:grpSpLocks/>
              </p:cNvGrpSpPr>
              <p:nvPr/>
            </p:nvGrpSpPr>
            <p:grpSpPr bwMode="auto">
              <a:xfrm>
                <a:off x="5170" y="1848"/>
                <a:ext cx="270" cy="138"/>
                <a:chOff x="5170" y="1848"/>
                <a:chExt cx="270" cy="138"/>
              </a:xfrm>
            </p:grpSpPr>
            <p:grpSp>
              <p:nvGrpSpPr>
                <p:cNvPr id="78018" name="Group 216">
                  <a:extLst>
                    <a:ext uri="{FF2B5EF4-FFF2-40B4-BE49-F238E27FC236}">
                      <a16:creationId xmlns:a16="http://schemas.microsoft.com/office/drawing/2014/main" id="{1B37556D-C762-476F-801D-1813EADF3134}"/>
                    </a:ext>
                  </a:extLst>
                </p:cNvPr>
                <p:cNvGrpSpPr>
                  <a:grpSpLocks/>
                </p:cNvGrpSpPr>
                <p:nvPr/>
              </p:nvGrpSpPr>
              <p:grpSpPr bwMode="auto">
                <a:xfrm>
                  <a:off x="5188" y="1923"/>
                  <a:ext cx="43" cy="32"/>
                  <a:chOff x="5188" y="1923"/>
                  <a:chExt cx="43" cy="32"/>
                </a:xfrm>
              </p:grpSpPr>
              <p:sp>
                <p:nvSpPr>
                  <p:cNvPr id="78047" name="Freeform 217">
                    <a:extLst>
                      <a:ext uri="{FF2B5EF4-FFF2-40B4-BE49-F238E27FC236}">
                        <a16:creationId xmlns:a16="http://schemas.microsoft.com/office/drawing/2014/main" id="{D0D6E369-A7D2-4187-A001-1F8CF2497273}"/>
                      </a:ext>
                    </a:extLst>
                  </p:cNvPr>
                  <p:cNvSpPr>
                    <a:spLocks/>
                  </p:cNvSpPr>
                  <p:nvPr/>
                </p:nvSpPr>
                <p:spPr bwMode="auto">
                  <a:xfrm>
                    <a:off x="5188" y="1923"/>
                    <a:ext cx="12" cy="32"/>
                  </a:xfrm>
                  <a:custGeom>
                    <a:avLst/>
                    <a:gdLst>
                      <a:gd name="T0" fmla="*/ 1 w 75"/>
                      <a:gd name="T1" fmla="*/ 0 h 194"/>
                      <a:gd name="T2" fmla="*/ 0 w 75"/>
                      <a:gd name="T3" fmla="*/ 5 h 194"/>
                      <a:gd name="T4" fmla="*/ 1 w 75"/>
                      <a:gd name="T5" fmla="*/ 5 h 194"/>
                      <a:gd name="T6" fmla="*/ 2 w 75"/>
                      <a:gd name="T7" fmla="*/ 0 h 194"/>
                      <a:gd name="T8" fmla="*/ 1 w 75"/>
                      <a:gd name="T9" fmla="*/ 0 h 194"/>
                      <a:gd name="T10" fmla="*/ 0 60000 65536"/>
                      <a:gd name="T11" fmla="*/ 0 60000 65536"/>
                      <a:gd name="T12" fmla="*/ 0 60000 65536"/>
                      <a:gd name="T13" fmla="*/ 0 60000 65536"/>
                      <a:gd name="T14" fmla="*/ 0 60000 65536"/>
                      <a:gd name="T15" fmla="*/ 0 w 75"/>
                      <a:gd name="T16" fmla="*/ 0 h 194"/>
                      <a:gd name="T17" fmla="*/ 75 w 75"/>
                      <a:gd name="T18" fmla="*/ 194 h 194"/>
                    </a:gdLst>
                    <a:ahLst/>
                    <a:cxnLst>
                      <a:cxn ang="T10">
                        <a:pos x="T0" y="T1"/>
                      </a:cxn>
                      <a:cxn ang="T11">
                        <a:pos x="T2" y="T3"/>
                      </a:cxn>
                      <a:cxn ang="T12">
                        <a:pos x="T4" y="T5"/>
                      </a:cxn>
                      <a:cxn ang="T13">
                        <a:pos x="T6" y="T7"/>
                      </a:cxn>
                      <a:cxn ang="T14">
                        <a:pos x="T8" y="T9"/>
                      </a:cxn>
                    </a:cxnLst>
                    <a:rect l="T15" t="T16" r="T17" b="T18"/>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78048" name="Freeform 218">
                    <a:extLst>
                      <a:ext uri="{FF2B5EF4-FFF2-40B4-BE49-F238E27FC236}">
                        <a16:creationId xmlns:a16="http://schemas.microsoft.com/office/drawing/2014/main" id="{606D357C-9632-4DEA-BDF0-47EC17924BC3}"/>
                      </a:ext>
                    </a:extLst>
                  </p:cNvPr>
                  <p:cNvSpPr>
                    <a:spLocks/>
                  </p:cNvSpPr>
                  <p:nvPr/>
                </p:nvSpPr>
                <p:spPr bwMode="auto">
                  <a:xfrm>
                    <a:off x="5197" y="1927"/>
                    <a:ext cx="34" cy="28"/>
                  </a:xfrm>
                  <a:custGeom>
                    <a:avLst/>
                    <a:gdLst>
                      <a:gd name="T0" fmla="*/ 0 w 206"/>
                      <a:gd name="T1" fmla="*/ 0 h 168"/>
                      <a:gd name="T2" fmla="*/ 0 w 206"/>
                      <a:gd name="T3" fmla="*/ 5 h 168"/>
                      <a:gd name="T4" fmla="*/ 6 w 206"/>
                      <a:gd name="T5" fmla="*/ 2 h 168"/>
                      <a:gd name="T6" fmla="*/ 3 w 206"/>
                      <a:gd name="T7" fmla="*/ 2 h 168"/>
                      <a:gd name="T8" fmla="*/ 1 w 206"/>
                      <a:gd name="T9" fmla="*/ 3 h 168"/>
                      <a:gd name="T10" fmla="*/ 2 w 206"/>
                      <a:gd name="T11" fmla="*/ 0 h 168"/>
                      <a:gd name="T12" fmla="*/ 0 w 206"/>
                      <a:gd name="T13" fmla="*/ 0 h 168"/>
                      <a:gd name="T14" fmla="*/ 0 60000 65536"/>
                      <a:gd name="T15" fmla="*/ 0 60000 65536"/>
                      <a:gd name="T16" fmla="*/ 0 60000 65536"/>
                      <a:gd name="T17" fmla="*/ 0 60000 65536"/>
                      <a:gd name="T18" fmla="*/ 0 60000 65536"/>
                      <a:gd name="T19" fmla="*/ 0 60000 65536"/>
                      <a:gd name="T20" fmla="*/ 0 60000 65536"/>
                      <a:gd name="T21" fmla="*/ 0 w 206"/>
                      <a:gd name="T22" fmla="*/ 0 h 168"/>
                      <a:gd name="T23" fmla="*/ 206 w 206"/>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headEnd/>
                    <a:tailEnd/>
                  </a:ln>
                </p:spPr>
                <p:txBody>
                  <a:bodyPr/>
                  <a:lstStyle/>
                  <a:p>
                    <a:endParaRPr lang="zh-CN" altLang="en-US"/>
                  </a:p>
                </p:txBody>
              </p:sp>
            </p:grpSp>
            <p:grpSp>
              <p:nvGrpSpPr>
                <p:cNvPr id="78019" name="Group 219">
                  <a:extLst>
                    <a:ext uri="{FF2B5EF4-FFF2-40B4-BE49-F238E27FC236}">
                      <a16:creationId xmlns:a16="http://schemas.microsoft.com/office/drawing/2014/main" id="{13C3563F-2267-40B9-A7FE-7ED7EE07A856}"/>
                    </a:ext>
                  </a:extLst>
                </p:cNvPr>
                <p:cNvGrpSpPr>
                  <a:grpSpLocks/>
                </p:cNvGrpSpPr>
                <p:nvPr/>
              </p:nvGrpSpPr>
              <p:grpSpPr bwMode="auto">
                <a:xfrm>
                  <a:off x="5170" y="1848"/>
                  <a:ext cx="270" cy="138"/>
                  <a:chOff x="5170" y="1848"/>
                  <a:chExt cx="270" cy="138"/>
                </a:xfrm>
              </p:grpSpPr>
              <p:sp>
                <p:nvSpPr>
                  <p:cNvPr id="78020" name="Freeform 220">
                    <a:extLst>
                      <a:ext uri="{FF2B5EF4-FFF2-40B4-BE49-F238E27FC236}">
                        <a16:creationId xmlns:a16="http://schemas.microsoft.com/office/drawing/2014/main" id="{69785644-CA5D-4F3D-972B-2FEE645CFE13}"/>
                      </a:ext>
                    </a:extLst>
                  </p:cNvPr>
                  <p:cNvSpPr>
                    <a:spLocks/>
                  </p:cNvSpPr>
                  <p:nvPr/>
                </p:nvSpPr>
                <p:spPr bwMode="auto">
                  <a:xfrm>
                    <a:off x="5175" y="1848"/>
                    <a:ext cx="264" cy="122"/>
                  </a:xfrm>
                  <a:custGeom>
                    <a:avLst/>
                    <a:gdLst>
                      <a:gd name="T0" fmla="*/ 0 w 1583"/>
                      <a:gd name="T1" fmla="*/ 9 h 729"/>
                      <a:gd name="T2" fmla="*/ 21 w 1583"/>
                      <a:gd name="T3" fmla="*/ 20 h 729"/>
                      <a:gd name="T4" fmla="*/ 44 w 1583"/>
                      <a:gd name="T5" fmla="*/ 9 h 729"/>
                      <a:gd name="T6" fmla="*/ 27 w 1583"/>
                      <a:gd name="T7" fmla="*/ 0 h 729"/>
                      <a:gd name="T8" fmla="*/ 0 w 1583"/>
                      <a:gd name="T9" fmla="*/ 9 h 729"/>
                      <a:gd name="T10" fmla="*/ 0 60000 65536"/>
                      <a:gd name="T11" fmla="*/ 0 60000 65536"/>
                      <a:gd name="T12" fmla="*/ 0 60000 65536"/>
                      <a:gd name="T13" fmla="*/ 0 60000 65536"/>
                      <a:gd name="T14" fmla="*/ 0 60000 65536"/>
                      <a:gd name="T15" fmla="*/ 0 w 1583"/>
                      <a:gd name="T16" fmla="*/ 0 h 729"/>
                      <a:gd name="T17" fmla="*/ 1583 w 1583"/>
                      <a:gd name="T18" fmla="*/ 729 h 729"/>
                    </a:gdLst>
                    <a:ahLst/>
                    <a:cxnLst>
                      <a:cxn ang="T10">
                        <a:pos x="T0" y="T1"/>
                      </a:cxn>
                      <a:cxn ang="T11">
                        <a:pos x="T2" y="T3"/>
                      </a:cxn>
                      <a:cxn ang="T12">
                        <a:pos x="T4" y="T5"/>
                      </a:cxn>
                      <a:cxn ang="T13">
                        <a:pos x="T6" y="T7"/>
                      </a:cxn>
                      <a:cxn ang="T14">
                        <a:pos x="T8" y="T9"/>
                      </a:cxn>
                    </a:cxnLst>
                    <a:rect l="T15" t="T16" r="T17" b="T18"/>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78021" name="Freeform 221">
                    <a:extLst>
                      <a:ext uri="{FF2B5EF4-FFF2-40B4-BE49-F238E27FC236}">
                        <a16:creationId xmlns:a16="http://schemas.microsoft.com/office/drawing/2014/main" id="{BB88E58C-1527-441F-AE49-0BFF1BFF44F4}"/>
                      </a:ext>
                    </a:extLst>
                  </p:cNvPr>
                  <p:cNvSpPr>
                    <a:spLocks/>
                  </p:cNvSpPr>
                  <p:nvPr/>
                </p:nvSpPr>
                <p:spPr bwMode="auto">
                  <a:xfrm>
                    <a:off x="5170" y="1899"/>
                    <a:ext cx="133" cy="86"/>
                  </a:xfrm>
                  <a:custGeom>
                    <a:avLst/>
                    <a:gdLst>
                      <a:gd name="T0" fmla="*/ 1 w 792"/>
                      <a:gd name="T1" fmla="*/ 0 h 516"/>
                      <a:gd name="T2" fmla="*/ 22 w 792"/>
                      <a:gd name="T3" fmla="*/ 12 h 516"/>
                      <a:gd name="T4" fmla="*/ 22 w 792"/>
                      <a:gd name="T5" fmla="*/ 14 h 516"/>
                      <a:gd name="T6" fmla="*/ 0 w 792"/>
                      <a:gd name="T7" fmla="*/ 2 h 516"/>
                      <a:gd name="T8" fmla="*/ 1 w 792"/>
                      <a:gd name="T9" fmla="*/ 0 h 516"/>
                      <a:gd name="T10" fmla="*/ 0 60000 65536"/>
                      <a:gd name="T11" fmla="*/ 0 60000 65536"/>
                      <a:gd name="T12" fmla="*/ 0 60000 65536"/>
                      <a:gd name="T13" fmla="*/ 0 60000 65536"/>
                      <a:gd name="T14" fmla="*/ 0 60000 65536"/>
                      <a:gd name="T15" fmla="*/ 0 w 792"/>
                      <a:gd name="T16" fmla="*/ 0 h 516"/>
                      <a:gd name="T17" fmla="*/ 792 w 792"/>
                      <a:gd name="T18" fmla="*/ 516 h 516"/>
                    </a:gdLst>
                    <a:ahLst/>
                    <a:cxnLst>
                      <a:cxn ang="T10">
                        <a:pos x="T0" y="T1"/>
                      </a:cxn>
                      <a:cxn ang="T11">
                        <a:pos x="T2" y="T3"/>
                      </a:cxn>
                      <a:cxn ang="T12">
                        <a:pos x="T4" y="T5"/>
                      </a:cxn>
                      <a:cxn ang="T13">
                        <a:pos x="T6" y="T7"/>
                      </a:cxn>
                      <a:cxn ang="T14">
                        <a:pos x="T8" y="T9"/>
                      </a:cxn>
                    </a:cxnLst>
                    <a:rect l="T15" t="T16" r="T17" b="T18"/>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78022" name="Freeform 222">
                    <a:extLst>
                      <a:ext uri="{FF2B5EF4-FFF2-40B4-BE49-F238E27FC236}">
                        <a16:creationId xmlns:a16="http://schemas.microsoft.com/office/drawing/2014/main" id="{D0BA52C9-782E-4A6B-99AA-50240667E2D9}"/>
                      </a:ext>
                    </a:extLst>
                  </p:cNvPr>
                  <p:cNvSpPr>
                    <a:spLocks/>
                  </p:cNvSpPr>
                  <p:nvPr/>
                </p:nvSpPr>
                <p:spPr bwMode="auto">
                  <a:xfrm>
                    <a:off x="5299" y="1901"/>
                    <a:ext cx="141" cy="85"/>
                  </a:xfrm>
                  <a:custGeom>
                    <a:avLst/>
                    <a:gdLst>
                      <a:gd name="T0" fmla="*/ 0 w 846"/>
                      <a:gd name="T1" fmla="*/ 14 h 507"/>
                      <a:gd name="T2" fmla="*/ 1 w 846"/>
                      <a:gd name="T3" fmla="*/ 12 h 507"/>
                      <a:gd name="T4" fmla="*/ 24 w 846"/>
                      <a:gd name="T5" fmla="*/ 0 h 507"/>
                      <a:gd name="T6" fmla="*/ 23 w 846"/>
                      <a:gd name="T7" fmla="*/ 2 h 507"/>
                      <a:gd name="T8" fmla="*/ 0 w 846"/>
                      <a:gd name="T9" fmla="*/ 14 h 507"/>
                      <a:gd name="T10" fmla="*/ 0 60000 65536"/>
                      <a:gd name="T11" fmla="*/ 0 60000 65536"/>
                      <a:gd name="T12" fmla="*/ 0 60000 65536"/>
                      <a:gd name="T13" fmla="*/ 0 60000 65536"/>
                      <a:gd name="T14" fmla="*/ 0 60000 65536"/>
                      <a:gd name="T15" fmla="*/ 0 w 846"/>
                      <a:gd name="T16" fmla="*/ 0 h 507"/>
                      <a:gd name="T17" fmla="*/ 846 w 846"/>
                      <a:gd name="T18" fmla="*/ 507 h 507"/>
                    </a:gdLst>
                    <a:ahLst/>
                    <a:cxnLst>
                      <a:cxn ang="T10">
                        <a:pos x="T0" y="T1"/>
                      </a:cxn>
                      <a:cxn ang="T11">
                        <a:pos x="T2" y="T3"/>
                      </a:cxn>
                      <a:cxn ang="T12">
                        <a:pos x="T4" y="T5"/>
                      </a:cxn>
                      <a:cxn ang="T13">
                        <a:pos x="T6" y="T7"/>
                      </a:cxn>
                      <a:cxn ang="T14">
                        <a:pos x="T8" y="T9"/>
                      </a:cxn>
                    </a:cxnLst>
                    <a:rect l="T15" t="T16" r="T17" b="T18"/>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78023" name="Freeform 223">
                    <a:extLst>
                      <a:ext uri="{FF2B5EF4-FFF2-40B4-BE49-F238E27FC236}">
                        <a16:creationId xmlns:a16="http://schemas.microsoft.com/office/drawing/2014/main" id="{E09D8C2C-0F63-459C-B14C-435F87ADFC19}"/>
                      </a:ext>
                    </a:extLst>
                  </p:cNvPr>
                  <p:cNvSpPr>
                    <a:spLocks/>
                  </p:cNvSpPr>
                  <p:nvPr/>
                </p:nvSpPr>
                <p:spPr bwMode="auto">
                  <a:xfrm>
                    <a:off x="5227" y="1905"/>
                    <a:ext cx="106" cy="54"/>
                  </a:xfrm>
                  <a:custGeom>
                    <a:avLst/>
                    <a:gdLst>
                      <a:gd name="T0" fmla="*/ 0 w 637"/>
                      <a:gd name="T1" fmla="*/ 2 h 321"/>
                      <a:gd name="T2" fmla="*/ 6 w 637"/>
                      <a:gd name="T3" fmla="*/ 0 h 321"/>
                      <a:gd name="T4" fmla="*/ 18 w 637"/>
                      <a:gd name="T5" fmla="*/ 6 h 321"/>
                      <a:gd name="T6" fmla="*/ 12 w 637"/>
                      <a:gd name="T7" fmla="*/ 9 h 321"/>
                      <a:gd name="T8" fmla="*/ 0 w 637"/>
                      <a:gd name="T9" fmla="*/ 2 h 321"/>
                      <a:gd name="T10" fmla="*/ 0 60000 65536"/>
                      <a:gd name="T11" fmla="*/ 0 60000 65536"/>
                      <a:gd name="T12" fmla="*/ 0 60000 65536"/>
                      <a:gd name="T13" fmla="*/ 0 60000 65536"/>
                      <a:gd name="T14" fmla="*/ 0 60000 65536"/>
                      <a:gd name="T15" fmla="*/ 0 w 637"/>
                      <a:gd name="T16" fmla="*/ 0 h 321"/>
                      <a:gd name="T17" fmla="*/ 637 w 637"/>
                      <a:gd name="T18" fmla="*/ 321 h 321"/>
                    </a:gdLst>
                    <a:ahLst/>
                    <a:cxnLst>
                      <a:cxn ang="T10">
                        <a:pos x="T0" y="T1"/>
                      </a:cxn>
                      <a:cxn ang="T11">
                        <a:pos x="T2" y="T3"/>
                      </a:cxn>
                      <a:cxn ang="T12">
                        <a:pos x="T4" y="T5"/>
                      </a:cxn>
                      <a:cxn ang="T13">
                        <a:pos x="T6" y="T7"/>
                      </a:cxn>
                      <a:cxn ang="T14">
                        <a:pos x="T8" y="T9"/>
                      </a:cxn>
                    </a:cxnLst>
                    <a:rect l="T15" t="T16" r="T17" b="T18"/>
                    <a:pathLst>
                      <a:path w="637" h="321">
                        <a:moveTo>
                          <a:pt x="0" y="83"/>
                        </a:moveTo>
                        <a:lnTo>
                          <a:pt x="220" y="0"/>
                        </a:lnTo>
                        <a:lnTo>
                          <a:pt x="637" y="224"/>
                        </a:lnTo>
                        <a:lnTo>
                          <a:pt x="425" y="321"/>
                        </a:lnTo>
                        <a:lnTo>
                          <a:pt x="0" y="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24" name="Freeform 224">
                    <a:extLst>
                      <a:ext uri="{FF2B5EF4-FFF2-40B4-BE49-F238E27FC236}">
                        <a16:creationId xmlns:a16="http://schemas.microsoft.com/office/drawing/2014/main" id="{7FF7B149-1D81-4B59-8EEA-E76F568D083D}"/>
                      </a:ext>
                    </a:extLst>
                  </p:cNvPr>
                  <p:cNvSpPr>
                    <a:spLocks/>
                  </p:cNvSpPr>
                  <p:nvPr/>
                </p:nvSpPr>
                <p:spPr bwMode="auto">
                  <a:xfrm>
                    <a:off x="5270" y="1868"/>
                    <a:ext cx="156" cy="72"/>
                  </a:xfrm>
                  <a:custGeom>
                    <a:avLst/>
                    <a:gdLst>
                      <a:gd name="T0" fmla="*/ 0 w 938"/>
                      <a:gd name="T1" fmla="*/ 6 h 434"/>
                      <a:gd name="T2" fmla="*/ 11 w 938"/>
                      <a:gd name="T3" fmla="*/ 12 h 434"/>
                      <a:gd name="T4" fmla="*/ 26 w 938"/>
                      <a:gd name="T5" fmla="*/ 5 h 434"/>
                      <a:gd name="T6" fmla="*/ 15 w 938"/>
                      <a:gd name="T7" fmla="*/ 0 h 434"/>
                      <a:gd name="T8" fmla="*/ 0 w 938"/>
                      <a:gd name="T9" fmla="*/ 6 h 434"/>
                      <a:gd name="T10" fmla="*/ 0 60000 65536"/>
                      <a:gd name="T11" fmla="*/ 0 60000 65536"/>
                      <a:gd name="T12" fmla="*/ 0 60000 65536"/>
                      <a:gd name="T13" fmla="*/ 0 60000 65536"/>
                      <a:gd name="T14" fmla="*/ 0 60000 65536"/>
                      <a:gd name="T15" fmla="*/ 0 w 938"/>
                      <a:gd name="T16" fmla="*/ 0 h 434"/>
                      <a:gd name="T17" fmla="*/ 938 w 938"/>
                      <a:gd name="T18" fmla="*/ 434 h 434"/>
                    </a:gdLst>
                    <a:ahLst/>
                    <a:cxnLst>
                      <a:cxn ang="T10">
                        <a:pos x="T0" y="T1"/>
                      </a:cxn>
                      <a:cxn ang="T11">
                        <a:pos x="T2" y="T3"/>
                      </a:cxn>
                      <a:cxn ang="T12">
                        <a:pos x="T4" y="T5"/>
                      </a:cxn>
                      <a:cxn ang="T13">
                        <a:pos x="T6" y="T7"/>
                      </a:cxn>
                      <a:cxn ang="T14">
                        <a:pos x="T8" y="T9"/>
                      </a:cxn>
                    </a:cxnLst>
                    <a:rect l="T15" t="T16" r="T17" b="T18"/>
                    <a:pathLst>
                      <a:path w="938" h="434">
                        <a:moveTo>
                          <a:pt x="0" y="210"/>
                        </a:moveTo>
                        <a:lnTo>
                          <a:pt x="410" y="434"/>
                        </a:lnTo>
                        <a:lnTo>
                          <a:pt x="938" y="186"/>
                        </a:lnTo>
                        <a:lnTo>
                          <a:pt x="554" y="0"/>
                        </a:lnTo>
                        <a:lnTo>
                          <a:pt x="0" y="21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25" name="Freeform 225">
                    <a:extLst>
                      <a:ext uri="{FF2B5EF4-FFF2-40B4-BE49-F238E27FC236}">
                        <a16:creationId xmlns:a16="http://schemas.microsoft.com/office/drawing/2014/main" id="{475951BE-0C94-47B8-9A37-C37E834232D4}"/>
                      </a:ext>
                    </a:extLst>
                  </p:cNvPr>
                  <p:cNvSpPr>
                    <a:spLocks/>
                  </p:cNvSpPr>
                  <p:nvPr/>
                </p:nvSpPr>
                <p:spPr bwMode="auto">
                  <a:xfrm>
                    <a:off x="5188" y="1852"/>
                    <a:ext cx="172" cy="66"/>
                  </a:xfrm>
                  <a:custGeom>
                    <a:avLst/>
                    <a:gdLst>
                      <a:gd name="T0" fmla="*/ 6 w 1034"/>
                      <a:gd name="T1" fmla="*/ 11 h 395"/>
                      <a:gd name="T2" fmla="*/ 0 w 1034"/>
                      <a:gd name="T3" fmla="*/ 8 h 395"/>
                      <a:gd name="T4" fmla="*/ 24 w 1034"/>
                      <a:gd name="T5" fmla="*/ 0 h 395"/>
                      <a:gd name="T6" fmla="*/ 29 w 1034"/>
                      <a:gd name="T7" fmla="*/ 2 h 395"/>
                      <a:gd name="T8" fmla="*/ 6 w 1034"/>
                      <a:gd name="T9" fmla="*/ 11 h 395"/>
                      <a:gd name="T10" fmla="*/ 0 60000 65536"/>
                      <a:gd name="T11" fmla="*/ 0 60000 65536"/>
                      <a:gd name="T12" fmla="*/ 0 60000 65536"/>
                      <a:gd name="T13" fmla="*/ 0 60000 65536"/>
                      <a:gd name="T14" fmla="*/ 0 60000 65536"/>
                      <a:gd name="T15" fmla="*/ 0 w 1034"/>
                      <a:gd name="T16" fmla="*/ 0 h 395"/>
                      <a:gd name="T17" fmla="*/ 1034 w 1034"/>
                      <a:gd name="T18" fmla="*/ 395 h 395"/>
                    </a:gdLst>
                    <a:ahLst/>
                    <a:cxnLst>
                      <a:cxn ang="T10">
                        <a:pos x="T0" y="T1"/>
                      </a:cxn>
                      <a:cxn ang="T11">
                        <a:pos x="T2" y="T3"/>
                      </a:cxn>
                      <a:cxn ang="T12">
                        <a:pos x="T4" y="T5"/>
                      </a:cxn>
                      <a:cxn ang="T13">
                        <a:pos x="T6" y="T7"/>
                      </a:cxn>
                      <a:cxn ang="T14">
                        <a:pos x="T8" y="T9"/>
                      </a:cxn>
                    </a:cxnLst>
                    <a:rect l="T15" t="T16" r="T17" b="T18"/>
                    <a:pathLst>
                      <a:path w="1034" h="395">
                        <a:moveTo>
                          <a:pt x="216" y="395"/>
                        </a:moveTo>
                        <a:lnTo>
                          <a:pt x="0" y="285"/>
                        </a:lnTo>
                        <a:lnTo>
                          <a:pt x="867" y="0"/>
                        </a:lnTo>
                        <a:lnTo>
                          <a:pt x="1034" y="82"/>
                        </a:lnTo>
                        <a:lnTo>
                          <a:pt x="216" y="39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26" name="Line 226">
                    <a:extLst>
                      <a:ext uri="{FF2B5EF4-FFF2-40B4-BE49-F238E27FC236}">
                        <a16:creationId xmlns:a16="http://schemas.microsoft.com/office/drawing/2014/main" id="{2C6EF617-EC9E-4004-A688-5BB887922AE2}"/>
                      </a:ext>
                    </a:extLst>
                  </p:cNvPr>
                  <p:cNvSpPr>
                    <a:spLocks noChangeShapeType="1"/>
                  </p:cNvSpPr>
                  <p:nvPr/>
                </p:nvSpPr>
                <p:spPr bwMode="auto">
                  <a:xfrm flipV="1">
                    <a:off x="5193" y="1855"/>
                    <a:ext cx="148" cy="51"/>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27" name="Line 227">
                    <a:extLst>
                      <a:ext uri="{FF2B5EF4-FFF2-40B4-BE49-F238E27FC236}">
                        <a16:creationId xmlns:a16="http://schemas.microsoft.com/office/drawing/2014/main" id="{52BF69A3-10D1-44B3-AEB3-B808357709C6}"/>
                      </a:ext>
                    </a:extLst>
                  </p:cNvPr>
                  <p:cNvSpPr>
                    <a:spLocks noChangeShapeType="1"/>
                  </p:cNvSpPr>
                  <p:nvPr/>
                </p:nvSpPr>
                <p:spPr bwMode="auto">
                  <a:xfrm flipV="1">
                    <a:off x="5205" y="1858"/>
                    <a:ext cx="144" cy="5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28" name="Line 228">
                    <a:extLst>
                      <a:ext uri="{FF2B5EF4-FFF2-40B4-BE49-F238E27FC236}">
                        <a16:creationId xmlns:a16="http://schemas.microsoft.com/office/drawing/2014/main" id="{713E7FD4-F5F4-476A-9543-BF7846521023}"/>
                      </a:ext>
                    </a:extLst>
                  </p:cNvPr>
                  <p:cNvSpPr>
                    <a:spLocks noChangeShapeType="1"/>
                  </p:cNvSpPr>
                  <p:nvPr/>
                </p:nvSpPr>
                <p:spPr bwMode="auto">
                  <a:xfrm flipV="1">
                    <a:off x="5214" y="1862"/>
                    <a:ext cx="141" cy="54"/>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29" name="Line 229">
                    <a:extLst>
                      <a:ext uri="{FF2B5EF4-FFF2-40B4-BE49-F238E27FC236}">
                        <a16:creationId xmlns:a16="http://schemas.microsoft.com/office/drawing/2014/main" id="{829C9FBF-4607-4BB1-85FC-E6AE707D2782}"/>
                      </a:ext>
                    </a:extLst>
                  </p:cNvPr>
                  <p:cNvSpPr>
                    <a:spLocks noChangeShapeType="1"/>
                  </p:cNvSpPr>
                  <p:nvPr/>
                </p:nvSpPr>
                <p:spPr bwMode="auto">
                  <a:xfrm flipV="1">
                    <a:off x="5235" y="1871"/>
                    <a:ext cx="138" cy="5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0" name="Line 230">
                    <a:extLst>
                      <a:ext uri="{FF2B5EF4-FFF2-40B4-BE49-F238E27FC236}">
                        <a16:creationId xmlns:a16="http://schemas.microsoft.com/office/drawing/2014/main" id="{E4412588-E35E-4DA2-956C-6EA724D42E5D}"/>
                      </a:ext>
                    </a:extLst>
                  </p:cNvPr>
                  <p:cNvSpPr>
                    <a:spLocks noChangeShapeType="1"/>
                  </p:cNvSpPr>
                  <p:nvPr/>
                </p:nvSpPr>
                <p:spPr bwMode="auto">
                  <a:xfrm flipV="1">
                    <a:off x="5246" y="1877"/>
                    <a:ext cx="137" cy="5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1" name="Line 231">
                    <a:extLst>
                      <a:ext uri="{FF2B5EF4-FFF2-40B4-BE49-F238E27FC236}">
                        <a16:creationId xmlns:a16="http://schemas.microsoft.com/office/drawing/2014/main" id="{BBFB3BF7-3213-4097-8C08-58091C169965}"/>
                      </a:ext>
                    </a:extLst>
                  </p:cNvPr>
                  <p:cNvSpPr>
                    <a:spLocks noChangeShapeType="1"/>
                  </p:cNvSpPr>
                  <p:nvPr/>
                </p:nvSpPr>
                <p:spPr bwMode="auto">
                  <a:xfrm flipV="1">
                    <a:off x="5261" y="1885"/>
                    <a:ext cx="124"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2" name="Line 232">
                    <a:extLst>
                      <a:ext uri="{FF2B5EF4-FFF2-40B4-BE49-F238E27FC236}">
                        <a16:creationId xmlns:a16="http://schemas.microsoft.com/office/drawing/2014/main" id="{61E16693-8B73-493C-AFC5-D5B4F651E4F8}"/>
                      </a:ext>
                    </a:extLst>
                  </p:cNvPr>
                  <p:cNvSpPr>
                    <a:spLocks noChangeShapeType="1"/>
                  </p:cNvSpPr>
                  <p:nvPr/>
                </p:nvSpPr>
                <p:spPr bwMode="auto">
                  <a:xfrm flipV="1">
                    <a:off x="5274" y="1890"/>
                    <a:ext cx="119"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3" name="Line 233">
                    <a:extLst>
                      <a:ext uri="{FF2B5EF4-FFF2-40B4-BE49-F238E27FC236}">
                        <a16:creationId xmlns:a16="http://schemas.microsoft.com/office/drawing/2014/main" id="{BBBBB25A-4C08-48D9-A89A-BB41A48306E2}"/>
                      </a:ext>
                    </a:extLst>
                  </p:cNvPr>
                  <p:cNvSpPr>
                    <a:spLocks noChangeShapeType="1"/>
                  </p:cNvSpPr>
                  <p:nvPr/>
                </p:nvSpPr>
                <p:spPr bwMode="auto">
                  <a:xfrm flipV="1">
                    <a:off x="5291" y="1897"/>
                    <a:ext cx="114" cy="5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4" name="Line 234">
                    <a:extLst>
                      <a:ext uri="{FF2B5EF4-FFF2-40B4-BE49-F238E27FC236}">
                        <a16:creationId xmlns:a16="http://schemas.microsoft.com/office/drawing/2014/main" id="{29821075-BC6D-47AA-9682-91F91F26C4EA}"/>
                      </a:ext>
                    </a:extLst>
                  </p:cNvPr>
                  <p:cNvSpPr>
                    <a:spLocks noChangeShapeType="1"/>
                  </p:cNvSpPr>
                  <p:nvPr/>
                </p:nvSpPr>
                <p:spPr bwMode="auto">
                  <a:xfrm>
                    <a:off x="5239" y="1915"/>
                    <a:ext cx="71" cy="4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5" name="Line 235">
                    <a:extLst>
                      <a:ext uri="{FF2B5EF4-FFF2-40B4-BE49-F238E27FC236}">
                        <a16:creationId xmlns:a16="http://schemas.microsoft.com/office/drawing/2014/main" id="{7257DDA4-AB59-4950-94E6-580670654EAD}"/>
                      </a:ext>
                    </a:extLst>
                  </p:cNvPr>
                  <p:cNvSpPr>
                    <a:spLocks noChangeShapeType="1"/>
                  </p:cNvSpPr>
                  <p:nvPr/>
                </p:nvSpPr>
                <p:spPr bwMode="auto">
                  <a:xfrm>
                    <a:off x="5255" y="1910"/>
                    <a:ext cx="69" cy="38"/>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6" name="Line 236">
                    <a:extLst>
                      <a:ext uri="{FF2B5EF4-FFF2-40B4-BE49-F238E27FC236}">
                        <a16:creationId xmlns:a16="http://schemas.microsoft.com/office/drawing/2014/main" id="{3AF2F164-3B79-4374-B396-A32F7DC3775B}"/>
                      </a:ext>
                    </a:extLst>
                  </p:cNvPr>
                  <p:cNvSpPr>
                    <a:spLocks noChangeShapeType="1"/>
                  </p:cNvSpPr>
                  <p:nvPr/>
                </p:nvSpPr>
                <p:spPr bwMode="auto">
                  <a:xfrm>
                    <a:off x="5285" y="1897"/>
                    <a:ext cx="68" cy="3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7" name="Line 237">
                    <a:extLst>
                      <a:ext uri="{FF2B5EF4-FFF2-40B4-BE49-F238E27FC236}">
                        <a16:creationId xmlns:a16="http://schemas.microsoft.com/office/drawing/2014/main" id="{1BD6E56C-4AAA-4495-B920-8DBD3B691C45}"/>
                      </a:ext>
                    </a:extLst>
                  </p:cNvPr>
                  <p:cNvSpPr>
                    <a:spLocks noChangeShapeType="1"/>
                  </p:cNvSpPr>
                  <p:nvPr/>
                </p:nvSpPr>
                <p:spPr bwMode="auto">
                  <a:xfrm>
                    <a:off x="5301" y="1891"/>
                    <a:ext cx="67" cy="3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8" name="Line 238">
                    <a:extLst>
                      <a:ext uri="{FF2B5EF4-FFF2-40B4-BE49-F238E27FC236}">
                        <a16:creationId xmlns:a16="http://schemas.microsoft.com/office/drawing/2014/main" id="{C84CA9D1-B741-49BC-9DE9-7141F5353D45}"/>
                      </a:ext>
                    </a:extLst>
                  </p:cNvPr>
                  <p:cNvSpPr>
                    <a:spLocks noChangeShapeType="1"/>
                  </p:cNvSpPr>
                  <p:nvPr/>
                </p:nvSpPr>
                <p:spPr bwMode="auto">
                  <a:xfrm>
                    <a:off x="5318" y="1886"/>
                    <a:ext cx="65" cy="3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39" name="Line 239">
                    <a:extLst>
                      <a:ext uri="{FF2B5EF4-FFF2-40B4-BE49-F238E27FC236}">
                        <a16:creationId xmlns:a16="http://schemas.microsoft.com/office/drawing/2014/main" id="{12AD6A26-5D4E-4290-AB43-461BC4D02AB3}"/>
                      </a:ext>
                    </a:extLst>
                  </p:cNvPr>
                  <p:cNvSpPr>
                    <a:spLocks noChangeShapeType="1"/>
                  </p:cNvSpPr>
                  <p:nvPr/>
                </p:nvSpPr>
                <p:spPr bwMode="auto">
                  <a:xfrm>
                    <a:off x="5332" y="1880"/>
                    <a:ext cx="64" cy="34"/>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40" name="Line 240">
                    <a:extLst>
                      <a:ext uri="{FF2B5EF4-FFF2-40B4-BE49-F238E27FC236}">
                        <a16:creationId xmlns:a16="http://schemas.microsoft.com/office/drawing/2014/main" id="{DED0F5F4-3178-4018-A819-276EB5FC3805}"/>
                      </a:ext>
                    </a:extLst>
                  </p:cNvPr>
                  <p:cNvSpPr>
                    <a:spLocks noChangeShapeType="1"/>
                  </p:cNvSpPr>
                  <p:nvPr/>
                </p:nvSpPr>
                <p:spPr bwMode="auto">
                  <a:xfrm>
                    <a:off x="5346" y="1874"/>
                    <a:ext cx="64" cy="3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41" name="Line 241">
                    <a:extLst>
                      <a:ext uri="{FF2B5EF4-FFF2-40B4-BE49-F238E27FC236}">
                        <a16:creationId xmlns:a16="http://schemas.microsoft.com/office/drawing/2014/main" id="{F836A601-82D9-4ABA-A7F4-456BA26E9FCA}"/>
                      </a:ext>
                    </a:extLst>
                  </p:cNvPr>
                  <p:cNvSpPr>
                    <a:spLocks noChangeShapeType="1"/>
                  </p:cNvSpPr>
                  <p:nvPr/>
                </p:nvSpPr>
                <p:spPr bwMode="auto">
                  <a:xfrm>
                    <a:off x="5209" y="1892"/>
                    <a:ext cx="35" cy="18"/>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42" name="Line 242">
                    <a:extLst>
                      <a:ext uri="{FF2B5EF4-FFF2-40B4-BE49-F238E27FC236}">
                        <a16:creationId xmlns:a16="http://schemas.microsoft.com/office/drawing/2014/main" id="{C11EB1F7-0E20-400C-A33B-6382CC048FC2}"/>
                      </a:ext>
                    </a:extLst>
                  </p:cNvPr>
                  <p:cNvSpPr>
                    <a:spLocks noChangeShapeType="1"/>
                  </p:cNvSpPr>
                  <p:nvPr/>
                </p:nvSpPr>
                <p:spPr bwMode="auto">
                  <a:xfrm>
                    <a:off x="5232" y="1885"/>
                    <a:ext cx="32" cy="1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43" name="Line 243">
                    <a:extLst>
                      <a:ext uri="{FF2B5EF4-FFF2-40B4-BE49-F238E27FC236}">
                        <a16:creationId xmlns:a16="http://schemas.microsoft.com/office/drawing/2014/main" id="{CE93AAF9-8911-4A05-8179-C9FD9E3980BD}"/>
                      </a:ext>
                    </a:extLst>
                  </p:cNvPr>
                  <p:cNvSpPr>
                    <a:spLocks noChangeShapeType="1"/>
                  </p:cNvSpPr>
                  <p:nvPr/>
                </p:nvSpPr>
                <p:spPr bwMode="auto">
                  <a:xfrm>
                    <a:off x="5252" y="1879"/>
                    <a:ext cx="33" cy="1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44" name="Line 244">
                    <a:extLst>
                      <a:ext uri="{FF2B5EF4-FFF2-40B4-BE49-F238E27FC236}">
                        <a16:creationId xmlns:a16="http://schemas.microsoft.com/office/drawing/2014/main" id="{758AB095-2BA4-4B5D-B141-F9BF8B8BD406}"/>
                      </a:ext>
                    </a:extLst>
                  </p:cNvPr>
                  <p:cNvSpPr>
                    <a:spLocks noChangeShapeType="1"/>
                  </p:cNvSpPr>
                  <p:nvPr/>
                </p:nvSpPr>
                <p:spPr bwMode="auto">
                  <a:xfrm>
                    <a:off x="5272" y="1872"/>
                    <a:ext cx="32" cy="1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45" name="Line 245">
                    <a:extLst>
                      <a:ext uri="{FF2B5EF4-FFF2-40B4-BE49-F238E27FC236}">
                        <a16:creationId xmlns:a16="http://schemas.microsoft.com/office/drawing/2014/main" id="{9893A211-1BE5-42AB-A7D4-17A7A5FE3434}"/>
                      </a:ext>
                    </a:extLst>
                  </p:cNvPr>
                  <p:cNvSpPr>
                    <a:spLocks noChangeShapeType="1"/>
                  </p:cNvSpPr>
                  <p:nvPr/>
                </p:nvSpPr>
                <p:spPr bwMode="auto">
                  <a:xfrm>
                    <a:off x="5292" y="1865"/>
                    <a:ext cx="31" cy="1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046" name="Line 246">
                    <a:extLst>
                      <a:ext uri="{FF2B5EF4-FFF2-40B4-BE49-F238E27FC236}">
                        <a16:creationId xmlns:a16="http://schemas.microsoft.com/office/drawing/2014/main" id="{0C9174D6-4218-43BF-8E3F-743E58F8E89F}"/>
                      </a:ext>
                    </a:extLst>
                  </p:cNvPr>
                  <p:cNvSpPr>
                    <a:spLocks noChangeShapeType="1"/>
                  </p:cNvSpPr>
                  <p:nvPr/>
                </p:nvSpPr>
                <p:spPr bwMode="auto">
                  <a:xfrm>
                    <a:off x="5315" y="1858"/>
                    <a:ext cx="29" cy="1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77898" name="Group 247">
              <a:extLst>
                <a:ext uri="{FF2B5EF4-FFF2-40B4-BE49-F238E27FC236}">
                  <a16:creationId xmlns:a16="http://schemas.microsoft.com/office/drawing/2014/main" id="{07B845CD-9239-4601-A351-5C2A4A9178E3}"/>
                </a:ext>
              </a:extLst>
            </p:cNvPr>
            <p:cNvGrpSpPr>
              <a:grpSpLocks/>
            </p:cNvGrpSpPr>
            <p:nvPr/>
          </p:nvGrpSpPr>
          <p:grpSpPr bwMode="auto">
            <a:xfrm>
              <a:off x="8412687" y="5324475"/>
              <a:ext cx="552450" cy="246062"/>
              <a:chOff x="5266" y="2029"/>
              <a:chExt cx="348" cy="155"/>
            </a:xfrm>
          </p:grpSpPr>
          <p:sp>
            <p:nvSpPr>
              <p:cNvPr id="78010" name="Freeform 248">
                <a:extLst>
                  <a:ext uri="{FF2B5EF4-FFF2-40B4-BE49-F238E27FC236}">
                    <a16:creationId xmlns:a16="http://schemas.microsoft.com/office/drawing/2014/main" id="{15CB8AA5-76CD-49CA-B356-3E7C79C73D2B}"/>
                  </a:ext>
                </a:extLst>
              </p:cNvPr>
              <p:cNvSpPr>
                <a:spLocks/>
              </p:cNvSpPr>
              <p:nvPr/>
            </p:nvSpPr>
            <p:spPr bwMode="auto">
              <a:xfrm>
                <a:off x="5266" y="2029"/>
                <a:ext cx="348" cy="155"/>
              </a:xfrm>
              <a:custGeom>
                <a:avLst/>
                <a:gdLst>
                  <a:gd name="T0" fmla="*/ 5 w 2091"/>
                  <a:gd name="T1" fmla="*/ 26 h 931"/>
                  <a:gd name="T2" fmla="*/ 0 w 2091"/>
                  <a:gd name="T3" fmla="*/ 25 h 931"/>
                  <a:gd name="T4" fmla="*/ 0 w 2091"/>
                  <a:gd name="T5" fmla="*/ 19 h 931"/>
                  <a:gd name="T6" fmla="*/ 0 w 2091"/>
                  <a:gd name="T7" fmla="*/ 15 h 931"/>
                  <a:gd name="T8" fmla="*/ 3 w 2091"/>
                  <a:gd name="T9" fmla="*/ 12 h 931"/>
                  <a:gd name="T10" fmla="*/ 6 w 2091"/>
                  <a:gd name="T11" fmla="*/ 11 h 931"/>
                  <a:gd name="T12" fmla="*/ 13 w 2091"/>
                  <a:gd name="T13" fmla="*/ 8 h 931"/>
                  <a:gd name="T14" fmla="*/ 23 w 2091"/>
                  <a:gd name="T15" fmla="*/ 6 h 931"/>
                  <a:gd name="T16" fmla="*/ 25 w 2091"/>
                  <a:gd name="T17" fmla="*/ 5 h 931"/>
                  <a:gd name="T18" fmla="*/ 26 w 2091"/>
                  <a:gd name="T19" fmla="*/ 6 h 931"/>
                  <a:gd name="T20" fmla="*/ 27 w 2091"/>
                  <a:gd name="T21" fmla="*/ 5 h 931"/>
                  <a:gd name="T22" fmla="*/ 27 w 2091"/>
                  <a:gd name="T23" fmla="*/ 5 h 931"/>
                  <a:gd name="T24" fmla="*/ 28 w 2091"/>
                  <a:gd name="T25" fmla="*/ 5 h 931"/>
                  <a:gd name="T26" fmla="*/ 29 w 2091"/>
                  <a:gd name="T27" fmla="*/ 5 h 931"/>
                  <a:gd name="T28" fmla="*/ 29 w 2091"/>
                  <a:gd name="T29" fmla="*/ 4 h 931"/>
                  <a:gd name="T30" fmla="*/ 30 w 2091"/>
                  <a:gd name="T31" fmla="*/ 3 h 931"/>
                  <a:gd name="T32" fmla="*/ 31 w 2091"/>
                  <a:gd name="T33" fmla="*/ 3 h 931"/>
                  <a:gd name="T34" fmla="*/ 32 w 2091"/>
                  <a:gd name="T35" fmla="*/ 3 h 931"/>
                  <a:gd name="T36" fmla="*/ 31 w 2091"/>
                  <a:gd name="T37" fmla="*/ 2 h 931"/>
                  <a:gd name="T38" fmla="*/ 33 w 2091"/>
                  <a:gd name="T39" fmla="*/ 0 h 931"/>
                  <a:gd name="T40" fmla="*/ 57 w 2091"/>
                  <a:gd name="T41" fmla="*/ 1 h 931"/>
                  <a:gd name="T42" fmla="*/ 56 w 2091"/>
                  <a:gd name="T43" fmla="*/ 3 h 931"/>
                  <a:gd name="T44" fmla="*/ 57 w 2091"/>
                  <a:gd name="T45" fmla="*/ 5 h 931"/>
                  <a:gd name="T46" fmla="*/ 57 w 2091"/>
                  <a:gd name="T47" fmla="*/ 7 h 931"/>
                  <a:gd name="T48" fmla="*/ 58 w 2091"/>
                  <a:gd name="T49" fmla="*/ 9 h 931"/>
                  <a:gd name="T50" fmla="*/ 58 w 2091"/>
                  <a:gd name="T51" fmla="*/ 12 h 931"/>
                  <a:gd name="T52" fmla="*/ 58 w 2091"/>
                  <a:gd name="T53" fmla="*/ 14 h 931"/>
                  <a:gd name="T54" fmla="*/ 57 w 2091"/>
                  <a:gd name="T55" fmla="*/ 15 h 931"/>
                  <a:gd name="T56" fmla="*/ 56 w 2091"/>
                  <a:gd name="T57" fmla="*/ 17 h 931"/>
                  <a:gd name="T58" fmla="*/ 55 w 2091"/>
                  <a:gd name="T59" fmla="*/ 17 h 931"/>
                  <a:gd name="T60" fmla="*/ 53 w 2091"/>
                  <a:gd name="T61" fmla="*/ 18 h 931"/>
                  <a:gd name="T62" fmla="*/ 51 w 2091"/>
                  <a:gd name="T63" fmla="*/ 19 h 931"/>
                  <a:gd name="T64" fmla="*/ 50 w 2091"/>
                  <a:gd name="T65" fmla="*/ 20 h 931"/>
                  <a:gd name="T66" fmla="*/ 49 w 2091"/>
                  <a:gd name="T67" fmla="*/ 21 h 931"/>
                  <a:gd name="T68" fmla="*/ 47 w 2091"/>
                  <a:gd name="T69" fmla="*/ 22 h 931"/>
                  <a:gd name="T70" fmla="*/ 44 w 2091"/>
                  <a:gd name="T71" fmla="*/ 22 h 931"/>
                  <a:gd name="T72" fmla="*/ 41 w 2091"/>
                  <a:gd name="T73" fmla="*/ 23 h 931"/>
                  <a:gd name="T74" fmla="*/ 38 w 2091"/>
                  <a:gd name="T75" fmla="*/ 23 h 931"/>
                  <a:gd name="T76" fmla="*/ 35 w 2091"/>
                  <a:gd name="T77" fmla="*/ 23 h 931"/>
                  <a:gd name="T78" fmla="*/ 33 w 2091"/>
                  <a:gd name="T79" fmla="*/ 22 h 931"/>
                  <a:gd name="T80" fmla="*/ 32 w 2091"/>
                  <a:gd name="T81" fmla="*/ 23 h 931"/>
                  <a:gd name="T82" fmla="*/ 29 w 2091"/>
                  <a:gd name="T83" fmla="*/ 23 h 931"/>
                  <a:gd name="T84" fmla="*/ 16 w 2091"/>
                  <a:gd name="T85" fmla="*/ 25 h 931"/>
                  <a:gd name="T86" fmla="*/ 11 w 2091"/>
                  <a:gd name="T87" fmla="*/ 26 h 931"/>
                  <a:gd name="T88" fmla="*/ 5 w 2091"/>
                  <a:gd name="T89" fmla="*/ 26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91"/>
                  <a:gd name="T136" fmla="*/ 0 h 931"/>
                  <a:gd name="T137" fmla="*/ 2091 w 2091"/>
                  <a:gd name="T138" fmla="*/ 931 h 9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78011" name="Freeform 249">
                <a:extLst>
                  <a:ext uri="{FF2B5EF4-FFF2-40B4-BE49-F238E27FC236}">
                    <a16:creationId xmlns:a16="http://schemas.microsoft.com/office/drawing/2014/main" id="{F0E66C97-5DF0-41AF-B724-A91A774ACFAC}"/>
                  </a:ext>
                </a:extLst>
              </p:cNvPr>
              <p:cNvSpPr>
                <a:spLocks/>
              </p:cNvSpPr>
              <p:nvPr/>
            </p:nvSpPr>
            <p:spPr bwMode="auto">
              <a:xfrm>
                <a:off x="5268" y="2043"/>
                <a:ext cx="342" cy="138"/>
              </a:xfrm>
              <a:custGeom>
                <a:avLst/>
                <a:gdLst>
                  <a:gd name="T0" fmla="*/ 55 w 2049"/>
                  <a:gd name="T1" fmla="*/ 2 h 829"/>
                  <a:gd name="T2" fmla="*/ 57 w 2049"/>
                  <a:gd name="T3" fmla="*/ 5 h 829"/>
                  <a:gd name="T4" fmla="*/ 56 w 2049"/>
                  <a:gd name="T5" fmla="*/ 14 h 829"/>
                  <a:gd name="T6" fmla="*/ 52 w 2049"/>
                  <a:gd name="T7" fmla="*/ 14 h 829"/>
                  <a:gd name="T8" fmla="*/ 49 w 2049"/>
                  <a:gd name="T9" fmla="*/ 17 h 829"/>
                  <a:gd name="T10" fmla="*/ 41 w 2049"/>
                  <a:gd name="T11" fmla="*/ 19 h 829"/>
                  <a:gd name="T12" fmla="*/ 33 w 2049"/>
                  <a:gd name="T13" fmla="*/ 19 h 829"/>
                  <a:gd name="T14" fmla="*/ 36 w 2049"/>
                  <a:gd name="T15" fmla="*/ 16 h 829"/>
                  <a:gd name="T16" fmla="*/ 32 w 2049"/>
                  <a:gd name="T17" fmla="*/ 19 h 829"/>
                  <a:gd name="T18" fmla="*/ 28 w 2049"/>
                  <a:gd name="T19" fmla="*/ 20 h 829"/>
                  <a:gd name="T20" fmla="*/ 31 w 2049"/>
                  <a:gd name="T21" fmla="*/ 18 h 829"/>
                  <a:gd name="T22" fmla="*/ 27 w 2049"/>
                  <a:gd name="T23" fmla="*/ 20 h 829"/>
                  <a:gd name="T24" fmla="*/ 14 w 2049"/>
                  <a:gd name="T25" fmla="*/ 22 h 829"/>
                  <a:gd name="T26" fmla="*/ 14 w 2049"/>
                  <a:gd name="T27" fmla="*/ 21 h 829"/>
                  <a:gd name="T28" fmla="*/ 14 w 2049"/>
                  <a:gd name="T29" fmla="*/ 20 h 829"/>
                  <a:gd name="T30" fmla="*/ 9 w 2049"/>
                  <a:gd name="T31" fmla="*/ 23 h 829"/>
                  <a:gd name="T32" fmla="*/ 13 w 2049"/>
                  <a:gd name="T33" fmla="*/ 18 h 829"/>
                  <a:gd name="T34" fmla="*/ 8 w 2049"/>
                  <a:gd name="T35" fmla="*/ 21 h 829"/>
                  <a:gd name="T36" fmla="*/ 6 w 2049"/>
                  <a:gd name="T37" fmla="*/ 21 h 829"/>
                  <a:gd name="T38" fmla="*/ 5 w 2049"/>
                  <a:gd name="T39" fmla="*/ 21 h 829"/>
                  <a:gd name="T40" fmla="*/ 2 w 2049"/>
                  <a:gd name="T41" fmla="*/ 22 h 829"/>
                  <a:gd name="T42" fmla="*/ 0 w 2049"/>
                  <a:gd name="T43" fmla="*/ 19 h 829"/>
                  <a:gd name="T44" fmla="*/ 1 w 2049"/>
                  <a:gd name="T45" fmla="*/ 12 h 829"/>
                  <a:gd name="T46" fmla="*/ 8 w 2049"/>
                  <a:gd name="T47" fmla="*/ 8 h 829"/>
                  <a:gd name="T48" fmla="*/ 22 w 2049"/>
                  <a:gd name="T49" fmla="*/ 4 h 829"/>
                  <a:gd name="T50" fmla="*/ 27 w 2049"/>
                  <a:gd name="T51" fmla="*/ 6 h 829"/>
                  <a:gd name="T52" fmla="*/ 29 w 2049"/>
                  <a:gd name="T53" fmla="*/ 6 h 829"/>
                  <a:gd name="T54" fmla="*/ 27 w 2049"/>
                  <a:gd name="T55" fmla="*/ 4 h 829"/>
                  <a:gd name="T56" fmla="*/ 28 w 2049"/>
                  <a:gd name="T57" fmla="*/ 3 h 829"/>
                  <a:gd name="T58" fmla="*/ 30 w 2049"/>
                  <a:gd name="T59" fmla="*/ 4 h 829"/>
                  <a:gd name="T60" fmla="*/ 30 w 2049"/>
                  <a:gd name="T61" fmla="*/ 4 h 829"/>
                  <a:gd name="T62" fmla="*/ 30 w 2049"/>
                  <a:gd name="T63" fmla="*/ 2 h 829"/>
                  <a:gd name="T64" fmla="*/ 33 w 2049"/>
                  <a:gd name="T65" fmla="*/ 3 h 829"/>
                  <a:gd name="T66" fmla="*/ 33 w 2049"/>
                  <a:gd name="T67" fmla="*/ 2 h 829"/>
                  <a:gd name="T68" fmla="*/ 32 w 2049"/>
                  <a:gd name="T69" fmla="*/ 0 h 829"/>
                  <a:gd name="T70" fmla="*/ 36 w 2049"/>
                  <a:gd name="T71" fmla="*/ 1 h 829"/>
                  <a:gd name="T72" fmla="*/ 42 w 2049"/>
                  <a:gd name="T73" fmla="*/ 3 h 829"/>
                  <a:gd name="T74" fmla="*/ 44 w 2049"/>
                  <a:gd name="T75" fmla="*/ 1 h 829"/>
                  <a:gd name="T76" fmla="*/ 45 w 2049"/>
                  <a:gd name="T77" fmla="*/ 3 h 829"/>
                  <a:gd name="T78" fmla="*/ 49 w 2049"/>
                  <a:gd name="T79" fmla="*/ 2 h 829"/>
                  <a:gd name="T80" fmla="*/ 50 w 2049"/>
                  <a:gd name="T81" fmla="*/ 4 h 829"/>
                  <a:gd name="T82" fmla="*/ 54 w 2049"/>
                  <a:gd name="T83" fmla="*/ 3 h 829"/>
                  <a:gd name="T84" fmla="*/ 55 w 2049"/>
                  <a:gd name="T85" fmla="*/ 1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49"/>
                  <a:gd name="T130" fmla="*/ 0 h 829"/>
                  <a:gd name="T131" fmla="*/ 2049 w 2049"/>
                  <a:gd name="T132" fmla="*/ 829 h 8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12" name="Freeform 250">
                <a:extLst>
                  <a:ext uri="{FF2B5EF4-FFF2-40B4-BE49-F238E27FC236}">
                    <a16:creationId xmlns:a16="http://schemas.microsoft.com/office/drawing/2014/main" id="{1CBA9113-0399-4964-9175-53594649C959}"/>
                  </a:ext>
                </a:extLst>
              </p:cNvPr>
              <p:cNvSpPr>
                <a:spLocks/>
              </p:cNvSpPr>
              <p:nvPr/>
            </p:nvSpPr>
            <p:spPr bwMode="auto">
              <a:xfrm>
                <a:off x="5515" y="2093"/>
                <a:ext cx="47" cy="8"/>
              </a:xfrm>
              <a:custGeom>
                <a:avLst/>
                <a:gdLst>
                  <a:gd name="T0" fmla="*/ 8 w 280"/>
                  <a:gd name="T1" fmla="*/ 0 h 48"/>
                  <a:gd name="T2" fmla="*/ 4 w 280"/>
                  <a:gd name="T3" fmla="*/ 1 h 48"/>
                  <a:gd name="T4" fmla="*/ 0 w 280"/>
                  <a:gd name="T5" fmla="*/ 1 h 48"/>
                  <a:gd name="T6" fmla="*/ 8 w 280"/>
                  <a:gd name="T7" fmla="*/ 0 h 48"/>
                  <a:gd name="T8" fmla="*/ 0 60000 65536"/>
                  <a:gd name="T9" fmla="*/ 0 60000 65536"/>
                  <a:gd name="T10" fmla="*/ 0 60000 65536"/>
                  <a:gd name="T11" fmla="*/ 0 60000 65536"/>
                  <a:gd name="T12" fmla="*/ 0 w 280"/>
                  <a:gd name="T13" fmla="*/ 0 h 48"/>
                  <a:gd name="T14" fmla="*/ 280 w 280"/>
                  <a:gd name="T15" fmla="*/ 48 h 48"/>
                </a:gdLst>
                <a:ahLst/>
                <a:cxnLst>
                  <a:cxn ang="T8">
                    <a:pos x="T0" y="T1"/>
                  </a:cxn>
                  <a:cxn ang="T9">
                    <a:pos x="T2" y="T3"/>
                  </a:cxn>
                  <a:cxn ang="T10">
                    <a:pos x="T4" y="T5"/>
                  </a:cxn>
                  <a:cxn ang="T11">
                    <a:pos x="T6" y="T7"/>
                  </a:cxn>
                </a:cxnLst>
                <a:rect l="T12" t="T13" r="T14" b="T15"/>
                <a:pathLst>
                  <a:path w="280" h="48">
                    <a:moveTo>
                      <a:pt x="280" y="0"/>
                    </a:moveTo>
                    <a:lnTo>
                      <a:pt x="149" y="48"/>
                    </a:lnTo>
                    <a:lnTo>
                      <a:pt x="0" y="35"/>
                    </a:lnTo>
                    <a:lnTo>
                      <a:pt x="28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13" name="Freeform 251">
                <a:extLst>
                  <a:ext uri="{FF2B5EF4-FFF2-40B4-BE49-F238E27FC236}">
                    <a16:creationId xmlns:a16="http://schemas.microsoft.com/office/drawing/2014/main" id="{E9630A03-D170-4BB0-BB9E-1C03E9F86C8A}"/>
                  </a:ext>
                </a:extLst>
              </p:cNvPr>
              <p:cNvSpPr>
                <a:spLocks/>
              </p:cNvSpPr>
              <p:nvPr/>
            </p:nvSpPr>
            <p:spPr bwMode="auto">
              <a:xfrm>
                <a:off x="5580" y="2080"/>
                <a:ext cx="28" cy="10"/>
              </a:xfrm>
              <a:custGeom>
                <a:avLst/>
                <a:gdLst>
                  <a:gd name="T0" fmla="*/ 5 w 170"/>
                  <a:gd name="T1" fmla="*/ 0 h 57"/>
                  <a:gd name="T2" fmla="*/ 3 w 170"/>
                  <a:gd name="T3" fmla="*/ 1 h 57"/>
                  <a:gd name="T4" fmla="*/ 0 w 170"/>
                  <a:gd name="T5" fmla="*/ 2 h 57"/>
                  <a:gd name="T6" fmla="*/ 3 w 170"/>
                  <a:gd name="T7" fmla="*/ 2 h 57"/>
                  <a:gd name="T8" fmla="*/ 5 w 170"/>
                  <a:gd name="T9" fmla="*/ 0 h 57"/>
                  <a:gd name="T10" fmla="*/ 0 60000 65536"/>
                  <a:gd name="T11" fmla="*/ 0 60000 65536"/>
                  <a:gd name="T12" fmla="*/ 0 60000 65536"/>
                  <a:gd name="T13" fmla="*/ 0 60000 65536"/>
                  <a:gd name="T14" fmla="*/ 0 60000 65536"/>
                  <a:gd name="T15" fmla="*/ 0 w 170"/>
                  <a:gd name="T16" fmla="*/ 0 h 57"/>
                  <a:gd name="T17" fmla="*/ 170 w 170"/>
                  <a:gd name="T18" fmla="*/ 57 h 57"/>
                </a:gdLst>
                <a:ahLst/>
                <a:cxnLst>
                  <a:cxn ang="T10">
                    <a:pos x="T0" y="T1"/>
                  </a:cxn>
                  <a:cxn ang="T11">
                    <a:pos x="T2" y="T3"/>
                  </a:cxn>
                  <a:cxn ang="T12">
                    <a:pos x="T4" y="T5"/>
                  </a:cxn>
                  <a:cxn ang="T13">
                    <a:pos x="T6" y="T7"/>
                  </a:cxn>
                  <a:cxn ang="T14">
                    <a:pos x="T8" y="T9"/>
                  </a:cxn>
                </a:cxnLst>
                <a:rect l="T15" t="T16" r="T17" b="T18"/>
                <a:pathLst>
                  <a:path w="170" h="57">
                    <a:moveTo>
                      <a:pt x="170" y="0"/>
                    </a:moveTo>
                    <a:lnTo>
                      <a:pt x="125" y="35"/>
                    </a:lnTo>
                    <a:lnTo>
                      <a:pt x="0" y="53"/>
                    </a:lnTo>
                    <a:lnTo>
                      <a:pt x="130" y="57"/>
                    </a:lnTo>
                    <a:lnTo>
                      <a:pt x="17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14" name="Freeform 252">
                <a:extLst>
                  <a:ext uri="{FF2B5EF4-FFF2-40B4-BE49-F238E27FC236}">
                    <a16:creationId xmlns:a16="http://schemas.microsoft.com/office/drawing/2014/main" id="{CC9FCE4C-BEAC-4DA8-AB56-CBA2678BFE15}"/>
                  </a:ext>
                </a:extLst>
              </p:cNvPr>
              <p:cNvSpPr>
                <a:spLocks/>
              </p:cNvSpPr>
              <p:nvPr/>
            </p:nvSpPr>
            <p:spPr bwMode="auto">
              <a:xfrm>
                <a:off x="5445" y="2073"/>
                <a:ext cx="44" cy="24"/>
              </a:xfrm>
              <a:custGeom>
                <a:avLst/>
                <a:gdLst>
                  <a:gd name="T0" fmla="*/ 7 w 263"/>
                  <a:gd name="T1" fmla="*/ 0 h 143"/>
                  <a:gd name="T2" fmla="*/ 4 w 263"/>
                  <a:gd name="T3" fmla="*/ 0 h 143"/>
                  <a:gd name="T4" fmla="*/ 3 w 263"/>
                  <a:gd name="T5" fmla="*/ 1 h 143"/>
                  <a:gd name="T6" fmla="*/ 3 w 263"/>
                  <a:gd name="T7" fmla="*/ 2 h 143"/>
                  <a:gd name="T8" fmla="*/ 3 w 263"/>
                  <a:gd name="T9" fmla="*/ 4 h 143"/>
                  <a:gd name="T10" fmla="*/ 0 w 263"/>
                  <a:gd name="T11" fmla="*/ 4 h 143"/>
                  <a:gd name="T12" fmla="*/ 4 w 263"/>
                  <a:gd name="T13" fmla="*/ 4 h 143"/>
                  <a:gd name="T14" fmla="*/ 5 w 263"/>
                  <a:gd name="T15" fmla="*/ 1 h 143"/>
                  <a:gd name="T16" fmla="*/ 7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3"/>
                  <a:gd name="T28" fmla="*/ 0 h 143"/>
                  <a:gd name="T29" fmla="*/ 263 w 263"/>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15" name="Freeform 253">
                <a:extLst>
                  <a:ext uri="{FF2B5EF4-FFF2-40B4-BE49-F238E27FC236}">
                    <a16:creationId xmlns:a16="http://schemas.microsoft.com/office/drawing/2014/main" id="{585767A3-A32F-49C4-B935-016ECDB954D7}"/>
                  </a:ext>
                </a:extLst>
              </p:cNvPr>
              <p:cNvSpPr>
                <a:spLocks/>
              </p:cNvSpPr>
              <p:nvPr/>
            </p:nvSpPr>
            <p:spPr bwMode="auto">
              <a:xfrm>
                <a:off x="5303" y="2127"/>
                <a:ext cx="142" cy="35"/>
              </a:xfrm>
              <a:custGeom>
                <a:avLst/>
                <a:gdLst>
                  <a:gd name="T0" fmla="*/ 24 w 853"/>
                  <a:gd name="T1" fmla="*/ 0 h 212"/>
                  <a:gd name="T2" fmla="*/ 18 w 853"/>
                  <a:gd name="T3" fmla="*/ 0 h 212"/>
                  <a:gd name="T4" fmla="*/ 11 w 853"/>
                  <a:gd name="T5" fmla="*/ 2 h 212"/>
                  <a:gd name="T6" fmla="*/ 7 w 853"/>
                  <a:gd name="T7" fmla="*/ 2 h 212"/>
                  <a:gd name="T8" fmla="*/ 3 w 853"/>
                  <a:gd name="T9" fmla="*/ 3 h 212"/>
                  <a:gd name="T10" fmla="*/ 2 w 853"/>
                  <a:gd name="T11" fmla="*/ 5 h 212"/>
                  <a:gd name="T12" fmla="*/ 0 w 853"/>
                  <a:gd name="T13" fmla="*/ 6 h 212"/>
                  <a:gd name="T14" fmla="*/ 2 w 853"/>
                  <a:gd name="T15" fmla="*/ 5 h 212"/>
                  <a:gd name="T16" fmla="*/ 3 w 853"/>
                  <a:gd name="T17" fmla="*/ 3 h 212"/>
                  <a:gd name="T18" fmla="*/ 8 w 853"/>
                  <a:gd name="T19" fmla="*/ 2 h 212"/>
                  <a:gd name="T20" fmla="*/ 11 w 853"/>
                  <a:gd name="T21" fmla="*/ 2 h 212"/>
                  <a:gd name="T22" fmla="*/ 14 w 853"/>
                  <a:gd name="T23" fmla="*/ 2 h 212"/>
                  <a:gd name="T24" fmla="*/ 18 w 853"/>
                  <a:gd name="T25" fmla="*/ 1 h 212"/>
                  <a:gd name="T26" fmla="*/ 24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3"/>
                  <a:gd name="T43" fmla="*/ 0 h 212"/>
                  <a:gd name="T44" fmla="*/ 853 w 853"/>
                  <a:gd name="T45" fmla="*/ 212 h 2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7899" name="Group 254">
              <a:extLst>
                <a:ext uri="{FF2B5EF4-FFF2-40B4-BE49-F238E27FC236}">
                  <a16:creationId xmlns:a16="http://schemas.microsoft.com/office/drawing/2014/main" id="{1632C484-4665-4495-B081-5D8F4F77B616}"/>
                </a:ext>
              </a:extLst>
            </p:cNvPr>
            <p:cNvGrpSpPr>
              <a:grpSpLocks/>
            </p:cNvGrpSpPr>
            <p:nvPr/>
          </p:nvGrpSpPr>
          <p:grpSpPr bwMode="auto">
            <a:xfrm>
              <a:off x="8506350" y="5056187"/>
              <a:ext cx="228600" cy="125413"/>
              <a:chOff x="5325" y="1860"/>
              <a:chExt cx="144" cy="79"/>
            </a:xfrm>
          </p:grpSpPr>
          <p:grpSp>
            <p:nvGrpSpPr>
              <p:cNvPr id="77997" name="Group 255">
                <a:extLst>
                  <a:ext uri="{FF2B5EF4-FFF2-40B4-BE49-F238E27FC236}">
                    <a16:creationId xmlns:a16="http://schemas.microsoft.com/office/drawing/2014/main" id="{EB4A7A15-06B3-49BB-B7A5-F29E964765D8}"/>
                  </a:ext>
                </a:extLst>
              </p:cNvPr>
              <p:cNvGrpSpPr>
                <a:grpSpLocks/>
              </p:cNvGrpSpPr>
              <p:nvPr/>
            </p:nvGrpSpPr>
            <p:grpSpPr bwMode="auto">
              <a:xfrm>
                <a:off x="5325" y="1860"/>
                <a:ext cx="125" cy="63"/>
                <a:chOff x="5325" y="1860"/>
                <a:chExt cx="125" cy="63"/>
              </a:xfrm>
            </p:grpSpPr>
            <p:sp>
              <p:nvSpPr>
                <p:cNvPr id="78001" name="Freeform 256">
                  <a:extLst>
                    <a:ext uri="{FF2B5EF4-FFF2-40B4-BE49-F238E27FC236}">
                      <a16:creationId xmlns:a16="http://schemas.microsoft.com/office/drawing/2014/main" id="{5A25C41F-78E4-4DBC-B6BF-484E3A7DCB80}"/>
                    </a:ext>
                  </a:extLst>
                </p:cNvPr>
                <p:cNvSpPr>
                  <a:spLocks/>
                </p:cNvSpPr>
                <p:nvPr/>
              </p:nvSpPr>
              <p:spPr bwMode="auto">
                <a:xfrm>
                  <a:off x="5325" y="1860"/>
                  <a:ext cx="125" cy="63"/>
                </a:xfrm>
                <a:custGeom>
                  <a:avLst/>
                  <a:gdLst>
                    <a:gd name="T0" fmla="*/ 19 w 751"/>
                    <a:gd name="T1" fmla="*/ 10 h 379"/>
                    <a:gd name="T2" fmla="*/ 18 w 751"/>
                    <a:gd name="T3" fmla="*/ 10 h 379"/>
                    <a:gd name="T4" fmla="*/ 17 w 751"/>
                    <a:gd name="T5" fmla="*/ 10 h 379"/>
                    <a:gd name="T6" fmla="*/ 16 w 751"/>
                    <a:gd name="T7" fmla="*/ 9 h 379"/>
                    <a:gd name="T8" fmla="*/ 14 w 751"/>
                    <a:gd name="T9" fmla="*/ 10 h 379"/>
                    <a:gd name="T10" fmla="*/ 13 w 751"/>
                    <a:gd name="T11" fmla="*/ 10 h 379"/>
                    <a:gd name="T12" fmla="*/ 12 w 751"/>
                    <a:gd name="T13" fmla="*/ 9 h 379"/>
                    <a:gd name="T14" fmla="*/ 11 w 751"/>
                    <a:gd name="T15" fmla="*/ 9 h 379"/>
                    <a:gd name="T16" fmla="*/ 10 w 751"/>
                    <a:gd name="T17" fmla="*/ 9 h 379"/>
                    <a:gd name="T18" fmla="*/ 10 w 751"/>
                    <a:gd name="T19" fmla="*/ 8 h 379"/>
                    <a:gd name="T20" fmla="*/ 9 w 751"/>
                    <a:gd name="T21" fmla="*/ 7 h 379"/>
                    <a:gd name="T22" fmla="*/ 8 w 751"/>
                    <a:gd name="T23" fmla="*/ 7 h 379"/>
                    <a:gd name="T24" fmla="*/ 7 w 751"/>
                    <a:gd name="T25" fmla="*/ 7 h 379"/>
                    <a:gd name="T26" fmla="*/ 6 w 751"/>
                    <a:gd name="T27" fmla="*/ 7 h 379"/>
                    <a:gd name="T28" fmla="*/ 5 w 751"/>
                    <a:gd name="T29" fmla="*/ 7 h 379"/>
                    <a:gd name="T30" fmla="*/ 5 w 751"/>
                    <a:gd name="T31" fmla="*/ 7 h 379"/>
                    <a:gd name="T32" fmla="*/ 5 w 751"/>
                    <a:gd name="T33" fmla="*/ 6 h 379"/>
                    <a:gd name="T34" fmla="*/ 5 w 751"/>
                    <a:gd name="T35" fmla="*/ 6 h 379"/>
                    <a:gd name="T36" fmla="*/ 5 w 751"/>
                    <a:gd name="T37" fmla="*/ 5 h 379"/>
                    <a:gd name="T38" fmla="*/ 6 w 751"/>
                    <a:gd name="T39" fmla="*/ 5 h 379"/>
                    <a:gd name="T40" fmla="*/ 7 w 751"/>
                    <a:gd name="T41" fmla="*/ 5 h 379"/>
                    <a:gd name="T42" fmla="*/ 8 w 751"/>
                    <a:gd name="T43" fmla="*/ 5 h 379"/>
                    <a:gd name="T44" fmla="*/ 7 w 751"/>
                    <a:gd name="T45" fmla="*/ 4 h 379"/>
                    <a:gd name="T46" fmla="*/ 6 w 751"/>
                    <a:gd name="T47" fmla="*/ 3 h 379"/>
                    <a:gd name="T48" fmla="*/ 5 w 751"/>
                    <a:gd name="T49" fmla="*/ 3 h 379"/>
                    <a:gd name="T50" fmla="*/ 3 w 751"/>
                    <a:gd name="T51" fmla="*/ 3 h 379"/>
                    <a:gd name="T52" fmla="*/ 2 w 751"/>
                    <a:gd name="T53" fmla="*/ 4 h 379"/>
                    <a:gd name="T54" fmla="*/ 1 w 751"/>
                    <a:gd name="T55" fmla="*/ 4 h 379"/>
                    <a:gd name="T56" fmla="*/ 1 w 751"/>
                    <a:gd name="T57" fmla="*/ 3 h 379"/>
                    <a:gd name="T58" fmla="*/ 1 w 751"/>
                    <a:gd name="T59" fmla="*/ 3 h 379"/>
                    <a:gd name="T60" fmla="*/ 0 w 751"/>
                    <a:gd name="T61" fmla="*/ 3 h 379"/>
                    <a:gd name="T62" fmla="*/ 0 w 751"/>
                    <a:gd name="T63" fmla="*/ 3 h 379"/>
                    <a:gd name="T64" fmla="*/ 0 w 751"/>
                    <a:gd name="T65" fmla="*/ 2 h 379"/>
                    <a:gd name="T66" fmla="*/ 0 w 751"/>
                    <a:gd name="T67" fmla="*/ 2 h 379"/>
                    <a:gd name="T68" fmla="*/ 0 w 751"/>
                    <a:gd name="T69" fmla="*/ 2 h 379"/>
                    <a:gd name="T70" fmla="*/ 1 w 751"/>
                    <a:gd name="T71" fmla="*/ 1 h 379"/>
                    <a:gd name="T72" fmla="*/ 1 w 751"/>
                    <a:gd name="T73" fmla="*/ 1 h 379"/>
                    <a:gd name="T74" fmla="*/ 2 w 751"/>
                    <a:gd name="T75" fmla="*/ 1 h 379"/>
                    <a:gd name="T76" fmla="*/ 2 w 751"/>
                    <a:gd name="T77" fmla="*/ 1 h 379"/>
                    <a:gd name="T78" fmla="*/ 3 w 751"/>
                    <a:gd name="T79" fmla="*/ 1 h 379"/>
                    <a:gd name="T80" fmla="*/ 6 w 751"/>
                    <a:gd name="T81" fmla="*/ 0 h 379"/>
                    <a:gd name="T82" fmla="*/ 6 w 751"/>
                    <a:gd name="T83" fmla="*/ 0 h 379"/>
                    <a:gd name="T84" fmla="*/ 7 w 751"/>
                    <a:gd name="T85" fmla="*/ 0 h 379"/>
                    <a:gd name="T86" fmla="*/ 7 w 751"/>
                    <a:gd name="T87" fmla="*/ 0 h 379"/>
                    <a:gd name="T88" fmla="*/ 8 w 751"/>
                    <a:gd name="T89" fmla="*/ 0 h 379"/>
                    <a:gd name="T90" fmla="*/ 10 w 751"/>
                    <a:gd name="T91" fmla="*/ 1 h 379"/>
                    <a:gd name="T92" fmla="*/ 11 w 751"/>
                    <a:gd name="T93" fmla="*/ 2 h 379"/>
                    <a:gd name="T94" fmla="*/ 12 w 751"/>
                    <a:gd name="T95" fmla="*/ 2 h 379"/>
                    <a:gd name="T96" fmla="*/ 13 w 751"/>
                    <a:gd name="T97" fmla="*/ 2 h 379"/>
                    <a:gd name="T98" fmla="*/ 13 w 751"/>
                    <a:gd name="T99" fmla="*/ 3 h 379"/>
                    <a:gd name="T100" fmla="*/ 15 w 751"/>
                    <a:gd name="T101" fmla="*/ 4 h 379"/>
                    <a:gd name="T102" fmla="*/ 16 w 751"/>
                    <a:gd name="T103" fmla="*/ 5 h 379"/>
                    <a:gd name="T104" fmla="*/ 17 w 751"/>
                    <a:gd name="T105" fmla="*/ 6 h 379"/>
                    <a:gd name="T106" fmla="*/ 18 w 751"/>
                    <a:gd name="T107" fmla="*/ 6 h 379"/>
                    <a:gd name="T108" fmla="*/ 21 w 751"/>
                    <a:gd name="T109" fmla="*/ 6 h 379"/>
                    <a:gd name="T110" fmla="*/ 19 w 751"/>
                    <a:gd name="T111" fmla="*/ 10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51"/>
                    <a:gd name="T169" fmla="*/ 0 h 379"/>
                    <a:gd name="T170" fmla="*/ 751 w 751"/>
                    <a:gd name="T171" fmla="*/ 379 h 37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78002" name="Freeform 257">
                  <a:extLst>
                    <a:ext uri="{FF2B5EF4-FFF2-40B4-BE49-F238E27FC236}">
                      <a16:creationId xmlns:a16="http://schemas.microsoft.com/office/drawing/2014/main" id="{3756839B-D106-463C-A25C-F1CE86AEC6C6}"/>
                    </a:ext>
                  </a:extLst>
                </p:cNvPr>
                <p:cNvSpPr>
                  <a:spLocks/>
                </p:cNvSpPr>
                <p:nvPr/>
              </p:nvSpPr>
              <p:spPr bwMode="auto">
                <a:xfrm>
                  <a:off x="5374" y="1888"/>
                  <a:ext cx="29" cy="7"/>
                </a:xfrm>
                <a:custGeom>
                  <a:avLst/>
                  <a:gdLst>
                    <a:gd name="T0" fmla="*/ 0 w 179"/>
                    <a:gd name="T1" fmla="*/ 0 h 43"/>
                    <a:gd name="T2" fmla="*/ 0 w 179"/>
                    <a:gd name="T3" fmla="*/ 0 h 43"/>
                    <a:gd name="T4" fmla="*/ 1 w 179"/>
                    <a:gd name="T5" fmla="*/ 0 h 43"/>
                    <a:gd name="T6" fmla="*/ 1 w 179"/>
                    <a:gd name="T7" fmla="*/ 0 h 43"/>
                    <a:gd name="T8" fmla="*/ 2 w 179"/>
                    <a:gd name="T9" fmla="*/ 1 h 43"/>
                    <a:gd name="T10" fmla="*/ 3 w 179"/>
                    <a:gd name="T11" fmla="*/ 1 h 43"/>
                    <a:gd name="T12" fmla="*/ 4 w 179"/>
                    <a:gd name="T13" fmla="*/ 1 h 43"/>
                    <a:gd name="T14" fmla="*/ 5 w 179"/>
                    <a:gd name="T15" fmla="*/ 1 h 43"/>
                    <a:gd name="T16" fmla="*/ 4 w 179"/>
                    <a:gd name="T17" fmla="*/ 1 h 43"/>
                    <a:gd name="T18" fmla="*/ 3 w 179"/>
                    <a:gd name="T19" fmla="*/ 1 h 43"/>
                    <a:gd name="T20" fmla="*/ 3 w 179"/>
                    <a:gd name="T21" fmla="*/ 1 h 43"/>
                    <a:gd name="T22" fmla="*/ 2 w 179"/>
                    <a:gd name="T23" fmla="*/ 0 h 43"/>
                    <a:gd name="T24" fmla="*/ 1 w 179"/>
                    <a:gd name="T25" fmla="*/ 0 h 43"/>
                    <a:gd name="T26" fmla="*/ 1 w 179"/>
                    <a:gd name="T27" fmla="*/ 0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9"/>
                    <a:gd name="T46" fmla="*/ 0 h 43"/>
                    <a:gd name="T47" fmla="*/ 179 w 179"/>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03" name="Freeform 258">
                  <a:extLst>
                    <a:ext uri="{FF2B5EF4-FFF2-40B4-BE49-F238E27FC236}">
                      <a16:creationId xmlns:a16="http://schemas.microsoft.com/office/drawing/2014/main" id="{3F40ACF9-D549-4812-891F-1CA149CF4B73}"/>
                    </a:ext>
                  </a:extLst>
                </p:cNvPr>
                <p:cNvSpPr>
                  <a:spLocks/>
                </p:cNvSpPr>
                <p:nvPr/>
              </p:nvSpPr>
              <p:spPr bwMode="auto">
                <a:xfrm>
                  <a:off x="5362" y="1894"/>
                  <a:ext cx="4" cy="4"/>
                </a:xfrm>
                <a:custGeom>
                  <a:avLst/>
                  <a:gdLst>
                    <a:gd name="T0" fmla="*/ 0 w 20"/>
                    <a:gd name="T1" fmla="*/ 0 h 24"/>
                    <a:gd name="T2" fmla="*/ 0 w 20"/>
                    <a:gd name="T3" fmla="*/ 0 h 24"/>
                    <a:gd name="T4" fmla="*/ 0 w 20"/>
                    <a:gd name="T5" fmla="*/ 1 h 24"/>
                    <a:gd name="T6" fmla="*/ 0 w 20"/>
                    <a:gd name="T7" fmla="*/ 1 h 24"/>
                    <a:gd name="T8" fmla="*/ 1 w 20"/>
                    <a:gd name="T9" fmla="*/ 1 h 24"/>
                    <a:gd name="T10" fmla="*/ 1 w 20"/>
                    <a:gd name="T11" fmla="*/ 0 h 24"/>
                    <a:gd name="T12" fmla="*/ 0 w 20"/>
                    <a:gd name="T13" fmla="*/ 0 h 24"/>
                    <a:gd name="T14" fmla="*/ 0 60000 65536"/>
                    <a:gd name="T15" fmla="*/ 0 60000 65536"/>
                    <a:gd name="T16" fmla="*/ 0 60000 65536"/>
                    <a:gd name="T17" fmla="*/ 0 60000 65536"/>
                    <a:gd name="T18" fmla="*/ 0 60000 65536"/>
                    <a:gd name="T19" fmla="*/ 0 60000 65536"/>
                    <a:gd name="T20" fmla="*/ 0 60000 65536"/>
                    <a:gd name="T21" fmla="*/ 0 w 20"/>
                    <a:gd name="T22" fmla="*/ 0 h 24"/>
                    <a:gd name="T23" fmla="*/ 20 w 2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4">
                      <a:moveTo>
                        <a:pt x="4" y="0"/>
                      </a:moveTo>
                      <a:lnTo>
                        <a:pt x="12" y="6"/>
                      </a:lnTo>
                      <a:lnTo>
                        <a:pt x="9" y="15"/>
                      </a:lnTo>
                      <a:lnTo>
                        <a:pt x="0" y="24"/>
                      </a:lnTo>
                      <a:lnTo>
                        <a:pt x="17" y="18"/>
                      </a:lnTo>
                      <a:lnTo>
                        <a:pt x="20" y="8"/>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04" name="Freeform 259">
                  <a:extLst>
                    <a:ext uri="{FF2B5EF4-FFF2-40B4-BE49-F238E27FC236}">
                      <a16:creationId xmlns:a16="http://schemas.microsoft.com/office/drawing/2014/main" id="{082EED74-E43A-453C-ABC2-C5CE63A3BE2C}"/>
                    </a:ext>
                  </a:extLst>
                </p:cNvPr>
                <p:cNvSpPr>
                  <a:spLocks/>
                </p:cNvSpPr>
                <p:nvPr/>
              </p:nvSpPr>
              <p:spPr bwMode="auto">
                <a:xfrm>
                  <a:off x="5331" y="1869"/>
                  <a:ext cx="17" cy="8"/>
                </a:xfrm>
                <a:custGeom>
                  <a:avLst/>
                  <a:gdLst>
                    <a:gd name="T0" fmla="*/ 0 w 104"/>
                    <a:gd name="T1" fmla="*/ 1 h 48"/>
                    <a:gd name="T2" fmla="*/ 0 w 104"/>
                    <a:gd name="T3" fmla="*/ 1 h 48"/>
                    <a:gd name="T4" fmla="*/ 1 w 104"/>
                    <a:gd name="T5" fmla="*/ 1 h 48"/>
                    <a:gd name="T6" fmla="*/ 1 w 104"/>
                    <a:gd name="T7" fmla="*/ 1 h 48"/>
                    <a:gd name="T8" fmla="*/ 1 w 104"/>
                    <a:gd name="T9" fmla="*/ 0 h 48"/>
                    <a:gd name="T10" fmla="*/ 2 w 104"/>
                    <a:gd name="T11" fmla="*/ 0 h 48"/>
                    <a:gd name="T12" fmla="*/ 2 w 104"/>
                    <a:gd name="T13" fmla="*/ 0 h 48"/>
                    <a:gd name="T14" fmla="*/ 3 w 104"/>
                    <a:gd name="T15" fmla="*/ 0 h 48"/>
                    <a:gd name="T16" fmla="*/ 2 w 104"/>
                    <a:gd name="T17" fmla="*/ 0 h 48"/>
                    <a:gd name="T18" fmla="*/ 1 w 104"/>
                    <a:gd name="T19" fmla="*/ 0 h 48"/>
                    <a:gd name="T20" fmla="*/ 1 w 104"/>
                    <a:gd name="T21" fmla="*/ 0 h 48"/>
                    <a:gd name="T22" fmla="*/ 1 w 104"/>
                    <a:gd name="T23" fmla="*/ 1 h 48"/>
                    <a:gd name="T24" fmla="*/ 0 w 104"/>
                    <a:gd name="T25" fmla="*/ 1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05" name="Freeform 260">
                  <a:extLst>
                    <a:ext uri="{FF2B5EF4-FFF2-40B4-BE49-F238E27FC236}">
                      <a16:creationId xmlns:a16="http://schemas.microsoft.com/office/drawing/2014/main" id="{50E1EA05-D780-4E2C-95E7-D47DA0BB4808}"/>
                    </a:ext>
                  </a:extLst>
                </p:cNvPr>
                <p:cNvSpPr>
                  <a:spLocks/>
                </p:cNvSpPr>
                <p:nvPr/>
              </p:nvSpPr>
              <p:spPr bwMode="auto">
                <a:xfrm>
                  <a:off x="5357" y="1866"/>
                  <a:ext cx="27" cy="7"/>
                </a:xfrm>
                <a:custGeom>
                  <a:avLst/>
                  <a:gdLst>
                    <a:gd name="T0" fmla="*/ 0 w 166"/>
                    <a:gd name="T1" fmla="*/ 0 h 42"/>
                    <a:gd name="T2" fmla="*/ 1 w 166"/>
                    <a:gd name="T3" fmla="*/ 0 h 42"/>
                    <a:gd name="T4" fmla="*/ 1 w 166"/>
                    <a:gd name="T5" fmla="*/ 0 h 42"/>
                    <a:gd name="T6" fmla="*/ 2 w 166"/>
                    <a:gd name="T7" fmla="*/ 0 h 42"/>
                    <a:gd name="T8" fmla="*/ 2 w 166"/>
                    <a:gd name="T9" fmla="*/ 0 h 42"/>
                    <a:gd name="T10" fmla="*/ 2 w 166"/>
                    <a:gd name="T11" fmla="*/ 0 h 42"/>
                    <a:gd name="T12" fmla="*/ 3 w 166"/>
                    <a:gd name="T13" fmla="*/ 1 h 42"/>
                    <a:gd name="T14" fmla="*/ 4 w 166"/>
                    <a:gd name="T15" fmla="*/ 1 h 42"/>
                    <a:gd name="T16" fmla="*/ 4 w 166"/>
                    <a:gd name="T17" fmla="*/ 1 h 42"/>
                    <a:gd name="T18" fmla="*/ 4 w 166"/>
                    <a:gd name="T19" fmla="*/ 1 h 42"/>
                    <a:gd name="T20" fmla="*/ 3 w 166"/>
                    <a:gd name="T21" fmla="*/ 1 h 42"/>
                    <a:gd name="T22" fmla="*/ 2 w 166"/>
                    <a:gd name="T23" fmla="*/ 1 h 42"/>
                    <a:gd name="T24" fmla="*/ 2 w 166"/>
                    <a:gd name="T25" fmla="*/ 0 h 42"/>
                    <a:gd name="T26" fmla="*/ 1 w 166"/>
                    <a:gd name="T27" fmla="*/ 0 h 42"/>
                    <a:gd name="T28" fmla="*/ 1 w 166"/>
                    <a:gd name="T29" fmla="*/ 0 h 42"/>
                    <a:gd name="T30" fmla="*/ 0 w 166"/>
                    <a:gd name="T31" fmla="*/ 0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42"/>
                    <a:gd name="T50" fmla="*/ 166 w 166"/>
                    <a:gd name="T51" fmla="*/ 42 h 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06" name="Freeform 261">
                  <a:extLst>
                    <a:ext uri="{FF2B5EF4-FFF2-40B4-BE49-F238E27FC236}">
                      <a16:creationId xmlns:a16="http://schemas.microsoft.com/office/drawing/2014/main" id="{AEE21C86-A527-46E8-A3BC-8D021BC577A9}"/>
                    </a:ext>
                  </a:extLst>
                </p:cNvPr>
                <p:cNvSpPr>
                  <a:spLocks/>
                </p:cNvSpPr>
                <p:nvPr/>
              </p:nvSpPr>
              <p:spPr bwMode="auto">
                <a:xfrm>
                  <a:off x="5335" y="1874"/>
                  <a:ext cx="6" cy="5"/>
                </a:xfrm>
                <a:custGeom>
                  <a:avLst/>
                  <a:gdLst>
                    <a:gd name="T0" fmla="*/ 1 w 33"/>
                    <a:gd name="T1" fmla="*/ 0 h 30"/>
                    <a:gd name="T2" fmla="*/ 1 w 33"/>
                    <a:gd name="T3" fmla="*/ 0 h 30"/>
                    <a:gd name="T4" fmla="*/ 1 w 33"/>
                    <a:gd name="T5" fmla="*/ 1 h 30"/>
                    <a:gd name="T6" fmla="*/ 0 w 33"/>
                    <a:gd name="T7" fmla="*/ 1 h 30"/>
                    <a:gd name="T8" fmla="*/ 1 w 33"/>
                    <a:gd name="T9" fmla="*/ 1 h 30"/>
                    <a:gd name="T10" fmla="*/ 1 w 33"/>
                    <a:gd name="T11" fmla="*/ 0 h 30"/>
                    <a:gd name="T12" fmla="*/ 0 60000 65536"/>
                    <a:gd name="T13" fmla="*/ 0 60000 65536"/>
                    <a:gd name="T14" fmla="*/ 0 60000 65536"/>
                    <a:gd name="T15" fmla="*/ 0 60000 65536"/>
                    <a:gd name="T16" fmla="*/ 0 60000 65536"/>
                    <a:gd name="T17" fmla="*/ 0 60000 65536"/>
                    <a:gd name="T18" fmla="*/ 0 w 33"/>
                    <a:gd name="T19" fmla="*/ 0 h 30"/>
                    <a:gd name="T20" fmla="*/ 33 w 33"/>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3" h="30">
                      <a:moveTo>
                        <a:pt x="25" y="0"/>
                      </a:moveTo>
                      <a:lnTo>
                        <a:pt x="33" y="11"/>
                      </a:lnTo>
                      <a:lnTo>
                        <a:pt x="23" y="24"/>
                      </a:lnTo>
                      <a:lnTo>
                        <a:pt x="0" y="30"/>
                      </a:lnTo>
                      <a:lnTo>
                        <a:pt x="25" y="15"/>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07" name="Freeform 262">
                  <a:extLst>
                    <a:ext uri="{FF2B5EF4-FFF2-40B4-BE49-F238E27FC236}">
                      <a16:creationId xmlns:a16="http://schemas.microsoft.com/office/drawing/2014/main" id="{E196DAC3-53E4-406C-803F-28D8EE40935F}"/>
                    </a:ext>
                  </a:extLst>
                </p:cNvPr>
                <p:cNvSpPr>
                  <a:spLocks/>
                </p:cNvSpPr>
                <p:nvPr/>
              </p:nvSpPr>
              <p:spPr bwMode="auto">
                <a:xfrm>
                  <a:off x="5329" y="1870"/>
                  <a:ext cx="6" cy="4"/>
                </a:xfrm>
                <a:custGeom>
                  <a:avLst/>
                  <a:gdLst>
                    <a:gd name="T0" fmla="*/ 1 w 33"/>
                    <a:gd name="T1" fmla="*/ 0 h 28"/>
                    <a:gd name="T2" fmla="*/ 1 w 33"/>
                    <a:gd name="T3" fmla="*/ 0 h 28"/>
                    <a:gd name="T4" fmla="*/ 1 w 33"/>
                    <a:gd name="T5" fmla="*/ 0 h 28"/>
                    <a:gd name="T6" fmla="*/ 0 w 33"/>
                    <a:gd name="T7" fmla="*/ 1 h 28"/>
                    <a:gd name="T8" fmla="*/ 0 w 33"/>
                    <a:gd name="T9" fmla="*/ 1 h 28"/>
                    <a:gd name="T10" fmla="*/ 1 w 33"/>
                    <a:gd name="T11" fmla="*/ 0 h 28"/>
                    <a:gd name="T12" fmla="*/ 0 60000 65536"/>
                    <a:gd name="T13" fmla="*/ 0 60000 65536"/>
                    <a:gd name="T14" fmla="*/ 0 60000 65536"/>
                    <a:gd name="T15" fmla="*/ 0 60000 65536"/>
                    <a:gd name="T16" fmla="*/ 0 60000 65536"/>
                    <a:gd name="T17" fmla="*/ 0 60000 65536"/>
                    <a:gd name="T18" fmla="*/ 0 w 33"/>
                    <a:gd name="T19" fmla="*/ 0 h 28"/>
                    <a:gd name="T20" fmla="*/ 33 w 3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3" h="28">
                      <a:moveTo>
                        <a:pt x="33" y="16"/>
                      </a:moveTo>
                      <a:lnTo>
                        <a:pt x="25" y="0"/>
                      </a:lnTo>
                      <a:lnTo>
                        <a:pt x="24" y="13"/>
                      </a:lnTo>
                      <a:lnTo>
                        <a:pt x="0" y="26"/>
                      </a:lnTo>
                      <a:lnTo>
                        <a:pt x="3" y="28"/>
                      </a:lnTo>
                      <a:lnTo>
                        <a:pt x="33" y="1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08" name="Freeform 263">
                  <a:extLst>
                    <a:ext uri="{FF2B5EF4-FFF2-40B4-BE49-F238E27FC236}">
                      <a16:creationId xmlns:a16="http://schemas.microsoft.com/office/drawing/2014/main" id="{ED260758-E737-454F-84F9-7F58E2815F19}"/>
                    </a:ext>
                  </a:extLst>
                </p:cNvPr>
                <p:cNvSpPr>
                  <a:spLocks/>
                </p:cNvSpPr>
                <p:nvPr/>
              </p:nvSpPr>
              <p:spPr bwMode="auto">
                <a:xfrm>
                  <a:off x="5399" y="1876"/>
                  <a:ext cx="6" cy="7"/>
                </a:xfrm>
                <a:custGeom>
                  <a:avLst/>
                  <a:gdLst>
                    <a:gd name="T0" fmla="*/ 0 w 37"/>
                    <a:gd name="T1" fmla="*/ 0 h 42"/>
                    <a:gd name="T2" fmla="*/ 0 w 37"/>
                    <a:gd name="T3" fmla="*/ 1 h 42"/>
                    <a:gd name="T4" fmla="*/ 1 w 37"/>
                    <a:gd name="T5" fmla="*/ 1 h 42"/>
                    <a:gd name="T6" fmla="*/ 1 w 37"/>
                    <a:gd name="T7" fmla="*/ 1 h 42"/>
                    <a:gd name="T8" fmla="*/ 0 w 37"/>
                    <a:gd name="T9" fmla="*/ 0 h 42"/>
                    <a:gd name="T10" fmla="*/ 0 60000 65536"/>
                    <a:gd name="T11" fmla="*/ 0 60000 65536"/>
                    <a:gd name="T12" fmla="*/ 0 60000 65536"/>
                    <a:gd name="T13" fmla="*/ 0 60000 65536"/>
                    <a:gd name="T14" fmla="*/ 0 60000 65536"/>
                    <a:gd name="T15" fmla="*/ 0 w 37"/>
                    <a:gd name="T16" fmla="*/ 0 h 42"/>
                    <a:gd name="T17" fmla="*/ 37 w 37"/>
                    <a:gd name="T18" fmla="*/ 42 h 42"/>
                  </a:gdLst>
                  <a:ahLst/>
                  <a:cxnLst>
                    <a:cxn ang="T10">
                      <a:pos x="T0" y="T1"/>
                    </a:cxn>
                    <a:cxn ang="T11">
                      <a:pos x="T2" y="T3"/>
                    </a:cxn>
                    <a:cxn ang="T12">
                      <a:pos x="T4" y="T5"/>
                    </a:cxn>
                    <a:cxn ang="T13">
                      <a:pos x="T6" y="T7"/>
                    </a:cxn>
                    <a:cxn ang="T14">
                      <a:pos x="T8" y="T9"/>
                    </a:cxn>
                  </a:cxnLst>
                  <a:rect l="T15" t="T16" r="T17" b="T18"/>
                  <a:pathLst>
                    <a:path w="37" h="42">
                      <a:moveTo>
                        <a:pt x="0" y="0"/>
                      </a:moveTo>
                      <a:lnTo>
                        <a:pt x="8" y="21"/>
                      </a:lnTo>
                      <a:lnTo>
                        <a:pt x="23" y="39"/>
                      </a:lnTo>
                      <a:lnTo>
                        <a:pt x="37"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009" name="Freeform 264">
                  <a:extLst>
                    <a:ext uri="{FF2B5EF4-FFF2-40B4-BE49-F238E27FC236}">
                      <a16:creationId xmlns:a16="http://schemas.microsoft.com/office/drawing/2014/main" id="{69551C39-7FD6-44CE-8C7C-19C801532FF2}"/>
                    </a:ext>
                  </a:extLst>
                </p:cNvPr>
                <p:cNvSpPr>
                  <a:spLocks/>
                </p:cNvSpPr>
                <p:nvPr/>
              </p:nvSpPr>
              <p:spPr bwMode="auto">
                <a:xfrm>
                  <a:off x="5420" y="1907"/>
                  <a:ext cx="9" cy="6"/>
                </a:xfrm>
                <a:custGeom>
                  <a:avLst/>
                  <a:gdLst>
                    <a:gd name="T0" fmla="*/ 2 w 50"/>
                    <a:gd name="T1" fmla="*/ 0 h 39"/>
                    <a:gd name="T2" fmla="*/ 1 w 50"/>
                    <a:gd name="T3" fmla="*/ 0 h 39"/>
                    <a:gd name="T4" fmla="*/ 0 w 50"/>
                    <a:gd name="T5" fmla="*/ 1 h 39"/>
                    <a:gd name="T6" fmla="*/ 2 w 50"/>
                    <a:gd name="T7" fmla="*/ 0 h 39"/>
                    <a:gd name="T8" fmla="*/ 0 60000 65536"/>
                    <a:gd name="T9" fmla="*/ 0 60000 65536"/>
                    <a:gd name="T10" fmla="*/ 0 60000 65536"/>
                    <a:gd name="T11" fmla="*/ 0 60000 65536"/>
                    <a:gd name="T12" fmla="*/ 0 w 50"/>
                    <a:gd name="T13" fmla="*/ 0 h 39"/>
                    <a:gd name="T14" fmla="*/ 50 w 50"/>
                    <a:gd name="T15" fmla="*/ 39 h 39"/>
                  </a:gdLst>
                  <a:ahLst/>
                  <a:cxnLst>
                    <a:cxn ang="T8">
                      <a:pos x="T0" y="T1"/>
                    </a:cxn>
                    <a:cxn ang="T9">
                      <a:pos x="T2" y="T3"/>
                    </a:cxn>
                    <a:cxn ang="T10">
                      <a:pos x="T4" y="T5"/>
                    </a:cxn>
                    <a:cxn ang="T11">
                      <a:pos x="T6" y="T7"/>
                    </a:cxn>
                  </a:cxnLst>
                  <a:rect l="T12" t="T13" r="T14" b="T15"/>
                  <a:pathLst>
                    <a:path w="50" h="39">
                      <a:moveTo>
                        <a:pt x="50" y="0"/>
                      </a:moveTo>
                      <a:lnTo>
                        <a:pt x="17" y="14"/>
                      </a:lnTo>
                      <a:lnTo>
                        <a:pt x="0" y="39"/>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7998" name="Group 265">
                <a:extLst>
                  <a:ext uri="{FF2B5EF4-FFF2-40B4-BE49-F238E27FC236}">
                    <a16:creationId xmlns:a16="http://schemas.microsoft.com/office/drawing/2014/main" id="{21E9C07C-A81F-4008-A207-6D28AC33B07B}"/>
                  </a:ext>
                </a:extLst>
              </p:cNvPr>
              <p:cNvGrpSpPr>
                <a:grpSpLocks/>
              </p:cNvGrpSpPr>
              <p:nvPr/>
            </p:nvGrpSpPr>
            <p:grpSpPr bwMode="auto">
              <a:xfrm>
                <a:off x="5432" y="1894"/>
                <a:ext cx="37" cy="45"/>
                <a:chOff x="5432" y="1894"/>
                <a:chExt cx="37" cy="45"/>
              </a:xfrm>
            </p:grpSpPr>
            <p:sp>
              <p:nvSpPr>
                <p:cNvPr id="77999" name="Freeform 266">
                  <a:extLst>
                    <a:ext uri="{FF2B5EF4-FFF2-40B4-BE49-F238E27FC236}">
                      <a16:creationId xmlns:a16="http://schemas.microsoft.com/office/drawing/2014/main" id="{BCE83B55-1FAF-4851-B205-2C18479280F7}"/>
                    </a:ext>
                  </a:extLst>
                </p:cNvPr>
                <p:cNvSpPr>
                  <a:spLocks/>
                </p:cNvSpPr>
                <p:nvPr/>
              </p:nvSpPr>
              <p:spPr bwMode="auto">
                <a:xfrm>
                  <a:off x="5432" y="1894"/>
                  <a:ext cx="37" cy="45"/>
                </a:xfrm>
                <a:custGeom>
                  <a:avLst/>
                  <a:gdLst>
                    <a:gd name="T0" fmla="*/ 2 w 219"/>
                    <a:gd name="T1" fmla="*/ 1 h 267"/>
                    <a:gd name="T2" fmla="*/ 1 w 219"/>
                    <a:gd name="T3" fmla="*/ 2 h 267"/>
                    <a:gd name="T4" fmla="*/ 1 w 219"/>
                    <a:gd name="T5" fmla="*/ 3 h 267"/>
                    <a:gd name="T6" fmla="*/ 0 w 219"/>
                    <a:gd name="T7" fmla="*/ 4 h 267"/>
                    <a:gd name="T8" fmla="*/ 0 w 219"/>
                    <a:gd name="T9" fmla="*/ 5 h 267"/>
                    <a:gd name="T10" fmla="*/ 0 w 219"/>
                    <a:gd name="T11" fmla="*/ 6 h 267"/>
                    <a:gd name="T12" fmla="*/ 5 w 219"/>
                    <a:gd name="T13" fmla="*/ 8 h 267"/>
                    <a:gd name="T14" fmla="*/ 6 w 219"/>
                    <a:gd name="T15" fmla="*/ 0 h 267"/>
                    <a:gd name="T16" fmla="*/ 4 w 219"/>
                    <a:gd name="T17" fmla="*/ 1 h 267"/>
                    <a:gd name="T18" fmla="*/ 2 w 219"/>
                    <a:gd name="T19" fmla="*/ 1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267"/>
                    <a:gd name="T32" fmla="*/ 219 w 219"/>
                    <a:gd name="T33" fmla="*/ 267 h 2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78000" name="Freeform 267">
                  <a:extLst>
                    <a:ext uri="{FF2B5EF4-FFF2-40B4-BE49-F238E27FC236}">
                      <a16:creationId xmlns:a16="http://schemas.microsoft.com/office/drawing/2014/main" id="{38E75755-11E0-4330-98C0-36E9B102023C}"/>
                    </a:ext>
                  </a:extLst>
                </p:cNvPr>
                <p:cNvSpPr>
                  <a:spLocks/>
                </p:cNvSpPr>
                <p:nvPr/>
              </p:nvSpPr>
              <p:spPr bwMode="auto">
                <a:xfrm>
                  <a:off x="5436" y="1898"/>
                  <a:ext cx="29" cy="37"/>
                </a:xfrm>
                <a:custGeom>
                  <a:avLst/>
                  <a:gdLst>
                    <a:gd name="T0" fmla="*/ 2 w 175"/>
                    <a:gd name="T1" fmla="*/ 0 h 220"/>
                    <a:gd name="T2" fmla="*/ 1 w 175"/>
                    <a:gd name="T3" fmla="*/ 1 h 220"/>
                    <a:gd name="T4" fmla="*/ 0 w 175"/>
                    <a:gd name="T5" fmla="*/ 3 h 220"/>
                    <a:gd name="T6" fmla="*/ 0 w 175"/>
                    <a:gd name="T7" fmla="*/ 4 h 220"/>
                    <a:gd name="T8" fmla="*/ 0 w 175"/>
                    <a:gd name="T9" fmla="*/ 5 h 220"/>
                    <a:gd name="T10" fmla="*/ 4 w 175"/>
                    <a:gd name="T11" fmla="*/ 6 h 220"/>
                    <a:gd name="T12" fmla="*/ 5 w 175"/>
                    <a:gd name="T13" fmla="*/ 0 h 220"/>
                    <a:gd name="T14" fmla="*/ 3 w 175"/>
                    <a:gd name="T15" fmla="*/ 0 h 220"/>
                    <a:gd name="T16" fmla="*/ 2 w 175"/>
                    <a:gd name="T17" fmla="*/ 0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220"/>
                    <a:gd name="T29" fmla="*/ 175 w 175"/>
                    <a:gd name="T30" fmla="*/ 220 h 2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77900" name="Freeform 268">
              <a:extLst>
                <a:ext uri="{FF2B5EF4-FFF2-40B4-BE49-F238E27FC236}">
                  <a16:creationId xmlns:a16="http://schemas.microsoft.com/office/drawing/2014/main" id="{6648008C-4FE3-4ABD-A4CA-C5D04737AA05}"/>
                </a:ext>
              </a:extLst>
            </p:cNvPr>
            <p:cNvSpPr>
              <a:spLocks/>
            </p:cNvSpPr>
            <p:nvPr/>
          </p:nvSpPr>
          <p:spPr bwMode="auto">
            <a:xfrm>
              <a:off x="8728600" y="4724400"/>
              <a:ext cx="195262" cy="212725"/>
            </a:xfrm>
            <a:custGeom>
              <a:avLst/>
              <a:gdLst>
                <a:gd name="T0" fmla="*/ 16873430 w 741"/>
                <a:gd name="T1" fmla="*/ 1806713 h 807"/>
                <a:gd name="T2" fmla="*/ 12429573 w 741"/>
                <a:gd name="T3" fmla="*/ 5141777 h 807"/>
                <a:gd name="T4" fmla="*/ 9999206 w 741"/>
                <a:gd name="T5" fmla="*/ 9102627 h 807"/>
                <a:gd name="T6" fmla="*/ 7777014 w 741"/>
                <a:gd name="T7" fmla="*/ 13341047 h 807"/>
                <a:gd name="T8" fmla="*/ 6388309 w 741"/>
                <a:gd name="T9" fmla="*/ 15564511 h 807"/>
                <a:gd name="T10" fmla="*/ 6388309 w 741"/>
                <a:gd name="T11" fmla="*/ 17996482 h 807"/>
                <a:gd name="T12" fmla="*/ 7568840 w 741"/>
                <a:gd name="T13" fmla="*/ 20845468 h 807"/>
                <a:gd name="T14" fmla="*/ 5346648 w 741"/>
                <a:gd name="T15" fmla="*/ 23068932 h 807"/>
                <a:gd name="T16" fmla="*/ 1805317 w 741"/>
                <a:gd name="T17" fmla="*/ 29183656 h 807"/>
                <a:gd name="T18" fmla="*/ 0 w 741"/>
                <a:gd name="T19" fmla="*/ 32449393 h 807"/>
                <a:gd name="T20" fmla="*/ 0 w 741"/>
                <a:gd name="T21" fmla="*/ 33491667 h 807"/>
                <a:gd name="T22" fmla="*/ 416612 w 741"/>
                <a:gd name="T23" fmla="*/ 34603530 h 807"/>
                <a:gd name="T24" fmla="*/ 1944188 w 741"/>
                <a:gd name="T25" fmla="*/ 34950955 h 807"/>
                <a:gd name="T26" fmla="*/ 4166380 w 741"/>
                <a:gd name="T27" fmla="*/ 35020281 h 807"/>
                <a:gd name="T28" fmla="*/ 5485518 w 741"/>
                <a:gd name="T29" fmla="*/ 35506623 h 807"/>
                <a:gd name="T30" fmla="*/ 5346648 w 741"/>
                <a:gd name="T31" fmla="*/ 37938594 h 807"/>
                <a:gd name="T32" fmla="*/ 4652295 w 741"/>
                <a:gd name="T33" fmla="*/ 40787580 h 807"/>
                <a:gd name="T34" fmla="*/ 5971697 w 741"/>
                <a:gd name="T35" fmla="*/ 42316195 h 807"/>
                <a:gd name="T36" fmla="*/ 5555085 w 741"/>
                <a:gd name="T37" fmla="*/ 44400742 h 807"/>
                <a:gd name="T38" fmla="*/ 6596746 w 741"/>
                <a:gd name="T39" fmla="*/ 45790440 h 807"/>
                <a:gd name="T40" fmla="*/ 7638143 w 741"/>
                <a:gd name="T41" fmla="*/ 49542783 h 807"/>
                <a:gd name="T42" fmla="*/ 9235287 w 741"/>
                <a:gd name="T43" fmla="*/ 50585056 h 807"/>
                <a:gd name="T44" fmla="*/ 11596086 w 741"/>
                <a:gd name="T45" fmla="*/ 50585056 h 807"/>
                <a:gd name="T46" fmla="*/ 15068113 w 741"/>
                <a:gd name="T47" fmla="*/ 50098451 h 807"/>
                <a:gd name="T48" fmla="*/ 18679011 w 741"/>
                <a:gd name="T49" fmla="*/ 49542783 h 807"/>
                <a:gd name="T50" fmla="*/ 18262399 w 741"/>
                <a:gd name="T51" fmla="*/ 56074257 h 807"/>
                <a:gd name="T52" fmla="*/ 45690517 w 741"/>
                <a:gd name="T53" fmla="*/ 47319055 h 807"/>
                <a:gd name="T54" fmla="*/ 43468325 w 741"/>
                <a:gd name="T55" fmla="*/ 42107688 h 807"/>
                <a:gd name="T56" fmla="*/ 44023807 w 741"/>
                <a:gd name="T57" fmla="*/ 38147102 h 807"/>
                <a:gd name="T58" fmla="*/ 51453777 w 741"/>
                <a:gd name="T59" fmla="*/ 30642680 h 807"/>
                <a:gd name="T60" fmla="*/ 51453777 w 741"/>
                <a:gd name="T61" fmla="*/ 10770159 h 807"/>
                <a:gd name="T62" fmla="*/ 46384870 w 741"/>
                <a:gd name="T63" fmla="*/ 5350284 h 807"/>
                <a:gd name="T64" fmla="*/ 40065865 w 741"/>
                <a:gd name="T65" fmla="*/ 2431971 h 807"/>
                <a:gd name="T66" fmla="*/ 33399815 w 741"/>
                <a:gd name="T67" fmla="*/ 0 h 807"/>
                <a:gd name="T68" fmla="*/ 24650708 w 741"/>
                <a:gd name="T69" fmla="*/ 1250781 h 807"/>
                <a:gd name="T70" fmla="*/ 16873430 w 741"/>
                <a:gd name="T71" fmla="*/ 1806713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1"/>
                <a:gd name="T109" fmla="*/ 0 h 807"/>
                <a:gd name="T110" fmla="*/ 741 w 741"/>
                <a:gd name="T111" fmla="*/ 807 h 8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77901" name="Freeform 269">
              <a:extLst>
                <a:ext uri="{FF2B5EF4-FFF2-40B4-BE49-F238E27FC236}">
                  <a16:creationId xmlns:a16="http://schemas.microsoft.com/office/drawing/2014/main" id="{0484F0DB-EF09-4C1F-8EED-33DCD3A0EDB2}"/>
                </a:ext>
              </a:extLst>
            </p:cNvPr>
            <p:cNvSpPr>
              <a:spLocks/>
            </p:cNvSpPr>
            <p:nvPr/>
          </p:nvSpPr>
          <p:spPr bwMode="auto">
            <a:xfrm>
              <a:off x="8738125" y="4852987"/>
              <a:ext cx="11112" cy="3175"/>
            </a:xfrm>
            <a:custGeom>
              <a:avLst/>
              <a:gdLst>
                <a:gd name="T0" fmla="*/ 0 w 42"/>
                <a:gd name="T1" fmla="*/ 373239 h 9"/>
                <a:gd name="T2" fmla="*/ 629945 w 42"/>
                <a:gd name="T3" fmla="*/ 995539 h 9"/>
                <a:gd name="T4" fmla="*/ 2099903 w 42"/>
                <a:gd name="T5" fmla="*/ 746831 h 9"/>
                <a:gd name="T6" fmla="*/ 2729848 w 42"/>
                <a:gd name="T7" fmla="*/ 1120069 h 9"/>
                <a:gd name="T8" fmla="*/ 2939918 w 42"/>
                <a:gd name="T9" fmla="*/ 249061 h 9"/>
                <a:gd name="T10" fmla="*/ 2030057 w 42"/>
                <a:gd name="T11" fmla="*/ 0 h 9"/>
                <a:gd name="T12" fmla="*/ 0 w 42"/>
                <a:gd name="T13" fmla="*/ 373239 h 9"/>
                <a:gd name="T14" fmla="*/ 0 60000 65536"/>
                <a:gd name="T15" fmla="*/ 0 60000 65536"/>
                <a:gd name="T16" fmla="*/ 0 60000 65536"/>
                <a:gd name="T17" fmla="*/ 0 60000 65536"/>
                <a:gd name="T18" fmla="*/ 0 60000 65536"/>
                <a:gd name="T19" fmla="*/ 0 60000 65536"/>
                <a:gd name="T20" fmla="*/ 0 60000 65536"/>
                <a:gd name="T21" fmla="*/ 0 w 42"/>
                <a:gd name="T22" fmla="*/ 0 h 9"/>
                <a:gd name="T23" fmla="*/ 42 w 4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9">
                  <a:moveTo>
                    <a:pt x="0" y="3"/>
                  </a:moveTo>
                  <a:lnTo>
                    <a:pt x="9" y="8"/>
                  </a:lnTo>
                  <a:lnTo>
                    <a:pt x="30" y="6"/>
                  </a:lnTo>
                  <a:lnTo>
                    <a:pt x="39" y="9"/>
                  </a:lnTo>
                  <a:lnTo>
                    <a:pt x="42" y="2"/>
                  </a:lnTo>
                  <a:lnTo>
                    <a:pt x="29" y="0"/>
                  </a:lnTo>
                  <a:lnTo>
                    <a:pt x="0" y="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02" name="Freeform 270">
              <a:extLst>
                <a:ext uri="{FF2B5EF4-FFF2-40B4-BE49-F238E27FC236}">
                  <a16:creationId xmlns:a16="http://schemas.microsoft.com/office/drawing/2014/main" id="{F7641D73-B277-4C27-A2F7-16463A7DA16C}"/>
                </a:ext>
              </a:extLst>
            </p:cNvPr>
            <p:cNvSpPr>
              <a:spLocks/>
            </p:cNvSpPr>
            <p:nvPr/>
          </p:nvSpPr>
          <p:spPr bwMode="auto">
            <a:xfrm>
              <a:off x="8749237" y="4845050"/>
              <a:ext cx="4763" cy="7937"/>
            </a:xfrm>
            <a:custGeom>
              <a:avLst/>
              <a:gdLst>
                <a:gd name="T0" fmla="*/ 0 w 17"/>
                <a:gd name="T1" fmla="*/ 0 h 31"/>
                <a:gd name="T2" fmla="*/ 863504 w 17"/>
                <a:gd name="T3" fmla="*/ 458810 h 31"/>
                <a:gd name="T4" fmla="*/ 863504 w 17"/>
                <a:gd name="T5" fmla="*/ 1048964 h 31"/>
                <a:gd name="T6" fmla="*/ 1020403 w 17"/>
                <a:gd name="T7" fmla="*/ 2032128 h 31"/>
                <a:gd name="T8" fmla="*/ 1334481 w 17"/>
                <a:gd name="T9" fmla="*/ 786531 h 31"/>
                <a:gd name="T10" fmla="*/ 1334481 w 17"/>
                <a:gd name="T11" fmla="*/ 65544 h 31"/>
                <a:gd name="T12" fmla="*/ 0 w 17"/>
                <a:gd name="T13" fmla="*/ 0 h 31"/>
                <a:gd name="T14" fmla="*/ 0 60000 65536"/>
                <a:gd name="T15" fmla="*/ 0 60000 65536"/>
                <a:gd name="T16" fmla="*/ 0 60000 65536"/>
                <a:gd name="T17" fmla="*/ 0 60000 65536"/>
                <a:gd name="T18" fmla="*/ 0 60000 65536"/>
                <a:gd name="T19" fmla="*/ 0 60000 65536"/>
                <a:gd name="T20" fmla="*/ 0 60000 65536"/>
                <a:gd name="T21" fmla="*/ 0 w 17"/>
                <a:gd name="T22" fmla="*/ 0 h 31"/>
                <a:gd name="T23" fmla="*/ 17 w 17"/>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1">
                  <a:moveTo>
                    <a:pt x="0" y="0"/>
                  </a:moveTo>
                  <a:lnTo>
                    <a:pt x="11" y="7"/>
                  </a:lnTo>
                  <a:lnTo>
                    <a:pt x="11" y="16"/>
                  </a:lnTo>
                  <a:lnTo>
                    <a:pt x="13" y="31"/>
                  </a:lnTo>
                  <a:lnTo>
                    <a:pt x="17" y="12"/>
                  </a:lnTo>
                  <a:lnTo>
                    <a:pt x="17" y="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03" name="Freeform 271">
              <a:extLst>
                <a:ext uri="{FF2B5EF4-FFF2-40B4-BE49-F238E27FC236}">
                  <a16:creationId xmlns:a16="http://schemas.microsoft.com/office/drawing/2014/main" id="{14A00675-90DF-4030-BE83-048A8B371263}"/>
                </a:ext>
              </a:extLst>
            </p:cNvPr>
            <p:cNvSpPr>
              <a:spLocks/>
            </p:cNvSpPr>
            <p:nvPr/>
          </p:nvSpPr>
          <p:spPr bwMode="auto">
            <a:xfrm>
              <a:off x="8757175" y="4818062"/>
              <a:ext cx="4762" cy="15875"/>
            </a:xfrm>
            <a:custGeom>
              <a:avLst/>
              <a:gdLst>
                <a:gd name="T0" fmla="*/ 1193508 w 19"/>
                <a:gd name="T1" fmla="*/ 0 h 60"/>
                <a:gd name="T2" fmla="*/ 314041 w 19"/>
                <a:gd name="T3" fmla="*/ 2380192 h 60"/>
                <a:gd name="T4" fmla="*/ 0 w 19"/>
                <a:gd name="T5" fmla="*/ 4200260 h 60"/>
                <a:gd name="T6" fmla="*/ 565425 w 19"/>
                <a:gd name="T7" fmla="*/ 3010165 h 60"/>
                <a:gd name="T8" fmla="*/ 1193508 w 19"/>
                <a:gd name="T9" fmla="*/ 0 h 60"/>
                <a:gd name="T10" fmla="*/ 0 60000 65536"/>
                <a:gd name="T11" fmla="*/ 0 60000 65536"/>
                <a:gd name="T12" fmla="*/ 0 60000 65536"/>
                <a:gd name="T13" fmla="*/ 0 60000 65536"/>
                <a:gd name="T14" fmla="*/ 0 60000 65536"/>
                <a:gd name="T15" fmla="*/ 0 w 19"/>
                <a:gd name="T16" fmla="*/ 0 h 60"/>
                <a:gd name="T17" fmla="*/ 19 w 19"/>
                <a:gd name="T18" fmla="*/ 60 h 60"/>
              </a:gdLst>
              <a:ahLst/>
              <a:cxnLst>
                <a:cxn ang="T10">
                  <a:pos x="T0" y="T1"/>
                </a:cxn>
                <a:cxn ang="T11">
                  <a:pos x="T2" y="T3"/>
                </a:cxn>
                <a:cxn ang="T12">
                  <a:pos x="T4" y="T5"/>
                </a:cxn>
                <a:cxn ang="T13">
                  <a:pos x="T6" y="T7"/>
                </a:cxn>
                <a:cxn ang="T14">
                  <a:pos x="T8" y="T9"/>
                </a:cxn>
              </a:cxnLst>
              <a:rect l="T15" t="T16" r="T17" b="T18"/>
              <a:pathLst>
                <a:path w="19" h="60">
                  <a:moveTo>
                    <a:pt x="19" y="0"/>
                  </a:moveTo>
                  <a:lnTo>
                    <a:pt x="5" y="34"/>
                  </a:lnTo>
                  <a:lnTo>
                    <a:pt x="0" y="60"/>
                  </a:lnTo>
                  <a:lnTo>
                    <a:pt x="9" y="43"/>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04" name="Freeform 272">
              <a:extLst>
                <a:ext uri="{FF2B5EF4-FFF2-40B4-BE49-F238E27FC236}">
                  <a16:creationId xmlns:a16="http://schemas.microsoft.com/office/drawing/2014/main" id="{5B182B15-BE3D-4D4E-A883-05074DB79A77}"/>
                </a:ext>
              </a:extLst>
            </p:cNvPr>
            <p:cNvSpPr>
              <a:spLocks/>
            </p:cNvSpPr>
            <p:nvPr/>
          </p:nvSpPr>
          <p:spPr bwMode="auto">
            <a:xfrm>
              <a:off x="8760350" y="4802187"/>
              <a:ext cx="20637" cy="14288"/>
            </a:xfrm>
            <a:custGeom>
              <a:avLst/>
              <a:gdLst>
                <a:gd name="T0" fmla="*/ 0 w 80"/>
                <a:gd name="T1" fmla="*/ 0 h 51"/>
                <a:gd name="T2" fmla="*/ 1131166 w 80"/>
                <a:gd name="T3" fmla="*/ 2197550 h 51"/>
                <a:gd name="T4" fmla="*/ 865206 w 80"/>
                <a:gd name="T5" fmla="*/ 2746938 h 51"/>
                <a:gd name="T6" fmla="*/ 865206 w 80"/>
                <a:gd name="T7" fmla="*/ 3139438 h 51"/>
                <a:gd name="T8" fmla="*/ 598989 w 80"/>
                <a:gd name="T9" fmla="*/ 4002881 h 51"/>
                <a:gd name="T10" fmla="*/ 1330829 w 80"/>
                <a:gd name="T11" fmla="*/ 2668494 h 51"/>
                <a:gd name="T12" fmla="*/ 2329143 w 80"/>
                <a:gd name="T13" fmla="*/ 2668494 h 51"/>
                <a:gd name="T14" fmla="*/ 3460309 w 80"/>
                <a:gd name="T15" fmla="*/ 2197550 h 51"/>
                <a:gd name="T16" fmla="*/ 5323572 w 80"/>
                <a:gd name="T17" fmla="*/ 2040663 h 51"/>
                <a:gd name="T18" fmla="*/ 3460309 w 80"/>
                <a:gd name="T19" fmla="*/ 706275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51"/>
                <a:gd name="T35" fmla="*/ 80 w 80"/>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05" name="Freeform 273">
              <a:extLst>
                <a:ext uri="{FF2B5EF4-FFF2-40B4-BE49-F238E27FC236}">
                  <a16:creationId xmlns:a16="http://schemas.microsoft.com/office/drawing/2014/main" id="{6D331C01-8430-478F-8EE2-97E878B01C6E}"/>
                </a:ext>
              </a:extLst>
            </p:cNvPr>
            <p:cNvSpPr>
              <a:spLocks/>
            </p:cNvSpPr>
            <p:nvPr/>
          </p:nvSpPr>
          <p:spPr bwMode="auto">
            <a:xfrm>
              <a:off x="8755587" y="4783137"/>
              <a:ext cx="34925" cy="12700"/>
            </a:xfrm>
            <a:custGeom>
              <a:avLst/>
              <a:gdLst>
                <a:gd name="T0" fmla="*/ 0 w 135"/>
                <a:gd name="T1" fmla="*/ 1750219 h 48"/>
                <a:gd name="T2" fmla="*/ 401508 w 135"/>
                <a:gd name="T3" fmla="*/ 2940315 h 48"/>
                <a:gd name="T4" fmla="*/ 1338533 w 135"/>
                <a:gd name="T5" fmla="*/ 3360208 h 48"/>
                <a:gd name="T6" fmla="*/ 2811074 w 135"/>
                <a:gd name="T7" fmla="*/ 2380192 h 48"/>
                <a:gd name="T8" fmla="*/ 4618120 w 135"/>
                <a:gd name="T9" fmla="*/ 1750219 h 48"/>
                <a:gd name="T10" fmla="*/ 7562944 w 135"/>
                <a:gd name="T11" fmla="*/ 1680104 h 48"/>
                <a:gd name="T12" fmla="*/ 9035227 w 135"/>
                <a:gd name="T13" fmla="*/ 1890183 h 48"/>
                <a:gd name="T14" fmla="*/ 6759669 w 135"/>
                <a:gd name="T15" fmla="*/ 840052 h 48"/>
                <a:gd name="T16" fmla="*/ 5153378 w 135"/>
                <a:gd name="T17" fmla="*/ 420158 h 48"/>
                <a:gd name="T18" fmla="*/ 5354132 w 135"/>
                <a:gd name="T19" fmla="*/ 0 h 48"/>
                <a:gd name="T20" fmla="*/ 3814845 w 135"/>
                <a:gd name="T21" fmla="*/ 629973 h 48"/>
                <a:gd name="T22" fmla="*/ 3948853 w 135"/>
                <a:gd name="T23" fmla="*/ 210079 h 48"/>
                <a:gd name="T24" fmla="*/ 2677066 w 135"/>
                <a:gd name="T25" fmla="*/ 840052 h 48"/>
                <a:gd name="T26" fmla="*/ 1539287 w 135"/>
                <a:gd name="T27" fmla="*/ 840052 h 48"/>
                <a:gd name="T28" fmla="*/ 0 w 135"/>
                <a:gd name="T29" fmla="*/ 1750219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
                <a:gd name="T46" fmla="*/ 0 h 48"/>
                <a:gd name="T47" fmla="*/ 135 w 135"/>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06" name="Freeform 274">
              <a:extLst>
                <a:ext uri="{FF2B5EF4-FFF2-40B4-BE49-F238E27FC236}">
                  <a16:creationId xmlns:a16="http://schemas.microsoft.com/office/drawing/2014/main" id="{BD333B67-50F8-42B2-8BFC-3BDF0A893CE6}"/>
                </a:ext>
              </a:extLst>
            </p:cNvPr>
            <p:cNvSpPr>
              <a:spLocks/>
            </p:cNvSpPr>
            <p:nvPr/>
          </p:nvSpPr>
          <p:spPr bwMode="auto">
            <a:xfrm>
              <a:off x="8834962" y="4800600"/>
              <a:ext cx="20638" cy="41275"/>
            </a:xfrm>
            <a:custGeom>
              <a:avLst/>
              <a:gdLst>
                <a:gd name="T0" fmla="*/ 0 w 78"/>
                <a:gd name="T1" fmla="*/ 2021696 h 159"/>
                <a:gd name="T2" fmla="*/ 1680145 w 78"/>
                <a:gd name="T3" fmla="*/ 673899 h 159"/>
                <a:gd name="T4" fmla="*/ 3640490 w 78"/>
                <a:gd name="T5" fmla="*/ 1010848 h 159"/>
                <a:gd name="T6" fmla="*/ 4760499 w 78"/>
                <a:gd name="T7" fmla="*/ 2762829 h 159"/>
                <a:gd name="T8" fmla="*/ 4970583 w 78"/>
                <a:gd name="T9" fmla="*/ 5188968 h 159"/>
                <a:gd name="T10" fmla="*/ 4760499 w 78"/>
                <a:gd name="T11" fmla="*/ 7075677 h 159"/>
                <a:gd name="T12" fmla="*/ 4130510 w 78"/>
                <a:gd name="T13" fmla="*/ 8625696 h 159"/>
                <a:gd name="T14" fmla="*/ 3080354 w 78"/>
                <a:gd name="T15" fmla="*/ 6267051 h 159"/>
                <a:gd name="T16" fmla="*/ 2170165 w 78"/>
                <a:gd name="T17" fmla="*/ 4919253 h 159"/>
                <a:gd name="T18" fmla="*/ 350052 w 78"/>
                <a:gd name="T19" fmla="*/ 4043133 h 159"/>
                <a:gd name="T20" fmla="*/ 1750261 w 78"/>
                <a:gd name="T21" fmla="*/ 5997595 h 159"/>
                <a:gd name="T22" fmla="*/ 3290438 w 78"/>
                <a:gd name="T23" fmla="*/ 7480120 h 159"/>
                <a:gd name="T24" fmla="*/ 3430406 w 78"/>
                <a:gd name="T25" fmla="*/ 9029880 h 159"/>
                <a:gd name="T26" fmla="*/ 2800418 w 78"/>
                <a:gd name="T27" fmla="*/ 10512405 h 159"/>
                <a:gd name="T28" fmla="*/ 1960345 w 78"/>
                <a:gd name="T29" fmla="*/ 10714627 h 159"/>
                <a:gd name="T30" fmla="*/ 4270478 w 78"/>
                <a:gd name="T31" fmla="*/ 10175456 h 159"/>
                <a:gd name="T32" fmla="*/ 5390487 w 78"/>
                <a:gd name="T33" fmla="*/ 7884304 h 159"/>
                <a:gd name="T34" fmla="*/ 5460603 w 78"/>
                <a:gd name="T35" fmla="*/ 4919253 h 159"/>
                <a:gd name="T36" fmla="*/ 5390487 w 78"/>
                <a:gd name="T37" fmla="*/ 2223918 h 159"/>
                <a:gd name="T38" fmla="*/ 4130510 w 78"/>
                <a:gd name="T39" fmla="*/ 471677 h 159"/>
                <a:gd name="T40" fmla="*/ 2380249 w 78"/>
                <a:gd name="T41" fmla="*/ 0 h 159"/>
                <a:gd name="T42" fmla="*/ 700104 w 78"/>
                <a:gd name="T43" fmla="*/ 269456 h 159"/>
                <a:gd name="T44" fmla="*/ 0 w 78"/>
                <a:gd name="T45" fmla="*/ 2021696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159"/>
                <a:gd name="T71" fmla="*/ 78 w 78"/>
                <a:gd name="T72" fmla="*/ 159 h 15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07" name="Freeform 275">
              <a:extLst>
                <a:ext uri="{FF2B5EF4-FFF2-40B4-BE49-F238E27FC236}">
                  <a16:creationId xmlns:a16="http://schemas.microsoft.com/office/drawing/2014/main" id="{D12CB471-756A-436A-AA0B-7BDEBC981759}"/>
                </a:ext>
              </a:extLst>
            </p:cNvPr>
            <p:cNvSpPr>
              <a:spLocks/>
            </p:cNvSpPr>
            <p:nvPr/>
          </p:nvSpPr>
          <p:spPr bwMode="auto">
            <a:xfrm>
              <a:off x="8830200" y="4794250"/>
              <a:ext cx="33337" cy="55562"/>
            </a:xfrm>
            <a:custGeom>
              <a:avLst/>
              <a:gdLst>
                <a:gd name="T0" fmla="*/ 0 w 129"/>
                <a:gd name="T1" fmla="*/ 3539687 h 215"/>
                <a:gd name="T2" fmla="*/ 1335806 w 129"/>
                <a:gd name="T3" fmla="*/ 1268881 h 215"/>
                <a:gd name="T4" fmla="*/ 3606340 w 129"/>
                <a:gd name="T5" fmla="*/ 601103 h 215"/>
                <a:gd name="T6" fmla="*/ 6344625 w 129"/>
                <a:gd name="T7" fmla="*/ 1068599 h 215"/>
                <a:gd name="T8" fmla="*/ 7279354 w 129"/>
                <a:gd name="T9" fmla="*/ 2337480 h 215"/>
                <a:gd name="T10" fmla="*/ 8014060 w 129"/>
                <a:gd name="T11" fmla="*/ 4474679 h 215"/>
                <a:gd name="T12" fmla="*/ 8014060 w 129"/>
                <a:gd name="T13" fmla="*/ 6211056 h 215"/>
                <a:gd name="T14" fmla="*/ 7613499 w 129"/>
                <a:gd name="T15" fmla="*/ 7413005 h 215"/>
                <a:gd name="T16" fmla="*/ 7613499 w 129"/>
                <a:gd name="T17" fmla="*/ 9149640 h 215"/>
                <a:gd name="T18" fmla="*/ 7146006 w 129"/>
                <a:gd name="T19" fmla="*/ 11219906 h 215"/>
                <a:gd name="T20" fmla="*/ 5342706 w 129"/>
                <a:gd name="T21" fmla="*/ 13223498 h 215"/>
                <a:gd name="T22" fmla="*/ 4207440 w 129"/>
                <a:gd name="T23" fmla="*/ 13223498 h 215"/>
                <a:gd name="T24" fmla="*/ 2671353 w 129"/>
                <a:gd name="T25" fmla="*/ 13223498 h 215"/>
                <a:gd name="T26" fmla="*/ 2671353 w 129"/>
                <a:gd name="T27" fmla="*/ 13557386 h 215"/>
                <a:gd name="T28" fmla="*/ 3806620 w 129"/>
                <a:gd name="T29" fmla="*/ 14358771 h 215"/>
                <a:gd name="T30" fmla="*/ 5075494 w 129"/>
                <a:gd name="T31" fmla="*/ 14091557 h 215"/>
                <a:gd name="T32" fmla="*/ 6745186 w 129"/>
                <a:gd name="T33" fmla="*/ 13423779 h 215"/>
                <a:gd name="T34" fmla="*/ 8080992 w 129"/>
                <a:gd name="T35" fmla="*/ 11420188 h 215"/>
                <a:gd name="T36" fmla="*/ 8214340 w 129"/>
                <a:gd name="T37" fmla="*/ 8081041 h 215"/>
                <a:gd name="T38" fmla="*/ 8615159 w 129"/>
                <a:gd name="T39" fmla="*/ 5810235 h 215"/>
                <a:gd name="T40" fmla="*/ 8615159 w 129"/>
                <a:gd name="T41" fmla="*/ 3873576 h 215"/>
                <a:gd name="T42" fmla="*/ 7813779 w 129"/>
                <a:gd name="T43" fmla="*/ 2137199 h 215"/>
                <a:gd name="T44" fmla="*/ 6878793 w 129"/>
                <a:gd name="T45" fmla="*/ 601103 h 215"/>
                <a:gd name="T46" fmla="*/ 4608000 w 129"/>
                <a:gd name="T47" fmla="*/ 0 h 215"/>
                <a:gd name="T48" fmla="*/ 1335806 w 129"/>
                <a:gd name="T49" fmla="*/ 400822 h 215"/>
                <a:gd name="T50" fmla="*/ 200280 w 129"/>
                <a:gd name="T51" fmla="*/ 1268881 h 215"/>
                <a:gd name="T52" fmla="*/ 0 w 129"/>
                <a:gd name="T53" fmla="*/ 3539687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9"/>
                <a:gd name="T82" fmla="*/ 0 h 215"/>
                <a:gd name="T83" fmla="*/ 129 w 129"/>
                <a:gd name="T84" fmla="*/ 215 h 2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08" name="Freeform 276">
              <a:extLst>
                <a:ext uri="{FF2B5EF4-FFF2-40B4-BE49-F238E27FC236}">
                  <a16:creationId xmlns:a16="http://schemas.microsoft.com/office/drawing/2014/main" id="{366CB9C2-5955-4578-BC77-5CAE608DA2E6}"/>
                </a:ext>
              </a:extLst>
            </p:cNvPr>
            <p:cNvSpPr>
              <a:spLocks/>
            </p:cNvSpPr>
            <p:nvPr/>
          </p:nvSpPr>
          <p:spPr bwMode="auto">
            <a:xfrm>
              <a:off x="8812737" y="4854575"/>
              <a:ext cx="30163" cy="47625"/>
            </a:xfrm>
            <a:custGeom>
              <a:avLst/>
              <a:gdLst>
                <a:gd name="T0" fmla="*/ 7710225 w 118"/>
                <a:gd name="T1" fmla="*/ 0 h 179"/>
                <a:gd name="T2" fmla="*/ 6664745 w 118"/>
                <a:gd name="T3" fmla="*/ 2760654 h 179"/>
                <a:gd name="T4" fmla="*/ 5031342 w 118"/>
                <a:gd name="T5" fmla="*/ 5663118 h 179"/>
                <a:gd name="T6" fmla="*/ 3397683 w 118"/>
                <a:gd name="T7" fmla="*/ 8211455 h 179"/>
                <a:gd name="T8" fmla="*/ 1110919 w 118"/>
                <a:gd name="T9" fmla="*/ 11609325 h 179"/>
                <a:gd name="T10" fmla="*/ 0 w 118"/>
                <a:gd name="T11" fmla="*/ 12671177 h 179"/>
                <a:gd name="T12" fmla="*/ 2548262 w 118"/>
                <a:gd name="T13" fmla="*/ 11255464 h 179"/>
                <a:gd name="T14" fmla="*/ 4573784 w 118"/>
                <a:gd name="T15" fmla="*/ 8140682 h 179"/>
                <a:gd name="T16" fmla="*/ 6468685 w 118"/>
                <a:gd name="T17" fmla="*/ 4742811 h 179"/>
                <a:gd name="T18" fmla="*/ 7710225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
                <a:gd name="T31" fmla="*/ 0 h 179"/>
                <a:gd name="T32" fmla="*/ 118 w 11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09" name="Freeform 277">
              <a:extLst>
                <a:ext uri="{FF2B5EF4-FFF2-40B4-BE49-F238E27FC236}">
                  <a16:creationId xmlns:a16="http://schemas.microsoft.com/office/drawing/2014/main" id="{BD1DBF34-37AF-4B5B-9442-919C91A5012E}"/>
                </a:ext>
              </a:extLst>
            </p:cNvPr>
            <p:cNvSpPr>
              <a:spLocks/>
            </p:cNvSpPr>
            <p:nvPr/>
          </p:nvSpPr>
          <p:spPr bwMode="auto">
            <a:xfrm>
              <a:off x="8760350" y="4694237"/>
              <a:ext cx="177800" cy="176213"/>
            </a:xfrm>
            <a:custGeom>
              <a:avLst/>
              <a:gdLst>
                <a:gd name="T0" fmla="*/ 3791565 w 671"/>
                <a:gd name="T1" fmla="*/ 13350107 h 670"/>
                <a:gd name="T2" fmla="*/ 10883162 w 671"/>
                <a:gd name="T3" fmla="*/ 12243384 h 670"/>
                <a:gd name="T4" fmla="*/ 15657529 w 671"/>
                <a:gd name="T5" fmla="*/ 12935086 h 670"/>
                <a:gd name="T6" fmla="*/ 18536246 w 671"/>
                <a:gd name="T7" fmla="*/ 16186085 h 670"/>
                <a:gd name="T8" fmla="*/ 16710815 w 671"/>
                <a:gd name="T9" fmla="*/ 20059615 h 670"/>
                <a:gd name="T10" fmla="*/ 14463805 w 671"/>
                <a:gd name="T11" fmla="*/ 21512188 h 670"/>
                <a:gd name="T12" fmla="*/ 13832098 w 671"/>
                <a:gd name="T13" fmla="*/ 25316811 h 670"/>
                <a:gd name="T14" fmla="*/ 15236215 w 671"/>
                <a:gd name="T15" fmla="*/ 27737767 h 670"/>
                <a:gd name="T16" fmla="*/ 14042755 w 671"/>
                <a:gd name="T17" fmla="*/ 31334616 h 670"/>
                <a:gd name="T18" fmla="*/ 16991692 w 671"/>
                <a:gd name="T19" fmla="*/ 31334616 h 670"/>
                <a:gd name="T20" fmla="*/ 17834055 w 671"/>
                <a:gd name="T21" fmla="*/ 27253576 h 670"/>
                <a:gd name="T22" fmla="*/ 19659751 w 671"/>
                <a:gd name="T23" fmla="*/ 25316811 h 670"/>
                <a:gd name="T24" fmla="*/ 23100221 w 671"/>
                <a:gd name="T25" fmla="*/ 25316811 h 670"/>
                <a:gd name="T26" fmla="*/ 26540691 w 671"/>
                <a:gd name="T27" fmla="*/ 26146853 h 670"/>
                <a:gd name="T28" fmla="*/ 27593712 w 671"/>
                <a:gd name="T29" fmla="*/ 28982830 h 670"/>
                <a:gd name="T30" fmla="*/ 28015027 w 671"/>
                <a:gd name="T31" fmla="*/ 32856360 h 670"/>
                <a:gd name="T32" fmla="*/ 27593712 w 671"/>
                <a:gd name="T33" fmla="*/ 35692338 h 670"/>
                <a:gd name="T34" fmla="*/ 27593712 w 671"/>
                <a:gd name="T35" fmla="*/ 37836613 h 670"/>
                <a:gd name="T36" fmla="*/ 27804369 w 671"/>
                <a:gd name="T37" fmla="*/ 40188662 h 670"/>
                <a:gd name="T38" fmla="*/ 30051115 w 671"/>
                <a:gd name="T39" fmla="*/ 42402108 h 670"/>
                <a:gd name="T40" fmla="*/ 31666154 w 671"/>
                <a:gd name="T41" fmla="*/ 43716341 h 670"/>
                <a:gd name="T42" fmla="*/ 35808814 w 671"/>
                <a:gd name="T43" fmla="*/ 46344808 h 670"/>
                <a:gd name="T44" fmla="*/ 43532117 w 671"/>
                <a:gd name="T45" fmla="*/ 38597485 h 670"/>
                <a:gd name="T46" fmla="*/ 45778863 w 671"/>
                <a:gd name="T47" fmla="*/ 32233829 h 670"/>
                <a:gd name="T48" fmla="*/ 46691711 w 671"/>
                <a:gd name="T49" fmla="*/ 21996379 h 670"/>
                <a:gd name="T50" fmla="*/ 47113025 w 671"/>
                <a:gd name="T51" fmla="*/ 14871851 h 670"/>
                <a:gd name="T52" fmla="*/ 46200177 w 671"/>
                <a:gd name="T53" fmla="*/ 7885663 h 670"/>
                <a:gd name="T54" fmla="*/ 44164089 w 671"/>
                <a:gd name="T55" fmla="*/ 4081040 h 670"/>
                <a:gd name="T56" fmla="*/ 39459676 w 671"/>
                <a:gd name="T57" fmla="*/ 1452574 h 670"/>
                <a:gd name="T58" fmla="*/ 35247061 w 671"/>
                <a:gd name="T59" fmla="*/ 553361 h 670"/>
                <a:gd name="T60" fmla="*/ 26961740 w 671"/>
                <a:gd name="T61" fmla="*/ 0 h 670"/>
                <a:gd name="T62" fmla="*/ 18957561 w 671"/>
                <a:gd name="T63" fmla="*/ 345851 h 670"/>
                <a:gd name="T64" fmla="*/ 9057466 w 671"/>
                <a:gd name="T65" fmla="*/ 2075105 h 670"/>
                <a:gd name="T66" fmla="*/ 4493756 w 671"/>
                <a:gd name="T67" fmla="*/ 4288551 h 670"/>
                <a:gd name="T68" fmla="*/ 2246745 w 671"/>
                <a:gd name="T69" fmla="*/ 6501997 h 670"/>
                <a:gd name="T70" fmla="*/ 0 w 671"/>
                <a:gd name="T71" fmla="*/ 9684088 h 670"/>
                <a:gd name="T72" fmla="*/ 421314 w 671"/>
                <a:gd name="T73" fmla="*/ 11482512 h 670"/>
                <a:gd name="T74" fmla="*/ 3791565 w 671"/>
                <a:gd name="T75" fmla="*/ 13350107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1"/>
                <a:gd name="T115" fmla="*/ 0 h 670"/>
                <a:gd name="T116" fmla="*/ 671 w 671"/>
                <a:gd name="T117" fmla="*/ 670 h 6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 name="Freeform 278">
              <a:extLst>
                <a:ext uri="{FF2B5EF4-FFF2-40B4-BE49-F238E27FC236}">
                  <a16:creationId xmlns:a16="http://schemas.microsoft.com/office/drawing/2014/main" id="{012136F0-4D00-499F-951A-4557B368D54A}"/>
                </a:ext>
              </a:extLst>
            </p:cNvPr>
            <p:cNvSpPr>
              <a:spLocks/>
            </p:cNvSpPr>
            <p:nvPr/>
          </p:nvSpPr>
          <p:spPr bwMode="auto">
            <a:xfrm>
              <a:off x="8765112" y="4695825"/>
              <a:ext cx="169862" cy="169863"/>
            </a:xfrm>
            <a:custGeom>
              <a:avLst/>
              <a:gdLst>
                <a:gd name="T0" fmla="*/ 25 w 636"/>
                <a:gd name="T1" fmla="*/ 98 h 643"/>
                <a:gd name="T2" fmla="*/ 13 w 636"/>
                <a:gd name="T3" fmla="*/ 152 h 643"/>
                <a:gd name="T4" fmla="*/ 160 w 636"/>
                <a:gd name="T5" fmla="*/ 158 h 643"/>
                <a:gd name="T6" fmla="*/ 290 w 636"/>
                <a:gd name="T7" fmla="*/ 126 h 643"/>
                <a:gd name="T8" fmla="*/ 229 w 636"/>
                <a:gd name="T9" fmla="*/ 148 h 643"/>
                <a:gd name="T10" fmla="*/ 213 w 636"/>
                <a:gd name="T11" fmla="*/ 169 h 643"/>
                <a:gd name="T12" fmla="*/ 277 w 636"/>
                <a:gd name="T13" fmla="*/ 163 h 643"/>
                <a:gd name="T14" fmla="*/ 293 w 636"/>
                <a:gd name="T15" fmla="*/ 172 h 643"/>
                <a:gd name="T16" fmla="*/ 255 w 636"/>
                <a:gd name="T17" fmla="*/ 217 h 643"/>
                <a:gd name="T18" fmla="*/ 267 w 636"/>
                <a:gd name="T19" fmla="*/ 226 h 643"/>
                <a:gd name="T20" fmla="*/ 232 w 636"/>
                <a:gd name="T21" fmla="*/ 280 h 643"/>
                <a:gd name="T22" fmla="*/ 348 w 636"/>
                <a:gd name="T23" fmla="*/ 255 h 643"/>
                <a:gd name="T24" fmla="*/ 194 w 636"/>
                <a:gd name="T25" fmla="*/ 310 h 643"/>
                <a:gd name="T26" fmla="*/ 280 w 636"/>
                <a:gd name="T27" fmla="*/ 300 h 643"/>
                <a:gd name="T28" fmla="*/ 204 w 636"/>
                <a:gd name="T29" fmla="*/ 338 h 643"/>
                <a:gd name="T30" fmla="*/ 229 w 636"/>
                <a:gd name="T31" fmla="*/ 358 h 643"/>
                <a:gd name="T32" fmla="*/ 354 w 636"/>
                <a:gd name="T33" fmla="*/ 344 h 643"/>
                <a:gd name="T34" fmla="*/ 444 w 636"/>
                <a:gd name="T35" fmla="*/ 355 h 643"/>
                <a:gd name="T36" fmla="*/ 438 w 636"/>
                <a:gd name="T37" fmla="*/ 379 h 643"/>
                <a:gd name="T38" fmla="*/ 460 w 636"/>
                <a:gd name="T39" fmla="*/ 393 h 643"/>
                <a:gd name="T40" fmla="*/ 387 w 636"/>
                <a:gd name="T41" fmla="*/ 442 h 643"/>
                <a:gd name="T42" fmla="*/ 454 w 636"/>
                <a:gd name="T43" fmla="*/ 440 h 643"/>
                <a:gd name="T44" fmla="*/ 387 w 636"/>
                <a:gd name="T45" fmla="*/ 511 h 643"/>
                <a:gd name="T46" fmla="*/ 432 w 636"/>
                <a:gd name="T47" fmla="*/ 508 h 643"/>
                <a:gd name="T48" fmla="*/ 412 w 636"/>
                <a:gd name="T49" fmla="*/ 586 h 643"/>
                <a:gd name="T50" fmla="*/ 496 w 636"/>
                <a:gd name="T51" fmla="*/ 471 h 643"/>
                <a:gd name="T52" fmla="*/ 419 w 636"/>
                <a:gd name="T53" fmla="*/ 599 h 643"/>
                <a:gd name="T54" fmla="*/ 514 w 636"/>
                <a:gd name="T55" fmla="*/ 553 h 643"/>
                <a:gd name="T56" fmla="*/ 491 w 636"/>
                <a:gd name="T57" fmla="*/ 602 h 643"/>
                <a:gd name="T58" fmla="*/ 540 w 636"/>
                <a:gd name="T59" fmla="*/ 599 h 643"/>
                <a:gd name="T60" fmla="*/ 620 w 636"/>
                <a:gd name="T61" fmla="*/ 386 h 643"/>
                <a:gd name="T62" fmla="*/ 582 w 636"/>
                <a:gd name="T63" fmla="*/ 255 h 643"/>
                <a:gd name="T64" fmla="*/ 514 w 636"/>
                <a:gd name="T65" fmla="*/ 266 h 643"/>
                <a:gd name="T66" fmla="*/ 630 w 636"/>
                <a:gd name="T67" fmla="*/ 223 h 643"/>
                <a:gd name="T68" fmla="*/ 551 w 636"/>
                <a:gd name="T69" fmla="*/ 141 h 643"/>
                <a:gd name="T70" fmla="*/ 499 w 636"/>
                <a:gd name="T71" fmla="*/ 141 h 643"/>
                <a:gd name="T72" fmla="*/ 607 w 636"/>
                <a:gd name="T73" fmla="*/ 69 h 643"/>
                <a:gd name="T74" fmla="*/ 482 w 636"/>
                <a:gd name="T75" fmla="*/ 41 h 643"/>
                <a:gd name="T76" fmla="*/ 517 w 636"/>
                <a:gd name="T77" fmla="*/ 16 h 643"/>
                <a:gd name="T78" fmla="*/ 359 w 636"/>
                <a:gd name="T79" fmla="*/ 13 h 643"/>
                <a:gd name="T80" fmla="*/ 298 w 636"/>
                <a:gd name="T81" fmla="*/ 32 h 643"/>
                <a:gd name="T82" fmla="*/ 287 w 636"/>
                <a:gd name="T83" fmla="*/ 3 h 643"/>
                <a:gd name="T84" fmla="*/ 163 w 636"/>
                <a:gd name="T85" fmla="*/ 54 h 643"/>
                <a:gd name="T86" fmla="*/ 184 w 636"/>
                <a:gd name="T87" fmla="*/ 16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6"/>
                <a:gd name="T133" fmla="*/ 0 h 643"/>
                <a:gd name="T134" fmla="*/ 636 w 636"/>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800" b="0" kern="0">
                <a:solidFill>
                  <a:srgbClr val="000000"/>
                </a:solidFill>
                <a:latin typeface="Arial"/>
              </a:endParaRPr>
            </a:p>
          </p:txBody>
        </p:sp>
        <p:grpSp>
          <p:nvGrpSpPr>
            <p:cNvPr id="77911" name="Group 279">
              <a:extLst>
                <a:ext uri="{FF2B5EF4-FFF2-40B4-BE49-F238E27FC236}">
                  <a16:creationId xmlns:a16="http://schemas.microsoft.com/office/drawing/2014/main" id="{02412999-26FA-4D03-862E-F86548FC5777}"/>
                </a:ext>
              </a:extLst>
            </p:cNvPr>
            <p:cNvGrpSpPr>
              <a:grpSpLocks/>
            </p:cNvGrpSpPr>
            <p:nvPr/>
          </p:nvGrpSpPr>
          <p:grpSpPr bwMode="auto">
            <a:xfrm>
              <a:off x="8409512" y="5126037"/>
              <a:ext cx="184150" cy="112713"/>
              <a:chOff x="5264" y="1904"/>
              <a:chExt cx="116" cy="71"/>
            </a:xfrm>
          </p:grpSpPr>
          <p:sp>
            <p:nvSpPr>
              <p:cNvPr id="77987" name="Freeform 280">
                <a:extLst>
                  <a:ext uri="{FF2B5EF4-FFF2-40B4-BE49-F238E27FC236}">
                    <a16:creationId xmlns:a16="http://schemas.microsoft.com/office/drawing/2014/main" id="{E01AB457-EA31-4984-B0CA-9FC9A7A742CF}"/>
                  </a:ext>
                </a:extLst>
              </p:cNvPr>
              <p:cNvSpPr>
                <a:spLocks/>
              </p:cNvSpPr>
              <p:nvPr/>
            </p:nvSpPr>
            <p:spPr bwMode="auto">
              <a:xfrm>
                <a:off x="5264" y="1904"/>
                <a:ext cx="116" cy="71"/>
              </a:xfrm>
              <a:custGeom>
                <a:avLst/>
                <a:gdLst>
                  <a:gd name="T0" fmla="*/ 19 w 698"/>
                  <a:gd name="T1" fmla="*/ 7 h 425"/>
                  <a:gd name="T2" fmla="*/ 17 w 698"/>
                  <a:gd name="T3" fmla="*/ 7 h 425"/>
                  <a:gd name="T4" fmla="*/ 16 w 698"/>
                  <a:gd name="T5" fmla="*/ 6 h 425"/>
                  <a:gd name="T6" fmla="*/ 15 w 698"/>
                  <a:gd name="T7" fmla="*/ 6 h 425"/>
                  <a:gd name="T8" fmla="*/ 15 w 698"/>
                  <a:gd name="T9" fmla="*/ 5 h 425"/>
                  <a:gd name="T10" fmla="*/ 14 w 698"/>
                  <a:gd name="T11" fmla="*/ 4 h 425"/>
                  <a:gd name="T12" fmla="*/ 12 w 698"/>
                  <a:gd name="T13" fmla="*/ 2 h 425"/>
                  <a:gd name="T14" fmla="*/ 11 w 698"/>
                  <a:gd name="T15" fmla="*/ 2 h 425"/>
                  <a:gd name="T16" fmla="*/ 11 w 698"/>
                  <a:gd name="T17" fmla="*/ 1 h 425"/>
                  <a:gd name="T18" fmla="*/ 10 w 698"/>
                  <a:gd name="T19" fmla="*/ 1 h 425"/>
                  <a:gd name="T20" fmla="*/ 6 w 698"/>
                  <a:gd name="T21" fmla="*/ 0 h 425"/>
                  <a:gd name="T22" fmla="*/ 5 w 698"/>
                  <a:gd name="T23" fmla="*/ 0 h 425"/>
                  <a:gd name="T24" fmla="*/ 4 w 698"/>
                  <a:gd name="T25" fmla="*/ 0 h 425"/>
                  <a:gd name="T26" fmla="*/ 4 w 698"/>
                  <a:gd name="T27" fmla="*/ 1 h 425"/>
                  <a:gd name="T28" fmla="*/ 2 w 698"/>
                  <a:gd name="T29" fmla="*/ 2 h 425"/>
                  <a:gd name="T30" fmla="*/ 1 w 698"/>
                  <a:gd name="T31" fmla="*/ 2 h 425"/>
                  <a:gd name="T32" fmla="*/ 1 w 698"/>
                  <a:gd name="T33" fmla="*/ 2 h 425"/>
                  <a:gd name="T34" fmla="*/ 1 w 698"/>
                  <a:gd name="T35" fmla="*/ 3 h 425"/>
                  <a:gd name="T36" fmla="*/ 0 w 698"/>
                  <a:gd name="T37" fmla="*/ 4 h 425"/>
                  <a:gd name="T38" fmla="*/ 0 w 698"/>
                  <a:gd name="T39" fmla="*/ 4 h 425"/>
                  <a:gd name="T40" fmla="*/ 0 w 698"/>
                  <a:gd name="T41" fmla="*/ 5 h 425"/>
                  <a:gd name="T42" fmla="*/ 0 w 698"/>
                  <a:gd name="T43" fmla="*/ 5 h 425"/>
                  <a:gd name="T44" fmla="*/ 0 w 698"/>
                  <a:gd name="T45" fmla="*/ 5 h 425"/>
                  <a:gd name="T46" fmla="*/ 1 w 698"/>
                  <a:gd name="T47" fmla="*/ 5 h 425"/>
                  <a:gd name="T48" fmla="*/ 2 w 698"/>
                  <a:gd name="T49" fmla="*/ 5 h 425"/>
                  <a:gd name="T50" fmla="*/ 4 w 698"/>
                  <a:gd name="T51" fmla="*/ 4 h 425"/>
                  <a:gd name="T52" fmla="*/ 5 w 698"/>
                  <a:gd name="T53" fmla="*/ 5 h 425"/>
                  <a:gd name="T54" fmla="*/ 4 w 698"/>
                  <a:gd name="T55" fmla="*/ 5 h 425"/>
                  <a:gd name="T56" fmla="*/ 3 w 698"/>
                  <a:gd name="T57" fmla="*/ 5 h 425"/>
                  <a:gd name="T58" fmla="*/ 2 w 698"/>
                  <a:gd name="T59" fmla="*/ 6 h 425"/>
                  <a:gd name="T60" fmla="*/ 1 w 698"/>
                  <a:gd name="T61" fmla="*/ 6 h 425"/>
                  <a:gd name="T62" fmla="*/ 1 w 698"/>
                  <a:gd name="T63" fmla="*/ 7 h 425"/>
                  <a:gd name="T64" fmla="*/ 2 w 698"/>
                  <a:gd name="T65" fmla="*/ 7 h 425"/>
                  <a:gd name="T66" fmla="*/ 2 w 698"/>
                  <a:gd name="T67" fmla="*/ 7 h 425"/>
                  <a:gd name="T68" fmla="*/ 4 w 698"/>
                  <a:gd name="T69" fmla="*/ 7 h 425"/>
                  <a:gd name="T70" fmla="*/ 6 w 698"/>
                  <a:gd name="T71" fmla="*/ 6 h 425"/>
                  <a:gd name="T72" fmla="*/ 7 w 698"/>
                  <a:gd name="T73" fmla="*/ 7 h 425"/>
                  <a:gd name="T74" fmla="*/ 7 w 698"/>
                  <a:gd name="T75" fmla="*/ 7 h 425"/>
                  <a:gd name="T76" fmla="*/ 8 w 698"/>
                  <a:gd name="T77" fmla="*/ 8 h 425"/>
                  <a:gd name="T78" fmla="*/ 9 w 698"/>
                  <a:gd name="T79" fmla="*/ 9 h 425"/>
                  <a:gd name="T80" fmla="*/ 10 w 698"/>
                  <a:gd name="T81" fmla="*/ 10 h 425"/>
                  <a:gd name="T82" fmla="*/ 10 w 698"/>
                  <a:gd name="T83" fmla="*/ 10 h 425"/>
                  <a:gd name="T84" fmla="*/ 11 w 698"/>
                  <a:gd name="T85" fmla="*/ 11 h 425"/>
                  <a:gd name="T86" fmla="*/ 12 w 698"/>
                  <a:gd name="T87" fmla="*/ 11 h 425"/>
                  <a:gd name="T88" fmla="*/ 13 w 698"/>
                  <a:gd name="T89" fmla="*/ 11 h 425"/>
                  <a:gd name="T90" fmla="*/ 14 w 698"/>
                  <a:gd name="T91" fmla="*/ 11 h 425"/>
                  <a:gd name="T92" fmla="*/ 15 w 698"/>
                  <a:gd name="T93" fmla="*/ 11 h 425"/>
                  <a:gd name="T94" fmla="*/ 16 w 698"/>
                  <a:gd name="T95" fmla="*/ 11 h 425"/>
                  <a:gd name="T96" fmla="*/ 19 w 698"/>
                  <a:gd name="T97" fmla="*/ 12 h 425"/>
                  <a:gd name="T98" fmla="*/ 19 w 698"/>
                  <a:gd name="T99" fmla="*/ 7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8"/>
                  <a:gd name="T151" fmla="*/ 0 h 425"/>
                  <a:gd name="T152" fmla="*/ 698 w 698"/>
                  <a:gd name="T153" fmla="*/ 425 h 4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77988" name="Freeform 281">
                <a:extLst>
                  <a:ext uri="{FF2B5EF4-FFF2-40B4-BE49-F238E27FC236}">
                    <a16:creationId xmlns:a16="http://schemas.microsoft.com/office/drawing/2014/main" id="{AE875484-0C54-4E86-862B-30C944BC7D3A}"/>
                  </a:ext>
                </a:extLst>
              </p:cNvPr>
              <p:cNvSpPr>
                <a:spLocks/>
              </p:cNvSpPr>
              <p:nvPr/>
            </p:nvSpPr>
            <p:spPr bwMode="auto">
              <a:xfrm>
                <a:off x="5269" y="1916"/>
                <a:ext cx="37" cy="9"/>
              </a:xfrm>
              <a:custGeom>
                <a:avLst/>
                <a:gdLst>
                  <a:gd name="T0" fmla="*/ 0 w 223"/>
                  <a:gd name="T1" fmla="*/ 2 h 52"/>
                  <a:gd name="T2" fmla="*/ 1 w 223"/>
                  <a:gd name="T3" fmla="*/ 1 h 52"/>
                  <a:gd name="T4" fmla="*/ 2 w 223"/>
                  <a:gd name="T5" fmla="*/ 1 h 52"/>
                  <a:gd name="T6" fmla="*/ 3 w 223"/>
                  <a:gd name="T7" fmla="*/ 1 h 52"/>
                  <a:gd name="T8" fmla="*/ 4 w 223"/>
                  <a:gd name="T9" fmla="*/ 0 h 52"/>
                  <a:gd name="T10" fmla="*/ 5 w 223"/>
                  <a:gd name="T11" fmla="*/ 1 h 52"/>
                  <a:gd name="T12" fmla="*/ 6 w 223"/>
                  <a:gd name="T13" fmla="*/ 1 h 52"/>
                  <a:gd name="T14" fmla="*/ 5 w 223"/>
                  <a:gd name="T15" fmla="*/ 0 h 52"/>
                  <a:gd name="T16" fmla="*/ 3 w 223"/>
                  <a:gd name="T17" fmla="*/ 0 h 52"/>
                  <a:gd name="T18" fmla="*/ 2 w 223"/>
                  <a:gd name="T19" fmla="*/ 1 h 52"/>
                  <a:gd name="T20" fmla="*/ 1 w 223"/>
                  <a:gd name="T21" fmla="*/ 1 h 52"/>
                  <a:gd name="T22" fmla="*/ 0 w 223"/>
                  <a:gd name="T23" fmla="*/ 1 h 52"/>
                  <a:gd name="T24" fmla="*/ 0 w 223"/>
                  <a:gd name="T25" fmla="*/ 2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3"/>
                  <a:gd name="T40" fmla="*/ 0 h 52"/>
                  <a:gd name="T41" fmla="*/ 223 w 223"/>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89" name="Freeform 282">
                <a:extLst>
                  <a:ext uri="{FF2B5EF4-FFF2-40B4-BE49-F238E27FC236}">
                    <a16:creationId xmlns:a16="http://schemas.microsoft.com/office/drawing/2014/main" id="{50CCE573-47CA-4775-A2CB-441C6AC20D09}"/>
                  </a:ext>
                </a:extLst>
              </p:cNvPr>
              <p:cNvSpPr>
                <a:spLocks/>
              </p:cNvSpPr>
              <p:nvPr/>
            </p:nvSpPr>
            <p:spPr bwMode="auto">
              <a:xfrm>
                <a:off x="5289" y="1907"/>
                <a:ext cx="31" cy="6"/>
              </a:xfrm>
              <a:custGeom>
                <a:avLst/>
                <a:gdLst>
                  <a:gd name="T0" fmla="*/ 1 w 188"/>
                  <a:gd name="T1" fmla="*/ 0 h 36"/>
                  <a:gd name="T2" fmla="*/ 1 w 188"/>
                  <a:gd name="T3" fmla="*/ 0 h 36"/>
                  <a:gd name="T4" fmla="*/ 0 w 188"/>
                  <a:gd name="T5" fmla="*/ 0 h 36"/>
                  <a:gd name="T6" fmla="*/ 0 w 188"/>
                  <a:gd name="T7" fmla="*/ 0 h 36"/>
                  <a:gd name="T8" fmla="*/ 1 w 188"/>
                  <a:gd name="T9" fmla="*/ 0 h 36"/>
                  <a:gd name="T10" fmla="*/ 3 w 188"/>
                  <a:gd name="T11" fmla="*/ 1 h 36"/>
                  <a:gd name="T12" fmla="*/ 4 w 188"/>
                  <a:gd name="T13" fmla="*/ 1 h 36"/>
                  <a:gd name="T14" fmla="*/ 5 w 188"/>
                  <a:gd name="T15" fmla="*/ 1 h 36"/>
                  <a:gd name="T16" fmla="*/ 5 w 188"/>
                  <a:gd name="T17" fmla="*/ 1 h 36"/>
                  <a:gd name="T18" fmla="*/ 4 w 188"/>
                  <a:gd name="T19" fmla="*/ 1 h 36"/>
                  <a:gd name="T20" fmla="*/ 3 w 188"/>
                  <a:gd name="T21" fmla="*/ 0 h 36"/>
                  <a:gd name="T22" fmla="*/ 1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
                  <a:gd name="T37" fmla="*/ 0 h 36"/>
                  <a:gd name="T38" fmla="*/ 188 w 188"/>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90" name="Freeform 283">
                <a:extLst>
                  <a:ext uri="{FF2B5EF4-FFF2-40B4-BE49-F238E27FC236}">
                    <a16:creationId xmlns:a16="http://schemas.microsoft.com/office/drawing/2014/main" id="{6D6362DE-B9CE-4711-BCCF-0C6B0367D3E3}"/>
                  </a:ext>
                </a:extLst>
              </p:cNvPr>
              <p:cNvSpPr>
                <a:spLocks/>
              </p:cNvSpPr>
              <p:nvPr/>
            </p:nvSpPr>
            <p:spPr bwMode="auto">
              <a:xfrm>
                <a:off x="5295" y="1929"/>
                <a:ext cx="13" cy="3"/>
              </a:xfrm>
              <a:custGeom>
                <a:avLst/>
                <a:gdLst>
                  <a:gd name="T0" fmla="*/ 0 w 76"/>
                  <a:gd name="T1" fmla="*/ 0 h 17"/>
                  <a:gd name="T2" fmla="*/ 0 w 76"/>
                  <a:gd name="T3" fmla="*/ 1 h 17"/>
                  <a:gd name="T4" fmla="*/ 1 w 76"/>
                  <a:gd name="T5" fmla="*/ 0 h 17"/>
                  <a:gd name="T6" fmla="*/ 2 w 76"/>
                  <a:gd name="T7" fmla="*/ 0 h 17"/>
                  <a:gd name="T8" fmla="*/ 2 w 76"/>
                  <a:gd name="T9" fmla="*/ 0 h 17"/>
                  <a:gd name="T10" fmla="*/ 2 w 76"/>
                  <a:gd name="T11" fmla="*/ 0 h 17"/>
                  <a:gd name="T12" fmla="*/ 0 w 76"/>
                  <a:gd name="T13" fmla="*/ 0 h 17"/>
                  <a:gd name="T14" fmla="*/ 0 60000 65536"/>
                  <a:gd name="T15" fmla="*/ 0 60000 65536"/>
                  <a:gd name="T16" fmla="*/ 0 60000 65536"/>
                  <a:gd name="T17" fmla="*/ 0 60000 65536"/>
                  <a:gd name="T18" fmla="*/ 0 60000 65536"/>
                  <a:gd name="T19" fmla="*/ 0 60000 65536"/>
                  <a:gd name="T20" fmla="*/ 0 60000 65536"/>
                  <a:gd name="T21" fmla="*/ 0 w 76"/>
                  <a:gd name="T22" fmla="*/ 0 h 17"/>
                  <a:gd name="T23" fmla="*/ 76 w 7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17">
                    <a:moveTo>
                      <a:pt x="0" y="8"/>
                    </a:moveTo>
                    <a:lnTo>
                      <a:pt x="8" y="17"/>
                    </a:lnTo>
                    <a:lnTo>
                      <a:pt x="36" y="12"/>
                    </a:lnTo>
                    <a:lnTo>
                      <a:pt x="67" y="12"/>
                    </a:lnTo>
                    <a:lnTo>
                      <a:pt x="76" y="0"/>
                    </a:lnTo>
                    <a:lnTo>
                      <a:pt x="55" y="4"/>
                    </a:lnTo>
                    <a:lnTo>
                      <a:pt x="0"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91" name="Freeform 284">
                <a:extLst>
                  <a:ext uri="{FF2B5EF4-FFF2-40B4-BE49-F238E27FC236}">
                    <a16:creationId xmlns:a16="http://schemas.microsoft.com/office/drawing/2014/main" id="{B1FAC74C-A65E-4508-A744-979A12FABF5D}"/>
                  </a:ext>
                </a:extLst>
              </p:cNvPr>
              <p:cNvSpPr>
                <a:spLocks/>
              </p:cNvSpPr>
              <p:nvPr/>
            </p:nvSpPr>
            <p:spPr bwMode="auto">
              <a:xfrm>
                <a:off x="5268" y="1926"/>
                <a:ext cx="3" cy="6"/>
              </a:xfrm>
              <a:custGeom>
                <a:avLst/>
                <a:gdLst>
                  <a:gd name="T0" fmla="*/ 0 w 19"/>
                  <a:gd name="T1" fmla="*/ 0 h 32"/>
                  <a:gd name="T2" fmla="*/ 0 w 19"/>
                  <a:gd name="T3" fmla="*/ 0 h 32"/>
                  <a:gd name="T4" fmla="*/ 0 w 19"/>
                  <a:gd name="T5" fmla="*/ 1 h 32"/>
                  <a:gd name="T6" fmla="*/ 0 w 19"/>
                  <a:gd name="T7" fmla="*/ 1 h 32"/>
                  <a:gd name="T8" fmla="*/ 0 w 19"/>
                  <a:gd name="T9" fmla="*/ 0 h 32"/>
                  <a:gd name="T10" fmla="*/ 0 60000 65536"/>
                  <a:gd name="T11" fmla="*/ 0 60000 65536"/>
                  <a:gd name="T12" fmla="*/ 0 60000 65536"/>
                  <a:gd name="T13" fmla="*/ 0 60000 65536"/>
                  <a:gd name="T14" fmla="*/ 0 60000 65536"/>
                  <a:gd name="T15" fmla="*/ 0 w 19"/>
                  <a:gd name="T16" fmla="*/ 0 h 32"/>
                  <a:gd name="T17" fmla="*/ 19 w 19"/>
                  <a:gd name="T18" fmla="*/ 32 h 32"/>
                </a:gdLst>
                <a:ahLst/>
                <a:cxnLst>
                  <a:cxn ang="T10">
                    <a:pos x="T0" y="T1"/>
                  </a:cxn>
                  <a:cxn ang="T11">
                    <a:pos x="T2" y="T3"/>
                  </a:cxn>
                  <a:cxn ang="T12">
                    <a:pos x="T4" y="T5"/>
                  </a:cxn>
                  <a:cxn ang="T13">
                    <a:pos x="T6" y="T7"/>
                  </a:cxn>
                  <a:cxn ang="T14">
                    <a:pos x="T8" y="T9"/>
                  </a:cxn>
                </a:cxnLst>
                <a:rect l="T15" t="T16" r="T17" b="T18"/>
                <a:pathLst>
                  <a:path w="19" h="32">
                    <a:moveTo>
                      <a:pt x="19" y="0"/>
                    </a:moveTo>
                    <a:lnTo>
                      <a:pt x="19" y="9"/>
                    </a:lnTo>
                    <a:lnTo>
                      <a:pt x="14" y="24"/>
                    </a:lnTo>
                    <a:lnTo>
                      <a:pt x="0" y="32"/>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92" name="Freeform 285">
                <a:extLst>
                  <a:ext uri="{FF2B5EF4-FFF2-40B4-BE49-F238E27FC236}">
                    <a16:creationId xmlns:a16="http://schemas.microsoft.com/office/drawing/2014/main" id="{5F884E39-E66B-4A24-9CBB-DF51DBC87F8E}"/>
                  </a:ext>
                </a:extLst>
              </p:cNvPr>
              <p:cNvSpPr>
                <a:spLocks/>
              </p:cNvSpPr>
              <p:nvPr/>
            </p:nvSpPr>
            <p:spPr bwMode="auto">
              <a:xfrm>
                <a:off x="5277" y="1940"/>
                <a:ext cx="3" cy="3"/>
              </a:xfrm>
              <a:custGeom>
                <a:avLst/>
                <a:gdLst>
                  <a:gd name="T0" fmla="*/ 1 w 14"/>
                  <a:gd name="T1" fmla="*/ 0 h 18"/>
                  <a:gd name="T2" fmla="*/ 0 w 14"/>
                  <a:gd name="T3" fmla="*/ 0 h 18"/>
                  <a:gd name="T4" fmla="*/ 0 w 14"/>
                  <a:gd name="T5" fmla="*/ 1 h 18"/>
                  <a:gd name="T6" fmla="*/ 1 w 14"/>
                  <a:gd name="T7" fmla="*/ 0 h 18"/>
                  <a:gd name="T8" fmla="*/ 0 60000 65536"/>
                  <a:gd name="T9" fmla="*/ 0 60000 65536"/>
                  <a:gd name="T10" fmla="*/ 0 60000 65536"/>
                  <a:gd name="T11" fmla="*/ 0 60000 65536"/>
                  <a:gd name="T12" fmla="*/ 0 w 14"/>
                  <a:gd name="T13" fmla="*/ 0 h 18"/>
                  <a:gd name="T14" fmla="*/ 14 w 14"/>
                  <a:gd name="T15" fmla="*/ 18 h 18"/>
                </a:gdLst>
                <a:ahLst/>
                <a:cxnLst>
                  <a:cxn ang="T8">
                    <a:pos x="T0" y="T1"/>
                  </a:cxn>
                  <a:cxn ang="T9">
                    <a:pos x="T2" y="T3"/>
                  </a:cxn>
                  <a:cxn ang="T10">
                    <a:pos x="T4" y="T5"/>
                  </a:cxn>
                  <a:cxn ang="T11">
                    <a:pos x="T6" y="T7"/>
                  </a:cxn>
                </a:cxnLst>
                <a:rect l="T12" t="T13" r="T14" b="T15"/>
                <a:pathLst>
                  <a:path w="14" h="18">
                    <a:moveTo>
                      <a:pt x="14" y="0"/>
                    </a:moveTo>
                    <a:lnTo>
                      <a:pt x="11" y="9"/>
                    </a:lnTo>
                    <a:lnTo>
                      <a:pt x="0" y="18"/>
                    </a:lnTo>
                    <a:lnTo>
                      <a:pt x="1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93" name="Freeform 286">
                <a:extLst>
                  <a:ext uri="{FF2B5EF4-FFF2-40B4-BE49-F238E27FC236}">
                    <a16:creationId xmlns:a16="http://schemas.microsoft.com/office/drawing/2014/main" id="{F3287BB1-8D58-44A5-8E6F-6131348DCCE2}"/>
                  </a:ext>
                </a:extLst>
              </p:cNvPr>
              <p:cNvSpPr>
                <a:spLocks/>
              </p:cNvSpPr>
              <p:nvPr/>
            </p:nvSpPr>
            <p:spPr bwMode="auto">
              <a:xfrm>
                <a:off x="5319" y="1921"/>
                <a:ext cx="6" cy="7"/>
              </a:xfrm>
              <a:custGeom>
                <a:avLst/>
                <a:gdLst>
                  <a:gd name="T0" fmla="*/ 0 w 35"/>
                  <a:gd name="T1" fmla="*/ 0 h 43"/>
                  <a:gd name="T2" fmla="*/ 0 w 35"/>
                  <a:gd name="T3" fmla="*/ 0 h 43"/>
                  <a:gd name="T4" fmla="*/ 0 w 35"/>
                  <a:gd name="T5" fmla="*/ 1 h 43"/>
                  <a:gd name="T6" fmla="*/ 1 w 35"/>
                  <a:gd name="T7" fmla="*/ 1 h 43"/>
                  <a:gd name="T8" fmla="*/ 0 w 35"/>
                  <a:gd name="T9" fmla="*/ 0 h 43"/>
                  <a:gd name="T10" fmla="*/ 0 60000 65536"/>
                  <a:gd name="T11" fmla="*/ 0 60000 65536"/>
                  <a:gd name="T12" fmla="*/ 0 60000 65536"/>
                  <a:gd name="T13" fmla="*/ 0 60000 65536"/>
                  <a:gd name="T14" fmla="*/ 0 60000 65536"/>
                  <a:gd name="T15" fmla="*/ 0 w 35"/>
                  <a:gd name="T16" fmla="*/ 0 h 43"/>
                  <a:gd name="T17" fmla="*/ 35 w 35"/>
                  <a:gd name="T18" fmla="*/ 43 h 43"/>
                </a:gdLst>
                <a:ahLst/>
                <a:cxnLst>
                  <a:cxn ang="T10">
                    <a:pos x="T0" y="T1"/>
                  </a:cxn>
                  <a:cxn ang="T11">
                    <a:pos x="T2" y="T3"/>
                  </a:cxn>
                  <a:cxn ang="T12">
                    <a:pos x="T4" y="T5"/>
                  </a:cxn>
                  <a:cxn ang="T13">
                    <a:pos x="T6" y="T7"/>
                  </a:cxn>
                  <a:cxn ang="T14">
                    <a:pos x="T8" y="T9"/>
                  </a:cxn>
                </a:cxnLst>
                <a:rect l="T15" t="T16" r="T17" b="T18"/>
                <a:pathLst>
                  <a:path w="35" h="43">
                    <a:moveTo>
                      <a:pt x="0" y="0"/>
                    </a:moveTo>
                    <a:lnTo>
                      <a:pt x="7" y="14"/>
                    </a:lnTo>
                    <a:lnTo>
                      <a:pt x="7" y="24"/>
                    </a:lnTo>
                    <a:lnTo>
                      <a:pt x="35" y="4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94" name="Freeform 287">
                <a:extLst>
                  <a:ext uri="{FF2B5EF4-FFF2-40B4-BE49-F238E27FC236}">
                    <a16:creationId xmlns:a16="http://schemas.microsoft.com/office/drawing/2014/main" id="{21A77C2F-03C0-4899-882C-BDB2DE28F6C3}"/>
                  </a:ext>
                </a:extLst>
              </p:cNvPr>
              <p:cNvSpPr>
                <a:spLocks/>
              </p:cNvSpPr>
              <p:nvPr/>
            </p:nvSpPr>
            <p:spPr bwMode="auto">
              <a:xfrm>
                <a:off x="5330" y="1921"/>
                <a:ext cx="19" cy="19"/>
              </a:xfrm>
              <a:custGeom>
                <a:avLst/>
                <a:gdLst>
                  <a:gd name="T0" fmla="*/ 0 w 114"/>
                  <a:gd name="T1" fmla="*/ 0 h 114"/>
                  <a:gd name="T2" fmla="*/ 1 w 114"/>
                  <a:gd name="T3" fmla="*/ 1 h 114"/>
                  <a:gd name="T4" fmla="*/ 1 w 114"/>
                  <a:gd name="T5" fmla="*/ 2 h 114"/>
                  <a:gd name="T6" fmla="*/ 3 w 114"/>
                  <a:gd name="T7" fmla="*/ 3 h 114"/>
                  <a:gd name="T8" fmla="*/ 1 w 114"/>
                  <a:gd name="T9" fmla="*/ 2 h 114"/>
                  <a:gd name="T10" fmla="*/ 0 w 114"/>
                  <a:gd name="T11" fmla="*/ 0 h 114"/>
                  <a:gd name="T12" fmla="*/ 0 60000 65536"/>
                  <a:gd name="T13" fmla="*/ 0 60000 65536"/>
                  <a:gd name="T14" fmla="*/ 0 60000 65536"/>
                  <a:gd name="T15" fmla="*/ 0 60000 65536"/>
                  <a:gd name="T16" fmla="*/ 0 60000 65536"/>
                  <a:gd name="T17" fmla="*/ 0 60000 65536"/>
                  <a:gd name="T18" fmla="*/ 0 w 114"/>
                  <a:gd name="T19" fmla="*/ 0 h 114"/>
                  <a:gd name="T20" fmla="*/ 114 w 114"/>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14" h="114">
                    <a:moveTo>
                      <a:pt x="0" y="0"/>
                    </a:moveTo>
                    <a:lnTo>
                      <a:pt x="21" y="35"/>
                    </a:lnTo>
                    <a:lnTo>
                      <a:pt x="43" y="63"/>
                    </a:lnTo>
                    <a:lnTo>
                      <a:pt x="114" y="114"/>
                    </a:lnTo>
                    <a:lnTo>
                      <a:pt x="47" y="5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95" name="Freeform 288">
                <a:extLst>
                  <a:ext uri="{FF2B5EF4-FFF2-40B4-BE49-F238E27FC236}">
                    <a16:creationId xmlns:a16="http://schemas.microsoft.com/office/drawing/2014/main" id="{576E477D-4850-4F83-AA69-59D3362C543C}"/>
                  </a:ext>
                </a:extLst>
              </p:cNvPr>
              <p:cNvSpPr>
                <a:spLocks/>
              </p:cNvSpPr>
              <p:nvPr/>
            </p:nvSpPr>
            <p:spPr bwMode="auto">
              <a:xfrm>
                <a:off x="5354" y="1948"/>
                <a:ext cx="4" cy="13"/>
              </a:xfrm>
              <a:custGeom>
                <a:avLst/>
                <a:gdLst>
                  <a:gd name="T0" fmla="*/ 1 w 27"/>
                  <a:gd name="T1" fmla="*/ 0 h 82"/>
                  <a:gd name="T2" fmla="*/ 0 w 27"/>
                  <a:gd name="T3" fmla="*/ 1 h 82"/>
                  <a:gd name="T4" fmla="*/ 0 w 27"/>
                  <a:gd name="T5" fmla="*/ 1 h 82"/>
                  <a:gd name="T6" fmla="*/ 0 w 27"/>
                  <a:gd name="T7" fmla="*/ 2 h 82"/>
                  <a:gd name="T8" fmla="*/ 0 w 27"/>
                  <a:gd name="T9" fmla="*/ 1 h 82"/>
                  <a:gd name="T10" fmla="*/ 0 w 27"/>
                  <a:gd name="T11" fmla="*/ 0 h 82"/>
                  <a:gd name="T12" fmla="*/ 1 w 27"/>
                  <a:gd name="T13" fmla="*/ 0 h 82"/>
                  <a:gd name="T14" fmla="*/ 0 60000 65536"/>
                  <a:gd name="T15" fmla="*/ 0 60000 65536"/>
                  <a:gd name="T16" fmla="*/ 0 60000 65536"/>
                  <a:gd name="T17" fmla="*/ 0 60000 65536"/>
                  <a:gd name="T18" fmla="*/ 0 60000 65536"/>
                  <a:gd name="T19" fmla="*/ 0 60000 65536"/>
                  <a:gd name="T20" fmla="*/ 0 60000 65536"/>
                  <a:gd name="T21" fmla="*/ 0 w 27"/>
                  <a:gd name="T22" fmla="*/ 0 h 82"/>
                  <a:gd name="T23" fmla="*/ 27 w 27"/>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82">
                    <a:moveTo>
                      <a:pt x="27" y="0"/>
                    </a:moveTo>
                    <a:lnTo>
                      <a:pt x="9" y="29"/>
                    </a:lnTo>
                    <a:lnTo>
                      <a:pt x="4" y="57"/>
                    </a:lnTo>
                    <a:lnTo>
                      <a:pt x="3" y="82"/>
                    </a:lnTo>
                    <a:lnTo>
                      <a:pt x="0" y="47"/>
                    </a:lnTo>
                    <a:lnTo>
                      <a:pt x="3" y="2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96" name="Freeform 289">
                <a:extLst>
                  <a:ext uri="{FF2B5EF4-FFF2-40B4-BE49-F238E27FC236}">
                    <a16:creationId xmlns:a16="http://schemas.microsoft.com/office/drawing/2014/main" id="{70EB57AD-C3BF-4D1D-8FF2-EB6A6FD0C469}"/>
                  </a:ext>
                </a:extLst>
              </p:cNvPr>
              <p:cNvSpPr>
                <a:spLocks/>
              </p:cNvSpPr>
              <p:nvPr/>
            </p:nvSpPr>
            <p:spPr bwMode="auto">
              <a:xfrm>
                <a:off x="5312" y="1934"/>
                <a:ext cx="2" cy="5"/>
              </a:xfrm>
              <a:custGeom>
                <a:avLst/>
                <a:gdLst>
                  <a:gd name="T0" fmla="*/ 0 w 15"/>
                  <a:gd name="T1" fmla="*/ 0 h 30"/>
                  <a:gd name="T2" fmla="*/ 0 w 15"/>
                  <a:gd name="T3" fmla="*/ 0 h 30"/>
                  <a:gd name="T4" fmla="*/ 0 w 15"/>
                  <a:gd name="T5" fmla="*/ 1 h 30"/>
                  <a:gd name="T6" fmla="*/ 0 w 15"/>
                  <a:gd name="T7" fmla="*/ 0 h 30"/>
                  <a:gd name="T8" fmla="*/ 0 60000 65536"/>
                  <a:gd name="T9" fmla="*/ 0 60000 65536"/>
                  <a:gd name="T10" fmla="*/ 0 60000 65536"/>
                  <a:gd name="T11" fmla="*/ 0 60000 65536"/>
                  <a:gd name="T12" fmla="*/ 0 w 15"/>
                  <a:gd name="T13" fmla="*/ 0 h 30"/>
                  <a:gd name="T14" fmla="*/ 15 w 15"/>
                  <a:gd name="T15" fmla="*/ 30 h 30"/>
                </a:gdLst>
                <a:ahLst/>
                <a:cxnLst>
                  <a:cxn ang="T8">
                    <a:pos x="T0" y="T1"/>
                  </a:cxn>
                  <a:cxn ang="T9">
                    <a:pos x="T2" y="T3"/>
                  </a:cxn>
                  <a:cxn ang="T10">
                    <a:pos x="T4" y="T5"/>
                  </a:cxn>
                  <a:cxn ang="T11">
                    <a:pos x="T6" y="T7"/>
                  </a:cxn>
                </a:cxnLst>
                <a:rect l="T12" t="T13" r="T14" b="T15"/>
                <a:pathLst>
                  <a:path w="15" h="30">
                    <a:moveTo>
                      <a:pt x="11" y="0"/>
                    </a:moveTo>
                    <a:lnTo>
                      <a:pt x="15" y="12"/>
                    </a:lnTo>
                    <a:lnTo>
                      <a:pt x="0" y="30"/>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7912" name="Group 290">
              <a:extLst>
                <a:ext uri="{FF2B5EF4-FFF2-40B4-BE49-F238E27FC236}">
                  <a16:creationId xmlns:a16="http://schemas.microsoft.com/office/drawing/2014/main" id="{02B5C930-7497-47DD-AA11-8D854F949475}"/>
                </a:ext>
              </a:extLst>
            </p:cNvPr>
            <p:cNvGrpSpPr>
              <a:grpSpLocks/>
            </p:cNvGrpSpPr>
            <p:nvPr/>
          </p:nvGrpSpPr>
          <p:grpSpPr bwMode="auto">
            <a:xfrm>
              <a:off x="8565087" y="4878387"/>
              <a:ext cx="425450" cy="484188"/>
              <a:chOff x="5362" y="1748"/>
              <a:chExt cx="268" cy="305"/>
            </a:xfrm>
          </p:grpSpPr>
          <p:sp>
            <p:nvSpPr>
              <p:cNvPr id="77973" name="Freeform 291">
                <a:extLst>
                  <a:ext uri="{FF2B5EF4-FFF2-40B4-BE49-F238E27FC236}">
                    <a16:creationId xmlns:a16="http://schemas.microsoft.com/office/drawing/2014/main" id="{A185376F-10C3-4627-BF85-929F20CCFC8A}"/>
                  </a:ext>
                </a:extLst>
              </p:cNvPr>
              <p:cNvSpPr>
                <a:spLocks/>
              </p:cNvSpPr>
              <p:nvPr/>
            </p:nvSpPr>
            <p:spPr bwMode="auto">
              <a:xfrm>
                <a:off x="5477" y="1748"/>
                <a:ext cx="8" cy="6"/>
              </a:xfrm>
              <a:custGeom>
                <a:avLst/>
                <a:gdLst>
                  <a:gd name="T0" fmla="*/ 0 w 51"/>
                  <a:gd name="T1" fmla="*/ 0 h 36"/>
                  <a:gd name="T2" fmla="*/ 0 w 51"/>
                  <a:gd name="T3" fmla="*/ 0 h 36"/>
                  <a:gd name="T4" fmla="*/ 1 w 51"/>
                  <a:gd name="T5" fmla="*/ 1 h 36"/>
                  <a:gd name="T6" fmla="*/ 1 w 51"/>
                  <a:gd name="T7" fmla="*/ 1 h 36"/>
                  <a:gd name="T8" fmla="*/ 1 w 51"/>
                  <a:gd name="T9" fmla="*/ 1 h 36"/>
                  <a:gd name="T10" fmla="*/ 1 w 51"/>
                  <a:gd name="T11" fmla="*/ 1 h 36"/>
                  <a:gd name="T12" fmla="*/ 0 w 51"/>
                  <a:gd name="T13" fmla="*/ 1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6"/>
                  <a:gd name="T26" fmla="*/ 51 w 5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74" name="Freeform 292">
                <a:extLst>
                  <a:ext uri="{FF2B5EF4-FFF2-40B4-BE49-F238E27FC236}">
                    <a16:creationId xmlns:a16="http://schemas.microsoft.com/office/drawing/2014/main" id="{2F316FCA-196B-4028-B03E-309AFC2475A5}"/>
                  </a:ext>
                </a:extLst>
              </p:cNvPr>
              <p:cNvSpPr>
                <a:spLocks/>
              </p:cNvSpPr>
              <p:nvPr/>
            </p:nvSpPr>
            <p:spPr bwMode="auto">
              <a:xfrm>
                <a:off x="5479" y="1758"/>
                <a:ext cx="2" cy="4"/>
              </a:xfrm>
              <a:custGeom>
                <a:avLst/>
                <a:gdLst>
                  <a:gd name="T0" fmla="*/ 0 w 14"/>
                  <a:gd name="T1" fmla="*/ 0 h 24"/>
                  <a:gd name="T2" fmla="*/ 0 w 14"/>
                  <a:gd name="T3" fmla="*/ 0 h 24"/>
                  <a:gd name="T4" fmla="*/ 0 w 14"/>
                  <a:gd name="T5" fmla="*/ 1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14" y="0"/>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75" name="Freeform 293">
                <a:extLst>
                  <a:ext uri="{FF2B5EF4-FFF2-40B4-BE49-F238E27FC236}">
                    <a16:creationId xmlns:a16="http://schemas.microsoft.com/office/drawing/2014/main" id="{FA5458A3-4888-4500-8F7B-AC6277737DF1}"/>
                  </a:ext>
                </a:extLst>
              </p:cNvPr>
              <p:cNvSpPr>
                <a:spLocks/>
              </p:cNvSpPr>
              <p:nvPr/>
            </p:nvSpPr>
            <p:spPr bwMode="auto">
              <a:xfrm>
                <a:off x="5444" y="1788"/>
                <a:ext cx="71" cy="180"/>
              </a:xfrm>
              <a:custGeom>
                <a:avLst/>
                <a:gdLst>
                  <a:gd name="T0" fmla="*/ 10 w 431"/>
                  <a:gd name="T1" fmla="*/ 0 h 1076"/>
                  <a:gd name="T2" fmla="*/ 9 w 431"/>
                  <a:gd name="T3" fmla="*/ 1 h 1076"/>
                  <a:gd name="T4" fmla="*/ 9 w 431"/>
                  <a:gd name="T5" fmla="*/ 3 h 1076"/>
                  <a:gd name="T6" fmla="*/ 7 w 431"/>
                  <a:gd name="T7" fmla="*/ 5 h 1076"/>
                  <a:gd name="T8" fmla="*/ 3 w 431"/>
                  <a:gd name="T9" fmla="*/ 13 h 1076"/>
                  <a:gd name="T10" fmla="*/ 1 w 431"/>
                  <a:gd name="T11" fmla="*/ 20 h 1076"/>
                  <a:gd name="T12" fmla="*/ 0 w 431"/>
                  <a:gd name="T13" fmla="*/ 30 h 1076"/>
                  <a:gd name="T14" fmla="*/ 5 w 431"/>
                  <a:gd name="T15" fmla="*/ 26 h 1076"/>
                  <a:gd name="T16" fmla="*/ 12 w 431"/>
                  <a:gd name="T17" fmla="*/ 4 h 1076"/>
                  <a:gd name="T18" fmla="*/ 10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
                  <a:gd name="T31" fmla="*/ 0 h 1076"/>
                  <a:gd name="T32" fmla="*/ 431 w 431"/>
                  <a:gd name="T33" fmla="*/ 1076 h 10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headEnd/>
                <a:tailEnd/>
              </a:ln>
            </p:spPr>
            <p:txBody>
              <a:bodyPr/>
              <a:lstStyle/>
              <a:p>
                <a:endParaRPr lang="zh-CN" altLang="en-US"/>
              </a:p>
            </p:txBody>
          </p:sp>
          <p:sp>
            <p:nvSpPr>
              <p:cNvPr id="77976" name="Freeform 294">
                <a:extLst>
                  <a:ext uri="{FF2B5EF4-FFF2-40B4-BE49-F238E27FC236}">
                    <a16:creationId xmlns:a16="http://schemas.microsoft.com/office/drawing/2014/main" id="{3D3D1890-A802-4DDC-95AD-77C8096BE71F}"/>
                  </a:ext>
                </a:extLst>
              </p:cNvPr>
              <p:cNvSpPr>
                <a:spLocks/>
              </p:cNvSpPr>
              <p:nvPr/>
            </p:nvSpPr>
            <p:spPr bwMode="auto">
              <a:xfrm>
                <a:off x="5362" y="1754"/>
                <a:ext cx="268" cy="299"/>
              </a:xfrm>
              <a:custGeom>
                <a:avLst/>
                <a:gdLst>
                  <a:gd name="T0" fmla="*/ 36 w 1606"/>
                  <a:gd name="T1" fmla="*/ 3 h 1792"/>
                  <a:gd name="T2" fmla="*/ 35 w 1606"/>
                  <a:gd name="T3" fmla="*/ 0 h 1792"/>
                  <a:gd name="T4" fmla="*/ 24 w 1606"/>
                  <a:gd name="T5" fmla="*/ 5 h 1792"/>
                  <a:gd name="T6" fmla="*/ 24 w 1606"/>
                  <a:gd name="T7" fmla="*/ 8 h 1792"/>
                  <a:gd name="T8" fmla="*/ 23 w 1606"/>
                  <a:gd name="T9" fmla="*/ 9 h 1792"/>
                  <a:gd name="T10" fmla="*/ 22 w 1606"/>
                  <a:gd name="T11" fmla="*/ 11 h 1792"/>
                  <a:gd name="T12" fmla="*/ 21 w 1606"/>
                  <a:gd name="T13" fmla="*/ 13 h 1792"/>
                  <a:gd name="T14" fmla="*/ 18 w 1606"/>
                  <a:gd name="T15" fmla="*/ 19 h 1792"/>
                  <a:gd name="T16" fmla="*/ 16 w 1606"/>
                  <a:gd name="T17" fmla="*/ 26 h 1792"/>
                  <a:gd name="T18" fmla="*/ 16 w 1606"/>
                  <a:gd name="T19" fmla="*/ 30 h 1792"/>
                  <a:gd name="T20" fmla="*/ 7 w 1606"/>
                  <a:gd name="T21" fmla="*/ 31 h 1792"/>
                  <a:gd name="T22" fmla="*/ 5 w 1606"/>
                  <a:gd name="T23" fmla="*/ 31 h 1792"/>
                  <a:gd name="T24" fmla="*/ 1 w 1606"/>
                  <a:gd name="T25" fmla="*/ 31 h 1792"/>
                  <a:gd name="T26" fmla="*/ 0 w 1606"/>
                  <a:gd name="T27" fmla="*/ 33 h 1792"/>
                  <a:gd name="T28" fmla="*/ 0 w 1606"/>
                  <a:gd name="T29" fmla="*/ 35 h 1792"/>
                  <a:gd name="T30" fmla="*/ 1 w 1606"/>
                  <a:gd name="T31" fmla="*/ 37 h 1792"/>
                  <a:gd name="T32" fmla="*/ 4 w 1606"/>
                  <a:gd name="T33" fmla="*/ 38 h 1792"/>
                  <a:gd name="T34" fmla="*/ 6 w 1606"/>
                  <a:gd name="T35" fmla="*/ 40 h 1792"/>
                  <a:gd name="T36" fmla="*/ 9 w 1606"/>
                  <a:gd name="T37" fmla="*/ 41 h 1792"/>
                  <a:gd name="T38" fmla="*/ 12 w 1606"/>
                  <a:gd name="T39" fmla="*/ 41 h 1792"/>
                  <a:gd name="T40" fmla="*/ 15 w 1606"/>
                  <a:gd name="T41" fmla="*/ 42 h 1792"/>
                  <a:gd name="T42" fmla="*/ 15 w 1606"/>
                  <a:gd name="T43" fmla="*/ 43 h 1792"/>
                  <a:gd name="T44" fmla="*/ 15 w 1606"/>
                  <a:gd name="T45" fmla="*/ 46 h 1792"/>
                  <a:gd name="T46" fmla="*/ 15 w 1606"/>
                  <a:gd name="T47" fmla="*/ 47 h 1792"/>
                  <a:gd name="T48" fmla="*/ 17 w 1606"/>
                  <a:gd name="T49" fmla="*/ 48 h 1792"/>
                  <a:gd name="T50" fmla="*/ 19 w 1606"/>
                  <a:gd name="T51" fmla="*/ 48 h 1792"/>
                  <a:gd name="T52" fmla="*/ 21 w 1606"/>
                  <a:gd name="T53" fmla="*/ 50 h 1792"/>
                  <a:gd name="T54" fmla="*/ 23 w 1606"/>
                  <a:gd name="T55" fmla="*/ 50 h 1792"/>
                  <a:gd name="T56" fmla="*/ 25 w 1606"/>
                  <a:gd name="T57" fmla="*/ 50 h 1792"/>
                  <a:gd name="T58" fmla="*/ 28 w 1606"/>
                  <a:gd name="T59" fmla="*/ 49 h 1792"/>
                  <a:gd name="T60" fmla="*/ 32 w 1606"/>
                  <a:gd name="T61" fmla="*/ 49 h 1792"/>
                  <a:gd name="T62" fmla="*/ 35 w 1606"/>
                  <a:gd name="T63" fmla="*/ 50 h 1792"/>
                  <a:gd name="T64" fmla="*/ 39 w 1606"/>
                  <a:gd name="T65" fmla="*/ 49 h 1792"/>
                  <a:gd name="T66" fmla="*/ 41 w 1606"/>
                  <a:gd name="T67" fmla="*/ 47 h 1792"/>
                  <a:gd name="T68" fmla="*/ 41 w 1606"/>
                  <a:gd name="T69" fmla="*/ 44 h 1792"/>
                  <a:gd name="T70" fmla="*/ 42 w 1606"/>
                  <a:gd name="T71" fmla="*/ 40 h 1792"/>
                  <a:gd name="T72" fmla="*/ 42 w 1606"/>
                  <a:gd name="T73" fmla="*/ 36 h 1792"/>
                  <a:gd name="T74" fmla="*/ 43 w 1606"/>
                  <a:gd name="T75" fmla="*/ 32 h 1792"/>
                  <a:gd name="T76" fmla="*/ 45 w 1606"/>
                  <a:gd name="T77" fmla="*/ 25 h 1792"/>
                  <a:gd name="T78" fmla="*/ 45 w 1606"/>
                  <a:gd name="T79" fmla="*/ 19 h 1792"/>
                  <a:gd name="T80" fmla="*/ 45 w 1606"/>
                  <a:gd name="T81" fmla="*/ 13 h 1792"/>
                  <a:gd name="T82" fmla="*/ 44 w 1606"/>
                  <a:gd name="T83" fmla="*/ 9 h 1792"/>
                  <a:gd name="T84" fmla="*/ 43 w 1606"/>
                  <a:gd name="T85" fmla="*/ 8 h 1792"/>
                  <a:gd name="T86" fmla="*/ 41 w 1606"/>
                  <a:gd name="T87" fmla="*/ 6 h 1792"/>
                  <a:gd name="T88" fmla="*/ 39 w 1606"/>
                  <a:gd name="T89" fmla="*/ 4 h 1792"/>
                  <a:gd name="T90" fmla="*/ 36 w 1606"/>
                  <a:gd name="T91" fmla="*/ 3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06"/>
                  <a:gd name="T139" fmla="*/ 0 h 1792"/>
                  <a:gd name="T140" fmla="*/ 1606 w 1606"/>
                  <a:gd name="T141" fmla="*/ 1792 h 179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77977" name="Freeform 295">
                <a:extLst>
                  <a:ext uri="{FF2B5EF4-FFF2-40B4-BE49-F238E27FC236}">
                    <a16:creationId xmlns:a16="http://schemas.microsoft.com/office/drawing/2014/main" id="{6E01115D-F4CE-4446-ACEB-2B56093F9E78}"/>
                  </a:ext>
                </a:extLst>
              </p:cNvPr>
              <p:cNvSpPr>
                <a:spLocks/>
              </p:cNvSpPr>
              <p:nvPr/>
            </p:nvSpPr>
            <p:spPr bwMode="auto">
              <a:xfrm>
                <a:off x="5456" y="1772"/>
                <a:ext cx="169" cy="278"/>
              </a:xfrm>
              <a:custGeom>
                <a:avLst/>
                <a:gdLst>
                  <a:gd name="T0" fmla="*/ 4 w 1014"/>
                  <a:gd name="T1" fmla="*/ 38 h 1671"/>
                  <a:gd name="T2" fmla="*/ 10 w 1014"/>
                  <a:gd name="T3" fmla="*/ 38 h 1671"/>
                  <a:gd name="T4" fmla="*/ 16 w 1014"/>
                  <a:gd name="T5" fmla="*/ 36 h 1671"/>
                  <a:gd name="T6" fmla="*/ 18 w 1014"/>
                  <a:gd name="T7" fmla="*/ 32 h 1671"/>
                  <a:gd name="T8" fmla="*/ 18 w 1014"/>
                  <a:gd name="T9" fmla="*/ 29 h 1671"/>
                  <a:gd name="T10" fmla="*/ 22 w 1014"/>
                  <a:gd name="T11" fmla="*/ 23 h 1671"/>
                  <a:gd name="T12" fmla="*/ 18 w 1014"/>
                  <a:gd name="T13" fmla="*/ 26 h 1671"/>
                  <a:gd name="T14" fmla="*/ 20 w 1014"/>
                  <a:gd name="T15" fmla="*/ 20 h 1671"/>
                  <a:gd name="T16" fmla="*/ 24 w 1014"/>
                  <a:gd name="T17" fmla="*/ 14 h 1671"/>
                  <a:gd name="T18" fmla="*/ 18 w 1014"/>
                  <a:gd name="T19" fmla="*/ 19 h 1671"/>
                  <a:gd name="T20" fmla="*/ 18 w 1014"/>
                  <a:gd name="T21" fmla="*/ 10 h 1671"/>
                  <a:gd name="T22" fmla="*/ 15 w 1014"/>
                  <a:gd name="T23" fmla="*/ 7 h 1671"/>
                  <a:gd name="T24" fmla="*/ 11 w 1014"/>
                  <a:gd name="T25" fmla="*/ 6 h 1671"/>
                  <a:gd name="T26" fmla="*/ 18 w 1014"/>
                  <a:gd name="T27" fmla="*/ 3 h 1671"/>
                  <a:gd name="T28" fmla="*/ 22 w 1014"/>
                  <a:gd name="T29" fmla="*/ 6 h 1671"/>
                  <a:gd name="T30" fmla="*/ 20 w 1014"/>
                  <a:gd name="T31" fmla="*/ 3 h 1671"/>
                  <a:gd name="T32" fmla="*/ 16 w 1014"/>
                  <a:gd name="T33" fmla="*/ 2 h 1671"/>
                  <a:gd name="T34" fmla="*/ 18 w 1014"/>
                  <a:gd name="T35" fmla="*/ 1 h 1671"/>
                  <a:gd name="T36" fmla="*/ 21 w 1014"/>
                  <a:gd name="T37" fmla="*/ 0 h 1671"/>
                  <a:gd name="T38" fmla="*/ 24 w 1014"/>
                  <a:gd name="T39" fmla="*/ 3 h 1671"/>
                  <a:gd name="T40" fmla="*/ 27 w 1014"/>
                  <a:gd name="T41" fmla="*/ 5 h 1671"/>
                  <a:gd name="T42" fmla="*/ 28 w 1014"/>
                  <a:gd name="T43" fmla="*/ 9 h 1671"/>
                  <a:gd name="T44" fmla="*/ 28 w 1014"/>
                  <a:gd name="T45" fmla="*/ 17 h 1671"/>
                  <a:gd name="T46" fmla="*/ 27 w 1014"/>
                  <a:gd name="T47" fmla="*/ 27 h 1671"/>
                  <a:gd name="T48" fmla="*/ 25 w 1014"/>
                  <a:gd name="T49" fmla="*/ 36 h 1671"/>
                  <a:gd name="T50" fmla="*/ 25 w 1014"/>
                  <a:gd name="T51" fmla="*/ 42 h 1671"/>
                  <a:gd name="T52" fmla="*/ 23 w 1014"/>
                  <a:gd name="T53" fmla="*/ 45 h 1671"/>
                  <a:gd name="T54" fmla="*/ 20 w 1014"/>
                  <a:gd name="T55" fmla="*/ 46 h 1671"/>
                  <a:gd name="T56" fmla="*/ 17 w 1014"/>
                  <a:gd name="T57" fmla="*/ 46 h 1671"/>
                  <a:gd name="T58" fmla="*/ 15 w 1014"/>
                  <a:gd name="T59" fmla="*/ 43 h 1671"/>
                  <a:gd name="T60" fmla="*/ 14 w 1014"/>
                  <a:gd name="T61" fmla="*/ 42 h 1671"/>
                  <a:gd name="T62" fmla="*/ 11 w 1014"/>
                  <a:gd name="T63" fmla="*/ 45 h 1671"/>
                  <a:gd name="T64" fmla="*/ 8 w 1014"/>
                  <a:gd name="T65" fmla="*/ 46 h 1671"/>
                  <a:gd name="T66" fmla="*/ 5 w 1014"/>
                  <a:gd name="T67" fmla="*/ 45 h 1671"/>
                  <a:gd name="T68" fmla="*/ 7 w 1014"/>
                  <a:gd name="T69" fmla="*/ 43 h 1671"/>
                  <a:gd name="T70" fmla="*/ 10 w 1014"/>
                  <a:gd name="T71" fmla="*/ 40 h 1671"/>
                  <a:gd name="T72" fmla="*/ 5 w 1014"/>
                  <a:gd name="T73" fmla="*/ 43 h 1671"/>
                  <a:gd name="T74" fmla="*/ 1 w 1014"/>
                  <a:gd name="T75" fmla="*/ 44 h 1671"/>
                  <a:gd name="T76" fmla="*/ 0 w 1014"/>
                  <a:gd name="T77" fmla="*/ 42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4"/>
                  <a:gd name="T118" fmla="*/ 0 h 1671"/>
                  <a:gd name="T119" fmla="*/ 1014 w 1014"/>
                  <a:gd name="T120" fmla="*/ 1671 h 167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78" name="Freeform 296">
                <a:extLst>
                  <a:ext uri="{FF2B5EF4-FFF2-40B4-BE49-F238E27FC236}">
                    <a16:creationId xmlns:a16="http://schemas.microsoft.com/office/drawing/2014/main" id="{AE44A265-B920-450B-973D-C55695EF618A}"/>
                  </a:ext>
                </a:extLst>
              </p:cNvPr>
              <p:cNvSpPr>
                <a:spLocks/>
              </p:cNvSpPr>
              <p:nvPr/>
            </p:nvSpPr>
            <p:spPr bwMode="auto">
              <a:xfrm>
                <a:off x="5563" y="1910"/>
                <a:ext cx="50" cy="129"/>
              </a:xfrm>
              <a:custGeom>
                <a:avLst/>
                <a:gdLst>
                  <a:gd name="T0" fmla="*/ 0 w 295"/>
                  <a:gd name="T1" fmla="*/ 22 h 774"/>
                  <a:gd name="T2" fmla="*/ 2 w 295"/>
                  <a:gd name="T3" fmla="*/ 21 h 774"/>
                  <a:gd name="T4" fmla="*/ 3 w 295"/>
                  <a:gd name="T5" fmla="*/ 19 h 774"/>
                  <a:gd name="T6" fmla="*/ 4 w 295"/>
                  <a:gd name="T7" fmla="*/ 16 h 774"/>
                  <a:gd name="T8" fmla="*/ 5 w 295"/>
                  <a:gd name="T9" fmla="*/ 13 h 774"/>
                  <a:gd name="T10" fmla="*/ 6 w 295"/>
                  <a:gd name="T11" fmla="*/ 10 h 774"/>
                  <a:gd name="T12" fmla="*/ 7 w 295"/>
                  <a:gd name="T13" fmla="*/ 8 h 774"/>
                  <a:gd name="T14" fmla="*/ 8 w 295"/>
                  <a:gd name="T15" fmla="*/ 3 h 774"/>
                  <a:gd name="T16" fmla="*/ 8 w 295"/>
                  <a:gd name="T17" fmla="*/ 0 h 774"/>
                  <a:gd name="T18" fmla="*/ 7 w 295"/>
                  <a:gd name="T19" fmla="*/ 6 h 774"/>
                  <a:gd name="T20" fmla="*/ 5 w 295"/>
                  <a:gd name="T21" fmla="*/ 11 h 774"/>
                  <a:gd name="T22" fmla="*/ 4 w 295"/>
                  <a:gd name="T23" fmla="*/ 15 h 774"/>
                  <a:gd name="T24" fmla="*/ 1 w 295"/>
                  <a:gd name="T25" fmla="*/ 18 h 774"/>
                  <a:gd name="T26" fmla="*/ 0 w 295"/>
                  <a:gd name="T27" fmla="*/ 22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5"/>
                  <a:gd name="T43" fmla="*/ 0 h 774"/>
                  <a:gd name="T44" fmla="*/ 295 w 295"/>
                  <a:gd name="T45" fmla="*/ 774 h 7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79" name="Freeform 297">
                <a:extLst>
                  <a:ext uri="{FF2B5EF4-FFF2-40B4-BE49-F238E27FC236}">
                    <a16:creationId xmlns:a16="http://schemas.microsoft.com/office/drawing/2014/main" id="{A7DC68FB-7600-47D1-AD86-F68D3F31D533}"/>
                  </a:ext>
                </a:extLst>
              </p:cNvPr>
              <p:cNvSpPr>
                <a:spLocks/>
              </p:cNvSpPr>
              <p:nvPr/>
            </p:nvSpPr>
            <p:spPr bwMode="auto">
              <a:xfrm>
                <a:off x="5367" y="1806"/>
                <a:ext cx="195" cy="194"/>
              </a:xfrm>
              <a:custGeom>
                <a:avLst/>
                <a:gdLst>
                  <a:gd name="T0" fmla="*/ 23 w 1172"/>
                  <a:gd name="T1" fmla="*/ 1 h 1162"/>
                  <a:gd name="T2" fmla="*/ 20 w 1172"/>
                  <a:gd name="T3" fmla="*/ 6 h 1162"/>
                  <a:gd name="T4" fmla="*/ 20 w 1172"/>
                  <a:gd name="T5" fmla="*/ 11 h 1162"/>
                  <a:gd name="T6" fmla="*/ 20 w 1172"/>
                  <a:gd name="T7" fmla="*/ 16 h 1162"/>
                  <a:gd name="T8" fmla="*/ 20 w 1172"/>
                  <a:gd name="T9" fmla="*/ 17 h 1162"/>
                  <a:gd name="T10" fmla="*/ 20 w 1172"/>
                  <a:gd name="T11" fmla="*/ 19 h 1162"/>
                  <a:gd name="T12" fmla="*/ 19 w 1172"/>
                  <a:gd name="T13" fmla="*/ 20 h 1162"/>
                  <a:gd name="T14" fmla="*/ 18 w 1172"/>
                  <a:gd name="T15" fmla="*/ 22 h 1162"/>
                  <a:gd name="T16" fmla="*/ 16 w 1172"/>
                  <a:gd name="T17" fmla="*/ 22 h 1162"/>
                  <a:gd name="T18" fmla="*/ 8 w 1172"/>
                  <a:gd name="T19" fmla="*/ 22 h 1162"/>
                  <a:gd name="T20" fmla="*/ 5 w 1172"/>
                  <a:gd name="T21" fmla="*/ 23 h 1162"/>
                  <a:gd name="T22" fmla="*/ 0 w 1172"/>
                  <a:gd name="T23" fmla="*/ 24 h 1162"/>
                  <a:gd name="T24" fmla="*/ 0 w 1172"/>
                  <a:gd name="T25" fmla="*/ 28 h 1162"/>
                  <a:gd name="T26" fmla="*/ 3 w 1172"/>
                  <a:gd name="T27" fmla="*/ 27 h 1162"/>
                  <a:gd name="T28" fmla="*/ 4 w 1172"/>
                  <a:gd name="T29" fmla="*/ 26 h 1162"/>
                  <a:gd name="T30" fmla="*/ 4 w 1172"/>
                  <a:gd name="T31" fmla="*/ 29 h 1162"/>
                  <a:gd name="T32" fmla="*/ 6 w 1172"/>
                  <a:gd name="T33" fmla="*/ 31 h 1162"/>
                  <a:gd name="T34" fmla="*/ 11 w 1172"/>
                  <a:gd name="T35" fmla="*/ 32 h 1162"/>
                  <a:gd name="T36" fmla="*/ 10 w 1172"/>
                  <a:gd name="T37" fmla="*/ 30 h 1162"/>
                  <a:gd name="T38" fmla="*/ 8 w 1172"/>
                  <a:gd name="T39" fmla="*/ 27 h 1162"/>
                  <a:gd name="T40" fmla="*/ 10 w 1172"/>
                  <a:gd name="T41" fmla="*/ 26 h 1162"/>
                  <a:gd name="T42" fmla="*/ 11 w 1172"/>
                  <a:gd name="T43" fmla="*/ 29 h 1162"/>
                  <a:gd name="T44" fmla="*/ 15 w 1172"/>
                  <a:gd name="T45" fmla="*/ 32 h 1162"/>
                  <a:gd name="T46" fmla="*/ 20 w 1172"/>
                  <a:gd name="T47" fmla="*/ 32 h 1162"/>
                  <a:gd name="T48" fmla="*/ 14 w 1172"/>
                  <a:gd name="T49" fmla="*/ 28 h 1162"/>
                  <a:gd name="T50" fmla="*/ 12 w 1172"/>
                  <a:gd name="T51" fmla="*/ 26 h 1162"/>
                  <a:gd name="T52" fmla="*/ 13 w 1172"/>
                  <a:gd name="T53" fmla="*/ 25 h 1162"/>
                  <a:gd name="T54" fmla="*/ 15 w 1172"/>
                  <a:gd name="T55" fmla="*/ 27 h 1162"/>
                  <a:gd name="T56" fmla="*/ 19 w 1172"/>
                  <a:gd name="T57" fmla="*/ 30 h 1162"/>
                  <a:gd name="T58" fmla="*/ 22 w 1172"/>
                  <a:gd name="T59" fmla="*/ 31 h 1162"/>
                  <a:gd name="T60" fmla="*/ 25 w 1172"/>
                  <a:gd name="T61" fmla="*/ 32 h 1162"/>
                  <a:gd name="T62" fmla="*/ 23 w 1172"/>
                  <a:gd name="T63" fmla="*/ 30 h 1162"/>
                  <a:gd name="T64" fmla="*/ 20 w 1172"/>
                  <a:gd name="T65" fmla="*/ 27 h 1162"/>
                  <a:gd name="T66" fmla="*/ 21 w 1172"/>
                  <a:gd name="T67" fmla="*/ 26 h 1162"/>
                  <a:gd name="T68" fmla="*/ 22 w 1172"/>
                  <a:gd name="T69" fmla="*/ 28 h 1162"/>
                  <a:gd name="T70" fmla="*/ 25 w 1172"/>
                  <a:gd name="T71" fmla="*/ 30 h 1162"/>
                  <a:gd name="T72" fmla="*/ 29 w 1172"/>
                  <a:gd name="T73" fmla="*/ 31 h 1162"/>
                  <a:gd name="T74" fmla="*/ 31 w 1172"/>
                  <a:gd name="T75" fmla="*/ 28 h 1162"/>
                  <a:gd name="T76" fmla="*/ 24 w 1172"/>
                  <a:gd name="T77" fmla="*/ 27 h 1162"/>
                  <a:gd name="T78" fmla="*/ 20 w 1172"/>
                  <a:gd name="T79" fmla="*/ 24 h 1162"/>
                  <a:gd name="T80" fmla="*/ 20 w 1172"/>
                  <a:gd name="T81" fmla="*/ 22 h 1162"/>
                  <a:gd name="T82" fmla="*/ 21 w 1172"/>
                  <a:gd name="T83" fmla="*/ 23 h 1162"/>
                  <a:gd name="T84" fmla="*/ 26 w 1172"/>
                  <a:gd name="T85" fmla="*/ 26 h 1162"/>
                  <a:gd name="T86" fmla="*/ 31 w 1172"/>
                  <a:gd name="T87" fmla="*/ 28 h 1162"/>
                  <a:gd name="T88" fmla="*/ 32 w 1172"/>
                  <a:gd name="T89" fmla="*/ 21 h 1162"/>
                  <a:gd name="T90" fmla="*/ 29 w 1172"/>
                  <a:gd name="T91" fmla="*/ 21 h 1162"/>
                  <a:gd name="T92" fmla="*/ 23 w 1172"/>
                  <a:gd name="T93" fmla="*/ 21 h 1162"/>
                  <a:gd name="T94" fmla="*/ 22 w 1172"/>
                  <a:gd name="T95" fmla="*/ 20 h 1162"/>
                  <a:gd name="T96" fmla="*/ 25 w 1172"/>
                  <a:gd name="T97" fmla="*/ 21 h 1162"/>
                  <a:gd name="T98" fmla="*/ 32 w 1172"/>
                  <a:gd name="T99" fmla="*/ 19 h 1162"/>
                  <a:gd name="T100" fmla="*/ 32 w 1172"/>
                  <a:gd name="T101" fmla="*/ 14 h 1162"/>
                  <a:gd name="T102" fmla="*/ 32 w 1172"/>
                  <a:gd name="T103" fmla="*/ 7 h 1162"/>
                  <a:gd name="T104" fmla="*/ 29 w 1172"/>
                  <a:gd name="T105" fmla="*/ 4 h 1162"/>
                  <a:gd name="T106" fmla="*/ 32 w 1172"/>
                  <a:gd name="T107" fmla="*/ 6 h 1162"/>
                  <a:gd name="T108" fmla="*/ 30 w 1172"/>
                  <a:gd name="T109" fmla="*/ 2 h 1162"/>
                  <a:gd name="T110" fmla="*/ 27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72"/>
                  <a:gd name="T169" fmla="*/ 0 h 1162"/>
                  <a:gd name="T170" fmla="*/ 1172 w 1172"/>
                  <a:gd name="T171" fmla="*/ 1162 h 11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80" name="Freeform 298">
                <a:extLst>
                  <a:ext uri="{FF2B5EF4-FFF2-40B4-BE49-F238E27FC236}">
                    <a16:creationId xmlns:a16="http://schemas.microsoft.com/office/drawing/2014/main" id="{65F6A40E-78E3-4375-B8BD-3A59CDD35AA8}"/>
                  </a:ext>
                </a:extLst>
              </p:cNvPr>
              <p:cNvSpPr>
                <a:spLocks/>
              </p:cNvSpPr>
              <p:nvPr/>
            </p:nvSpPr>
            <p:spPr bwMode="auto">
              <a:xfrm>
                <a:off x="5500" y="1878"/>
                <a:ext cx="49" cy="44"/>
              </a:xfrm>
              <a:custGeom>
                <a:avLst/>
                <a:gdLst>
                  <a:gd name="T0" fmla="*/ 0 w 295"/>
                  <a:gd name="T1" fmla="*/ 0 h 263"/>
                  <a:gd name="T2" fmla="*/ 0 w 295"/>
                  <a:gd name="T3" fmla="*/ 1 h 263"/>
                  <a:gd name="T4" fmla="*/ 1 w 295"/>
                  <a:gd name="T5" fmla="*/ 2 h 263"/>
                  <a:gd name="T6" fmla="*/ 2 w 295"/>
                  <a:gd name="T7" fmla="*/ 3 h 263"/>
                  <a:gd name="T8" fmla="*/ 4 w 295"/>
                  <a:gd name="T9" fmla="*/ 4 h 263"/>
                  <a:gd name="T10" fmla="*/ 5 w 295"/>
                  <a:gd name="T11" fmla="*/ 5 h 263"/>
                  <a:gd name="T12" fmla="*/ 7 w 295"/>
                  <a:gd name="T13" fmla="*/ 7 h 263"/>
                  <a:gd name="T14" fmla="*/ 5 w 295"/>
                  <a:gd name="T15" fmla="*/ 6 h 263"/>
                  <a:gd name="T16" fmla="*/ 3 w 295"/>
                  <a:gd name="T17" fmla="*/ 5 h 263"/>
                  <a:gd name="T18" fmla="*/ 0 w 295"/>
                  <a:gd name="T19" fmla="*/ 5 h 263"/>
                  <a:gd name="T20" fmla="*/ 1 w 295"/>
                  <a:gd name="T21" fmla="*/ 6 h 263"/>
                  <a:gd name="T22" fmla="*/ 4 w 295"/>
                  <a:gd name="T23" fmla="*/ 7 h 263"/>
                  <a:gd name="T24" fmla="*/ 6 w 295"/>
                  <a:gd name="T25" fmla="*/ 7 h 263"/>
                  <a:gd name="T26" fmla="*/ 7 w 295"/>
                  <a:gd name="T27" fmla="*/ 7 h 263"/>
                  <a:gd name="T28" fmla="*/ 8 w 295"/>
                  <a:gd name="T29" fmla="*/ 7 h 263"/>
                  <a:gd name="T30" fmla="*/ 8 w 295"/>
                  <a:gd name="T31" fmla="*/ 6 h 263"/>
                  <a:gd name="T32" fmla="*/ 7 w 295"/>
                  <a:gd name="T33" fmla="*/ 6 h 263"/>
                  <a:gd name="T34" fmla="*/ 6 w 295"/>
                  <a:gd name="T35" fmla="*/ 5 h 263"/>
                  <a:gd name="T36" fmla="*/ 5 w 295"/>
                  <a:gd name="T37" fmla="*/ 3 h 263"/>
                  <a:gd name="T38" fmla="*/ 4 w 295"/>
                  <a:gd name="T39" fmla="*/ 2 h 263"/>
                  <a:gd name="T40" fmla="*/ 2 w 295"/>
                  <a:gd name="T41" fmla="*/ 1 h 263"/>
                  <a:gd name="T42" fmla="*/ 1 w 295"/>
                  <a:gd name="T43" fmla="*/ 0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5"/>
                  <a:gd name="T70" fmla="*/ 0 h 263"/>
                  <a:gd name="T71" fmla="*/ 295 w 295"/>
                  <a:gd name="T72" fmla="*/ 263 h 2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81" name="Freeform 299">
                <a:extLst>
                  <a:ext uri="{FF2B5EF4-FFF2-40B4-BE49-F238E27FC236}">
                    <a16:creationId xmlns:a16="http://schemas.microsoft.com/office/drawing/2014/main" id="{72579246-70BB-47EB-8ECF-8BE018354E88}"/>
                  </a:ext>
                </a:extLst>
              </p:cNvPr>
              <p:cNvSpPr>
                <a:spLocks/>
              </p:cNvSpPr>
              <p:nvPr/>
            </p:nvSpPr>
            <p:spPr bwMode="auto">
              <a:xfrm>
                <a:off x="5503" y="1842"/>
                <a:ext cx="44" cy="57"/>
              </a:xfrm>
              <a:custGeom>
                <a:avLst/>
                <a:gdLst>
                  <a:gd name="T0" fmla="*/ 1 w 270"/>
                  <a:gd name="T1" fmla="*/ 0 h 345"/>
                  <a:gd name="T2" fmla="*/ 0 w 270"/>
                  <a:gd name="T3" fmla="*/ 0 h 345"/>
                  <a:gd name="T4" fmla="*/ 0 w 270"/>
                  <a:gd name="T5" fmla="*/ 1 h 345"/>
                  <a:gd name="T6" fmla="*/ 0 w 270"/>
                  <a:gd name="T7" fmla="*/ 2 h 345"/>
                  <a:gd name="T8" fmla="*/ 1 w 270"/>
                  <a:gd name="T9" fmla="*/ 3 h 345"/>
                  <a:gd name="T10" fmla="*/ 1 w 270"/>
                  <a:gd name="T11" fmla="*/ 3 h 345"/>
                  <a:gd name="T12" fmla="*/ 3 w 270"/>
                  <a:gd name="T13" fmla="*/ 4 h 345"/>
                  <a:gd name="T14" fmla="*/ 5 w 270"/>
                  <a:gd name="T15" fmla="*/ 5 h 345"/>
                  <a:gd name="T16" fmla="*/ 6 w 270"/>
                  <a:gd name="T17" fmla="*/ 7 h 345"/>
                  <a:gd name="T18" fmla="*/ 7 w 270"/>
                  <a:gd name="T19" fmla="*/ 9 h 345"/>
                  <a:gd name="T20" fmla="*/ 7 w 270"/>
                  <a:gd name="T21" fmla="*/ 9 h 345"/>
                  <a:gd name="T22" fmla="*/ 7 w 270"/>
                  <a:gd name="T23" fmla="*/ 7 h 345"/>
                  <a:gd name="T24" fmla="*/ 7 w 270"/>
                  <a:gd name="T25" fmla="*/ 5 h 345"/>
                  <a:gd name="T26" fmla="*/ 6 w 270"/>
                  <a:gd name="T27" fmla="*/ 4 h 345"/>
                  <a:gd name="T28" fmla="*/ 5 w 270"/>
                  <a:gd name="T29" fmla="*/ 2 h 345"/>
                  <a:gd name="T30" fmla="*/ 2 w 270"/>
                  <a:gd name="T31" fmla="*/ 0 h 345"/>
                  <a:gd name="T32" fmla="*/ 1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0"/>
                  <a:gd name="T52" fmla="*/ 0 h 345"/>
                  <a:gd name="T53" fmla="*/ 270 w 270"/>
                  <a:gd name="T54" fmla="*/ 345 h 3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82" name="Freeform 300">
                <a:extLst>
                  <a:ext uri="{FF2B5EF4-FFF2-40B4-BE49-F238E27FC236}">
                    <a16:creationId xmlns:a16="http://schemas.microsoft.com/office/drawing/2014/main" id="{47AB1336-B093-4229-8A5A-F6926F223600}"/>
                  </a:ext>
                </a:extLst>
              </p:cNvPr>
              <p:cNvSpPr>
                <a:spLocks/>
              </p:cNvSpPr>
              <p:nvPr/>
            </p:nvSpPr>
            <p:spPr bwMode="auto">
              <a:xfrm>
                <a:off x="5494" y="1785"/>
                <a:ext cx="48" cy="34"/>
              </a:xfrm>
              <a:custGeom>
                <a:avLst/>
                <a:gdLst>
                  <a:gd name="T0" fmla="*/ 0 w 287"/>
                  <a:gd name="T1" fmla="*/ 6 h 199"/>
                  <a:gd name="T2" fmla="*/ 1 w 287"/>
                  <a:gd name="T3" fmla="*/ 5 h 199"/>
                  <a:gd name="T4" fmla="*/ 4 w 287"/>
                  <a:gd name="T5" fmla="*/ 4 h 199"/>
                  <a:gd name="T6" fmla="*/ 5 w 287"/>
                  <a:gd name="T7" fmla="*/ 3 h 199"/>
                  <a:gd name="T8" fmla="*/ 8 w 287"/>
                  <a:gd name="T9" fmla="*/ 0 h 199"/>
                  <a:gd name="T10" fmla="*/ 6 w 287"/>
                  <a:gd name="T11" fmla="*/ 1 h 199"/>
                  <a:gd name="T12" fmla="*/ 4 w 287"/>
                  <a:gd name="T13" fmla="*/ 2 h 199"/>
                  <a:gd name="T14" fmla="*/ 3 w 287"/>
                  <a:gd name="T15" fmla="*/ 3 h 199"/>
                  <a:gd name="T16" fmla="*/ 2 w 287"/>
                  <a:gd name="T17" fmla="*/ 4 h 199"/>
                  <a:gd name="T18" fmla="*/ 0 w 287"/>
                  <a:gd name="T19" fmla="*/ 6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199"/>
                  <a:gd name="T32" fmla="*/ 287 w 287"/>
                  <a:gd name="T33" fmla="*/ 199 h 1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83" name="Freeform 301">
                <a:extLst>
                  <a:ext uri="{FF2B5EF4-FFF2-40B4-BE49-F238E27FC236}">
                    <a16:creationId xmlns:a16="http://schemas.microsoft.com/office/drawing/2014/main" id="{C119FA51-42BA-4FE1-A395-ADBCBFDD425A}"/>
                  </a:ext>
                </a:extLst>
              </p:cNvPr>
              <p:cNvSpPr>
                <a:spLocks/>
              </p:cNvSpPr>
              <p:nvPr/>
            </p:nvSpPr>
            <p:spPr bwMode="auto">
              <a:xfrm>
                <a:off x="5458" y="1846"/>
                <a:ext cx="27" cy="86"/>
              </a:xfrm>
              <a:custGeom>
                <a:avLst/>
                <a:gdLst>
                  <a:gd name="T0" fmla="*/ 0 w 162"/>
                  <a:gd name="T1" fmla="*/ 14 h 514"/>
                  <a:gd name="T2" fmla="*/ 2 w 162"/>
                  <a:gd name="T3" fmla="*/ 14 h 514"/>
                  <a:gd name="T4" fmla="*/ 3 w 162"/>
                  <a:gd name="T5" fmla="*/ 14 h 514"/>
                  <a:gd name="T6" fmla="*/ 3 w 162"/>
                  <a:gd name="T7" fmla="*/ 14 h 514"/>
                  <a:gd name="T8" fmla="*/ 4 w 162"/>
                  <a:gd name="T9" fmla="*/ 13 h 514"/>
                  <a:gd name="T10" fmla="*/ 4 w 162"/>
                  <a:gd name="T11" fmla="*/ 13 h 514"/>
                  <a:gd name="T12" fmla="*/ 4 w 162"/>
                  <a:gd name="T13" fmla="*/ 12 h 514"/>
                  <a:gd name="T14" fmla="*/ 4 w 162"/>
                  <a:gd name="T15" fmla="*/ 11 h 514"/>
                  <a:gd name="T16" fmla="*/ 4 w 162"/>
                  <a:gd name="T17" fmla="*/ 11 h 514"/>
                  <a:gd name="T18" fmla="*/ 4 w 162"/>
                  <a:gd name="T19" fmla="*/ 10 h 514"/>
                  <a:gd name="T20" fmla="*/ 4 w 162"/>
                  <a:gd name="T21" fmla="*/ 9 h 514"/>
                  <a:gd name="T22" fmla="*/ 4 w 162"/>
                  <a:gd name="T23" fmla="*/ 6 h 514"/>
                  <a:gd name="T24" fmla="*/ 5 w 162"/>
                  <a:gd name="T25" fmla="*/ 4 h 514"/>
                  <a:gd name="T26" fmla="*/ 4 w 162"/>
                  <a:gd name="T27" fmla="*/ 3 h 514"/>
                  <a:gd name="T28" fmla="*/ 4 w 162"/>
                  <a:gd name="T29" fmla="*/ 0 h 514"/>
                  <a:gd name="T30" fmla="*/ 3 w 162"/>
                  <a:gd name="T31" fmla="*/ 4 h 514"/>
                  <a:gd name="T32" fmla="*/ 2 w 162"/>
                  <a:gd name="T33" fmla="*/ 8 h 514"/>
                  <a:gd name="T34" fmla="*/ 1 w 162"/>
                  <a:gd name="T35" fmla="*/ 12 h 514"/>
                  <a:gd name="T36" fmla="*/ 0 w 162"/>
                  <a:gd name="T37" fmla="*/ 14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514"/>
                  <a:gd name="T59" fmla="*/ 162 w 162"/>
                  <a:gd name="T60" fmla="*/ 514 h 5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84" name="Freeform 302">
                <a:extLst>
                  <a:ext uri="{FF2B5EF4-FFF2-40B4-BE49-F238E27FC236}">
                    <a16:creationId xmlns:a16="http://schemas.microsoft.com/office/drawing/2014/main" id="{6ABC0D3E-00F7-453A-AFA2-9A4BE147D183}"/>
                  </a:ext>
                </a:extLst>
              </p:cNvPr>
              <p:cNvSpPr>
                <a:spLocks/>
              </p:cNvSpPr>
              <p:nvPr/>
            </p:nvSpPr>
            <p:spPr bwMode="auto">
              <a:xfrm>
                <a:off x="5498" y="1939"/>
                <a:ext cx="48" cy="16"/>
              </a:xfrm>
              <a:custGeom>
                <a:avLst/>
                <a:gdLst>
                  <a:gd name="T0" fmla="*/ 6 w 289"/>
                  <a:gd name="T1" fmla="*/ 1 h 97"/>
                  <a:gd name="T2" fmla="*/ 5 w 289"/>
                  <a:gd name="T3" fmla="*/ 0 h 97"/>
                  <a:gd name="T4" fmla="*/ 3 w 289"/>
                  <a:gd name="T5" fmla="*/ 0 h 97"/>
                  <a:gd name="T6" fmla="*/ 1 w 289"/>
                  <a:gd name="T7" fmla="*/ 0 h 97"/>
                  <a:gd name="T8" fmla="*/ 0 w 289"/>
                  <a:gd name="T9" fmla="*/ 0 h 97"/>
                  <a:gd name="T10" fmla="*/ 0 w 289"/>
                  <a:gd name="T11" fmla="*/ 1 h 97"/>
                  <a:gd name="T12" fmla="*/ 1 w 289"/>
                  <a:gd name="T13" fmla="*/ 2 h 97"/>
                  <a:gd name="T14" fmla="*/ 3 w 289"/>
                  <a:gd name="T15" fmla="*/ 2 h 97"/>
                  <a:gd name="T16" fmla="*/ 6 w 289"/>
                  <a:gd name="T17" fmla="*/ 3 h 97"/>
                  <a:gd name="T18" fmla="*/ 8 w 289"/>
                  <a:gd name="T19" fmla="*/ 2 h 97"/>
                  <a:gd name="T20" fmla="*/ 6 w 289"/>
                  <a:gd name="T21" fmla="*/ 1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
                  <a:gd name="T34" fmla="*/ 0 h 97"/>
                  <a:gd name="T35" fmla="*/ 289 w 289"/>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85" name="Freeform 303">
                <a:extLst>
                  <a:ext uri="{FF2B5EF4-FFF2-40B4-BE49-F238E27FC236}">
                    <a16:creationId xmlns:a16="http://schemas.microsoft.com/office/drawing/2014/main" id="{2E2D2EF6-6687-4E7C-91B4-04CE9CC10D97}"/>
                  </a:ext>
                </a:extLst>
              </p:cNvPr>
              <p:cNvSpPr>
                <a:spLocks/>
              </p:cNvSpPr>
              <p:nvPr/>
            </p:nvSpPr>
            <p:spPr bwMode="auto">
              <a:xfrm>
                <a:off x="5458" y="1947"/>
                <a:ext cx="30" cy="36"/>
              </a:xfrm>
              <a:custGeom>
                <a:avLst/>
                <a:gdLst>
                  <a:gd name="T0" fmla="*/ 2 w 176"/>
                  <a:gd name="T1" fmla="*/ 2 h 216"/>
                  <a:gd name="T2" fmla="*/ 2 w 176"/>
                  <a:gd name="T3" fmla="*/ 0 h 216"/>
                  <a:gd name="T4" fmla="*/ 1 w 176"/>
                  <a:gd name="T5" fmla="*/ 0 h 216"/>
                  <a:gd name="T6" fmla="*/ 0 w 176"/>
                  <a:gd name="T7" fmla="*/ 0 h 216"/>
                  <a:gd name="T8" fmla="*/ 0 w 176"/>
                  <a:gd name="T9" fmla="*/ 1 h 216"/>
                  <a:gd name="T10" fmla="*/ 1 w 176"/>
                  <a:gd name="T11" fmla="*/ 2 h 216"/>
                  <a:gd name="T12" fmla="*/ 1 w 176"/>
                  <a:gd name="T13" fmla="*/ 3 h 216"/>
                  <a:gd name="T14" fmla="*/ 2 w 176"/>
                  <a:gd name="T15" fmla="*/ 4 h 216"/>
                  <a:gd name="T16" fmla="*/ 3 w 176"/>
                  <a:gd name="T17" fmla="*/ 5 h 216"/>
                  <a:gd name="T18" fmla="*/ 5 w 176"/>
                  <a:gd name="T19" fmla="*/ 6 h 216"/>
                  <a:gd name="T20" fmla="*/ 3 w 176"/>
                  <a:gd name="T21" fmla="*/ 4 h 216"/>
                  <a:gd name="T22" fmla="*/ 3 w 176"/>
                  <a:gd name="T23" fmla="*/ 3 h 216"/>
                  <a:gd name="T24" fmla="*/ 2 w 176"/>
                  <a:gd name="T25" fmla="*/ 2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6"/>
                  <a:gd name="T40" fmla="*/ 0 h 216"/>
                  <a:gd name="T41" fmla="*/ 176 w 176"/>
                  <a:gd name="T42" fmla="*/ 216 h 2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986" name="Freeform 304">
                <a:extLst>
                  <a:ext uri="{FF2B5EF4-FFF2-40B4-BE49-F238E27FC236}">
                    <a16:creationId xmlns:a16="http://schemas.microsoft.com/office/drawing/2014/main" id="{93DF19FE-DBC5-4FCF-BD3D-2F6CD3ABE829}"/>
                  </a:ext>
                </a:extLst>
              </p:cNvPr>
              <p:cNvSpPr>
                <a:spLocks/>
              </p:cNvSpPr>
              <p:nvPr/>
            </p:nvSpPr>
            <p:spPr bwMode="auto">
              <a:xfrm>
                <a:off x="5506" y="1757"/>
                <a:ext cx="70" cy="44"/>
              </a:xfrm>
              <a:custGeom>
                <a:avLst/>
                <a:gdLst>
                  <a:gd name="T0" fmla="*/ 0 w 418"/>
                  <a:gd name="T1" fmla="*/ 7 h 260"/>
                  <a:gd name="T2" fmla="*/ 0 w 418"/>
                  <a:gd name="T3" fmla="*/ 4 h 260"/>
                  <a:gd name="T4" fmla="*/ 3 w 418"/>
                  <a:gd name="T5" fmla="*/ 3 h 260"/>
                  <a:gd name="T6" fmla="*/ 6 w 418"/>
                  <a:gd name="T7" fmla="*/ 2 h 260"/>
                  <a:gd name="T8" fmla="*/ 9 w 418"/>
                  <a:gd name="T9" fmla="*/ 1 h 260"/>
                  <a:gd name="T10" fmla="*/ 11 w 418"/>
                  <a:gd name="T11" fmla="*/ 0 h 260"/>
                  <a:gd name="T12" fmla="*/ 12 w 418"/>
                  <a:gd name="T13" fmla="*/ 2 h 260"/>
                  <a:gd name="T14" fmla="*/ 10 w 418"/>
                  <a:gd name="T15" fmla="*/ 3 h 260"/>
                  <a:gd name="T16" fmla="*/ 7 w 418"/>
                  <a:gd name="T17" fmla="*/ 4 h 260"/>
                  <a:gd name="T18" fmla="*/ 5 w 418"/>
                  <a:gd name="T19" fmla="*/ 5 h 260"/>
                  <a:gd name="T20" fmla="*/ 3 w 418"/>
                  <a:gd name="T21" fmla="*/ 6 h 260"/>
                  <a:gd name="T22" fmla="*/ 0 w 418"/>
                  <a:gd name="T23" fmla="*/ 7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8"/>
                  <a:gd name="T37" fmla="*/ 0 h 260"/>
                  <a:gd name="T38" fmla="*/ 418 w 418"/>
                  <a:gd name="T39" fmla="*/ 260 h 2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7913" name="Group 305">
              <a:extLst>
                <a:ext uri="{FF2B5EF4-FFF2-40B4-BE49-F238E27FC236}">
                  <a16:creationId xmlns:a16="http://schemas.microsoft.com/office/drawing/2014/main" id="{FCEFFC50-AA79-414E-8C99-1937A0BF24B2}"/>
                </a:ext>
              </a:extLst>
            </p:cNvPr>
            <p:cNvGrpSpPr>
              <a:grpSpLocks/>
            </p:cNvGrpSpPr>
            <p:nvPr/>
          </p:nvGrpSpPr>
          <p:grpSpPr bwMode="auto">
            <a:xfrm>
              <a:off x="8801625" y="5214937"/>
              <a:ext cx="228600" cy="307975"/>
              <a:chOff x="5511" y="1960"/>
              <a:chExt cx="144" cy="194"/>
            </a:xfrm>
          </p:grpSpPr>
          <p:sp>
            <p:nvSpPr>
              <p:cNvPr id="77971" name="Freeform 306">
                <a:extLst>
                  <a:ext uri="{FF2B5EF4-FFF2-40B4-BE49-F238E27FC236}">
                    <a16:creationId xmlns:a16="http://schemas.microsoft.com/office/drawing/2014/main" id="{EB8DA5C9-9D20-4CCD-9371-3FB1B9027782}"/>
                  </a:ext>
                </a:extLst>
              </p:cNvPr>
              <p:cNvSpPr>
                <a:spLocks/>
              </p:cNvSpPr>
              <p:nvPr/>
            </p:nvSpPr>
            <p:spPr bwMode="auto">
              <a:xfrm>
                <a:off x="5511" y="1960"/>
                <a:ext cx="144" cy="194"/>
              </a:xfrm>
              <a:custGeom>
                <a:avLst/>
                <a:gdLst>
                  <a:gd name="T0" fmla="*/ 11 w 863"/>
                  <a:gd name="T1" fmla="*/ 5 h 1164"/>
                  <a:gd name="T2" fmla="*/ 15 w 863"/>
                  <a:gd name="T3" fmla="*/ 4 h 1164"/>
                  <a:gd name="T4" fmla="*/ 18 w 863"/>
                  <a:gd name="T5" fmla="*/ 4 h 1164"/>
                  <a:gd name="T6" fmla="*/ 19 w 863"/>
                  <a:gd name="T7" fmla="*/ 3 h 1164"/>
                  <a:gd name="T8" fmla="*/ 19 w 863"/>
                  <a:gd name="T9" fmla="*/ 2 h 1164"/>
                  <a:gd name="T10" fmla="*/ 19 w 863"/>
                  <a:gd name="T11" fmla="*/ 1 h 1164"/>
                  <a:gd name="T12" fmla="*/ 22 w 863"/>
                  <a:gd name="T13" fmla="*/ 0 h 1164"/>
                  <a:gd name="T14" fmla="*/ 24 w 863"/>
                  <a:gd name="T15" fmla="*/ 0 h 1164"/>
                  <a:gd name="T16" fmla="*/ 21 w 863"/>
                  <a:gd name="T17" fmla="*/ 25 h 1164"/>
                  <a:gd name="T18" fmla="*/ 19 w 863"/>
                  <a:gd name="T19" fmla="*/ 28 h 1164"/>
                  <a:gd name="T20" fmla="*/ 17 w 863"/>
                  <a:gd name="T21" fmla="*/ 30 h 1164"/>
                  <a:gd name="T22" fmla="*/ 13 w 863"/>
                  <a:gd name="T23" fmla="*/ 32 h 1164"/>
                  <a:gd name="T24" fmla="*/ 9 w 863"/>
                  <a:gd name="T25" fmla="*/ 32 h 1164"/>
                  <a:gd name="T26" fmla="*/ 4 w 863"/>
                  <a:gd name="T27" fmla="*/ 32 h 1164"/>
                  <a:gd name="T28" fmla="*/ 1 w 863"/>
                  <a:gd name="T29" fmla="*/ 32 h 1164"/>
                  <a:gd name="T30" fmla="*/ 0 w 863"/>
                  <a:gd name="T31" fmla="*/ 30 h 1164"/>
                  <a:gd name="T32" fmla="*/ 0 w 863"/>
                  <a:gd name="T33" fmla="*/ 28 h 1164"/>
                  <a:gd name="T34" fmla="*/ 3 w 863"/>
                  <a:gd name="T35" fmla="*/ 21 h 1164"/>
                  <a:gd name="T36" fmla="*/ 5 w 863"/>
                  <a:gd name="T37" fmla="*/ 14 h 1164"/>
                  <a:gd name="T38" fmla="*/ 6 w 863"/>
                  <a:gd name="T39" fmla="*/ 9 h 1164"/>
                  <a:gd name="T40" fmla="*/ 6 w 863"/>
                  <a:gd name="T41" fmla="*/ 7 h 1164"/>
                  <a:gd name="T42" fmla="*/ 7 w 863"/>
                  <a:gd name="T43" fmla="*/ 5 h 1164"/>
                  <a:gd name="T44" fmla="*/ 8 w 863"/>
                  <a:gd name="T45" fmla="*/ 5 h 1164"/>
                  <a:gd name="T46" fmla="*/ 11 w 863"/>
                  <a:gd name="T47" fmla="*/ 5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63"/>
                  <a:gd name="T73" fmla="*/ 0 h 1164"/>
                  <a:gd name="T74" fmla="*/ 863 w 863"/>
                  <a:gd name="T75" fmla="*/ 1164 h 11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77972" name="Freeform 307">
                <a:extLst>
                  <a:ext uri="{FF2B5EF4-FFF2-40B4-BE49-F238E27FC236}">
                    <a16:creationId xmlns:a16="http://schemas.microsoft.com/office/drawing/2014/main" id="{6F980B7D-F6A7-4FA1-AA4C-567CFB5850E2}"/>
                  </a:ext>
                </a:extLst>
              </p:cNvPr>
              <p:cNvSpPr>
                <a:spLocks/>
              </p:cNvSpPr>
              <p:nvPr/>
            </p:nvSpPr>
            <p:spPr bwMode="auto">
              <a:xfrm>
                <a:off x="5528" y="1970"/>
                <a:ext cx="124" cy="177"/>
              </a:xfrm>
              <a:custGeom>
                <a:avLst/>
                <a:gdLst>
                  <a:gd name="T0" fmla="*/ 7 w 743"/>
                  <a:gd name="T1" fmla="*/ 6 h 1068"/>
                  <a:gd name="T2" fmla="*/ 11 w 743"/>
                  <a:gd name="T3" fmla="*/ 6 h 1068"/>
                  <a:gd name="T4" fmla="*/ 15 w 743"/>
                  <a:gd name="T5" fmla="*/ 5 h 1068"/>
                  <a:gd name="T6" fmla="*/ 18 w 743"/>
                  <a:gd name="T7" fmla="*/ 4 h 1068"/>
                  <a:gd name="T8" fmla="*/ 19 w 743"/>
                  <a:gd name="T9" fmla="*/ 3 h 1068"/>
                  <a:gd name="T10" fmla="*/ 21 w 743"/>
                  <a:gd name="T11" fmla="*/ 0 h 1068"/>
                  <a:gd name="T12" fmla="*/ 18 w 743"/>
                  <a:gd name="T13" fmla="*/ 23 h 1068"/>
                  <a:gd name="T14" fmla="*/ 16 w 743"/>
                  <a:gd name="T15" fmla="*/ 25 h 1068"/>
                  <a:gd name="T16" fmla="*/ 14 w 743"/>
                  <a:gd name="T17" fmla="*/ 27 h 1068"/>
                  <a:gd name="T18" fmla="*/ 12 w 743"/>
                  <a:gd name="T19" fmla="*/ 28 h 1068"/>
                  <a:gd name="T20" fmla="*/ 10 w 743"/>
                  <a:gd name="T21" fmla="*/ 29 h 1068"/>
                  <a:gd name="T22" fmla="*/ 7 w 743"/>
                  <a:gd name="T23" fmla="*/ 29 h 1068"/>
                  <a:gd name="T24" fmla="*/ 5 w 743"/>
                  <a:gd name="T25" fmla="*/ 29 h 1068"/>
                  <a:gd name="T26" fmla="*/ 2 w 743"/>
                  <a:gd name="T27" fmla="*/ 29 h 1068"/>
                  <a:gd name="T28" fmla="*/ 1 w 743"/>
                  <a:gd name="T29" fmla="*/ 29 h 1068"/>
                  <a:gd name="T30" fmla="*/ 0 w 743"/>
                  <a:gd name="T31" fmla="*/ 28 h 1068"/>
                  <a:gd name="T32" fmla="*/ 0 w 743"/>
                  <a:gd name="T33" fmla="*/ 26 h 1068"/>
                  <a:gd name="T34" fmla="*/ 2 w 743"/>
                  <a:gd name="T35" fmla="*/ 22 h 1068"/>
                  <a:gd name="T36" fmla="*/ 5 w 743"/>
                  <a:gd name="T37" fmla="*/ 9 h 1068"/>
                  <a:gd name="T38" fmla="*/ 6 w 743"/>
                  <a:gd name="T39" fmla="*/ 7 h 1068"/>
                  <a:gd name="T40" fmla="*/ 7 w 743"/>
                  <a:gd name="T41" fmla="*/ 6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3"/>
                  <a:gd name="T64" fmla="*/ 0 h 1068"/>
                  <a:gd name="T65" fmla="*/ 743 w 743"/>
                  <a:gd name="T66" fmla="*/ 1068 h 10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08" name="Oval 308">
              <a:extLst>
                <a:ext uri="{FF2B5EF4-FFF2-40B4-BE49-F238E27FC236}">
                  <a16:creationId xmlns:a16="http://schemas.microsoft.com/office/drawing/2014/main" id="{A429DE3B-43C3-43AF-89B2-33232D8F6CB7}"/>
                </a:ext>
              </a:extLst>
            </p:cNvPr>
            <p:cNvSpPr>
              <a:spLocks noChangeArrowheads="1"/>
            </p:cNvSpPr>
            <p:nvPr/>
          </p:nvSpPr>
          <p:spPr bwMode="auto">
            <a:xfrm>
              <a:off x="8060262" y="4965700"/>
              <a:ext cx="298450" cy="161925"/>
            </a:xfrm>
            <a:prstGeom prst="ellipse">
              <a:avLst/>
            </a:prstGeom>
            <a:solidFill>
              <a:srgbClr val="FFFFFF"/>
            </a:solidFill>
            <a:ln w="9525">
              <a:solidFill>
                <a:srgbClr val="000000"/>
              </a:solidFill>
              <a:round/>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09" name="Oval 309">
              <a:extLst>
                <a:ext uri="{FF2B5EF4-FFF2-40B4-BE49-F238E27FC236}">
                  <a16:creationId xmlns:a16="http://schemas.microsoft.com/office/drawing/2014/main" id="{D0F48BE3-1638-44CF-8F0D-22E1EF475C58}"/>
                </a:ext>
              </a:extLst>
            </p:cNvPr>
            <p:cNvSpPr>
              <a:spLocks noChangeArrowheads="1"/>
            </p:cNvSpPr>
            <p:nvPr/>
          </p:nvSpPr>
          <p:spPr bwMode="auto">
            <a:xfrm>
              <a:off x="1805512" y="4694238"/>
              <a:ext cx="1296987" cy="1296987"/>
            </a:xfrm>
            <a:prstGeom prst="ellipse">
              <a:avLst/>
            </a:prstGeom>
            <a:solidFill>
              <a:srgbClr val="66FF66"/>
            </a:solidFill>
            <a:ln w="19050">
              <a:solidFill>
                <a:srgbClr val="3333CC"/>
              </a:solidFill>
              <a:round/>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nvGrpSpPr>
            <p:cNvPr id="77916" name="Group 310">
              <a:extLst>
                <a:ext uri="{FF2B5EF4-FFF2-40B4-BE49-F238E27FC236}">
                  <a16:creationId xmlns:a16="http://schemas.microsoft.com/office/drawing/2014/main" id="{AF2AD2BA-A63E-44E9-9329-920A6A6442CB}"/>
                </a:ext>
              </a:extLst>
            </p:cNvPr>
            <p:cNvGrpSpPr>
              <a:grpSpLocks/>
            </p:cNvGrpSpPr>
            <p:nvPr/>
          </p:nvGrpSpPr>
          <p:grpSpPr bwMode="auto">
            <a:xfrm>
              <a:off x="2188100" y="4803775"/>
              <a:ext cx="457200" cy="457200"/>
              <a:chOff x="2351" y="2975"/>
              <a:chExt cx="481" cy="433"/>
            </a:xfrm>
          </p:grpSpPr>
          <p:sp>
            <p:nvSpPr>
              <p:cNvPr id="311" name="Rectangle 311">
                <a:extLst>
                  <a:ext uri="{FF2B5EF4-FFF2-40B4-BE49-F238E27FC236}">
                    <a16:creationId xmlns:a16="http://schemas.microsoft.com/office/drawing/2014/main" id="{A0467098-4BEE-47C1-B954-983F9020114D}"/>
                  </a:ext>
                </a:extLst>
              </p:cNvPr>
              <p:cNvSpPr>
                <a:spLocks noChangeArrowheads="1"/>
              </p:cNvSpPr>
              <p:nvPr/>
            </p:nvSpPr>
            <p:spPr bwMode="auto">
              <a:xfrm rot="-5400000">
                <a:off x="2377" y="2953"/>
                <a:ext cx="431" cy="479"/>
              </a:xfrm>
              <a:prstGeom prst="rect">
                <a:avLst/>
              </a:prstGeom>
              <a:solidFill>
                <a:srgbClr val="CCECFF"/>
              </a:solidFill>
              <a:ln w="19050">
                <a:solidFill>
                  <a:srgbClr val="000000"/>
                </a:solidFill>
                <a:miter lim="800000"/>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12" name="Line 312">
                <a:extLst>
                  <a:ext uri="{FF2B5EF4-FFF2-40B4-BE49-F238E27FC236}">
                    <a16:creationId xmlns:a16="http://schemas.microsoft.com/office/drawing/2014/main" id="{87EF7B2D-C059-4366-84A0-BF54F0336E2A}"/>
                  </a:ext>
                </a:extLst>
              </p:cNvPr>
              <p:cNvSpPr>
                <a:spLocks noChangeShapeType="1"/>
              </p:cNvSpPr>
              <p:nvPr/>
            </p:nvSpPr>
            <p:spPr bwMode="auto">
              <a:xfrm rot="10800000">
                <a:off x="2351" y="3321"/>
                <a:ext cx="4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13" name="Line 313">
                <a:extLst>
                  <a:ext uri="{FF2B5EF4-FFF2-40B4-BE49-F238E27FC236}">
                    <a16:creationId xmlns:a16="http://schemas.microsoft.com/office/drawing/2014/main" id="{E2C49D85-21E9-4BE0-98A4-73BBFB262840}"/>
                  </a:ext>
                </a:extLst>
              </p:cNvPr>
              <p:cNvSpPr>
                <a:spLocks noChangeShapeType="1"/>
              </p:cNvSpPr>
              <p:nvPr/>
            </p:nvSpPr>
            <p:spPr bwMode="auto">
              <a:xfrm rot="10800000">
                <a:off x="2351" y="3234"/>
                <a:ext cx="4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14" name="Line 314">
                <a:extLst>
                  <a:ext uri="{FF2B5EF4-FFF2-40B4-BE49-F238E27FC236}">
                    <a16:creationId xmlns:a16="http://schemas.microsoft.com/office/drawing/2014/main" id="{E9F5F717-E4E3-4CCC-9765-D49460CFBAC6}"/>
                  </a:ext>
                </a:extLst>
              </p:cNvPr>
              <p:cNvSpPr>
                <a:spLocks noChangeShapeType="1"/>
              </p:cNvSpPr>
              <p:nvPr/>
            </p:nvSpPr>
            <p:spPr bwMode="auto">
              <a:xfrm rot="10800000">
                <a:off x="2351" y="3148"/>
                <a:ext cx="4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15" name="Line 315">
                <a:extLst>
                  <a:ext uri="{FF2B5EF4-FFF2-40B4-BE49-F238E27FC236}">
                    <a16:creationId xmlns:a16="http://schemas.microsoft.com/office/drawing/2014/main" id="{B1FD8095-CF79-4449-BA0E-A558FC382E39}"/>
                  </a:ext>
                </a:extLst>
              </p:cNvPr>
              <p:cNvSpPr>
                <a:spLocks noChangeShapeType="1"/>
              </p:cNvSpPr>
              <p:nvPr/>
            </p:nvSpPr>
            <p:spPr bwMode="auto">
              <a:xfrm rot="10800000">
                <a:off x="2351" y="3061"/>
                <a:ext cx="4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16" name="Line 316">
                <a:extLst>
                  <a:ext uri="{FF2B5EF4-FFF2-40B4-BE49-F238E27FC236}">
                    <a16:creationId xmlns:a16="http://schemas.microsoft.com/office/drawing/2014/main" id="{5CE1375D-E266-448E-8A46-41EA342F614D}"/>
                  </a:ext>
                </a:extLst>
              </p:cNvPr>
              <p:cNvSpPr>
                <a:spLocks noChangeShapeType="1"/>
              </p:cNvSpPr>
              <p:nvPr/>
            </p:nvSpPr>
            <p:spPr bwMode="auto">
              <a:xfrm rot="5400000">
                <a:off x="2519" y="3191"/>
                <a:ext cx="4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17" name="Line 317">
                <a:extLst>
                  <a:ext uri="{FF2B5EF4-FFF2-40B4-BE49-F238E27FC236}">
                    <a16:creationId xmlns:a16="http://schemas.microsoft.com/office/drawing/2014/main" id="{EF8D7A82-C16F-4EAC-B36F-E5C0D42A43BC}"/>
                  </a:ext>
                </a:extLst>
              </p:cNvPr>
              <p:cNvSpPr>
                <a:spLocks noChangeShapeType="1"/>
              </p:cNvSpPr>
              <p:nvPr/>
            </p:nvSpPr>
            <p:spPr bwMode="auto">
              <a:xfrm rot="5400000">
                <a:off x="2423" y="3191"/>
                <a:ext cx="4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18" name="Line 318">
                <a:extLst>
                  <a:ext uri="{FF2B5EF4-FFF2-40B4-BE49-F238E27FC236}">
                    <a16:creationId xmlns:a16="http://schemas.microsoft.com/office/drawing/2014/main" id="{96AAB91B-4FD8-4E22-AFB4-254C84C3AB2A}"/>
                  </a:ext>
                </a:extLst>
              </p:cNvPr>
              <p:cNvSpPr>
                <a:spLocks noChangeShapeType="1"/>
              </p:cNvSpPr>
              <p:nvPr/>
            </p:nvSpPr>
            <p:spPr bwMode="auto">
              <a:xfrm rot="5400000">
                <a:off x="2327" y="3191"/>
                <a:ext cx="4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19" name="Line 319">
                <a:extLst>
                  <a:ext uri="{FF2B5EF4-FFF2-40B4-BE49-F238E27FC236}">
                    <a16:creationId xmlns:a16="http://schemas.microsoft.com/office/drawing/2014/main" id="{6BDC69FA-CF45-4B10-A483-786FB1D2603E}"/>
                  </a:ext>
                </a:extLst>
              </p:cNvPr>
              <p:cNvSpPr>
                <a:spLocks noChangeShapeType="1"/>
              </p:cNvSpPr>
              <p:nvPr/>
            </p:nvSpPr>
            <p:spPr bwMode="auto">
              <a:xfrm rot="5400000">
                <a:off x="2230" y="3191"/>
                <a:ext cx="4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grpSp>
          <p:nvGrpSpPr>
            <p:cNvPr id="77917" name="Group 320">
              <a:extLst>
                <a:ext uri="{FF2B5EF4-FFF2-40B4-BE49-F238E27FC236}">
                  <a16:creationId xmlns:a16="http://schemas.microsoft.com/office/drawing/2014/main" id="{EB09AF96-2533-48BE-A0DF-96EC40AACDFF}"/>
                </a:ext>
              </a:extLst>
            </p:cNvPr>
            <p:cNvGrpSpPr>
              <a:grpSpLocks/>
            </p:cNvGrpSpPr>
            <p:nvPr/>
          </p:nvGrpSpPr>
          <p:grpSpPr bwMode="auto">
            <a:xfrm>
              <a:off x="2083325" y="5356225"/>
              <a:ext cx="730250" cy="457200"/>
              <a:chOff x="1296" y="768"/>
              <a:chExt cx="556" cy="336"/>
            </a:xfrm>
          </p:grpSpPr>
          <p:sp>
            <p:nvSpPr>
              <p:cNvPr id="321" name="Rectangle 321">
                <a:extLst>
                  <a:ext uri="{FF2B5EF4-FFF2-40B4-BE49-F238E27FC236}">
                    <a16:creationId xmlns:a16="http://schemas.microsoft.com/office/drawing/2014/main" id="{BD9209B2-C0AF-4BA9-9C92-38AF8E9746C9}"/>
                  </a:ext>
                </a:extLst>
              </p:cNvPr>
              <p:cNvSpPr>
                <a:spLocks noChangeArrowheads="1"/>
              </p:cNvSpPr>
              <p:nvPr/>
            </p:nvSpPr>
            <p:spPr bwMode="auto">
              <a:xfrm>
                <a:off x="1296" y="768"/>
                <a:ext cx="556" cy="336"/>
              </a:xfrm>
              <a:prstGeom prst="rect">
                <a:avLst/>
              </a:prstGeom>
              <a:solidFill>
                <a:srgbClr val="FFFF99"/>
              </a:solidFill>
              <a:ln w="12700">
                <a:solidFill>
                  <a:srgbClr val="000000"/>
                </a:solidFill>
                <a:miter lim="800000"/>
                <a:headEnd/>
                <a:tailEnd/>
              </a:ln>
              <a:effectLst>
                <a:outerShdw dist="35921" dir="2700000" algn="ctr" rotWithShape="0">
                  <a:srgbClr val="1C1C1C"/>
                </a:outerShdw>
              </a:effectLst>
            </p:spPr>
            <p:txBody>
              <a:bodyPr wrap="none" anchor="ctr"/>
              <a:lstStyle/>
              <a:p>
                <a:pPr algn="ctr" eaLnBrk="1" fontAlgn="auto" hangingPunct="1">
                  <a:spcBef>
                    <a:spcPts val="0"/>
                  </a:spcBef>
                  <a:spcAft>
                    <a:spcPts val="0"/>
                  </a:spcAft>
                  <a:defRPr/>
                </a:pPr>
                <a:endParaRPr kumimoji="1" lang="zh-CN" altLang="zh-CN" sz="1800" b="0" kern="0">
                  <a:solidFill>
                    <a:srgbClr val="333399"/>
                  </a:solidFill>
                  <a:latin typeface="Arial"/>
                  <a:ea typeface="黑体"/>
                </a:endParaRPr>
              </a:p>
            </p:txBody>
          </p:sp>
          <p:grpSp>
            <p:nvGrpSpPr>
              <p:cNvPr id="77940" name="Group 322">
                <a:extLst>
                  <a:ext uri="{FF2B5EF4-FFF2-40B4-BE49-F238E27FC236}">
                    <a16:creationId xmlns:a16="http://schemas.microsoft.com/office/drawing/2014/main" id="{B9D35C30-30C1-4EF1-9ADF-7B91E2958F37}"/>
                  </a:ext>
                </a:extLst>
              </p:cNvPr>
              <p:cNvGrpSpPr>
                <a:grpSpLocks/>
              </p:cNvGrpSpPr>
              <p:nvPr/>
            </p:nvGrpSpPr>
            <p:grpSpPr bwMode="auto">
              <a:xfrm>
                <a:off x="1367" y="829"/>
                <a:ext cx="393" cy="214"/>
                <a:chOff x="2928" y="3744"/>
                <a:chExt cx="528" cy="336"/>
              </a:xfrm>
            </p:grpSpPr>
            <p:grpSp>
              <p:nvGrpSpPr>
                <p:cNvPr id="77941" name="Group 323">
                  <a:extLst>
                    <a:ext uri="{FF2B5EF4-FFF2-40B4-BE49-F238E27FC236}">
                      <a16:creationId xmlns:a16="http://schemas.microsoft.com/office/drawing/2014/main" id="{DA0CF5D2-26C0-41F8-87F3-7B49C5F60EDC}"/>
                    </a:ext>
                  </a:extLst>
                </p:cNvPr>
                <p:cNvGrpSpPr>
                  <a:grpSpLocks/>
                </p:cNvGrpSpPr>
                <p:nvPr/>
              </p:nvGrpSpPr>
              <p:grpSpPr bwMode="auto">
                <a:xfrm>
                  <a:off x="3024" y="3744"/>
                  <a:ext cx="432" cy="240"/>
                  <a:chOff x="2736" y="3648"/>
                  <a:chExt cx="432" cy="240"/>
                </a:xfrm>
              </p:grpSpPr>
              <p:grpSp>
                <p:nvGrpSpPr>
                  <p:cNvPr id="77956" name="Group 324">
                    <a:extLst>
                      <a:ext uri="{FF2B5EF4-FFF2-40B4-BE49-F238E27FC236}">
                        <a16:creationId xmlns:a16="http://schemas.microsoft.com/office/drawing/2014/main" id="{A7E16152-C015-4C8D-B085-42FAA2838FB2}"/>
                      </a:ext>
                    </a:extLst>
                  </p:cNvPr>
                  <p:cNvGrpSpPr>
                    <a:grpSpLocks/>
                  </p:cNvGrpSpPr>
                  <p:nvPr/>
                </p:nvGrpSpPr>
                <p:grpSpPr bwMode="auto">
                  <a:xfrm>
                    <a:off x="2736" y="3648"/>
                    <a:ext cx="432" cy="240"/>
                    <a:chOff x="2592" y="3504"/>
                    <a:chExt cx="576" cy="384"/>
                  </a:xfrm>
                </p:grpSpPr>
                <p:sp>
                  <p:nvSpPr>
                    <p:cNvPr id="340" name="Rectangle 325">
                      <a:extLst>
                        <a:ext uri="{FF2B5EF4-FFF2-40B4-BE49-F238E27FC236}">
                          <a16:creationId xmlns:a16="http://schemas.microsoft.com/office/drawing/2014/main" id="{A08C01CE-5783-426A-88D3-701B714306EC}"/>
                        </a:ext>
                      </a:extLst>
                    </p:cNvPr>
                    <p:cNvSpPr>
                      <a:spLocks noChangeArrowheads="1"/>
                    </p:cNvSpPr>
                    <p:nvPr/>
                  </p:nvSpPr>
                  <p:spPr bwMode="auto">
                    <a:xfrm>
                      <a:off x="2592" y="3503"/>
                      <a:ext cx="576" cy="384"/>
                    </a:xfrm>
                    <a:prstGeom prst="rect">
                      <a:avLst/>
                    </a:prstGeom>
                    <a:solidFill>
                      <a:srgbClr val="FFFF99"/>
                    </a:solidFill>
                    <a:ln w="9525">
                      <a:solidFill>
                        <a:srgbClr val="000000"/>
                      </a:solidFill>
                      <a:miter lim="800000"/>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41" name="Freeform 326">
                      <a:extLst>
                        <a:ext uri="{FF2B5EF4-FFF2-40B4-BE49-F238E27FC236}">
                          <a16:creationId xmlns:a16="http://schemas.microsoft.com/office/drawing/2014/main" id="{30B304C3-BFE6-400B-A47F-54EADF10DA9B}"/>
                        </a:ext>
                      </a:extLst>
                    </p:cNvPr>
                    <p:cNvSpPr>
                      <a:spLocks/>
                    </p:cNvSpPr>
                    <p:nvPr/>
                  </p:nvSpPr>
                  <p:spPr bwMode="auto">
                    <a:xfrm>
                      <a:off x="2592" y="3503"/>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FFFF99"/>
                    </a:solidFill>
                    <a:ln w="9525">
                      <a:solidFill>
                        <a:srgbClr val="000000"/>
                      </a:solidFill>
                      <a:round/>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42" name="Line 327">
                      <a:extLst>
                        <a:ext uri="{FF2B5EF4-FFF2-40B4-BE49-F238E27FC236}">
                          <a16:creationId xmlns:a16="http://schemas.microsoft.com/office/drawing/2014/main" id="{6F30F131-CC8C-448E-82F8-4E190F58ECFB}"/>
                        </a:ext>
                      </a:extLst>
                    </p:cNvPr>
                    <p:cNvSpPr>
                      <a:spLocks noChangeShapeType="1"/>
                    </p:cNvSpPr>
                    <p:nvPr/>
                  </p:nvSpPr>
                  <p:spPr bwMode="auto">
                    <a:xfrm flipV="1">
                      <a:off x="2592" y="3702"/>
                      <a:ext cx="232" cy="1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43" name="Line 328">
                      <a:extLst>
                        <a:ext uri="{FF2B5EF4-FFF2-40B4-BE49-F238E27FC236}">
                          <a16:creationId xmlns:a16="http://schemas.microsoft.com/office/drawing/2014/main" id="{B98E482D-A23F-486E-9999-30F0855A7CEC}"/>
                        </a:ext>
                      </a:extLst>
                    </p:cNvPr>
                    <p:cNvSpPr>
                      <a:spLocks noChangeShapeType="1"/>
                    </p:cNvSpPr>
                    <p:nvPr/>
                  </p:nvSpPr>
                  <p:spPr bwMode="auto">
                    <a:xfrm flipH="1" flipV="1">
                      <a:off x="2937" y="3702"/>
                      <a:ext cx="232" cy="1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339" name="Line 329">
                    <a:extLst>
                      <a:ext uri="{FF2B5EF4-FFF2-40B4-BE49-F238E27FC236}">
                        <a16:creationId xmlns:a16="http://schemas.microsoft.com/office/drawing/2014/main" id="{FB46E707-490A-4E78-A41C-77411C020F9A}"/>
                      </a:ext>
                    </a:extLst>
                  </p:cNvPr>
                  <p:cNvSpPr>
                    <a:spLocks noChangeShapeType="1"/>
                  </p:cNvSpPr>
                  <p:nvPr/>
                </p:nvSpPr>
                <p:spPr bwMode="auto">
                  <a:xfrm>
                    <a:off x="2736" y="3646"/>
                    <a:ext cx="4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grpSp>
              <p:nvGrpSpPr>
                <p:cNvPr id="77942" name="Group 330">
                  <a:extLst>
                    <a:ext uri="{FF2B5EF4-FFF2-40B4-BE49-F238E27FC236}">
                      <a16:creationId xmlns:a16="http://schemas.microsoft.com/office/drawing/2014/main" id="{0D863C62-114B-42C9-8C3D-88C341BDA560}"/>
                    </a:ext>
                  </a:extLst>
                </p:cNvPr>
                <p:cNvGrpSpPr>
                  <a:grpSpLocks/>
                </p:cNvGrpSpPr>
                <p:nvPr/>
              </p:nvGrpSpPr>
              <p:grpSpPr bwMode="auto">
                <a:xfrm>
                  <a:off x="2976" y="3792"/>
                  <a:ext cx="432" cy="240"/>
                  <a:chOff x="2736" y="3648"/>
                  <a:chExt cx="432" cy="240"/>
                </a:xfrm>
              </p:grpSpPr>
              <p:grpSp>
                <p:nvGrpSpPr>
                  <p:cNvPr id="77950" name="Group 331">
                    <a:extLst>
                      <a:ext uri="{FF2B5EF4-FFF2-40B4-BE49-F238E27FC236}">
                        <a16:creationId xmlns:a16="http://schemas.microsoft.com/office/drawing/2014/main" id="{D1567CC6-29B3-4682-B8C5-9A863C110282}"/>
                      </a:ext>
                    </a:extLst>
                  </p:cNvPr>
                  <p:cNvGrpSpPr>
                    <a:grpSpLocks/>
                  </p:cNvGrpSpPr>
                  <p:nvPr/>
                </p:nvGrpSpPr>
                <p:grpSpPr bwMode="auto">
                  <a:xfrm>
                    <a:off x="2736" y="3648"/>
                    <a:ext cx="432" cy="240"/>
                    <a:chOff x="2592" y="3504"/>
                    <a:chExt cx="576" cy="384"/>
                  </a:xfrm>
                </p:grpSpPr>
                <p:sp>
                  <p:nvSpPr>
                    <p:cNvPr id="334" name="Rectangle 332">
                      <a:extLst>
                        <a:ext uri="{FF2B5EF4-FFF2-40B4-BE49-F238E27FC236}">
                          <a16:creationId xmlns:a16="http://schemas.microsoft.com/office/drawing/2014/main" id="{9B497FB8-5678-47B8-9579-A272A1AB1DF7}"/>
                        </a:ext>
                      </a:extLst>
                    </p:cNvPr>
                    <p:cNvSpPr>
                      <a:spLocks noChangeArrowheads="1"/>
                    </p:cNvSpPr>
                    <p:nvPr/>
                  </p:nvSpPr>
                  <p:spPr bwMode="auto">
                    <a:xfrm>
                      <a:off x="2596" y="3503"/>
                      <a:ext cx="572" cy="390"/>
                    </a:xfrm>
                    <a:prstGeom prst="rect">
                      <a:avLst/>
                    </a:prstGeom>
                    <a:solidFill>
                      <a:srgbClr val="FFFF99"/>
                    </a:solidFill>
                    <a:ln w="9525">
                      <a:solidFill>
                        <a:srgbClr val="000000"/>
                      </a:solidFill>
                      <a:miter lim="800000"/>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35" name="Freeform 333">
                      <a:extLst>
                        <a:ext uri="{FF2B5EF4-FFF2-40B4-BE49-F238E27FC236}">
                          <a16:creationId xmlns:a16="http://schemas.microsoft.com/office/drawing/2014/main" id="{F410217A-AA52-4167-99BB-401D3E312A6C}"/>
                        </a:ext>
                      </a:extLst>
                    </p:cNvPr>
                    <p:cNvSpPr>
                      <a:spLocks/>
                    </p:cNvSpPr>
                    <p:nvPr/>
                  </p:nvSpPr>
                  <p:spPr bwMode="auto">
                    <a:xfrm>
                      <a:off x="2596" y="3503"/>
                      <a:ext cx="572" cy="243"/>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FFFF99"/>
                    </a:solidFill>
                    <a:ln w="9525">
                      <a:solidFill>
                        <a:srgbClr val="000000"/>
                      </a:solidFill>
                      <a:round/>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36" name="Line 334">
                      <a:extLst>
                        <a:ext uri="{FF2B5EF4-FFF2-40B4-BE49-F238E27FC236}">
                          <a16:creationId xmlns:a16="http://schemas.microsoft.com/office/drawing/2014/main" id="{FB22856A-2AF8-4071-A0D4-480570BECBE2}"/>
                        </a:ext>
                      </a:extLst>
                    </p:cNvPr>
                    <p:cNvSpPr>
                      <a:spLocks noChangeShapeType="1"/>
                    </p:cNvSpPr>
                    <p:nvPr/>
                  </p:nvSpPr>
                  <p:spPr bwMode="auto">
                    <a:xfrm flipV="1">
                      <a:off x="2596" y="3705"/>
                      <a:ext cx="232" cy="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37" name="Line 335">
                      <a:extLst>
                        <a:ext uri="{FF2B5EF4-FFF2-40B4-BE49-F238E27FC236}">
                          <a16:creationId xmlns:a16="http://schemas.microsoft.com/office/drawing/2014/main" id="{BE692143-9861-4165-9179-B6AB75F5873A}"/>
                        </a:ext>
                      </a:extLst>
                    </p:cNvPr>
                    <p:cNvSpPr>
                      <a:spLocks noChangeShapeType="1"/>
                    </p:cNvSpPr>
                    <p:nvPr/>
                  </p:nvSpPr>
                  <p:spPr bwMode="auto">
                    <a:xfrm flipH="1" flipV="1">
                      <a:off x="2936" y="3705"/>
                      <a:ext cx="232" cy="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333" name="Line 336">
                    <a:extLst>
                      <a:ext uri="{FF2B5EF4-FFF2-40B4-BE49-F238E27FC236}">
                        <a16:creationId xmlns:a16="http://schemas.microsoft.com/office/drawing/2014/main" id="{8E9D1D59-271D-4ABC-8119-0F4AC688643C}"/>
                      </a:ext>
                    </a:extLst>
                  </p:cNvPr>
                  <p:cNvSpPr>
                    <a:spLocks noChangeShapeType="1"/>
                  </p:cNvSpPr>
                  <p:nvPr/>
                </p:nvSpPr>
                <p:spPr bwMode="auto">
                  <a:xfrm>
                    <a:off x="2739" y="3645"/>
                    <a:ext cx="4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grpSp>
              <p:nvGrpSpPr>
                <p:cNvPr id="77943" name="Group 337">
                  <a:extLst>
                    <a:ext uri="{FF2B5EF4-FFF2-40B4-BE49-F238E27FC236}">
                      <a16:creationId xmlns:a16="http://schemas.microsoft.com/office/drawing/2014/main" id="{28F6DC97-B812-4506-99B9-E159AC65DCBF}"/>
                    </a:ext>
                  </a:extLst>
                </p:cNvPr>
                <p:cNvGrpSpPr>
                  <a:grpSpLocks/>
                </p:cNvGrpSpPr>
                <p:nvPr/>
              </p:nvGrpSpPr>
              <p:grpSpPr bwMode="auto">
                <a:xfrm>
                  <a:off x="2928" y="3840"/>
                  <a:ext cx="432" cy="240"/>
                  <a:chOff x="2736" y="3648"/>
                  <a:chExt cx="432" cy="240"/>
                </a:xfrm>
              </p:grpSpPr>
              <p:grpSp>
                <p:nvGrpSpPr>
                  <p:cNvPr id="77944" name="Group 338">
                    <a:extLst>
                      <a:ext uri="{FF2B5EF4-FFF2-40B4-BE49-F238E27FC236}">
                        <a16:creationId xmlns:a16="http://schemas.microsoft.com/office/drawing/2014/main" id="{C8FD03B1-D5BB-42B2-B8AA-03EE04903E09}"/>
                      </a:ext>
                    </a:extLst>
                  </p:cNvPr>
                  <p:cNvGrpSpPr>
                    <a:grpSpLocks/>
                  </p:cNvGrpSpPr>
                  <p:nvPr/>
                </p:nvGrpSpPr>
                <p:grpSpPr bwMode="auto">
                  <a:xfrm>
                    <a:off x="2736" y="3648"/>
                    <a:ext cx="432" cy="240"/>
                    <a:chOff x="2592" y="3504"/>
                    <a:chExt cx="576" cy="384"/>
                  </a:xfrm>
                </p:grpSpPr>
                <p:sp>
                  <p:nvSpPr>
                    <p:cNvPr id="328" name="Rectangle 339">
                      <a:extLst>
                        <a:ext uri="{FF2B5EF4-FFF2-40B4-BE49-F238E27FC236}">
                          <a16:creationId xmlns:a16="http://schemas.microsoft.com/office/drawing/2014/main" id="{CAAA65CB-E874-4778-8E3A-4208B109CEB1}"/>
                        </a:ext>
                      </a:extLst>
                    </p:cNvPr>
                    <p:cNvSpPr>
                      <a:spLocks noChangeArrowheads="1"/>
                    </p:cNvSpPr>
                    <p:nvPr/>
                  </p:nvSpPr>
                  <p:spPr bwMode="auto">
                    <a:xfrm>
                      <a:off x="2593" y="3505"/>
                      <a:ext cx="576" cy="384"/>
                    </a:xfrm>
                    <a:prstGeom prst="rect">
                      <a:avLst/>
                    </a:prstGeom>
                    <a:solidFill>
                      <a:srgbClr val="FFFF99"/>
                    </a:solidFill>
                    <a:ln w="9525">
                      <a:solidFill>
                        <a:srgbClr val="000000"/>
                      </a:solidFill>
                      <a:miter lim="800000"/>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29" name="Freeform 340">
                      <a:extLst>
                        <a:ext uri="{FF2B5EF4-FFF2-40B4-BE49-F238E27FC236}">
                          <a16:creationId xmlns:a16="http://schemas.microsoft.com/office/drawing/2014/main" id="{E7AC03E6-BC71-43A7-A214-63356E046848}"/>
                        </a:ext>
                      </a:extLst>
                    </p:cNvPr>
                    <p:cNvSpPr>
                      <a:spLocks/>
                    </p:cNvSpPr>
                    <p:nvPr/>
                  </p:nvSpPr>
                  <p:spPr bwMode="auto">
                    <a:xfrm>
                      <a:off x="2593" y="3505"/>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FFFF99"/>
                    </a:solidFill>
                    <a:ln w="9525">
                      <a:solidFill>
                        <a:srgbClr val="000000"/>
                      </a:solidFill>
                      <a:round/>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30" name="Line 341">
                      <a:extLst>
                        <a:ext uri="{FF2B5EF4-FFF2-40B4-BE49-F238E27FC236}">
                          <a16:creationId xmlns:a16="http://schemas.microsoft.com/office/drawing/2014/main" id="{A66BF0DC-C140-485A-B342-E6656701E2D4}"/>
                        </a:ext>
                      </a:extLst>
                    </p:cNvPr>
                    <p:cNvSpPr>
                      <a:spLocks noChangeShapeType="1"/>
                    </p:cNvSpPr>
                    <p:nvPr/>
                  </p:nvSpPr>
                  <p:spPr bwMode="auto">
                    <a:xfrm flipV="1">
                      <a:off x="2593" y="3704"/>
                      <a:ext cx="234" cy="1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31" name="Line 342">
                      <a:extLst>
                        <a:ext uri="{FF2B5EF4-FFF2-40B4-BE49-F238E27FC236}">
                          <a16:creationId xmlns:a16="http://schemas.microsoft.com/office/drawing/2014/main" id="{B706F25D-B117-4032-8505-DE1DFBB558AE}"/>
                        </a:ext>
                      </a:extLst>
                    </p:cNvPr>
                    <p:cNvSpPr>
                      <a:spLocks noChangeShapeType="1"/>
                    </p:cNvSpPr>
                    <p:nvPr/>
                  </p:nvSpPr>
                  <p:spPr bwMode="auto">
                    <a:xfrm flipH="1" flipV="1">
                      <a:off x="2937" y="3704"/>
                      <a:ext cx="232" cy="1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sp>
                <p:nvSpPr>
                  <p:cNvPr id="327" name="Line 343">
                    <a:extLst>
                      <a:ext uri="{FF2B5EF4-FFF2-40B4-BE49-F238E27FC236}">
                        <a16:creationId xmlns:a16="http://schemas.microsoft.com/office/drawing/2014/main" id="{75A6D6A7-2E2F-4EA6-94EB-7A09F69635A5}"/>
                      </a:ext>
                    </a:extLst>
                  </p:cNvPr>
                  <p:cNvSpPr>
                    <a:spLocks noChangeShapeType="1"/>
                  </p:cNvSpPr>
                  <p:nvPr/>
                </p:nvSpPr>
                <p:spPr bwMode="auto">
                  <a:xfrm>
                    <a:off x="2736" y="3650"/>
                    <a:ext cx="4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grpSp>
          </p:grpSp>
        </p:grpSp>
        <p:sp>
          <p:nvSpPr>
            <p:cNvPr id="344" name="Freeform 344">
              <a:extLst>
                <a:ext uri="{FF2B5EF4-FFF2-40B4-BE49-F238E27FC236}">
                  <a16:creationId xmlns:a16="http://schemas.microsoft.com/office/drawing/2014/main" id="{FC979E85-A406-4B6D-A122-DEC07D527927}"/>
                </a:ext>
              </a:extLst>
            </p:cNvPr>
            <p:cNvSpPr>
              <a:spLocks/>
            </p:cNvSpPr>
            <p:nvPr/>
          </p:nvSpPr>
          <p:spPr bwMode="auto">
            <a:xfrm>
              <a:off x="948262" y="5035550"/>
              <a:ext cx="1238250" cy="496888"/>
            </a:xfrm>
            <a:custGeom>
              <a:avLst/>
              <a:gdLst>
                <a:gd name="T0" fmla="*/ 0 w 780"/>
                <a:gd name="T1" fmla="*/ 99 h 313"/>
                <a:gd name="T2" fmla="*/ 228 w 780"/>
                <a:gd name="T3" fmla="*/ 13 h 313"/>
                <a:gd name="T4" fmla="*/ 444 w 780"/>
                <a:gd name="T5" fmla="*/ 19 h 313"/>
                <a:gd name="T6" fmla="*/ 582 w 780"/>
                <a:gd name="T7" fmla="*/ 67 h 313"/>
                <a:gd name="T8" fmla="*/ 732 w 780"/>
                <a:gd name="T9" fmla="*/ 217 h 313"/>
                <a:gd name="T10" fmla="*/ 780 w 780"/>
                <a:gd name="T11" fmla="*/ 313 h 313"/>
                <a:gd name="T12" fmla="*/ 0 60000 65536"/>
                <a:gd name="T13" fmla="*/ 0 60000 65536"/>
                <a:gd name="T14" fmla="*/ 0 60000 65536"/>
                <a:gd name="T15" fmla="*/ 0 60000 65536"/>
                <a:gd name="T16" fmla="*/ 0 60000 65536"/>
                <a:gd name="T17" fmla="*/ 0 60000 65536"/>
                <a:gd name="T18" fmla="*/ 0 w 780"/>
                <a:gd name="T19" fmla="*/ 0 h 313"/>
                <a:gd name="T20" fmla="*/ 780 w 780"/>
                <a:gd name="T21" fmla="*/ 313 h 313"/>
              </a:gdLst>
              <a:ahLst/>
              <a:cxnLst>
                <a:cxn ang="T12">
                  <a:pos x="T0" y="T1"/>
                </a:cxn>
                <a:cxn ang="T13">
                  <a:pos x="T2" y="T3"/>
                </a:cxn>
                <a:cxn ang="T14">
                  <a:pos x="T4" y="T5"/>
                </a:cxn>
                <a:cxn ang="T15">
                  <a:pos x="T6" y="T7"/>
                </a:cxn>
                <a:cxn ang="T16">
                  <a:pos x="T8" y="T9"/>
                </a:cxn>
                <a:cxn ang="T17">
                  <a:pos x="T10" y="T11"/>
                </a:cxn>
              </a:cxnLst>
              <a:rect l="T18" t="T19" r="T20" b="T21"/>
              <a:pathLst>
                <a:path w="780" h="313">
                  <a:moveTo>
                    <a:pt x="0" y="99"/>
                  </a:moveTo>
                  <a:cubicBezTo>
                    <a:pt x="38" y="85"/>
                    <a:pt x="154" y="26"/>
                    <a:pt x="228" y="13"/>
                  </a:cubicBezTo>
                  <a:cubicBezTo>
                    <a:pt x="302" y="0"/>
                    <a:pt x="385" y="10"/>
                    <a:pt x="444" y="19"/>
                  </a:cubicBezTo>
                  <a:cubicBezTo>
                    <a:pt x="503" y="28"/>
                    <a:pt x="534" y="34"/>
                    <a:pt x="582" y="67"/>
                  </a:cubicBezTo>
                  <a:cubicBezTo>
                    <a:pt x="630" y="100"/>
                    <a:pt x="699" y="176"/>
                    <a:pt x="732" y="217"/>
                  </a:cubicBezTo>
                  <a:cubicBezTo>
                    <a:pt x="765" y="258"/>
                    <a:pt x="768" y="289"/>
                    <a:pt x="780" y="313"/>
                  </a:cubicBezTo>
                </a:path>
              </a:pathLst>
            </a:custGeom>
            <a:noFill/>
            <a:ln w="76200" cap="flat" cmpd="sng">
              <a:solidFill>
                <a:srgbClr val="FF0000"/>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45" name="Freeform 345">
              <a:extLst>
                <a:ext uri="{FF2B5EF4-FFF2-40B4-BE49-F238E27FC236}">
                  <a16:creationId xmlns:a16="http://schemas.microsoft.com/office/drawing/2014/main" id="{F73A8409-63B0-4560-A2CA-4DD6299B4D4A}"/>
                </a:ext>
              </a:extLst>
            </p:cNvPr>
            <p:cNvSpPr>
              <a:spLocks/>
            </p:cNvSpPr>
            <p:nvPr/>
          </p:nvSpPr>
          <p:spPr bwMode="auto">
            <a:xfrm>
              <a:off x="2491312" y="4433888"/>
              <a:ext cx="4462462" cy="1022350"/>
            </a:xfrm>
            <a:custGeom>
              <a:avLst/>
              <a:gdLst>
                <a:gd name="T0" fmla="*/ 0 w 2811"/>
                <a:gd name="T1" fmla="*/ 644 h 644"/>
                <a:gd name="T2" fmla="*/ 488 w 2811"/>
                <a:gd name="T3" fmla="*/ 292 h 644"/>
                <a:gd name="T4" fmla="*/ 807 w 2811"/>
                <a:gd name="T5" fmla="*/ 137 h 644"/>
                <a:gd name="T6" fmla="*/ 1200 w 2811"/>
                <a:gd name="T7" fmla="*/ 28 h 644"/>
                <a:gd name="T8" fmla="*/ 1704 w 2811"/>
                <a:gd name="T9" fmla="*/ 12 h 644"/>
                <a:gd name="T10" fmla="*/ 2226 w 2811"/>
                <a:gd name="T11" fmla="*/ 98 h 644"/>
                <a:gd name="T12" fmla="*/ 2811 w 2811"/>
                <a:gd name="T13" fmla="*/ 329 h 644"/>
                <a:gd name="T14" fmla="*/ 0 60000 65536"/>
                <a:gd name="T15" fmla="*/ 0 60000 65536"/>
                <a:gd name="T16" fmla="*/ 0 60000 65536"/>
                <a:gd name="T17" fmla="*/ 0 60000 65536"/>
                <a:gd name="T18" fmla="*/ 0 60000 65536"/>
                <a:gd name="T19" fmla="*/ 0 60000 65536"/>
                <a:gd name="T20" fmla="*/ 0 60000 65536"/>
                <a:gd name="T21" fmla="*/ 0 w 2811"/>
                <a:gd name="T22" fmla="*/ 0 h 644"/>
                <a:gd name="T23" fmla="*/ 2811 w 2811"/>
                <a:gd name="T24" fmla="*/ 644 h 6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11" h="644">
                  <a:moveTo>
                    <a:pt x="0" y="644"/>
                  </a:moveTo>
                  <a:cubicBezTo>
                    <a:pt x="81" y="585"/>
                    <a:pt x="354" y="376"/>
                    <a:pt x="488" y="292"/>
                  </a:cubicBezTo>
                  <a:cubicBezTo>
                    <a:pt x="622" y="208"/>
                    <a:pt x="688" y="181"/>
                    <a:pt x="807" y="137"/>
                  </a:cubicBezTo>
                  <a:cubicBezTo>
                    <a:pt x="926" y="93"/>
                    <a:pt x="1051" y="49"/>
                    <a:pt x="1200" y="28"/>
                  </a:cubicBezTo>
                  <a:cubicBezTo>
                    <a:pt x="1349" y="7"/>
                    <a:pt x="1533" y="0"/>
                    <a:pt x="1704" y="12"/>
                  </a:cubicBezTo>
                  <a:cubicBezTo>
                    <a:pt x="1875" y="24"/>
                    <a:pt x="2042" y="45"/>
                    <a:pt x="2226" y="98"/>
                  </a:cubicBezTo>
                  <a:cubicBezTo>
                    <a:pt x="2410" y="151"/>
                    <a:pt x="2689" y="281"/>
                    <a:pt x="2811" y="329"/>
                  </a:cubicBezTo>
                </a:path>
              </a:pathLst>
            </a:custGeom>
            <a:noFill/>
            <a:ln w="76200" cap="flat" cmpd="sng">
              <a:solidFill>
                <a:srgbClr val="FF0000"/>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46" name="Freeform 346">
              <a:extLst>
                <a:ext uri="{FF2B5EF4-FFF2-40B4-BE49-F238E27FC236}">
                  <a16:creationId xmlns:a16="http://schemas.microsoft.com/office/drawing/2014/main" id="{77B9B780-0848-4BA5-9CB4-BEA7F244A999}"/>
                </a:ext>
              </a:extLst>
            </p:cNvPr>
            <p:cNvSpPr>
              <a:spLocks/>
            </p:cNvSpPr>
            <p:nvPr/>
          </p:nvSpPr>
          <p:spPr bwMode="auto">
            <a:xfrm>
              <a:off x="7052199" y="4727575"/>
              <a:ext cx="1154113" cy="347663"/>
            </a:xfrm>
            <a:custGeom>
              <a:avLst/>
              <a:gdLst>
                <a:gd name="T0" fmla="*/ 0 w 727"/>
                <a:gd name="T1" fmla="*/ 129 h 219"/>
                <a:gd name="T2" fmla="*/ 145 w 727"/>
                <a:gd name="T3" fmla="*/ 38 h 219"/>
                <a:gd name="T4" fmla="*/ 229 w 727"/>
                <a:gd name="T5" fmla="*/ 9 h 219"/>
                <a:gd name="T6" fmla="*/ 307 w 727"/>
                <a:gd name="T7" fmla="*/ 3 h 219"/>
                <a:gd name="T8" fmla="*/ 382 w 727"/>
                <a:gd name="T9" fmla="*/ 6 h 219"/>
                <a:gd name="T10" fmla="*/ 481 w 727"/>
                <a:gd name="T11" fmla="*/ 39 h 219"/>
                <a:gd name="T12" fmla="*/ 727 w 727"/>
                <a:gd name="T13" fmla="*/ 219 h 219"/>
                <a:gd name="T14" fmla="*/ 0 60000 65536"/>
                <a:gd name="T15" fmla="*/ 0 60000 65536"/>
                <a:gd name="T16" fmla="*/ 0 60000 65536"/>
                <a:gd name="T17" fmla="*/ 0 60000 65536"/>
                <a:gd name="T18" fmla="*/ 0 60000 65536"/>
                <a:gd name="T19" fmla="*/ 0 60000 65536"/>
                <a:gd name="T20" fmla="*/ 0 60000 65536"/>
                <a:gd name="T21" fmla="*/ 0 w 727"/>
                <a:gd name="T22" fmla="*/ 0 h 219"/>
                <a:gd name="T23" fmla="*/ 727 w 727"/>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7" h="219">
                  <a:moveTo>
                    <a:pt x="0" y="129"/>
                  </a:moveTo>
                  <a:cubicBezTo>
                    <a:pt x="24" y="114"/>
                    <a:pt x="107" y="58"/>
                    <a:pt x="145" y="38"/>
                  </a:cubicBezTo>
                  <a:cubicBezTo>
                    <a:pt x="183" y="18"/>
                    <a:pt x="202" y="15"/>
                    <a:pt x="229" y="9"/>
                  </a:cubicBezTo>
                  <a:cubicBezTo>
                    <a:pt x="256" y="3"/>
                    <a:pt x="282" y="3"/>
                    <a:pt x="307" y="3"/>
                  </a:cubicBezTo>
                  <a:cubicBezTo>
                    <a:pt x="332" y="3"/>
                    <a:pt x="353" y="0"/>
                    <a:pt x="382" y="6"/>
                  </a:cubicBezTo>
                  <a:cubicBezTo>
                    <a:pt x="411" y="12"/>
                    <a:pt x="423" y="3"/>
                    <a:pt x="481" y="39"/>
                  </a:cubicBezTo>
                  <a:cubicBezTo>
                    <a:pt x="539" y="75"/>
                    <a:pt x="676" y="182"/>
                    <a:pt x="727" y="219"/>
                  </a:cubicBezTo>
                </a:path>
              </a:pathLst>
            </a:custGeom>
            <a:noFill/>
            <a:ln w="76200" cap="flat" cmpd="sng">
              <a:solidFill>
                <a:srgbClr val="FF0000"/>
              </a:solidFill>
              <a:prstDash val="solid"/>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7921" name="Text Box 347">
              <a:extLst>
                <a:ext uri="{FF2B5EF4-FFF2-40B4-BE49-F238E27FC236}">
                  <a16:creationId xmlns:a16="http://schemas.microsoft.com/office/drawing/2014/main" id="{5B4A014F-5048-4FC9-B2B4-DBD85722A247}"/>
                </a:ext>
              </a:extLst>
            </p:cNvPr>
            <p:cNvSpPr txBox="1">
              <a:spLocks noChangeArrowheads="1"/>
            </p:cNvSpPr>
            <p:nvPr/>
          </p:nvSpPr>
          <p:spPr bwMode="auto">
            <a:xfrm>
              <a:off x="4485212" y="4113212"/>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800" b="0">
                  <a:solidFill>
                    <a:srgbClr val="333399"/>
                  </a:solidFill>
                  <a:ea typeface="黑体" panose="02010609060101010101" pitchFamily="49" charset="-122"/>
                </a:rPr>
                <a:t>SMTP</a:t>
              </a:r>
            </a:p>
          </p:txBody>
        </p:sp>
        <p:sp>
          <p:nvSpPr>
            <p:cNvPr id="77922" name="Text Box 348">
              <a:extLst>
                <a:ext uri="{FF2B5EF4-FFF2-40B4-BE49-F238E27FC236}">
                  <a16:creationId xmlns:a16="http://schemas.microsoft.com/office/drawing/2014/main" id="{5B9C4358-09D2-4A9B-A96A-FB863A86408D}"/>
                </a:ext>
              </a:extLst>
            </p:cNvPr>
            <p:cNvSpPr txBox="1">
              <a:spLocks noChangeArrowheads="1"/>
            </p:cNvSpPr>
            <p:nvPr/>
          </p:nvSpPr>
          <p:spPr bwMode="auto">
            <a:xfrm>
              <a:off x="1145112" y="4681537"/>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800" b="0">
                  <a:solidFill>
                    <a:srgbClr val="333399"/>
                  </a:solidFill>
                  <a:ea typeface="黑体" panose="02010609060101010101" pitchFamily="49" charset="-122"/>
                </a:rPr>
                <a:t>SMTP</a:t>
              </a:r>
            </a:p>
          </p:txBody>
        </p:sp>
        <p:sp>
          <p:nvSpPr>
            <p:cNvPr id="77923" name="Text Box 349">
              <a:extLst>
                <a:ext uri="{FF2B5EF4-FFF2-40B4-BE49-F238E27FC236}">
                  <a16:creationId xmlns:a16="http://schemas.microsoft.com/office/drawing/2014/main" id="{7DAEEEA7-DC3A-4A7E-A3A0-1A0218DD12A1}"/>
                </a:ext>
              </a:extLst>
            </p:cNvPr>
            <p:cNvSpPr txBox="1">
              <a:spLocks noChangeArrowheads="1"/>
            </p:cNvSpPr>
            <p:nvPr/>
          </p:nvSpPr>
          <p:spPr bwMode="auto">
            <a:xfrm>
              <a:off x="7220475" y="4398962"/>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800" b="0">
                  <a:solidFill>
                    <a:srgbClr val="333399"/>
                  </a:solidFill>
                  <a:ea typeface="黑体" panose="02010609060101010101" pitchFamily="49" charset="-122"/>
                </a:rPr>
                <a:t>POP3</a:t>
              </a:r>
            </a:p>
          </p:txBody>
        </p:sp>
        <p:sp>
          <p:nvSpPr>
            <p:cNvPr id="77924" name="Text Box 350">
              <a:extLst>
                <a:ext uri="{FF2B5EF4-FFF2-40B4-BE49-F238E27FC236}">
                  <a16:creationId xmlns:a16="http://schemas.microsoft.com/office/drawing/2014/main" id="{09E2F2DD-0F5A-4DC9-B0A6-82F7571A0A17}"/>
                </a:ext>
              </a:extLst>
            </p:cNvPr>
            <p:cNvSpPr txBox="1">
              <a:spLocks noChangeArrowheads="1"/>
            </p:cNvSpPr>
            <p:nvPr/>
          </p:nvSpPr>
          <p:spPr bwMode="auto">
            <a:xfrm>
              <a:off x="2829449" y="5748337"/>
              <a:ext cx="132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800" b="0">
                  <a:solidFill>
                    <a:srgbClr val="333399"/>
                  </a:solidFill>
                  <a:ea typeface="黑体" panose="02010609060101010101" pitchFamily="49" charset="-122"/>
                </a:rPr>
                <a:t>   </a:t>
              </a:r>
              <a:r>
                <a:rPr kumimoji="1" lang="zh-CN" altLang="en-US" sz="1800" b="0">
                  <a:solidFill>
                    <a:srgbClr val="333399"/>
                  </a:solidFill>
                  <a:ea typeface="黑体" panose="02010609060101010101" pitchFamily="49" charset="-122"/>
                </a:rPr>
                <a:t>发送端</a:t>
              </a:r>
            </a:p>
            <a:p>
              <a:pPr algn="l" eaLnBrk="1" hangingPunct="1">
                <a:spcBef>
                  <a:spcPct val="0"/>
                </a:spcBef>
                <a:buClrTx/>
                <a:buSzTx/>
                <a:buFontTx/>
                <a:buNone/>
              </a:pPr>
              <a:r>
                <a:rPr kumimoji="1" lang="zh-CN" altLang="en-US" sz="1800" b="0">
                  <a:solidFill>
                    <a:srgbClr val="333399"/>
                  </a:solidFill>
                  <a:ea typeface="黑体" panose="02010609060101010101" pitchFamily="49" charset="-122"/>
                </a:rPr>
                <a:t>邮件服务器</a:t>
              </a:r>
            </a:p>
          </p:txBody>
        </p:sp>
        <p:sp>
          <p:nvSpPr>
            <p:cNvPr id="77925" name="Line 351">
              <a:extLst>
                <a:ext uri="{FF2B5EF4-FFF2-40B4-BE49-F238E27FC236}">
                  <a16:creationId xmlns:a16="http://schemas.microsoft.com/office/drawing/2014/main" id="{ECAF5C65-8163-4AC8-BD7B-C0B213590163}"/>
                </a:ext>
              </a:extLst>
            </p:cNvPr>
            <p:cNvSpPr>
              <a:spLocks noChangeShapeType="1"/>
            </p:cNvSpPr>
            <p:nvPr/>
          </p:nvSpPr>
          <p:spPr bwMode="auto">
            <a:xfrm flipV="1">
              <a:off x="8130112" y="5019675"/>
              <a:ext cx="119063" cy="741362"/>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 name="Line 352">
              <a:extLst>
                <a:ext uri="{FF2B5EF4-FFF2-40B4-BE49-F238E27FC236}">
                  <a16:creationId xmlns:a16="http://schemas.microsoft.com/office/drawing/2014/main" id="{A33920B5-0E66-4AD3-AB32-74C7414897C7}"/>
                </a:ext>
              </a:extLst>
            </p:cNvPr>
            <p:cNvSpPr>
              <a:spLocks noChangeShapeType="1"/>
            </p:cNvSpPr>
            <p:nvPr/>
          </p:nvSpPr>
          <p:spPr bwMode="auto">
            <a:xfrm flipV="1">
              <a:off x="1672162" y="5684838"/>
              <a:ext cx="666750" cy="381000"/>
            </a:xfrm>
            <a:prstGeom prst="line">
              <a:avLst/>
            </a:prstGeom>
            <a:noFill/>
            <a:ln w="12700">
              <a:solidFill>
                <a:srgbClr val="000000"/>
              </a:solidFill>
              <a:round/>
              <a:headEnd/>
              <a:tailEnd type="triangle" w="med"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7927" name="Line 353">
              <a:extLst>
                <a:ext uri="{FF2B5EF4-FFF2-40B4-BE49-F238E27FC236}">
                  <a16:creationId xmlns:a16="http://schemas.microsoft.com/office/drawing/2014/main" id="{5455F292-A34C-4709-A551-F2A0447BB829}"/>
                </a:ext>
              </a:extLst>
            </p:cNvPr>
            <p:cNvSpPr>
              <a:spLocks noChangeShapeType="1"/>
            </p:cNvSpPr>
            <p:nvPr/>
          </p:nvSpPr>
          <p:spPr bwMode="auto">
            <a:xfrm flipV="1">
              <a:off x="789512" y="5210175"/>
              <a:ext cx="173038" cy="87630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28" name="Text Box 354">
              <a:extLst>
                <a:ext uri="{FF2B5EF4-FFF2-40B4-BE49-F238E27FC236}">
                  <a16:creationId xmlns:a16="http://schemas.microsoft.com/office/drawing/2014/main" id="{5086FAA1-1DF4-4CFE-B4BB-9E1C6FDB1E39}"/>
                </a:ext>
              </a:extLst>
            </p:cNvPr>
            <p:cNvSpPr txBox="1">
              <a:spLocks noChangeArrowheads="1"/>
            </p:cNvSpPr>
            <p:nvPr/>
          </p:nvSpPr>
          <p:spPr bwMode="auto">
            <a:xfrm>
              <a:off x="281512" y="6029325"/>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zh-CN" altLang="en-US" sz="1800" b="0">
                  <a:solidFill>
                    <a:srgbClr val="333399"/>
                  </a:solidFill>
                  <a:ea typeface="黑体" panose="02010609060101010101" pitchFamily="49" charset="-122"/>
                </a:rPr>
                <a:t>用户代理</a:t>
              </a:r>
            </a:p>
          </p:txBody>
        </p:sp>
        <p:sp>
          <p:nvSpPr>
            <p:cNvPr id="77929" name="Text Box 355">
              <a:extLst>
                <a:ext uri="{FF2B5EF4-FFF2-40B4-BE49-F238E27FC236}">
                  <a16:creationId xmlns:a16="http://schemas.microsoft.com/office/drawing/2014/main" id="{C7AAC9B1-98E0-4097-8FE0-A3A75D72C6B9}"/>
                </a:ext>
              </a:extLst>
            </p:cNvPr>
            <p:cNvSpPr txBox="1">
              <a:spLocks noChangeArrowheads="1"/>
            </p:cNvSpPr>
            <p:nvPr/>
          </p:nvSpPr>
          <p:spPr bwMode="auto">
            <a:xfrm>
              <a:off x="5456761" y="4141788"/>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zh-CN" altLang="en-US" sz="1800" b="0">
                  <a:solidFill>
                    <a:srgbClr val="333399"/>
                  </a:solidFill>
                  <a:ea typeface="黑体" panose="02010609060101010101" pitchFamily="49" charset="-122"/>
                </a:rPr>
                <a:t>用户邮箱</a:t>
              </a:r>
            </a:p>
          </p:txBody>
        </p:sp>
        <p:sp>
          <p:nvSpPr>
            <p:cNvPr id="77930" name="Line 356">
              <a:extLst>
                <a:ext uri="{FF2B5EF4-FFF2-40B4-BE49-F238E27FC236}">
                  <a16:creationId xmlns:a16="http://schemas.microsoft.com/office/drawing/2014/main" id="{577E3460-86AB-4FC7-9FC4-C61A6DC9D257}"/>
                </a:ext>
              </a:extLst>
            </p:cNvPr>
            <p:cNvSpPr>
              <a:spLocks noChangeShapeType="1"/>
            </p:cNvSpPr>
            <p:nvPr/>
          </p:nvSpPr>
          <p:spPr bwMode="auto">
            <a:xfrm rot="10800000" flipH="1" flipV="1">
              <a:off x="6506100" y="4350883"/>
              <a:ext cx="463550" cy="406853"/>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31" name="Text Box 357">
              <a:extLst>
                <a:ext uri="{FF2B5EF4-FFF2-40B4-BE49-F238E27FC236}">
                  <a16:creationId xmlns:a16="http://schemas.microsoft.com/office/drawing/2014/main" id="{E1C3AB9E-F7C4-419D-B7A3-91899841A5F8}"/>
                </a:ext>
              </a:extLst>
            </p:cNvPr>
            <p:cNvSpPr txBox="1">
              <a:spLocks noChangeArrowheads="1"/>
            </p:cNvSpPr>
            <p:nvPr/>
          </p:nvSpPr>
          <p:spPr bwMode="auto">
            <a:xfrm>
              <a:off x="8326962" y="4286250"/>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zh-CN" altLang="en-US" sz="1800" b="0">
                  <a:solidFill>
                    <a:srgbClr val="333399"/>
                  </a:solidFill>
                  <a:ea typeface="黑体" panose="02010609060101010101" pitchFamily="49" charset="-122"/>
                </a:rPr>
                <a:t>接收方</a:t>
              </a:r>
            </a:p>
          </p:txBody>
        </p:sp>
        <p:sp>
          <p:nvSpPr>
            <p:cNvPr id="77932" name="Line 358">
              <a:extLst>
                <a:ext uri="{FF2B5EF4-FFF2-40B4-BE49-F238E27FC236}">
                  <a16:creationId xmlns:a16="http://schemas.microsoft.com/office/drawing/2014/main" id="{A7CE6477-B13B-4B8C-834A-B5571FE806DE}"/>
                </a:ext>
              </a:extLst>
            </p:cNvPr>
            <p:cNvSpPr>
              <a:spLocks noChangeShapeType="1"/>
            </p:cNvSpPr>
            <p:nvPr/>
          </p:nvSpPr>
          <p:spPr bwMode="auto">
            <a:xfrm flipV="1">
              <a:off x="6072712" y="5800725"/>
              <a:ext cx="457199" cy="315102"/>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33" name="Line 359">
              <a:extLst>
                <a:ext uri="{FF2B5EF4-FFF2-40B4-BE49-F238E27FC236}">
                  <a16:creationId xmlns:a16="http://schemas.microsoft.com/office/drawing/2014/main" id="{66533742-DC78-4887-BD53-D1D109754495}"/>
                </a:ext>
              </a:extLst>
            </p:cNvPr>
            <p:cNvSpPr>
              <a:spLocks noChangeShapeType="1"/>
            </p:cNvSpPr>
            <p:nvPr/>
          </p:nvSpPr>
          <p:spPr bwMode="auto">
            <a:xfrm flipH="1" flipV="1">
              <a:off x="2872312" y="5876925"/>
              <a:ext cx="313432" cy="238902"/>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934" name="Text Box 375">
              <a:extLst>
                <a:ext uri="{FF2B5EF4-FFF2-40B4-BE49-F238E27FC236}">
                  <a16:creationId xmlns:a16="http://schemas.microsoft.com/office/drawing/2014/main" id="{68F5E7FE-5DBC-4619-8D35-4BE07D4CB30B}"/>
                </a:ext>
              </a:extLst>
            </p:cNvPr>
            <p:cNvSpPr txBox="1">
              <a:spLocks noChangeArrowheads="1"/>
            </p:cNvSpPr>
            <p:nvPr/>
          </p:nvSpPr>
          <p:spPr bwMode="auto">
            <a:xfrm>
              <a:off x="976837" y="4413250"/>
              <a:ext cx="1250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800" b="0">
                  <a:solidFill>
                    <a:srgbClr val="333399"/>
                  </a:solidFill>
                  <a:ea typeface="黑体" panose="02010609060101010101" pitchFamily="49" charset="-122"/>
                </a:rPr>
                <a:t>(</a:t>
              </a:r>
              <a:r>
                <a:rPr kumimoji="1" lang="zh-CN" altLang="en-US" sz="1800" b="0">
                  <a:solidFill>
                    <a:srgbClr val="333399"/>
                  </a:solidFill>
                  <a:ea typeface="黑体" panose="02010609060101010101" pitchFamily="49" charset="-122"/>
                </a:rPr>
                <a:t>发送邮件</a:t>
              </a:r>
              <a:r>
                <a:rPr kumimoji="1" lang="en-US" altLang="zh-CN" sz="1800" b="0">
                  <a:solidFill>
                    <a:srgbClr val="333399"/>
                  </a:solidFill>
                  <a:ea typeface="黑体" panose="02010609060101010101" pitchFamily="49" charset="-122"/>
                </a:rPr>
                <a:t>)</a:t>
              </a:r>
            </a:p>
          </p:txBody>
        </p:sp>
        <p:sp>
          <p:nvSpPr>
            <p:cNvPr id="77935" name="Text Box 376">
              <a:extLst>
                <a:ext uri="{FF2B5EF4-FFF2-40B4-BE49-F238E27FC236}">
                  <a16:creationId xmlns:a16="http://schemas.microsoft.com/office/drawing/2014/main" id="{922C891E-F97D-41AD-B275-1272033D7255}"/>
                </a:ext>
              </a:extLst>
            </p:cNvPr>
            <p:cNvSpPr txBox="1">
              <a:spLocks noChangeArrowheads="1"/>
            </p:cNvSpPr>
            <p:nvPr/>
          </p:nvSpPr>
          <p:spPr bwMode="auto">
            <a:xfrm>
              <a:off x="4121059" y="4481513"/>
              <a:ext cx="155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zh-CN" altLang="en-US" sz="1800" b="0">
                  <a:solidFill>
                    <a:srgbClr val="333399"/>
                  </a:solidFill>
                  <a:ea typeface="黑体" panose="02010609060101010101" pitchFamily="49" charset="-122"/>
                </a:rPr>
                <a:t>（发送邮件）</a:t>
              </a:r>
            </a:p>
          </p:txBody>
        </p:sp>
        <p:sp>
          <p:nvSpPr>
            <p:cNvPr id="77936" name="Text Box 379">
              <a:extLst>
                <a:ext uri="{FF2B5EF4-FFF2-40B4-BE49-F238E27FC236}">
                  <a16:creationId xmlns:a16="http://schemas.microsoft.com/office/drawing/2014/main" id="{7143C26A-FB81-4007-B72C-3CD504DAC459}"/>
                </a:ext>
              </a:extLst>
            </p:cNvPr>
            <p:cNvSpPr txBox="1">
              <a:spLocks noChangeArrowheads="1"/>
            </p:cNvSpPr>
            <p:nvPr/>
          </p:nvSpPr>
          <p:spPr bwMode="auto">
            <a:xfrm>
              <a:off x="7041087" y="4089400"/>
              <a:ext cx="1250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800" b="0">
                  <a:solidFill>
                    <a:srgbClr val="333399"/>
                  </a:solidFill>
                  <a:ea typeface="黑体" panose="02010609060101010101" pitchFamily="49" charset="-122"/>
                </a:rPr>
                <a:t>(</a:t>
              </a:r>
              <a:r>
                <a:rPr kumimoji="1" lang="zh-CN" altLang="en-US" sz="1800" b="0">
                  <a:solidFill>
                    <a:srgbClr val="333399"/>
                  </a:solidFill>
                  <a:ea typeface="黑体" panose="02010609060101010101" pitchFamily="49" charset="-122"/>
                </a:rPr>
                <a:t>读取邮件</a:t>
              </a:r>
              <a:r>
                <a:rPr kumimoji="1" lang="en-US" altLang="zh-CN" sz="1800" b="0">
                  <a:solidFill>
                    <a:srgbClr val="333399"/>
                  </a:solidFill>
                  <a:ea typeface="黑体" panose="02010609060101010101" pitchFamily="49" charset="-122"/>
                </a:rPr>
                <a:t>)</a:t>
              </a:r>
            </a:p>
          </p:txBody>
        </p:sp>
        <p:graphicFrame>
          <p:nvGraphicFramePr>
            <p:cNvPr id="77937" name="Object 383">
              <a:extLst>
                <a:ext uri="{FF2B5EF4-FFF2-40B4-BE49-F238E27FC236}">
                  <a16:creationId xmlns:a16="http://schemas.microsoft.com/office/drawing/2014/main" id="{1AA24A58-EFD3-469B-9736-1258780454BB}"/>
                </a:ext>
              </a:extLst>
            </p:cNvPr>
            <p:cNvGraphicFramePr>
              <a:graphicFrameLocks noChangeAspect="1"/>
            </p:cNvGraphicFramePr>
            <p:nvPr/>
          </p:nvGraphicFramePr>
          <p:xfrm>
            <a:off x="3513662" y="4719637"/>
            <a:ext cx="2519363" cy="1439863"/>
          </p:xfrm>
          <a:graphic>
            <a:graphicData uri="http://schemas.openxmlformats.org/presentationml/2006/ole">
              <mc:AlternateContent xmlns:mc="http://schemas.openxmlformats.org/markup-compatibility/2006">
                <mc:Choice xmlns:v="urn:schemas-microsoft-com:vml" Requires="v">
                  <p:oleObj spid="_x0000_s78229" name="VISIO" r:id="rId4" imgW="1687068" imgH="964692" progId="Visio.Drawing.6">
                    <p:embed/>
                  </p:oleObj>
                </mc:Choice>
                <mc:Fallback>
                  <p:oleObj name="VISIO" r:id="rId4" imgW="1687068" imgH="964692" progId="Visio.Drawing.6">
                    <p:embed/>
                    <p:pic>
                      <p:nvPicPr>
                        <p:cNvPr id="0" name="Object 3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3662" y="4719637"/>
                          <a:ext cx="2519363" cy="1439863"/>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7938" name="Text Box 384">
              <a:extLst>
                <a:ext uri="{FF2B5EF4-FFF2-40B4-BE49-F238E27FC236}">
                  <a16:creationId xmlns:a16="http://schemas.microsoft.com/office/drawing/2014/main" id="{D4537E26-F3AB-43A7-9552-D2DB15AC511D}"/>
                </a:ext>
              </a:extLst>
            </p:cNvPr>
            <p:cNvSpPr txBox="1">
              <a:spLocks noChangeArrowheads="1"/>
            </p:cNvSpPr>
            <p:nvPr/>
          </p:nvSpPr>
          <p:spPr bwMode="auto">
            <a:xfrm>
              <a:off x="4375675" y="5148262"/>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zh-CN" altLang="en-US" sz="1800" b="0">
                  <a:solidFill>
                    <a:srgbClr val="333399"/>
                  </a:solidFill>
                  <a:ea typeface="黑体" panose="02010609060101010101" pitchFamily="49" charset="-122"/>
                </a:rPr>
                <a:t>因特网</a:t>
              </a:r>
            </a:p>
          </p:txBody>
        </p:sp>
      </p:grpSp>
      <p:sp>
        <p:nvSpPr>
          <p:cNvPr id="365" name="Rectangle 385">
            <a:extLst>
              <a:ext uri="{FF2B5EF4-FFF2-40B4-BE49-F238E27FC236}">
                <a16:creationId xmlns:a16="http://schemas.microsoft.com/office/drawing/2014/main" id="{C46633AF-8333-4133-8A60-CBA8FE448D5F}"/>
              </a:ext>
            </a:extLst>
          </p:cNvPr>
          <p:cNvSpPr>
            <a:spLocks noChangeArrowheads="1"/>
          </p:cNvSpPr>
          <p:nvPr/>
        </p:nvSpPr>
        <p:spPr bwMode="auto">
          <a:xfrm>
            <a:off x="8161338" y="2287588"/>
            <a:ext cx="863600" cy="1728787"/>
          </a:xfrm>
          <a:prstGeom prst="rect">
            <a:avLst/>
          </a:prstGeom>
          <a:solidFill>
            <a:srgbClr val="CCECFF"/>
          </a:solidFill>
          <a:ln w="9525" algn="ctr">
            <a:solidFill>
              <a:srgbClr val="3333CC"/>
            </a:solidFill>
            <a:miter lim="800000"/>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66" name="Rectangle 386">
            <a:extLst>
              <a:ext uri="{FF2B5EF4-FFF2-40B4-BE49-F238E27FC236}">
                <a16:creationId xmlns:a16="http://schemas.microsoft.com/office/drawing/2014/main" id="{A4355F53-C9A5-4145-B0C8-FEFA882AB760}"/>
              </a:ext>
            </a:extLst>
          </p:cNvPr>
          <p:cNvSpPr>
            <a:spLocks noChangeArrowheads="1"/>
          </p:cNvSpPr>
          <p:nvPr/>
        </p:nvSpPr>
        <p:spPr bwMode="auto">
          <a:xfrm>
            <a:off x="1897063" y="2276475"/>
            <a:ext cx="863600" cy="1739900"/>
          </a:xfrm>
          <a:prstGeom prst="rect">
            <a:avLst/>
          </a:prstGeom>
          <a:solidFill>
            <a:srgbClr val="66FF66"/>
          </a:solidFill>
          <a:ln w="19050" algn="ctr">
            <a:solidFill>
              <a:srgbClr val="3333CC"/>
            </a:solidFill>
            <a:miter lim="800000"/>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67" name="Rectangle 387">
            <a:extLst>
              <a:ext uri="{FF2B5EF4-FFF2-40B4-BE49-F238E27FC236}">
                <a16:creationId xmlns:a16="http://schemas.microsoft.com/office/drawing/2014/main" id="{09AD0A34-EB95-46CD-AC63-C0CF42C10DAD}"/>
              </a:ext>
            </a:extLst>
          </p:cNvPr>
          <p:cNvSpPr>
            <a:spLocks noChangeArrowheads="1"/>
          </p:cNvSpPr>
          <p:nvPr/>
        </p:nvSpPr>
        <p:spPr bwMode="auto">
          <a:xfrm>
            <a:off x="168275" y="2276475"/>
            <a:ext cx="863600" cy="1739900"/>
          </a:xfrm>
          <a:prstGeom prst="rect">
            <a:avLst/>
          </a:prstGeom>
          <a:solidFill>
            <a:srgbClr val="CCECFF"/>
          </a:solidFill>
          <a:ln w="9525">
            <a:solidFill>
              <a:srgbClr val="3333CC"/>
            </a:solidFill>
            <a:miter lim="800000"/>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68" name="Line 388">
            <a:extLst>
              <a:ext uri="{FF2B5EF4-FFF2-40B4-BE49-F238E27FC236}">
                <a16:creationId xmlns:a16="http://schemas.microsoft.com/office/drawing/2014/main" id="{933C7AB0-7F7A-42A9-9824-ABE6CCD35839}"/>
              </a:ext>
            </a:extLst>
          </p:cNvPr>
          <p:cNvSpPr>
            <a:spLocks noChangeShapeType="1"/>
          </p:cNvSpPr>
          <p:nvPr/>
        </p:nvSpPr>
        <p:spPr bwMode="auto">
          <a:xfrm>
            <a:off x="773113" y="2719388"/>
            <a:ext cx="1195387" cy="0"/>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7832" name="Text Box 389">
            <a:extLst>
              <a:ext uri="{FF2B5EF4-FFF2-40B4-BE49-F238E27FC236}">
                <a16:creationId xmlns:a16="http://schemas.microsoft.com/office/drawing/2014/main" id="{73F5554D-16B7-4153-A974-1830B46842F3}"/>
              </a:ext>
            </a:extLst>
          </p:cNvPr>
          <p:cNvSpPr txBox="1">
            <a:spLocks noChangeArrowheads="1"/>
          </p:cNvSpPr>
          <p:nvPr/>
        </p:nvSpPr>
        <p:spPr bwMode="auto">
          <a:xfrm>
            <a:off x="1017588" y="2395538"/>
            <a:ext cx="747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600" b="0">
                <a:solidFill>
                  <a:srgbClr val="3333CC"/>
                </a:solidFill>
                <a:ea typeface="黑体" panose="02010609060101010101" pitchFamily="49" charset="-122"/>
              </a:rPr>
              <a:t>SMTP</a:t>
            </a:r>
          </a:p>
        </p:txBody>
      </p:sp>
      <p:sp>
        <p:nvSpPr>
          <p:cNvPr id="77833" name="Text Box 390">
            <a:extLst>
              <a:ext uri="{FF2B5EF4-FFF2-40B4-BE49-F238E27FC236}">
                <a16:creationId xmlns:a16="http://schemas.microsoft.com/office/drawing/2014/main" id="{2BE8E680-C662-4676-93EE-BDBAFC025C2A}"/>
              </a:ext>
            </a:extLst>
          </p:cNvPr>
          <p:cNvSpPr txBox="1">
            <a:spLocks noChangeArrowheads="1"/>
          </p:cNvSpPr>
          <p:nvPr/>
        </p:nvSpPr>
        <p:spPr bwMode="auto">
          <a:xfrm>
            <a:off x="7432675" y="2381250"/>
            <a:ext cx="725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600" b="0">
                <a:solidFill>
                  <a:srgbClr val="3333CC"/>
                </a:solidFill>
                <a:ea typeface="黑体" panose="02010609060101010101" pitchFamily="49" charset="-122"/>
              </a:rPr>
              <a:t>POP3</a:t>
            </a:r>
          </a:p>
        </p:txBody>
      </p:sp>
      <p:sp>
        <p:nvSpPr>
          <p:cNvPr id="77834" name="Text Box 391">
            <a:extLst>
              <a:ext uri="{FF2B5EF4-FFF2-40B4-BE49-F238E27FC236}">
                <a16:creationId xmlns:a16="http://schemas.microsoft.com/office/drawing/2014/main" id="{C0865C7D-6A8C-4639-A119-D725F6F83E9D}"/>
              </a:ext>
            </a:extLst>
          </p:cNvPr>
          <p:cNvSpPr txBox="1">
            <a:spLocks noChangeArrowheads="1"/>
          </p:cNvSpPr>
          <p:nvPr/>
        </p:nvSpPr>
        <p:spPr bwMode="auto">
          <a:xfrm>
            <a:off x="1104900" y="1927225"/>
            <a:ext cx="590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1600" b="0">
                <a:solidFill>
                  <a:srgbClr val="3333CC"/>
                </a:solidFill>
                <a:ea typeface="黑体" panose="02010609060101010101" pitchFamily="49" charset="-122"/>
              </a:rPr>
              <a:t>发送</a:t>
            </a:r>
          </a:p>
          <a:p>
            <a:pPr algn="ctr" eaLnBrk="1" hangingPunct="1">
              <a:spcBef>
                <a:spcPct val="0"/>
              </a:spcBef>
              <a:buClrTx/>
              <a:buSzTx/>
              <a:buFontTx/>
              <a:buNone/>
            </a:pPr>
            <a:r>
              <a:rPr kumimoji="1" lang="zh-CN" altLang="en-US" sz="1600" b="0">
                <a:solidFill>
                  <a:srgbClr val="3333CC"/>
                </a:solidFill>
                <a:ea typeface="黑体" panose="02010609060101010101" pitchFamily="49" charset="-122"/>
              </a:rPr>
              <a:t>邮件</a:t>
            </a:r>
          </a:p>
        </p:txBody>
      </p:sp>
      <p:sp>
        <p:nvSpPr>
          <p:cNvPr id="77835" name="Text Box 392">
            <a:extLst>
              <a:ext uri="{FF2B5EF4-FFF2-40B4-BE49-F238E27FC236}">
                <a16:creationId xmlns:a16="http://schemas.microsoft.com/office/drawing/2014/main" id="{92CB3DC8-9C42-4560-BBB1-D7950BEB576B}"/>
              </a:ext>
            </a:extLst>
          </p:cNvPr>
          <p:cNvSpPr txBox="1">
            <a:spLocks noChangeArrowheads="1"/>
          </p:cNvSpPr>
          <p:nvPr/>
        </p:nvSpPr>
        <p:spPr bwMode="auto">
          <a:xfrm>
            <a:off x="3768725" y="3149600"/>
            <a:ext cx="1617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zh-CN" altLang="en-US" sz="1600" b="0">
                <a:solidFill>
                  <a:srgbClr val="3333CC"/>
                </a:solidFill>
                <a:ea typeface="黑体" panose="02010609060101010101" pitchFamily="49" charset="-122"/>
              </a:rPr>
              <a:t>发送邮件 </a:t>
            </a:r>
            <a:r>
              <a:rPr kumimoji="1" lang="en-US" altLang="zh-CN" sz="1600" b="0">
                <a:solidFill>
                  <a:srgbClr val="3333CC"/>
                </a:solidFill>
                <a:ea typeface="黑体" panose="02010609060101010101" pitchFamily="49" charset="-122"/>
              </a:rPr>
              <a:t>SMTP</a:t>
            </a:r>
          </a:p>
        </p:txBody>
      </p:sp>
      <p:sp>
        <p:nvSpPr>
          <p:cNvPr id="77836" name="Text Box 393">
            <a:extLst>
              <a:ext uri="{FF2B5EF4-FFF2-40B4-BE49-F238E27FC236}">
                <a16:creationId xmlns:a16="http://schemas.microsoft.com/office/drawing/2014/main" id="{30860FA2-418A-4605-8A64-BAB3F5AC7450}"/>
              </a:ext>
            </a:extLst>
          </p:cNvPr>
          <p:cNvSpPr txBox="1">
            <a:spLocks noChangeArrowheads="1"/>
          </p:cNvSpPr>
          <p:nvPr/>
        </p:nvSpPr>
        <p:spPr bwMode="auto">
          <a:xfrm>
            <a:off x="7440613" y="1855788"/>
            <a:ext cx="590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zh-CN" altLang="en-US" sz="1600" b="0">
                <a:solidFill>
                  <a:srgbClr val="3333CC"/>
                </a:solidFill>
                <a:ea typeface="黑体" panose="02010609060101010101" pitchFamily="49" charset="-122"/>
              </a:rPr>
              <a:t>读取</a:t>
            </a:r>
          </a:p>
          <a:p>
            <a:pPr algn="l" eaLnBrk="1" hangingPunct="1">
              <a:spcBef>
                <a:spcPct val="0"/>
              </a:spcBef>
              <a:buClrTx/>
              <a:buSzTx/>
              <a:buFontTx/>
              <a:buNone/>
            </a:pPr>
            <a:r>
              <a:rPr kumimoji="1" lang="zh-CN" altLang="en-US" sz="1600" b="0">
                <a:solidFill>
                  <a:srgbClr val="3333CC"/>
                </a:solidFill>
                <a:ea typeface="黑体" panose="02010609060101010101" pitchFamily="49" charset="-122"/>
              </a:rPr>
              <a:t>邮件</a:t>
            </a:r>
          </a:p>
        </p:txBody>
      </p:sp>
      <p:sp>
        <p:nvSpPr>
          <p:cNvPr id="77837" name="Text Box 394">
            <a:extLst>
              <a:ext uri="{FF2B5EF4-FFF2-40B4-BE49-F238E27FC236}">
                <a16:creationId xmlns:a16="http://schemas.microsoft.com/office/drawing/2014/main" id="{B97AA049-E3DF-41FB-A500-8BD2ECC22859}"/>
              </a:ext>
            </a:extLst>
          </p:cNvPr>
          <p:cNvSpPr txBox="1">
            <a:spLocks noChangeArrowheads="1"/>
          </p:cNvSpPr>
          <p:nvPr/>
        </p:nvSpPr>
        <p:spPr bwMode="auto">
          <a:xfrm>
            <a:off x="1104900" y="2717800"/>
            <a:ext cx="590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600" b="0">
                <a:solidFill>
                  <a:srgbClr val="3333CC"/>
                </a:solidFill>
                <a:ea typeface="黑体" panose="02010609060101010101" pitchFamily="49" charset="-122"/>
              </a:rPr>
              <a:t>TCP</a:t>
            </a:r>
          </a:p>
          <a:p>
            <a:pPr algn="l" eaLnBrk="1" hangingPunct="1">
              <a:spcBef>
                <a:spcPct val="0"/>
              </a:spcBef>
              <a:buClrTx/>
              <a:buSzTx/>
              <a:buFontTx/>
              <a:buNone/>
            </a:pPr>
            <a:r>
              <a:rPr kumimoji="1" lang="zh-CN" altLang="en-US" sz="1600" b="0">
                <a:solidFill>
                  <a:srgbClr val="3333CC"/>
                </a:solidFill>
                <a:ea typeface="黑体" panose="02010609060101010101" pitchFamily="49" charset="-122"/>
              </a:rPr>
              <a:t>连接</a:t>
            </a:r>
          </a:p>
        </p:txBody>
      </p:sp>
      <p:sp>
        <p:nvSpPr>
          <p:cNvPr id="77838" name="Text Box 395">
            <a:extLst>
              <a:ext uri="{FF2B5EF4-FFF2-40B4-BE49-F238E27FC236}">
                <a16:creationId xmlns:a16="http://schemas.microsoft.com/office/drawing/2014/main" id="{8DD0881B-39C2-4956-B81B-AFBB99499D9E}"/>
              </a:ext>
            </a:extLst>
          </p:cNvPr>
          <p:cNvSpPr txBox="1">
            <a:spLocks noChangeArrowheads="1"/>
          </p:cNvSpPr>
          <p:nvPr/>
        </p:nvSpPr>
        <p:spPr bwMode="auto">
          <a:xfrm>
            <a:off x="7426325" y="2787650"/>
            <a:ext cx="590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600" b="0">
                <a:solidFill>
                  <a:srgbClr val="3333CC"/>
                </a:solidFill>
                <a:ea typeface="黑体" panose="02010609060101010101" pitchFamily="49" charset="-122"/>
              </a:rPr>
              <a:t>TCP</a:t>
            </a:r>
          </a:p>
          <a:p>
            <a:pPr algn="l" eaLnBrk="1" hangingPunct="1">
              <a:spcBef>
                <a:spcPct val="0"/>
              </a:spcBef>
              <a:buClrTx/>
              <a:buSzTx/>
              <a:buFontTx/>
              <a:buNone/>
            </a:pPr>
            <a:r>
              <a:rPr kumimoji="1" lang="zh-CN" altLang="en-US" sz="1600" b="0">
                <a:solidFill>
                  <a:srgbClr val="3333CC"/>
                </a:solidFill>
                <a:ea typeface="黑体" panose="02010609060101010101" pitchFamily="49" charset="-122"/>
              </a:rPr>
              <a:t>连接</a:t>
            </a:r>
          </a:p>
        </p:txBody>
      </p:sp>
      <p:sp>
        <p:nvSpPr>
          <p:cNvPr id="77839" name="Text Box 396">
            <a:extLst>
              <a:ext uri="{FF2B5EF4-FFF2-40B4-BE49-F238E27FC236}">
                <a16:creationId xmlns:a16="http://schemas.microsoft.com/office/drawing/2014/main" id="{CCCC0921-9362-4F3A-B72E-58F88E28DA6F}"/>
              </a:ext>
            </a:extLst>
          </p:cNvPr>
          <p:cNvSpPr txBox="1">
            <a:spLocks noChangeArrowheads="1"/>
          </p:cNvSpPr>
          <p:nvPr/>
        </p:nvSpPr>
        <p:spPr bwMode="auto">
          <a:xfrm>
            <a:off x="1690688" y="1666875"/>
            <a:ext cx="12001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1600" b="0">
                <a:solidFill>
                  <a:srgbClr val="3333CC"/>
                </a:solidFill>
                <a:ea typeface="黑体" panose="02010609060101010101" pitchFamily="49" charset="-122"/>
              </a:rPr>
              <a:t>发送方</a:t>
            </a:r>
          </a:p>
          <a:p>
            <a:pPr algn="ctr" eaLnBrk="1" hangingPunct="1">
              <a:spcBef>
                <a:spcPct val="0"/>
              </a:spcBef>
              <a:buClrTx/>
              <a:buSzTx/>
              <a:buFontTx/>
              <a:buNone/>
            </a:pPr>
            <a:r>
              <a:rPr kumimoji="1" lang="zh-CN" altLang="en-US" sz="1600" b="0">
                <a:solidFill>
                  <a:srgbClr val="3333CC"/>
                </a:solidFill>
                <a:ea typeface="黑体" panose="02010609060101010101" pitchFamily="49" charset="-122"/>
              </a:rPr>
              <a:t>邮件服务器</a:t>
            </a:r>
          </a:p>
        </p:txBody>
      </p:sp>
      <p:sp>
        <p:nvSpPr>
          <p:cNvPr id="377" name="Oval 397">
            <a:extLst>
              <a:ext uri="{FF2B5EF4-FFF2-40B4-BE49-F238E27FC236}">
                <a16:creationId xmlns:a16="http://schemas.microsoft.com/office/drawing/2014/main" id="{DC33BC3E-A97C-41F0-AF26-9C04E4FC5A91}"/>
              </a:ext>
            </a:extLst>
          </p:cNvPr>
          <p:cNvSpPr>
            <a:spLocks noChangeArrowheads="1"/>
          </p:cNvSpPr>
          <p:nvPr/>
        </p:nvSpPr>
        <p:spPr bwMode="auto">
          <a:xfrm>
            <a:off x="239713" y="2359025"/>
            <a:ext cx="719137" cy="719138"/>
          </a:xfrm>
          <a:prstGeom prst="ellipse">
            <a:avLst/>
          </a:prstGeom>
          <a:solidFill>
            <a:srgbClr val="FFFF99"/>
          </a:solidFill>
          <a:ln w="9525">
            <a:solidFill>
              <a:srgbClr val="3333CC"/>
            </a:solidFill>
            <a:round/>
            <a:headEnd/>
            <a:tailEnd/>
          </a:ln>
        </p:spPr>
        <p:txBody>
          <a:bodyPr wrap="none" anchor="ctr"/>
          <a:lstStyle/>
          <a:p>
            <a:pPr algn="ctr" eaLnBrk="1" fontAlgn="auto" hangingPunct="1">
              <a:spcBef>
                <a:spcPts val="0"/>
              </a:spcBef>
              <a:spcAft>
                <a:spcPts val="0"/>
              </a:spcAft>
              <a:defRPr/>
            </a:pPr>
            <a:r>
              <a:rPr kumimoji="1" lang="en-US" altLang="zh-CN" sz="1600" b="0" kern="0">
                <a:solidFill>
                  <a:srgbClr val="3333CC"/>
                </a:solidFill>
                <a:latin typeface="Arial"/>
                <a:ea typeface="黑体"/>
              </a:rPr>
              <a:t>SMTP</a:t>
            </a:r>
          </a:p>
          <a:p>
            <a:pPr algn="ctr" eaLnBrk="1" fontAlgn="auto" hangingPunct="1">
              <a:spcBef>
                <a:spcPts val="0"/>
              </a:spcBef>
              <a:spcAft>
                <a:spcPts val="0"/>
              </a:spcAft>
              <a:defRPr/>
            </a:pPr>
            <a:r>
              <a:rPr kumimoji="1" lang="zh-CN" altLang="en-US" sz="1600" b="0" kern="0">
                <a:solidFill>
                  <a:srgbClr val="3333CC"/>
                </a:solidFill>
                <a:latin typeface="Arial"/>
                <a:ea typeface="黑体"/>
              </a:rPr>
              <a:t>客户</a:t>
            </a:r>
          </a:p>
        </p:txBody>
      </p:sp>
      <p:sp>
        <p:nvSpPr>
          <p:cNvPr id="378" name="Oval 398">
            <a:extLst>
              <a:ext uri="{FF2B5EF4-FFF2-40B4-BE49-F238E27FC236}">
                <a16:creationId xmlns:a16="http://schemas.microsoft.com/office/drawing/2014/main" id="{D9D33F34-765B-4648-A40D-DBF92116A67D}"/>
              </a:ext>
            </a:extLst>
          </p:cNvPr>
          <p:cNvSpPr>
            <a:spLocks noChangeArrowheads="1"/>
          </p:cNvSpPr>
          <p:nvPr/>
        </p:nvSpPr>
        <p:spPr bwMode="auto">
          <a:xfrm>
            <a:off x="8232775" y="2359025"/>
            <a:ext cx="719138" cy="719138"/>
          </a:xfrm>
          <a:prstGeom prst="ellipse">
            <a:avLst/>
          </a:prstGeom>
          <a:solidFill>
            <a:srgbClr val="CCCC00"/>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600" b="0" kern="0">
                <a:solidFill>
                  <a:srgbClr val="3333CC"/>
                </a:solidFill>
                <a:latin typeface="Arial"/>
                <a:ea typeface="黑体"/>
              </a:rPr>
              <a:t>POP3</a:t>
            </a:r>
          </a:p>
          <a:p>
            <a:pPr algn="ctr" eaLnBrk="1" fontAlgn="auto" hangingPunct="1">
              <a:spcBef>
                <a:spcPts val="0"/>
              </a:spcBef>
              <a:spcAft>
                <a:spcPts val="0"/>
              </a:spcAft>
              <a:defRPr/>
            </a:pPr>
            <a:r>
              <a:rPr kumimoji="1" lang="zh-CN" altLang="en-US" sz="1600" b="0" kern="0">
                <a:solidFill>
                  <a:srgbClr val="3333CC"/>
                </a:solidFill>
                <a:latin typeface="Arial"/>
                <a:ea typeface="黑体"/>
              </a:rPr>
              <a:t>客户</a:t>
            </a:r>
          </a:p>
        </p:txBody>
      </p:sp>
      <p:sp>
        <p:nvSpPr>
          <p:cNvPr id="77842" name="Text Box 399">
            <a:extLst>
              <a:ext uri="{FF2B5EF4-FFF2-40B4-BE49-F238E27FC236}">
                <a16:creationId xmlns:a16="http://schemas.microsoft.com/office/drawing/2014/main" id="{9EAE3F77-AB19-452D-AC2F-3B8AA8EC1444}"/>
              </a:ext>
            </a:extLst>
          </p:cNvPr>
          <p:cNvSpPr txBox="1">
            <a:spLocks noChangeArrowheads="1"/>
          </p:cNvSpPr>
          <p:nvPr/>
        </p:nvSpPr>
        <p:spPr bwMode="auto">
          <a:xfrm>
            <a:off x="66675" y="1666875"/>
            <a:ext cx="996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1600" b="0">
                <a:solidFill>
                  <a:srgbClr val="3333CC"/>
                </a:solidFill>
                <a:ea typeface="黑体" panose="02010609060101010101" pitchFamily="49" charset="-122"/>
              </a:rPr>
              <a:t>发件人</a:t>
            </a:r>
          </a:p>
          <a:p>
            <a:pPr algn="ctr" eaLnBrk="1" hangingPunct="1">
              <a:spcBef>
                <a:spcPct val="0"/>
              </a:spcBef>
              <a:buClrTx/>
              <a:buSzTx/>
              <a:buFontTx/>
              <a:buNone/>
            </a:pPr>
            <a:r>
              <a:rPr kumimoji="1" lang="zh-CN" altLang="en-US" sz="1600" b="0">
                <a:solidFill>
                  <a:srgbClr val="3333CC"/>
                </a:solidFill>
                <a:ea typeface="黑体" panose="02010609060101010101" pitchFamily="49" charset="-122"/>
              </a:rPr>
              <a:t>用户代理</a:t>
            </a:r>
          </a:p>
        </p:txBody>
      </p:sp>
      <p:sp>
        <p:nvSpPr>
          <p:cNvPr id="77843" name="Text Box 400">
            <a:extLst>
              <a:ext uri="{FF2B5EF4-FFF2-40B4-BE49-F238E27FC236}">
                <a16:creationId xmlns:a16="http://schemas.microsoft.com/office/drawing/2014/main" id="{FF470A16-1AB2-4986-869D-C2447668E44F}"/>
              </a:ext>
            </a:extLst>
          </p:cNvPr>
          <p:cNvSpPr txBox="1">
            <a:spLocks noChangeArrowheads="1"/>
          </p:cNvSpPr>
          <p:nvPr/>
        </p:nvSpPr>
        <p:spPr bwMode="auto">
          <a:xfrm>
            <a:off x="6240463" y="1666875"/>
            <a:ext cx="12001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1600" b="0">
                <a:solidFill>
                  <a:srgbClr val="3333CC"/>
                </a:solidFill>
                <a:ea typeface="黑体" panose="02010609060101010101" pitchFamily="49" charset="-122"/>
              </a:rPr>
              <a:t>接收方</a:t>
            </a:r>
          </a:p>
          <a:p>
            <a:pPr algn="ctr" eaLnBrk="1" hangingPunct="1">
              <a:spcBef>
                <a:spcPct val="0"/>
              </a:spcBef>
              <a:buClrTx/>
              <a:buSzTx/>
              <a:buFontTx/>
              <a:buNone/>
            </a:pPr>
            <a:r>
              <a:rPr kumimoji="1" lang="zh-CN" altLang="en-US" sz="1600" b="0">
                <a:solidFill>
                  <a:srgbClr val="3333CC"/>
                </a:solidFill>
                <a:ea typeface="黑体" panose="02010609060101010101" pitchFamily="49" charset="-122"/>
              </a:rPr>
              <a:t>邮件服务器</a:t>
            </a:r>
          </a:p>
        </p:txBody>
      </p:sp>
      <p:sp>
        <p:nvSpPr>
          <p:cNvPr id="381" name="Rectangle 401">
            <a:extLst>
              <a:ext uri="{FF2B5EF4-FFF2-40B4-BE49-F238E27FC236}">
                <a16:creationId xmlns:a16="http://schemas.microsoft.com/office/drawing/2014/main" id="{CF8D12D3-619E-4CC9-BA22-F9B985271652}"/>
              </a:ext>
            </a:extLst>
          </p:cNvPr>
          <p:cNvSpPr>
            <a:spLocks noChangeArrowheads="1"/>
          </p:cNvSpPr>
          <p:nvPr/>
        </p:nvSpPr>
        <p:spPr bwMode="auto">
          <a:xfrm>
            <a:off x="6434138" y="2287588"/>
            <a:ext cx="863600" cy="1728787"/>
          </a:xfrm>
          <a:prstGeom prst="rect">
            <a:avLst/>
          </a:prstGeom>
          <a:solidFill>
            <a:srgbClr val="66FF66"/>
          </a:solidFill>
          <a:ln w="19050" algn="ctr">
            <a:solidFill>
              <a:srgbClr val="3333CC"/>
            </a:solidFill>
            <a:miter lim="800000"/>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82" name="Oval 402">
            <a:extLst>
              <a:ext uri="{FF2B5EF4-FFF2-40B4-BE49-F238E27FC236}">
                <a16:creationId xmlns:a16="http://schemas.microsoft.com/office/drawing/2014/main" id="{0D5B6494-EB57-4D10-8366-3820765DD50E}"/>
              </a:ext>
            </a:extLst>
          </p:cNvPr>
          <p:cNvSpPr>
            <a:spLocks noChangeArrowheads="1"/>
          </p:cNvSpPr>
          <p:nvPr/>
        </p:nvSpPr>
        <p:spPr bwMode="auto">
          <a:xfrm>
            <a:off x="6505575" y="3151188"/>
            <a:ext cx="719138" cy="719137"/>
          </a:xfrm>
          <a:prstGeom prst="ellipse">
            <a:avLst/>
          </a:prstGeom>
          <a:solidFill>
            <a:srgbClr val="FFCCFF"/>
          </a:solidFill>
          <a:ln w="9525" algn="ctr">
            <a:solidFill>
              <a:srgbClr val="3333CC"/>
            </a:solidFill>
            <a:round/>
            <a:headEnd/>
            <a:tailEnd/>
          </a:ln>
        </p:spPr>
        <p:txBody>
          <a:bodyPr wrap="none" anchor="ctr"/>
          <a:lstStyle/>
          <a:p>
            <a:pPr algn="ctr" eaLnBrk="1" fontAlgn="auto" hangingPunct="1">
              <a:spcBef>
                <a:spcPts val="0"/>
              </a:spcBef>
              <a:spcAft>
                <a:spcPts val="0"/>
              </a:spcAft>
              <a:defRPr/>
            </a:pPr>
            <a:r>
              <a:rPr kumimoji="1" lang="en-US" altLang="zh-CN" sz="1600" b="0" kern="0">
                <a:solidFill>
                  <a:srgbClr val="3333CC"/>
                </a:solidFill>
                <a:latin typeface="Arial"/>
                <a:ea typeface="黑体"/>
              </a:rPr>
              <a:t>SMTP</a:t>
            </a:r>
          </a:p>
          <a:p>
            <a:pPr algn="ctr" eaLnBrk="1" fontAlgn="auto" hangingPunct="1">
              <a:spcBef>
                <a:spcPts val="0"/>
              </a:spcBef>
              <a:spcAft>
                <a:spcPts val="0"/>
              </a:spcAft>
              <a:defRPr/>
            </a:pPr>
            <a:r>
              <a:rPr kumimoji="1" lang="zh-CN" altLang="en-US" sz="1600" b="0" kern="0">
                <a:solidFill>
                  <a:srgbClr val="3333CC"/>
                </a:solidFill>
                <a:latin typeface="Arial"/>
                <a:ea typeface="黑体"/>
              </a:rPr>
              <a:t>服务器</a:t>
            </a:r>
          </a:p>
        </p:txBody>
      </p:sp>
      <p:sp>
        <p:nvSpPr>
          <p:cNvPr id="383" name="Oval 403">
            <a:extLst>
              <a:ext uri="{FF2B5EF4-FFF2-40B4-BE49-F238E27FC236}">
                <a16:creationId xmlns:a16="http://schemas.microsoft.com/office/drawing/2014/main" id="{6C4B90D8-E8B1-48D6-9EEA-E13CAEFD3BDA}"/>
              </a:ext>
            </a:extLst>
          </p:cNvPr>
          <p:cNvSpPr>
            <a:spLocks noChangeArrowheads="1"/>
          </p:cNvSpPr>
          <p:nvPr/>
        </p:nvSpPr>
        <p:spPr bwMode="auto">
          <a:xfrm>
            <a:off x="6505575" y="2359025"/>
            <a:ext cx="719138" cy="719138"/>
          </a:xfrm>
          <a:prstGeom prst="ellipse">
            <a:avLst/>
          </a:prstGeom>
          <a:solidFill>
            <a:srgbClr val="FF99FF"/>
          </a:solidFill>
          <a:ln w="9525">
            <a:solidFill>
              <a:srgbClr val="000000"/>
            </a:solidFill>
            <a:round/>
            <a:headEnd/>
            <a:tailEnd/>
          </a:ln>
        </p:spPr>
        <p:txBody>
          <a:bodyPr wrap="none" anchor="ctr"/>
          <a:lstStyle/>
          <a:p>
            <a:pPr algn="ctr" eaLnBrk="1" fontAlgn="auto" hangingPunct="1">
              <a:spcBef>
                <a:spcPts val="0"/>
              </a:spcBef>
              <a:spcAft>
                <a:spcPts val="0"/>
              </a:spcAft>
              <a:defRPr/>
            </a:pPr>
            <a:r>
              <a:rPr kumimoji="1" lang="en-US" altLang="zh-CN" sz="1600" b="0" kern="0">
                <a:solidFill>
                  <a:srgbClr val="3333CC"/>
                </a:solidFill>
                <a:latin typeface="Arial"/>
                <a:ea typeface="黑体"/>
              </a:rPr>
              <a:t>POP3</a:t>
            </a:r>
          </a:p>
          <a:p>
            <a:pPr algn="ctr" eaLnBrk="1" fontAlgn="auto" hangingPunct="1">
              <a:spcBef>
                <a:spcPts val="0"/>
              </a:spcBef>
              <a:spcAft>
                <a:spcPts val="0"/>
              </a:spcAft>
              <a:defRPr/>
            </a:pPr>
            <a:r>
              <a:rPr kumimoji="1" lang="zh-CN" altLang="en-US" sz="1600" b="0" kern="0">
                <a:solidFill>
                  <a:srgbClr val="3333CC"/>
                </a:solidFill>
                <a:latin typeface="Arial"/>
                <a:ea typeface="黑体"/>
              </a:rPr>
              <a:t>服务器</a:t>
            </a:r>
          </a:p>
        </p:txBody>
      </p:sp>
      <p:sp>
        <p:nvSpPr>
          <p:cNvPr id="384" name="Line 404">
            <a:extLst>
              <a:ext uri="{FF2B5EF4-FFF2-40B4-BE49-F238E27FC236}">
                <a16:creationId xmlns:a16="http://schemas.microsoft.com/office/drawing/2014/main" id="{4E6701AC-9687-43AE-95B0-364F7EC1E88F}"/>
              </a:ext>
            </a:extLst>
          </p:cNvPr>
          <p:cNvSpPr>
            <a:spLocks noChangeShapeType="1"/>
          </p:cNvSpPr>
          <p:nvPr/>
        </p:nvSpPr>
        <p:spPr bwMode="auto">
          <a:xfrm flipV="1">
            <a:off x="2616200" y="3511550"/>
            <a:ext cx="3887788" cy="0"/>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385" name="Oval 405">
            <a:extLst>
              <a:ext uri="{FF2B5EF4-FFF2-40B4-BE49-F238E27FC236}">
                <a16:creationId xmlns:a16="http://schemas.microsoft.com/office/drawing/2014/main" id="{053CBB02-257E-4EC3-A161-64701A706D2F}"/>
              </a:ext>
            </a:extLst>
          </p:cNvPr>
          <p:cNvSpPr>
            <a:spLocks noChangeArrowheads="1"/>
          </p:cNvSpPr>
          <p:nvPr/>
        </p:nvSpPr>
        <p:spPr bwMode="auto">
          <a:xfrm>
            <a:off x="1970088" y="2359025"/>
            <a:ext cx="719137" cy="719138"/>
          </a:xfrm>
          <a:prstGeom prst="ellipse">
            <a:avLst/>
          </a:prstGeom>
          <a:solidFill>
            <a:srgbClr val="FFCCFF"/>
          </a:solidFill>
          <a:ln w="9525">
            <a:solidFill>
              <a:srgbClr val="3333CC"/>
            </a:solidFill>
            <a:round/>
            <a:headEnd/>
            <a:tailEnd/>
          </a:ln>
        </p:spPr>
        <p:txBody>
          <a:bodyPr wrap="none" anchor="ctr"/>
          <a:lstStyle/>
          <a:p>
            <a:pPr algn="ctr" eaLnBrk="1" fontAlgn="auto" hangingPunct="1">
              <a:spcBef>
                <a:spcPts val="0"/>
              </a:spcBef>
              <a:spcAft>
                <a:spcPts val="0"/>
              </a:spcAft>
              <a:defRPr/>
            </a:pPr>
            <a:r>
              <a:rPr kumimoji="1" lang="en-US" altLang="zh-CN" sz="1600" b="0" kern="0">
                <a:solidFill>
                  <a:srgbClr val="3333CC"/>
                </a:solidFill>
                <a:latin typeface="Arial"/>
                <a:ea typeface="黑体"/>
              </a:rPr>
              <a:t>SMTP</a:t>
            </a:r>
          </a:p>
          <a:p>
            <a:pPr algn="ctr" eaLnBrk="1" fontAlgn="auto" hangingPunct="1">
              <a:spcBef>
                <a:spcPts val="0"/>
              </a:spcBef>
              <a:spcAft>
                <a:spcPts val="0"/>
              </a:spcAft>
              <a:defRPr/>
            </a:pPr>
            <a:r>
              <a:rPr kumimoji="1" lang="zh-CN" altLang="en-US" sz="1600" b="0" kern="0">
                <a:solidFill>
                  <a:srgbClr val="3333CC"/>
                </a:solidFill>
                <a:latin typeface="Arial"/>
                <a:ea typeface="黑体"/>
              </a:rPr>
              <a:t>服务器</a:t>
            </a:r>
          </a:p>
        </p:txBody>
      </p:sp>
      <p:sp>
        <p:nvSpPr>
          <p:cNvPr id="386" name="Oval 406">
            <a:extLst>
              <a:ext uri="{FF2B5EF4-FFF2-40B4-BE49-F238E27FC236}">
                <a16:creationId xmlns:a16="http://schemas.microsoft.com/office/drawing/2014/main" id="{42CD6706-816C-4461-983A-58538455256D}"/>
              </a:ext>
            </a:extLst>
          </p:cNvPr>
          <p:cNvSpPr>
            <a:spLocks noChangeArrowheads="1"/>
          </p:cNvSpPr>
          <p:nvPr/>
        </p:nvSpPr>
        <p:spPr bwMode="auto">
          <a:xfrm>
            <a:off x="1970088" y="3151188"/>
            <a:ext cx="719137" cy="719137"/>
          </a:xfrm>
          <a:prstGeom prst="ellipse">
            <a:avLst/>
          </a:prstGeom>
          <a:solidFill>
            <a:srgbClr val="FFFF99"/>
          </a:solidFill>
          <a:ln w="9525" algn="ctr">
            <a:solidFill>
              <a:srgbClr val="3333CC"/>
            </a:solidFill>
            <a:round/>
            <a:headEnd/>
            <a:tailEnd/>
          </a:ln>
        </p:spPr>
        <p:txBody>
          <a:bodyPr wrap="none" anchor="ctr"/>
          <a:lstStyle/>
          <a:p>
            <a:pPr algn="ctr" eaLnBrk="1" fontAlgn="auto" hangingPunct="1">
              <a:spcBef>
                <a:spcPts val="0"/>
              </a:spcBef>
              <a:spcAft>
                <a:spcPts val="0"/>
              </a:spcAft>
              <a:defRPr/>
            </a:pPr>
            <a:r>
              <a:rPr kumimoji="1" lang="en-US" altLang="zh-CN" sz="1600" b="0" kern="0">
                <a:solidFill>
                  <a:srgbClr val="3333CC"/>
                </a:solidFill>
                <a:latin typeface="Arial"/>
                <a:ea typeface="黑体"/>
              </a:rPr>
              <a:t>SMTP</a:t>
            </a:r>
          </a:p>
          <a:p>
            <a:pPr algn="ctr" eaLnBrk="1" fontAlgn="auto" hangingPunct="1">
              <a:spcBef>
                <a:spcPts val="0"/>
              </a:spcBef>
              <a:spcAft>
                <a:spcPts val="0"/>
              </a:spcAft>
              <a:defRPr/>
            </a:pPr>
            <a:r>
              <a:rPr kumimoji="1" lang="zh-CN" altLang="en-US" sz="1600" b="0" kern="0">
                <a:solidFill>
                  <a:srgbClr val="3333CC"/>
                </a:solidFill>
                <a:latin typeface="Arial"/>
                <a:ea typeface="黑体"/>
              </a:rPr>
              <a:t>客户</a:t>
            </a:r>
          </a:p>
        </p:txBody>
      </p:sp>
      <p:sp>
        <p:nvSpPr>
          <p:cNvPr id="77850" name="Text Box 407">
            <a:extLst>
              <a:ext uri="{FF2B5EF4-FFF2-40B4-BE49-F238E27FC236}">
                <a16:creationId xmlns:a16="http://schemas.microsoft.com/office/drawing/2014/main" id="{AB6E6A2E-E57C-41B6-A376-AA7373FD61C5}"/>
              </a:ext>
            </a:extLst>
          </p:cNvPr>
          <p:cNvSpPr txBox="1">
            <a:spLocks noChangeArrowheads="1"/>
          </p:cNvSpPr>
          <p:nvPr/>
        </p:nvSpPr>
        <p:spPr bwMode="auto">
          <a:xfrm>
            <a:off x="8135938" y="1666875"/>
            <a:ext cx="996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1600" b="0">
                <a:solidFill>
                  <a:srgbClr val="3333CC"/>
                </a:solidFill>
                <a:ea typeface="黑体" panose="02010609060101010101" pitchFamily="49" charset="-122"/>
              </a:rPr>
              <a:t>收件人</a:t>
            </a:r>
          </a:p>
          <a:p>
            <a:pPr algn="ctr" eaLnBrk="1" hangingPunct="1">
              <a:spcBef>
                <a:spcPct val="0"/>
              </a:spcBef>
              <a:buClrTx/>
              <a:buSzTx/>
              <a:buFontTx/>
              <a:buNone/>
            </a:pPr>
            <a:r>
              <a:rPr kumimoji="1" lang="zh-CN" altLang="en-US" sz="1600" b="0">
                <a:solidFill>
                  <a:srgbClr val="3333CC"/>
                </a:solidFill>
                <a:ea typeface="黑体" panose="02010609060101010101" pitchFamily="49" charset="-122"/>
              </a:rPr>
              <a:t>用户代理</a:t>
            </a:r>
          </a:p>
        </p:txBody>
      </p:sp>
      <p:sp>
        <p:nvSpPr>
          <p:cNvPr id="388" name="Line 408">
            <a:extLst>
              <a:ext uri="{FF2B5EF4-FFF2-40B4-BE49-F238E27FC236}">
                <a16:creationId xmlns:a16="http://schemas.microsoft.com/office/drawing/2014/main" id="{0294F9C4-4E27-4EA6-801F-368DE9C385F3}"/>
              </a:ext>
            </a:extLst>
          </p:cNvPr>
          <p:cNvSpPr>
            <a:spLocks noChangeShapeType="1"/>
          </p:cNvSpPr>
          <p:nvPr/>
        </p:nvSpPr>
        <p:spPr bwMode="auto">
          <a:xfrm flipV="1">
            <a:off x="7224713" y="2719388"/>
            <a:ext cx="1008062" cy="0"/>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7852" name="Text Box 409">
            <a:extLst>
              <a:ext uri="{FF2B5EF4-FFF2-40B4-BE49-F238E27FC236}">
                <a16:creationId xmlns:a16="http://schemas.microsoft.com/office/drawing/2014/main" id="{4FA0C92C-2915-437E-9F72-CDCA1BFCB2AE}"/>
              </a:ext>
            </a:extLst>
          </p:cNvPr>
          <p:cNvSpPr txBox="1">
            <a:spLocks noChangeArrowheads="1"/>
          </p:cNvSpPr>
          <p:nvPr/>
        </p:nvSpPr>
        <p:spPr bwMode="auto">
          <a:xfrm>
            <a:off x="4056063" y="3533775"/>
            <a:ext cx="1052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1" lang="en-US" altLang="zh-CN" sz="1600" b="0">
                <a:solidFill>
                  <a:srgbClr val="3333CC"/>
                </a:solidFill>
                <a:ea typeface="黑体" panose="02010609060101010101" pitchFamily="49" charset="-122"/>
              </a:rPr>
              <a:t>TCP </a:t>
            </a:r>
            <a:r>
              <a:rPr kumimoji="1" lang="zh-CN" altLang="en-US" sz="1600" b="0">
                <a:solidFill>
                  <a:srgbClr val="3333CC"/>
                </a:solidFill>
                <a:ea typeface="黑体" panose="02010609060101010101" pitchFamily="49" charset="-122"/>
              </a:rPr>
              <a:t>连接</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矩形 1">
            <a:extLst>
              <a:ext uri="{FF2B5EF4-FFF2-40B4-BE49-F238E27FC236}">
                <a16:creationId xmlns:a16="http://schemas.microsoft.com/office/drawing/2014/main" id="{13EFE544-8805-4512-BAA0-B495E1518830}"/>
              </a:ext>
            </a:extLst>
          </p:cNvPr>
          <p:cNvSpPr>
            <a:spLocks noChangeArrowheads="1"/>
          </p:cNvSpPr>
          <p:nvPr/>
        </p:nvSpPr>
        <p:spPr bwMode="auto">
          <a:xfrm>
            <a:off x="827088" y="1225550"/>
            <a:ext cx="4654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a:t>
            </a:r>
            <a:r>
              <a:rPr lang="en-US" altLang="zh-CN" sz="2400" dirty="0"/>
              <a:t>1</a:t>
            </a:r>
            <a:r>
              <a:rPr lang="zh-CN" altLang="en-US" sz="2400" dirty="0"/>
              <a:t>）用户代理 </a:t>
            </a:r>
            <a:r>
              <a:rPr lang="en-US" altLang="zh-CN" sz="2400" dirty="0"/>
              <a:t>UA (User Agent)</a:t>
            </a:r>
            <a:endParaRPr lang="zh-CN" altLang="en-US" sz="2400" dirty="0"/>
          </a:p>
        </p:txBody>
      </p:sp>
      <p:sp>
        <p:nvSpPr>
          <p:cNvPr id="3" name="Rectangle 3">
            <a:extLst>
              <a:ext uri="{FF2B5EF4-FFF2-40B4-BE49-F238E27FC236}">
                <a16:creationId xmlns:a16="http://schemas.microsoft.com/office/drawing/2014/main" id="{0C3DF6C3-7902-4A1A-8D9E-8BBE046A6311}"/>
              </a:ext>
            </a:extLst>
          </p:cNvPr>
          <p:cNvSpPr txBox="1">
            <a:spLocks noChangeArrowheads="1"/>
          </p:cNvSpPr>
          <p:nvPr/>
        </p:nvSpPr>
        <p:spPr bwMode="auto">
          <a:xfrm>
            <a:off x="492125" y="1781175"/>
            <a:ext cx="8351838" cy="358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defRPr/>
            </a:pPr>
            <a:r>
              <a:rPr lang="zh-CN" altLang="en-US" sz="2400" b="0" kern="0" dirty="0">
                <a:latin typeface="+mn-ea"/>
              </a:rPr>
              <a:t>用户代理 </a:t>
            </a:r>
            <a:r>
              <a:rPr lang="en-US" altLang="zh-CN" sz="2400" b="0" kern="0" dirty="0">
                <a:latin typeface="+mn-ea"/>
              </a:rPr>
              <a:t>UA </a:t>
            </a:r>
            <a:r>
              <a:rPr lang="zh-CN" altLang="en-US" sz="2400" b="0" kern="0" dirty="0">
                <a:latin typeface="+mn-ea"/>
              </a:rPr>
              <a:t>就是用户与电子邮件系统的接口，是电子邮件客户端软件。</a:t>
            </a:r>
          </a:p>
          <a:p>
            <a:pPr eaLnBrk="1" hangingPunct="1">
              <a:buClr>
                <a:srgbClr val="3333CC"/>
              </a:buClr>
              <a:defRPr/>
            </a:pPr>
            <a:r>
              <a:rPr lang="zh-CN" altLang="en-US" sz="2400" b="0" kern="0" dirty="0">
                <a:latin typeface="+mn-ea"/>
              </a:rPr>
              <a:t>用户代理的功能：撰写、显示、处理和通信。</a:t>
            </a:r>
            <a:endParaRPr lang="en-US" altLang="zh-CN" sz="2400" b="0" kern="0" dirty="0">
              <a:latin typeface="+mn-ea"/>
            </a:endParaRPr>
          </a:p>
          <a:p>
            <a:pPr eaLnBrk="1" hangingPunct="1">
              <a:buClr>
                <a:srgbClr val="3333CC"/>
              </a:buClr>
              <a:defRPr/>
            </a:pPr>
            <a:r>
              <a:rPr lang="zh-CN" altLang="en-US" sz="2400" kern="0" dirty="0">
                <a:latin typeface="+mn-ea"/>
              </a:rPr>
              <a:t>（</a:t>
            </a:r>
            <a:r>
              <a:rPr lang="en-US" altLang="zh-CN" sz="2400" kern="0" dirty="0">
                <a:latin typeface="+mn-ea"/>
              </a:rPr>
              <a:t>2</a:t>
            </a:r>
            <a:r>
              <a:rPr lang="zh-CN" altLang="en-US" sz="2400" kern="0" dirty="0">
                <a:latin typeface="+mn-ea"/>
              </a:rPr>
              <a:t>）邮件服务器</a:t>
            </a:r>
          </a:p>
          <a:p>
            <a:pPr eaLnBrk="1" hangingPunct="1">
              <a:buClr>
                <a:srgbClr val="3333CC"/>
              </a:buClr>
              <a:defRPr/>
            </a:pPr>
            <a:r>
              <a:rPr lang="zh-CN" altLang="en-US" sz="2400" b="0" kern="0" dirty="0">
                <a:latin typeface="+mn-ea"/>
              </a:rPr>
              <a:t>邮件服务器的功能是发送和接收邮件，同时还要向发信人报告邮件传送的情况（已交付、被拒绝、丢失等）。</a:t>
            </a:r>
          </a:p>
          <a:p>
            <a:pPr eaLnBrk="1" hangingPunct="1">
              <a:buClr>
                <a:srgbClr val="3333CC"/>
              </a:buClr>
              <a:defRPr/>
            </a:pPr>
            <a:r>
              <a:rPr lang="zh-CN" altLang="en-US" sz="2400" b="0" kern="0" dirty="0">
                <a:latin typeface="+mn-ea"/>
              </a:rPr>
              <a:t>邮件服务器按照客户服务器方式工作。邮件服务器需要使用发送和读取两个不同的协议。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矩形 1">
            <a:extLst>
              <a:ext uri="{FF2B5EF4-FFF2-40B4-BE49-F238E27FC236}">
                <a16:creationId xmlns:a16="http://schemas.microsoft.com/office/drawing/2014/main" id="{B00AEE27-AA0D-4EE8-BE17-EDADC0CCC5E8}"/>
              </a:ext>
            </a:extLst>
          </p:cNvPr>
          <p:cNvSpPr>
            <a:spLocks noChangeArrowheads="1"/>
          </p:cNvSpPr>
          <p:nvPr/>
        </p:nvSpPr>
        <p:spPr bwMode="auto">
          <a:xfrm>
            <a:off x="942975" y="1176338"/>
            <a:ext cx="4900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a:t>
            </a:r>
            <a:r>
              <a:rPr lang="en-US" altLang="zh-CN" sz="2400" dirty="0"/>
              <a:t>3</a:t>
            </a:r>
            <a:r>
              <a:rPr lang="zh-CN" altLang="en-US" sz="2400" dirty="0"/>
              <a:t>）发送和接收电子邮件的步骤</a:t>
            </a:r>
          </a:p>
        </p:txBody>
      </p:sp>
      <p:sp>
        <p:nvSpPr>
          <p:cNvPr id="3" name="Rectangle 3">
            <a:extLst>
              <a:ext uri="{FF2B5EF4-FFF2-40B4-BE49-F238E27FC236}">
                <a16:creationId xmlns:a16="http://schemas.microsoft.com/office/drawing/2014/main" id="{75CE2218-DEF4-42E0-88C5-CC196C248856}"/>
              </a:ext>
            </a:extLst>
          </p:cNvPr>
          <p:cNvSpPr txBox="1">
            <a:spLocks noChangeArrowheads="1"/>
          </p:cNvSpPr>
          <p:nvPr/>
        </p:nvSpPr>
        <p:spPr bwMode="auto">
          <a:xfrm>
            <a:off x="860425" y="1695450"/>
            <a:ext cx="8188325"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C00000"/>
              </a:buClr>
              <a:buSzPct val="100000"/>
              <a:defRPr/>
            </a:pPr>
            <a:r>
              <a:rPr lang="zh-CN" altLang="en-US" sz="2400" b="0" kern="0" dirty="0">
                <a:latin typeface="+mn-ea"/>
              </a:rPr>
              <a:t>发件人调用主机中的用户代理撰写和编辑要发送的邮件。</a:t>
            </a:r>
          </a:p>
          <a:p>
            <a:pPr eaLnBrk="1" hangingPunct="1">
              <a:buClr>
                <a:srgbClr val="C00000"/>
              </a:buClr>
              <a:buSzPct val="100000"/>
              <a:defRPr/>
            </a:pPr>
            <a:r>
              <a:rPr lang="zh-CN" altLang="en-US" sz="2400" b="0" kern="0" dirty="0">
                <a:latin typeface="+mn-ea"/>
              </a:rPr>
              <a:t>用户代理通过</a:t>
            </a:r>
            <a:r>
              <a:rPr lang="en-US" altLang="zh-CN" sz="2400" b="0" kern="0" dirty="0">
                <a:latin typeface="+mn-ea"/>
              </a:rPr>
              <a:t>SMTP</a:t>
            </a:r>
            <a:r>
              <a:rPr lang="zh-CN" altLang="en-US" sz="2400" b="0" kern="0" dirty="0">
                <a:latin typeface="+mn-ea"/>
              </a:rPr>
              <a:t>协议把邮件发给发送方邮件服务器，并暂存在发送邮件服务器的缓存队列中，等待发送。</a:t>
            </a:r>
          </a:p>
          <a:p>
            <a:pPr eaLnBrk="1" hangingPunct="1">
              <a:buClr>
                <a:srgbClr val="C00000"/>
              </a:buClr>
              <a:buSzPct val="100000"/>
              <a:defRPr/>
            </a:pPr>
            <a:r>
              <a:rPr lang="zh-CN" altLang="en-US" sz="2400" b="0" kern="0" dirty="0">
                <a:latin typeface="+mn-ea"/>
              </a:rPr>
              <a:t>发送方邮件服务器的</a:t>
            </a:r>
            <a:r>
              <a:rPr lang="en-US" altLang="zh-CN" sz="2400" b="0" kern="0" dirty="0">
                <a:latin typeface="+mn-ea"/>
              </a:rPr>
              <a:t>SMTP</a:t>
            </a:r>
            <a:r>
              <a:rPr lang="zh-CN" altLang="en-US" sz="2400" b="0" kern="0" dirty="0">
                <a:latin typeface="+mn-ea"/>
              </a:rPr>
              <a:t>客户与接收方邮件服务器的 </a:t>
            </a:r>
            <a:r>
              <a:rPr lang="en-US" altLang="zh-CN" sz="2400" b="0" kern="0" dirty="0">
                <a:latin typeface="+mn-ea"/>
              </a:rPr>
              <a:t>SMTP</a:t>
            </a:r>
            <a:r>
              <a:rPr lang="zh-CN" altLang="en-US" sz="2400" b="0" kern="0" dirty="0">
                <a:latin typeface="+mn-ea"/>
              </a:rPr>
              <a:t>服务器建立</a:t>
            </a:r>
            <a:r>
              <a:rPr lang="en-US" altLang="zh-CN" sz="2400" b="0" kern="0" dirty="0">
                <a:latin typeface="+mn-ea"/>
              </a:rPr>
              <a:t>TCP</a:t>
            </a:r>
            <a:r>
              <a:rPr lang="zh-CN" altLang="en-US" sz="2400" b="0" kern="0" dirty="0">
                <a:latin typeface="+mn-ea"/>
              </a:rPr>
              <a:t>连接，并发送暂存的邮件。  </a:t>
            </a:r>
            <a:endParaRPr lang="en-US" altLang="zh-CN" sz="2400" b="0" kern="0" dirty="0">
              <a:latin typeface="+mn-ea"/>
            </a:endParaRPr>
          </a:p>
          <a:p>
            <a:pPr eaLnBrk="1" hangingPunct="1">
              <a:buClr>
                <a:srgbClr val="C00000"/>
              </a:buClr>
              <a:buSzPct val="100000"/>
              <a:defRPr/>
            </a:pPr>
            <a:r>
              <a:rPr lang="zh-CN" altLang="en-US" sz="2400" b="0" kern="0" dirty="0">
                <a:latin typeface="+mn-ea"/>
              </a:rPr>
              <a:t>接收方邮件服务器中的</a:t>
            </a:r>
            <a:r>
              <a:rPr lang="en-US" altLang="zh-CN" sz="2400" b="0" kern="0" dirty="0">
                <a:latin typeface="+mn-ea"/>
              </a:rPr>
              <a:t>SMTP</a:t>
            </a:r>
            <a:r>
              <a:rPr lang="zh-CN" altLang="en-US" sz="2400" b="0" kern="0" dirty="0">
                <a:latin typeface="+mn-ea"/>
              </a:rPr>
              <a:t>服务器进程收到邮件后，把邮件放入收件人的用户邮箱中，等待收件人进行读取。 </a:t>
            </a:r>
          </a:p>
          <a:p>
            <a:pPr eaLnBrk="1" hangingPunct="1">
              <a:buClr>
                <a:srgbClr val="C00000"/>
              </a:buClr>
              <a:buSzPct val="100000"/>
              <a:defRPr/>
            </a:pPr>
            <a:r>
              <a:rPr lang="zh-CN" altLang="en-US" sz="2400" b="0" kern="0" dirty="0">
                <a:latin typeface="+mn-ea"/>
              </a:rPr>
              <a:t>收件人调用主机中的用户代理，使用 </a:t>
            </a:r>
            <a:r>
              <a:rPr lang="en-US" altLang="zh-CN" sz="2400" b="0" kern="0" dirty="0">
                <a:latin typeface="+mn-ea"/>
              </a:rPr>
              <a:t>POP3</a:t>
            </a:r>
            <a:r>
              <a:rPr lang="zh-CN" altLang="en-US" sz="2400" b="0" kern="0" dirty="0">
                <a:latin typeface="+mn-ea"/>
              </a:rPr>
              <a:t>（或 </a:t>
            </a:r>
            <a:r>
              <a:rPr lang="en-US" altLang="zh-CN" sz="2400" b="0" kern="0" dirty="0">
                <a:latin typeface="+mn-ea"/>
              </a:rPr>
              <a:t>IMAP</a:t>
            </a:r>
            <a:r>
              <a:rPr lang="zh-CN" altLang="en-US" sz="2400" b="0" kern="0" dirty="0">
                <a:latin typeface="+mn-ea"/>
              </a:rPr>
              <a:t>）协议读取发送给自己的邮件。</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矩形 1">
            <a:extLst>
              <a:ext uri="{FF2B5EF4-FFF2-40B4-BE49-F238E27FC236}">
                <a16:creationId xmlns:a16="http://schemas.microsoft.com/office/drawing/2014/main" id="{773080AC-EB4E-487E-B832-6FE07EF3FD9B}"/>
              </a:ext>
            </a:extLst>
          </p:cNvPr>
          <p:cNvSpPr>
            <a:spLocks noChangeArrowheads="1"/>
          </p:cNvSpPr>
          <p:nvPr/>
        </p:nvSpPr>
        <p:spPr bwMode="auto">
          <a:xfrm>
            <a:off x="1027113" y="1209675"/>
            <a:ext cx="3140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a:t>
            </a:r>
            <a:r>
              <a:rPr lang="en-US" altLang="zh-CN" sz="2400" dirty="0"/>
              <a:t>4</a:t>
            </a:r>
            <a:r>
              <a:rPr lang="zh-CN" altLang="en-US" sz="2400" dirty="0"/>
              <a:t>）电子邮件的组成</a:t>
            </a:r>
          </a:p>
        </p:txBody>
      </p:sp>
      <p:sp>
        <p:nvSpPr>
          <p:cNvPr id="3" name="Rectangle 3">
            <a:extLst>
              <a:ext uri="{FF2B5EF4-FFF2-40B4-BE49-F238E27FC236}">
                <a16:creationId xmlns:a16="http://schemas.microsoft.com/office/drawing/2014/main" id="{C46AC9BA-6BD7-4062-94DB-44E245643166}"/>
              </a:ext>
            </a:extLst>
          </p:cNvPr>
          <p:cNvSpPr txBox="1">
            <a:spLocks noChangeArrowheads="1"/>
          </p:cNvSpPr>
          <p:nvPr/>
        </p:nvSpPr>
        <p:spPr bwMode="auto">
          <a:xfrm>
            <a:off x="468313" y="1916113"/>
            <a:ext cx="8351837" cy="180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defRPr/>
            </a:pPr>
            <a:r>
              <a:rPr lang="zh-CN" altLang="en-US" sz="2400" b="0" kern="0" dirty="0">
                <a:latin typeface="+mn-ea"/>
              </a:rPr>
              <a:t>电子邮件由</a:t>
            </a:r>
            <a:r>
              <a:rPr lang="zh-CN" altLang="en-US" sz="2400" b="0" kern="0" dirty="0">
                <a:solidFill>
                  <a:srgbClr val="FF0000"/>
                </a:solidFill>
                <a:latin typeface="+mn-ea"/>
              </a:rPr>
              <a:t>信封</a:t>
            </a:r>
            <a:r>
              <a:rPr lang="en-US" altLang="zh-CN" sz="2400" b="0" kern="0" dirty="0">
                <a:latin typeface="+mn-ea"/>
              </a:rPr>
              <a:t>(envelope)</a:t>
            </a:r>
            <a:r>
              <a:rPr lang="zh-CN" altLang="en-US" sz="2400" b="0" kern="0" dirty="0">
                <a:latin typeface="+mn-ea"/>
              </a:rPr>
              <a:t>和</a:t>
            </a:r>
            <a:r>
              <a:rPr lang="zh-CN" altLang="en-US" sz="2400" b="0" kern="0" dirty="0">
                <a:solidFill>
                  <a:srgbClr val="FF0000"/>
                </a:solidFill>
                <a:latin typeface="+mn-ea"/>
              </a:rPr>
              <a:t>内容</a:t>
            </a:r>
            <a:r>
              <a:rPr lang="en-US" altLang="zh-CN" sz="2400" b="0" kern="0" dirty="0">
                <a:latin typeface="+mn-ea"/>
              </a:rPr>
              <a:t>(content)</a:t>
            </a:r>
            <a:r>
              <a:rPr lang="zh-CN" altLang="en-US" sz="2400" b="0" kern="0" dirty="0">
                <a:latin typeface="+mn-ea"/>
              </a:rPr>
              <a:t>两部分组成。</a:t>
            </a:r>
          </a:p>
          <a:p>
            <a:pPr eaLnBrk="1" hangingPunct="1">
              <a:buClr>
                <a:srgbClr val="3333CC"/>
              </a:buClr>
              <a:defRPr/>
            </a:pPr>
            <a:r>
              <a:rPr lang="zh-CN" altLang="en-US" sz="2400" b="0" kern="0" dirty="0">
                <a:latin typeface="+mn-ea"/>
              </a:rPr>
              <a:t>电子邮件的传输程序根据邮件信封上的信息来传送邮件。用户在从自己的邮箱中读取邮件时才能见到邮件的内容。</a:t>
            </a:r>
          </a:p>
          <a:p>
            <a:pPr eaLnBrk="1" hangingPunct="1">
              <a:buClr>
                <a:srgbClr val="3333CC"/>
              </a:buClr>
              <a:defRPr/>
            </a:pPr>
            <a:r>
              <a:rPr lang="zh-CN" altLang="en-US" sz="2400" b="0" kern="0" dirty="0">
                <a:latin typeface="+mn-ea"/>
              </a:rPr>
              <a:t>在邮件的信封上，最重要的就是收件人的地址。  </a:t>
            </a:r>
          </a:p>
        </p:txBody>
      </p:sp>
      <p:sp>
        <p:nvSpPr>
          <p:cNvPr id="80900" name="矩形 3">
            <a:extLst>
              <a:ext uri="{FF2B5EF4-FFF2-40B4-BE49-F238E27FC236}">
                <a16:creationId xmlns:a16="http://schemas.microsoft.com/office/drawing/2014/main" id="{59E4E80E-B1F8-4B2F-8508-9717BF145FC2}"/>
              </a:ext>
            </a:extLst>
          </p:cNvPr>
          <p:cNvSpPr>
            <a:spLocks noChangeArrowheads="1"/>
          </p:cNvSpPr>
          <p:nvPr/>
        </p:nvSpPr>
        <p:spPr bwMode="auto">
          <a:xfrm>
            <a:off x="1027113" y="3733800"/>
            <a:ext cx="375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a:t>
            </a:r>
            <a:r>
              <a:rPr lang="en-US" altLang="zh-CN" sz="2400" dirty="0"/>
              <a:t>5</a:t>
            </a:r>
            <a:r>
              <a:rPr lang="zh-CN" altLang="en-US" sz="2400" dirty="0"/>
              <a:t>）电子邮件地址的格式</a:t>
            </a:r>
          </a:p>
        </p:txBody>
      </p:sp>
      <p:sp>
        <p:nvSpPr>
          <p:cNvPr id="80901" name="矩形 4">
            <a:extLst>
              <a:ext uri="{FF2B5EF4-FFF2-40B4-BE49-F238E27FC236}">
                <a16:creationId xmlns:a16="http://schemas.microsoft.com/office/drawing/2014/main" id="{C07EF243-EDEF-47AA-B593-F6A5244DD8F5}"/>
              </a:ext>
            </a:extLst>
          </p:cNvPr>
          <p:cNvSpPr>
            <a:spLocks noChangeArrowheads="1"/>
          </p:cNvSpPr>
          <p:nvPr/>
        </p:nvSpPr>
        <p:spPr bwMode="auto">
          <a:xfrm>
            <a:off x="468313" y="4286250"/>
            <a:ext cx="8351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TCP/IP </a:t>
            </a:r>
            <a:r>
              <a:rPr lang="zh-CN" altLang="en-US" sz="2400"/>
              <a:t>体系的电子邮件系统规定电子邮件地址的格式如下：</a:t>
            </a:r>
          </a:p>
        </p:txBody>
      </p:sp>
      <p:sp>
        <p:nvSpPr>
          <p:cNvPr id="6" name="Rectangle 2">
            <a:extLst>
              <a:ext uri="{FF2B5EF4-FFF2-40B4-BE49-F238E27FC236}">
                <a16:creationId xmlns:a16="http://schemas.microsoft.com/office/drawing/2014/main" id="{E1C75934-56B1-451E-AB62-3F840C87B176}"/>
              </a:ext>
            </a:extLst>
          </p:cNvPr>
          <p:cNvSpPr>
            <a:spLocks noChangeArrowheads="1"/>
          </p:cNvSpPr>
          <p:nvPr/>
        </p:nvSpPr>
        <p:spPr bwMode="auto">
          <a:xfrm>
            <a:off x="746125" y="4837113"/>
            <a:ext cx="7651750" cy="625475"/>
          </a:xfrm>
          <a:prstGeom prst="rect">
            <a:avLst/>
          </a:prstGeom>
          <a:solidFill>
            <a:srgbClr val="CCECFF"/>
          </a:solidFill>
          <a:ln w="9525">
            <a:solidFill>
              <a:srgbClr val="000000"/>
            </a:solidFill>
            <a:miter lim="800000"/>
            <a:headEnd/>
            <a:tailEnd/>
          </a:ln>
        </p:spPr>
        <p:txBody>
          <a:bodyPr wrap="none" anchor="ctr"/>
          <a:lstStyle/>
          <a:p>
            <a:pPr eaLnBrk="1" fontAlgn="auto" hangingPunct="1">
              <a:spcBef>
                <a:spcPts val="0"/>
              </a:spcBef>
              <a:spcAft>
                <a:spcPts val="0"/>
              </a:spcAft>
              <a:defRPr/>
            </a:pPr>
            <a:endParaRPr lang="zh-CN" altLang="en-US" sz="1800" b="0" kern="0">
              <a:solidFill>
                <a:srgbClr val="000000"/>
              </a:solidFill>
              <a:latin typeface="Arial"/>
            </a:endParaRPr>
          </a:p>
        </p:txBody>
      </p:sp>
      <p:sp>
        <p:nvSpPr>
          <p:cNvPr id="7" name="矩形 6">
            <a:extLst>
              <a:ext uri="{FF2B5EF4-FFF2-40B4-BE49-F238E27FC236}">
                <a16:creationId xmlns:a16="http://schemas.microsoft.com/office/drawing/2014/main" id="{1FBD847E-2582-42F0-B23D-4D4CA8880A31}"/>
              </a:ext>
            </a:extLst>
          </p:cNvPr>
          <p:cNvSpPr/>
          <p:nvPr/>
        </p:nvSpPr>
        <p:spPr>
          <a:xfrm>
            <a:off x="1752600" y="4887913"/>
            <a:ext cx="6069013" cy="523875"/>
          </a:xfrm>
          <a:prstGeom prst="rect">
            <a:avLst/>
          </a:prstGeom>
        </p:spPr>
        <p:txBody>
          <a:bodyPr>
            <a:spAutoFit/>
          </a:bodyPr>
          <a:lstStyle/>
          <a:p>
            <a:pPr eaLnBrk="1" fontAlgn="auto" hangingPunct="1">
              <a:spcBef>
                <a:spcPts val="0"/>
              </a:spcBef>
              <a:spcAft>
                <a:spcPts val="0"/>
              </a:spcAft>
              <a:defRPr/>
            </a:pPr>
            <a:r>
              <a:rPr lang="zh-CN" altLang="en-US" sz="2800" b="0" kern="0" dirty="0">
                <a:solidFill>
                  <a:srgbClr val="333399"/>
                </a:solidFill>
                <a:latin typeface="Arial"/>
                <a:ea typeface="黑体"/>
              </a:rPr>
              <a:t>收件人邮箱名</a:t>
            </a:r>
            <a:r>
              <a:rPr lang="en-US" altLang="zh-CN" sz="2800" b="0" kern="0" dirty="0">
                <a:solidFill>
                  <a:srgbClr val="333399"/>
                </a:solidFill>
                <a:latin typeface="Arial"/>
                <a:ea typeface="黑体"/>
              </a:rPr>
              <a:t>@</a:t>
            </a:r>
            <a:r>
              <a:rPr lang="zh-CN" altLang="en-US" sz="2800" b="0" kern="0" dirty="0">
                <a:solidFill>
                  <a:srgbClr val="333399"/>
                </a:solidFill>
                <a:latin typeface="Arial"/>
                <a:ea typeface="黑体"/>
              </a:rPr>
              <a:t>邮箱所在主机的域名 </a:t>
            </a:r>
            <a:endParaRPr lang="zh-CN" altLang="en-US" sz="1800" b="0" kern="0" dirty="0">
              <a:solidFill>
                <a:sysClr val="windowText" lastClr="000000"/>
              </a:solidFill>
            </a:endParaRPr>
          </a:p>
        </p:txBody>
      </p:sp>
      <p:sp>
        <p:nvSpPr>
          <p:cNvPr id="80904" name="矩形 7">
            <a:extLst>
              <a:ext uri="{FF2B5EF4-FFF2-40B4-BE49-F238E27FC236}">
                <a16:creationId xmlns:a16="http://schemas.microsoft.com/office/drawing/2014/main" id="{C5B6C716-C18C-4B99-BE12-4A4FA6ADC94C}"/>
              </a:ext>
            </a:extLst>
          </p:cNvPr>
          <p:cNvSpPr>
            <a:spLocks noChangeArrowheads="1"/>
          </p:cNvSpPr>
          <p:nvPr/>
        </p:nvSpPr>
        <p:spPr bwMode="auto">
          <a:xfrm>
            <a:off x="655638" y="5767388"/>
            <a:ext cx="8262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域名在全世界必须唯一、用户名在该域名的范围内唯一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a:extLst>
              <a:ext uri="{FF2B5EF4-FFF2-40B4-BE49-F238E27FC236}">
                <a16:creationId xmlns:a16="http://schemas.microsoft.com/office/drawing/2014/main" id="{0A350B26-3806-4D97-B7C5-7BACF1B778C7}"/>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609600" indent="-6096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671513"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090613"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509713"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1928813"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3860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8432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3004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7576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dirty="0">
                <a:solidFill>
                  <a:srgbClr val="333399"/>
                </a:solidFill>
                <a:latin typeface="Times New Roman" panose="02020603050405020304" pitchFamily="18" charset="0"/>
                <a:ea typeface="黑体" panose="02010609060101010101" pitchFamily="49" charset="-122"/>
              </a:rPr>
              <a:t>7.3.2 </a:t>
            </a:r>
            <a:r>
              <a:rPr lang="zh-CN" altLang="en-US" sz="3200" dirty="0">
                <a:solidFill>
                  <a:srgbClr val="333399"/>
                </a:solidFill>
                <a:latin typeface="Times New Roman" panose="02020603050405020304" pitchFamily="18" charset="0"/>
                <a:ea typeface="黑体" panose="02010609060101010101" pitchFamily="49" charset="-122"/>
              </a:rPr>
              <a:t>简单邮件传输协议</a:t>
            </a:r>
          </a:p>
        </p:txBody>
      </p:sp>
      <p:sp>
        <p:nvSpPr>
          <p:cNvPr id="81923" name="矩形 2">
            <a:extLst>
              <a:ext uri="{FF2B5EF4-FFF2-40B4-BE49-F238E27FC236}">
                <a16:creationId xmlns:a16="http://schemas.microsoft.com/office/drawing/2014/main" id="{C5B557D2-3D25-4D32-BA61-F9B7F740A5E7}"/>
              </a:ext>
            </a:extLst>
          </p:cNvPr>
          <p:cNvSpPr>
            <a:spLocks noChangeArrowheads="1"/>
          </p:cNvSpPr>
          <p:nvPr/>
        </p:nvSpPr>
        <p:spPr bwMode="auto">
          <a:xfrm>
            <a:off x="971550" y="1217613"/>
            <a:ext cx="7350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 </a:t>
            </a:r>
            <a:r>
              <a:rPr lang="zh-CN" altLang="en-US" sz="2400"/>
              <a:t>简单邮件传送协议（</a:t>
            </a:r>
            <a:r>
              <a:rPr lang="en-US" altLang="zh-CN" sz="2400"/>
              <a:t>Simple Mail Transfer Protocol</a:t>
            </a:r>
            <a:r>
              <a:rPr lang="zh-CN" altLang="en-US" sz="2400"/>
              <a:t>，</a:t>
            </a:r>
            <a:r>
              <a:rPr lang="en-US" altLang="zh-CN" sz="2400"/>
              <a:t>SMTP</a:t>
            </a:r>
            <a:r>
              <a:rPr lang="zh-CN" altLang="en-US" sz="2400"/>
              <a:t>）</a:t>
            </a:r>
            <a:r>
              <a:rPr lang="en-US" altLang="zh-CN" sz="2400"/>
              <a:t> </a:t>
            </a:r>
            <a:endParaRPr lang="zh-CN" altLang="en-US" sz="2400"/>
          </a:p>
        </p:txBody>
      </p:sp>
      <p:sp>
        <p:nvSpPr>
          <p:cNvPr id="4" name="Rectangle 3">
            <a:extLst>
              <a:ext uri="{FF2B5EF4-FFF2-40B4-BE49-F238E27FC236}">
                <a16:creationId xmlns:a16="http://schemas.microsoft.com/office/drawing/2014/main" id="{23C8F93A-CB2B-4397-8BD3-46F45681E29B}"/>
              </a:ext>
            </a:extLst>
          </p:cNvPr>
          <p:cNvSpPr txBox="1">
            <a:spLocks noChangeArrowheads="1"/>
          </p:cNvSpPr>
          <p:nvPr/>
        </p:nvSpPr>
        <p:spPr bwMode="auto">
          <a:xfrm>
            <a:off x="822325" y="2049463"/>
            <a:ext cx="7937500"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just" eaLnBrk="1" hangingPunct="1">
              <a:buClr>
                <a:srgbClr val="3333CC"/>
              </a:buClr>
              <a:defRPr/>
            </a:pPr>
            <a:r>
              <a:rPr lang="en-US" altLang="zh-CN" sz="2400" b="0" kern="0" dirty="0">
                <a:solidFill>
                  <a:schemeClr val="tx1"/>
                </a:solidFill>
                <a:latin typeface="+mn-ea"/>
              </a:rPr>
              <a:t>SMTP </a:t>
            </a:r>
            <a:r>
              <a:rPr lang="zh-CN" altLang="en-US" sz="2400" b="0" kern="0" dirty="0">
                <a:solidFill>
                  <a:schemeClr val="tx1"/>
                </a:solidFill>
                <a:latin typeface="+mn-ea"/>
              </a:rPr>
              <a:t>所规定的就是在两个相互通信的 </a:t>
            </a:r>
            <a:r>
              <a:rPr lang="en-US" altLang="zh-CN" sz="2400" b="0" kern="0" dirty="0">
                <a:solidFill>
                  <a:schemeClr val="tx1"/>
                </a:solidFill>
                <a:latin typeface="+mn-ea"/>
              </a:rPr>
              <a:t>SMTP </a:t>
            </a:r>
            <a:r>
              <a:rPr lang="zh-CN" altLang="en-US" sz="2400" b="0" kern="0" dirty="0">
                <a:solidFill>
                  <a:schemeClr val="tx1"/>
                </a:solidFill>
                <a:latin typeface="+mn-ea"/>
              </a:rPr>
              <a:t>进程之间应如何交换信息。</a:t>
            </a:r>
          </a:p>
          <a:p>
            <a:pPr algn="just" eaLnBrk="1" hangingPunct="1">
              <a:buClr>
                <a:srgbClr val="3333CC"/>
              </a:buClr>
              <a:defRPr/>
            </a:pPr>
            <a:r>
              <a:rPr lang="zh-CN" altLang="en-US" sz="2400" b="0" kern="0" dirty="0">
                <a:solidFill>
                  <a:schemeClr val="tx1"/>
                </a:solidFill>
                <a:latin typeface="+mn-ea"/>
              </a:rPr>
              <a:t>由于 </a:t>
            </a:r>
            <a:r>
              <a:rPr lang="en-US" altLang="zh-CN" sz="2400" b="0" kern="0" dirty="0">
                <a:solidFill>
                  <a:schemeClr val="tx1"/>
                </a:solidFill>
                <a:latin typeface="+mn-ea"/>
              </a:rPr>
              <a:t>SMTP </a:t>
            </a:r>
            <a:r>
              <a:rPr lang="zh-CN" altLang="en-US" sz="2400" b="0" kern="0" dirty="0">
                <a:solidFill>
                  <a:schemeClr val="tx1"/>
                </a:solidFill>
                <a:latin typeface="+mn-ea"/>
              </a:rPr>
              <a:t>使用客户服务器方式，因此负责发送邮件的 </a:t>
            </a:r>
            <a:r>
              <a:rPr lang="en-US" altLang="zh-CN" sz="2400" b="0" kern="0" dirty="0">
                <a:solidFill>
                  <a:schemeClr val="tx1"/>
                </a:solidFill>
                <a:latin typeface="+mn-ea"/>
              </a:rPr>
              <a:t>SMTP </a:t>
            </a:r>
            <a:r>
              <a:rPr lang="zh-CN" altLang="en-US" sz="2400" b="0" kern="0" dirty="0">
                <a:solidFill>
                  <a:schemeClr val="tx1"/>
                </a:solidFill>
                <a:latin typeface="+mn-ea"/>
              </a:rPr>
              <a:t>进程就是 </a:t>
            </a:r>
            <a:r>
              <a:rPr lang="en-US" altLang="zh-CN" sz="2400" b="0" kern="0" dirty="0">
                <a:solidFill>
                  <a:schemeClr val="tx1"/>
                </a:solidFill>
                <a:latin typeface="+mn-ea"/>
              </a:rPr>
              <a:t>SMTP </a:t>
            </a:r>
            <a:r>
              <a:rPr lang="zh-CN" altLang="en-US" sz="2400" b="0" kern="0" dirty="0">
                <a:solidFill>
                  <a:schemeClr val="tx1"/>
                </a:solidFill>
                <a:latin typeface="+mn-ea"/>
              </a:rPr>
              <a:t>客户，而负责接收邮件的 </a:t>
            </a:r>
            <a:r>
              <a:rPr lang="en-US" altLang="zh-CN" sz="2400" b="0" kern="0" dirty="0">
                <a:solidFill>
                  <a:schemeClr val="tx1"/>
                </a:solidFill>
                <a:latin typeface="+mn-ea"/>
              </a:rPr>
              <a:t>SMTP </a:t>
            </a:r>
            <a:r>
              <a:rPr lang="zh-CN" altLang="en-US" sz="2400" b="0" kern="0" dirty="0">
                <a:solidFill>
                  <a:schemeClr val="tx1"/>
                </a:solidFill>
                <a:latin typeface="+mn-ea"/>
              </a:rPr>
              <a:t>进程就是 </a:t>
            </a:r>
            <a:r>
              <a:rPr lang="en-US" altLang="zh-CN" sz="2400" b="0" kern="0" dirty="0">
                <a:solidFill>
                  <a:schemeClr val="tx1"/>
                </a:solidFill>
                <a:latin typeface="+mn-ea"/>
              </a:rPr>
              <a:t>SMTP </a:t>
            </a:r>
            <a:r>
              <a:rPr lang="zh-CN" altLang="en-US" sz="2400" b="0" kern="0" dirty="0">
                <a:solidFill>
                  <a:schemeClr val="tx1"/>
                </a:solidFill>
                <a:latin typeface="+mn-ea"/>
              </a:rPr>
              <a:t>服务器。</a:t>
            </a:r>
          </a:p>
          <a:p>
            <a:pPr algn="just" eaLnBrk="1" hangingPunct="1">
              <a:buClr>
                <a:srgbClr val="3333CC"/>
              </a:buClr>
              <a:defRPr/>
            </a:pPr>
            <a:r>
              <a:rPr lang="en-US" altLang="zh-CN" sz="2400" b="0" kern="0" dirty="0">
                <a:solidFill>
                  <a:schemeClr val="tx1"/>
                </a:solidFill>
                <a:latin typeface="+mn-ea"/>
              </a:rPr>
              <a:t>SMTP </a:t>
            </a:r>
            <a:r>
              <a:rPr lang="zh-CN" altLang="en-US" sz="2400" b="0" kern="0" dirty="0">
                <a:solidFill>
                  <a:schemeClr val="tx1"/>
                </a:solidFill>
                <a:latin typeface="+mn-ea"/>
              </a:rPr>
              <a:t>规定了 </a:t>
            </a:r>
            <a:r>
              <a:rPr lang="en-US" altLang="zh-CN" sz="2400" b="0" kern="0" dirty="0">
                <a:solidFill>
                  <a:schemeClr val="tx1"/>
                </a:solidFill>
                <a:latin typeface="+mn-ea"/>
              </a:rPr>
              <a:t>16 </a:t>
            </a:r>
            <a:r>
              <a:rPr lang="zh-CN" altLang="en-US" sz="2400" b="0" kern="0" dirty="0">
                <a:solidFill>
                  <a:schemeClr val="tx1"/>
                </a:solidFill>
                <a:latin typeface="+mn-ea"/>
              </a:rPr>
              <a:t>条命令和 </a:t>
            </a:r>
            <a:r>
              <a:rPr lang="en-US" altLang="zh-CN" sz="2400" b="0" kern="0" dirty="0">
                <a:solidFill>
                  <a:schemeClr val="tx1"/>
                </a:solidFill>
                <a:latin typeface="+mn-ea"/>
              </a:rPr>
              <a:t>23 </a:t>
            </a:r>
            <a:r>
              <a:rPr lang="zh-CN" altLang="en-US" sz="2400" b="0" kern="0" dirty="0">
                <a:solidFill>
                  <a:schemeClr val="tx1"/>
                </a:solidFill>
                <a:latin typeface="+mn-ea"/>
              </a:rPr>
              <a:t>种应答信息；每一种应答信息一般只有一行信息，由一个 </a:t>
            </a:r>
            <a:r>
              <a:rPr lang="en-US" altLang="zh-CN" sz="2400" b="0" kern="0" dirty="0">
                <a:solidFill>
                  <a:schemeClr val="tx1"/>
                </a:solidFill>
                <a:latin typeface="+mn-ea"/>
              </a:rPr>
              <a:t>3 </a:t>
            </a:r>
            <a:r>
              <a:rPr lang="zh-CN" altLang="en-US" sz="2400" b="0" kern="0" dirty="0">
                <a:solidFill>
                  <a:schemeClr val="tx1"/>
                </a:solidFill>
                <a:latin typeface="+mn-ea"/>
              </a:rPr>
              <a:t>位数字的代码开始，后面附上（也可不附上）很简单的文字说明。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矩形 1">
            <a:extLst>
              <a:ext uri="{FF2B5EF4-FFF2-40B4-BE49-F238E27FC236}">
                <a16:creationId xmlns:a16="http://schemas.microsoft.com/office/drawing/2014/main" id="{CFE5ADD9-62AF-404E-BF5F-5D493BE5AC3E}"/>
              </a:ext>
            </a:extLst>
          </p:cNvPr>
          <p:cNvSpPr>
            <a:spLocks noChangeArrowheads="1"/>
          </p:cNvSpPr>
          <p:nvPr/>
        </p:nvSpPr>
        <p:spPr bwMode="auto">
          <a:xfrm>
            <a:off x="1019175" y="1330325"/>
            <a:ext cx="11128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例如：</a:t>
            </a:r>
          </a:p>
        </p:txBody>
      </p:sp>
      <p:sp>
        <p:nvSpPr>
          <p:cNvPr id="82947" name="矩形 2">
            <a:extLst>
              <a:ext uri="{FF2B5EF4-FFF2-40B4-BE49-F238E27FC236}">
                <a16:creationId xmlns:a16="http://schemas.microsoft.com/office/drawing/2014/main" id="{B305E489-054C-4890-A595-CB0B234F5C6B}"/>
              </a:ext>
            </a:extLst>
          </p:cNvPr>
          <p:cNvSpPr>
            <a:spLocks noChangeArrowheads="1"/>
          </p:cNvSpPr>
          <p:nvPr/>
        </p:nvSpPr>
        <p:spPr bwMode="auto">
          <a:xfrm>
            <a:off x="1019175" y="2066925"/>
            <a:ext cx="4705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MAIL FROM</a:t>
            </a:r>
            <a:r>
              <a:rPr lang="zh-CN" altLang="en-US" sz="2400"/>
              <a:t>：标识邮件的发件人</a:t>
            </a:r>
          </a:p>
        </p:txBody>
      </p:sp>
      <p:sp>
        <p:nvSpPr>
          <p:cNvPr id="82948" name="矩形 3">
            <a:extLst>
              <a:ext uri="{FF2B5EF4-FFF2-40B4-BE49-F238E27FC236}">
                <a16:creationId xmlns:a16="http://schemas.microsoft.com/office/drawing/2014/main" id="{ACCDD21F-AAF7-4CC8-B3C8-C87D5D27C315}"/>
              </a:ext>
            </a:extLst>
          </p:cNvPr>
          <p:cNvSpPr>
            <a:spLocks noChangeArrowheads="1"/>
          </p:cNvSpPr>
          <p:nvPr/>
        </p:nvSpPr>
        <p:spPr bwMode="auto">
          <a:xfrm>
            <a:off x="1019175" y="2801938"/>
            <a:ext cx="4313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RCPT TO</a:t>
            </a:r>
            <a:r>
              <a:rPr lang="zh-CN" altLang="en-US" sz="2400"/>
              <a:t>：标识邮件的收件人</a:t>
            </a:r>
          </a:p>
        </p:txBody>
      </p:sp>
      <p:sp>
        <p:nvSpPr>
          <p:cNvPr id="82949" name="矩形 4">
            <a:extLst>
              <a:ext uri="{FF2B5EF4-FFF2-40B4-BE49-F238E27FC236}">
                <a16:creationId xmlns:a16="http://schemas.microsoft.com/office/drawing/2014/main" id="{26A47786-3A0A-4892-9282-4997D68C1114}"/>
              </a:ext>
            </a:extLst>
          </p:cNvPr>
          <p:cNvSpPr>
            <a:spLocks noChangeArrowheads="1"/>
          </p:cNvSpPr>
          <p:nvPr/>
        </p:nvSpPr>
        <p:spPr bwMode="auto">
          <a:xfrm>
            <a:off x="1019175" y="3538538"/>
            <a:ext cx="5230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DATA</a:t>
            </a:r>
            <a:r>
              <a:rPr lang="zh-CN" altLang="en-US" sz="2400"/>
              <a:t>：启动邮件内容传输</a:t>
            </a:r>
          </a:p>
        </p:txBody>
      </p:sp>
      <p:sp>
        <p:nvSpPr>
          <p:cNvPr id="82950" name="矩形 5">
            <a:extLst>
              <a:ext uri="{FF2B5EF4-FFF2-40B4-BE49-F238E27FC236}">
                <a16:creationId xmlns:a16="http://schemas.microsoft.com/office/drawing/2014/main" id="{B65022C6-A053-456B-83C9-D6C608FFA590}"/>
              </a:ext>
            </a:extLst>
          </p:cNvPr>
          <p:cNvSpPr>
            <a:spLocks noChangeArrowheads="1"/>
          </p:cNvSpPr>
          <p:nvPr/>
        </p:nvSpPr>
        <p:spPr bwMode="auto">
          <a:xfrm>
            <a:off x="1019175" y="4462463"/>
            <a:ext cx="4494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220  &lt;domain&gt; Service ready </a:t>
            </a:r>
            <a:endParaRPr lang="zh-CN" altLang="en-US" sz="2400"/>
          </a:p>
        </p:txBody>
      </p:sp>
      <p:sp>
        <p:nvSpPr>
          <p:cNvPr id="82951" name="矩形 6">
            <a:extLst>
              <a:ext uri="{FF2B5EF4-FFF2-40B4-BE49-F238E27FC236}">
                <a16:creationId xmlns:a16="http://schemas.microsoft.com/office/drawing/2014/main" id="{BB64A34C-503B-4739-990C-DAF62F4EE874}"/>
              </a:ext>
            </a:extLst>
          </p:cNvPr>
          <p:cNvSpPr>
            <a:spLocks noChangeArrowheads="1"/>
          </p:cNvSpPr>
          <p:nvPr/>
        </p:nvSpPr>
        <p:spPr bwMode="auto">
          <a:xfrm>
            <a:off x="1019175" y="5113338"/>
            <a:ext cx="7345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504  Command parameter not implemented </a:t>
            </a:r>
            <a:endParaRPr lang="zh-CN" altLang="en-US" sz="2400"/>
          </a:p>
        </p:txBody>
      </p:sp>
      <p:sp>
        <p:nvSpPr>
          <p:cNvPr id="82952" name="文本框 7">
            <a:extLst>
              <a:ext uri="{FF2B5EF4-FFF2-40B4-BE49-F238E27FC236}">
                <a16:creationId xmlns:a16="http://schemas.microsoft.com/office/drawing/2014/main" id="{A078096A-0C40-4383-98A2-15FEEEA07B8C}"/>
              </a:ext>
            </a:extLst>
          </p:cNvPr>
          <p:cNvSpPr txBox="1">
            <a:spLocks noChangeArrowheads="1"/>
          </p:cNvSpPr>
          <p:nvPr/>
        </p:nvSpPr>
        <p:spPr bwMode="auto">
          <a:xfrm>
            <a:off x="2352675" y="4000500"/>
            <a:ext cx="1646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a:t>
            </a:r>
          </a:p>
        </p:txBody>
      </p:sp>
      <p:sp>
        <p:nvSpPr>
          <p:cNvPr id="82953" name="文本框 8">
            <a:extLst>
              <a:ext uri="{FF2B5EF4-FFF2-40B4-BE49-F238E27FC236}">
                <a16:creationId xmlns:a16="http://schemas.microsoft.com/office/drawing/2014/main" id="{02297C66-10C7-4EE4-9B3D-854172BFD4F9}"/>
              </a:ext>
            </a:extLst>
          </p:cNvPr>
          <p:cNvSpPr txBox="1">
            <a:spLocks noChangeArrowheads="1"/>
          </p:cNvSpPr>
          <p:nvPr/>
        </p:nvSpPr>
        <p:spPr bwMode="auto">
          <a:xfrm>
            <a:off x="2352675" y="5695950"/>
            <a:ext cx="1646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BFCE3BC-783A-4339-8D7A-DEDABB3BA2D4}"/>
              </a:ext>
            </a:extLst>
          </p:cNvPr>
          <p:cNvSpPr/>
          <p:nvPr/>
        </p:nvSpPr>
        <p:spPr>
          <a:xfrm>
            <a:off x="3276600" y="276136"/>
            <a:ext cx="3345180" cy="584775"/>
          </a:xfrm>
          <a:prstGeom prst="rect">
            <a:avLst/>
          </a:prstGeom>
        </p:spPr>
        <p:txBody>
          <a:bodyPr wrap="square">
            <a:spAutoFit/>
          </a:bodyPr>
          <a:lstStyle/>
          <a:p>
            <a:r>
              <a:rPr lang="en-US" altLang="zh-CN" sz="3200" dirty="0">
                <a:latin typeface="+mj-ea"/>
                <a:ea typeface="+mj-ea"/>
              </a:rPr>
              <a:t>SMTP</a:t>
            </a:r>
            <a:r>
              <a:rPr lang="zh-CN" altLang="en-US" sz="3200" dirty="0">
                <a:latin typeface="+mj-ea"/>
                <a:ea typeface="+mj-ea"/>
              </a:rPr>
              <a:t>的基本命令</a:t>
            </a:r>
          </a:p>
        </p:txBody>
      </p:sp>
      <p:pic>
        <p:nvPicPr>
          <p:cNvPr id="3" name="图片 2">
            <a:extLst>
              <a:ext uri="{FF2B5EF4-FFF2-40B4-BE49-F238E27FC236}">
                <a16:creationId xmlns:a16="http://schemas.microsoft.com/office/drawing/2014/main" id="{E5F47AD3-3AA5-4CA0-91AE-4BBD0CD42724}"/>
              </a:ext>
            </a:extLst>
          </p:cNvPr>
          <p:cNvPicPr>
            <a:picLocks noChangeAspect="1"/>
          </p:cNvPicPr>
          <p:nvPr/>
        </p:nvPicPr>
        <p:blipFill>
          <a:blip r:embed="rId2"/>
          <a:stretch>
            <a:fillRect/>
          </a:stretch>
        </p:blipFill>
        <p:spPr>
          <a:xfrm>
            <a:off x="0" y="1056478"/>
            <a:ext cx="9144000" cy="5019364"/>
          </a:xfrm>
          <a:prstGeom prst="rect">
            <a:avLst/>
          </a:prstGeom>
        </p:spPr>
      </p:pic>
    </p:spTree>
    <p:extLst>
      <p:ext uri="{BB962C8B-B14F-4D97-AF65-F5344CB8AC3E}">
        <p14:creationId xmlns:p14="http://schemas.microsoft.com/office/powerpoint/2010/main" val="606572426"/>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414E9-E9FF-4965-8568-637ECF36B850}"/>
              </a:ext>
            </a:extLst>
          </p:cNvPr>
          <p:cNvSpPr/>
          <p:nvPr/>
        </p:nvSpPr>
        <p:spPr>
          <a:xfrm>
            <a:off x="3178898" y="355908"/>
            <a:ext cx="3068469" cy="584775"/>
          </a:xfrm>
          <a:prstGeom prst="rect">
            <a:avLst/>
          </a:prstGeom>
        </p:spPr>
        <p:txBody>
          <a:bodyPr wrap="none">
            <a:spAutoFit/>
          </a:bodyPr>
          <a:lstStyle/>
          <a:p>
            <a:r>
              <a:rPr lang="zh-CN" altLang="en-US" sz="3200" dirty="0">
                <a:latin typeface="+mj-ea"/>
                <a:ea typeface="+mj-ea"/>
              </a:rPr>
              <a:t>常见指令返回码</a:t>
            </a:r>
          </a:p>
        </p:txBody>
      </p:sp>
      <p:pic>
        <p:nvPicPr>
          <p:cNvPr id="3" name="图片 2">
            <a:extLst>
              <a:ext uri="{FF2B5EF4-FFF2-40B4-BE49-F238E27FC236}">
                <a16:creationId xmlns:a16="http://schemas.microsoft.com/office/drawing/2014/main" id="{8F7930D2-3AE9-402E-AAB2-8A6C6A16367E}"/>
              </a:ext>
            </a:extLst>
          </p:cNvPr>
          <p:cNvPicPr>
            <a:picLocks noChangeAspect="1"/>
          </p:cNvPicPr>
          <p:nvPr/>
        </p:nvPicPr>
        <p:blipFill>
          <a:blip r:embed="rId2"/>
          <a:stretch>
            <a:fillRect/>
          </a:stretch>
        </p:blipFill>
        <p:spPr>
          <a:xfrm>
            <a:off x="0" y="1448214"/>
            <a:ext cx="9144000" cy="4068251"/>
          </a:xfrm>
          <a:prstGeom prst="rect">
            <a:avLst/>
          </a:prstGeom>
        </p:spPr>
      </p:pic>
    </p:spTree>
    <p:extLst>
      <p:ext uri="{BB962C8B-B14F-4D97-AF65-F5344CB8AC3E}">
        <p14:creationId xmlns:p14="http://schemas.microsoft.com/office/powerpoint/2010/main" val="229465759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文本框 5">
            <a:extLst>
              <a:ext uri="{FF2B5EF4-FFF2-40B4-BE49-F238E27FC236}">
                <a16:creationId xmlns:a16="http://schemas.microsoft.com/office/drawing/2014/main" id="{8C68943D-DDD3-4BE0-A2A0-A8D96F718041}"/>
              </a:ext>
            </a:extLst>
          </p:cNvPr>
          <p:cNvSpPr txBox="1">
            <a:spLocks noChangeArrowheads="1"/>
          </p:cNvSpPr>
          <p:nvPr/>
        </p:nvSpPr>
        <p:spPr bwMode="auto">
          <a:xfrm>
            <a:off x="1001713" y="1303338"/>
            <a:ext cx="334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a:t>
            </a:r>
            <a:r>
              <a:rPr lang="zh-CN" altLang="en-US" sz="2400"/>
              <a:t>电子邮件的信息格式 </a:t>
            </a:r>
          </a:p>
        </p:txBody>
      </p:sp>
      <p:sp>
        <p:nvSpPr>
          <p:cNvPr id="7" name="Rectangle 3">
            <a:extLst>
              <a:ext uri="{FF2B5EF4-FFF2-40B4-BE49-F238E27FC236}">
                <a16:creationId xmlns:a16="http://schemas.microsoft.com/office/drawing/2014/main" id="{85AF7D55-2814-413C-A4D8-E6A7D4DA3880}"/>
              </a:ext>
            </a:extLst>
          </p:cNvPr>
          <p:cNvSpPr txBox="1">
            <a:spLocks noChangeArrowheads="1"/>
          </p:cNvSpPr>
          <p:nvPr/>
        </p:nvSpPr>
        <p:spPr bwMode="auto">
          <a:xfrm>
            <a:off x="755650" y="1917700"/>
            <a:ext cx="8059738" cy="363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just" eaLnBrk="1" hangingPunct="1">
              <a:buClr>
                <a:srgbClr val="3333CC"/>
              </a:buClr>
              <a:defRPr/>
            </a:pPr>
            <a:r>
              <a:rPr lang="zh-CN" altLang="en-US" sz="2400" b="0" kern="0">
                <a:latin typeface="+mn-ea"/>
              </a:rPr>
              <a:t>一个电子邮件分为</a:t>
            </a:r>
            <a:r>
              <a:rPr lang="zh-CN" altLang="en-US" sz="2400" b="0" kern="0">
                <a:solidFill>
                  <a:srgbClr val="FF0000"/>
                </a:solidFill>
                <a:latin typeface="+mn-ea"/>
              </a:rPr>
              <a:t>信封</a:t>
            </a:r>
            <a:r>
              <a:rPr lang="zh-CN" altLang="en-US" sz="2400" b="0" kern="0">
                <a:latin typeface="+mn-ea"/>
              </a:rPr>
              <a:t>和</a:t>
            </a:r>
            <a:r>
              <a:rPr lang="zh-CN" altLang="en-US" sz="2400" b="0" kern="0">
                <a:solidFill>
                  <a:srgbClr val="FF0000"/>
                </a:solidFill>
                <a:latin typeface="+mn-ea"/>
              </a:rPr>
              <a:t>内容</a:t>
            </a:r>
            <a:r>
              <a:rPr lang="zh-CN" altLang="en-US" sz="2400" b="0" kern="0">
                <a:latin typeface="+mn-ea"/>
              </a:rPr>
              <a:t>两大部分。</a:t>
            </a:r>
          </a:p>
          <a:p>
            <a:pPr algn="just" eaLnBrk="1" hangingPunct="1">
              <a:buClr>
                <a:srgbClr val="3333CC"/>
              </a:buClr>
              <a:defRPr/>
            </a:pPr>
            <a:r>
              <a:rPr lang="en-US" altLang="zh-CN" sz="2400" b="0" kern="0">
                <a:latin typeface="+mn-ea"/>
              </a:rPr>
              <a:t>RFC 822 </a:t>
            </a:r>
            <a:r>
              <a:rPr lang="zh-CN" altLang="en-US" sz="2400" b="0" kern="0">
                <a:latin typeface="+mn-ea"/>
              </a:rPr>
              <a:t>只规定了邮件</a:t>
            </a:r>
            <a:r>
              <a:rPr lang="zh-CN" altLang="en-US" sz="2400" b="0" kern="0">
                <a:solidFill>
                  <a:srgbClr val="FF0000"/>
                </a:solidFill>
                <a:latin typeface="+mn-ea"/>
              </a:rPr>
              <a:t>内容</a:t>
            </a:r>
            <a:r>
              <a:rPr lang="zh-CN" altLang="en-US" sz="2400" b="0" kern="0">
                <a:latin typeface="+mn-ea"/>
              </a:rPr>
              <a:t>中的</a:t>
            </a:r>
            <a:r>
              <a:rPr lang="zh-CN" altLang="en-US" sz="2400" b="0" kern="0">
                <a:solidFill>
                  <a:srgbClr val="FF0000"/>
                </a:solidFill>
                <a:latin typeface="+mn-ea"/>
              </a:rPr>
              <a:t>首部</a:t>
            </a:r>
            <a:r>
              <a:rPr lang="en-US" altLang="zh-CN" sz="2400" b="0" kern="0">
                <a:latin typeface="+mn-ea"/>
              </a:rPr>
              <a:t>(header)</a:t>
            </a:r>
            <a:r>
              <a:rPr lang="zh-CN" altLang="en-US" sz="2400" b="0" kern="0">
                <a:latin typeface="+mn-ea"/>
              </a:rPr>
              <a:t>格式，而对邮件的</a:t>
            </a:r>
            <a:r>
              <a:rPr lang="zh-CN" altLang="en-US" sz="2400" b="0" kern="0">
                <a:solidFill>
                  <a:srgbClr val="FF0000"/>
                </a:solidFill>
                <a:latin typeface="+mn-ea"/>
              </a:rPr>
              <a:t>主体</a:t>
            </a:r>
            <a:r>
              <a:rPr lang="en-US" altLang="zh-CN" sz="2400" b="0" kern="0">
                <a:latin typeface="+mn-ea"/>
              </a:rPr>
              <a:t>(body)</a:t>
            </a:r>
            <a:r>
              <a:rPr lang="zh-CN" altLang="en-US" sz="2400" b="0" kern="0">
                <a:latin typeface="+mn-ea"/>
              </a:rPr>
              <a:t>部分则让用户自由撰写。</a:t>
            </a:r>
          </a:p>
          <a:p>
            <a:pPr algn="just" eaLnBrk="1" hangingPunct="1">
              <a:buClr>
                <a:srgbClr val="3333CC"/>
              </a:buClr>
              <a:defRPr/>
            </a:pPr>
            <a:r>
              <a:rPr lang="zh-CN" altLang="en-US" sz="2400" b="0" kern="0">
                <a:latin typeface="+mn-ea"/>
              </a:rPr>
              <a:t>用户写好首部后，邮件系统将自动地将信封所需的信息提取出来并写在信封上。所以用户不需要填写电子邮件信封上的信息。</a:t>
            </a:r>
          </a:p>
          <a:p>
            <a:pPr algn="just" eaLnBrk="1" hangingPunct="1">
              <a:buClr>
                <a:srgbClr val="3333CC"/>
              </a:buClr>
              <a:defRPr/>
            </a:pPr>
            <a:r>
              <a:rPr lang="zh-CN" altLang="en-US" sz="2400" b="0" kern="0">
                <a:latin typeface="+mn-ea"/>
              </a:rPr>
              <a:t>邮件内容首部包括一些关键字，后面加上冒号。最重要的关键字是：</a:t>
            </a:r>
            <a:r>
              <a:rPr lang="en-US" altLang="zh-CN" sz="2400" b="0" kern="0">
                <a:latin typeface="+mn-ea"/>
              </a:rPr>
              <a:t>To </a:t>
            </a:r>
            <a:r>
              <a:rPr lang="zh-CN" altLang="en-US" sz="2400" b="0" kern="0">
                <a:latin typeface="+mn-ea"/>
              </a:rPr>
              <a:t>和 </a:t>
            </a:r>
            <a:r>
              <a:rPr lang="en-US" altLang="zh-CN" sz="2400" b="0" kern="0">
                <a:latin typeface="+mn-ea"/>
              </a:rPr>
              <a:t>Subject</a:t>
            </a:r>
            <a:r>
              <a:rPr lang="zh-CN" altLang="en-US" sz="2400" b="0" kern="0">
                <a:latin typeface="+mn-ea"/>
              </a:rPr>
              <a:t>。   </a:t>
            </a:r>
            <a:endParaRPr lang="zh-CN" altLang="en-US" sz="2400" b="0" kern="0" dirty="0">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矩形 1">
            <a:extLst>
              <a:ext uri="{FF2B5EF4-FFF2-40B4-BE49-F238E27FC236}">
                <a16:creationId xmlns:a16="http://schemas.microsoft.com/office/drawing/2014/main" id="{21FDB0F8-BD1E-40E4-A594-404E09CA4799}"/>
              </a:ext>
            </a:extLst>
          </p:cNvPr>
          <p:cNvSpPr>
            <a:spLocks noChangeArrowheads="1"/>
          </p:cNvSpPr>
          <p:nvPr/>
        </p:nvSpPr>
        <p:spPr bwMode="auto">
          <a:xfrm>
            <a:off x="984250" y="1241425"/>
            <a:ext cx="2778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3. </a:t>
            </a:r>
            <a:r>
              <a:rPr lang="zh-CN" altLang="en-US" sz="2400"/>
              <a:t>邮件内容的首部 </a:t>
            </a:r>
          </a:p>
        </p:txBody>
      </p:sp>
      <p:sp>
        <p:nvSpPr>
          <p:cNvPr id="3" name="Rectangle 3">
            <a:extLst>
              <a:ext uri="{FF2B5EF4-FFF2-40B4-BE49-F238E27FC236}">
                <a16:creationId xmlns:a16="http://schemas.microsoft.com/office/drawing/2014/main" id="{1C7C7C49-23FF-4420-A4D8-FB5B8B13988E}"/>
              </a:ext>
            </a:extLst>
          </p:cNvPr>
          <p:cNvSpPr txBox="1">
            <a:spLocks noChangeArrowheads="1"/>
          </p:cNvSpPr>
          <p:nvPr/>
        </p:nvSpPr>
        <p:spPr bwMode="auto">
          <a:xfrm>
            <a:off x="341313" y="1798638"/>
            <a:ext cx="8461375" cy="34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C00000"/>
              </a:buClr>
              <a:buSzPct val="100000"/>
              <a:defRPr/>
            </a:pPr>
            <a:r>
              <a:rPr lang="en-US" altLang="zh-CN" sz="2400" b="0" kern="0" dirty="0">
                <a:latin typeface="+mn-ea"/>
              </a:rPr>
              <a:t>“To:”</a:t>
            </a:r>
            <a:r>
              <a:rPr lang="zh-CN" altLang="en-US" sz="2400" b="0" kern="0" dirty="0">
                <a:latin typeface="+mn-ea"/>
              </a:rPr>
              <a:t>后面填入一个或多个收件人的电子邮件地址。用户只需打开地址簿，点击收件人名字，收件人的电子邮件地址就会自动地填入到合适的位置上。</a:t>
            </a:r>
          </a:p>
          <a:p>
            <a:pPr eaLnBrk="1" hangingPunct="1">
              <a:buClr>
                <a:srgbClr val="C00000"/>
              </a:buClr>
              <a:buSzPct val="100000"/>
              <a:defRPr/>
            </a:pPr>
            <a:r>
              <a:rPr lang="zh-CN" altLang="en-US" sz="2400" b="0" kern="0" dirty="0">
                <a:latin typeface="+mn-ea"/>
              </a:rPr>
              <a:t> “</a:t>
            </a:r>
            <a:r>
              <a:rPr lang="en-US" altLang="zh-CN" sz="2400" b="0" kern="0" dirty="0">
                <a:latin typeface="+mn-ea"/>
              </a:rPr>
              <a:t>Subject:”</a:t>
            </a:r>
            <a:r>
              <a:rPr lang="zh-CN" altLang="en-US" sz="2400" b="0" kern="0" dirty="0">
                <a:latin typeface="+mn-ea"/>
              </a:rPr>
              <a:t>是邮件的主题。它反映了邮件的主要内容，便于用户查找邮件。</a:t>
            </a:r>
          </a:p>
          <a:p>
            <a:pPr eaLnBrk="1" hangingPunct="1">
              <a:buClr>
                <a:srgbClr val="C00000"/>
              </a:buClr>
              <a:buSzPct val="100000"/>
              <a:defRPr/>
            </a:pPr>
            <a:r>
              <a:rPr lang="zh-CN" altLang="en-US" sz="2400" b="0" kern="0" dirty="0">
                <a:latin typeface="+mn-ea"/>
              </a:rPr>
              <a:t>抄送 “</a:t>
            </a:r>
            <a:r>
              <a:rPr lang="en-US" altLang="zh-CN" sz="2400" b="0" kern="0" dirty="0">
                <a:latin typeface="+mn-ea"/>
              </a:rPr>
              <a:t>Cc:” </a:t>
            </a:r>
            <a:r>
              <a:rPr lang="zh-CN" altLang="en-US" sz="2400" b="0" kern="0" dirty="0">
                <a:latin typeface="+mn-ea"/>
              </a:rPr>
              <a:t>表示应给某某人发送一个邮件副本。</a:t>
            </a:r>
          </a:p>
          <a:p>
            <a:pPr eaLnBrk="1" hangingPunct="1">
              <a:buClr>
                <a:srgbClr val="C00000"/>
              </a:buClr>
              <a:buSzPct val="100000"/>
              <a:defRPr/>
            </a:pPr>
            <a:r>
              <a:rPr lang="zh-CN" altLang="en-US" sz="2400" b="0" kern="0" dirty="0">
                <a:latin typeface="+mn-ea"/>
              </a:rPr>
              <a:t>“</a:t>
            </a:r>
            <a:r>
              <a:rPr lang="en-US" altLang="zh-CN" sz="2400" b="0" kern="0" dirty="0">
                <a:latin typeface="+mn-ea"/>
              </a:rPr>
              <a:t>From” </a:t>
            </a:r>
            <a:r>
              <a:rPr lang="zh-CN" altLang="en-US" sz="2400" b="0" kern="0" dirty="0">
                <a:latin typeface="+mn-ea"/>
              </a:rPr>
              <a:t>和 “</a:t>
            </a:r>
            <a:r>
              <a:rPr lang="en-US" altLang="zh-CN" sz="2400" b="0" kern="0" dirty="0">
                <a:latin typeface="+mn-ea"/>
              </a:rPr>
              <a:t>Date” </a:t>
            </a:r>
            <a:r>
              <a:rPr lang="zh-CN" altLang="en-US" sz="2400" b="0" kern="0" dirty="0">
                <a:latin typeface="+mn-ea"/>
              </a:rPr>
              <a:t>表示发信人的电子邮件地址和发信日期。“</a:t>
            </a:r>
            <a:r>
              <a:rPr lang="en-US" altLang="zh-CN" sz="2400" b="0" kern="0" dirty="0">
                <a:latin typeface="+mn-ea"/>
              </a:rPr>
              <a:t>Reply-To” </a:t>
            </a:r>
            <a:r>
              <a:rPr lang="zh-CN" altLang="en-US" sz="2400" b="0" kern="0" dirty="0">
                <a:latin typeface="+mn-ea"/>
              </a:rPr>
              <a:t>是对方回信所用的地址。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064ED4-739B-4C72-82AE-DF7D26FF575F}"/>
              </a:ext>
            </a:extLst>
          </p:cNvPr>
          <p:cNvSpPr txBox="1"/>
          <p:nvPr/>
        </p:nvSpPr>
        <p:spPr>
          <a:xfrm>
            <a:off x="1035050" y="1279525"/>
            <a:ext cx="3459163" cy="461963"/>
          </a:xfrm>
          <a:prstGeom prst="rect">
            <a:avLst/>
          </a:prstGeom>
          <a:noFill/>
        </p:spPr>
        <p:txBody>
          <a:bodyPr>
            <a:spAutoFit/>
          </a:bodyPr>
          <a:lstStyle/>
          <a:p>
            <a:pPr>
              <a:buClr>
                <a:srgbClr val="C00000"/>
              </a:buClr>
              <a:defRPr/>
            </a:pPr>
            <a:r>
              <a:rPr lang="zh-CN" altLang="en-US" dirty="0">
                <a:latin typeface="+mj-ea"/>
                <a:ea typeface="+mj-ea"/>
              </a:rPr>
              <a:t>（</a:t>
            </a:r>
            <a:r>
              <a:rPr lang="en-US" altLang="zh-CN" dirty="0">
                <a:latin typeface="+mj-ea"/>
                <a:ea typeface="+mj-ea"/>
              </a:rPr>
              <a:t>2</a:t>
            </a:r>
            <a:r>
              <a:rPr lang="zh-CN" altLang="en-US" dirty="0">
                <a:latin typeface="+mj-ea"/>
                <a:ea typeface="+mj-ea"/>
              </a:rPr>
              <a:t>）</a:t>
            </a:r>
            <a:r>
              <a:rPr lang="en-US" altLang="zh-CN" dirty="0">
                <a:latin typeface="+mj-ea"/>
                <a:ea typeface="+mj-ea"/>
              </a:rPr>
              <a:t>P to P</a:t>
            </a:r>
            <a:r>
              <a:rPr lang="zh-CN" altLang="en-US" dirty="0">
                <a:latin typeface="+mj-ea"/>
                <a:ea typeface="+mj-ea"/>
              </a:rPr>
              <a:t>模式</a:t>
            </a:r>
          </a:p>
        </p:txBody>
      </p:sp>
      <p:sp>
        <p:nvSpPr>
          <p:cNvPr id="3" name="文本框 2">
            <a:extLst>
              <a:ext uri="{FF2B5EF4-FFF2-40B4-BE49-F238E27FC236}">
                <a16:creationId xmlns:a16="http://schemas.microsoft.com/office/drawing/2014/main" id="{284CCC1A-34FE-4703-9949-4698912BBE49}"/>
              </a:ext>
            </a:extLst>
          </p:cNvPr>
          <p:cNvSpPr txBox="1"/>
          <p:nvPr/>
        </p:nvSpPr>
        <p:spPr>
          <a:xfrm>
            <a:off x="1035050" y="4540250"/>
            <a:ext cx="8856663" cy="461963"/>
          </a:xfrm>
          <a:prstGeom prst="rect">
            <a:avLst/>
          </a:prstGeom>
          <a:noFill/>
        </p:spPr>
        <p:txBody>
          <a:bodyPr>
            <a:spAutoFit/>
          </a:bodyPr>
          <a:lstStyle/>
          <a:p>
            <a:pPr marL="342900" indent="-342900">
              <a:buClr>
                <a:srgbClr val="C00000"/>
              </a:buClr>
              <a:buFont typeface="Wingdings" panose="05000000000000000000" pitchFamily="2" charset="2"/>
              <a:buChar char="n"/>
              <a:defRPr/>
            </a:pPr>
            <a:r>
              <a:rPr lang="zh-CN" altLang="en-US" dirty="0">
                <a:latin typeface="+mj-ea"/>
                <a:ea typeface="+mj-ea"/>
              </a:rPr>
              <a:t>端系统：不需要随时在线，且任意端系统均可直接通信。</a:t>
            </a:r>
          </a:p>
        </p:txBody>
      </p:sp>
      <p:sp>
        <p:nvSpPr>
          <p:cNvPr id="4" name="矩形 3">
            <a:extLst>
              <a:ext uri="{FF2B5EF4-FFF2-40B4-BE49-F238E27FC236}">
                <a16:creationId xmlns:a16="http://schemas.microsoft.com/office/drawing/2014/main" id="{8DCBD309-9211-437D-822E-1DD7E62680D1}"/>
              </a:ext>
            </a:extLst>
          </p:cNvPr>
          <p:cNvSpPr/>
          <p:nvPr/>
        </p:nvSpPr>
        <p:spPr>
          <a:xfrm>
            <a:off x="1035050" y="5070475"/>
            <a:ext cx="7942263" cy="460375"/>
          </a:xfrm>
          <a:prstGeom prst="rect">
            <a:avLst/>
          </a:prstGeom>
          <a:noFill/>
        </p:spPr>
        <p:txBody>
          <a:bodyPr>
            <a:spAutoFit/>
          </a:bodyPr>
          <a:lstStyle/>
          <a:p>
            <a:pPr marL="342900" indent="-342900">
              <a:buClr>
                <a:srgbClr val="C00000"/>
              </a:buClr>
              <a:buFont typeface="Wingdings" panose="05000000000000000000" pitchFamily="2" charset="2"/>
              <a:buChar char="n"/>
              <a:defRPr/>
            </a:pPr>
            <a:r>
              <a:rPr lang="zh-CN" altLang="en-US" dirty="0">
                <a:latin typeface="+mj-ea"/>
                <a:ea typeface="+mj-ea"/>
              </a:rPr>
              <a:t>自治性：没有中心节点协调，各端系统之间平等协商。</a:t>
            </a:r>
          </a:p>
        </p:txBody>
      </p:sp>
      <p:sp>
        <p:nvSpPr>
          <p:cNvPr id="5" name="矩形 4">
            <a:extLst>
              <a:ext uri="{FF2B5EF4-FFF2-40B4-BE49-F238E27FC236}">
                <a16:creationId xmlns:a16="http://schemas.microsoft.com/office/drawing/2014/main" id="{6B0FC1CC-990E-4EA3-8FBF-B0D1DB670CF3}"/>
              </a:ext>
            </a:extLst>
          </p:cNvPr>
          <p:cNvSpPr/>
          <p:nvPr/>
        </p:nvSpPr>
        <p:spPr>
          <a:xfrm>
            <a:off x="1035050" y="5626100"/>
            <a:ext cx="7823200" cy="461963"/>
          </a:xfrm>
          <a:prstGeom prst="rect">
            <a:avLst/>
          </a:prstGeom>
          <a:noFill/>
        </p:spPr>
        <p:txBody>
          <a:bodyPr>
            <a:spAutoFit/>
          </a:bodyPr>
          <a:lstStyle/>
          <a:p>
            <a:pPr marL="342900" indent="-342900">
              <a:buClr>
                <a:srgbClr val="C00000"/>
              </a:buClr>
              <a:buFont typeface="Wingdings" panose="05000000000000000000" pitchFamily="2" charset="2"/>
              <a:buChar char="n"/>
              <a:defRPr/>
            </a:pPr>
            <a:r>
              <a:rPr lang="zh-CN" altLang="en-US" dirty="0">
                <a:latin typeface="+mj-ea"/>
                <a:ea typeface="+mj-ea"/>
              </a:rPr>
              <a:t>生存能力：即使有部分端系统退出，网络依然生存。</a:t>
            </a:r>
          </a:p>
        </p:txBody>
      </p:sp>
      <p:sp>
        <p:nvSpPr>
          <p:cNvPr id="6" name="矩形 5">
            <a:extLst>
              <a:ext uri="{FF2B5EF4-FFF2-40B4-BE49-F238E27FC236}">
                <a16:creationId xmlns:a16="http://schemas.microsoft.com/office/drawing/2014/main" id="{781296D8-87AD-42D8-9EC0-C24EE682DE33}"/>
              </a:ext>
            </a:extLst>
          </p:cNvPr>
          <p:cNvSpPr/>
          <p:nvPr/>
        </p:nvSpPr>
        <p:spPr>
          <a:xfrm>
            <a:off x="1035050" y="1927225"/>
            <a:ext cx="7519988" cy="831850"/>
          </a:xfrm>
          <a:prstGeom prst="rect">
            <a:avLst/>
          </a:prstGeom>
          <a:noFill/>
        </p:spPr>
        <p:txBody>
          <a:bodyPr>
            <a:spAutoFit/>
          </a:bodyPr>
          <a:lstStyle/>
          <a:p>
            <a:pPr marL="342900" indent="-342900">
              <a:buClr>
                <a:srgbClr val="C00000"/>
              </a:buClr>
              <a:buFont typeface="Wingdings" panose="05000000000000000000" pitchFamily="2" charset="2"/>
              <a:buChar char="n"/>
              <a:defRPr/>
            </a:pPr>
            <a:r>
              <a:rPr lang="zh-CN" altLang="en-US" dirty="0">
                <a:latin typeface="+mj-ea"/>
                <a:ea typeface="+mj-ea"/>
              </a:rPr>
              <a:t>对等性：通信的各方地位平等，互为客户端也互为服务器。</a:t>
            </a:r>
          </a:p>
        </p:txBody>
      </p:sp>
      <p:sp>
        <p:nvSpPr>
          <p:cNvPr id="7" name="文本框 6">
            <a:extLst>
              <a:ext uri="{FF2B5EF4-FFF2-40B4-BE49-F238E27FC236}">
                <a16:creationId xmlns:a16="http://schemas.microsoft.com/office/drawing/2014/main" id="{3CFEA376-5551-45B3-AFE2-415507A71E60}"/>
              </a:ext>
            </a:extLst>
          </p:cNvPr>
          <p:cNvSpPr txBox="1"/>
          <p:nvPr/>
        </p:nvSpPr>
        <p:spPr>
          <a:xfrm>
            <a:off x="1035050" y="2760663"/>
            <a:ext cx="7519988" cy="1200150"/>
          </a:xfrm>
          <a:prstGeom prst="rect">
            <a:avLst/>
          </a:prstGeom>
          <a:noFill/>
        </p:spPr>
        <p:txBody>
          <a:bodyPr>
            <a:spAutoFit/>
          </a:bodyPr>
          <a:lstStyle/>
          <a:p>
            <a:pPr marL="342900" indent="-342900">
              <a:buClr>
                <a:srgbClr val="C00000"/>
              </a:buClr>
              <a:buFont typeface="Wingdings" panose="05000000000000000000" pitchFamily="2" charset="2"/>
              <a:buChar char="n"/>
              <a:defRPr/>
            </a:pPr>
            <a:r>
              <a:rPr lang="zh-CN" altLang="en-US" dirty="0">
                <a:latin typeface="+mj-ea"/>
                <a:ea typeface="+mj-ea"/>
              </a:rPr>
              <a:t>独立性：对中心服务器依赖最小（甚至没有）。应用程序在间歇性连接的主机之间直接通信，相互提供对方需要的服务。</a:t>
            </a:r>
          </a:p>
        </p:txBody>
      </p:sp>
      <p:sp>
        <p:nvSpPr>
          <p:cNvPr id="32776" name="文本框 7">
            <a:extLst>
              <a:ext uri="{FF2B5EF4-FFF2-40B4-BE49-F238E27FC236}">
                <a16:creationId xmlns:a16="http://schemas.microsoft.com/office/drawing/2014/main" id="{344D76CB-FE23-4F79-A08A-0FFA8578F9A5}"/>
              </a:ext>
            </a:extLst>
          </p:cNvPr>
          <p:cNvSpPr txBox="1">
            <a:spLocks noChangeArrowheads="1"/>
          </p:cNvSpPr>
          <p:nvPr/>
        </p:nvSpPr>
        <p:spPr bwMode="auto">
          <a:xfrm>
            <a:off x="1035050" y="4110038"/>
            <a:ext cx="2789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在这种模式下：</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A394240-2481-4AAC-A934-13BDB43CDB77}"/>
              </a:ext>
            </a:extLst>
          </p:cNvPr>
          <p:cNvPicPr>
            <a:picLocks noChangeAspect="1"/>
          </p:cNvPicPr>
          <p:nvPr/>
        </p:nvPicPr>
        <p:blipFill>
          <a:blip r:embed="rId2"/>
          <a:stretch>
            <a:fillRect/>
          </a:stretch>
        </p:blipFill>
        <p:spPr>
          <a:xfrm>
            <a:off x="87637" y="1013460"/>
            <a:ext cx="5184382" cy="5433060"/>
          </a:xfrm>
          <a:prstGeom prst="rect">
            <a:avLst/>
          </a:prstGeom>
        </p:spPr>
      </p:pic>
      <p:pic>
        <p:nvPicPr>
          <p:cNvPr id="4" name="图片 3">
            <a:extLst>
              <a:ext uri="{FF2B5EF4-FFF2-40B4-BE49-F238E27FC236}">
                <a16:creationId xmlns:a16="http://schemas.microsoft.com/office/drawing/2014/main" id="{DCB4AA6F-CBAD-4C9F-9545-8DF00BDD44CB}"/>
              </a:ext>
            </a:extLst>
          </p:cNvPr>
          <p:cNvPicPr>
            <a:picLocks noChangeAspect="1"/>
          </p:cNvPicPr>
          <p:nvPr/>
        </p:nvPicPr>
        <p:blipFill>
          <a:blip r:embed="rId3"/>
          <a:stretch>
            <a:fillRect/>
          </a:stretch>
        </p:blipFill>
        <p:spPr>
          <a:xfrm>
            <a:off x="4659637" y="1592760"/>
            <a:ext cx="4484363" cy="4785000"/>
          </a:xfrm>
          <a:prstGeom prst="rect">
            <a:avLst/>
          </a:prstGeom>
        </p:spPr>
      </p:pic>
      <p:sp>
        <p:nvSpPr>
          <p:cNvPr id="5" name="矩形 4">
            <a:extLst>
              <a:ext uri="{FF2B5EF4-FFF2-40B4-BE49-F238E27FC236}">
                <a16:creationId xmlns:a16="http://schemas.microsoft.com/office/drawing/2014/main" id="{B63DF57C-C4C8-4399-BB2A-FA09A1EC3BE1}"/>
              </a:ext>
            </a:extLst>
          </p:cNvPr>
          <p:cNvSpPr/>
          <p:nvPr/>
        </p:nvSpPr>
        <p:spPr>
          <a:xfrm>
            <a:off x="3454548" y="262145"/>
            <a:ext cx="2659702" cy="461665"/>
          </a:xfrm>
          <a:prstGeom prst="rect">
            <a:avLst/>
          </a:prstGeom>
        </p:spPr>
        <p:txBody>
          <a:bodyPr wrap="none">
            <a:spAutoFit/>
          </a:bodyPr>
          <a:lstStyle/>
          <a:p>
            <a:r>
              <a:rPr lang="zh-CN" altLang="en-US" dirty="0"/>
              <a:t>邮件发送基本流程</a:t>
            </a:r>
          </a:p>
        </p:txBody>
      </p:sp>
    </p:spTree>
    <p:extLst>
      <p:ext uri="{BB962C8B-B14F-4D97-AF65-F5344CB8AC3E}">
        <p14:creationId xmlns:p14="http://schemas.microsoft.com/office/powerpoint/2010/main" val="312811341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2A2F24F-507F-4A6D-B653-C03879D4A2B6}"/>
              </a:ext>
            </a:extLst>
          </p:cNvPr>
          <p:cNvSpPr/>
          <p:nvPr/>
        </p:nvSpPr>
        <p:spPr>
          <a:xfrm>
            <a:off x="205740" y="1254829"/>
            <a:ext cx="9060180" cy="5262979"/>
          </a:xfrm>
          <a:prstGeom prst="rect">
            <a:avLst/>
          </a:prstGeom>
        </p:spPr>
        <p:txBody>
          <a:bodyPr wrap="square">
            <a:spAutoFit/>
          </a:bodyPr>
          <a:lstStyle/>
          <a:p>
            <a:r>
              <a:rPr lang="en-US" altLang="zh-CN" dirty="0">
                <a:latin typeface="+mn-ea"/>
                <a:ea typeface="+mn-ea"/>
              </a:rPr>
              <a:t>telnet smtp.xxx.com 25</a:t>
            </a:r>
          </a:p>
          <a:p>
            <a:r>
              <a:rPr lang="en-US" altLang="zh-CN" dirty="0" err="1">
                <a:latin typeface="+mn-ea"/>
                <a:ea typeface="+mn-ea"/>
              </a:rPr>
              <a:t>helo</a:t>
            </a:r>
            <a:r>
              <a:rPr lang="en-US" altLang="zh-CN" dirty="0">
                <a:latin typeface="+mn-ea"/>
                <a:ea typeface="+mn-ea"/>
              </a:rPr>
              <a:t> 111</a:t>
            </a:r>
          </a:p>
          <a:p>
            <a:r>
              <a:rPr lang="en-US" altLang="zh-CN" dirty="0">
                <a:latin typeface="+mn-ea"/>
                <a:ea typeface="+mn-ea"/>
              </a:rPr>
              <a:t>auth login //</a:t>
            </a:r>
            <a:r>
              <a:rPr lang="zh-CN" altLang="en-US" dirty="0">
                <a:latin typeface="+mn-ea"/>
                <a:ea typeface="+mn-ea"/>
              </a:rPr>
              <a:t>此处是输入邮箱账号和验证码登录，</a:t>
            </a:r>
            <a:r>
              <a:rPr lang="en-US" altLang="zh-CN" dirty="0">
                <a:latin typeface="+mn-ea"/>
                <a:ea typeface="+mn-ea"/>
              </a:rPr>
              <a:t>base64</a:t>
            </a:r>
            <a:r>
              <a:rPr lang="zh-CN" altLang="en-US" dirty="0">
                <a:latin typeface="+mn-ea"/>
                <a:ea typeface="+mn-ea"/>
              </a:rPr>
              <a:t>编码</a:t>
            </a:r>
            <a:r>
              <a:rPr lang="en-US" altLang="zh-CN" dirty="0">
                <a:latin typeface="+mn-ea"/>
                <a:ea typeface="+mn-ea"/>
              </a:rPr>
              <a:t>)</a:t>
            </a:r>
          </a:p>
          <a:p>
            <a:endParaRPr lang="en-US" altLang="zh-CN" dirty="0">
              <a:latin typeface="+mn-ea"/>
              <a:ea typeface="+mn-ea"/>
            </a:endParaRPr>
          </a:p>
          <a:p>
            <a:r>
              <a:rPr lang="en-US" altLang="zh-CN" dirty="0">
                <a:latin typeface="+mn-ea"/>
                <a:ea typeface="+mn-ea"/>
              </a:rPr>
              <a:t>mail from:&lt;(</a:t>
            </a:r>
            <a:r>
              <a:rPr lang="zh-CN" altLang="en-US" dirty="0">
                <a:latin typeface="+mn-ea"/>
                <a:ea typeface="+mn-ea"/>
              </a:rPr>
              <a:t>发送邮箱账号</a:t>
            </a:r>
            <a:r>
              <a:rPr lang="en-US" altLang="zh-CN" dirty="0">
                <a:latin typeface="+mn-ea"/>
                <a:ea typeface="+mn-ea"/>
              </a:rPr>
              <a:t>)&gt;</a:t>
            </a:r>
          </a:p>
          <a:p>
            <a:r>
              <a:rPr lang="en-US" altLang="zh-CN" dirty="0" err="1">
                <a:latin typeface="+mn-ea"/>
                <a:ea typeface="+mn-ea"/>
              </a:rPr>
              <a:t>rcpt</a:t>
            </a:r>
            <a:r>
              <a:rPr lang="en-US" altLang="zh-CN" dirty="0">
                <a:latin typeface="+mn-ea"/>
                <a:ea typeface="+mn-ea"/>
              </a:rPr>
              <a:t> to:&lt;(</a:t>
            </a:r>
            <a:r>
              <a:rPr lang="zh-CN" altLang="en-US" dirty="0">
                <a:latin typeface="+mn-ea"/>
                <a:ea typeface="+mn-ea"/>
              </a:rPr>
              <a:t>目的地邮箱账号</a:t>
            </a:r>
            <a:r>
              <a:rPr lang="en-US" altLang="zh-CN" dirty="0">
                <a:latin typeface="+mn-ea"/>
                <a:ea typeface="+mn-ea"/>
              </a:rPr>
              <a:t>)&gt;</a:t>
            </a:r>
          </a:p>
          <a:p>
            <a:r>
              <a:rPr lang="en-US" altLang="zh-CN" dirty="0">
                <a:latin typeface="+mn-ea"/>
                <a:ea typeface="+mn-ea"/>
              </a:rPr>
              <a:t>data</a:t>
            </a:r>
          </a:p>
          <a:p>
            <a:r>
              <a:rPr lang="en-US" altLang="zh-CN" dirty="0">
                <a:latin typeface="+mn-ea"/>
                <a:ea typeface="+mn-ea"/>
              </a:rPr>
              <a:t>from:&lt;(</a:t>
            </a:r>
            <a:r>
              <a:rPr lang="zh-CN" altLang="en-US" dirty="0">
                <a:latin typeface="+mn-ea"/>
                <a:ea typeface="+mn-ea"/>
              </a:rPr>
              <a:t>发送邮箱账号</a:t>
            </a:r>
            <a:r>
              <a:rPr lang="en-US" altLang="zh-CN" dirty="0">
                <a:latin typeface="+mn-ea"/>
                <a:ea typeface="+mn-ea"/>
              </a:rPr>
              <a:t>)&gt;</a:t>
            </a:r>
          </a:p>
          <a:p>
            <a:r>
              <a:rPr lang="en-US" altLang="zh-CN" dirty="0">
                <a:latin typeface="+mn-ea"/>
                <a:ea typeface="+mn-ea"/>
              </a:rPr>
              <a:t>to:&lt;(</a:t>
            </a:r>
            <a:r>
              <a:rPr lang="zh-CN" altLang="en-US" dirty="0">
                <a:latin typeface="+mn-ea"/>
                <a:ea typeface="+mn-ea"/>
              </a:rPr>
              <a:t>目的地邮箱账号</a:t>
            </a:r>
            <a:r>
              <a:rPr lang="en-US" altLang="zh-CN" dirty="0">
                <a:latin typeface="+mn-ea"/>
                <a:ea typeface="+mn-ea"/>
              </a:rPr>
              <a:t>)&gt;</a:t>
            </a:r>
          </a:p>
          <a:p>
            <a:r>
              <a:rPr lang="en-US" altLang="zh-CN" dirty="0">
                <a:latin typeface="+mn-ea"/>
                <a:ea typeface="+mn-ea"/>
              </a:rPr>
              <a:t>subject:(</a:t>
            </a:r>
            <a:r>
              <a:rPr lang="zh-CN" altLang="en-US" dirty="0">
                <a:latin typeface="+mn-ea"/>
                <a:ea typeface="+mn-ea"/>
              </a:rPr>
              <a:t>邮件主题</a:t>
            </a:r>
            <a:r>
              <a:rPr lang="en-US" altLang="zh-CN" dirty="0">
                <a:latin typeface="+mn-ea"/>
                <a:ea typeface="+mn-ea"/>
              </a:rPr>
              <a:t>)</a:t>
            </a:r>
          </a:p>
          <a:p>
            <a:r>
              <a:rPr lang="en-US" altLang="zh-CN" dirty="0">
                <a:latin typeface="+mn-ea"/>
                <a:ea typeface="+mn-ea"/>
              </a:rPr>
              <a:t>(</a:t>
            </a:r>
            <a:r>
              <a:rPr lang="zh-CN" altLang="en-US" dirty="0">
                <a:latin typeface="+mn-ea"/>
                <a:ea typeface="+mn-ea"/>
              </a:rPr>
              <a:t>回车</a:t>
            </a:r>
            <a:r>
              <a:rPr lang="en-US" altLang="zh-CN" dirty="0">
                <a:latin typeface="+mn-ea"/>
                <a:ea typeface="+mn-ea"/>
              </a:rPr>
              <a:t>)//</a:t>
            </a:r>
            <a:r>
              <a:rPr lang="zh-CN" altLang="en-US" dirty="0">
                <a:latin typeface="+mn-ea"/>
                <a:ea typeface="+mn-ea"/>
              </a:rPr>
              <a:t>空一行</a:t>
            </a:r>
          </a:p>
          <a:p>
            <a:r>
              <a:rPr lang="en-US" altLang="zh-CN" dirty="0">
                <a:latin typeface="+mn-ea"/>
                <a:ea typeface="+mn-ea"/>
              </a:rPr>
              <a:t>(</a:t>
            </a:r>
            <a:r>
              <a:rPr lang="zh-CN" altLang="en-US" dirty="0">
                <a:latin typeface="+mn-ea"/>
                <a:ea typeface="+mn-ea"/>
              </a:rPr>
              <a:t>邮件内容</a:t>
            </a:r>
            <a:r>
              <a:rPr lang="en-US" altLang="zh-CN" dirty="0">
                <a:latin typeface="+mn-ea"/>
                <a:ea typeface="+mn-ea"/>
              </a:rPr>
              <a:t>)</a:t>
            </a:r>
          </a:p>
          <a:p>
            <a:endParaRPr lang="en-US" altLang="zh-CN" dirty="0">
              <a:latin typeface="+mn-ea"/>
              <a:ea typeface="+mn-ea"/>
            </a:endParaRPr>
          </a:p>
          <a:p>
            <a:r>
              <a:rPr lang="en-US" altLang="zh-CN" dirty="0">
                <a:latin typeface="+mn-ea"/>
                <a:ea typeface="+mn-ea"/>
              </a:rPr>
              <a:t>.  //</a:t>
            </a:r>
            <a:r>
              <a:rPr lang="zh-CN" altLang="en-US" dirty="0">
                <a:latin typeface="+mn-ea"/>
                <a:ea typeface="+mn-ea"/>
              </a:rPr>
              <a:t>句点单独一行，表示邮件内容完毕</a:t>
            </a:r>
          </a:p>
        </p:txBody>
      </p:sp>
    </p:spTree>
    <p:extLst>
      <p:ext uri="{BB962C8B-B14F-4D97-AF65-F5344CB8AC3E}">
        <p14:creationId xmlns:p14="http://schemas.microsoft.com/office/powerpoint/2010/main" val="2910790955"/>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a:extLst>
              <a:ext uri="{FF2B5EF4-FFF2-40B4-BE49-F238E27FC236}">
                <a16:creationId xmlns:a16="http://schemas.microsoft.com/office/drawing/2014/main" id="{54B8A328-81C6-4646-BA1D-B58A863DE410}"/>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609600" indent="-6096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671513"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090613"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509713"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1928813"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3860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8432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3004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757613"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solidFill>
                  <a:srgbClr val="333399"/>
                </a:solidFill>
                <a:latin typeface="Times New Roman" panose="02020603050405020304" pitchFamily="18" charset="0"/>
                <a:ea typeface="黑体" panose="02010609060101010101" pitchFamily="49" charset="-122"/>
              </a:rPr>
              <a:t>7.3.3 </a:t>
            </a:r>
            <a:r>
              <a:rPr lang="zh-CN" altLang="en-US" sz="3200">
                <a:solidFill>
                  <a:srgbClr val="333399"/>
                </a:solidFill>
                <a:latin typeface="Times New Roman" panose="02020603050405020304" pitchFamily="18" charset="0"/>
                <a:ea typeface="黑体" panose="02010609060101010101" pitchFamily="49" charset="-122"/>
              </a:rPr>
              <a:t>邮件读取协议</a:t>
            </a:r>
          </a:p>
        </p:txBody>
      </p:sp>
      <p:sp>
        <p:nvSpPr>
          <p:cNvPr id="86019" name="矩形 2">
            <a:extLst>
              <a:ext uri="{FF2B5EF4-FFF2-40B4-BE49-F238E27FC236}">
                <a16:creationId xmlns:a16="http://schemas.microsoft.com/office/drawing/2014/main" id="{DB1BB1CB-03ED-47ED-B08A-0D6029031122}"/>
              </a:ext>
            </a:extLst>
          </p:cNvPr>
          <p:cNvSpPr>
            <a:spLocks noChangeArrowheads="1"/>
          </p:cNvSpPr>
          <p:nvPr/>
        </p:nvSpPr>
        <p:spPr bwMode="auto">
          <a:xfrm>
            <a:off x="1042988" y="1290638"/>
            <a:ext cx="20208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 POP3</a:t>
            </a:r>
            <a:r>
              <a:rPr lang="zh-CN" altLang="en-US" sz="2400"/>
              <a:t>协议</a:t>
            </a:r>
          </a:p>
        </p:txBody>
      </p:sp>
      <p:sp>
        <p:nvSpPr>
          <p:cNvPr id="86020" name="矩形 3">
            <a:extLst>
              <a:ext uri="{FF2B5EF4-FFF2-40B4-BE49-F238E27FC236}">
                <a16:creationId xmlns:a16="http://schemas.microsoft.com/office/drawing/2014/main" id="{C213596F-9C9E-42FD-AF19-3BF01270B60B}"/>
              </a:ext>
            </a:extLst>
          </p:cNvPr>
          <p:cNvSpPr>
            <a:spLocks noChangeArrowheads="1"/>
          </p:cNvSpPr>
          <p:nvPr/>
        </p:nvSpPr>
        <p:spPr bwMode="auto">
          <a:xfrm>
            <a:off x="1042988" y="1919288"/>
            <a:ext cx="76485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POP3</a:t>
            </a:r>
            <a:r>
              <a:rPr lang="zh-CN" altLang="en-US" sz="2400"/>
              <a:t>是</a:t>
            </a:r>
            <a:r>
              <a:rPr lang="en-US" altLang="zh-CN" sz="2400"/>
              <a:t>Post Office Protocol </a:t>
            </a:r>
            <a:r>
              <a:rPr lang="zh-CN" altLang="en-US" sz="2400"/>
              <a:t>版本</a:t>
            </a:r>
            <a:r>
              <a:rPr lang="en-US" altLang="zh-CN" sz="2400"/>
              <a:t>3</a:t>
            </a:r>
            <a:r>
              <a:rPr lang="zh-CN" altLang="en-US" sz="2400"/>
              <a:t>的简称，是</a:t>
            </a:r>
            <a:r>
              <a:rPr lang="en-US" altLang="zh-CN" sz="2400"/>
              <a:t>TCP/IP</a:t>
            </a:r>
            <a:r>
              <a:rPr lang="zh-CN" altLang="en-US" sz="2400"/>
              <a:t>协议簇中的一员（默认端口是</a:t>
            </a:r>
            <a:r>
              <a:rPr lang="en-US" altLang="zh-CN" sz="2400"/>
              <a:t>110</a:t>
            </a:r>
            <a:r>
              <a:rPr lang="zh-CN" altLang="en-US" sz="2400"/>
              <a:t>）。</a:t>
            </a:r>
            <a:r>
              <a:rPr lang="en-US" altLang="zh-CN" sz="2400"/>
              <a:t>POP3</a:t>
            </a:r>
            <a:r>
              <a:rPr lang="zh-CN" altLang="en-US" sz="2400"/>
              <a:t>协议主要用于支持使用客户端远程管理在服务器上的电子邮件。</a:t>
            </a:r>
            <a:r>
              <a:rPr lang="en-US" altLang="zh-CN" sz="2400"/>
              <a:t>POP3</a:t>
            </a:r>
            <a:r>
              <a:rPr lang="zh-CN" altLang="en-US" sz="2400"/>
              <a:t>规定怎样将主机连接到</a:t>
            </a:r>
            <a:r>
              <a:rPr lang="en-US" altLang="zh-CN" sz="2400"/>
              <a:t>Internet</a:t>
            </a:r>
            <a:r>
              <a:rPr lang="zh-CN" altLang="en-US" sz="2400"/>
              <a:t>的邮件服务器和下载电子邮件的电子协议。</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09B2095-371E-49C7-9343-0DDF9208A2F8}"/>
              </a:ext>
            </a:extLst>
          </p:cNvPr>
          <p:cNvSpPr txBox="1">
            <a:spLocks noChangeArrowheads="1"/>
          </p:cNvSpPr>
          <p:nvPr/>
        </p:nvSpPr>
        <p:spPr bwMode="auto">
          <a:xfrm>
            <a:off x="660400" y="1541463"/>
            <a:ext cx="813752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609600" indent="-609600" algn="just" eaLnBrk="1" hangingPunct="1">
              <a:buClr>
                <a:srgbClr val="3333CC"/>
              </a:buClr>
              <a:defRPr/>
            </a:pPr>
            <a:r>
              <a:rPr lang="zh-CN" altLang="en-US" sz="2800" b="0" kern="0" dirty="0">
                <a:ea typeface="黑体"/>
              </a:rPr>
              <a:t>邮局协议</a:t>
            </a:r>
            <a:r>
              <a:rPr lang="zh-CN" altLang="en-US" sz="1400" b="0" kern="0" dirty="0">
                <a:ea typeface="黑体"/>
              </a:rPr>
              <a:t> </a:t>
            </a:r>
            <a:r>
              <a:rPr lang="en-US" altLang="zh-CN" sz="2800" b="0" kern="0" dirty="0">
                <a:ea typeface="黑体"/>
              </a:rPr>
              <a:t>POP</a:t>
            </a:r>
            <a:r>
              <a:rPr lang="en-US" altLang="zh-CN" sz="1000" b="0" kern="0" dirty="0">
                <a:ea typeface="黑体"/>
              </a:rPr>
              <a:t> </a:t>
            </a:r>
            <a:r>
              <a:rPr lang="zh-CN" altLang="en-US" sz="2800" b="0" kern="0" dirty="0">
                <a:ea typeface="黑体"/>
              </a:rPr>
              <a:t>是一个非常简单、但功能有限的邮件读取协议，现在使用的是它的第三个版本 </a:t>
            </a:r>
            <a:r>
              <a:rPr lang="en-US" altLang="zh-CN" sz="2800" b="0" kern="0" dirty="0">
                <a:ea typeface="黑体"/>
              </a:rPr>
              <a:t>POP3</a:t>
            </a:r>
            <a:r>
              <a:rPr lang="zh-CN" altLang="en-US" sz="2800" b="0" kern="0" dirty="0">
                <a:ea typeface="黑体"/>
              </a:rPr>
              <a:t>。</a:t>
            </a:r>
          </a:p>
          <a:p>
            <a:pPr marL="609600" indent="-609600" algn="just" eaLnBrk="1" hangingPunct="1">
              <a:buClr>
                <a:srgbClr val="3333CC"/>
              </a:buClr>
              <a:defRPr/>
            </a:pPr>
            <a:r>
              <a:rPr lang="en-US" altLang="zh-CN" sz="2800" b="0" kern="0">
                <a:ea typeface="黑体"/>
              </a:rPr>
              <a:t>POP</a:t>
            </a:r>
            <a:r>
              <a:rPr lang="en-US" altLang="zh-CN" sz="1600" b="0" kern="0">
                <a:ea typeface="黑体"/>
              </a:rPr>
              <a:t> </a:t>
            </a:r>
            <a:r>
              <a:rPr lang="zh-CN" altLang="en-US" sz="2800" b="0" kern="0">
                <a:ea typeface="黑体"/>
              </a:rPr>
              <a:t>使用</a:t>
            </a:r>
            <a:r>
              <a:rPr lang="zh-CN" altLang="en-US" sz="2800" b="0" kern="0" dirty="0">
                <a:ea typeface="黑体"/>
              </a:rPr>
              <a:t>客户服务模式的工作方式。</a:t>
            </a:r>
          </a:p>
          <a:p>
            <a:pPr marL="609600" indent="-609600" algn="just" eaLnBrk="1" hangingPunct="1">
              <a:buClr>
                <a:srgbClr val="3333CC"/>
              </a:buClr>
              <a:defRPr/>
            </a:pPr>
            <a:r>
              <a:rPr lang="zh-CN" altLang="en-US" sz="2800" b="0" kern="0" dirty="0">
                <a:ea typeface="黑体"/>
              </a:rPr>
              <a:t>在接收邮件的用户主机中必须运行</a:t>
            </a:r>
            <a:r>
              <a:rPr lang="zh-CN" altLang="en-US" sz="1600" b="0" kern="0" dirty="0">
                <a:ea typeface="黑体"/>
              </a:rPr>
              <a:t> </a:t>
            </a:r>
            <a:r>
              <a:rPr lang="en-US" altLang="zh-CN" sz="2800" b="0" kern="0" dirty="0">
                <a:ea typeface="黑体"/>
              </a:rPr>
              <a:t>POP</a:t>
            </a:r>
            <a:r>
              <a:rPr lang="en-US" altLang="zh-CN" sz="1800" b="0" kern="0" dirty="0">
                <a:ea typeface="黑体"/>
              </a:rPr>
              <a:t> </a:t>
            </a:r>
            <a:r>
              <a:rPr lang="zh-CN" altLang="en-US" sz="2800" b="0" kern="0" dirty="0">
                <a:ea typeface="黑体"/>
              </a:rPr>
              <a:t>客户程序，而在用户所连接的</a:t>
            </a:r>
            <a:r>
              <a:rPr lang="zh-CN" altLang="en-US" sz="1600" b="0" kern="0" dirty="0">
                <a:ea typeface="黑体"/>
              </a:rPr>
              <a:t> </a:t>
            </a:r>
            <a:r>
              <a:rPr lang="en-US" altLang="zh-CN" sz="2800" b="0" kern="0" dirty="0">
                <a:ea typeface="黑体"/>
              </a:rPr>
              <a:t>ISP</a:t>
            </a:r>
            <a:r>
              <a:rPr lang="en-US" altLang="zh-CN" sz="1600" b="0" kern="0" dirty="0">
                <a:ea typeface="黑体"/>
              </a:rPr>
              <a:t> </a:t>
            </a:r>
            <a:r>
              <a:rPr lang="zh-CN" altLang="en-US" sz="2800" b="0" kern="0" dirty="0">
                <a:ea typeface="黑体"/>
              </a:rPr>
              <a:t>的邮件服务器中则运行</a:t>
            </a:r>
            <a:r>
              <a:rPr lang="zh-CN" altLang="en-US" sz="1600" b="0" kern="0" dirty="0">
                <a:ea typeface="黑体"/>
              </a:rPr>
              <a:t> </a:t>
            </a:r>
            <a:r>
              <a:rPr lang="en-US" altLang="zh-CN" sz="2800" b="0" kern="0" dirty="0">
                <a:ea typeface="黑体"/>
              </a:rPr>
              <a:t>POP</a:t>
            </a:r>
            <a:r>
              <a:rPr lang="en-US" altLang="zh-CN" sz="1600" b="0" kern="0" dirty="0">
                <a:ea typeface="黑体"/>
              </a:rPr>
              <a:t> </a:t>
            </a:r>
            <a:r>
              <a:rPr lang="zh-CN" altLang="en-US" sz="2800" b="0" kern="0" dirty="0">
                <a:ea typeface="黑体"/>
              </a:rPr>
              <a:t>服务器程序。</a:t>
            </a:r>
            <a:r>
              <a:rPr lang="zh-CN" altLang="en-US" b="0" kern="0" dirty="0">
                <a:ea typeface="黑体"/>
              </a:rPr>
              <a:t>  </a:t>
            </a:r>
            <a:r>
              <a:rPr lang="zh-CN" altLang="en-US" sz="2800" b="0" kern="0" dirty="0">
                <a:ea typeface="黑体"/>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3348B03-FE25-4D77-8D00-BEEE1EB8B26A}"/>
              </a:ext>
            </a:extLst>
          </p:cNvPr>
          <p:cNvSpPr/>
          <p:nvPr/>
        </p:nvSpPr>
        <p:spPr>
          <a:xfrm>
            <a:off x="426720" y="1020892"/>
            <a:ext cx="8427720" cy="5545749"/>
          </a:xfrm>
          <a:prstGeom prst="rect">
            <a:avLst/>
          </a:prstGeom>
        </p:spPr>
        <p:txBody>
          <a:bodyPr wrap="square">
            <a:spAutoFit/>
          </a:bodyPr>
          <a:lstStyle/>
          <a:p>
            <a:pPr>
              <a:lnSpc>
                <a:spcPct val="150000"/>
              </a:lnSpc>
            </a:pPr>
            <a:r>
              <a:rPr lang="zh-CN" altLang="en-US" dirty="0">
                <a:latin typeface="+mn-ea"/>
                <a:ea typeface="+mn-ea"/>
              </a:rPr>
              <a:t>（</a:t>
            </a:r>
            <a:r>
              <a:rPr lang="en-US" altLang="zh-CN" dirty="0">
                <a:latin typeface="+mn-ea"/>
                <a:ea typeface="+mn-ea"/>
              </a:rPr>
              <a:t>1</a:t>
            </a:r>
            <a:r>
              <a:rPr lang="zh-CN" altLang="en-US" dirty="0">
                <a:latin typeface="+mn-ea"/>
                <a:ea typeface="+mn-ea"/>
              </a:rPr>
              <a:t>）用户运行用户代理（如</a:t>
            </a:r>
            <a:r>
              <a:rPr lang="en-US" altLang="zh-CN" dirty="0" err="1">
                <a:latin typeface="+mn-ea"/>
                <a:ea typeface="+mn-ea"/>
              </a:rPr>
              <a:t>Foxmail</a:t>
            </a:r>
            <a:r>
              <a:rPr lang="en-US" altLang="zh-CN" dirty="0">
                <a:latin typeface="+mn-ea"/>
                <a:ea typeface="+mn-ea"/>
              </a:rPr>
              <a:t>, Outlook Express</a:t>
            </a:r>
            <a:r>
              <a:rPr lang="zh-CN" altLang="en-US" dirty="0">
                <a:latin typeface="+mn-ea"/>
                <a:ea typeface="+mn-ea"/>
              </a:rPr>
              <a:t>）。</a:t>
            </a:r>
          </a:p>
          <a:p>
            <a:pPr>
              <a:lnSpc>
                <a:spcPct val="150000"/>
              </a:lnSpc>
            </a:pPr>
            <a:r>
              <a:rPr lang="zh-CN" altLang="en-US" dirty="0">
                <a:latin typeface="+mn-ea"/>
                <a:ea typeface="+mn-ea"/>
              </a:rPr>
              <a:t>（</a:t>
            </a:r>
            <a:r>
              <a:rPr lang="en-US" altLang="zh-CN" dirty="0">
                <a:latin typeface="+mn-ea"/>
                <a:ea typeface="+mn-ea"/>
              </a:rPr>
              <a:t>2</a:t>
            </a:r>
            <a:r>
              <a:rPr lang="zh-CN" altLang="en-US" dirty="0">
                <a:latin typeface="+mn-ea"/>
                <a:ea typeface="+mn-ea"/>
              </a:rPr>
              <a:t>）用户代理（以下简称客户端）与邮件服务器（以下简称服务器端）的</a:t>
            </a:r>
            <a:r>
              <a:rPr lang="en-US" altLang="zh-CN" dirty="0">
                <a:latin typeface="+mn-ea"/>
                <a:ea typeface="+mn-ea"/>
              </a:rPr>
              <a:t>110</a:t>
            </a:r>
            <a:r>
              <a:rPr lang="zh-CN" altLang="en-US" dirty="0">
                <a:latin typeface="+mn-ea"/>
                <a:ea typeface="+mn-ea"/>
              </a:rPr>
              <a:t>端口建立</a:t>
            </a:r>
            <a:r>
              <a:rPr lang="en-US" altLang="zh-CN" dirty="0">
                <a:latin typeface="+mn-ea"/>
                <a:ea typeface="+mn-ea"/>
              </a:rPr>
              <a:t>TCP</a:t>
            </a:r>
            <a:r>
              <a:rPr lang="zh-CN" altLang="en-US" dirty="0">
                <a:latin typeface="+mn-ea"/>
                <a:ea typeface="+mn-ea"/>
              </a:rPr>
              <a:t>连 接。</a:t>
            </a:r>
          </a:p>
          <a:p>
            <a:pPr>
              <a:lnSpc>
                <a:spcPct val="150000"/>
              </a:lnSpc>
            </a:pPr>
            <a:r>
              <a:rPr lang="zh-CN" altLang="en-US" dirty="0">
                <a:latin typeface="+mn-ea"/>
                <a:ea typeface="+mn-ea"/>
              </a:rPr>
              <a:t>（</a:t>
            </a:r>
            <a:r>
              <a:rPr lang="en-US" altLang="zh-CN" dirty="0">
                <a:latin typeface="+mn-ea"/>
                <a:ea typeface="+mn-ea"/>
              </a:rPr>
              <a:t>3</a:t>
            </a:r>
            <a:r>
              <a:rPr lang="zh-CN" altLang="en-US" dirty="0">
                <a:latin typeface="+mn-ea"/>
                <a:ea typeface="+mn-ea"/>
              </a:rPr>
              <a:t>）客户端向服务器发出各种服务请求（如查询邮箱信息，下载某封邮件等）。</a:t>
            </a:r>
          </a:p>
          <a:p>
            <a:pPr>
              <a:lnSpc>
                <a:spcPct val="150000"/>
              </a:lnSpc>
            </a:pPr>
            <a:r>
              <a:rPr lang="zh-CN" altLang="en-US" dirty="0">
                <a:latin typeface="+mn-ea"/>
                <a:ea typeface="+mn-ea"/>
              </a:rPr>
              <a:t>（</a:t>
            </a:r>
            <a:r>
              <a:rPr lang="en-US" altLang="zh-CN" dirty="0">
                <a:latin typeface="+mn-ea"/>
                <a:ea typeface="+mn-ea"/>
              </a:rPr>
              <a:t>4</a:t>
            </a:r>
            <a:r>
              <a:rPr lang="zh-CN" altLang="en-US" dirty="0">
                <a:latin typeface="+mn-ea"/>
                <a:ea typeface="+mn-ea"/>
              </a:rPr>
              <a:t>）服务端根据请求做出相应动作并返回结果。</a:t>
            </a:r>
          </a:p>
          <a:p>
            <a:pPr>
              <a:lnSpc>
                <a:spcPct val="150000"/>
              </a:lnSpc>
            </a:pPr>
            <a:r>
              <a:rPr lang="zh-CN" altLang="en-US" dirty="0">
                <a:latin typeface="+mn-ea"/>
                <a:ea typeface="+mn-ea"/>
              </a:rPr>
              <a:t>（</a:t>
            </a:r>
            <a:r>
              <a:rPr lang="en-US" altLang="zh-CN" dirty="0">
                <a:latin typeface="+mn-ea"/>
                <a:ea typeface="+mn-ea"/>
              </a:rPr>
              <a:t>5</a:t>
            </a:r>
            <a:r>
              <a:rPr lang="zh-CN" altLang="en-US" dirty="0">
                <a:latin typeface="+mn-ea"/>
                <a:ea typeface="+mn-ea"/>
              </a:rPr>
              <a:t>）客户端与服务器交替进行（</a:t>
            </a:r>
            <a:r>
              <a:rPr lang="en-US" altLang="zh-CN" dirty="0">
                <a:latin typeface="+mn-ea"/>
                <a:ea typeface="+mn-ea"/>
              </a:rPr>
              <a:t>3</a:t>
            </a:r>
            <a:r>
              <a:rPr lang="zh-CN" altLang="en-US" dirty="0">
                <a:latin typeface="+mn-ea"/>
                <a:ea typeface="+mn-ea"/>
              </a:rPr>
              <a:t>）和（</a:t>
            </a:r>
            <a:r>
              <a:rPr lang="en-US" altLang="zh-CN" dirty="0">
                <a:latin typeface="+mn-ea"/>
                <a:ea typeface="+mn-ea"/>
              </a:rPr>
              <a:t>4</a:t>
            </a:r>
            <a:r>
              <a:rPr lang="zh-CN" altLang="en-US" dirty="0">
                <a:latin typeface="+mn-ea"/>
                <a:ea typeface="+mn-ea"/>
              </a:rPr>
              <a:t>），直到完成所有操作，或意外中断连接。</a:t>
            </a:r>
          </a:p>
          <a:p>
            <a:pPr>
              <a:lnSpc>
                <a:spcPct val="150000"/>
              </a:lnSpc>
            </a:pPr>
            <a:r>
              <a:rPr lang="zh-CN" altLang="en-US" dirty="0">
                <a:latin typeface="+mn-ea"/>
                <a:ea typeface="+mn-ea"/>
              </a:rPr>
              <a:t>（</a:t>
            </a:r>
            <a:r>
              <a:rPr lang="en-US" altLang="zh-CN" dirty="0">
                <a:latin typeface="+mn-ea"/>
                <a:ea typeface="+mn-ea"/>
              </a:rPr>
              <a:t>6</a:t>
            </a:r>
            <a:r>
              <a:rPr lang="zh-CN" altLang="en-US" dirty="0">
                <a:latin typeface="+mn-ea"/>
                <a:ea typeface="+mn-ea"/>
              </a:rPr>
              <a:t>）用户代理解析从服务器端获得的邮件，以适当地形式（如可读）的形式呈现给用户。</a:t>
            </a:r>
          </a:p>
        </p:txBody>
      </p:sp>
      <p:sp>
        <p:nvSpPr>
          <p:cNvPr id="3" name="矩形 2">
            <a:extLst>
              <a:ext uri="{FF2B5EF4-FFF2-40B4-BE49-F238E27FC236}">
                <a16:creationId xmlns:a16="http://schemas.microsoft.com/office/drawing/2014/main" id="{D188DD67-3E3E-486E-BE9B-07079AC18117}"/>
              </a:ext>
            </a:extLst>
          </p:cNvPr>
          <p:cNvSpPr/>
          <p:nvPr/>
        </p:nvSpPr>
        <p:spPr>
          <a:xfrm>
            <a:off x="1965960" y="346502"/>
            <a:ext cx="5212080" cy="461665"/>
          </a:xfrm>
          <a:prstGeom prst="rect">
            <a:avLst/>
          </a:prstGeom>
        </p:spPr>
        <p:txBody>
          <a:bodyPr wrap="square">
            <a:spAutoFit/>
          </a:bodyPr>
          <a:lstStyle/>
          <a:p>
            <a:r>
              <a:rPr lang="en-US" altLang="zh-CN" dirty="0"/>
              <a:t>POP3</a:t>
            </a:r>
            <a:r>
              <a:rPr lang="zh-CN" altLang="en-US" dirty="0"/>
              <a:t>邮件服务器上接收邮件的过程</a:t>
            </a:r>
          </a:p>
        </p:txBody>
      </p:sp>
    </p:spTree>
    <p:extLst>
      <p:ext uri="{BB962C8B-B14F-4D97-AF65-F5344CB8AC3E}">
        <p14:creationId xmlns:p14="http://schemas.microsoft.com/office/powerpoint/2010/main" val="3338601284"/>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a:extLst>
              <a:ext uri="{FF2B5EF4-FFF2-40B4-BE49-F238E27FC236}">
                <a16:creationId xmlns:a16="http://schemas.microsoft.com/office/drawing/2014/main" id="{EA524CE9-ED79-453A-BFC5-8735B7464890}"/>
              </a:ext>
            </a:extLst>
          </p:cNvPr>
          <p:cNvGraphicFramePr>
            <a:graphicFrameLocks noGrp="1"/>
          </p:cNvGraphicFramePr>
          <p:nvPr>
            <p:extLst>
              <p:ext uri="{D42A27DB-BD31-4B8C-83A1-F6EECF244321}">
                <p14:modId xmlns:p14="http://schemas.microsoft.com/office/powerpoint/2010/main" val="1602689965"/>
              </p:ext>
            </p:extLst>
          </p:nvPr>
        </p:nvGraphicFramePr>
        <p:xfrm>
          <a:off x="0" y="1112520"/>
          <a:ext cx="9090660" cy="5353685"/>
        </p:xfrm>
        <a:graphic>
          <a:graphicData uri="http://schemas.openxmlformats.org/drawingml/2006/table">
            <a:tbl>
              <a:tblPr firstRow="1" bandRow="1">
                <a:tableStyleId>{5C22544A-7EE6-4342-B048-85BDC9FD1C3A}</a:tableStyleId>
              </a:tblPr>
              <a:tblGrid>
                <a:gridCol w="2087880">
                  <a:extLst>
                    <a:ext uri="{9D8B030D-6E8A-4147-A177-3AD203B41FA5}">
                      <a16:colId xmlns:a16="http://schemas.microsoft.com/office/drawing/2014/main" val="1876493251"/>
                    </a:ext>
                  </a:extLst>
                </a:gridCol>
                <a:gridCol w="7002780">
                  <a:extLst>
                    <a:ext uri="{9D8B030D-6E8A-4147-A177-3AD203B41FA5}">
                      <a16:colId xmlns:a16="http://schemas.microsoft.com/office/drawing/2014/main" val="3499003496"/>
                    </a:ext>
                  </a:extLst>
                </a:gridCol>
              </a:tblGrid>
              <a:tr h="361315">
                <a:tc>
                  <a:txBody>
                    <a:bodyPr/>
                    <a:lstStyle/>
                    <a:p>
                      <a:r>
                        <a:rPr lang="zh-CN" altLang="en-US" dirty="0"/>
                        <a:t>命令</a:t>
                      </a:r>
                    </a:p>
                  </a:txBody>
                  <a:tcPr/>
                </a:tc>
                <a:tc>
                  <a:txBody>
                    <a:bodyPr/>
                    <a:lstStyle/>
                    <a:p>
                      <a:r>
                        <a:rPr lang="zh-CN" altLang="en-US" dirty="0"/>
                        <a:t>解释</a:t>
                      </a:r>
                    </a:p>
                  </a:txBody>
                  <a:tcPr/>
                </a:tc>
                <a:extLst>
                  <a:ext uri="{0D108BD9-81ED-4DB2-BD59-A6C34878D82A}">
                    <a16:rowId xmlns:a16="http://schemas.microsoft.com/office/drawing/2014/main" val="3132950426"/>
                  </a:ext>
                </a:extLst>
              </a:tr>
              <a:tr h="526415">
                <a:tc>
                  <a:txBody>
                    <a:bodyPr/>
                    <a:lstStyle/>
                    <a:p>
                      <a:r>
                        <a:rPr lang="en-US" altLang="zh-CN" dirty="0"/>
                        <a:t>user username</a:t>
                      </a:r>
                      <a:endParaRPr lang="zh-CN" altLang="en-US" dirty="0"/>
                    </a:p>
                  </a:txBody>
                  <a:tcPr/>
                </a:tc>
                <a:tc>
                  <a:txBody>
                    <a:bodyPr/>
                    <a:lstStyle/>
                    <a:p>
                      <a:r>
                        <a:rPr lang="zh-CN" altLang="en-US" dirty="0"/>
                        <a:t>客户端与邮件服务器建立连接后通常发送的第一条命令，</a:t>
                      </a:r>
                      <a:r>
                        <a:rPr lang="en-US" altLang="zh-CN" dirty="0"/>
                        <a:t>username </a:t>
                      </a:r>
                      <a:r>
                        <a:rPr lang="zh-CN" altLang="en-US" dirty="0"/>
                        <a:t>表示收件人的帐户名称。</a:t>
                      </a:r>
                    </a:p>
                  </a:txBody>
                  <a:tcPr/>
                </a:tc>
                <a:extLst>
                  <a:ext uri="{0D108BD9-81ED-4DB2-BD59-A6C34878D82A}">
                    <a16:rowId xmlns:a16="http://schemas.microsoft.com/office/drawing/2014/main" val="2860573424"/>
                  </a:ext>
                </a:extLst>
              </a:tr>
              <a:tr h="370205">
                <a:tc>
                  <a:txBody>
                    <a:bodyPr/>
                    <a:lstStyle/>
                    <a:p>
                      <a:r>
                        <a:rPr lang="en-US" altLang="zh-CN" dirty="0"/>
                        <a:t>pass password</a:t>
                      </a:r>
                      <a:endParaRPr lang="zh-CN" altLang="en-US" dirty="0"/>
                    </a:p>
                  </a:txBody>
                  <a:tcPr/>
                </a:tc>
                <a:tc>
                  <a:txBody>
                    <a:bodyPr/>
                    <a:lstStyle/>
                    <a:p>
                      <a:r>
                        <a:rPr lang="zh-CN" altLang="en-US" dirty="0"/>
                        <a:t>帐户的密码</a:t>
                      </a:r>
                    </a:p>
                  </a:txBody>
                  <a:tcPr/>
                </a:tc>
                <a:extLst>
                  <a:ext uri="{0D108BD9-81ED-4DB2-BD59-A6C34878D82A}">
                    <a16:rowId xmlns:a16="http://schemas.microsoft.com/office/drawing/2014/main" val="2954700738"/>
                  </a:ext>
                </a:extLst>
              </a:tr>
              <a:tr h="388620">
                <a:tc>
                  <a:txBody>
                    <a:bodyPr/>
                    <a:lstStyle/>
                    <a:p>
                      <a:r>
                        <a:rPr lang="en-US" altLang="zh-CN" dirty="0" err="1"/>
                        <a:t>apop</a:t>
                      </a:r>
                      <a:r>
                        <a:rPr lang="en-US" altLang="zh-CN" dirty="0"/>
                        <a:t> </a:t>
                      </a:r>
                      <a:r>
                        <a:rPr lang="en-US" altLang="zh-CN" dirty="0" err="1"/>
                        <a:t>name,digest</a:t>
                      </a:r>
                      <a:endParaRPr lang="zh-CN" altLang="en-US" dirty="0"/>
                    </a:p>
                  </a:txBody>
                  <a:tcPr/>
                </a:tc>
                <a:tc>
                  <a:txBody>
                    <a:bodyPr/>
                    <a:lstStyle/>
                    <a:p>
                      <a:r>
                        <a:rPr lang="zh-CN" altLang="en-US" dirty="0"/>
                        <a:t>替代</a:t>
                      </a:r>
                      <a:r>
                        <a:rPr lang="en-US" altLang="zh-CN" dirty="0"/>
                        <a:t>user</a:t>
                      </a:r>
                      <a:r>
                        <a:rPr lang="zh-CN" altLang="en-US" dirty="0"/>
                        <a:t>和</a:t>
                      </a:r>
                      <a:r>
                        <a:rPr lang="en-US" altLang="zh-CN" dirty="0"/>
                        <a:t>pass</a:t>
                      </a:r>
                      <a:r>
                        <a:rPr lang="zh-CN" altLang="en-US" dirty="0"/>
                        <a:t>命令，以</a:t>
                      </a:r>
                      <a:r>
                        <a:rPr lang="en-US" altLang="zh-CN" dirty="0"/>
                        <a:t>MD5</a:t>
                      </a:r>
                      <a:r>
                        <a:rPr lang="zh-CN" altLang="en-US" dirty="0"/>
                        <a:t>的形式向邮件服务器提交帐户密码</a:t>
                      </a:r>
                    </a:p>
                  </a:txBody>
                  <a:tcPr/>
                </a:tc>
                <a:extLst>
                  <a:ext uri="{0D108BD9-81ED-4DB2-BD59-A6C34878D82A}">
                    <a16:rowId xmlns:a16="http://schemas.microsoft.com/office/drawing/2014/main" val="3940396066"/>
                  </a:ext>
                </a:extLst>
              </a:tr>
              <a:tr h="266700">
                <a:tc>
                  <a:txBody>
                    <a:bodyPr/>
                    <a:lstStyle/>
                    <a:p>
                      <a:r>
                        <a:rPr lang="en-US" altLang="zh-CN" dirty="0"/>
                        <a:t>stat</a:t>
                      </a:r>
                      <a:endParaRPr lang="zh-CN" altLang="en-US" dirty="0"/>
                    </a:p>
                  </a:txBody>
                  <a:tcPr/>
                </a:tc>
                <a:tc>
                  <a:txBody>
                    <a:bodyPr/>
                    <a:lstStyle/>
                    <a:p>
                      <a:r>
                        <a:rPr lang="zh-CN" altLang="en-US" dirty="0"/>
                        <a:t>查询邮箱的统计信息，如：邮箱中的邮件数量和邮件占用的容量。</a:t>
                      </a:r>
                    </a:p>
                  </a:txBody>
                  <a:tcPr/>
                </a:tc>
                <a:extLst>
                  <a:ext uri="{0D108BD9-81ED-4DB2-BD59-A6C34878D82A}">
                    <a16:rowId xmlns:a16="http://schemas.microsoft.com/office/drawing/2014/main" val="1803954596"/>
                  </a:ext>
                </a:extLst>
              </a:tr>
              <a:tr h="358140">
                <a:tc>
                  <a:txBody>
                    <a:bodyPr/>
                    <a:lstStyle/>
                    <a:p>
                      <a:r>
                        <a:rPr lang="en-US" altLang="zh-CN" dirty="0" err="1"/>
                        <a:t>uidl</a:t>
                      </a:r>
                      <a:r>
                        <a:rPr lang="en-US" altLang="zh-CN" dirty="0"/>
                        <a:t> msg#</a:t>
                      </a:r>
                      <a:endParaRPr lang="zh-CN" altLang="en-US" dirty="0"/>
                    </a:p>
                  </a:txBody>
                  <a:tcPr/>
                </a:tc>
                <a:tc>
                  <a:txBody>
                    <a:bodyPr/>
                    <a:lstStyle/>
                    <a:p>
                      <a:r>
                        <a:rPr lang="zh-CN" altLang="en-US" dirty="0"/>
                        <a:t>查询某封邮件的唯一标志符，</a:t>
                      </a:r>
                      <a:r>
                        <a:rPr lang="en-US" altLang="zh-CN" dirty="0"/>
                        <a:t>msg#</a:t>
                      </a:r>
                      <a:r>
                        <a:rPr lang="zh-CN" altLang="en-US" dirty="0"/>
                        <a:t>表示邮件的序号。</a:t>
                      </a:r>
                    </a:p>
                  </a:txBody>
                  <a:tcPr/>
                </a:tc>
                <a:extLst>
                  <a:ext uri="{0D108BD9-81ED-4DB2-BD59-A6C34878D82A}">
                    <a16:rowId xmlns:a16="http://schemas.microsoft.com/office/drawing/2014/main" val="2744577481"/>
                  </a:ext>
                </a:extLst>
              </a:tr>
              <a:tr h="358140">
                <a:tc>
                  <a:txBody>
                    <a:bodyPr/>
                    <a:lstStyle/>
                    <a:p>
                      <a:r>
                        <a:rPr lang="en-US" altLang="zh-CN" dirty="0"/>
                        <a:t>list [msg#]</a:t>
                      </a:r>
                      <a:endParaRPr lang="zh-CN" altLang="en-US" dirty="0"/>
                    </a:p>
                  </a:txBody>
                  <a:tcPr/>
                </a:tc>
                <a:tc>
                  <a:txBody>
                    <a:bodyPr/>
                    <a:lstStyle/>
                    <a:p>
                      <a:r>
                        <a:rPr lang="zh-CN" altLang="en-US" dirty="0"/>
                        <a:t>列出邮箱中的邮件信息，若无</a:t>
                      </a:r>
                      <a:r>
                        <a:rPr lang="en-US" altLang="zh-CN" dirty="0"/>
                        <a:t>msg#</a:t>
                      </a:r>
                      <a:r>
                        <a:rPr lang="zh-CN" altLang="en-US" dirty="0"/>
                        <a:t>，则列出所有的邮件信息。</a:t>
                      </a:r>
                    </a:p>
                  </a:txBody>
                  <a:tcPr/>
                </a:tc>
                <a:extLst>
                  <a:ext uri="{0D108BD9-81ED-4DB2-BD59-A6C34878D82A}">
                    <a16:rowId xmlns:a16="http://schemas.microsoft.com/office/drawing/2014/main" val="3221886326"/>
                  </a:ext>
                </a:extLst>
              </a:tr>
              <a:tr h="388620">
                <a:tc>
                  <a:txBody>
                    <a:bodyPr/>
                    <a:lstStyle/>
                    <a:p>
                      <a:r>
                        <a:rPr lang="en-US" altLang="zh-CN" dirty="0" err="1"/>
                        <a:t>retr</a:t>
                      </a:r>
                      <a:r>
                        <a:rPr lang="en-US" altLang="zh-CN" dirty="0"/>
                        <a:t> msg#</a:t>
                      </a:r>
                      <a:endParaRPr lang="zh-CN" altLang="en-US" dirty="0"/>
                    </a:p>
                  </a:txBody>
                  <a:tcPr/>
                </a:tc>
                <a:tc>
                  <a:txBody>
                    <a:bodyPr/>
                    <a:lstStyle/>
                    <a:p>
                      <a:r>
                        <a:rPr lang="zh-CN" altLang="en-US" dirty="0"/>
                        <a:t>获取某封邮件的内容</a:t>
                      </a:r>
                    </a:p>
                  </a:txBody>
                  <a:tcPr/>
                </a:tc>
                <a:extLst>
                  <a:ext uri="{0D108BD9-81ED-4DB2-BD59-A6C34878D82A}">
                    <a16:rowId xmlns:a16="http://schemas.microsoft.com/office/drawing/2014/main" val="3876620038"/>
                  </a:ext>
                </a:extLst>
              </a:tr>
              <a:tr h="335280">
                <a:tc>
                  <a:txBody>
                    <a:bodyPr/>
                    <a:lstStyle/>
                    <a:p>
                      <a:r>
                        <a:rPr lang="en-US" altLang="zh-CN" dirty="0"/>
                        <a:t>dele msg#</a:t>
                      </a:r>
                      <a:endParaRPr lang="zh-CN" altLang="en-US" dirty="0"/>
                    </a:p>
                  </a:txBody>
                  <a:tcPr/>
                </a:tc>
                <a:tc>
                  <a:txBody>
                    <a:bodyPr/>
                    <a:lstStyle/>
                    <a:p>
                      <a:r>
                        <a:rPr lang="zh-CN" altLang="en-US" dirty="0"/>
                        <a:t>在某封邮件上设置删除标记</a:t>
                      </a:r>
                    </a:p>
                  </a:txBody>
                  <a:tcPr/>
                </a:tc>
                <a:extLst>
                  <a:ext uri="{0D108BD9-81ED-4DB2-BD59-A6C34878D82A}">
                    <a16:rowId xmlns:a16="http://schemas.microsoft.com/office/drawing/2014/main" val="1659363406"/>
                  </a:ext>
                </a:extLst>
              </a:tr>
              <a:tr h="327660">
                <a:tc>
                  <a:txBody>
                    <a:bodyPr/>
                    <a:lstStyle/>
                    <a:p>
                      <a:r>
                        <a:rPr lang="en-US" altLang="zh-CN" dirty="0"/>
                        <a:t>rest</a:t>
                      </a:r>
                      <a:endParaRPr lang="zh-CN" altLang="en-US" dirty="0"/>
                    </a:p>
                  </a:txBody>
                  <a:tcPr/>
                </a:tc>
                <a:tc>
                  <a:txBody>
                    <a:bodyPr/>
                    <a:lstStyle/>
                    <a:p>
                      <a:r>
                        <a:rPr lang="zh-CN" altLang="en-US" dirty="0"/>
                        <a:t>清除所有邮件的删除标记。</a:t>
                      </a:r>
                    </a:p>
                  </a:txBody>
                  <a:tcPr/>
                </a:tc>
                <a:extLst>
                  <a:ext uri="{0D108BD9-81ED-4DB2-BD59-A6C34878D82A}">
                    <a16:rowId xmlns:a16="http://schemas.microsoft.com/office/drawing/2014/main" val="177275775"/>
                  </a:ext>
                </a:extLst>
              </a:tr>
              <a:tr h="350520">
                <a:tc>
                  <a:txBody>
                    <a:bodyPr/>
                    <a:lstStyle/>
                    <a:p>
                      <a:r>
                        <a:rPr lang="en-US" altLang="zh-CN" dirty="0"/>
                        <a:t>top msg# n</a:t>
                      </a:r>
                      <a:endParaRPr lang="zh-CN" altLang="en-US" dirty="0"/>
                    </a:p>
                  </a:txBody>
                  <a:tcPr/>
                </a:tc>
                <a:tc>
                  <a:txBody>
                    <a:bodyPr/>
                    <a:lstStyle/>
                    <a:p>
                      <a:r>
                        <a:rPr lang="zh-CN" altLang="en-US" dirty="0"/>
                        <a:t>获取某封邮件的邮件头和邮件体中的前</a:t>
                      </a:r>
                      <a:r>
                        <a:rPr lang="en-US" altLang="zh-CN" dirty="0"/>
                        <a:t>n</a:t>
                      </a:r>
                      <a:r>
                        <a:rPr lang="zh-CN" altLang="en-US" dirty="0"/>
                        <a:t>行内容</a:t>
                      </a:r>
                    </a:p>
                  </a:txBody>
                  <a:tcPr/>
                </a:tc>
                <a:extLst>
                  <a:ext uri="{0D108BD9-81ED-4DB2-BD59-A6C34878D82A}">
                    <a16:rowId xmlns:a16="http://schemas.microsoft.com/office/drawing/2014/main" val="2512561217"/>
                  </a:ext>
                </a:extLst>
              </a:tr>
              <a:tr h="350520">
                <a:tc>
                  <a:txBody>
                    <a:bodyPr/>
                    <a:lstStyle/>
                    <a:p>
                      <a:r>
                        <a:rPr lang="en-US" altLang="zh-CN" dirty="0" err="1"/>
                        <a:t>noop</a:t>
                      </a:r>
                      <a:endParaRPr lang="zh-CN" altLang="en-US" dirty="0"/>
                    </a:p>
                  </a:txBody>
                  <a:tcPr/>
                </a:tc>
                <a:tc>
                  <a:txBody>
                    <a:bodyPr/>
                    <a:lstStyle/>
                    <a:p>
                      <a:r>
                        <a:rPr lang="zh-CN" altLang="en-US" dirty="0"/>
                        <a:t>检测客户端与服务器的连接情况。</a:t>
                      </a:r>
                    </a:p>
                  </a:txBody>
                  <a:tcPr/>
                </a:tc>
                <a:extLst>
                  <a:ext uri="{0D108BD9-81ED-4DB2-BD59-A6C34878D82A}">
                    <a16:rowId xmlns:a16="http://schemas.microsoft.com/office/drawing/2014/main" val="3600107621"/>
                  </a:ext>
                </a:extLst>
              </a:tr>
              <a:tr h="350520">
                <a:tc>
                  <a:txBody>
                    <a:bodyPr/>
                    <a:lstStyle/>
                    <a:p>
                      <a:r>
                        <a:rPr lang="en-US" altLang="zh-CN" dirty="0"/>
                        <a:t>quit</a:t>
                      </a:r>
                      <a:endParaRPr lang="zh-CN" altLang="en-US" dirty="0"/>
                    </a:p>
                  </a:txBody>
                  <a:tcPr/>
                </a:tc>
                <a:tc>
                  <a:txBody>
                    <a:bodyPr/>
                    <a:lstStyle/>
                    <a:p>
                      <a:r>
                        <a:rPr lang="zh-CN" altLang="en-US" dirty="0"/>
                        <a:t>结束邮件接收过程。收到此命令后，服务器将删除所有设置了删除标记的邮件，并关闭与客户端程序的网络连接。</a:t>
                      </a:r>
                    </a:p>
                  </a:txBody>
                  <a:tcPr/>
                </a:tc>
                <a:extLst>
                  <a:ext uri="{0D108BD9-81ED-4DB2-BD59-A6C34878D82A}">
                    <a16:rowId xmlns:a16="http://schemas.microsoft.com/office/drawing/2014/main" val="1970014305"/>
                  </a:ext>
                </a:extLst>
              </a:tr>
            </a:tbl>
          </a:graphicData>
        </a:graphic>
      </p:graphicFrame>
      <p:sp>
        <p:nvSpPr>
          <p:cNvPr id="4" name="矩形 3">
            <a:extLst>
              <a:ext uri="{FF2B5EF4-FFF2-40B4-BE49-F238E27FC236}">
                <a16:creationId xmlns:a16="http://schemas.microsoft.com/office/drawing/2014/main" id="{6CD039FC-0B31-457E-9E70-FF97B365D945}"/>
              </a:ext>
            </a:extLst>
          </p:cNvPr>
          <p:cNvSpPr/>
          <p:nvPr/>
        </p:nvSpPr>
        <p:spPr>
          <a:xfrm>
            <a:off x="3276600" y="276136"/>
            <a:ext cx="3345180" cy="584775"/>
          </a:xfrm>
          <a:prstGeom prst="rect">
            <a:avLst/>
          </a:prstGeom>
        </p:spPr>
        <p:txBody>
          <a:bodyPr wrap="square">
            <a:spAutoFit/>
          </a:bodyPr>
          <a:lstStyle/>
          <a:p>
            <a:r>
              <a:rPr lang="en-US" altLang="zh-CN" sz="3200" dirty="0">
                <a:latin typeface="+mj-ea"/>
                <a:ea typeface="+mj-ea"/>
              </a:rPr>
              <a:t>POP3</a:t>
            </a:r>
            <a:r>
              <a:rPr lang="zh-CN" altLang="en-US" sz="3200" dirty="0">
                <a:latin typeface="+mj-ea"/>
                <a:ea typeface="+mj-ea"/>
              </a:rPr>
              <a:t>的基本命令</a:t>
            </a:r>
          </a:p>
        </p:txBody>
      </p:sp>
    </p:spTree>
    <p:extLst>
      <p:ext uri="{BB962C8B-B14F-4D97-AF65-F5344CB8AC3E}">
        <p14:creationId xmlns:p14="http://schemas.microsoft.com/office/powerpoint/2010/main" val="50929745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A397D9B-11D5-4E4B-8CCD-D8A13786DCFA}"/>
              </a:ext>
            </a:extLst>
          </p:cNvPr>
          <p:cNvSpPr/>
          <p:nvPr/>
        </p:nvSpPr>
        <p:spPr>
          <a:xfrm>
            <a:off x="2773680" y="262682"/>
            <a:ext cx="3878580" cy="523220"/>
          </a:xfrm>
          <a:prstGeom prst="rect">
            <a:avLst/>
          </a:prstGeom>
        </p:spPr>
        <p:txBody>
          <a:bodyPr wrap="square">
            <a:spAutoFit/>
          </a:bodyPr>
          <a:lstStyle/>
          <a:p>
            <a:r>
              <a:rPr lang="en-US" altLang="zh-CN" sz="2800" dirty="0">
                <a:latin typeface="+mj-ea"/>
                <a:ea typeface="+mj-ea"/>
              </a:rPr>
              <a:t>POP3</a:t>
            </a:r>
            <a:r>
              <a:rPr lang="zh-CN" altLang="en-US" sz="2800" dirty="0">
                <a:latin typeface="+mj-ea"/>
                <a:ea typeface="+mj-ea"/>
              </a:rPr>
              <a:t>服务器的响应信息</a:t>
            </a:r>
          </a:p>
        </p:txBody>
      </p:sp>
      <p:sp>
        <p:nvSpPr>
          <p:cNvPr id="3" name="矩形 2">
            <a:extLst>
              <a:ext uri="{FF2B5EF4-FFF2-40B4-BE49-F238E27FC236}">
                <a16:creationId xmlns:a16="http://schemas.microsoft.com/office/drawing/2014/main" id="{8231AD13-08C5-421C-95F2-D5178A398610}"/>
              </a:ext>
            </a:extLst>
          </p:cNvPr>
          <p:cNvSpPr/>
          <p:nvPr/>
        </p:nvSpPr>
        <p:spPr>
          <a:xfrm>
            <a:off x="960120" y="1206252"/>
            <a:ext cx="7650480" cy="830997"/>
          </a:xfrm>
          <a:prstGeom prst="rect">
            <a:avLst/>
          </a:prstGeom>
        </p:spPr>
        <p:txBody>
          <a:bodyPr wrap="square">
            <a:spAutoFit/>
          </a:bodyPr>
          <a:lstStyle/>
          <a:p>
            <a:r>
              <a:rPr lang="zh-CN" altLang="en-US" dirty="0"/>
              <a:t>对于</a:t>
            </a:r>
            <a:r>
              <a:rPr lang="en-US" altLang="zh-CN" dirty="0"/>
              <a:t>POP3</a:t>
            </a:r>
            <a:r>
              <a:rPr lang="zh-CN" altLang="en-US" dirty="0"/>
              <a:t>客户程序发送的每一条命令，</a:t>
            </a:r>
            <a:r>
              <a:rPr lang="en-US" altLang="zh-CN" dirty="0"/>
              <a:t>POP3</a:t>
            </a:r>
            <a:r>
              <a:rPr lang="zh-CN" altLang="en-US" dirty="0"/>
              <a:t>服务器都将回应一些响应信息。</a:t>
            </a:r>
          </a:p>
        </p:txBody>
      </p:sp>
      <p:sp>
        <p:nvSpPr>
          <p:cNvPr id="4" name="矩形 3">
            <a:extLst>
              <a:ext uri="{FF2B5EF4-FFF2-40B4-BE49-F238E27FC236}">
                <a16:creationId xmlns:a16="http://schemas.microsoft.com/office/drawing/2014/main" id="{F0EF03D0-D5FB-4BDB-87B1-C8F3337F26A3}"/>
              </a:ext>
            </a:extLst>
          </p:cNvPr>
          <p:cNvSpPr/>
          <p:nvPr/>
        </p:nvSpPr>
        <p:spPr>
          <a:xfrm>
            <a:off x="960120" y="2136309"/>
            <a:ext cx="7650480" cy="1200329"/>
          </a:xfrm>
          <a:prstGeom prst="rect">
            <a:avLst/>
          </a:prstGeom>
        </p:spPr>
        <p:txBody>
          <a:bodyPr wrap="square">
            <a:spAutoFit/>
          </a:bodyPr>
          <a:lstStyle/>
          <a:p>
            <a:r>
              <a:rPr lang="zh-CN" altLang="en-US" dirty="0"/>
              <a:t>响应信息由一行或多行文本信息组成，其中的第一行始终以“</a:t>
            </a:r>
            <a:r>
              <a:rPr lang="en-US" altLang="zh-CN" dirty="0"/>
              <a:t>+OK” </a:t>
            </a:r>
            <a:r>
              <a:rPr lang="zh-CN" altLang="en-US" dirty="0"/>
              <a:t>或 “</a:t>
            </a:r>
            <a:r>
              <a:rPr lang="en-US" altLang="zh-CN" dirty="0"/>
              <a:t>-ERR” </a:t>
            </a:r>
            <a:r>
              <a:rPr lang="zh-CN" altLang="en-US" dirty="0"/>
              <a:t>开头，分别表示当前命令执行成功或执行失败。</a:t>
            </a:r>
          </a:p>
        </p:txBody>
      </p:sp>
      <p:pic>
        <p:nvPicPr>
          <p:cNvPr id="6" name="图片 5">
            <a:extLst>
              <a:ext uri="{FF2B5EF4-FFF2-40B4-BE49-F238E27FC236}">
                <a16:creationId xmlns:a16="http://schemas.microsoft.com/office/drawing/2014/main" id="{283E132A-B728-4FED-8813-BA15F30A8D71}"/>
              </a:ext>
            </a:extLst>
          </p:cNvPr>
          <p:cNvPicPr>
            <a:picLocks noChangeAspect="1"/>
          </p:cNvPicPr>
          <p:nvPr/>
        </p:nvPicPr>
        <p:blipFill>
          <a:blip r:embed="rId2"/>
          <a:stretch>
            <a:fillRect/>
          </a:stretch>
        </p:blipFill>
        <p:spPr>
          <a:xfrm>
            <a:off x="2106292" y="1717874"/>
            <a:ext cx="6001388" cy="4750205"/>
          </a:xfrm>
          <a:prstGeom prst="rect">
            <a:avLst/>
          </a:prstGeom>
        </p:spPr>
      </p:pic>
    </p:spTree>
    <p:extLst>
      <p:ext uri="{BB962C8B-B14F-4D97-AF65-F5344CB8AC3E}">
        <p14:creationId xmlns:p14="http://schemas.microsoft.com/office/powerpoint/2010/main" val="36188774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D1E48B7-78C2-4D35-8CBA-07DF798916FB}"/>
              </a:ext>
            </a:extLst>
          </p:cNvPr>
          <p:cNvSpPr/>
          <p:nvPr/>
        </p:nvSpPr>
        <p:spPr>
          <a:xfrm>
            <a:off x="3319888" y="310188"/>
            <a:ext cx="3171061" cy="461665"/>
          </a:xfrm>
          <a:prstGeom prst="rect">
            <a:avLst/>
          </a:prstGeom>
        </p:spPr>
        <p:txBody>
          <a:bodyPr wrap="none">
            <a:spAutoFit/>
          </a:bodyPr>
          <a:lstStyle/>
          <a:p>
            <a:r>
              <a:rPr lang="en-US" altLang="zh-CN" dirty="0"/>
              <a:t>POP3</a:t>
            </a:r>
            <a:r>
              <a:rPr lang="zh-CN" altLang="en-US" dirty="0"/>
              <a:t>协议的三种状态</a:t>
            </a:r>
          </a:p>
        </p:txBody>
      </p:sp>
      <p:sp>
        <p:nvSpPr>
          <p:cNvPr id="3" name="矩形 2">
            <a:extLst>
              <a:ext uri="{FF2B5EF4-FFF2-40B4-BE49-F238E27FC236}">
                <a16:creationId xmlns:a16="http://schemas.microsoft.com/office/drawing/2014/main" id="{187DACCE-07F1-4940-96A7-E554729624FC}"/>
              </a:ext>
            </a:extLst>
          </p:cNvPr>
          <p:cNvSpPr/>
          <p:nvPr/>
        </p:nvSpPr>
        <p:spPr>
          <a:xfrm>
            <a:off x="762000" y="2939236"/>
            <a:ext cx="8092440" cy="1938992"/>
          </a:xfrm>
          <a:prstGeom prst="rect">
            <a:avLst/>
          </a:prstGeom>
        </p:spPr>
        <p:txBody>
          <a:bodyPr wrap="square">
            <a:spAutoFit/>
          </a:bodyPr>
          <a:lstStyle/>
          <a:p>
            <a:r>
              <a:rPr lang="zh-CN" altLang="en-US" dirty="0"/>
              <a:t>当客户机与服务器建立连接时，客户机向服务器证明自己身份并由服务器成功确认，即客户端由认证状态转入处理状态，在完成列出未读邮件等相应的操作后客户端发出</a:t>
            </a:r>
            <a:r>
              <a:rPr lang="en-US" altLang="zh-CN" dirty="0"/>
              <a:t>quit</a:t>
            </a:r>
            <a:r>
              <a:rPr lang="zh-CN" altLang="en-US" dirty="0"/>
              <a:t>命令，退出处理状态进入更新状态，开始下载未阅读过的邮件到计算机本地之后最后重返认证状态。</a:t>
            </a:r>
          </a:p>
        </p:txBody>
      </p:sp>
      <p:sp>
        <p:nvSpPr>
          <p:cNvPr id="4" name="矩形 3">
            <a:extLst>
              <a:ext uri="{FF2B5EF4-FFF2-40B4-BE49-F238E27FC236}">
                <a16:creationId xmlns:a16="http://schemas.microsoft.com/office/drawing/2014/main" id="{2A5D01FD-C0F4-4459-AE3B-FC30B1F2DBD3}"/>
              </a:ext>
            </a:extLst>
          </p:cNvPr>
          <p:cNvSpPr/>
          <p:nvPr/>
        </p:nvSpPr>
        <p:spPr>
          <a:xfrm>
            <a:off x="1203960" y="1601747"/>
            <a:ext cx="2621281" cy="1200329"/>
          </a:xfrm>
          <a:prstGeom prst="rect">
            <a:avLst/>
          </a:prstGeom>
        </p:spPr>
        <p:txBody>
          <a:bodyPr wrap="square">
            <a:spAutoFit/>
          </a:bodyPr>
          <a:lstStyle/>
          <a:p>
            <a:pPr marL="342900" indent="-342900">
              <a:buClr>
                <a:srgbClr val="C00000"/>
              </a:buClr>
              <a:buFont typeface="Wingdings" panose="05000000000000000000" pitchFamily="2" charset="2"/>
              <a:buChar char="q"/>
            </a:pPr>
            <a:r>
              <a:rPr lang="zh-CN" altLang="en-US" dirty="0">
                <a:latin typeface="+mn-ea"/>
                <a:ea typeface="+mn-ea"/>
              </a:rPr>
              <a:t>认证状态；</a:t>
            </a:r>
            <a:endParaRPr lang="en-US" altLang="zh-CN" dirty="0">
              <a:latin typeface="+mn-ea"/>
              <a:ea typeface="+mn-ea"/>
            </a:endParaRPr>
          </a:p>
          <a:p>
            <a:pPr marL="342900" indent="-342900">
              <a:buClr>
                <a:srgbClr val="C00000"/>
              </a:buClr>
              <a:buFont typeface="Wingdings" panose="05000000000000000000" pitchFamily="2" charset="2"/>
              <a:buChar char="q"/>
            </a:pPr>
            <a:r>
              <a:rPr lang="zh-CN" altLang="en-US" dirty="0">
                <a:latin typeface="+mn-ea"/>
                <a:ea typeface="+mn-ea"/>
              </a:rPr>
              <a:t>处理状态；</a:t>
            </a:r>
            <a:endParaRPr lang="en-US" altLang="zh-CN" dirty="0">
              <a:latin typeface="+mn-ea"/>
              <a:ea typeface="+mn-ea"/>
            </a:endParaRPr>
          </a:p>
          <a:p>
            <a:pPr marL="342900" indent="-342900">
              <a:buClr>
                <a:srgbClr val="C00000"/>
              </a:buClr>
              <a:buFont typeface="Wingdings" panose="05000000000000000000" pitchFamily="2" charset="2"/>
              <a:buChar char="q"/>
            </a:pPr>
            <a:r>
              <a:rPr lang="zh-CN" altLang="en-US" dirty="0">
                <a:latin typeface="+mn-ea"/>
                <a:ea typeface="+mn-ea"/>
              </a:rPr>
              <a:t>更新状态。</a:t>
            </a:r>
          </a:p>
        </p:txBody>
      </p:sp>
      <p:sp>
        <p:nvSpPr>
          <p:cNvPr id="5" name="矩形 4">
            <a:extLst>
              <a:ext uri="{FF2B5EF4-FFF2-40B4-BE49-F238E27FC236}">
                <a16:creationId xmlns:a16="http://schemas.microsoft.com/office/drawing/2014/main" id="{9E72AAAA-A0D8-44F8-B0C9-EFAB390CD648}"/>
              </a:ext>
            </a:extLst>
          </p:cNvPr>
          <p:cNvSpPr/>
          <p:nvPr/>
        </p:nvSpPr>
        <p:spPr>
          <a:xfrm>
            <a:off x="1203960" y="1097429"/>
            <a:ext cx="3480440" cy="461665"/>
          </a:xfrm>
          <a:prstGeom prst="rect">
            <a:avLst/>
          </a:prstGeom>
        </p:spPr>
        <p:txBody>
          <a:bodyPr wrap="none">
            <a:spAutoFit/>
          </a:bodyPr>
          <a:lstStyle/>
          <a:p>
            <a:r>
              <a:rPr lang="en-US" altLang="zh-CN" dirty="0"/>
              <a:t>POP3</a:t>
            </a:r>
            <a:r>
              <a:rPr lang="zh-CN" altLang="en-US" dirty="0"/>
              <a:t>协议有三种状态：</a:t>
            </a:r>
          </a:p>
        </p:txBody>
      </p:sp>
      <p:sp>
        <p:nvSpPr>
          <p:cNvPr id="6" name="矩形 5">
            <a:extLst>
              <a:ext uri="{FF2B5EF4-FFF2-40B4-BE49-F238E27FC236}">
                <a16:creationId xmlns:a16="http://schemas.microsoft.com/office/drawing/2014/main" id="{658D106E-1F28-4958-B070-6CFCE3CBA187}"/>
              </a:ext>
            </a:extLst>
          </p:cNvPr>
          <p:cNvSpPr/>
          <p:nvPr/>
        </p:nvSpPr>
        <p:spPr>
          <a:xfrm>
            <a:off x="762000" y="5108685"/>
            <a:ext cx="6660832" cy="461665"/>
          </a:xfrm>
          <a:prstGeom prst="rect">
            <a:avLst/>
          </a:prstGeom>
        </p:spPr>
        <p:txBody>
          <a:bodyPr wrap="square">
            <a:spAutoFit/>
          </a:bodyPr>
          <a:lstStyle/>
          <a:p>
            <a:r>
              <a:rPr lang="zh-CN" altLang="en-US" dirty="0"/>
              <a:t>若在更新状态再次发出</a:t>
            </a:r>
            <a:r>
              <a:rPr lang="en-US" altLang="zh-CN" dirty="0"/>
              <a:t>quit</a:t>
            </a:r>
            <a:r>
              <a:rPr lang="zh-CN" altLang="en-US" dirty="0"/>
              <a:t>命令，则断开连接。</a:t>
            </a:r>
          </a:p>
        </p:txBody>
      </p:sp>
    </p:spTree>
    <p:extLst>
      <p:ext uri="{BB962C8B-B14F-4D97-AF65-F5344CB8AC3E}">
        <p14:creationId xmlns:p14="http://schemas.microsoft.com/office/powerpoint/2010/main" val="120041515"/>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D696228-5785-41CD-B15C-864C072298E1}"/>
              </a:ext>
            </a:extLst>
          </p:cNvPr>
          <p:cNvSpPr/>
          <p:nvPr/>
        </p:nvSpPr>
        <p:spPr>
          <a:xfrm>
            <a:off x="853440" y="1306265"/>
            <a:ext cx="4030980" cy="461665"/>
          </a:xfrm>
          <a:prstGeom prst="rect">
            <a:avLst/>
          </a:prstGeom>
        </p:spPr>
        <p:txBody>
          <a:bodyPr wrap="square">
            <a:spAutoFit/>
          </a:bodyPr>
          <a:lstStyle/>
          <a:p>
            <a:r>
              <a:rPr lang="en-US" altLang="zh-CN" dirty="0"/>
              <a:t>POP3</a:t>
            </a:r>
            <a:r>
              <a:rPr lang="zh-CN" altLang="en-US" dirty="0"/>
              <a:t>的先天缺陷：</a:t>
            </a:r>
          </a:p>
        </p:txBody>
      </p:sp>
      <p:sp>
        <p:nvSpPr>
          <p:cNvPr id="3" name="矩形 2">
            <a:extLst>
              <a:ext uri="{FF2B5EF4-FFF2-40B4-BE49-F238E27FC236}">
                <a16:creationId xmlns:a16="http://schemas.microsoft.com/office/drawing/2014/main" id="{6905F8F1-D82B-479C-9391-5449213DFEB7}"/>
              </a:ext>
            </a:extLst>
          </p:cNvPr>
          <p:cNvSpPr/>
          <p:nvPr/>
        </p:nvSpPr>
        <p:spPr>
          <a:xfrm>
            <a:off x="3380848" y="310188"/>
            <a:ext cx="1933543" cy="461665"/>
          </a:xfrm>
          <a:prstGeom prst="rect">
            <a:avLst/>
          </a:prstGeom>
        </p:spPr>
        <p:txBody>
          <a:bodyPr wrap="none">
            <a:spAutoFit/>
          </a:bodyPr>
          <a:lstStyle/>
          <a:p>
            <a:r>
              <a:rPr lang="en-US" altLang="zh-CN" dirty="0"/>
              <a:t>POP3</a:t>
            </a:r>
            <a:r>
              <a:rPr lang="zh-CN" altLang="en-US" dirty="0"/>
              <a:t>的不足</a:t>
            </a:r>
          </a:p>
        </p:txBody>
      </p:sp>
      <p:sp>
        <p:nvSpPr>
          <p:cNvPr id="4" name="矩形 3">
            <a:extLst>
              <a:ext uri="{FF2B5EF4-FFF2-40B4-BE49-F238E27FC236}">
                <a16:creationId xmlns:a16="http://schemas.microsoft.com/office/drawing/2014/main" id="{5666938A-8343-41D9-91A1-B54FBA9B1CD8}"/>
              </a:ext>
            </a:extLst>
          </p:cNvPr>
          <p:cNvSpPr/>
          <p:nvPr/>
        </p:nvSpPr>
        <p:spPr>
          <a:xfrm>
            <a:off x="853440" y="1969721"/>
            <a:ext cx="7437120" cy="2677656"/>
          </a:xfrm>
          <a:prstGeom prst="rect">
            <a:avLst/>
          </a:prstGeom>
        </p:spPr>
        <p:txBody>
          <a:bodyPr wrap="square">
            <a:spAutoFit/>
          </a:bodyPr>
          <a:lstStyle/>
          <a:p>
            <a:r>
              <a:rPr lang="zh-CN" altLang="en-US" dirty="0"/>
              <a:t>即当用户接收电子邮件时，所有的信件都从服务器上清除并下载到客户机。在整个收信过程中，用户无法知道邮件的具体信息，只有照单全收入硬盘后，才能慢慢浏览和删除。这使用户几乎没有对邮件接收的控制决定权。一旦碰上邮箱被轰炸，或有比较大的邮件，用户不能通过分析邮件的内容及发信人地址来决定是否下载或删除，从而造成系统资源的浪费。</a:t>
            </a:r>
          </a:p>
        </p:txBody>
      </p:sp>
    </p:spTree>
    <p:extLst>
      <p:ext uri="{BB962C8B-B14F-4D97-AF65-F5344CB8AC3E}">
        <p14:creationId xmlns:p14="http://schemas.microsoft.com/office/powerpoint/2010/main" val="2425399551"/>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矩形 1">
            <a:extLst>
              <a:ext uri="{FF2B5EF4-FFF2-40B4-BE49-F238E27FC236}">
                <a16:creationId xmlns:a16="http://schemas.microsoft.com/office/drawing/2014/main" id="{F1C4B01A-5D91-466D-B31A-226DBFE5DF4A}"/>
              </a:ext>
            </a:extLst>
          </p:cNvPr>
          <p:cNvSpPr>
            <a:spLocks noChangeArrowheads="1"/>
          </p:cNvSpPr>
          <p:nvPr/>
        </p:nvSpPr>
        <p:spPr bwMode="auto">
          <a:xfrm>
            <a:off x="1035050" y="1330325"/>
            <a:ext cx="1993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 IMAP </a:t>
            </a:r>
            <a:r>
              <a:rPr lang="zh-CN" altLang="en-US" sz="2400"/>
              <a:t>协议</a:t>
            </a:r>
          </a:p>
        </p:txBody>
      </p:sp>
      <p:sp>
        <p:nvSpPr>
          <p:cNvPr id="88067" name="矩形 3">
            <a:extLst>
              <a:ext uri="{FF2B5EF4-FFF2-40B4-BE49-F238E27FC236}">
                <a16:creationId xmlns:a16="http://schemas.microsoft.com/office/drawing/2014/main" id="{316D6D8E-B22D-47A0-89D9-79944B53A770}"/>
              </a:ext>
            </a:extLst>
          </p:cNvPr>
          <p:cNvSpPr>
            <a:spLocks noChangeArrowheads="1"/>
          </p:cNvSpPr>
          <p:nvPr/>
        </p:nvSpPr>
        <p:spPr bwMode="auto">
          <a:xfrm>
            <a:off x="629285" y="1934180"/>
            <a:ext cx="795083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dirty="0"/>
              <a:t>Internet</a:t>
            </a:r>
            <a:r>
              <a:rPr lang="zh-CN" altLang="en-US" sz="2400" dirty="0"/>
              <a:t>邮件访问协议（</a:t>
            </a:r>
            <a:r>
              <a:rPr lang="en-US" altLang="zh-CN" sz="2400" dirty="0"/>
              <a:t>Internet Mail Access Protocol</a:t>
            </a:r>
            <a:r>
              <a:rPr lang="zh-CN" altLang="en-US" sz="2400" dirty="0"/>
              <a:t>，</a:t>
            </a:r>
            <a:r>
              <a:rPr lang="en-US" altLang="zh-CN" sz="2400" dirty="0"/>
              <a:t>IMAP</a:t>
            </a:r>
            <a:r>
              <a:rPr lang="zh-CN" altLang="en-US" sz="2400" dirty="0"/>
              <a:t>），以前称为交互式邮件访问协议（</a:t>
            </a:r>
            <a:r>
              <a:rPr lang="en-US" altLang="zh-CN" sz="2400" dirty="0"/>
              <a:t>Interactive Mail Access Protocol</a:t>
            </a:r>
            <a:r>
              <a:rPr lang="zh-CN" altLang="en-US" sz="2400" dirty="0"/>
              <a:t>），目前为版本</a:t>
            </a:r>
            <a:r>
              <a:rPr lang="en-US" altLang="zh-CN" sz="2400" dirty="0"/>
              <a:t>4</a:t>
            </a:r>
            <a:r>
              <a:rPr lang="zh-CN" altLang="en-US" sz="2400" dirty="0"/>
              <a:t>，</a:t>
            </a:r>
            <a:r>
              <a:rPr lang="en-US" altLang="zh-CN" sz="2400" dirty="0"/>
              <a:t>IMAP4</a:t>
            </a:r>
            <a:r>
              <a:rPr lang="zh-CN" altLang="en-US" sz="2400" dirty="0"/>
              <a:t>。</a:t>
            </a:r>
          </a:p>
        </p:txBody>
      </p:sp>
      <p:sp>
        <p:nvSpPr>
          <p:cNvPr id="2" name="矩形 1">
            <a:extLst>
              <a:ext uri="{FF2B5EF4-FFF2-40B4-BE49-F238E27FC236}">
                <a16:creationId xmlns:a16="http://schemas.microsoft.com/office/drawing/2014/main" id="{71F8A9CE-37C3-4EE1-9318-1B4F665D0C25}"/>
              </a:ext>
            </a:extLst>
          </p:cNvPr>
          <p:cNvSpPr/>
          <p:nvPr/>
        </p:nvSpPr>
        <p:spPr>
          <a:xfrm>
            <a:off x="629285" y="3277810"/>
            <a:ext cx="8011795" cy="1569660"/>
          </a:xfrm>
          <a:prstGeom prst="rect">
            <a:avLst/>
          </a:prstGeom>
        </p:spPr>
        <p:txBody>
          <a:bodyPr wrap="square">
            <a:spAutoFit/>
          </a:bodyPr>
          <a:lstStyle/>
          <a:p>
            <a:r>
              <a:rPr lang="zh-CN" altLang="en-US" dirty="0"/>
              <a:t>和</a:t>
            </a:r>
            <a:r>
              <a:rPr lang="en-US" altLang="zh-CN" dirty="0"/>
              <a:t>POP3</a:t>
            </a:r>
            <a:r>
              <a:rPr lang="zh-CN" altLang="en-US" dirty="0"/>
              <a:t>一样，</a:t>
            </a:r>
            <a:r>
              <a:rPr lang="en-US" altLang="zh-CN" dirty="0"/>
              <a:t>IMAP</a:t>
            </a:r>
            <a:r>
              <a:rPr lang="zh-CN" altLang="en-US" dirty="0"/>
              <a:t>也是一个用于接收邮件的协议。和</a:t>
            </a:r>
            <a:r>
              <a:rPr lang="en-US" altLang="zh-CN" dirty="0"/>
              <a:t>POP3</a:t>
            </a:r>
            <a:r>
              <a:rPr lang="zh-CN" altLang="en-US" dirty="0"/>
              <a:t>最明显的不同是：用户既可以通过客户端在线或者离线访问邮件服务器上的邮件，也能交互式的操作邮件服务器上的邮件，从而可以不需要将邮件下载到本地。</a:t>
            </a:r>
          </a:p>
        </p:txBody>
      </p:sp>
      <p:sp>
        <p:nvSpPr>
          <p:cNvPr id="7" name="矩形 4">
            <a:extLst>
              <a:ext uri="{FF2B5EF4-FFF2-40B4-BE49-F238E27FC236}">
                <a16:creationId xmlns:a16="http://schemas.microsoft.com/office/drawing/2014/main" id="{DFC0AAAB-2EAB-4857-BCA7-D41E30D351BC}"/>
              </a:ext>
            </a:extLst>
          </p:cNvPr>
          <p:cNvSpPr>
            <a:spLocks noChangeArrowheads="1"/>
          </p:cNvSpPr>
          <p:nvPr/>
        </p:nvSpPr>
        <p:spPr bwMode="auto">
          <a:xfrm>
            <a:off x="629285" y="4990950"/>
            <a:ext cx="8162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dirty="0"/>
              <a:t>IMAP</a:t>
            </a:r>
            <a:r>
              <a:rPr lang="zh-CN" altLang="en-US" sz="2400" dirty="0"/>
              <a:t>协议运行在</a:t>
            </a:r>
            <a:r>
              <a:rPr lang="en-US" altLang="zh-CN" sz="2400" dirty="0"/>
              <a:t>TCP/IP</a:t>
            </a:r>
            <a:r>
              <a:rPr lang="zh-CN" altLang="en-US" sz="2400" dirty="0"/>
              <a:t>协议之上，使用</a:t>
            </a:r>
            <a:r>
              <a:rPr lang="en-US" altLang="zh-CN" sz="2400" dirty="0"/>
              <a:t>TCP</a:t>
            </a:r>
            <a:r>
              <a:rPr lang="zh-CN" altLang="en-US" sz="2400" dirty="0"/>
              <a:t>协议，端口号为</a:t>
            </a:r>
            <a:r>
              <a:rPr lang="en-US" altLang="zh-CN" sz="2400" dirty="0"/>
              <a:t>143</a:t>
            </a:r>
            <a:r>
              <a:rPr lang="zh-CN" altLang="en-US" sz="2400" dirty="0"/>
              <a:t>。通过</a:t>
            </a:r>
            <a:r>
              <a:rPr lang="en-US" altLang="zh-CN" sz="2400" dirty="0"/>
              <a:t>SSL</a:t>
            </a:r>
            <a:r>
              <a:rPr lang="zh-CN" altLang="en-US" sz="2400" dirty="0"/>
              <a:t>协议加密之后的默认端口是</a:t>
            </a:r>
            <a:r>
              <a:rPr lang="en-US" altLang="zh-CN" sz="2400" dirty="0"/>
              <a:t>993</a:t>
            </a:r>
            <a:r>
              <a:rPr lang="zh-CN" altLang="en-US" sz="2400" dirty="0"/>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0F38A96-A810-4E64-98E0-4CD1146EBE6A}"/>
              </a:ext>
            </a:extLst>
          </p:cNvPr>
          <p:cNvSpPr/>
          <p:nvPr/>
        </p:nvSpPr>
        <p:spPr>
          <a:xfrm>
            <a:off x="1133475" y="1298575"/>
            <a:ext cx="2212975" cy="460375"/>
          </a:xfrm>
          <a:prstGeom prst="rect">
            <a:avLst/>
          </a:prstGeom>
          <a:noFill/>
        </p:spPr>
        <p:txBody>
          <a:bodyPr>
            <a:spAutoFit/>
          </a:bodyPr>
          <a:lstStyle/>
          <a:p>
            <a:pPr>
              <a:buClr>
                <a:srgbClr val="C00000"/>
              </a:buClr>
              <a:defRPr/>
            </a:pPr>
            <a:r>
              <a:rPr lang="zh-CN" altLang="en-US" dirty="0">
                <a:latin typeface="+mj-ea"/>
                <a:ea typeface="+mj-ea"/>
              </a:rPr>
              <a:t>（</a:t>
            </a:r>
            <a:r>
              <a:rPr lang="en-US" altLang="zh-CN" dirty="0">
                <a:latin typeface="+mj-ea"/>
                <a:ea typeface="+mj-ea"/>
              </a:rPr>
              <a:t>3</a:t>
            </a:r>
            <a:r>
              <a:rPr lang="zh-CN" altLang="en-US" dirty="0">
                <a:latin typeface="+mj-ea"/>
                <a:ea typeface="+mj-ea"/>
              </a:rPr>
              <a:t>）混合模式</a:t>
            </a:r>
          </a:p>
        </p:txBody>
      </p:sp>
      <p:sp>
        <p:nvSpPr>
          <p:cNvPr id="33795" name="文本框 2">
            <a:extLst>
              <a:ext uri="{FF2B5EF4-FFF2-40B4-BE49-F238E27FC236}">
                <a16:creationId xmlns:a16="http://schemas.microsoft.com/office/drawing/2014/main" id="{0102F069-7E2F-4885-A750-2F2A0F8CD974}"/>
              </a:ext>
            </a:extLst>
          </p:cNvPr>
          <p:cNvSpPr txBox="1">
            <a:spLocks noChangeArrowheads="1"/>
          </p:cNvSpPr>
          <p:nvPr/>
        </p:nvSpPr>
        <p:spPr bwMode="auto">
          <a:xfrm>
            <a:off x="1133475" y="2027238"/>
            <a:ext cx="7175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一种混合了</a:t>
            </a:r>
            <a:r>
              <a:rPr lang="en-US" altLang="zh-CN" sz="2400"/>
              <a:t>C/S</a:t>
            </a:r>
            <a:r>
              <a:rPr lang="zh-CN" altLang="en-US" sz="2400"/>
              <a:t>和</a:t>
            </a:r>
            <a:r>
              <a:rPr lang="en-US" altLang="zh-CN" sz="2400"/>
              <a:t>P2P</a:t>
            </a:r>
            <a:r>
              <a:rPr lang="zh-CN" altLang="en-US" sz="2400"/>
              <a:t>的通信模式，兼具二者特点。</a:t>
            </a:r>
            <a:endParaRPr lang="en-US" altLang="zh-CN" sz="2400"/>
          </a:p>
        </p:txBody>
      </p:sp>
      <p:sp>
        <p:nvSpPr>
          <p:cNvPr id="33796" name="文本框 3">
            <a:extLst>
              <a:ext uri="{FF2B5EF4-FFF2-40B4-BE49-F238E27FC236}">
                <a16:creationId xmlns:a16="http://schemas.microsoft.com/office/drawing/2014/main" id="{E42CC4CC-9533-499F-9B83-836A61E834EC}"/>
              </a:ext>
            </a:extLst>
          </p:cNvPr>
          <p:cNvSpPr txBox="1">
            <a:spLocks noChangeArrowheads="1"/>
          </p:cNvSpPr>
          <p:nvPr/>
        </p:nvSpPr>
        <p:spPr bwMode="auto">
          <a:xfrm>
            <a:off x="1133475" y="2757488"/>
            <a:ext cx="2235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通常是：</a:t>
            </a:r>
          </a:p>
        </p:txBody>
      </p:sp>
      <p:sp>
        <p:nvSpPr>
          <p:cNvPr id="33797" name="文本框 4">
            <a:extLst>
              <a:ext uri="{FF2B5EF4-FFF2-40B4-BE49-F238E27FC236}">
                <a16:creationId xmlns:a16="http://schemas.microsoft.com/office/drawing/2014/main" id="{C4F288BB-495B-4ABB-ACED-A528224DA0F1}"/>
              </a:ext>
            </a:extLst>
          </p:cNvPr>
          <p:cNvSpPr txBox="1">
            <a:spLocks noChangeArrowheads="1"/>
          </p:cNvSpPr>
          <p:nvPr/>
        </p:nvSpPr>
        <p:spPr bwMode="auto">
          <a:xfrm>
            <a:off x="1133475" y="3429000"/>
            <a:ext cx="6361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服务器：负责全局性的服务，如搜索等。</a:t>
            </a:r>
          </a:p>
        </p:txBody>
      </p:sp>
      <p:sp>
        <p:nvSpPr>
          <p:cNvPr id="33798" name="文本框 5">
            <a:extLst>
              <a:ext uri="{FF2B5EF4-FFF2-40B4-BE49-F238E27FC236}">
                <a16:creationId xmlns:a16="http://schemas.microsoft.com/office/drawing/2014/main" id="{9531B083-142B-4E37-97D8-11BD35E53320}"/>
              </a:ext>
            </a:extLst>
          </p:cNvPr>
          <p:cNvSpPr txBox="1">
            <a:spLocks noChangeArrowheads="1"/>
          </p:cNvSpPr>
          <p:nvPr/>
        </p:nvSpPr>
        <p:spPr bwMode="auto">
          <a:xfrm>
            <a:off x="1133475" y="4198938"/>
            <a:ext cx="5486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
                <a:srgbClr val="C00000"/>
              </a:buClr>
              <a:buSzTx/>
              <a:buFont typeface="Wingdings" panose="05000000000000000000" pitchFamily="2" charset="2"/>
              <a:buChar char="n"/>
            </a:pPr>
            <a:r>
              <a:rPr lang="zh-CN" altLang="en-US" sz="2400"/>
              <a:t>客户端：负责提供具体的服务。</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CB473B9-6558-4C0B-B825-7967812EAB8C}"/>
              </a:ext>
            </a:extLst>
          </p:cNvPr>
          <p:cNvSpPr txBox="1">
            <a:spLocks noChangeArrowheads="1"/>
          </p:cNvSpPr>
          <p:nvPr/>
        </p:nvSpPr>
        <p:spPr bwMode="auto">
          <a:xfrm>
            <a:off x="431800" y="1792288"/>
            <a:ext cx="8280400" cy="375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just" eaLnBrk="1" hangingPunct="1">
              <a:lnSpc>
                <a:spcPct val="105000"/>
              </a:lnSpc>
              <a:buClr>
                <a:srgbClr val="3333CC"/>
              </a:buClr>
              <a:defRPr/>
            </a:pPr>
            <a:r>
              <a:rPr lang="en-US" altLang="zh-CN" sz="2400" b="0" kern="0" dirty="0">
                <a:latin typeface="+mn-ea"/>
              </a:rPr>
              <a:t>IMAP</a:t>
            </a:r>
            <a:r>
              <a:rPr lang="zh-CN" altLang="en-US" sz="2400" b="0" kern="0" dirty="0">
                <a:latin typeface="+mn-ea"/>
              </a:rPr>
              <a:t>最大的好处就是用户可以在不同的地方使用不同的计算机随时上网阅读和处理自己的邮件。</a:t>
            </a:r>
          </a:p>
          <a:p>
            <a:pPr algn="just" eaLnBrk="1" hangingPunct="1">
              <a:lnSpc>
                <a:spcPct val="105000"/>
              </a:lnSpc>
              <a:buClr>
                <a:srgbClr val="3333CC"/>
              </a:buClr>
              <a:defRPr/>
            </a:pPr>
            <a:r>
              <a:rPr lang="en-US" altLang="zh-CN" sz="2400" b="0" kern="0" dirty="0">
                <a:latin typeface="+mn-ea"/>
              </a:rPr>
              <a:t>IMAP</a:t>
            </a:r>
            <a:r>
              <a:rPr lang="zh-CN" altLang="en-US" sz="2400" b="0" kern="0" dirty="0">
                <a:latin typeface="+mn-ea"/>
              </a:rPr>
              <a:t>还允许收件人只读取邮件中的某一个部分。例如，收到了一个带有视频附件（此文件可能很大）的邮件。为了节省时间，可以先下载邮件的正文部分，待以后有时间再读取或下载这个很长的附件。</a:t>
            </a:r>
          </a:p>
          <a:p>
            <a:pPr algn="just" eaLnBrk="1" hangingPunct="1">
              <a:lnSpc>
                <a:spcPct val="105000"/>
              </a:lnSpc>
              <a:buClr>
                <a:srgbClr val="3333CC"/>
              </a:buClr>
              <a:defRPr/>
            </a:pPr>
            <a:r>
              <a:rPr lang="en-US" altLang="zh-CN" sz="2400" b="0" kern="0" dirty="0">
                <a:latin typeface="+mn-ea"/>
              </a:rPr>
              <a:t>IMAP </a:t>
            </a:r>
            <a:r>
              <a:rPr lang="zh-CN" altLang="en-US" sz="2400" b="0" kern="0" dirty="0">
                <a:latin typeface="+mn-ea"/>
              </a:rPr>
              <a:t>的缺点是如果用户没有将邮件复制到自己的主机上，则邮件一直是存放在 </a:t>
            </a:r>
            <a:r>
              <a:rPr lang="en-US" altLang="zh-CN" sz="2400" b="0" kern="0" dirty="0">
                <a:latin typeface="+mn-ea"/>
              </a:rPr>
              <a:t>IMAP </a:t>
            </a:r>
            <a:r>
              <a:rPr lang="zh-CN" altLang="en-US" sz="2400" b="0" kern="0" dirty="0">
                <a:latin typeface="+mn-ea"/>
              </a:rPr>
              <a:t>服务器上。因此用户需要经常与 </a:t>
            </a:r>
            <a:r>
              <a:rPr lang="en-US" altLang="zh-CN" sz="2400" b="0" kern="0" dirty="0">
                <a:latin typeface="+mn-ea"/>
              </a:rPr>
              <a:t>IMAP </a:t>
            </a:r>
            <a:r>
              <a:rPr lang="zh-CN" altLang="en-US" sz="2400" b="0" kern="0" dirty="0">
                <a:latin typeface="+mn-ea"/>
              </a:rPr>
              <a:t>服务器建立连接。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AE4FBBC-D59F-475D-BDE3-E94E1147C083}"/>
              </a:ext>
            </a:extLst>
          </p:cNvPr>
          <p:cNvSpPr/>
          <p:nvPr/>
        </p:nvSpPr>
        <p:spPr>
          <a:xfrm>
            <a:off x="670560" y="1380798"/>
            <a:ext cx="8084820" cy="3416320"/>
          </a:xfrm>
          <a:prstGeom prst="rect">
            <a:avLst/>
          </a:prstGeom>
        </p:spPr>
        <p:txBody>
          <a:bodyPr wrap="square">
            <a:spAutoFit/>
          </a:bodyPr>
          <a:lstStyle/>
          <a:p>
            <a:r>
              <a:rPr lang="zh-CN" altLang="en-US" dirty="0"/>
              <a:t>（</a:t>
            </a:r>
            <a:r>
              <a:rPr lang="en-US" altLang="zh-CN" dirty="0"/>
              <a:t>1</a:t>
            </a:r>
            <a:r>
              <a:rPr lang="zh-CN" altLang="en-US" dirty="0"/>
              <a:t>）</a:t>
            </a:r>
            <a:r>
              <a:rPr lang="en-US" altLang="zh-CN" dirty="0"/>
              <a:t>IMAP4</a:t>
            </a:r>
            <a:r>
              <a:rPr lang="zh-CN" altLang="en-US" dirty="0"/>
              <a:t>支持离线和在线两种模式来传输数据。在离线方式中，和</a:t>
            </a:r>
            <a:r>
              <a:rPr lang="en-US" altLang="zh-CN" dirty="0"/>
              <a:t>POP3</a:t>
            </a:r>
            <a:r>
              <a:rPr lang="zh-CN" altLang="en-US" dirty="0"/>
              <a:t>一样，</a:t>
            </a:r>
            <a:r>
              <a:rPr lang="en-US" altLang="zh-CN" dirty="0"/>
              <a:t>IMAP4</a:t>
            </a:r>
            <a:r>
              <a:rPr lang="zh-CN" altLang="en-US" dirty="0"/>
              <a:t>客户端程序会间断的连接服务器，当客户端需要接受或者发送邮件时才会于服务器建立连接；在线模式中，由客户端直接操作服务器上的邮件，而不需要把邮件下载到本地才能阅读，（即使用户把邮件下载到本地，服务器上也会存一份 副本）。用户可以通过客户端程序或者</a:t>
            </a:r>
            <a:r>
              <a:rPr lang="en-US" altLang="zh-CN" dirty="0"/>
              <a:t>Web</a:t>
            </a:r>
            <a:r>
              <a:rPr lang="zh-CN" altLang="en-US" dirty="0"/>
              <a:t>在线浏览邮件（</a:t>
            </a:r>
            <a:r>
              <a:rPr lang="en-US" altLang="zh-CN" dirty="0"/>
              <a:t>IMAP4</a:t>
            </a:r>
            <a:r>
              <a:rPr lang="zh-CN" altLang="en-US" dirty="0"/>
              <a:t>提供的浏览功能可以让你在阅读完所有的邮件到达时间、主题、发件人、大小等信息，同时还可以选择性下载附件）。</a:t>
            </a:r>
          </a:p>
        </p:txBody>
      </p:sp>
      <p:sp>
        <p:nvSpPr>
          <p:cNvPr id="3" name="矩形 2">
            <a:extLst>
              <a:ext uri="{FF2B5EF4-FFF2-40B4-BE49-F238E27FC236}">
                <a16:creationId xmlns:a16="http://schemas.microsoft.com/office/drawing/2014/main" id="{05F3A75D-D2E7-49E0-A898-CA416605F2F8}"/>
              </a:ext>
            </a:extLst>
          </p:cNvPr>
          <p:cNvSpPr/>
          <p:nvPr/>
        </p:nvSpPr>
        <p:spPr>
          <a:xfrm>
            <a:off x="3235737" y="363528"/>
            <a:ext cx="2672526" cy="461665"/>
          </a:xfrm>
          <a:prstGeom prst="rect">
            <a:avLst/>
          </a:prstGeom>
        </p:spPr>
        <p:txBody>
          <a:bodyPr wrap="none">
            <a:spAutoFit/>
          </a:bodyPr>
          <a:lstStyle/>
          <a:p>
            <a:r>
              <a:rPr lang="en-US" altLang="zh-CN" dirty="0"/>
              <a:t>IMAP4</a:t>
            </a:r>
            <a:r>
              <a:rPr lang="zh-CN" altLang="en-US" dirty="0"/>
              <a:t>的主要特点</a:t>
            </a:r>
          </a:p>
        </p:txBody>
      </p:sp>
      <p:sp>
        <p:nvSpPr>
          <p:cNvPr id="4" name="矩形 3">
            <a:extLst>
              <a:ext uri="{FF2B5EF4-FFF2-40B4-BE49-F238E27FC236}">
                <a16:creationId xmlns:a16="http://schemas.microsoft.com/office/drawing/2014/main" id="{7D7A5C2C-037A-429A-9E21-8400DAA2B781}"/>
              </a:ext>
            </a:extLst>
          </p:cNvPr>
          <p:cNvSpPr/>
          <p:nvPr/>
        </p:nvSpPr>
        <p:spPr>
          <a:xfrm>
            <a:off x="670560" y="4924812"/>
            <a:ext cx="8084820" cy="830997"/>
          </a:xfrm>
          <a:prstGeom prst="rect">
            <a:avLst/>
          </a:prstGeom>
        </p:spPr>
        <p:txBody>
          <a:bodyPr wrap="square">
            <a:spAutoFit/>
          </a:bodyPr>
          <a:lstStyle/>
          <a:p>
            <a:r>
              <a:rPr lang="zh-CN" altLang="en-US" dirty="0"/>
              <a:t>因此，</a:t>
            </a:r>
            <a:r>
              <a:rPr lang="en-US" altLang="zh-CN" dirty="0"/>
              <a:t>IMAP4</a:t>
            </a:r>
            <a:r>
              <a:rPr lang="zh-CN" altLang="en-US" dirty="0"/>
              <a:t>用户可以在不同的地方使用不同的计算机随时上网阅读和处理自己的邮件。</a:t>
            </a:r>
          </a:p>
        </p:txBody>
      </p:sp>
    </p:spTree>
    <p:extLst>
      <p:ext uri="{BB962C8B-B14F-4D97-AF65-F5344CB8AC3E}">
        <p14:creationId xmlns:p14="http://schemas.microsoft.com/office/powerpoint/2010/main" val="263203735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84531B-AC28-44EE-854B-3B8933DDCE2C}"/>
              </a:ext>
            </a:extLst>
          </p:cNvPr>
          <p:cNvSpPr/>
          <p:nvPr/>
        </p:nvSpPr>
        <p:spPr>
          <a:xfrm>
            <a:off x="594360" y="1351508"/>
            <a:ext cx="8100060" cy="2677656"/>
          </a:xfrm>
          <a:prstGeom prst="rect">
            <a:avLst/>
          </a:prstGeom>
        </p:spPr>
        <p:txBody>
          <a:bodyPr wrap="square">
            <a:spAutoFit/>
          </a:bodyPr>
          <a:lstStyle/>
          <a:p>
            <a:r>
              <a:rPr lang="zh-CN" altLang="en-US" dirty="0"/>
              <a:t>（</a:t>
            </a:r>
            <a:r>
              <a:rPr lang="en-US" altLang="zh-CN" dirty="0"/>
              <a:t>2</a:t>
            </a:r>
            <a:r>
              <a:rPr lang="zh-CN" altLang="en-US" dirty="0"/>
              <a:t>）</a:t>
            </a:r>
            <a:r>
              <a:rPr lang="en-US" altLang="zh-CN" dirty="0"/>
              <a:t>IMAP4</a:t>
            </a:r>
            <a:r>
              <a:rPr lang="zh-CN" altLang="en-US" dirty="0"/>
              <a:t>采用分布式存储邮件方式。当本地磁盘上的邮件状态和服务器上的邮件状态不一致时，</a:t>
            </a:r>
            <a:r>
              <a:rPr lang="en-US" altLang="zh-CN" dirty="0"/>
              <a:t>IMAP4</a:t>
            </a:r>
            <a:r>
              <a:rPr lang="zh-CN" altLang="en-US" dirty="0"/>
              <a:t>的分布式存储机制解决了这 个问题。</a:t>
            </a:r>
            <a:r>
              <a:rPr lang="en-US" altLang="zh-CN" dirty="0"/>
              <a:t>IMAP4</a:t>
            </a:r>
            <a:r>
              <a:rPr lang="zh-CN" altLang="en-US" dirty="0"/>
              <a:t>邮件的客户端软件能够记录用户在本地的操作，当连上网络后会把这些操作传送给服务器。而当用户离线的时候服务器端发生的事件，服务器也会告诉客户端软件，比如有新邮件到达等，以保持服务器和客户端的同步。   </a:t>
            </a:r>
          </a:p>
        </p:txBody>
      </p:sp>
      <p:sp>
        <p:nvSpPr>
          <p:cNvPr id="3" name="矩形 2">
            <a:extLst>
              <a:ext uri="{FF2B5EF4-FFF2-40B4-BE49-F238E27FC236}">
                <a16:creationId xmlns:a16="http://schemas.microsoft.com/office/drawing/2014/main" id="{95CEB809-AFE1-42C4-B697-20C682BB5EB8}"/>
              </a:ext>
            </a:extLst>
          </p:cNvPr>
          <p:cNvSpPr/>
          <p:nvPr/>
        </p:nvSpPr>
        <p:spPr>
          <a:xfrm>
            <a:off x="594360" y="4206111"/>
            <a:ext cx="7970520" cy="1938992"/>
          </a:xfrm>
          <a:prstGeom prst="rect">
            <a:avLst/>
          </a:prstGeom>
        </p:spPr>
        <p:txBody>
          <a:bodyPr wrap="square">
            <a:spAutoFit/>
          </a:bodyPr>
          <a:lstStyle/>
          <a:p>
            <a:r>
              <a:rPr lang="zh-CN" altLang="en-US" dirty="0"/>
              <a:t>（</a:t>
            </a:r>
            <a:r>
              <a:rPr lang="en-US" altLang="zh-CN" dirty="0"/>
              <a:t>3</a:t>
            </a:r>
            <a:r>
              <a:rPr lang="zh-CN" altLang="en-US" dirty="0"/>
              <a:t>）</a:t>
            </a:r>
            <a:r>
              <a:rPr lang="en-US" altLang="zh-CN" dirty="0"/>
              <a:t>IMAP4</a:t>
            </a:r>
            <a:r>
              <a:rPr lang="zh-CN" altLang="en-US" dirty="0"/>
              <a:t>是一种状态协议。</a:t>
            </a:r>
            <a:r>
              <a:rPr lang="en-US" altLang="zh-CN" dirty="0"/>
              <a:t>IMAP4</a:t>
            </a:r>
            <a:r>
              <a:rPr lang="zh-CN" altLang="en-US" dirty="0"/>
              <a:t>共有四种状态，分别是：未认证状态、认证状态、选中状态和离线状态。大部分的</a:t>
            </a:r>
            <a:r>
              <a:rPr lang="en-US" altLang="zh-CN" dirty="0"/>
              <a:t>IMAP4</a:t>
            </a:r>
            <a:r>
              <a:rPr lang="zh-CN" altLang="en-US" dirty="0"/>
              <a:t>命令都只会在状态下才有效。如果</a:t>
            </a:r>
            <a:r>
              <a:rPr lang="en-US" altLang="zh-CN" dirty="0"/>
              <a:t>IMAP4</a:t>
            </a:r>
            <a:r>
              <a:rPr lang="zh-CN" altLang="en-US" dirty="0"/>
              <a:t>客户端企图在不恰当的状态下发送命令，服务器将返回协议错误的失败信息，如</a:t>
            </a:r>
            <a:r>
              <a:rPr lang="en-US" altLang="zh-CN" dirty="0"/>
              <a:t>BAD</a:t>
            </a:r>
            <a:r>
              <a:rPr lang="zh-CN" altLang="en-US" dirty="0"/>
              <a:t>或</a:t>
            </a:r>
            <a:r>
              <a:rPr lang="en-US" altLang="zh-CN" dirty="0"/>
              <a:t>NO</a:t>
            </a:r>
            <a:r>
              <a:rPr lang="zh-CN" altLang="en-US" dirty="0"/>
              <a:t>等。</a:t>
            </a:r>
          </a:p>
        </p:txBody>
      </p:sp>
    </p:spTree>
    <p:extLst>
      <p:ext uri="{BB962C8B-B14F-4D97-AF65-F5344CB8AC3E}">
        <p14:creationId xmlns:p14="http://schemas.microsoft.com/office/powerpoint/2010/main" val="2029046296"/>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0C75CD1-0DBA-47F6-9E4A-51854F46E738}"/>
              </a:ext>
            </a:extLst>
          </p:cNvPr>
          <p:cNvSpPr/>
          <p:nvPr/>
        </p:nvSpPr>
        <p:spPr>
          <a:xfrm>
            <a:off x="3235737" y="363528"/>
            <a:ext cx="2672526" cy="461665"/>
          </a:xfrm>
          <a:prstGeom prst="rect">
            <a:avLst/>
          </a:prstGeom>
        </p:spPr>
        <p:txBody>
          <a:bodyPr wrap="none">
            <a:spAutoFit/>
          </a:bodyPr>
          <a:lstStyle/>
          <a:p>
            <a:r>
              <a:rPr lang="en-US" altLang="zh-CN" dirty="0"/>
              <a:t>IMAP4</a:t>
            </a:r>
            <a:r>
              <a:rPr lang="zh-CN" altLang="en-US" dirty="0"/>
              <a:t>的主要功能</a:t>
            </a:r>
          </a:p>
        </p:txBody>
      </p:sp>
      <p:sp>
        <p:nvSpPr>
          <p:cNvPr id="6" name="矩形 5">
            <a:extLst>
              <a:ext uri="{FF2B5EF4-FFF2-40B4-BE49-F238E27FC236}">
                <a16:creationId xmlns:a16="http://schemas.microsoft.com/office/drawing/2014/main" id="{8968FD08-5627-416F-9998-D6321554223B}"/>
              </a:ext>
            </a:extLst>
          </p:cNvPr>
          <p:cNvSpPr/>
          <p:nvPr/>
        </p:nvSpPr>
        <p:spPr>
          <a:xfrm>
            <a:off x="380682" y="1872169"/>
            <a:ext cx="8336598" cy="1200329"/>
          </a:xfrm>
          <a:prstGeom prst="rect">
            <a:avLst/>
          </a:prstGeom>
        </p:spPr>
        <p:txBody>
          <a:bodyPr wrap="square">
            <a:spAutoFit/>
          </a:bodyPr>
          <a:lstStyle/>
          <a:p>
            <a:r>
              <a:rPr lang="zh-CN" altLang="en-US" dirty="0"/>
              <a:t>（</a:t>
            </a:r>
            <a:r>
              <a:rPr lang="en-US" altLang="zh-CN" dirty="0"/>
              <a:t>1</a:t>
            </a:r>
            <a:r>
              <a:rPr lang="zh-CN" altLang="en-US" dirty="0"/>
              <a:t>）支持在线和离线两种操作模式。只要客户端处于活跃状态，并且有需要下载的新邮件，则客户端就会一直与服务器保持连接，因此使用</a:t>
            </a:r>
            <a:r>
              <a:rPr lang="en-US" altLang="zh-CN" dirty="0"/>
              <a:t>IMAP4</a:t>
            </a:r>
            <a:r>
              <a:rPr lang="zh-CN" altLang="en-US" dirty="0"/>
              <a:t>模式可以获得更快的响应时间。   </a:t>
            </a:r>
          </a:p>
        </p:txBody>
      </p:sp>
      <p:sp>
        <p:nvSpPr>
          <p:cNvPr id="7" name="矩形 6">
            <a:extLst>
              <a:ext uri="{FF2B5EF4-FFF2-40B4-BE49-F238E27FC236}">
                <a16:creationId xmlns:a16="http://schemas.microsoft.com/office/drawing/2014/main" id="{43AE7970-9062-45B8-9B52-ADB4452F88EA}"/>
              </a:ext>
            </a:extLst>
          </p:cNvPr>
          <p:cNvSpPr/>
          <p:nvPr/>
        </p:nvSpPr>
        <p:spPr>
          <a:xfrm>
            <a:off x="380682" y="3270141"/>
            <a:ext cx="8336598" cy="1200329"/>
          </a:xfrm>
          <a:prstGeom prst="rect">
            <a:avLst/>
          </a:prstGeom>
        </p:spPr>
        <p:txBody>
          <a:bodyPr wrap="square">
            <a:spAutoFit/>
          </a:bodyPr>
          <a:lstStyle/>
          <a:p>
            <a:r>
              <a:rPr lang="zh-CN" altLang="en-US" dirty="0"/>
              <a:t>（</a:t>
            </a:r>
            <a:r>
              <a:rPr lang="en-US" altLang="zh-CN" dirty="0"/>
              <a:t>2</a:t>
            </a:r>
            <a:r>
              <a:rPr lang="zh-CN" altLang="en-US" dirty="0"/>
              <a:t>）支持多个客户端同时连接到一个邮箱。</a:t>
            </a:r>
            <a:r>
              <a:rPr lang="en-US" altLang="zh-CN" dirty="0"/>
              <a:t>IMAP4</a:t>
            </a:r>
            <a:r>
              <a:rPr lang="zh-CN" altLang="en-US" dirty="0"/>
              <a:t>协议允许多个用户同时访问邮箱，同时提供一种机制让客户能够感知其他当前连接到这个邮箱的用户所做的操作。</a:t>
            </a:r>
          </a:p>
        </p:txBody>
      </p:sp>
      <p:sp>
        <p:nvSpPr>
          <p:cNvPr id="8" name="矩形 7">
            <a:extLst>
              <a:ext uri="{FF2B5EF4-FFF2-40B4-BE49-F238E27FC236}">
                <a16:creationId xmlns:a16="http://schemas.microsoft.com/office/drawing/2014/main" id="{2495E156-610D-44FE-8FBB-C9550E6C1B0A}"/>
              </a:ext>
            </a:extLst>
          </p:cNvPr>
          <p:cNvSpPr/>
          <p:nvPr/>
        </p:nvSpPr>
        <p:spPr>
          <a:xfrm>
            <a:off x="380682" y="4668113"/>
            <a:ext cx="8336598" cy="1569660"/>
          </a:xfrm>
          <a:prstGeom prst="rect">
            <a:avLst/>
          </a:prstGeom>
        </p:spPr>
        <p:txBody>
          <a:bodyPr wrap="square">
            <a:spAutoFit/>
          </a:bodyPr>
          <a:lstStyle/>
          <a:p>
            <a:r>
              <a:rPr lang="zh-CN" altLang="en-US" dirty="0"/>
              <a:t>（</a:t>
            </a:r>
            <a:r>
              <a:rPr lang="en-US" altLang="zh-CN" dirty="0"/>
              <a:t>3</a:t>
            </a:r>
            <a:r>
              <a:rPr lang="zh-CN" altLang="en-US" dirty="0"/>
              <a:t>）支持访问邮件中的</a:t>
            </a:r>
            <a:r>
              <a:rPr lang="en-US" altLang="zh-CN" dirty="0"/>
              <a:t>MIME</a:t>
            </a:r>
            <a:r>
              <a:rPr lang="zh-CN" altLang="en-US" dirty="0"/>
              <a:t>部分和部分获取。</a:t>
            </a:r>
            <a:r>
              <a:rPr lang="en-US" altLang="zh-CN" dirty="0"/>
              <a:t>IMAP4 </a:t>
            </a:r>
            <a:r>
              <a:rPr lang="zh-CN" altLang="en-US" dirty="0"/>
              <a:t>协议允许客户端获取任何独立的</a:t>
            </a:r>
            <a:r>
              <a:rPr lang="en-US" altLang="zh-CN" dirty="0"/>
              <a:t>MIME</a:t>
            </a:r>
            <a:r>
              <a:rPr lang="zh-CN" altLang="en-US" dirty="0"/>
              <a:t>部分和获取信息的一部分或者全部。使得用户无需下载附件就可以浏览消息内容或者在获取内容的同时浏览。   </a:t>
            </a:r>
          </a:p>
        </p:txBody>
      </p:sp>
      <p:sp>
        <p:nvSpPr>
          <p:cNvPr id="9" name="矩形 8">
            <a:extLst>
              <a:ext uri="{FF2B5EF4-FFF2-40B4-BE49-F238E27FC236}">
                <a16:creationId xmlns:a16="http://schemas.microsoft.com/office/drawing/2014/main" id="{F277BB1C-9524-4AEF-980F-B65C90900EAD}"/>
              </a:ext>
            </a:extLst>
          </p:cNvPr>
          <p:cNvSpPr/>
          <p:nvPr/>
        </p:nvSpPr>
        <p:spPr>
          <a:xfrm>
            <a:off x="581342" y="1212861"/>
            <a:ext cx="8257857" cy="461665"/>
          </a:xfrm>
          <a:prstGeom prst="rect">
            <a:avLst/>
          </a:prstGeom>
        </p:spPr>
        <p:txBody>
          <a:bodyPr wrap="square">
            <a:spAutoFit/>
          </a:bodyPr>
          <a:lstStyle/>
          <a:p>
            <a:r>
              <a:rPr lang="en-US" altLang="zh-CN" dirty="0"/>
              <a:t>IMAP</a:t>
            </a:r>
            <a:r>
              <a:rPr lang="zh-CN" altLang="en-US" dirty="0"/>
              <a:t>协议克服</a:t>
            </a:r>
            <a:r>
              <a:rPr lang="en-US" altLang="zh-CN" dirty="0"/>
              <a:t>POP3</a:t>
            </a:r>
            <a:r>
              <a:rPr lang="zh-CN" altLang="en-US" dirty="0"/>
              <a:t>的缺陷，并且还提供了更强大的功能。</a:t>
            </a:r>
          </a:p>
        </p:txBody>
      </p:sp>
    </p:spTree>
    <p:extLst>
      <p:ext uri="{BB962C8B-B14F-4D97-AF65-F5344CB8AC3E}">
        <p14:creationId xmlns:p14="http://schemas.microsoft.com/office/powerpoint/2010/main" val="2520447530"/>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0A255D2-FBDD-478C-A842-D15D87D13CD2}"/>
              </a:ext>
            </a:extLst>
          </p:cNvPr>
          <p:cNvSpPr/>
          <p:nvPr/>
        </p:nvSpPr>
        <p:spPr>
          <a:xfrm>
            <a:off x="480060" y="1173669"/>
            <a:ext cx="8161020" cy="1200329"/>
          </a:xfrm>
          <a:prstGeom prst="rect">
            <a:avLst/>
          </a:prstGeom>
        </p:spPr>
        <p:txBody>
          <a:bodyPr wrap="square">
            <a:spAutoFit/>
          </a:bodyPr>
          <a:lstStyle/>
          <a:p>
            <a:r>
              <a:rPr lang="zh-CN" altLang="en-US" dirty="0"/>
              <a:t>（</a:t>
            </a:r>
            <a:r>
              <a:rPr lang="en-US" altLang="zh-CN" dirty="0"/>
              <a:t>4</a:t>
            </a:r>
            <a:r>
              <a:rPr lang="zh-CN" altLang="en-US" dirty="0"/>
              <a:t>）支持在服务器保留邮件状态信息。通过使用在</a:t>
            </a:r>
            <a:r>
              <a:rPr lang="en-US" altLang="zh-CN" dirty="0"/>
              <a:t>IMAP4</a:t>
            </a:r>
            <a:r>
              <a:rPr lang="zh-CN" altLang="en-US" dirty="0"/>
              <a:t>协议中定义的标志，客户端可以跟踪消息状态，例如是否被读取，回复，或者删除。</a:t>
            </a:r>
          </a:p>
        </p:txBody>
      </p:sp>
      <p:sp>
        <p:nvSpPr>
          <p:cNvPr id="5" name="矩形 4">
            <a:extLst>
              <a:ext uri="{FF2B5EF4-FFF2-40B4-BE49-F238E27FC236}">
                <a16:creationId xmlns:a16="http://schemas.microsoft.com/office/drawing/2014/main" id="{04EB94CC-2B8A-424A-9B5B-6247D34EE0AA}"/>
              </a:ext>
            </a:extLst>
          </p:cNvPr>
          <p:cNvSpPr/>
          <p:nvPr/>
        </p:nvSpPr>
        <p:spPr>
          <a:xfrm>
            <a:off x="480060" y="2586623"/>
            <a:ext cx="8161020" cy="1569660"/>
          </a:xfrm>
          <a:prstGeom prst="rect">
            <a:avLst/>
          </a:prstGeom>
        </p:spPr>
        <p:txBody>
          <a:bodyPr wrap="square">
            <a:spAutoFit/>
          </a:bodyPr>
          <a:lstStyle/>
          <a:p>
            <a:r>
              <a:rPr lang="zh-CN" altLang="en-US" dirty="0"/>
              <a:t>（</a:t>
            </a:r>
            <a:r>
              <a:rPr lang="en-US" altLang="zh-CN" dirty="0"/>
              <a:t>5</a:t>
            </a:r>
            <a:r>
              <a:rPr lang="zh-CN" altLang="en-US" dirty="0"/>
              <a:t>）支持在服务器上访问多个邮箱。</a:t>
            </a:r>
            <a:r>
              <a:rPr lang="en-US" altLang="zh-CN" dirty="0"/>
              <a:t>IMAP4</a:t>
            </a:r>
            <a:r>
              <a:rPr lang="zh-CN" altLang="en-US" dirty="0"/>
              <a:t>客户端可以在服务器上创建，重命名，或删除邮箱（通常以文件夹形式显现给用户）。支持多个邮箱还允许服务器提供对于共享和公共文件夹的访问。</a:t>
            </a:r>
          </a:p>
        </p:txBody>
      </p:sp>
      <p:sp>
        <p:nvSpPr>
          <p:cNvPr id="6" name="矩形 5">
            <a:extLst>
              <a:ext uri="{FF2B5EF4-FFF2-40B4-BE49-F238E27FC236}">
                <a16:creationId xmlns:a16="http://schemas.microsoft.com/office/drawing/2014/main" id="{BC708CCF-5A78-4147-8687-5E2FAECBFC14}"/>
              </a:ext>
            </a:extLst>
          </p:cNvPr>
          <p:cNvSpPr/>
          <p:nvPr/>
        </p:nvSpPr>
        <p:spPr>
          <a:xfrm>
            <a:off x="480060" y="4277628"/>
            <a:ext cx="8290878" cy="830997"/>
          </a:xfrm>
          <a:prstGeom prst="rect">
            <a:avLst/>
          </a:prstGeom>
        </p:spPr>
        <p:txBody>
          <a:bodyPr wrap="square">
            <a:spAutoFit/>
          </a:bodyPr>
          <a:lstStyle/>
          <a:p>
            <a:r>
              <a:rPr lang="zh-CN" altLang="en-US" dirty="0"/>
              <a:t>（</a:t>
            </a:r>
            <a:r>
              <a:rPr lang="en-US" altLang="zh-CN" dirty="0"/>
              <a:t>6</a:t>
            </a:r>
            <a:r>
              <a:rPr lang="zh-CN" altLang="en-US" dirty="0"/>
              <a:t>）支持服务器端搜索。</a:t>
            </a:r>
            <a:r>
              <a:rPr lang="en-US" altLang="zh-CN" dirty="0"/>
              <a:t>IMAP4</a:t>
            </a:r>
            <a:r>
              <a:rPr lang="zh-CN" altLang="en-US" dirty="0"/>
              <a:t>提供了一种使客户可以要求服务器搜索符合多个标准的邮件的机制。</a:t>
            </a:r>
          </a:p>
        </p:txBody>
      </p:sp>
    </p:spTree>
    <p:extLst>
      <p:ext uri="{BB962C8B-B14F-4D97-AF65-F5344CB8AC3E}">
        <p14:creationId xmlns:p14="http://schemas.microsoft.com/office/powerpoint/2010/main" val="3174036194"/>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8E844AF-1CAC-435C-81EA-09AAC64E778A}"/>
              </a:ext>
            </a:extLst>
          </p:cNvPr>
          <p:cNvSpPr/>
          <p:nvPr/>
        </p:nvSpPr>
        <p:spPr>
          <a:xfrm>
            <a:off x="3235737" y="363528"/>
            <a:ext cx="2672526" cy="461665"/>
          </a:xfrm>
          <a:prstGeom prst="rect">
            <a:avLst/>
          </a:prstGeom>
        </p:spPr>
        <p:txBody>
          <a:bodyPr wrap="none">
            <a:spAutoFit/>
          </a:bodyPr>
          <a:lstStyle/>
          <a:p>
            <a:r>
              <a:rPr lang="en-US" altLang="zh-CN" dirty="0"/>
              <a:t>IMAP4</a:t>
            </a:r>
            <a:r>
              <a:rPr lang="zh-CN" altLang="en-US" dirty="0"/>
              <a:t>的主要功能</a:t>
            </a:r>
          </a:p>
        </p:txBody>
      </p:sp>
      <p:sp>
        <p:nvSpPr>
          <p:cNvPr id="3" name="矩形 2">
            <a:extLst>
              <a:ext uri="{FF2B5EF4-FFF2-40B4-BE49-F238E27FC236}">
                <a16:creationId xmlns:a16="http://schemas.microsoft.com/office/drawing/2014/main" id="{CE5CE0D8-5AF8-4759-9B8B-1033DD168E1F}"/>
              </a:ext>
            </a:extLst>
          </p:cNvPr>
          <p:cNvSpPr/>
          <p:nvPr/>
        </p:nvSpPr>
        <p:spPr>
          <a:xfrm>
            <a:off x="901740" y="1892052"/>
            <a:ext cx="7365960" cy="1200329"/>
          </a:xfrm>
          <a:prstGeom prst="rect">
            <a:avLst/>
          </a:prstGeom>
        </p:spPr>
        <p:txBody>
          <a:bodyPr wrap="square">
            <a:spAutoFit/>
          </a:bodyPr>
          <a:lstStyle/>
          <a:p>
            <a:r>
              <a:rPr lang="zh-CN" altLang="en-US" dirty="0"/>
              <a:t>在未认证状态下，大多数命令在得到许可前，客户端必须提供认证证书。一个连接开始时，即进入未认证状态。</a:t>
            </a:r>
          </a:p>
        </p:txBody>
      </p:sp>
      <p:sp>
        <p:nvSpPr>
          <p:cNvPr id="4" name="矩形 3">
            <a:extLst>
              <a:ext uri="{FF2B5EF4-FFF2-40B4-BE49-F238E27FC236}">
                <a16:creationId xmlns:a16="http://schemas.microsoft.com/office/drawing/2014/main" id="{56CB0E2A-49D5-4B4B-9A07-95EC9C30D9AC}"/>
              </a:ext>
            </a:extLst>
          </p:cNvPr>
          <p:cNvSpPr/>
          <p:nvPr/>
        </p:nvSpPr>
        <p:spPr>
          <a:xfrm>
            <a:off x="901740" y="1292851"/>
            <a:ext cx="2521844" cy="461665"/>
          </a:xfrm>
          <a:prstGeom prst="rect">
            <a:avLst/>
          </a:prstGeom>
        </p:spPr>
        <p:txBody>
          <a:bodyPr wrap="none">
            <a:spAutoFit/>
          </a:bodyPr>
          <a:lstStyle/>
          <a:p>
            <a:r>
              <a:rPr lang="zh-CN" altLang="en-US" dirty="0"/>
              <a:t>（</a:t>
            </a:r>
            <a:r>
              <a:rPr lang="en-US" altLang="zh-CN" dirty="0"/>
              <a:t>1</a:t>
            </a:r>
            <a:r>
              <a:rPr lang="zh-CN" altLang="en-US" dirty="0"/>
              <a:t>）未认证状态</a:t>
            </a:r>
          </a:p>
        </p:txBody>
      </p:sp>
      <p:sp>
        <p:nvSpPr>
          <p:cNvPr id="5" name="矩形 4">
            <a:extLst>
              <a:ext uri="{FF2B5EF4-FFF2-40B4-BE49-F238E27FC236}">
                <a16:creationId xmlns:a16="http://schemas.microsoft.com/office/drawing/2014/main" id="{70FDF3CE-342D-40C8-93AA-EFBD219F8678}"/>
              </a:ext>
            </a:extLst>
          </p:cNvPr>
          <p:cNvSpPr/>
          <p:nvPr/>
        </p:nvSpPr>
        <p:spPr>
          <a:xfrm>
            <a:off x="901740" y="3765620"/>
            <a:ext cx="7365960" cy="1200329"/>
          </a:xfrm>
          <a:prstGeom prst="rect">
            <a:avLst/>
          </a:prstGeom>
        </p:spPr>
        <p:txBody>
          <a:bodyPr wrap="square">
            <a:spAutoFit/>
          </a:bodyPr>
          <a:lstStyle/>
          <a:p>
            <a:r>
              <a:rPr lang="zh-CN" altLang="en-US" dirty="0"/>
              <a:t>在认证状态下，客户软件必须选择一个邮箱。这个状态在认证请求命令得到确认答复后进入，或在预认证连接建立后直接进入。</a:t>
            </a:r>
          </a:p>
        </p:txBody>
      </p:sp>
      <p:sp>
        <p:nvSpPr>
          <p:cNvPr id="6" name="矩形 5">
            <a:extLst>
              <a:ext uri="{FF2B5EF4-FFF2-40B4-BE49-F238E27FC236}">
                <a16:creationId xmlns:a16="http://schemas.microsoft.com/office/drawing/2014/main" id="{F5D77564-C17A-45BB-A65C-3873408A285C}"/>
              </a:ext>
            </a:extLst>
          </p:cNvPr>
          <p:cNvSpPr/>
          <p:nvPr/>
        </p:nvSpPr>
        <p:spPr>
          <a:xfrm>
            <a:off x="901740" y="3303955"/>
            <a:ext cx="2212465" cy="461665"/>
          </a:xfrm>
          <a:prstGeom prst="rect">
            <a:avLst/>
          </a:prstGeom>
        </p:spPr>
        <p:txBody>
          <a:bodyPr wrap="none">
            <a:spAutoFit/>
          </a:bodyPr>
          <a:lstStyle/>
          <a:p>
            <a:r>
              <a:rPr lang="zh-CN" altLang="en-US" dirty="0"/>
              <a:t>（</a:t>
            </a:r>
            <a:r>
              <a:rPr lang="en-US" altLang="zh-CN" dirty="0"/>
              <a:t>2</a:t>
            </a:r>
            <a:r>
              <a:rPr lang="zh-CN" altLang="en-US" dirty="0"/>
              <a:t>）认证状态</a:t>
            </a:r>
          </a:p>
        </p:txBody>
      </p:sp>
    </p:spTree>
    <p:extLst>
      <p:ext uri="{BB962C8B-B14F-4D97-AF65-F5344CB8AC3E}">
        <p14:creationId xmlns:p14="http://schemas.microsoft.com/office/powerpoint/2010/main" val="29885859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83FCCD-0632-488F-8270-03695CA1310D}"/>
              </a:ext>
            </a:extLst>
          </p:cNvPr>
          <p:cNvSpPr/>
          <p:nvPr/>
        </p:nvSpPr>
        <p:spPr>
          <a:xfrm>
            <a:off x="1015088" y="1859340"/>
            <a:ext cx="7130692" cy="1200329"/>
          </a:xfrm>
          <a:prstGeom prst="rect">
            <a:avLst/>
          </a:prstGeom>
        </p:spPr>
        <p:txBody>
          <a:bodyPr wrap="square">
            <a:spAutoFit/>
          </a:bodyPr>
          <a:lstStyle/>
          <a:p>
            <a:r>
              <a:rPr lang="zh-CN" altLang="en-US" dirty="0"/>
              <a:t>这个状态表示</a:t>
            </a:r>
            <a:r>
              <a:rPr lang="en-US" altLang="zh-CN" dirty="0"/>
              <a:t>IMAP4</a:t>
            </a:r>
            <a:r>
              <a:rPr lang="zh-CN" altLang="en-US" dirty="0"/>
              <a:t>客户软件已经选择了某一邮箱（</a:t>
            </a:r>
            <a:r>
              <a:rPr lang="en-US" altLang="zh-CN" dirty="0"/>
              <a:t>Folder</a:t>
            </a:r>
            <a:r>
              <a:rPr lang="zh-CN" altLang="en-US" dirty="0"/>
              <a:t>）。在这个状态下可以发送所有检索邮件内容的命令。</a:t>
            </a:r>
          </a:p>
        </p:txBody>
      </p:sp>
      <p:sp>
        <p:nvSpPr>
          <p:cNvPr id="3" name="矩形 2">
            <a:extLst>
              <a:ext uri="{FF2B5EF4-FFF2-40B4-BE49-F238E27FC236}">
                <a16:creationId xmlns:a16="http://schemas.microsoft.com/office/drawing/2014/main" id="{B498D37F-B50B-4872-AB9D-F3E64D51F037}"/>
              </a:ext>
            </a:extLst>
          </p:cNvPr>
          <p:cNvSpPr/>
          <p:nvPr/>
        </p:nvSpPr>
        <p:spPr>
          <a:xfrm>
            <a:off x="1015088" y="1239828"/>
            <a:ext cx="2212465" cy="461665"/>
          </a:xfrm>
          <a:prstGeom prst="rect">
            <a:avLst/>
          </a:prstGeom>
        </p:spPr>
        <p:txBody>
          <a:bodyPr wrap="none">
            <a:spAutoFit/>
          </a:bodyPr>
          <a:lstStyle/>
          <a:p>
            <a:r>
              <a:rPr lang="zh-CN" altLang="en-US" dirty="0"/>
              <a:t>（</a:t>
            </a:r>
            <a:r>
              <a:rPr lang="en-US" altLang="zh-CN" dirty="0"/>
              <a:t>3</a:t>
            </a:r>
            <a:r>
              <a:rPr lang="zh-CN" altLang="en-US" dirty="0"/>
              <a:t>）选中状态</a:t>
            </a:r>
          </a:p>
        </p:txBody>
      </p:sp>
      <p:sp>
        <p:nvSpPr>
          <p:cNvPr id="4" name="矩形 3">
            <a:extLst>
              <a:ext uri="{FF2B5EF4-FFF2-40B4-BE49-F238E27FC236}">
                <a16:creationId xmlns:a16="http://schemas.microsoft.com/office/drawing/2014/main" id="{0E5C1EC1-D063-4F6D-A252-2994E2C81809}"/>
              </a:ext>
            </a:extLst>
          </p:cNvPr>
          <p:cNvSpPr/>
          <p:nvPr/>
        </p:nvSpPr>
        <p:spPr>
          <a:xfrm>
            <a:off x="1015088" y="3922544"/>
            <a:ext cx="7191652" cy="1200329"/>
          </a:xfrm>
          <a:prstGeom prst="rect">
            <a:avLst/>
          </a:prstGeom>
        </p:spPr>
        <p:txBody>
          <a:bodyPr wrap="square">
            <a:spAutoFit/>
          </a:bodyPr>
          <a:lstStyle/>
          <a:p>
            <a:r>
              <a:rPr lang="zh-CN" altLang="en-US" dirty="0"/>
              <a:t>在这个状态，连接已经终止，服务器将关闭这个连接。客户端软件可以发出命令或由服务器强制进入这个状态。</a:t>
            </a:r>
          </a:p>
        </p:txBody>
      </p:sp>
      <p:sp>
        <p:nvSpPr>
          <p:cNvPr id="5" name="矩形 4">
            <a:extLst>
              <a:ext uri="{FF2B5EF4-FFF2-40B4-BE49-F238E27FC236}">
                <a16:creationId xmlns:a16="http://schemas.microsoft.com/office/drawing/2014/main" id="{E40E9091-7B77-46C3-AB40-82FDA6064E01}"/>
              </a:ext>
            </a:extLst>
          </p:cNvPr>
          <p:cNvSpPr/>
          <p:nvPr/>
        </p:nvSpPr>
        <p:spPr>
          <a:xfrm>
            <a:off x="1015088" y="3336667"/>
            <a:ext cx="2212465" cy="461665"/>
          </a:xfrm>
          <a:prstGeom prst="rect">
            <a:avLst/>
          </a:prstGeom>
        </p:spPr>
        <p:txBody>
          <a:bodyPr wrap="none">
            <a:spAutoFit/>
          </a:bodyPr>
          <a:lstStyle/>
          <a:p>
            <a:r>
              <a:rPr lang="zh-CN" altLang="en-US" dirty="0"/>
              <a:t>（</a:t>
            </a:r>
            <a:r>
              <a:rPr lang="en-US" altLang="zh-CN" dirty="0"/>
              <a:t>4</a:t>
            </a:r>
            <a:r>
              <a:rPr lang="zh-CN" altLang="en-US" dirty="0"/>
              <a:t>）离线状态</a:t>
            </a:r>
          </a:p>
        </p:txBody>
      </p:sp>
    </p:spTree>
    <p:extLst>
      <p:ext uri="{BB962C8B-B14F-4D97-AF65-F5344CB8AC3E}">
        <p14:creationId xmlns:p14="http://schemas.microsoft.com/office/powerpoint/2010/main" val="237196209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矩形 1">
            <a:extLst>
              <a:ext uri="{FF2B5EF4-FFF2-40B4-BE49-F238E27FC236}">
                <a16:creationId xmlns:a16="http://schemas.microsoft.com/office/drawing/2014/main" id="{F9BC4815-13EB-49B2-8A3E-85C0E0653CC3}"/>
              </a:ext>
            </a:extLst>
          </p:cNvPr>
          <p:cNvSpPr>
            <a:spLocks noChangeArrowheads="1"/>
          </p:cNvSpPr>
          <p:nvPr/>
        </p:nvSpPr>
        <p:spPr bwMode="auto">
          <a:xfrm>
            <a:off x="950913" y="1298575"/>
            <a:ext cx="19030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dirty="0"/>
              <a:t>3</a:t>
            </a:r>
            <a:r>
              <a:rPr lang="zh-CN" altLang="en-US" sz="2400" dirty="0"/>
              <a:t>、必须注意</a:t>
            </a:r>
          </a:p>
        </p:txBody>
      </p:sp>
      <p:sp>
        <p:nvSpPr>
          <p:cNvPr id="3" name="Rectangle 3">
            <a:extLst>
              <a:ext uri="{FF2B5EF4-FFF2-40B4-BE49-F238E27FC236}">
                <a16:creationId xmlns:a16="http://schemas.microsoft.com/office/drawing/2014/main" id="{567B2156-7924-430E-A722-4DA298961269}"/>
              </a:ext>
            </a:extLst>
          </p:cNvPr>
          <p:cNvSpPr txBox="1">
            <a:spLocks noChangeArrowheads="1"/>
          </p:cNvSpPr>
          <p:nvPr/>
        </p:nvSpPr>
        <p:spPr bwMode="auto">
          <a:xfrm>
            <a:off x="827088" y="1917700"/>
            <a:ext cx="8137525" cy="357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defRPr/>
            </a:pPr>
            <a:r>
              <a:rPr lang="zh-CN" altLang="en-US" sz="2800" b="0" kern="0" dirty="0">
                <a:ea typeface="黑体"/>
              </a:rPr>
              <a:t>不要将邮件读取协议 </a:t>
            </a:r>
            <a:r>
              <a:rPr lang="en-US" altLang="zh-CN" sz="2800" b="0" kern="0" dirty="0">
                <a:ea typeface="黑体"/>
              </a:rPr>
              <a:t>POP </a:t>
            </a:r>
            <a:r>
              <a:rPr lang="zh-CN" altLang="en-US" sz="2800" b="0" kern="0" dirty="0">
                <a:ea typeface="黑体"/>
              </a:rPr>
              <a:t>或 </a:t>
            </a:r>
            <a:r>
              <a:rPr lang="en-US" altLang="zh-CN" sz="2800" b="0" kern="0" dirty="0">
                <a:ea typeface="黑体"/>
              </a:rPr>
              <a:t>IMAP </a:t>
            </a:r>
            <a:r>
              <a:rPr lang="zh-CN" altLang="en-US" sz="2800" b="0" kern="0" dirty="0">
                <a:ea typeface="黑体"/>
              </a:rPr>
              <a:t>与邮件传送协议 </a:t>
            </a:r>
            <a:r>
              <a:rPr lang="en-US" altLang="zh-CN" sz="2800" b="0" kern="0" dirty="0">
                <a:ea typeface="黑体"/>
              </a:rPr>
              <a:t>SMTP </a:t>
            </a:r>
            <a:r>
              <a:rPr lang="zh-CN" altLang="en-US" sz="2800" b="0" kern="0" dirty="0">
                <a:ea typeface="黑体"/>
              </a:rPr>
              <a:t>弄混。</a:t>
            </a:r>
          </a:p>
          <a:p>
            <a:pPr eaLnBrk="1" hangingPunct="1">
              <a:buClr>
                <a:srgbClr val="3333CC"/>
              </a:buClr>
              <a:defRPr/>
            </a:pPr>
            <a:r>
              <a:rPr lang="zh-CN" altLang="en-US" sz="2800" b="0" kern="0" dirty="0">
                <a:ea typeface="黑体"/>
              </a:rPr>
              <a:t>发信人的用户代理向源邮件服务器发送邮件，以及源邮件服务器向目的邮件服务器发送邮件，都是使用 </a:t>
            </a:r>
            <a:r>
              <a:rPr lang="en-US" altLang="zh-CN" sz="2800" b="0" kern="0" dirty="0">
                <a:ea typeface="黑体"/>
              </a:rPr>
              <a:t>SMTP </a:t>
            </a:r>
            <a:r>
              <a:rPr lang="zh-CN" altLang="en-US" sz="2800" b="0" kern="0" dirty="0">
                <a:ea typeface="黑体"/>
              </a:rPr>
              <a:t>协议。</a:t>
            </a:r>
          </a:p>
          <a:p>
            <a:pPr eaLnBrk="1" hangingPunct="1">
              <a:buClr>
                <a:srgbClr val="3333CC"/>
              </a:buClr>
              <a:defRPr/>
            </a:pPr>
            <a:r>
              <a:rPr lang="zh-CN" altLang="en-US" sz="2800" b="0" kern="0" dirty="0">
                <a:ea typeface="黑体"/>
              </a:rPr>
              <a:t>而 </a:t>
            </a:r>
            <a:r>
              <a:rPr lang="en-US" altLang="zh-CN" sz="2800" b="0" kern="0" dirty="0">
                <a:ea typeface="黑体"/>
              </a:rPr>
              <a:t>POP </a:t>
            </a:r>
            <a:r>
              <a:rPr lang="zh-CN" altLang="en-US" sz="2800" b="0" kern="0" dirty="0">
                <a:ea typeface="黑体"/>
              </a:rPr>
              <a:t>协议或 </a:t>
            </a:r>
            <a:r>
              <a:rPr lang="en-US" altLang="zh-CN" sz="2800" b="0" kern="0" dirty="0">
                <a:ea typeface="黑体"/>
              </a:rPr>
              <a:t>IMAP </a:t>
            </a:r>
            <a:r>
              <a:rPr lang="zh-CN" altLang="en-US" sz="2800" b="0" kern="0" dirty="0">
                <a:ea typeface="黑体"/>
              </a:rPr>
              <a:t>协议则是用户从目的邮件服务器上读取邮件所使用的协议。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a:xfrm>
            <a:off x="1158558" y="199073"/>
            <a:ext cx="6445250" cy="623887"/>
          </a:xfrm>
        </p:spPr>
        <p:txBody>
          <a:bodyPr/>
          <a:lstStyle/>
          <a:p>
            <a:pPr algn="ctr" eaLnBrk="1" hangingPunct="1"/>
            <a:r>
              <a:rPr lang="en-US" altLang="zh-CN" dirty="0"/>
              <a:t>7.4  </a:t>
            </a:r>
            <a:r>
              <a:rPr lang="zh-CN" altLang="en-US" dirty="0"/>
              <a:t>万维网 </a:t>
            </a:r>
            <a:r>
              <a:rPr lang="en-US" altLang="zh-CN" dirty="0"/>
              <a:t>WWW</a:t>
            </a:r>
            <a:endParaRPr lang="zh-CN" altLang="en-US" sz="4000" dirty="0"/>
          </a:p>
        </p:txBody>
      </p:sp>
      <p:sp>
        <p:nvSpPr>
          <p:cNvPr id="543747" name="Rectangle 3"/>
          <p:cNvSpPr>
            <a:spLocks noGrp="1" noChangeArrowheads="1"/>
          </p:cNvSpPr>
          <p:nvPr>
            <p:ph type="body" idx="1"/>
          </p:nvPr>
        </p:nvSpPr>
        <p:spPr>
          <a:xfrm>
            <a:off x="556260" y="1595091"/>
            <a:ext cx="8251508" cy="4791505"/>
          </a:xfrm>
        </p:spPr>
        <p:txBody>
          <a:bodyPr/>
          <a:lstStyle/>
          <a:p>
            <a:pPr algn="just" eaLnBrk="1" hangingPunct="1">
              <a:lnSpc>
                <a:spcPct val="150000"/>
              </a:lnSpc>
            </a:pPr>
            <a:r>
              <a:rPr lang="zh-CN" altLang="en-US" sz="2800" dirty="0">
                <a:latin typeface="+mn-ea"/>
              </a:rPr>
              <a:t>万维网 </a:t>
            </a:r>
            <a:r>
              <a:rPr lang="en-US" altLang="zh-CN" sz="2800" dirty="0">
                <a:latin typeface="+mn-ea"/>
              </a:rPr>
              <a:t>WWW (World Wide Web)</a:t>
            </a:r>
            <a:r>
              <a:rPr lang="zh-CN" altLang="en-US" sz="2800" dirty="0">
                <a:latin typeface="+mn-ea"/>
              </a:rPr>
              <a:t>并非某种特殊的计算机网络。</a:t>
            </a:r>
          </a:p>
          <a:p>
            <a:pPr algn="just" eaLnBrk="1" hangingPunct="1">
              <a:lnSpc>
                <a:spcPct val="150000"/>
              </a:lnSpc>
            </a:pPr>
            <a:r>
              <a:rPr lang="zh-CN" altLang="en-US" sz="2800" dirty="0">
                <a:latin typeface="+mn-ea"/>
              </a:rPr>
              <a:t>万维网是一个大规模的、联机式的信息储藏所。</a:t>
            </a:r>
          </a:p>
          <a:p>
            <a:pPr algn="just" eaLnBrk="1" hangingPunct="1">
              <a:lnSpc>
                <a:spcPct val="150000"/>
              </a:lnSpc>
            </a:pPr>
            <a:r>
              <a:rPr lang="zh-CN" altLang="en-US" sz="2800" dirty="0">
                <a:latin typeface="+mn-ea"/>
              </a:rPr>
              <a:t>万维网用链接的方法能非常方便地从因特网上的一个站点访问另一个站点，从而主动地按需获取丰富的信息。</a:t>
            </a:r>
          </a:p>
          <a:p>
            <a:pPr algn="just" eaLnBrk="1" hangingPunct="1">
              <a:lnSpc>
                <a:spcPct val="150000"/>
              </a:lnSpc>
            </a:pPr>
            <a:r>
              <a:rPr lang="zh-CN" altLang="en-US" sz="2800" dirty="0">
                <a:latin typeface="+mn-ea"/>
              </a:rPr>
              <a:t>这种访问方式称为“链接”。</a:t>
            </a:r>
          </a:p>
        </p:txBody>
      </p:sp>
      <p:sp>
        <p:nvSpPr>
          <p:cNvPr id="2" name="矩形 1">
            <a:extLst>
              <a:ext uri="{FF2B5EF4-FFF2-40B4-BE49-F238E27FC236}">
                <a16:creationId xmlns:a16="http://schemas.microsoft.com/office/drawing/2014/main" id="{6770C4C8-BE11-4B39-8978-846B61AAE09B}"/>
              </a:ext>
            </a:extLst>
          </p:cNvPr>
          <p:cNvSpPr/>
          <p:nvPr/>
        </p:nvSpPr>
        <p:spPr>
          <a:xfrm>
            <a:off x="1042988" y="1071871"/>
            <a:ext cx="3074881" cy="523220"/>
          </a:xfrm>
          <a:prstGeom prst="rect">
            <a:avLst/>
          </a:prstGeom>
        </p:spPr>
        <p:txBody>
          <a:bodyPr wrap="none">
            <a:spAutoFit/>
          </a:bodyPr>
          <a:lstStyle/>
          <a:p>
            <a:r>
              <a:rPr lang="en-US" altLang="zh-CN" sz="2800" dirty="0">
                <a:latin typeface="+mj-ea"/>
                <a:ea typeface="+mj-ea"/>
              </a:rPr>
              <a:t>7.4.1 </a:t>
            </a:r>
            <a:r>
              <a:rPr lang="zh-CN" altLang="en-US" sz="2800" dirty="0">
                <a:latin typeface="+mj-ea"/>
                <a:ea typeface="+mj-ea"/>
              </a:rPr>
              <a:t>万维网概述</a:t>
            </a:r>
          </a:p>
        </p:txBody>
      </p:sp>
    </p:spTree>
    <p:extLst>
      <p:ext uri="{BB962C8B-B14F-4D97-AF65-F5344CB8AC3E}">
        <p14:creationId xmlns:p14="http://schemas.microsoft.com/office/powerpoint/2010/main" val="27866882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3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37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3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ChangeArrowheads="1"/>
          </p:cNvSpPr>
          <p:nvPr>
            <p:ph type="title"/>
          </p:nvPr>
        </p:nvSpPr>
        <p:spPr/>
        <p:txBody>
          <a:bodyPr/>
          <a:lstStyle/>
          <a:p>
            <a:pPr algn="ctr" eaLnBrk="1" hangingPunct="1"/>
            <a:r>
              <a:rPr lang="zh-CN" altLang="en-US"/>
              <a:t>万维网提供分布式服务 </a:t>
            </a:r>
          </a:p>
        </p:txBody>
      </p:sp>
      <p:sp>
        <p:nvSpPr>
          <p:cNvPr id="927747" name="Text Box 5"/>
          <p:cNvSpPr txBox="1">
            <a:spLocks noChangeArrowheads="1"/>
          </p:cNvSpPr>
          <p:nvPr/>
        </p:nvSpPr>
        <p:spPr bwMode="auto">
          <a:xfrm>
            <a:off x="2662238" y="3897313"/>
            <a:ext cx="1125537"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0600">
                <a:solidFill>
                  <a:srgbClr val="333399"/>
                </a:solidFill>
                <a:ea typeface="黑体" pitchFamily="49" charset="-122"/>
                <a:sym typeface="Wingdings" pitchFamily="2" charset="2"/>
              </a:rPr>
              <a:t></a:t>
            </a:r>
            <a:endParaRPr kumimoji="1" lang="en-US" altLang="zh-CN" sz="10600">
              <a:solidFill>
                <a:srgbClr val="333399"/>
              </a:solidFill>
              <a:ea typeface="黑体" pitchFamily="49" charset="-122"/>
            </a:endParaRPr>
          </a:p>
        </p:txBody>
      </p:sp>
      <p:sp>
        <p:nvSpPr>
          <p:cNvPr id="927748" name="Text Box 6"/>
          <p:cNvSpPr txBox="1">
            <a:spLocks noChangeArrowheads="1"/>
          </p:cNvSpPr>
          <p:nvPr/>
        </p:nvSpPr>
        <p:spPr bwMode="auto">
          <a:xfrm>
            <a:off x="708025" y="1870075"/>
            <a:ext cx="1036638"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9600">
                <a:solidFill>
                  <a:srgbClr val="333399"/>
                </a:solidFill>
                <a:ea typeface="黑体" pitchFamily="49" charset="-122"/>
                <a:sym typeface="Wingdings" pitchFamily="2" charset="2"/>
              </a:rPr>
              <a:t></a:t>
            </a:r>
            <a:endParaRPr kumimoji="1" lang="en-US" altLang="zh-CN" sz="9600">
              <a:solidFill>
                <a:srgbClr val="333399"/>
              </a:solidFill>
              <a:ea typeface="黑体" pitchFamily="49" charset="-122"/>
            </a:endParaRPr>
          </a:p>
        </p:txBody>
      </p:sp>
      <p:sp>
        <p:nvSpPr>
          <p:cNvPr id="927749" name="Text Box 7"/>
          <p:cNvSpPr txBox="1">
            <a:spLocks noChangeArrowheads="1"/>
          </p:cNvSpPr>
          <p:nvPr/>
        </p:nvSpPr>
        <p:spPr bwMode="auto">
          <a:xfrm>
            <a:off x="3919538" y="1751013"/>
            <a:ext cx="1125537"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0600">
                <a:solidFill>
                  <a:srgbClr val="333399"/>
                </a:solidFill>
                <a:ea typeface="黑体" pitchFamily="49" charset="-122"/>
                <a:sym typeface="Wingdings" pitchFamily="2" charset="2"/>
              </a:rPr>
              <a:t></a:t>
            </a:r>
            <a:endParaRPr kumimoji="1" lang="en-US" altLang="zh-CN" sz="10600">
              <a:solidFill>
                <a:srgbClr val="333399"/>
              </a:solidFill>
              <a:ea typeface="黑体" pitchFamily="49" charset="-122"/>
            </a:endParaRPr>
          </a:p>
        </p:txBody>
      </p:sp>
      <p:sp>
        <p:nvSpPr>
          <p:cNvPr id="927750" name="Text Box 8"/>
          <p:cNvSpPr txBox="1">
            <a:spLocks noChangeArrowheads="1"/>
          </p:cNvSpPr>
          <p:nvPr/>
        </p:nvSpPr>
        <p:spPr bwMode="auto">
          <a:xfrm>
            <a:off x="5734050" y="3824288"/>
            <a:ext cx="1125538"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0600">
                <a:solidFill>
                  <a:srgbClr val="333399"/>
                </a:solidFill>
                <a:ea typeface="黑体" pitchFamily="49" charset="-122"/>
                <a:sym typeface="Wingdings" pitchFamily="2" charset="2"/>
              </a:rPr>
              <a:t></a:t>
            </a:r>
            <a:endParaRPr kumimoji="1" lang="en-US" altLang="zh-CN" sz="10600">
              <a:solidFill>
                <a:srgbClr val="333399"/>
              </a:solidFill>
              <a:ea typeface="黑体" pitchFamily="49" charset="-122"/>
            </a:endParaRPr>
          </a:p>
        </p:txBody>
      </p:sp>
      <p:sp>
        <p:nvSpPr>
          <p:cNvPr id="927751" name="Text Box 9"/>
          <p:cNvSpPr txBox="1">
            <a:spLocks noChangeArrowheads="1"/>
          </p:cNvSpPr>
          <p:nvPr/>
        </p:nvSpPr>
        <p:spPr bwMode="auto">
          <a:xfrm>
            <a:off x="7361238" y="1912938"/>
            <a:ext cx="1036637"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9600">
                <a:solidFill>
                  <a:srgbClr val="333399"/>
                </a:solidFill>
                <a:ea typeface="黑体" pitchFamily="49" charset="-122"/>
                <a:sym typeface="Wingdings" pitchFamily="2" charset="2"/>
              </a:rPr>
              <a:t></a:t>
            </a:r>
            <a:endParaRPr kumimoji="1" lang="en-US" altLang="zh-CN" sz="9600">
              <a:solidFill>
                <a:srgbClr val="333399"/>
              </a:solidFill>
              <a:ea typeface="黑体" pitchFamily="49" charset="-122"/>
            </a:endParaRPr>
          </a:p>
        </p:txBody>
      </p:sp>
      <p:pic>
        <p:nvPicPr>
          <p:cNvPr id="927752"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8688" y="3146425"/>
            <a:ext cx="657225"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7753" name="Text Box 11"/>
          <p:cNvSpPr txBox="1">
            <a:spLocks noChangeArrowheads="1"/>
          </p:cNvSpPr>
          <p:nvPr/>
        </p:nvSpPr>
        <p:spPr bwMode="auto">
          <a:xfrm>
            <a:off x="817563" y="3705225"/>
            <a:ext cx="94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万维网</a:t>
            </a:r>
          </a:p>
          <a:p>
            <a:pPr eaLnBrk="1" fontAlgn="base" hangingPunct="1">
              <a:spcBef>
                <a:spcPct val="0"/>
              </a:spcBef>
              <a:spcAft>
                <a:spcPct val="0"/>
              </a:spcAft>
            </a:pPr>
            <a:r>
              <a:rPr kumimoji="1" lang="zh-CN" altLang="en-US" sz="2000">
                <a:solidFill>
                  <a:srgbClr val="333399"/>
                </a:solidFill>
                <a:ea typeface="黑体" pitchFamily="49" charset="-122"/>
              </a:rPr>
              <a:t>站点 </a:t>
            </a:r>
            <a:r>
              <a:rPr kumimoji="1" lang="en-US" altLang="zh-CN" sz="2000">
                <a:solidFill>
                  <a:srgbClr val="333399"/>
                </a:solidFill>
                <a:ea typeface="黑体" pitchFamily="49" charset="-122"/>
              </a:rPr>
              <a:t>A</a:t>
            </a:r>
          </a:p>
        </p:txBody>
      </p:sp>
      <p:pic>
        <p:nvPicPr>
          <p:cNvPr id="92775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1150" y="3159125"/>
            <a:ext cx="658813"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775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9513" y="3146425"/>
            <a:ext cx="658812"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7756"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9475" y="5202238"/>
            <a:ext cx="657225"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775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8300" y="5202238"/>
            <a:ext cx="658813"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7758" name="Text Box 16"/>
          <p:cNvSpPr txBox="1">
            <a:spLocks noChangeArrowheads="1"/>
          </p:cNvSpPr>
          <p:nvPr/>
        </p:nvSpPr>
        <p:spPr bwMode="auto">
          <a:xfrm>
            <a:off x="7370763" y="3735388"/>
            <a:ext cx="94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万维网</a:t>
            </a:r>
          </a:p>
          <a:p>
            <a:pPr eaLnBrk="1" fontAlgn="base" hangingPunct="1">
              <a:spcBef>
                <a:spcPct val="0"/>
              </a:spcBef>
              <a:spcAft>
                <a:spcPct val="0"/>
              </a:spcAft>
            </a:pPr>
            <a:r>
              <a:rPr kumimoji="1" lang="zh-CN" altLang="en-US" sz="2000">
                <a:solidFill>
                  <a:srgbClr val="333399"/>
                </a:solidFill>
                <a:ea typeface="黑体" pitchFamily="49" charset="-122"/>
              </a:rPr>
              <a:t>站点 </a:t>
            </a:r>
            <a:r>
              <a:rPr kumimoji="1" lang="en-US" altLang="zh-CN" sz="2000">
                <a:solidFill>
                  <a:srgbClr val="333399"/>
                </a:solidFill>
                <a:ea typeface="黑体" pitchFamily="49" charset="-122"/>
              </a:rPr>
              <a:t>C</a:t>
            </a:r>
          </a:p>
        </p:txBody>
      </p:sp>
      <p:sp>
        <p:nvSpPr>
          <p:cNvPr id="927759" name="Text Box 17"/>
          <p:cNvSpPr txBox="1">
            <a:spLocks noChangeArrowheads="1"/>
          </p:cNvSpPr>
          <p:nvPr/>
        </p:nvSpPr>
        <p:spPr bwMode="auto">
          <a:xfrm>
            <a:off x="5435600" y="5803900"/>
            <a:ext cx="16938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万维网站点 </a:t>
            </a:r>
            <a:r>
              <a:rPr kumimoji="1" lang="en-US" altLang="zh-CN" sz="2000">
                <a:solidFill>
                  <a:srgbClr val="333399"/>
                </a:solidFill>
                <a:ea typeface="黑体" pitchFamily="49" charset="-122"/>
              </a:rPr>
              <a:t>E</a:t>
            </a:r>
          </a:p>
        </p:txBody>
      </p:sp>
      <p:sp>
        <p:nvSpPr>
          <p:cNvPr id="927760" name="Text Box 18"/>
          <p:cNvSpPr txBox="1">
            <a:spLocks noChangeArrowheads="1"/>
          </p:cNvSpPr>
          <p:nvPr/>
        </p:nvSpPr>
        <p:spPr bwMode="auto">
          <a:xfrm>
            <a:off x="2411413" y="5807075"/>
            <a:ext cx="17081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万维网站点 </a:t>
            </a:r>
            <a:r>
              <a:rPr kumimoji="1" lang="en-US" altLang="zh-CN" sz="2000">
                <a:solidFill>
                  <a:srgbClr val="333399"/>
                </a:solidFill>
                <a:ea typeface="黑体" pitchFamily="49" charset="-122"/>
              </a:rPr>
              <a:t>D</a:t>
            </a:r>
          </a:p>
        </p:txBody>
      </p:sp>
      <p:sp>
        <p:nvSpPr>
          <p:cNvPr id="927761" name="Text Box 19"/>
          <p:cNvSpPr txBox="1">
            <a:spLocks noChangeArrowheads="1"/>
          </p:cNvSpPr>
          <p:nvPr/>
        </p:nvSpPr>
        <p:spPr bwMode="auto">
          <a:xfrm>
            <a:off x="3635375" y="3752850"/>
            <a:ext cx="169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万维网站点 </a:t>
            </a:r>
            <a:r>
              <a:rPr kumimoji="1" lang="en-US" altLang="zh-CN" sz="2000">
                <a:solidFill>
                  <a:srgbClr val="333399"/>
                </a:solidFill>
                <a:ea typeface="黑体" pitchFamily="49" charset="-122"/>
              </a:rPr>
              <a:t>B</a:t>
            </a:r>
          </a:p>
        </p:txBody>
      </p:sp>
      <p:grpSp>
        <p:nvGrpSpPr>
          <p:cNvPr id="2" name="Group 53"/>
          <p:cNvGrpSpPr>
            <a:grpSpLocks/>
          </p:cNvGrpSpPr>
          <p:nvPr/>
        </p:nvGrpSpPr>
        <p:grpSpPr bwMode="auto">
          <a:xfrm>
            <a:off x="1322388" y="2170113"/>
            <a:ext cx="3021012" cy="579437"/>
            <a:chOff x="833" y="1367"/>
            <a:chExt cx="1903" cy="365"/>
          </a:xfrm>
        </p:grpSpPr>
        <p:sp>
          <p:nvSpPr>
            <p:cNvPr id="927796" name="Line 25"/>
            <p:cNvSpPr>
              <a:spLocks noChangeShapeType="1"/>
            </p:cNvSpPr>
            <p:nvPr/>
          </p:nvSpPr>
          <p:spPr bwMode="auto">
            <a:xfrm flipV="1">
              <a:off x="833" y="1564"/>
              <a:ext cx="1903" cy="168"/>
            </a:xfrm>
            <a:prstGeom prst="line">
              <a:avLst/>
            </a:prstGeom>
            <a:noFill/>
            <a:ln w="76200">
              <a:solidFill>
                <a:srgbClr val="FF0000"/>
              </a:solidFill>
              <a:prstDash val="sysDot"/>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27797" name="Text Box 26"/>
            <p:cNvSpPr txBox="1">
              <a:spLocks noChangeArrowheads="1"/>
            </p:cNvSpPr>
            <p:nvPr/>
          </p:nvSpPr>
          <p:spPr bwMode="auto">
            <a:xfrm rot="-222578">
              <a:off x="1499" y="1367"/>
              <a:ext cx="596" cy="24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链接到</a:t>
              </a:r>
            </a:p>
          </p:txBody>
        </p:sp>
      </p:grpSp>
      <p:grpSp>
        <p:nvGrpSpPr>
          <p:cNvPr id="3" name="Group 55"/>
          <p:cNvGrpSpPr>
            <a:grpSpLocks/>
          </p:cNvGrpSpPr>
          <p:nvPr/>
        </p:nvGrpSpPr>
        <p:grpSpPr bwMode="auto">
          <a:xfrm>
            <a:off x="3136900" y="2778125"/>
            <a:ext cx="1089025" cy="1858963"/>
            <a:chOff x="1976" y="1750"/>
            <a:chExt cx="686" cy="1171"/>
          </a:xfrm>
        </p:grpSpPr>
        <p:sp>
          <p:nvSpPr>
            <p:cNvPr id="927794" name="Line 22"/>
            <p:cNvSpPr>
              <a:spLocks noChangeShapeType="1"/>
            </p:cNvSpPr>
            <p:nvPr/>
          </p:nvSpPr>
          <p:spPr bwMode="auto">
            <a:xfrm flipH="1">
              <a:off x="1976" y="1778"/>
              <a:ext cx="686" cy="1143"/>
            </a:xfrm>
            <a:prstGeom prst="line">
              <a:avLst/>
            </a:prstGeom>
            <a:noFill/>
            <a:ln w="76200">
              <a:solidFill>
                <a:srgbClr val="FF0000"/>
              </a:solidFill>
              <a:prstDash val="sysDot"/>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27795" name="Text Box 27"/>
            <p:cNvSpPr txBox="1">
              <a:spLocks noChangeArrowheads="1"/>
            </p:cNvSpPr>
            <p:nvPr/>
          </p:nvSpPr>
          <p:spPr bwMode="auto">
            <a:xfrm rot="-3456035">
              <a:off x="2027" y="1923"/>
              <a:ext cx="596" cy="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链接到</a:t>
              </a:r>
            </a:p>
          </p:txBody>
        </p:sp>
      </p:grpSp>
      <p:grpSp>
        <p:nvGrpSpPr>
          <p:cNvPr id="4" name="Group 54"/>
          <p:cNvGrpSpPr>
            <a:grpSpLocks/>
          </p:cNvGrpSpPr>
          <p:nvPr/>
        </p:nvGrpSpPr>
        <p:grpSpPr bwMode="auto">
          <a:xfrm>
            <a:off x="1377950" y="2994025"/>
            <a:ext cx="4816475" cy="2035175"/>
            <a:chOff x="868" y="1886"/>
            <a:chExt cx="3034" cy="1282"/>
          </a:xfrm>
        </p:grpSpPr>
        <p:sp>
          <p:nvSpPr>
            <p:cNvPr id="927792" name="Line 20"/>
            <p:cNvSpPr>
              <a:spLocks noChangeShapeType="1"/>
            </p:cNvSpPr>
            <p:nvPr/>
          </p:nvSpPr>
          <p:spPr bwMode="auto">
            <a:xfrm>
              <a:off x="868" y="1886"/>
              <a:ext cx="3034" cy="1282"/>
            </a:xfrm>
            <a:prstGeom prst="line">
              <a:avLst/>
            </a:prstGeom>
            <a:noFill/>
            <a:ln w="76200">
              <a:solidFill>
                <a:srgbClr val="FF0000"/>
              </a:solidFill>
              <a:prstDash val="sysDot"/>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27793" name="Text Box 28"/>
            <p:cNvSpPr txBox="1">
              <a:spLocks noChangeArrowheads="1"/>
            </p:cNvSpPr>
            <p:nvPr/>
          </p:nvSpPr>
          <p:spPr bwMode="auto">
            <a:xfrm rot="1357240">
              <a:off x="1458" y="1973"/>
              <a:ext cx="596" cy="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链接到</a:t>
              </a:r>
            </a:p>
          </p:txBody>
        </p:sp>
      </p:grpSp>
      <p:grpSp>
        <p:nvGrpSpPr>
          <p:cNvPr id="5" name="Group 58"/>
          <p:cNvGrpSpPr>
            <a:grpSpLocks/>
          </p:cNvGrpSpPr>
          <p:nvPr/>
        </p:nvGrpSpPr>
        <p:grpSpPr bwMode="auto">
          <a:xfrm>
            <a:off x="3389313" y="2994025"/>
            <a:ext cx="4354512" cy="2074863"/>
            <a:chOff x="2135" y="1886"/>
            <a:chExt cx="2743" cy="1307"/>
          </a:xfrm>
        </p:grpSpPr>
        <p:sp>
          <p:nvSpPr>
            <p:cNvPr id="927790" name="Line 21"/>
            <p:cNvSpPr>
              <a:spLocks noChangeShapeType="1"/>
            </p:cNvSpPr>
            <p:nvPr/>
          </p:nvSpPr>
          <p:spPr bwMode="auto">
            <a:xfrm flipV="1">
              <a:off x="2135" y="1886"/>
              <a:ext cx="2743" cy="1307"/>
            </a:xfrm>
            <a:prstGeom prst="line">
              <a:avLst/>
            </a:prstGeom>
            <a:noFill/>
            <a:ln w="76200">
              <a:solidFill>
                <a:srgbClr val="FF0000"/>
              </a:solidFill>
              <a:prstDash val="sysDot"/>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27791" name="Text Box 29"/>
            <p:cNvSpPr txBox="1">
              <a:spLocks noChangeArrowheads="1"/>
            </p:cNvSpPr>
            <p:nvPr/>
          </p:nvSpPr>
          <p:spPr bwMode="auto">
            <a:xfrm rot="-1481172">
              <a:off x="3703" y="2009"/>
              <a:ext cx="596" cy="2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链接到</a:t>
              </a:r>
            </a:p>
          </p:txBody>
        </p:sp>
      </p:grpSp>
      <p:grpSp>
        <p:nvGrpSpPr>
          <p:cNvPr id="6" name="Group 57"/>
          <p:cNvGrpSpPr>
            <a:grpSpLocks/>
          </p:cNvGrpSpPr>
          <p:nvPr/>
        </p:nvGrpSpPr>
        <p:grpSpPr bwMode="auto">
          <a:xfrm>
            <a:off x="1127125" y="3081338"/>
            <a:ext cx="1927225" cy="1814512"/>
            <a:chOff x="710" y="1941"/>
            <a:chExt cx="1214" cy="1143"/>
          </a:xfrm>
        </p:grpSpPr>
        <p:sp>
          <p:nvSpPr>
            <p:cNvPr id="927788" name="Line 24"/>
            <p:cNvSpPr>
              <a:spLocks noChangeShapeType="1"/>
            </p:cNvSpPr>
            <p:nvPr/>
          </p:nvSpPr>
          <p:spPr bwMode="auto">
            <a:xfrm flipH="1" flipV="1">
              <a:off x="710" y="1941"/>
              <a:ext cx="1214" cy="1143"/>
            </a:xfrm>
            <a:prstGeom prst="line">
              <a:avLst/>
            </a:prstGeom>
            <a:noFill/>
            <a:ln w="76200">
              <a:solidFill>
                <a:srgbClr val="FF0000"/>
              </a:solidFill>
              <a:prstDash val="sysDot"/>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27789" name="Text Box 30"/>
            <p:cNvSpPr txBox="1">
              <a:spLocks noChangeArrowheads="1"/>
            </p:cNvSpPr>
            <p:nvPr/>
          </p:nvSpPr>
          <p:spPr bwMode="auto">
            <a:xfrm rot="2570439">
              <a:off x="1201" y="2357"/>
              <a:ext cx="597" cy="24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链接到</a:t>
              </a:r>
            </a:p>
          </p:txBody>
        </p:sp>
      </p:grpSp>
      <p:grpSp>
        <p:nvGrpSpPr>
          <p:cNvPr id="7" name="Group 56"/>
          <p:cNvGrpSpPr>
            <a:grpSpLocks/>
          </p:cNvGrpSpPr>
          <p:nvPr/>
        </p:nvGrpSpPr>
        <p:grpSpPr bwMode="auto">
          <a:xfrm>
            <a:off x="4560888" y="3081338"/>
            <a:ext cx="1508125" cy="1555750"/>
            <a:chOff x="2873" y="1941"/>
            <a:chExt cx="950" cy="980"/>
          </a:xfrm>
        </p:grpSpPr>
        <p:sp>
          <p:nvSpPr>
            <p:cNvPr id="927786" name="Line 23"/>
            <p:cNvSpPr>
              <a:spLocks noChangeShapeType="1"/>
            </p:cNvSpPr>
            <p:nvPr/>
          </p:nvSpPr>
          <p:spPr bwMode="auto">
            <a:xfrm>
              <a:off x="2873" y="1941"/>
              <a:ext cx="950" cy="980"/>
            </a:xfrm>
            <a:prstGeom prst="line">
              <a:avLst/>
            </a:prstGeom>
            <a:noFill/>
            <a:ln w="76200">
              <a:solidFill>
                <a:srgbClr val="FF0000"/>
              </a:solidFill>
              <a:prstDash val="sysDot"/>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27787" name="Text Box 31"/>
            <p:cNvSpPr txBox="1">
              <a:spLocks noChangeArrowheads="1"/>
            </p:cNvSpPr>
            <p:nvPr/>
          </p:nvSpPr>
          <p:spPr bwMode="auto">
            <a:xfrm rot="2686426">
              <a:off x="3088" y="2113"/>
              <a:ext cx="596" cy="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链接到</a:t>
              </a:r>
            </a:p>
          </p:txBody>
        </p:sp>
      </p:grpSp>
      <p:grpSp>
        <p:nvGrpSpPr>
          <p:cNvPr id="927768" name="Group 34"/>
          <p:cNvGrpSpPr>
            <a:grpSpLocks/>
          </p:cNvGrpSpPr>
          <p:nvPr/>
        </p:nvGrpSpPr>
        <p:grpSpPr bwMode="auto">
          <a:xfrm>
            <a:off x="4083050" y="2409825"/>
            <a:ext cx="501650" cy="519113"/>
            <a:chOff x="806" y="3124"/>
            <a:chExt cx="286" cy="287"/>
          </a:xfrm>
        </p:grpSpPr>
        <p:sp>
          <p:nvSpPr>
            <p:cNvPr id="927784" name="Oval 35"/>
            <p:cNvSpPr>
              <a:spLocks noChangeArrowheads="1"/>
            </p:cNvSpPr>
            <p:nvPr/>
          </p:nvSpPr>
          <p:spPr bwMode="auto">
            <a:xfrm>
              <a:off x="864" y="3248"/>
              <a:ext cx="112" cy="12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27785" name="Text Box 36"/>
            <p:cNvSpPr txBox="1">
              <a:spLocks noChangeArrowheads="1"/>
            </p:cNvSpPr>
            <p:nvPr/>
          </p:nvSpPr>
          <p:spPr bwMode="auto">
            <a:xfrm>
              <a:off x="806" y="3124"/>
              <a:ext cx="28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p>
          </p:txBody>
        </p:sp>
      </p:grpSp>
      <p:grpSp>
        <p:nvGrpSpPr>
          <p:cNvPr id="927769" name="Group 37"/>
          <p:cNvGrpSpPr>
            <a:grpSpLocks/>
          </p:cNvGrpSpPr>
          <p:nvPr/>
        </p:nvGrpSpPr>
        <p:grpSpPr bwMode="auto">
          <a:xfrm>
            <a:off x="3122613" y="4800600"/>
            <a:ext cx="500062" cy="519113"/>
            <a:chOff x="805" y="3123"/>
            <a:chExt cx="287" cy="287"/>
          </a:xfrm>
        </p:grpSpPr>
        <p:sp>
          <p:nvSpPr>
            <p:cNvPr id="927782" name="Oval 38"/>
            <p:cNvSpPr>
              <a:spLocks noChangeArrowheads="1"/>
            </p:cNvSpPr>
            <p:nvPr/>
          </p:nvSpPr>
          <p:spPr bwMode="auto">
            <a:xfrm>
              <a:off x="864" y="3248"/>
              <a:ext cx="112" cy="12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27783" name="Text Box 39"/>
            <p:cNvSpPr txBox="1">
              <a:spLocks noChangeArrowheads="1"/>
            </p:cNvSpPr>
            <p:nvPr/>
          </p:nvSpPr>
          <p:spPr bwMode="auto">
            <a:xfrm>
              <a:off x="805" y="3123"/>
              <a:ext cx="28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p>
          </p:txBody>
        </p:sp>
      </p:grpSp>
      <p:grpSp>
        <p:nvGrpSpPr>
          <p:cNvPr id="927770" name="Group 40"/>
          <p:cNvGrpSpPr>
            <a:grpSpLocks/>
          </p:cNvGrpSpPr>
          <p:nvPr/>
        </p:nvGrpSpPr>
        <p:grpSpPr bwMode="auto">
          <a:xfrm>
            <a:off x="1085850" y="2425700"/>
            <a:ext cx="500063" cy="519113"/>
            <a:chOff x="806" y="3124"/>
            <a:chExt cx="287" cy="287"/>
          </a:xfrm>
        </p:grpSpPr>
        <p:sp>
          <p:nvSpPr>
            <p:cNvPr id="927780" name="Oval 41"/>
            <p:cNvSpPr>
              <a:spLocks noChangeArrowheads="1"/>
            </p:cNvSpPr>
            <p:nvPr/>
          </p:nvSpPr>
          <p:spPr bwMode="auto">
            <a:xfrm>
              <a:off x="864" y="3248"/>
              <a:ext cx="112" cy="12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27781" name="Text Box 42"/>
            <p:cNvSpPr txBox="1">
              <a:spLocks noChangeArrowheads="1"/>
            </p:cNvSpPr>
            <p:nvPr/>
          </p:nvSpPr>
          <p:spPr bwMode="auto">
            <a:xfrm>
              <a:off x="806" y="3124"/>
              <a:ext cx="28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p>
          </p:txBody>
        </p:sp>
      </p:grpSp>
      <p:grpSp>
        <p:nvGrpSpPr>
          <p:cNvPr id="927771" name="Group 43"/>
          <p:cNvGrpSpPr>
            <a:grpSpLocks/>
          </p:cNvGrpSpPr>
          <p:nvPr/>
        </p:nvGrpSpPr>
        <p:grpSpPr bwMode="auto">
          <a:xfrm>
            <a:off x="1127125" y="2671763"/>
            <a:ext cx="501650" cy="519112"/>
            <a:chOff x="806" y="3124"/>
            <a:chExt cx="286" cy="288"/>
          </a:xfrm>
        </p:grpSpPr>
        <p:sp>
          <p:nvSpPr>
            <p:cNvPr id="927778" name="Oval 44"/>
            <p:cNvSpPr>
              <a:spLocks noChangeArrowheads="1"/>
            </p:cNvSpPr>
            <p:nvPr/>
          </p:nvSpPr>
          <p:spPr bwMode="auto">
            <a:xfrm>
              <a:off x="864" y="3248"/>
              <a:ext cx="112" cy="12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27779" name="Text Box 45"/>
            <p:cNvSpPr txBox="1">
              <a:spLocks noChangeArrowheads="1"/>
            </p:cNvSpPr>
            <p:nvPr/>
          </p:nvSpPr>
          <p:spPr bwMode="auto">
            <a:xfrm>
              <a:off x="806" y="3124"/>
              <a:ext cx="2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p>
          </p:txBody>
        </p:sp>
      </p:grpSp>
      <p:grpSp>
        <p:nvGrpSpPr>
          <p:cNvPr id="927772" name="Group 46"/>
          <p:cNvGrpSpPr>
            <a:grpSpLocks/>
          </p:cNvGrpSpPr>
          <p:nvPr/>
        </p:nvGrpSpPr>
        <p:grpSpPr bwMode="auto">
          <a:xfrm>
            <a:off x="4267200" y="2671763"/>
            <a:ext cx="500063" cy="519112"/>
            <a:chOff x="805" y="3124"/>
            <a:chExt cx="287" cy="288"/>
          </a:xfrm>
        </p:grpSpPr>
        <p:sp>
          <p:nvSpPr>
            <p:cNvPr id="927776" name="Oval 47"/>
            <p:cNvSpPr>
              <a:spLocks noChangeArrowheads="1"/>
            </p:cNvSpPr>
            <p:nvPr/>
          </p:nvSpPr>
          <p:spPr bwMode="auto">
            <a:xfrm>
              <a:off x="864" y="3248"/>
              <a:ext cx="112" cy="12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27777" name="Text Box 48"/>
            <p:cNvSpPr txBox="1">
              <a:spLocks noChangeArrowheads="1"/>
            </p:cNvSpPr>
            <p:nvPr/>
          </p:nvSpPr>
          <p:spPr bwMode="auto">
            <a:xfrm>
              <a:off x="805" y="3124"/>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p>
          </p:txBody>
        </p:sp>
      </p:grpSp>
      <p:grpSp>
        <p:nvGrpSpPr>
          <p:cNvPr id="927773" name="Group 49"/>
          <p:cNvGrpSpPr>
            <a:grpSpLocks/>
          </p:cNvGrpSpPr>
          <p:nvPr/>
        </p:nvGrpSpPr>
        <p:grpSpPr bwMode="auto">
          <a:xfrm>
            <a:off x="2900363" y="4629150"/>
            <a:ext cx="501650" cy="519113"/>
            <a:chOff x="806" y="3124"/>
            <a:chExt cx="286" cy="287"/>
          </a:xfrm>
        </p:grpSpPr>
        <p:sp>
          <p:nvSpPr>
            <p:cNvPr id="927774" name="Oval 50"/>
            <p:cNvSpPr>
              <a:spLocks noChangeArrowheads="1"/>
            </p:cNvSpPr>
            <p:nvPr/>
          </p:nvSpPr>
          <p:spPr bwMode="auto">
            <a:xfrm>
              <a:off x="864" y="3248"/>
              <a:ext cx="112" cy="12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27775" name="Text Box 51"/>
            <p:cNvSpPr txBox="1">
              <a:spLocks noChangeArrowheads="1"/>
            </p:cNvSpPr>
            <p:nvPr/>
          </p:nvSpPr>
          <p:spPr bwMode="auto">
            <a:xfrm>
              <a:off x="806" y="3124"/>
              <a:ext cx="28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p>
          </p:txBody>
        </p:sp>
      </p:grpSp>
    </p:spTree>
    <p:extLst>
      <p:ext uri="{BB962C8B-B14F-4D97-AF65-F5344CB8AC3E}">
        <p14:creationId xmlns:p14="http://schemas.microsoft.com/office/powerpoint/2010/main" val="42635974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nodeType="afterGroup">
                            <p:stCondLst>
                              <p:cond delay="1500"/>
                            </p:stCondLst>
                            <p:childTnLst>
                              <p:par>
                                <p:cTn id="9" presetID="22" presetClass="entr" presetSubtype="8"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1000"/>
                                        <p:tgtEl>
                                          <p:spTgt spid="4"/>
                                        </p:tgtEl>
                                      </p:cBhvr>
                                    </p:animEffect>
                                  </p:childTnLst>
                                </p:cTn>
                              </p:par>
                            </p:childTnLst>
                          </p:cTn>
                        </p:par>
                        <p:par>
                          <p:cTn id="12" fill="hold" nodeType="afterGroup">
                            <p:stCondLst>
                              <p:cond delay="3000"/>
                            </p:stCondLst>
                            <p:childTnLst>
                              <p:par>
                                <p:cTn id="13" presetID="22" presetClass="entr" presetSubtype="1" fill="hold" nodeType="afterEffect">
                                  <p:stCondLst>
                                    <p:cond delay="50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1000"/>
                                        <p:tgtEl>
                                          <p:spTgt spid="3"/>
                                        </p:tgtEl>
                                      </p:cBhvr>
                                    </p:animEffect>
                                  </p:childTnLst>
                                </p:cTn>
                              </p:par>
                            </p:childTnLst>
                          </p:cTn>
                        </p:par>
                        <p:par>
                          <p:cTn id="16" fill="hold" nodeType="afterGroup">
                            <p:stCondLst>
                              <p:cond delay="4500"/>
                            </p:stCondLst>
                            <p:childTnLst>
                              <p:par>
                                <p:cTn id="17" presetID="22" presetClass="entr" presetSubtype="1" fill="hold" nodeType="afterEffect">
                                  <p:stCondLst>
                                    <p:cond delay="50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1000"/>
                                        <p:tgtEl>
                                          <p:spTgt spid="7"/>
                                        </p:tgtEl>
                                      </p:cBhvr>
                                    </p:animEffect>
                                  </p:childTnLst>
                                </p:cTn>
                              </p:par>
                            </p:childTnLst>
                          </p:cTn>
                        </p:par>
                        <p:par>
                          <p:cTn id="20" fill="hold" nodeType="afterGroup">
                            <p:stCondLst>
                              <p:cond delay="6000"/>
                            </p:stCondLst>
                            <p:childTnLst>
                              <p:par>
                                <p:cTn id="21" presetID="22" presetClass="entr" presetSubtype="4" fill="hold" nodeType="after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1000"/>
                                        <p:tgtEl>
                                          <p:spTgt spid="6"/>
                                        </p:tgtEl>
                                      </p:cBhvr>
                                    </p:animEffect>
                                  </p:childTnLst>
                                </p:cTn>
                              </p:par>
                            </p:childTnLst>
                          </p:cTn>
                        </p:par>
                        <p:par>
                          <p:cTn id="24" fill="hold" nodeType="afterGroup">
                            <p:stCondLst>
                              <p:cond delay="7500"/>
                            </p:stCondLst>
                            <p:childTnLst>
                              <p:par>
                                <p:cTn id="25" presetID="22" presetClass="entr" presetSubtype="8" fill="hold" nodeType="afterEffect">
                                  <p:stCondLst>
                                    <p:cond delay="50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
            <a:extLst>
              <a:ext uri="{FF2B5EF4-FFF2-40B4-BE49-F238E27FC236}">
                <a16:creationId xmlns:a16="http://schemas.microsoft.com/office/drawing/2014/main" id="{2E964B29-5F96-4287-9DCE-7F6AC5A20B44}"/>
              </a:ext>
            </a:extLst>
          </p:cNvPr>
          <p:cNvSpPr>
            <a:spLocks noChangeArrowheads="1"/>
          </p:cNvSpPr>
          <p:nvPr/>
        </p:nvSpPr>
        <p:spPr bwMode="auto">
          <a:xfrm>
            <a:off x="1035050" y="1217613"/>
            <a:ext cx="2690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3. </a:t>
            </a:r>
            <a:r>
              <a:rPr lang="zh-CN" altLang="en-US" sz="2400"/>
              <a:t>对传输层的要求</a:t>
            </a:r>
          </a:p>
        </p:txBody>
      </p:sp>
      <p:sp>
        <p:nvSpPr>
          <p:cNvPr id="34819" name="文本框 2">
            <a:extLst>
              <a:ext uri="{FF2B5EF4-FFF2-40B4-BE49-F238E27FC236}">
                <a16:creationId xmlns:a16="http://schemas.microsoft.com/office/drawing/2014/main" id="{2FB007BF-4109-4CFD-BD9D-E59E622D9C11}"/>
              </a:ext>
            </a:extLst>
          </p:cNvPr>
          <p:cNvSpPr txBox="1">
            <a:spLocks noChangeArrowheads="1"/>
          </p:cNvSpPr>
          <p:nvPr/>
        </p:nvSpPr>
        <p:spPr bwMode="auto">
          <a:xfrm>
            <a:off x="1035050" y="1749425"/>
            <a:ext cx="75120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不同的应用程序，对传输层有不同的要求。有些对时间敏感，有些对数据敏感。</a:t>
            </a:r>
          </a:p>
        </p:txBody>
      </p:sp>
      <p:sp>
        <p:nvSpPr>
          <p:cNvPr id="5" name="矩形 4">
            <a:extLst>
              <a:ext uri="{FF2B5EF4-FFF2-40B4-BE49-F238E27FC236}">
                <a16:creationId xmlns:a16="http://schemas.microsoft.com/office/drawing/2014/main" id="{108A296B-EB0B-41CB-B1E0-E21CC48FF129}"/>
              </a:ext>
            </a:extLst>
          </p:cNvPr>
          <p:cNvSpPr/>
          <p:nvPr/>
        </p:nvSpPr>
        <p:spPr>
          <a:xfrm>
            <a:off x="1035050" y="2649538"/>
            <a:ext cx="2814638" cy="461962"/>
          </a:xfrm>
          <a:prstGeom prst="rect">
            <a:avLst/>
          </a:prstGeom>
        </p:spPr>
        <p:txBody>
          <a:bodyPr wrap="none">
            <a:spAutoFit/>
          </a:bodyPr>
          <a:lstStyle/>
          <a:p>
            <a:pPr>
              <a:defRPr/>
            </a:pPr>
            <a:r>
              <a:rPr lang="zh-CN" altLang="en-US" dirty="0">
                <a:latin typeface="+mn-ea"/>
                <a:ea typeface="+mn-ea"/>
              </a:rPr>
              <a:t>（</a:t>
            </a:r>
            <a:r>
              <a:rPr lang="en-US" altLang="zh-CN" dirty="0">
                <a:latin typeface="+mn-ea"/>
                <a:ea typeface="+mn-ea"/>
              </a:rPr>
              <a:t>1</a:t>
            </a:r>
            <a:r>
              <a:rPr lang="zh-CN" altLang="en-US" dirty="0">
                <a:latin typeface="+mn-ea"/>
                <a:ea typeface="+mn-ea"/>
              </a:rPr>
              <a:t>）可靠数据传输</a:t>
            </a:r>
          </a:p>
        </p:txBody>
      </p:sp>
      <p:sp>
        <p:nvSpPr>
          <p:cNvPr id="6" name="矩形 5">
            <a:extLst>
              <a:ext uri="{FF2B5EF4-FFF2-40B4-BE49-F238E27FC236}">
                <a16:creationId xmlns:a16="http://schemas.microsoft.com/office/drawing/2014/main" id="{17FA2621-185A-4EA4-8964-0D45C37AB74B}"/>
              </a:ext>
            </a:extLst>
          </p:cNvPr>
          <p:cNvSpPr/>
          <p:nvPr/>
        </p:nvSpPr>
        <p:spPr>
          <a:xfrm>
            <a:off x="1035050" y="3265488"/>
            <a:ext cx="7512050" cy="830262"/>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latin typeface="+mn-ea"/>
                <a:ea typeface="+mn-ea"/>
              </a:rPr>
              <a:t>如果能够确保数据交付，则这样的协议就认为是提供了可靠数据传输 </a:t>
            </a:r>
            <a:r>
              <a:rPr lang="en-US" altLang="zh-CN" dirty="0">
                <a:latin typeface="+mn-ea"/>
                <a:ea typeface="+mn-ea"/>
              </a:rPr>
              <a:t>(Reliable Data Transfer)</a:t>
            </a:r>
            <a:r>
              <a:rPr lang="zh-CN" altLang="en-US" dirty="0">
                <a:latin typeface="+mn-ea"/>
                <a:ea typeface="+mn-ea"/>
              </a:rPr>
              <a:t>。</a:t>
            </a:r>
          </a:p>
        </p:txBody>
      </p:sp>
      <p:sp>
        <p:nvSpPr>
          <p:cNvPr id="7" name="矩形 6">
            <a:extLst>
              <a:ext uri="{FF2B5EF4-FFF2-40B4-BE49-F238E27FC236}">
                <a16:creationId xmlns:a16="http://schemas.microsoft.com/office/drawing/2014/main" id="{7720AE72-B4C9-484D-9176-89A362252760}"/>
              </a:ext>
            </a:extLst>
          </p:cNvPr>
          <p:cNvSpPr/>
          <p:nvPr/>
        </p:nvSpPr>
        <p:spPr>
          <a:xfrm>
            <a:off x="1035050" y="4249738"/>
            <a:ext cx="7512050" cy="1200150"/>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latin typeface="+mn-ea"/>
                <a:ea typeface="+mn-ea"/>
              </a:rPr>
              <a:t>有些应用程序要求确保可靠性，而也有些应用程序能够容忍一定程度的数据丢失</a:t>
            </a:r>
            <a:r>
              <a:rPr lang="en-US" altLang="zh-CN" dirty="0">
                <a:latin typeface="+mn-ea"/>
                <a:ea typeface="+mn-ea"/>
              </a:rPr>
              <a:t>(Loss-Tolerant Application</a:t>
            </a:r>
            <a:r>
              <a:rPr lang="zh-CN" altLang="en-US" dirty="0">
                <a:latin typeface="+mn-ea"/>
                <a:ea typeface="+mn-ea"/>
              </a:rPr>
              <a:t>，容忍丢失应用</a:t>
            </a:r>
            <a:r>
              <a:rPr lang="en-US" altLang="zh-CN" dirty="0">
                <a:latin typeface="+mn-ea"/>
                <a:ea typeface="+mn-ea"/>
              </a:rPr>
              <a:t>) </a:t>
            </a:r>
            <a:r>
              <a:rPr lang="zh-CN" altLang="en-US" dirty="0">
                <a:latin typeface="+mn-ea"/>
                <a:ea typeface="+mn-ea"/>
              </a:rPr>
              <a:t>，如多媒体应用。</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a:xfrm>
            <a:off x="1181418" y="61595"/>
            <a:ext cx="7793037" cy="984250"/>
          </a:xfrm>
        </p:spPr>
        <p:txBody>
          <a:bodyPr/>
          <a:lstStyle/>
          <a:p>
            <a:pPr algn="ctr" eaLnBrk="1" hangingPunct="1"/>
            <a:r>
              <a:rPr lang="zh-CN" altLang="en-US" dirty="0"/>
              <a:t>超媒体与超文本</a:t>
            </a:r>
          </a:p>
        </p:txBody>
      </p:sp>
      <p:sp>
        <p:nvSpPr>
          <p:cNvPr id="545795" name="Rectangle 3"/>
          <p:cNvSpPr>
            <a:spLocks noGrp="1" noChangeArrowheads="1"/>
          </p:cNvSpPr>
          <p:nvPr>
            <p:ph type="body" idx="1"/>
          </p:nvPr>
        </p:nvSpPr>
        <p:spPr>
          <a:xfrm>
            <a:off x="1012508" y="1463675"/>
            <a:ext cx="7772400" cy="4573560"/>
          </a:xfrm>
        </p:spPr>
        <p:txBody>
          <a:bodyPr/>
          <a:lstStyle/>
          <a:p>
            <a:pPr eaLnBrk="1" hangingPunct="1"/>
            <a:r>
              <a:rPr lang="zh-CN" altLang="en-US" sz="2800" dirty="0"/>
              <a:t>万维网是分布式超媒体</a:t>
            </a:r>
            <a:r>
              <a:rPr lang="en-US" altLang="zh-CN" sz="2800" dirty="0"/>
              <a:t>(hypermedia)</a:t>
            </a:r>
            <a:r>
              <a:rPr lang="zh-CN" altLang="en-US" sz="2800" dirty="0"/>
              <a:t>系统，是超文本</a:t>
            </a:r>
            <a:r>
              <a:rPr lang="en-US" altLang="zh-CN" sz="2800" dirty="0"/>
              <a:t>(hypertext)</a:t>
            </a:r>
            <a:r>
              <a:rPr lang="zh-CN" altLang="en-US" sz="2800" dirty="0"/>
              <a:t>系统的扩充。</a:t>
            </a:r>
          </a:p>
          <a:p>
            <a:pPr eaLnBrk="1" hangingPunct="1"/>
            <a:r>
              <a:rPr lang="zh-CN" altLang="en-US" sz="2800" dirty="0"/>
              <a:t>一个超文本由多个信息源链接成。利用一个链接可使用户找到另一个文档。这些文档可以位于世界上任何一个接在因特网上的超文本系统中。超文本是万维网的基础。</a:t>
            </a:r>
          </a:p>
          <a:p>
            <a:pPr eaLnBrk="1" hangingPunct="1"/>
            <a:r>
              <a:rPr lang="zh-CN" altLang="en-US" sz="2800" dirty="0"/>
              <a:t>超媒体与超文本的区别是文档内容不同。超文本文档仅包含文本信息，而超媒体文档还包含其他表示方式的信息，如图形、图像、声音、动画，甚至活动视频图像。</a:t>
            </a:r>
          </a:p>
        </p:txBody>
      </p:sp>
    </p:spTree>
    <p:extLst>
      <p:ext uri="{BB962C8B-B14F-4D97-AF65-F5344CB8AC3E}">
        <p14:creationId xmlns:p14="http://schemas.microsoft.com/office/powerpoint/2010/main" val="13663049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57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5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a:xfrm>
            <a:off x="1233488" y="0"/>
            <a:ext cx="6950075" cy="615950"/>
          </a:xfrm>
        </p:spPr>
        <p:txBody>
          <a:bodyPr/>
          <a:lstStyle/>
          <a:p>
            <a:pPr algn="ctr" eaLnBrk="1" hangingPunct="1"/>
            <a:br>
              <a:rPr lang="en-US" altLang="zh-CN" sz="3600" dirty="0"/>
            </a:br>
            <a:r>
              <a:rPr lang="en-US" altLang="zh-CN" sz="3600" dirty="0"/>
              <a:t>    </a:t>
            </a:r>
            <a:r>
              <a:rPr lang="zh-CN" altLang="en-US" sz="3600" dirty="0"/>
              <a:t>万维网的工作方式 </a:t>
            </a:r>
          </a:p>
        </p:txBody>
      </p:sp>
      <p:sp>
        <p:nvSpPr>
          <p:cNvPr id="546819" name="Rectangle 3"/>
          <p:cNvSpPr>
            <a:spLocks noGrp="1" noChangeArrowheads="1"/>
          </p:cNvSpPr>
          <p:nvPr>
            <p:ph type="body" idx="1"/>
          </p:nvPr>
        </p:nvSpPr>
        <p:spPr>
          <a:xfrm>
            <a:off x="793750" y="1542733"/>
            <a:ext cx="8131175" cy="3797963"/>
          </a:xfrm>
        </p:spPr>
        <p:txBody>
          <a:bodyPr/>
          <a:lstStyle/>
          <a:p>
            <a:pPr eaLnBrk="1" hangingPunct="1"/>
            <a:r>
              <a:rPr lang="zh-CN" altLang="en-US" sz="2800"/>
              <a:t>万维网以客户服务器方式工作。</a:t>
            </a:r>
          </a:p>
          <a:p>
            <a:pPr eaLnBrk="1" hangingPunct="1"/>
            <a:r>
              <a:rPr lang="zh-CN" altLang="en-US" sz="2800"/>
              <a:t>浏览器就是在用户计算机上的万维网客户程序。万维网文档所驻留的计算机则运行服务器程序，因此这个计算机也称为万维网服务器。</a:t>
            </a:r>
          </a:p>
          <a:p>
            <a:pPr eaLnBrk="1" hangingPunct="1"/>
            <a:r>
              <a:rPr lang="zh-CN" altLang="en-US" sz="2800"/>
              <a:t>客户程序向服务器程序发出请求，服务器程序向客户程序送回客户所要的万维网文档。</a:t>
            </a:r>
          </a:p>
          <a:p>
            <a:pPr eaLnBrk="1" hangingPunct="1"/>
            <a:r>
              <a:rPr lang="zh-CN" altLang="en-US" sz="2800"/>
              <a:t>在一个客户程序主窗口上显示出的万维网文档称为页面</a:t>
            </a:r>
            <a:r>
              <a:rPr lang="en-US" altLang="zh-CN" sz="2800"/>
              <a:t>(page)</a:t>
            </a:r>
            <a:r>
              <a:rPr lang="zh-CN" altLang="en-US" sz="2800"/>
              <a:t>。</a:t>
            </a:r>
          </a:p>
        </p:txBody>
      </p:sp>
    </p:spTree>
    <p:extLst>
      <p:ext uri="{BB962C8B-B14F-4D97-AF65-F5344CB8AC3E}">
        <p14:creationId xmlns:p14="http://schemas.microsoft.com/office/powerpoint/2010/main" val="25728719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68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68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6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a:xfrm>
            <a:off x="1313656" y="183515"/>
            <a:ext cx="7021513" cy="911225"/>
          </a:xfrm>
        </p:spPr>
        <p:txBody>
          <a:bodyPr/>
          <a:lstStyle/>
          <a:p>
            <a:pPr algn="ctr" eaLnBrk="1" hangingPunct="1"/>
            <a:r>
              <a:rPr lang="zh-CN" altLang="en-US"/>
              <a:t>万维网必须解决的问题 </a:t>
            </a:r>
          </a:p>
        </p:txBody>
      </p:sp>
      <p:sp>
        <p:nvSpPr>
          <p:cNvPr id="930819" name="Rectangle 3"/>
          <p:cNvSpPr>
            <a:spLocks noGrp="1" noChangeArrowheads="1"/>
          </p:cNvSpPr>
          <p:nvPr>
            <p:ph type="body" idx="1"/>
          </p:nvPr>
        </p:nvSpPr>
        <p:spPr>
          <a:xfrm>
            <a:off x="831532" y="1319848"/>
            <a:ext cx="7977187" cy="2419124"/>
          </a:xfrm>
        </p:spPr>
        <p:txBody>
          <a:bodyPr/>
          <a:lstStyle/>
          <a:p>
            <a:pPr eaLnBrk="1" hangingPunct="1">
              <a:buFont typeface="Wingdings" pitchFamily="2" charset="2"/>
              <a:buNone/>
            </a:pPr>
            <a:r>
              <a:rPr lang="en-US" altLang="zh-CN" sz="2800" dirty="0"/>
              <a:t>(1) </a:t>
            </a:r>
            <a:r>
              <a:rPr lang="zh-CN" altLang="en-US" sz="2800" dirty="0"/>
              <a:t>怎样标志分布在整个因特网上的万维网文档？</a:t>
            </a:r>
            <a:r>
              <a:rPr lang="zh-CN" altLang="en-US" dirty="0"/>
              <a:t> </a:t>
            </a:r>
            <a:endParaRPr lang="zh-CN" altLang="en-US" sz="2800" dirty="0"/>
          </a:p>
          <a:p>
            <a:pPr eaLnBrk="1" hangingPunct="1"/>
            <a:r>
              <a:rPr lang="zh-CN" altLang="en-US" sz="2800" dirty="0"/>
              <a:t>使用统一资源定位符 </a:t>
            </a:r>
            <a:r>
              <a:rPr lang="en-US" altLang="zh-CN" sz="2800" dirty="0"/>
              <a:t>URL (Uniform Resource Locator)</a:t>
            </a:r>
            <a:r>
              <a:rPr lang="zh-CN" altLang="en-US" sz="2800" dirty="0"/>
              <a:t>来标志万维网上的各种文档。</a:t>
            </a:r>
          </a:p>
          <a:p>
            <a:pPr eaLnBrk="1" hangingPunct="1"/>
            <a:r>
              <a:rPr lang="zh-CN" altLang="en-US" sz="2800" dirty="0"/>
              <a:t>使每一个文档在整个因特网的范围内具有唯一的标识符 </a:t>
            </a:r>
            <a:r>
              <a:rPr lang="en-US" altLang="zh-CN" sz="2800" dirty="0"/>
              <a:t>URL</a:t>
            </a:r>
            <a:r>
              <a:rPr lang="zh-CN" altLang="en-US" sz="2800" dirty="0"/>
              <a:t>。</a:t>
            </a:r>
            <a:r>
              <a:rPr lang="zh-CN" altLang="en-US" dirty="0"/>
              <a:t> </a:t>
            </a:r>
          </a:p>
        </p:txBody>
      </p:sp>
      <p:sp>
        <p:nvSpPr>
          <p:cNvPr id="4" name="Rectangle 3">
            <a:extLst>
              <a:ext uri="{FF2B5EF4-FFF2-40B4-BE49-F238E27FC236}">
                <a16:creationId xmlns:a16="http://schemas.microsoft.com/office/drawing/2014/main" id="{D72ED4C0-37B5-4E14-8273-39D730BD7F8A}"/>
              </a:ext>
            </a:extLst>
          </p:cNvPr>
          <p:cNvSpPr txBox="1">
            <a:spLocks noChangeArrowheads="1"/>
          </p:cNvSpPr>
          <p:nvPr/>
        </p:nvSpPr>
        <p:spPr bwMode="auto">
          <a:xfrm>
            <a:off x="827087" y="3824474"/>
            <a:ext cx="8111173"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3"/>
              </a:buBlip>
              <a:defRPr sz="2800" b="1" kern="1200">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sz="2400" b="1" kern="1200">
                <a:solidFill>
                  <a:schemeClr val="tx1"/>
                </a:solidFill>
                <a:latin typeface="+mn-lt"/>
                <a:ea typeface="+mn-ea"/>
                <a:cs typeface="+mn-cs"/>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sz="2000" b="1" kern="1200">
                <a:solidFill>
                  <a:schemeClr val="tx1"/>
                </a:solidFill>
                <a:latin typeface="+mn-lt"/>
                <a:ea typeface="+mn-ea"/>
                <a:cs typeface="+mn-cs"/>
              </a:defRPr>
            </a:lvl3pPr>
            <a:lvl4pPr marL="1509713" indent="-228600" algn="just" rtl="0" eaLnBrk="0" fontAlgn="base" hangingPunct="0">
              <a:spcBef>
                <a:spcPct val="20000"/>
              </a:spcBef>
              <a:spcAft>
                <a:spcPct val="0"/>
              </a:spcAft>
              <a:buChar char="–"/>
              <a:defRPr sz="1600" b="1" kern="1200">
                <a:solidFill>
                  <a:schemeClr val="tx1"/>
                </a:solidFill>
                <a:latin typeface="+mn-lt"/>
                <a:ea typeface="+mn-ea"/>
                <a:cs typeface="+mn-cs"/>
              </a:defRPr>
            </a:lvl4pPr>
            <a:lvl5pPr marL="1928813" indent="-228600" algn="just" rtl="0" eaLnBrk="0" fontAlgn="base" hangingPunct="0">
              <a:spcBef>
                <a:spcPct val="20000"/>
              </a:spcBef>
              <a:spcAft>
                <a:spcPct val="0"/>
              </a:spcAft>
              <a:buChar char="»"/>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None/>
            </a:pPr>
            <a:r>
              <a:rPr lang="en-US" altLang="zh-CN" dirty="0"/>
              <a:t>(2) </a:t>
            </a:r>
            <a:r>
              <a:rPr lang="zh-CN" altLang="en-US" dirty="0"/>
              <a:t>用何协议实现万维网上各种超链的链接？ </a:t>
            </a:r>
          </a:p>
          <a:p>
            <a:pPr eaLnBrk="1" hangingPunct="1"/>
            <a:r>
              <a:rPr lang="zh-CN" altLang="en-US" dirty="0"/>
              <a:t>使用超文本传送协议 </a:t>
            </a:r>
            <a:r>
              <a:rPr lang="en-US" altLang="zh-CN" dirty="0"/>
              <a:t>HTTP (</a:t>
            </a:r>
            <a:r>
              <a:rPr lang="en-US" altLang="zh-CN" dirty="0" err="1"/>
              <a:t>HyperText</a:t>
            </a:r>
            <a:r>
              <a:rPr lang="en-US" altLang="zh-CN" dirty="0"/>
              <a:t> Transfer Protocol)</a:t>
            </a:r>
            <a:r>
              <a:rPr lang="zh-CN" altLang="en-US" dirty="0"/>
              <a:t>在客户程序与服务器程序之间进行交互。</a:t>
            </a:r>
          </a:p>
          <a:p>
            <a:pPr eaLnBrk="1" hangingPunct="1"/>
            <a:r>
              <a:rPr lang="en-US" altLang="zh-CN" dirty="0"/>
              <a:t>HTTP</a:t>
            </a:r>
            <a:r>
              <a:rPr lang="zh-CN" altLang="en-US" dirty="0"/>
              <a:t>是一个应用层协议，使用 </a:t>
            </a:r>
            <a:r>
              <a:rPr lang="en-US" altLang="zh-CN" dirty="0"/>
              <a:t>TCP </a:t>
            </a:r>
            <a:r>
              <a:rPr lang="zh-CN" altLang="en-US" dirty="0"/>
              <a:t>连接进行可靠的传送。 </a:t>
            </a:r>
          </a:p>
        </p:txBody>
      </p:sp>
    </p:spTree>
    <p:extLst>
      <p:ext uri="{BB962C8B-B14F-4D97-AF65-F5344CB8AC3E}">
        <p14:creationId xmlns:p14="http://schemas.microsoft.com/office/powerpoint/2010/main" val="243221185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xfrm>
            <a:off x="1325880" y="183515"/>
            <a:ext cx="7021513" cy="911225"/>
          </a:xfrm>
        </p:spPr>
        <p:txBody>
          <a:bodyPr/>
          <a:lstStyle/>
          <a:p>
            <a:pPr algn="ctr" eaLnBrk="1" hangingPunct="1"/>
            <a:r>
              <a:rPr lang="zh-CN" altLang="en-US" dirty="0"/>
              <a:t>万维网必须解决的问题 </a:t>
            </a:r>
          </a:p>
        </p:txBody>
      </p:sp>
      <p:sp>
        <p:nvSpPr>
          <p:cNvPr id="932867" name="Rectangle 3"/>
          <p:cNvSpPr>
            <a:spLocks noGrp="1" noChangeArrowheads="1"/>
          </p:cNvSpPr>
          <p:nvPr>
            <p:ph type="body" idx="1"/>
          </p:nvPr>
        </p:nvSpPr>
        <p:spPr>
          <a:xfrm>
            <a:off x="827087" y="1188320"/>
            <a:ext cx="7754461" cy="3625608"/>
          </a:xfrm>
        </p:spPr>
        <p:txBody>
          <a:bodyPr/>
          <a:lstStyle/>
          <a:p>
            <a:pPr algn="just" eaLnBrk="1" hangingPunct="1">
              <a:buFont typeface="Wingdings" pitchFamily="2" charset="2"/>
              <a:buNone/>
            </a:pPr>
            <a:r>
              <a:rPr lang="en-US" altLang="zh-CN" sz="2800" dirty="0">
                <a:latin typeface="+mn-ea"/>
              </a:rPr>
              <a:t>(3) </a:t>
            </a:r>
            <a:r>
              <a:rPr lang="zh-CN" altLang="en-US" sz="2800" dirty="0">
                <a:latin typeface="+mn-ea"/>
              </a:rPr>
              <a:t>怎样使各种万维网文档能在因特网上的各种计算机上显示出来，同时使用户清楚地知道在什么地方存在着超链？</a:t>
            </a:r>
            <a:r>
              <a:rPr lang="zh-CN" altLang="en-US" dirty="0">
                <a:latin typeface="+mn-ea"/>
              </a:rPr>
              <a:t> </a:t>
            </a:r>
            <a:endParaRPr lang="zh-CN" altLang="en-US" sz="2800" dirty="0">
              <a:latin typeface="+mn-ea"/>
            </a:endParaRPr>
          </a:p>
          <a:p>
            <a:pPr algn="just" eaLnBrk="1" hangingPunct="1"/>
            <a:r>
              <a:rPr lang="zh-CN" altLang="en-US" sz="2800" dirty="0">
                <a:latin typeface="+mn-ea"/>
              </a:rPr>
              <a:t>超文本标记语言 </a:t>
            </a:r>
            <a:r>
              <a:rPr lang="en-US" altLang="zh-CN" sz="2800" dirty="0">
                <a:latin typeface="+mn-ea"/>
              </a:rPr>
              <a:t>HTML (</a:t>
            </a:r>
            <a:r>
              <a:rPr lang="en-US" altLang="zh-CN" sz="2800" dirty="0" err="1">
                <a:latin typeface="+mn-ea"/>
              </a:rPr>
              <a:t>HyperText</a:t>
            </a:r>
            <a:r>
              <a:rPr lang="en-US" altLang="zh-CN" sz="2800" dirty="0">
                <a:latin typeface="+mn-ea"/>
              </a:rPr>
              <a:t> Markup Language)</a:t>
            </a:r>
            <a:r>
              <a:rPr lang="zh-CN" altLang="en-US" sz="2800" dirty="0">
                <a:latin typeface="+mn-ea"/>
              </a:rPr>
              <a:t>使得万维网页面的设计者可以很方便地用一个超链从本页面的某处链接到因特网上的任何一个万维网页面，并且能够在自己的计算机屏幕上将这些页面显示出来。 </a:t>
            </a:r>
          </a:p>
        </p:txBody>
      </p:sp>
      <p:sp>
        <p:nvSpPr>
          <p:cNvPr id="4" name="Rectangle 3">
            <a:extLst>
              <a:ext uri="{FF2B5EF4-FFF2-40B4-BE49-F238E27FC236}">
                <a16:creationId xmlns:a16="http://schemas.microsoft.com/office/drawing/2014/main" id="{6789F03E-AB5D-421B-9E0C-A71592603070}"/>
              </a:ext>
            </a:extLst>
          </p:cNvPr>
          <p:cNvSpPr txBox="1">
            <a:spLocks noChangeArrowheads="1"/>
          </p:cNvSpPr>
          <p:nvPr/>
        </p:nvSpPr>
        <p:spPr bwMode="auto">
          <a:xfrm>
            <a:off x="827087" y="4907356"/>
            <a:ext cx="7754461"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3"/>
              </a:buBlip>
              <a:defRPr sz="2800" b="1" kern="1200">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sz="2400" b="1" kern="1200">
                <a:solidFill>
                  <a:schemeClr val="tx1"/>
                </a:solidFill>
                <a:latin typeface="+mn-lt"/>
                <a:ea typeface="+mn-ea"/>
                <a:cs typeface="+mn-cs"/>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sz="2000" b="1" kern="1200">
                <a:solidFill>
                  <a:schemeClr val="tx1"/>
                </a:solidFill>
                <a:latin typeface="+mn-lt"/>
                <a:ea typeface="+mn-ea"/>
                <a:cs typeface="+mn-cs"/>
              </a:defRPr>
            </a:lvl3pPr>
            <a:lvl4pPr marL="1509713" indent="-228600" algn="just" rtl="0" eaLnBrk="0" fontAlgn="base" hangingPunct="0">
              <a:spcBef>
                <a:spcPct val="20000"/>
              </a:spcBef>
              <a:spcAft>
                <a:spcPct val="0"/>
              </a:spcAft>
              <a:buChar char="–"/>
              <a:defRPr sz="1600" b="1" kern="1200">
                <a:solidFill>
                  <a:schemeClr val="tx1"/>
                </a:solidFill>
                <a:latin typeface="+mn-lt"/>
                <a:ea typeface="+mn-ea"/>
                <a:cs typeface="+mn-cs"/>
              </a:defRPr>
            </a:lvl4pPr>
            <a:lvl5pPr marL="1928813" indent="-228600" algn="just" rtl="0" eaLnBrk="0" fontAlgn="base" hangingPunct="0">
              <a:spcBef>
                <a:spcPct val="20000"/>
              </a:spcBef>
              <a:spcAft>
                <a:spcPct val="0"/>
              </a:spcAft>
              <a:buChar char="»"/>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None/>
            </a:pPr>
            <a:r>
              <a:rPr lang="en-US" altLang="zh-CN" dirty="0"/>
              <a:t>(4) </a:t>
            </a:r>
            <a:r>
              <a:rPr lang="zh-CN" altLang="en-US" dirty="0"/>
              <a:t>怎样使用户能够很方便地找到所需的信息？ </a:t>
            </a:r>
            <a:endParaRPr lang="zh-CN" altLang="en-US" sz="2400" dirty="0"/>
          </a:p>
          <a:p>
            <a:pPr eaLnBrk="1" hangingPunct="1"/>
            <a:r>
              <a:rPr lang="zh-CN" altLang="en-US" dirty="0"/>
              <a:t>为了在万维网上方便地查找信息，用户可使用各种的搜索工具（即搜索引擎）。 </a:t>
            </a:r>
          </a:p>
        </p:txBody>
      </p:sp>
    </p:spTree>
    <p:extLst>
      <p:ext uri="{BB962C8B-B14F-4D97-AF65-F5344CB8AC3E}">
        <p14:creationId xmlns:p14="http://schemas.microsoft.com/office/powerpoint/2010/main" val="931286756"/>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a:xfrm>
            <a:off x="1104900" y="229870"/>
            <a:ext cx="7086600" cy="685800"/>
          </a:xfrm>
        </p:spPr>
        <p:txBody>
          <a:bodyPr/>
          <a:lstStyle/>
          <a:p>
            <a:pPr algn="ctr" eaLnBrk="1" hangingPunct="1"/>
            <a:r>
              <a:rPr lang="en-US" altLang="zh-CN" dirty="0"/>
              <a:t>6.4.2  </a:t>
            </a:r>
            <a:r>
              <a:rPr lang="zh-CN" altLang="en-US" dirty="0"/>
              <a:t>统一资源定位符 </a:t>
            </a:r>
            <a:r>
              <a:rPr lang="en-US" altLang="zh-CN" dirty="0"/>
              <a:t>URL</a:t>
            </a:r>
            <a:endParaRPr lang="zh-CN" altLang="en-US" sz="4000" dirty="0"/>
          </a:p>
        </p:txBody>
      </p:sp>
      <p:sp>
        <p:nvSpPr>
          <p:cNvPr id="548867" name="Rectangle 3"/>
          <p:cNvSpPr>
            <a:spLocks noGrp="1" noChangeArrowheads="1"/>
          </p:cNvSpPr>
          <p:nvPr>
            <p:ph type="body" idx="1"/>
          </p:nvPr>
        </p:nvSpPr>
        <p:spPr>
          <a:xfrm>
            <a:off x="684213" y="1849120"/>
            <a:ext cx="8131175" cy="4535488"/>
          </a:xfrm>
        </p:spPr>
        <p:txBody>
          <a:bodyPr/>
          <a:lstStyle/>
          <a:p>
            <a:pPr eaLnBrk="1" hangingPunct="1"/>
            <a:r>
              <a:rPr lang="zh-CN" altLang="en-US" sz="2800" dirty="0"/>
              <a:t>统一资源定位符 </a:t>
            </a:r>
            <a:r>
              <a:rPr lang="en-US" altLang="zh-CN" sz="2800" dirty="0"/>
              <a:t>URL </a:t>
            </a:r>
            <a:r>
              <a:rPr lang="zh-CN" altLang="en-US" sz="2800" dirty="0"/>
              <a:t>是对可以从因特网上得到的资源的位置和访问方法的一种简洁的表示。</a:t>
            </a:r>
          </a:p>
          <a:p>
            <a:pPr eaLnBrk="1" hangingPunct="1"/>
            <a:r>
              <a:rPr lang="en-US" altLang="zh-CN" sz="2800" dirty="0"/>
              <a:t>URL </a:t>
            </a:r>
            <a:r>
              <a:rPr lang="zh-CN" altLang="en-US" sz="2800" dirty="0"/>
              <a:t>给资源的位置提供一种抽象的识别方法，并用这种方法给资源定位。</a:t>
            </a:r>
          </a:p>
          <a:p>
            <a:pPr eaLnBrk="1" hangingPunct="1"/>
            <a:r>
              <a:rPr lang="zh-CN" altLang="en-US" sz="2800" dirty="0"/>
              <a:t>只要能够对资源定位，系统就可以对资源进行各种操作，如存取、更新、替换和查找其属性。</a:t>
            </a:r>
          </a:p>
          <a:p>
            <a:pPr eaLnBrk="1" hangingPunct="1"/>
            <a:r>
              <a:rPr lang="en-US" altLang="zh-CN" sz="2800" dirty="0"/>
              <a:t>URL </a:t>
            </a:r>
            <a:r>
              <a:rPr lang="zh-CN" altLang="en-US" sz="2800" dirty="0"/>
              <a:t>相当于一个文件名在网络范围的扩展。因此 </a:t>
            </a:r>
            <a:r>
              <a:rPr lang="en-US" altLang="zh-CN" sz="2800" dirty="0"/>
              <a:t>URL </a:t>
            </a:r>
            <a:r>
              <a:rPr lang="zh-CN" altLang="en-US" sz="2800" dirty="0"/>
              <a:t>是与因特网相连的机器上的任何可访问对象的一个指针。</a:t>
            </a:r>
            <a:r>
              <a:rPr lang="zh-CN" altLang="en-US" dirty="0"/>
              <a:t> </a:t>
            </a:r>
            <a:r>
              <a:rPr lang="zh-CN" altLang="en-US" sz="2800" dirty="0"/>
              <a:t> </a:t>
            </a:r>
          </a:p>
        </p:txBody>
      </p:sp>
      <p:sp>
        <p:nvSpPr>
          <p:cNvPr id="2" name="矩形 1">
            <a:extLst>
              <a:ext uri="{FF2B5EF4-FFF2-40B4-BE49-F238E27FC236}">
                <a16:creationId xmlns:a16="http://schemas.microsoft.com/office/drawing/2014/main" id="{ADEDEF56-AB68-429E-AD7B-5E9B1E4327D7}"/>
              </a:ext>
            </a:extLst>
          </p:cNvPr>
          <p:cNvSpPr/>
          <p:nvPr/>
        </p:nvSpPr>
        <p:spPr>
          <a:xfrm>
            <a:off x="684213" y="1185852"/>
            <a:ext cx="2353529" cy="523220"/>
          </a:xfrm>
          <a:prstGeom prst="rect">
            <a:avLst/>
          </a:prstGeom>
        </p:spPr>
        <p:txBody>
          <a:bodyPr wrap="none">
            <a:spAutoFit/>
          </a:bodyPr>
          <a:lstStyle/>
          <a:p>
            <a:r>
              <a:rPr lang="en-US" altLang="zh-CN" sz="2800" dirty="0">
                <a:latin typeface="+mj-ea"/>
                <a:ea typeface="+mj-ea"/>
              </a:rPr>
              <a:t>1. URL</a:t>
            </a:r>
            <a:r>
              <a:rPr lang="zh-CN" altLang="en-US" sz="2800" dirty="0">
                <a:latin typeface="+mj-ea"/>
                <a:ea typeface="+mj-ea"/>
              </a:rPr>
              <a:t>的格式</a:t>
            </a:r>
          </a:p>
        </p:txBody>
      </p:sp>
    </p:spTree>
    <p:extLst>
      <p:ext uri="{BB962C8B-B14F-4D97-AF65-F5344CB8AC3E}">
        <p14:creationId xmlns:p14="http://schemas.microsoft.com/office/powerpoint/2010/main" val="12085695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88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88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8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a:xfrm>
            <a:off x="1242378" y="135890"/>
            <a:ext cx="7237412" cy="839788"/>
          </a:xfrm>
        </p:spPr>
        <p:txBody>
          <a:bodyPr/>
          <a:lstStyle/>
          <a:p>
            <a:pPr algn="ctr" eaLnBrk="1" hangingPunct="1"/>
            <a:r>
              <a:rPr lang="en-US" altLang="zh-CN" dirty="0"/>
              <a:t>URL </a:t>
            </a:r>
            <a:r>
              <a:rPr lang="zh-CN" altLang="en-US" dirty="0"/>
              <a:t>的一般形式 </a:t>
            </a:r>
          </a:p>
        </p:txBody>
      </p:sp>
      <p:sp>
        <p:nvSpPr>
          <p:cNvPr id="935939" name="Rectangle 3"/>
          <p:cNvSpPr>
            <a:spLocks noGrp="1" noChangeArrowheads="1"/>
          </p:cNvSpPr>
          <p:nvPr>
            <p:ph type="body" idx="1"/>
          </p:nvPr>
        </p:nvSpPr>
        <p:spPr>
          <a:xfrm>
            <a:off x="974884" y="1719262"/>
            <a:ext cx="7772400" cy="1943100"/>
          </a:xfrm>
        </p:spPr>
        <p:txBody>
          <a:bodyPr/>
          <a:lstStyle/>
          <a:p>
            <a:pPr eaLnBrk="1" hangingPunct="1"/>
            <a:r>
              <a:rPr lang="zh-CN" altLang="en-US" sz="2800" dirty="0"/>
              <a:t>由以冒号隔开的两大部分组成，并且在 </a:t>
            </a:r>
            <a:r>
              <a:rPr lang="en-US" altLang="zh-CN" sz="2800" dirty="0"/>
              <a:t>URL </a:t>
            </a:r>
            <a:r>
              <a:rPr lang="zh-CN" altLang="en-US" sz="2800" dirty="0"/>
              <a:t>中的字符对大写或小写没有要求。</a:t>
            </a:r>
          </a:p>
          <a:p>
            <a:pPr eaLnBrk="1" hangingPunct="1"/>
            <a:r>
              <a:rPr lang="en-US" altLang="zh-CN" sz="2800" dirty="0"/>
              <a:t>URL </a:t>
            </a:r>
            <a:r>
              <a:rPr lang="zh-CN" altLang="en-US" sz="2800" dirty="0"/>
              <a:t>的一般形式是：</a:t>
            </a:r>
          </a:p>
        </p:txBody>
      </p:sp>
      <p:sp>
        <p:nvSpPr>
          <p:cNvPr id="935940" name="Text Box 25"/>
          <p:cNvSpPr txBox="1">
            <a:spLocks noChangeArrowheads="1"/>
          </p:cNvSpPr>
          <p:nvPr/>
        </p:nvSpPr>
        <p:spPr bwMode="auto">
          <a:xfrm>
            <a:off x="2122488" y="3548063"/>
            <a:ext cx="5257800" cy="528637"/>
          </a:xfrm>
          <a:prstGeom prst="rect">
            <a:avLst/>
          </a:prstGeom>
          <a:solidFill>
            <a:srgbClr val="CCECFF"/>
          </a:solidFill>
          <a:ln w="9525">
            <a:solidFill>
              <a:srgbClr val="333399"/>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lang="en-US" altLang="zh-CN" sz="2800">
                <a:solidFill>
                  <a:srgbClr val="333399"/>
                </a:solidFill>
                <a:ea typeface="黑体" pitchFamily="49" charset="-122"/>
              </a:rPr>
              <a:t>&lt;</a:t>
            </a:r>
            <a:r>
              <a:rPr lang="zh-CN" altLang="en-US" sz="2800">
                <a:solidFill>
                  <a:srgbClr val="333399"/>
                </a:solidFill>
                <a:ea typeface="黑体" pitchFamily="49" charset="-122"/>
              </a:rPr>
              <a:t>协议</a:t>
            </a:r>
            <a:r>
              <a:rPr lang="en-US" altLang="zh-CN" sz="2800">
                <a:solidFill>
                  <a:srgbClr val="333399"/>
                </a:solidFill>
                <a:ea typeface="黑体" pitchFamily="49" charset="-122"/>
              </a:rPr>
              <a:t>&gt;://&lt;</a:t>
            </a:r>
            <a:r>
              <a:rPr lang="zh-CN" altLang="en-US" sz="2800">
                <a:solidFill>
                  <a:srgbClr val="333399"/>
                </a:solidFill>
                <a:ea typeface="黑体" pitchFamily="49" charset="-122"/>
              </a:rPr>
              <a:t>主机</a:t>
            </a:r>
            <a:r>
              <a:rPr lang="en-US" altLang="zh-CN" sz="2800">
                <a:solidFill>
                  <a:srgbClr val="333399"/>
                </a:solidFill>
                <a:ea typeface="黑体" pitchFamily="49" charset="-122"/>
              </a:rPr>
              <a:t>&gt;:&lt;</a:t>
            </a:r>
            <a:r>
              <a:rPr lang="zh-CN" altLang="en-US" sz="2800">
                <a:solidFill>
                  <a:srgbClr val="333399"/>
                </a:solidFill>
                <a:ea typeface="黑体" pitchFamily="49" charset="-122"/>
              </a:rPr>
              <a:t>端口</a:t>
            </a:r>
            <a:r>
              <a:rPr lang="en-US" altLang="zh-CN" sz="2800">
                <a:solidFill>
                  <a:srgbClr val="333399"/>
                </a:solidFill>
                <a:ea typeface="黑体" pitchFamily="49" charset="-122"/>
              </a:rPr>
              <a:t>&gt;/&lt;</a:t>
            </a:r>
            <a:r>
              <a:rPr lang="zh-CN" altLang="en-US" sz="2800">
                <a:solidFill>
                  <a:srgbClr val="333399"/>
                </a:solidFill>
                <a:ea typeface="黑体" pitchFamily="49" charset="-122"/>
              </a:rPr>
              <a:t>路径</a:t>
            </a:r>
            <a:r>
              <a:rPr lang="en-US" altLang="zh-CN" sz="2800">
                <a:solidFill>
                  <a:srgbClr val="333399"/>
                </a:solidFill>
                <a:ea typeface="黑体" pitchFamily="49" charset="-122"/>
              </a:rPr>
              <a:t>&gt; </a:t>
            </a:r>
          </a:p>
        </p:txBody>
      </p:sp>
      <p:grpSp>
        <p:nvGrpSpPr>
          <p:cNvPr id="2" name="Group 31"/>
          <p:cNvGrpSpPr>
            <a:grpSpLocks/>
          </p:cNvGrpSpPr>
          <p:nvPr/>
        </p:nvGrpSpPr>
        <p:grpSpPr bwMode="auto">
          <a:xfrm>
            <a:off x="2411413" y="4076700"/>
            <a:ext cx="6486525" cy="2106613"/>
            <a:chOff x="1519" y="2568"/>
            <a:chExt cx="4086" cy="1327"/>
          </a:xfrm>
        </p:grpSpPr>
        <p:sp>
          <p:nvSpPr>
            <p:cNvPr id="935942" name="Line 26"/>
            <p:cNvSpPr>
              <a:spLocks noChangeShapeType="1"/>
            </p:cNvSpPr>
            <p:nvPr/>
          </p:nvSpPr>
          <p:spPr bwMode="auto">
            <a:xfrm>
              <a:off x="1519" y="2568"/>
              <a:ext cx="49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35943" name="Freeform 27"/>
            <p:cNvSpPr>
              <a:spLocks/>
            </p:cNvSpPr>
            <p:nvPr/>
          </p:nvSpPr>
          <p:spPr bwMode="auto">
            <a:xfrm>
              <a:off x="1791" y="2568"/>
              <a:ext cx="385" cy="726"/>
            </a:xfrm>
            <a:custGeom>
              <a:avLst/>
              <a:gdLst>
                <a:gd name="T0" fmla="*/ 0 w 771"/>
                <a:gd name="T1" fmla="*/ 0 h 726"/>
                <a:gd name="T2" fmla="*/ 0 w 771"/>
                <a:gd name="T3" fmla="*/ 726 h 726"/>
                <a:gd name="T4" fmla="*/ 771 w 771"/>
                <a:gd name="T5" fmla="*/ 726 h 726"/>
                <a:gd name="T6" fmla="*/ 0 60000 65536"/>
                <a:gd name="T7" fmla="*/ 0 60000 65536"/>
                <a:gd name="T8" fmla="*/ 0 60000 65536"/>
                <a:gd name="T9" fmla="*/ 0 w 771"/>
                <a:gd name="T10" fmla="*/ 0 h 726"/>
                <a:gd name="T11" fmla="*/ 771 w 771"/>
                <a:gd name="T12" fmla="*/ 726 h 726"/>
              </a:gdLst>
              <a:ahLst/>
              <a:cxnLst>
                <a:cxn ang="T6">
                  <a:pos x="T0" y="T1"/>
                </a:cxn>
                <a:cxn ang="T7">
                  <a:pos x="T2" y="T3"/>
                </a:cxn>
                <a:cxn ang="T8">
                  <a:pos x="T4" y="T5"/>
                </a:cxn>
              </a:cxnLst>
              <a:rect l="T9" t="T10" r="T11" b="T12"/>
              <a:pathLst>
                <a:path w="771" h="726">
                  <a:moveTo>
                    <a:pt x="0" y="0"/>
                  </a:moveTo>
                  <a:lnTo>
                    <a:pt x="0" y="726"/>
                  </a:lnTo>
                  <a:lnTo>
                    <a:pt x="771" y="726"/>
                  </a:lnTo>
                </a:path>
              </a:pathLst>
            </a:custGeom>
            <a:noFill/>
            <a:ln w="38100"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35944" name="AutoShape 28"/>
            <p:cNvSpPr>
              <a:spLocks/>
            </p:cNvSpPr>
            <p:nvPr/>
          </p:nvSpPr>
          <p:spPr bwMode="auto">
            <a:xfrm>
              <a:off x="2176" y="2841"/>
              <a:ext cx="82" cy="907"/>
            </a:xfrm>
            <a:prstGeom prst="leftBrace">
              <a:avLst>
                <a:gd name="adj1" fmla="val 92175"/>
                <a:gd name="adj2"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35945" name="Text Box 29"/>
            <p:cNvSpPr txBox="1">
              <a:spLocks noChangeArrowheads="1"/>
            </p:cNvSpPr>
            <p:nvPr/>
          </p:nvSpPr>
          <p:spPr bwMode="auto">
            <a:xfrm>
              <a:off x="2328" y="2625"/>
              <a:ext cx="3277" cy="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50000"/>
                </a:lnSpc>
                <a:spcBef>
                  <a:spcPct val="0"/>
                </a:spcBef>
                <a:spcAft>
                  <a:spcPct val="0"/>
                </a:spcAft>
              </a:pPr>
              <a:r>
                <a:rPr lang="en-US" altLang="zh-CN" sz="2800">
                  <a:solidFill>
                    <a:srgbClr val="333399"/>
                  </a:solidFill>
                  <a:ea typeface="黑体" pitchFamily="49" charset="-122"/>
                </a:rPr>
                <a:t>ftp —— </a:t>
              </a:r>
              <a:r>
                <a:rPr lang="zh-CN" altLang="en-US" sz="2800">
                  <a:solidFill>
                    <a:srgbClr val="333399"/>
                  </a:solidFill>
                  <a:ea typeface="黑体" pitchFamily="49" charset="-122"/>
                </a:rPr>
                <a:t>文件传送协议 </a:t>
              </a:r>
              <a:r>
                <a:rPr lang="en-US" altLang="zh-CN" sz="2800">
                  <a:solidFill>
                    <a:srgbClr val="333399"/>
                  </a:solidFill>
                  <a:ea typeface="黑体" pitchFamily="49" charset="-122"/>
                </a:rPr>
                <a:t>FTP</a:t>
              </a:r>
            </a:p>
            <a:p>
              <a:pPr eaLnBrk="1" fontAlgn="base" hangingPunct="1">
                <a:lnSpc>
                  <a:spcPct val="150000"/>
                </a:lnSpc>
                <a:spcBef>
                  <a:spcPct val="0"/>
                </a:spcBef>
                <a:spcAft>
                  <a:spcPct val="0"/>
                </a:spcAft>
              </a:pPr>
              <a:r>
                <a:rPr lang="en-US" altLang="zh-CN" sz="2800">
                  <a:solidFill>
                    <a:srgbClr val="333399"/>
                  </a:solidFill>
                  <a:ea typeface="黑体" pitchFamily="49" charset="-122"/>
                </a:rPr>
                <a:t>http —— </a:t>
              </a:r>
              <a:r>
                <a:rPr lang="zh-CN" altLang="en-US" sz="2800">
                  <a:solidFill>
                    <a:srgbClr val="333399"/>
                  </a:solidFill>
                  <a:ea typeface="黑体" pitchFamily="49" charset="-122"/>
                </a:rPr>
                <a:t>超文本传送协议 </a:t>
              </a:r>
              <a:r>
                <a:rPr lang="en-US" altLang="zh-CN" sz="2800">
                  <a:solidFill>
                    <a:srgbClr val="333399"/>
                  </a:solidFill>
                  <a:ea typeface="黑体" pitchFamily="49" charset="-122"/>
                </a:rPr>
                <a:t>HTTP</a:t>
              </a:r>
            </a:p>
            <a:p>
              <a:pPr eaLnBrk="1" fontAlgn="base" hangingPunct="1">
                <a:lnSpc>
                  <a:spcPct val="150000"/>
                </a:lnSpc>
                <a:spcBef>
                  <a:spcPct val="0"/>
                </a:spcBef>
                <a:spcAft>
                  <a:spcPct val="0"/>
                </a:spcAft>
              </a:pPr>
              <a:r>
                <a:rPr lang="en-US" altLang="zh-CN" sz="2800">
                  <a:solidFill>
                    <a:srgbClr val="333399"/>
                  </a:solidFill>
                  <a:ea typeface="黑体" pitchFamily="49" charset="-122"/>
                </a:rPr>
                <a:t>News —— USENET </a:t>
              </a:r>
              <a:r>
                <a:rPr lang="zh-CN" altLang="en-US" sz="2800">
                  <a:solidFill>
                    <a:srgbClr val="333399"/>
                  </a:solidFill>
                  <a:ea typeface="黑体" pitchFamily="49" charset="-122"/>
                </a:rPr>
                <a:t>新闻</a:t>
              </a:r>
            </a:p>
          </p:txBody>
        </p:sp>
      </p:grpSp>
    </p:spTree>
    <p:extLst>
      <p:ext uri="{BB962C8B-B14F-4D97-AF65-F5344CB8AC3E}">
        <p14:creationId xmlns:p14="http://schemas.microsoft.com/office/powerpoint/2010/main" val="33817195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a:xfrm>
            <a:off x="1150938" y="158749"/>
            <a:ext cx="7237412" cy="839788"/>
          </a:xfrm>
        </p:spPr>
        <p:txBody>
          <a:bodyPr/>
          <a:lstStyle/>
          <a:p>
            <a:pPr algn="ctr" eaLnBrk="1" hangingPunct="1"/>
            <a:r>
              <a:rPr lang="en-US" altLang="zh-CN" dirty="0"/>
              <a:t>URL </a:t>
            </a:r>
            <a:r>
              <a:rPr lang="zh-CN" altLang="en-US" dirty="0"/>
              <a:t>的一般形式（续） </a:t>
            </a:r>
          </a:p>
        </p:txBody>
      </p:sp>
      <p:sp>
        <p:nvSpPr>
          <p:cNvPr id="936964" name="Text Box 4"/>
          <p:cNvSpPr txBox="1">
            <a:spLocks noChangeArrowheads="1"/>
          </p:cNvSpPr>
          <p:nvPr/>
        </p:nvSpPr>
        <p:spPr bwMode="auto">
          <a:xfrm>
            <a:off x="1979613" y="3548063"/>
            <a:ext cx="5256212" cy="528637"/>
          </a:xfrm>
          <a:prstGeom prst="rect">
            <a:avLst/>
          </a:prstGeom>
          <a:solidFill>
            <a:srgbClr val="CCECFF"/>
          </a:solidFill>
          <a:ln w="9525">
            <a:solidFill>
              <a:srgbClr val="333399"/>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lang="en-US" altLang="zh-CN" sz="2800">
                <a:solidFill>
                  <a:srgbClr val="333399"/>
                </a:solidFill>
                <a:ea typeface="黑体" pitchFamily="49" charset="-122"/>
              </a:rPr>
              <a:t>&lt;</a:t>
            </a:r>
            <a:r>
              <a:rPr lang="zh-CN" altLang="en-US" sz="2800">
                <a:solidFill>
                  <a:srgbClr val="333399"/>
                </a:solidFill>
                <a:ea typeface="黑体" pitchFamily="49" charset="-122"/>
              </a:rPr>
              <a:t>协议</a:t>
            </a:r>
            <a:r>
              <a:rPr lang="en-US" altLang="zh-CN" sz="2800">
                <a:solidFill>
                  <a:srgbClr val="333399"/>
                </a:solidFill>
                <a:ea typeface="黑体" pitchFamily="49" charset="-122"/>
              </a:rPr>
              <a:t>&gt;://&lt;</a:t>
            </a:r>
            <a:r>
              <a:rPr lang="zh-CN" altLang="en-US" sz="2800">
                <a:solidFill>
                  <a:srgbClr val="333399"/>
                </a:solidFill>
                <a:ea typeface="黑体" pitchFamily="49" charset="-122"/>
              </a:rPr>
              <a:t>主机</a:t>
            </a:r>
            <a:r>
              <a:rPr lang="en-US" altLang="zh-CN" sz="2800">
                <a:solidFill>
                  <a:srgbClr val="333399"/>
                </a:solidFill>
                <a:ea typeface="黑体" pitchFamily="49" charset="-122"/>
              </a:rPr>
              <a:t>&gt;:&lt;</a:t>
            </a:r>
            <a:r>
              <a:rPr lang="zh-CN" altLang="en-US" sz="2800">
                <a:solidFill>
                  <a:srgbClr val="333399"/>
                </a:solidFill>
                <a:ea typeface="黑体" pitchFamily="49" charset="-122"/>
              </a:rPr>
              <a:t>端口</a:t>
            </a:r>
            <a:r>
              <a:rPr lang="en-US" altLang="zh-CN" sz="2800">
                <a:solidFill>
                  <a:srgbClr val="333399"/>
                </a:solidFill>
                <a:ea typeface="黑体" pitchFamily="49" charset="-122"/>
              </a:rPr>
              <a:t>&gt;/&lt;</a:t>
            </a:r>
            <a:r>
              <a:rPr lang="zh-CN" altLang="en-US" sz="2800">
                <a:solidFill>
                  <a:srgbClr val="333399"/>
                </a:solidFill>
                <a:ea typeface="黑体" pitchFamily="49" charset="-122"/>
              </a:rPr>
              <a:t>路径</a:t>
            </a:r>
            <a:r>
              <a:rPr lang="en-US" altLang="zh-CN" sz="2800">
                <a:solidFill>
                  <a:srgbClr val="333399"/>
                </a:solidFill>
                <a:ea typeface="黑体" pitchFamily="49" charset="-122"/>
              </a:rPr>
              <a:t>&gt; </a:t>
            </a:r>
          </a:p>
        </p:txBody>
      </p:sp>
      <p:grpSp>
        <p:nvGrpSpPr>
          <p:cNvPr id="936965" name="Group 9"/>
          <p:cNvGrpSpPr>
            <a:grpSpLocks/>
          </p:cNvGrpSpPr>
          <p:nvPr/>
        </p:nvGrpSpPr>
        <p:grpSpPr bwMode="auto">
          <a:xfrm>
            <a:off x="3635375" y="4076700"/>
            <a:ext cx="5262563" cy="1368425"/>
            <a:chOff x="2381" y="2568"/>
            <a:chExt cx="3315" cy="862"/>
          </a:xfrm>
        </p:grpSpPr>
        <p:sp>
          <p:nvSpPr>
            <p:cNvPr id="936966" name="Line 5"/>
            <p:cNvSpPr>
              <a:spLocks noChangeShapeType="1"/>
            </p:cNvSpPr>
            <p:nvPr/>
          </p:nvSpPr>
          <p:spPr bwMode="auto">
            <a:xfrm>
              <a:off x="2381" y="2568"/>
              <a:ext cx="635"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36967" name="Freeform 6"/>
            <p:cNvSpPr>
              <a:spLocks/>
            </p:cNvSpPr>
            <p:nvPr/>
          </p:nvSpPr>
          <p:spPr bwMode="auto">
            <a:xfrm>
              <a:off x="2653" y="2568"/>
              <a:ext cx="408" cy="408"/>
            </a:xfrm>
            <a:custGeom>
              <a:avLst/>
              <a:gdLst>
                <a:gd name="T0" fmla="*/ 0 w 771"/>
                <a:gd name="T1" fmla="*/ 0 h 726"/>
                <a:gd name="T2" fmla="*/ 0 w 771"/>
                <a:gd name="T3" fmla="*/ 726 h 726"/>
                <a:gd name="T4" fmla="*/ 771 w 771"/>
                <a:gd name="T5" fmla="*/ 726 h 726"/>
                <a:gd name="T6" fmla="*/ 0 60000 65536"/>
                <a:gd name="T7" fmla="*/ 0 60000 65536"/>
                <a:gd name="T8" fmla="*/ 0 60000 65536"/>
                <a:gd name="T9" fmla="*/ 0 w 771"/>
                <a:gd name="T10" fmla="*/ 0 h 726"/>
                <a:gd name="T11" fmla="*/ 771 w 771"/>
                <a:gd name="T12" fmla="*/ 726 h 726"/>
              </a:gdLst>
              <a:ahLst/>
              <a:cxnLst>
                <a:cxn ang="T6">
                  <a:pos x="T0" y="T1"/>
                </a:cxn>
                <a:cxn ang="T7">
                  <a:pos x="T2" y="T3"/>
                </a:cxn>
                <a:cxn ang="T8">
                  <a:pos x="T4" y="T5"/>
                </a:cxn>
              </a:cxnLst>
              <a:rect l="T9" t="T10" r="T11" b="T12"/>
              <a:pathLst>
                <a:path w="771" h="726">
                  <a:moveTo>
                    <a:pt x="0" y="0"/>
                  </a:moveTo>
                  <a:lnTo>
                    <a:pt x="0" y="726"/>
                  </a:lnTo>
                  <a:lnTo>
                    <a:pt x="771" y="726"/>
                  </a:lnTo>
                </a:path>
              </a:pathLst>
            </a:custGeom>
            <a:noFill/>
            <a:ln w="38100"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36968" name="Text Box 8"/>
            <p:cNvSpPr txBox="1">
              <a:spLocks noChangeArrowheads="1"/>
            </p:cNvSpPr>
            <p:nvPr/>
          </p:nvSpPr>
          <p:spPr bwMode="auto">
            <a:xfrm>
              <a:off x="3016" y="2834"/>
              <a:ext cx="268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&lt;</a:t>
              </a:r>
              <a:r>
                <a:rPr lang="zh-CN" altLang="en-US" sz="2800">
                  <a:solidFill>
                    <a:srgbClr val="333399"/>
                  </a:solidFill>
                  <a:ea typeface="黑体" pitchFamily="49" charset="-122"/>
                </a:rPr>
                <a:t>主机</a:t>
              </a:r>
              <a:r>
                <a:rPr lang="en-US" altLang="zh-CN" sz="2800">
                  <a:solidFill>
                    <a:srgbClr val="333399"/>
                  </a:solidFill>
                  <a:ea typeface="黑体" pitchFamily="49" charset="-122"/>
                </a:rPr>
                <a:t>&gt; </a:t>
              </a:r>
              <a:r>
                <a:rPr lang="zh-CN" altLang="en-US" sz="2800">
                  <a:solidFill>
                    <a:srgbClr val="333399"/>
                  </a:solidFill>
                  <a:ea typeface="黑体" pitchFamily="49" charset="-122"/>
                </a:rPr>
                <a:t>是存放资源的主机</a:t>
              </a:r>
            </a:p>
            <a:p>
              <a:pPr eaLnBrk="1" fontAlgn="base" hangingPunct="1">
                <a:spcBef>
                  <a:spcPct val="0"/>
                </a:spcBef>
                <a:spcAft>
                  <a:spcPct val="0"/>
                </a:spcAft>
              </a:pPr>
              <a:r>
                <a:rPr lang="zh-CN" altLang="en-US" sz="2800">
                  <a:solidFill>
                    <a:srgbClr val="333399"/>
                  </a:solidFill>
                  <a:ea typeface="黑体" pitchFamily="49" charset="-122"/>
                </a:rPr>
                <a:t>在因特网中的域名</a:t>
              </a:r>
            </a:p>
          </p:txBody>
        </p:sp>
      </p:grpSp>
      <p:sp>
        <p:nvSpPr>
          <p:cNvPr id="10" name="Rectangle 3">
            <a:extLst>
              <a:ext uri="{FF2B5EF4-FFF2-40B4-BE49-F238E27FC236}">
                <a16:creationId xmlns:a16="http://schemas.microsoft.com/office/drawing/2014/main" id="{DB323F62-3050-4AFB-8450-B8B942F7D430}"/>
              </a:ext>
            </a:extLst>
          </p:cNvPr>
          <p:cNvSpPr txBox="1">
            <a:spLocks noChangeArrowheads="1"/>
          </p:cNvSpPr>
          <p:nvPr/>
        </p:nvSpPr>
        <p:spPr bwMode="auto">
          <a:xfrm>
            <a:off x="974884" y="1719262"/>
            <a:ext cx="77724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3"/>
              </a:buBlip>
              <a:defRPr sz="2800" b="1" kern="1200">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sz="2400" b="1" kern="1200">
                <a:solidFill>
                  <a:schemeClr val="tx1"/>
                </a:solidFill>
                <a:latin typeface="+mn-lt"/>
                <a:ea typeface="+mn-ea"/>
                <a:cs typeface="+mn-cs"/>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sz="2000" b="1" kern="1200">
                <a:solidFill>
                  <a:schemeClr val="tx1"/>
                </a:solidFill>
                <a:latin typeface="+mn-lt"/>
                <a:ea typeface="+mn-ea"/>
                <a:cs typeface="+mn-cs"/>
              </a:defRPr>
            </a:lvl3pPr>
            <a:lvl4pPr marL="1509713" indent="-228600" algn="just" rtl="0" eaLnBrk="0" fontAlgn="base" hangingPunct="0">
              <a:spcBef>
                <a:spcPct val="20000"/>
              </a:spcBef>
              <a:spcAft>
                <a:spcPct val="0"/>
              </a:spcAft>
              <a:buChar char="–"/>
              <a:defRPr sz="1600" b="1" kern="1200">
                <a:solidFill>
                  <a:schemeClr val="tx1"/>
                </a:solidFill>
                <a:latin typeface="+mn-lt"/>
                <a:ea typeface="+mn-ea"/>
                <a:cs typeface="+mn-cs"/>
              </a:defRPr>
            </a:lvl4pPr>
            <a:lvl5pPr marL="1928813" indent="-228600" algn="just" rtl="0" eaLnBrk="0" fontAlgn="base" hangingPunct="0">
              <a:spcBef>
                <a:spcPct val="20000"/>
              </a:spcBef>
              <a:spcAft>
                <a:spcPct val="0"/>
              </a:spcAft>
              <a:buChar char="»"/>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由以冒号隔开的两大部分组成，并且在 </a:t>
            </a:r>
            <a:r>
              <a:rPr lang="en-US" altLang="zh-CN"/>
              <a:t>URL </a:t>
            </a:r>
            <a:r>
              <a:rPr lang="zh-CN" altLang="en-US"/>
              <a:t>中的字符对大写或小写没有要求。</a:t>
            </a:r>
          </a:p>
          <a:p>
            <a:pPr eaLnBrk="1" hangingPunct="1"/>
            <a:r>
              <a:rPr lang="en-US" altLang="zh-CN"/>
              <a:t>URL </a:t>
            </a:r>
            <a:r>
              <a:rPr lang="zh-CN" altLang="en-US"/>
              <a:t>的一般形式是：</a:t>
            </a:r>
            <a:endParaRPr lang="zh-CN" altLang="en-US" dirty="0"/>
          </a:p>
        </p:txBody>
      </p:sp>
    </p:spTree>
    <p:extLst>
      <p:ext uri="{BB962C8B-B14F-4D97-AF65-F5344CB8AC3E}">
        <p14:creationId xmlns:p14="http://schemas.microsoft.com/office/powerpoint/2010/main" val="2698930351"/>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ChangeArrowheads="1"/>
          </p:cNvSpPr>
          <p:nvPr>
            <p:ph type="title"/>
          </p:nvPr>
        </p:nvSpPr>
        <p:spPr>
          <a:xfrm>
            <a:off x="1134269" y="151130"/>
            <a:ext cx="7237412" cy="839788"/>
          </a:xfrm>
        </p:spPr>
        <p:txBody>
          <a:bodyPr/>
          <a:lstStyle/>
          <a:p>
            <a:pPr algn="ctr" eaLnBrk="1" hangingPunct="1"/>
            <a:r>
              <a:rPr lang="en-US" altLang="zh-CN" dirty="0"/>
              <a:t>URL </a:t>
            </a:r>
            <a:r>
              <a:rPr lang="zh-CN" altLang="en-US" dirty="0"/>
              <a:t>的一般形式（续） </a:t>
            </a:r>
          </a:p>
        </p:txBody>
      </p:sp>
      <p:sp>
        <p:nvSpPr>
          <p:cNvPr id="937988" name="Text Box 4"/>
          <p:cNvSpPr txBox="1">
            <a:spLocks noChangeArrowheads="1"/>
          </p:cNvSpPr>
          <p:nvPr/>
        </p:nvSpPr>
        <p:spPr bwMode="auto">
          <a:xfrm>
            <a:off x="2124075" y="3548063"/>
            <a:ext cx="5257800" cy="528637"/>
          </a:xfrm>
          <a:prstGeom prst="rect">
            <a:avLst/>
          </a:prstGeom>
          <a:solidFill>
            <a:srgbClr val="CCECFF"/>
          </a:solidFill>
          <a:ln w="9525">
            <a:solidFill>
              <a:srgbClr val="333399"/>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lang="en-US" altLang="zh-CN" sz="2800">
                <a:solidFill>
                  <a:srgbClr val="333399"/>
                </a:solidFill>
                <a:ea typeface="黑体" pitchFamily="49" charset="-122"/>
              </a:rPr>
              <a:t>&lt;</a:t>
            </a:r>
            <a:r>
              <a:rPr lang="zh-CN" altLang="en-US" sz="2800">
                <a:solidFill>
                  <a:srgbClr val="333399"/>
                </a:solidFill>
                <a:ea typeface="黑体" pitchFamily="49" charset="-122"/>
              </a:rPr>
              <a:t>协议</a:t>
            </a:r>
            <a:r>
              <a:rPr lang="en-US" altLang="zh-CN" sz="2800">
                <a:solidFill>
                  <a:srgbClr val="333399"/>
                </a:solidFill>
                <a:ea typeface="黑体" pitchFamily="49" charset="-122"/>
              </a:rPr>
              <a:t>&gt;://&lt;</a:t>
            </a:r>
            <a:r>
              <a:rPr lang="zh-CN" altLang="en-US" sz="2800">
                <a:solidFill>
                  <a:srgbClr val="333399"/>
                </a:solidFill>
                <a:ea typeface="黑体" pitchFamily="49" charset="-122"/>
              </a:rPr>
              <a:t>主机</a:t>
            </a:r>
            <a:r>
              <a:rPr lang="en-US" altLang="zh-CN" sz="2800">
                <a:solidFill>
                  <a:srgbClr val="333399"/>
                </a:solidFill>
                <a:ea typeface="黑体" pitchFamily="49" charset="-122"/>
              </a:rPr>
              <a:t>&gt;:&lt;</a:t>
            </a:r>
            <a:r>
              <a:rPr lang="zh-CN" altLang="en-US" sz="2800">
                <a:solidFill>
                  <a:srgbClr val="333399"/>
                </a:solidFill>
                <a:ea typeface="黑体" pitchFamily="49" charset="-122"/>
              </a:rPr>
              <a:t>端口</a:t>
            </a:r>
            <a:r>
              <a:rPr lang="en-US" altLang="zh-CN" sz="2800">
                <a:solidFill>
                  <a:srgbClr val="333399"/>
                </a:solidFill>
                <a:ea typeface="黑体" pitchFamily="49" charset="-122"/>
              </a:rPr>
              <a:t>&gt;/&lt;</a:t>
            </a:r>
            <a:r>
              <a:rPr lang="zh-CN" altLang="en-US" sz="2800">
                <a:solidFill>
                  <a:srgbClr val="333399"/>
                </a:solidFill>
                <a:ea typeface="黑体" pitchFamily="49" charset="-122"/>
              </a:rPr>
              <a:t>路径</a:t>
            </a:r>
            <a:r>
              <a:rPr lang="en-US" altLang="zh-CN" sz="2800">
                <a:solidFill>
                  <a:srgbClr val="333399"/>
                </a:solidFill>
                <a:ea typeface="黑体" pitchFamily="49" charset="-122"/>
              </a:rPr>
              <a:t>&gt;</a:t>
            </a:r>
          </a:p>
        </p:txBody>
      </p:sp>
      <p:grpSp>
        <p:nvGrpSpPr>
          <p:cNvPr id="937989" name="Group 8"/>
          <p:cNvGrpSpPr>
            <a:grpSpLocks/>
          </p:cNvGrpSpPr>
          <p:nvPr/>
        </p:nvGrpSpPr>
        <p:grpSpPr bwMode="auto">
          <a:xfrm>
            <a:off x="4932363" y="4076700"/>
            <a:ext cx="3816350" cy="920750"/>
            <a:chOff x="3107" y="2568"/>
            <a:chExt cx="2404" cy="580"/>
          </a:xfrm>
        </p:grpSpPr>
        <p:sp>
          <p:nvSpPr>
            <p:cNvPr id="937990" name="Line 5"/>
            <p:cNvSpPr>
              <a:spLocks noChangeShapeType="1"/>
            </p:cNvSpPr>
            <p:nvPr/>
          </p:nvSpPr>
          <p:spPr bwMode="auto">
            <a:xfrm>
              <a:off x="3107" y="2568"/>
              <a:ext cx="1406"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37991" name="Freeform 6"/>
            <p:cNvSpPr>
              <a:spLocks/>
            </p:cNvSpPr>
            <p:nvPr/>
          </p:nvSpPr>
          <p:spPr bwMode="auto">
            <a:xfrm>
              <a:off x="3833" y="2568"/>
              <a:ext cx="408" cy="408"/>
            </a:xfrm>
            <a:custGeom>
              <a:avLst/>
              <a:gdLst>
                <a:gd name="T0" fmla="*/ 0 w 771"/>
                <a:gd name="T1" fmla="*/ 0 h 726"/>
                <a:gd name="T2" fmla="*/ 0 w 771"/>
                <a:gd name="T3" fmla="*/ 726 h 726"/>
                <a:gd name="T4" fmla="*/ 771 w 771"/>
                <a:gd name="T5" fmla="*/ 726 h 726"/>
                <a:gd name="T6" fmla="*/ 0 60000 65536"/>
                <a:gd name="T7" fmla="*/ 0 60000 65536"/>
                <a:gd name="T8" fmla="*/ 0 60000 65536"/>
                <a:gd name="T9" fmla="*/ 0 w 771"/>
                <a:gd name="T10" fmla="*/ 0 h 726"/>
                <a:gd name="T11" fmla="*/ 771 w 771"/>
                <a:gd name="T12" fmla="*/ 726 h 726"/>
              </a:gdLst>
              <a:ahLst/>
              <a:cxnLst>
                <a:cxn ang="T6">
                  <a:pos x="T0" y="T1"/>
                </a:cxn>
                <a:cxn ang="T7">
                  <a:pos x="T2" y="T3"/>
                </a:cxn>
                <a:cxn ang="T8">
                  <a:pos x="T4" y="T5"/>
                </a:cxn>
              </a:cxnLst>
              <a:rect l="T9" t="T10" r="T11" b="T12"/>
              <a:pathLst>
                <a:path w="771" h="726">
                  <a:moveTo>
                    <a:pt x="0" y="0"/>
                  </a:moveTo>
                  <a:lnTo>
                    <a:pt x="0" y="726"/>
                  </a:lnTo>
                  <a:lnTo>
                    <a:pt x="771" y="726"/>
                  </a:lnTo>
                </a:path>
              </a:pathLst>
            </a:custGeom>
            <a:noFill/>
            <a:ln w="38100"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37992" name="Text Box 7"/>
            <p:cNvSpPr txBox="1">
              <a:spLocks noChangeArrowheads="1"/>
            </p:cNvSpPr>
            <p:nvPr/>
          </p:nvSpPr>
          <p:spPr bwMode="auto">
            <a:xfrm>
              <a:off x="4275" y="2821"/>
              <a:ext cx="12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有时可省略</a:t>
              </a:r>
            </a:p>
          </p:txBody>
        </p:sp>
      </p:grpSp>
      <p:sp>
        <p:nvSpPr>
          <p:cNvPr id="10" name="Rectangle 3">
            <a:extLst>
              <a:ext uri="{FF2B5EF4-FFF2-40B4-BE49-F238E27FC236}">
                <a16:creationId xmlns:a16="http://schemas.microsoft.com/office/drawing/2014/main" id="{45C59582-DAEC-4DA5-9C39-97BF8CF45CBF}"/>
              </a:ext>
            </a:extLst>
          </p:cNvPr>
          <p:cNvSpPr txBox="1">
            <a:spLocks noChangeArrowheads="1"/>
          </p:cNvSpPr>
          <p:nvPr/>
        </p:nvSpPr>
        <p:spPr bwMode="auto">
          <a:xfrm>
            <a:off x="974884" y="1719262"/>
            <a:ext cx="77724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3"/>
              </a:buBlip>
              <a:defRPr sz="2800" b="1" kern="1200">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sz="2400" b="1" kern="1200">
                <a:solidFill>
                  <a:schemeClr val="tx1"/>
                </a:solidFill>
                <a:latin typeface="+mn-lt"/>
                <a:ea typeface="+mn-ea"/>
                <a:cs typeface="+mn-cs"/>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sz="2000" b="1" kern="1200">
                <a:solidFill>
                  <a:schemeClr val="tx1"/>
                </a:solidFill>
                <a:latin typeface="+mn-lt"/>
                <a:ea typeface="+mn-ea"/>
                <a:cs typeface="+mn-cs"/>
              </a:defRPr>
            </a:lvl3pPr>
            <a:lvl4pPr marL="1509713" indent="-228600" algn="just" rtl="0" eaLnBrk="0" fontAlgn="base" hangingPunct="0">
              <a:spcBef>
                <a:spcPct val="20000"/>
              </a:spcBef>
              <a:spcAft>
                <a:spcPct val="0"/>
              </a:spcAft>
              <a:buChar char="–"/>
              <a:defRPr sz="1600" b="1" kern="1200">
                <a:solidFill>
                  <a:schemeClr val="tx1"/>
                </a:solidFill>
                <a:latin typeface="+mn-lt"/>
                <a:ea typeface="+mn-ea"/>
                <a:cs typeface="+mn-cs"/>
              </a:defRPr>
            </a:lvl4pPr>
            <a:lvl5pPr marL="1928813" indent="-228600" algn="just" rtl="0" eaLnBrk="0" fontAlgn="base" hangingPunct="0">
              <a:spcBef>
                <a:spcPct val="20000"/>
              </a:spcBef>
              <a:spcAft>
                <a:spcPct val="0"/>
              </a:spcAft>
              <a:buChar char="»"/>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由以冒号隔开的两大部分组成，并且在 </a:t>
            </a:r>
            <a:r>
              <a:rPr lang="en-US" altLang="zh-CN"/>
              <a:t>URL </a:t>
            </a:r>
            <a:r>
              <a:rPr lang="zh-CN" altLang="en-US"/>
              <a:t>中的字符对大写或小写没有要求。</a:t>
            </a:r>
          </a:p>
          <a:p>
            <a:pPr eaLnBrk="1" hangingPunct="1"/>
            <a:r>
              <a:rPr lang="en-US" altLang="zh-CN"/>
              <a:t>URL </a:t>
            </a:r>
            <a:r>
              <a:rPr lang="zh-CN" altLang="en-US"/>
              <a:t>的一般形式是：</a:t>
            </a:r>
            <a:endParaRPr lang="zh-CN" altLang="en-US" dirty="0"/>
          </a:p>
        </p:txBody>
      </p:sp>
    </p:spTree>
    <p:extLst>
      <p:ext uri="{BB962C8B-B14F-4D97-AF65-F5344CB8AC3E}">
        <p14:creationId xmlns:p14="http://schemas.microsoft.com/office/powerpoint/2010/main" val="3708485645"/>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ChangeArrowheads="1"/>
          </p:cNvSpPr>
          <p:nvPr/>
        </p:nvSpPr>
        <p:spPr bwMode="auto">
          <a:xfrm>
            <a:off x="1403350" y="2551113"/>
            <a:ext cx="5832475" cy="792162"/>
          </a:xfrm>
          <a:prstGeom prst="rect">
            <a:avLst/>
          </a:prstGeom>
          <a:solidFill>
            <a:srgbClr val="CCECFF"/>
          </a:solidFill>
          <a:ln w="9525">
            <a:solidFill>
              <a:srgbClr val="333399"/>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39011" name="Rectangle 3"/>
          <p:cNvSpPr>
            <a:spLocks noGrp="1" noChangeArrowheads="1"/>
          </p:cNvSpPr>
          <p:nvPr>
            <p:ph type="title"/>
          </p:nvPr>
        </p:nvSpPr>
        <p:spPr/>
        <p:txBody>
          <a:bodyPr/>
          <a:lstStyle/>
          <a:p>
            <a:pPr algn="ctr" eaLnBrk="1" hangingPunct="1"/>
            <a:r>
              <a:rPr lang="zh-CN" altLang="en-US"/>
              <a:t>使用 </a:t>
            </a:r>
            <a:r>
              <a:rPr lang="en-US" altLang="zh-CN"/>
              <a:t>HTTP </a:t>
            </a:r>
            <a:r>
              <a:rPr lang="zh-CN" altLang="en-US"/>
              <a:t>的 </a:t>
            </a:r>
            <a:r>
              <a:rPr lang="en-US" altLang="zh-CN"/>
              <a:t>URL</a:t>
            </a:r>
          </a:p>
        </p:txBody>
      </p:sp>
      <p:sp>
        <p:nvSpPr>
          <p:cNvPr id="939012" name="Rectangle 4"/>
          <p:cNvSpPr>
            <a:spLocks noGrp="1" noChangeArrowheads="1"/>
          </p:cNvSpPr>
          <p:nvPr>
            <p:ph type="body" idx="1"/>
          </p:nvPr>
        </p:nvSpPr>
        <p:spPr>
          <a:xfrm>
            <a:off x="1042988" y="1974850"/>
            <a:ext cx="7772400" cy="1368425"/>
          </a:xfrm>
        </p:spPr>
        <p:txBody>
          <a:bodyPr/>
          <a:lstStyle/>
          <a:p>
            <a:pPr eaLnBrk="1" hangingPunct="1"/>
            <a:r>
              <a:rPr lang="zh-CN" altLang="en-US" sz="2800"/>
              <a:t>使用 </a:t>
            </a:r>
            <a:r>
              <a:rPr lang="en-US" altLang="zh-CN" sz="2800"/>
              <a:t>HTTP </a:t>
            </a:r>
            <a:r>
              <a:rPr lang="zh-CN" altLang="en-US" sz="2800"/>
              <a:t>的 </a:t>
            </a:r>
            <a:r>
              <a:rPr lang="en-US" altLang="zh-CN" sz="2800"/>
              <a:t>URL </a:t>
            </a:r>
            <a:r>
              <a:rPr lang="zh-CN" altLang="en-US" sz="2800"/>
              <a:t>的一般形式</a:t>
            </a:r>
          </a:p>
          <a:p>
            <a:pPr eaLnBrk="1" hangingPunct="1">
              <a:spcBef>
                <a:spcPct val="50000"/>
              </a:spcBef>
              <a:buFont typeface="Wingdings" pitchFamily="2" charset="2"/>
              <a:buNone/>
            </a:pPr>
            <a:r>
              <a:rPr lang="zh-CN" altLang="en-US"/>
              <a:t>       </a:t>
            </a:r>
            <a:r>
              <a:rPr lang="en-US" altLang="zh-CN" sz="2800"/>
              <a:t>http://&lt;</a:t>
            </a:r>
            <a:r>
              <a:rPr lang="zh-CN" altLang="en-US" sz="2800"/>
              <a:t>主机</a:t>
            </a:r>
            <a:r>
              <a:rPr lang="en-US" altLang="zh-CN" sz="2800"/>
              <a:t>&gt;:&lt;</a:t>
            </a:r>
            <a:r>
              <a:rPr lang="zh-CN" altLang="en-US" sz="2800"/>
              <a:t>端口</a:t>
            </a:r>
            <a:r>
              <a:rPr lang="en-US" altLang="zh-CN" sz="2800"/>
              <a:t>&gt;/&lt;</a:t>
            </a:r>
            <a:r>
              <a:rPr lang="zh-CN" altLang="en-US" sz="2800"/>
              <a:t>路径</a:t>
            </a:r>
            <a:r>
              <a:rPr lang="en-US" altLang="zh-CN" sz="2800"/>
              <a:t>&gt;</a:t>
            </a:r>
            <a:r>
              <a:rPr lang="en-US" altLang="zh-CN"/>
              <a:t> </a:t>
            </a:r>
            <a:endParaRPr lang="en-US" altLang="zh-CN" sz="2800"/>
          </a:p>
        </p:txBody>
      </p:sp>
      <p:grpSp>
        <p:nvGrpSpPr>
          <p:cNvPr id="2" name="Group 9"/>
          <p:cNvGrpSpPr>
            <a:grpSpLocks/>
          </p:cNvGrpSpPr>
          <p:nvPr/>
        </p:nvGrpSpPr>
        <p:grpSpPr bwMode="auto">
          <a:xfrm>
            <a:off x="539750" y="2641600"/>
            <a:ext cx="3798888" cy="1522413"/>
            <a:chOff x="340" y="1664"/>
            <a:chExt cx="2393" cy="959"/>
          </a:xfrm>
        </p:grpSpPr>
        <p:grpSp>
          <p:nvGrpSpPr>
            <p:cNvPr id="939014" name="Group 5"/>
            <p:cNvGrpSpPr>
              <a:grpSpLocks/>
            </p:cNvGrpSpPr>
            <p:nvPr/>
          </p:nvGrpSpPr>
          <p:grpSpPr bwMode="auto">
            <a:xfrm>
              <a:off x="1156" y="1664"/>
              <a:ext cx="457" cy="681"/>
              <a:chOff x="1156" y="1570"/>
              <a:chExt cx="335" cy="681"/>
            </a:xfrm>
          </p:grpSpPr>
          <p:sp>
            <p:nvSpPr>
              <p:cNvPr id="939016" name="Rectangle 6"/>
              <p:cNvSpPr>
                <a:spLocks noChangeArrowheads="1"/>
              </p:cNvSpPr>
              <p:nvPr/>
            </p:nvSpPr>
            <p:spPr bwMode="auto">
              <a:xfrm>
                <a:off x="1156" y="1570"/>
                <a:ext cx="335" cy="361"/>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39017" name="Line 7"/>
              <p:cNvSpPr>
                <a:spLocks noChangeShapeType="1"/>
              </p:cNvSpPr>
              <p:nvPr/>
            </p:nvSpPr>
            <p:spPr bwMode="auto">
              <a:xfrm flipV="1">
                <a:off x="1338" y="1933"/>
                <a:ext cx="0" cy="318"/>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
          <p:nvSpPr>
            <p:cNvPr id="939015" name="Text Box 8"/>
            <p:cNvSpPr txBox="1">
              <a:spLocks noChangeArrowheads="1"/>
            </p:cNvSpPr>
            <p:nvPr/>
          </p:nvSpPr>
          <p:spPr bwMode="auto">
            <a:xfrm>
              <a:off x="340" y="2296"/>
              <a:ext cx="23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这表示使用 </a:t>
              </a:r>
              <a:r>
                <a:rPr lang="en-US" altLang="zh-CN" sz="2800">
                  <a:solidFill>
                    <a:srgbClr val="333399"/>
                  </a:solidFill>
                  <a:ea typeface="黑体" pitchFamily="49" charset="-122"/>
                </a:rPr>
                <a:t>HTTP </a:t>
              </a:r>
              <a:r>
                <a:rPr lang="zh-CN" altLang="en-US" sz="2800">
                  <a:solidFill>
                    <a:srgbClr val="333399"/>
                  </a:solidFill>
                  <a:ea typeface="黑体" pitchFamily="49" charset="-122"/>
                </a:rPr>
                <a:t>协议</a:t>
              </a:r>
            </a:p>
          </p:txBody>
        </p:sp>
      </p:grpSp>
    </p:spTree>
    <p:extLst>
      <p:ext uri="{BB962C8B-B14F-4D97-AF65-F5344CB8AC3E}">
        <p14:creationId xmlns:p14="http://schemas.microsoft.com/office/powerpoint/2010/main" val="9300093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ChangeArrowheads="1"/>
          </p:cNvSpPr>
          <p:nvPr/>
        </p:nvSpPr>
        <p:spPr bwMode="auto">
          <a:xfrm>
            <a:off x="1403350" y="2551113"/>
            <a:ext cx="5832475" cy="792162"/>
          </a:xfrm>
          <a:prstGeom prst="rect">
            <a:avLst/>
          </a:prstGeom>
          <a:solidFill>
            <a:srgbClr val="CCECFF"/>
          </a:solidFill>
          <a:ln w="9525">
            <a:solidFill>
              <a:srgbClr val="333399"/>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0035" name="Rectangle 3"/>
          <p:cNvSpPr>
            <a:spLocks noGrp="1" noChangeArrowheads="1"/>
          </p:cNvSpPr>
          <p:nvPr>
            <p:ph type="title"/>
          </p:nvPr>
        </p:nvSpPr>
        <p:spPr/>
        <p:txBody>
          <a:bodyPr/>
          <a:lstStyle/>
          <a:p>
            <a:pPr algn="ctr" eaLnBrk="1" hangingPunct="1"/>
            <a:r>
              <a:rPr lang="zh-CN" altLang="en-US"/>
              <a:t>使用 </a:t>
            </a:r>
            <a:r>
              <a:rPr lang="en-US" altLang="zh-CN"/>
              <a:t>HTTP </a:t>
            </a:r>
            <a:r>
              <a:rPr lang="zh-CN" altLang="en-US"/>
              <a:t>的 </a:t>
            </a:r>
            <a:r>
              <a:rPr lang="en-US" altLang="zh-CN"/>
              <a:t>URL</a:t>
            </a:r>
          </a:p>
        </p:txBody>
      </p:sp>
      <p:sp>
        <p:nvSpPr>
          <p:cNvPr id="940036" name="Rectangle 4"/>
          <p:cNvSpPr>
            <a:spLocks noGrp="1" noChangeArrowheads="1"/>
          </p:cNvSpPr>
          <p:nvPr>
            <p:ph type="body" idx="1"/>
          </p:nvPr>
        </p:nvSpPr>
        <p:spPr>
          <a:xfrm>
            <a:off x="1042988" y="1974850"/>
            <a:ext cx="7772400" cy="1368425"/>
          </a:xfrm>
        </p:spPr>
        <p:txBody>
          <a:bodyPr/>
          <a:lstStyle/>
          <a:p>
            <a:pPr eaLnBrk="1" hangingPunct="1"/>
            <a:r>
              <a:rPr lang="zh-CN" altLang="en-US" sz="2800"/>
              <a:t>使用 </a:t>
            </a:r>
            <a:r>
              <a:rPr lang="en-US" altLang="zh-CN" sz="2800"/>
              <a:t>HTTP </a:t>
            </a:r>
            <a:r>
              <a:rPr lang="zh-CN" altLang="en-US" sz="2800"/>
              <a:t>的 </a:t>
            </a:r>
            <a:r>
              <a:rPr lang="en-US" altLang="zh-CN" sz="2800"/>
              <a:t>URL </a:t>
            </a:r>
            <a:r>
              <a:rPr lang="zh-CN" altLang="en-US" sz="2800"/>
              <a:t>的一般形式</a:t>
            </a:r>
          </a:p>
          <a:p>
            <a:pPr eaLnBrk="1" hangingPunct="1">
              <a:spcBef>
                <a:spcPct val="50000"/>
              </a:spcBef>
              <a:buFont typeface="Wingdings" pitchFamily="2" charset="2"/>
              <a:buNone/>
            </a:pPr>
            <a:r>
              <a:rPr lang="zh-CN" altLang="en-US"/>
              <a:t>       </a:t>
            </a:r>
            <a:r>
              <a:rPr lang="en-US" altLang="zh-CN" sz="2800"/>
              <a:t>http://&lt;</a:t>
            </a:r>
            <a:r>
              <a:rPr lang="zh-CN" altLang="en-US" sz="2800"/>
              <a:t>主机</a:t>
            </a:r>
            <a:r>
              <a:rPr lang="en-US" altLang="zh-CN" sz="2800"/>
              <a:t>&gt;:&lt;</a:t>
            </a:r>
            <a:r>
              <a:rPr lang="zh-CN" altLang="en-US" sz="2800"/>
              <a:t>端口</a:t>
            </a:r>
            <a:r>
              <a:rPr lang="en-US" altLang="zh-CN" sz="2800"/>
              <a:t>&gt;/&lt;</a:t>
            </a:r>
            <a:r>
              <a:rPr lang="zh-CN" altLang="en-US" sz="2800"/>
              <a:t>路径</a:t>
            </a:r>
            <a:r>
              <a:rPr lang="en-US" altLang="zh-CN" sz="2800"/>
              <a:t>&gt;</a:t>
            </a:r>
            <a:r>
              <a:rPr lang="en-US" altLang="zh-CN"/>
              <a:t> </a:t>
            </a:r>
            <a:endParaRPr lang="en-US" altLang="zh-CN" sz="2800"/>
          </a:p>
        </p:txBody>
      </p:sp>
      <p:grpSp>
        <p:nvGrpSpPr>
          <p:cNvPr id="940037" name="Group 6"/>
          <p:cNvGrpSpPr>
            <a:grpSpLocks/>
          </p:cNvGrpSpPr>
          <p:nvPr/>
        </p:nvGrpSpPr>
        <p:grpSpPr bwMode="auto">
          <a:xfrm>
            <a:off x="2478088" y="2641600"/>
            <a:ext cx="373062" cy="1081088"/>
            <a:chOff x="1156" y="1570"/>
            <a:chExt cx="335" cy="681"/>
          </a:xfrm>
        </p:grpSpPr>
        <p:sp>
          <p:nvSpPr>
            <p:cNvPr id="940039" name="Rectangle 7"/>
            <p:cNvSpPr>
              <a:spLocks noChangeArrowheads="1"/>
            </p:cNvSpPr>
            <p:nvPr/>
          </p:nvSpPr>
          <p:spPr bwMode="auto">
            <a:xfrm>
              <a:off x="1156" y="1570"/>
              <a:ext cx="335" cy="361"/>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0040" name="Line 8"/>
            <p:cNvSpPr>
              <a:spLocks noChangeShapeType="1"/>
            </p:cNvSpPr>
            <p:nvPr/>
          </p:nvSpPr>
          <p:spPr bwMode="auto">
            <a:xfrm flipV="1">
              <a:off x="1338" y="1933"/>
              <a:ext cx="0" cy="318"/>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
        <p:nvSpPr>
          <p:cNvPr id="940038" name="Text Box 9"/>
          <p:cNvSpPr txBox="1">
            <a:spLocks noChangeArrowheads="1"/>
          </p:cNvSpPr>
          <p:nvPr/>
        </p:nvSpPr>
        <p:spPr bwMode="auto">
          <a:xfrm>
            <a:off x="395288" y="3624263"/>
            <a:ext cx="4806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冒号和两个斜线是规定的格式</a:t>
            </a:r>
          </a:p>
        </p:txBody>
      </p:sp>
    </p:spTree>
    <p:extLst>
      <p:ext uri="{BB962C8B-B14F-4D97-AF65-F5344CB8AC3E}">
        <p14:creationId xmlns:p14="http://schemas.microsoft.com/office/powerpoint/2010/main" val="301003579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B9A2324-DCD4-405A-A4BC-683D18075DF6}"/>
              </a:ext>
            </a:extLst>
          </p:cNvPr>
          <p:cNvSpPr/>
          <p:nvPr/>
        </p:nvSpPr>
        <p:spPr>
          <a:xfrm>
            <a:off x="1058863" y="1254125"/>
            <a:ext cx="1885950" cy="461963"/>
          </a:xfrm>
          <a:prstGeom prst="rect">
            <a:avLst/>
          </a:prstGeom>
        </p:spPr>
        <p:txBody>
          <a:bodyPr wrap="none">
            <a:spAutoFit/>
          </a:bodyPr>
          <a:lstStyle/>
          <a:p>
            <a:pPr>
              <a:defRPr/>
            </a:pPr>
            <a:r>
              <a:rPr lang="zh-CN" altLang="en-US" dirty="0">
                <a:latin typeface="+mn-ea"/>
                <a:ea typeface="+mn-ea"/>
              </a:rPr>
              <a:t>（</a:t>
            </a:r>
            <a:r>
              <a:rPr lang="en-US" altLang="zh-CN" dirty="0">
                <a:latin typeface="+mn-ea"/>
                <a:ea typeface="+mn-ea"/>
              </a:rPr>
              <a:t>2</a:t>
            </a:r>
            <a:r>
              <a:rPr lang="zh-CN" altLang="en-US" dirty="0">
                <a:latin typeface="+mn-ea"/>
                <a:ea typeface="+mn-ea"/>
              </a:rPr>
              <a:t>）吞吐量</a:t>
            </a:r>
          </a:p>
        </p:txBody>
      </p:sp>
      <p:sp>
        <p:nvSpPr>
          <p:cNvPr id="4" name="矩形 3">
            <a:extLst>
              <a:ext uri="{FF2B5EF4-FFF2-40B4-BE49-F238E27FC236}">
                <a16:creationId xmlns:a16="http://schemas.microsoft.com/office/drawing/2014/main" id="{15E4763B-00D3-4ECD-8140-F58C3C7644AE}"/>
              </a:ext>
            </a:extLst>
          </p:cNvPr>
          <p:cNvSpPr/>
          <p:nvPr/>
        </p:nvSpPr>
        <p:spPr>
          <a:xfrm>
            <a:off x="1058863" y="1716088"/>
            <a:ext cx="8204200" cy="461962"/>
          </a:xfrm>
          <a:prstGeom prst="rect">
            <a:avLst/>
          </a:prstGeom>
        </p:spPr>
        <p:txBody>
          <a:bodyPr>
            <a:spAutoFit/>
          </a:bodyPr>
          <a:lstStyle/>
          <a:p>
            <a:pPr>
              <a:defRPr/>
            </a:pPr>
            <a:r>
              <a:rPr lang="zh-CN" altLang="en-US" dirty="0">
                <a:latin typeface="+mn-ea"/>
                <a:ea typeface="+mn-ea"/>
              </a:rPr>
              <a:t>可用吞吐量是指发送进程能够向接收进程交付比特的速率。</a:t>
            </a:r>
            <a:endParaRPr lang="zh-CN" altLang="en-US" dirty="0"/>
          </a:p>
        </p:txBody>
      </p:sp>
      <p:sp>
        <p:nvSpPr>
          <p:cNvPr id="5" name="矩形 4">
            <a:extLst>
              <a:ext uri="{FF2B5EF4-FFF2-40B4-BE49-F238E27FC236}">
                <a16:creationId xmlns:a16="http://schemas.microsoft.com/office/drawing/2014/main" id="{A8018749-FB05-48CC-B0CC-2660E935E921}"/>
              </a:ext>
            </a:extLst>
          </p:cNvPr>
          <p:cNvSpPr/>
          <p:nvPr/>
        </p:nvSpPr>
        <p:spPr>
          <a:xfrm>
            <a:off x="1058863" y="2265363"/>
            <a:ext cx="7916862" cy="1200150"/>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latin typeface="+mn-ea"/>
                <a:ea typeface="+mn-ea"/>
              </a:rPr>
              <a:t>具有吞吐量要求的应用程序被称为带宽敏感应用 </a:t>
            </a:r>
            <a:r>
              <a:rPr lang="en-US" altLang="zh-CN" dirty="0">
                <a:latin typeface="+mn-ea"/>
                <a:ea typeface="+mn-ea"/>
              </a:rPr>
              <a:t>(Bandwidth-Sensitive Application)</a:t>
            </a:r>
            <a:r>
              <a:rPr lang="zh-CN" altLang="en-US" dirty="0">
                <a:latin typeface="+mn-ea"/>
                <a:ea typeface="+mn-ea"/>
              </a:rPr>
              <a:t>，许多多媒体应用是带宽敏感的应用。</a:t>
            </a:r>
          </a:p>
        </p:txBody>
      </p:sp>
      <p:sp>
        <p:nvSpPr>
          <p:cNvPr id="6" name="矩形 5">
            <a:extLst>
              <a:ext uri="{FF2B5EF4-FFF2-40B4-BE49-F238E27FC236}">
                <a16:creationId xmlns:a16="http://schemas.microsoft.com/office/drawing/2014/main" id="{EB20C079-0564-4A36-AC1C-3869DBE3D744}"/>
              </a:ext>
            </a:extLst>
          </p:cNvPr>
          <p:cNvSpPr/>
          <p:nvPr/>
        </p:nvSpPr>
        <p:spPr>
          <a:xfrm>
            <a:off x="1058863" y="3552825"/>
            <a:ext cx="7432675" cy="1200150"/>
          </a:xfrm>
          <a:prstGeom prst="rect">
            <a:avLst/>
          </a:prstGeom>
        </p:spPr>
        <p:txBody>
          <a:bodyPr>
            <a:spAutoFit/>
          </a:bodyPr>
          <a:lstStyle/>
          <a:p>
            <a:pPr marL="342900" indent="-342900">
              <a:buClr>
                <a:srgbClr val="C00000"/>
              </a:buClr>
              <a:buFont typeface="Wingdings" panose="05000000000000000000" pitchFamily="2" charset="2"/>
              <a:buChar char="n"/>
              <a:defRPr/>
            </a:pPr>
            <a:r>
              <a:rPr lang="zh-CN" altLang="en-US" dirty="0">
                <a:latin typeface="+mn-ea"/>
                <a:ea typeface="+mn-ea"/>
              </a:rPr>
              <a:t>弹性应用 </a:t>
            </a:r>
            <a:r>
              <a:rPr lang="en-US" altLang="zh-CN" dirty="0">
                <a:latin typeface="+mn-ea"/>
                <a:ea typeface="+mn-ea"/>
              </a:rPr>
              <a:t>(</a:t>
            </a:r>
            <a:r>
              <a:rPr lang="en-US" altLang="zh-CN" dirty="0" err="1">
                <a:latin typeface="+mn-ea"/>
                <a:ea typeface="+mn-ea"/>
              </a:rPr>
              <a:t>Alastic</a:t>
            </a:r>
            <a:r>
              <a:rPr lang="en-US" altLang="zh-CN" dirty="0">
                <a:latin typeface="+mn-ea"/>
                <a:ea typeface="+mn-ea"/>
              </a:rPr>
              <a:t> Application) </a:t>
            </a:r>
            <a:r>
              <a:rPr lang="zh-CN" altLang="en-US" dirty="0">
                <a:latin typeface="+mn-ea"/>
                <a:ea typeface="+mn-ea"/>
              </a:rPr>
              <a:t>则能够根据情况或多或少地利用可供使用的吞吐量。电子邮件、文件传输以及</a:t>
            </a:r>
            <a:r>
              <a:rPr lang="en-US" altLang="zh-CN" dirty="0">
                <a:latin typeface="+mn-ea"/>
                <a:ea typeface="+mn-ea"/>
              </a:rPr>
              <a:t>Web</a:t>
            </a:r>
            <a:r>
              <a:rPr lang="zh-CN" altLang="en-US" dirty="0">
                <a:latin typeface="+mn-ea"/>
                <a:ea typeface="+mn-ea"/>
              </a:rPr>
              <a:t>传送都属于弹性应用。</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ChangeArrowheads="1"/>
          </p:cNvSpPr>
          <p:nvPr/>
        </p:nvSpPr>
        <p:spPr bwMode="auto">
          <a:xfrm>
            <a:off x="1403350" y="2551113"/>
            <a:ext cx="5832475" cy="792162"/>
          </a:xfrm>
          <a:prstGeom prst="rect">
            <a:avLst/>
          </a:prstGeom>
          <a:solidFill>
            <a:srgbClr val="CCECFF"/>
          </a:solidFill>
          <a:ln w="9525">
            <a:solidFill>
              <a:srgbClr val="333399"/>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1059" name="Rectangle 3"/>
          <p:cNvSpPr>
            <a:spLocks noGrp="1" noChangeArrowheads="1"/>
          </p:cNvSpPr>
          <p:nvPr>
            <p:ph type="title"/>
          </p:nvPr>
        </p:nvSpPr>
        <p:spPr/>
        <p:txBody>
          <a:bodyPr/>
          <a:lstStyle/>
          <a:p>
            <a:pPr algn="ctr" eaLnBrk="1" hangingPunct="1"/>
            <a:r>
              <a:rPr lang="zh-CN" altLang="en-US"/>
              <a:t>使用 </a:t>
            </a:r>
            <a:r>
              <a:rPr lang="en-US" altLang="zh-CN"/>
              <a:t>HTTP </a:t>
            </a:r>
            <a:r>
              <a:rPr lang="zh-CN" altLang="en-US"/>
              <a:t>的 </a:t>
            </a:r>
            <a:r>
              <a:rPr lang="en-US" altLang="zh-CN"/>
              <a:t>URL</a:t>
            </a:r>
          </a:p>
        </p:txBody>
      </p:sp>
      <p:sp>
        <p:nvSpPr>
          <p:cNvPr id="941060" name="Rectangle 4"/>
          <p:cNvSpPr>
            <a:spLocks noGrp="1" noChangeArrowheads="1"/>
          </p:cNvSpPr>
          <p:nvPr>
            <p:ph type="body" idx="1"/>
          </p:nvPr>
        </p:nvSpPr>
        <p:spPr>
          <a:xfrm>
            <a:off x="1042988" y="1974850"/>
            <a:ext cx="7772400" cy="1368425"/>
          </a:xfrm>
        </p:spPr>
        <p:txBody>
          <a:bodyPr/>
          <a:lstStyle/>
          <a:p>
            <a:pPr eaLnBrk="1" hangingPunct="1"/>
            <a:r>
              <a:rPr lang="zh-CN" altLang="en-US" sz="2800"/>
              <a:t>使用 </a:t>
            </a:r>
            <a:r>
              <a:rPr lang="en-US" altLang="zh-CN" sz="2800"/>
              <a:t>HTTP </a:t>
            </a:r>
            <a:r>
              <a:rPr lang="zh-CN" altLang="en-US" sz="2800"/>
              <a:t>的 </a:t>
            </a:r>
            <a:r>
              <a:rPr lang="en-US" altLang="zh-CN" sz="2800"/>
              <a:t>URL </a:t>
            </a:r>
            <a:r>
              <a:rPr lang="zh-CN" altLang="en-US" sz="2800"/>
              <a:t>的一般形式</a:t>
            </a:r>
          </a:p>
          <a:p>
            <a:pPr eaLnBrk="1" hangingPunct="1">
              <a:spcBef>
                <a:spcPct val="50000"/>
              </a:spcBef>
              <a:buFont typeface="Wingdings" pitchFamily="2" charset="2"/>
              <a:buNone/>
            </a:pPr>
            <a:r>
              <a:rPr lang="zh-CN" altLang="en-US"/>
              <a:t>       </a:t>
            </a:r>
            <a:r>
              <a:rPr lang="en-US" altLang="zh-CN" sz="2800"/>
              <a:t>http://&lt;</a:t>
            </a:r>
            <a:r>
              <a:rPr lang="zh-CN" altLang="en-US" sz="2800"/>
              <a:t>主机</a:t>
            </a:r>
            <a:r>
              <a:rPr lang="en-US" altLang="zh-CN" sz="2800"/>
              <a:t>&gt;:&lt;</a:t>
            </a:r>
            <a:r>
              <a:rPr lang="zh-CN" altLang="en-US" sz="2800"/>
              <a:t>端口</a:t>
            </a:r>
            <a:r>
              <a:rPr lang="en-US" altLang="zh-CN" sz="2800"/>
              <a:t>&gt;/&lt;</a:t>
            </a:r>
            <a:r>
              <a:rPr lang="zh-CN" altLang="en-US" sz="2800"/>
              <a:t>路径</a:t>
            </a:r>
            <a:r>
              <a:rPr lang="en-US" altLang="zh-CN" sz="2800"/>
              <a:t>&gt;</a:t>
            </a:r>
            <a:r>
              <a:rPr lang="en-US" altLang="zh-CN"/>
              <a:t> </a:t>
            </a:r>
            <a:endParaRPr lang="en-US" altLang="zh-CN" sz="2800"/>
          </a:p>
        </p:txBody>
      </p:sp>
      <p:grpSp>
        <p:nvGrpSpPr>
          <p:cNvPr id="941061" name="Group 5"/>
          <p:cNvGrpSpPr>
            <a:grpSpLocks/>
          </p:cNvGrpSpPr>
          <p:nvPr/>
        </p:nvGrpSpPr>
        <p:grpSpPr bwMode="auto">
          <a:xfrm>
            <a:off x="2830513" y="2641600"/>
            <a:ext cx="1165225" cy="1081088"/>
            <a:chOff x="1156" y="1570"/>
            <a:chExt cx="335" cy="681"/>
          </a:xfrm>
        </p:grpSpPr>
        <p:sp>
          <p:nvSpPr>
            <p:cNvPr id="941063" name="Rectangle 6"/>
            <p:cNvSpPr>
              <a:spLocks noChangeArrowheads="1"/>
            </p:cNvSpPr>
            <p:nvPr/>
          </p:nvSpPr>
          <p:spPr bwMode="auto">
            <a:xfrm>
              <a:off x="1156" y="1570"/>
              <a:ext cx="335" cy="361"/>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1064" name="Line 7"/>
            <p:cNvSpPr>
              <a:spLocks noChangeShapeType="1"/>
            </p:cNvSpPr>
            <p:nvPr/>
          </p:nvSpPr>
          <p:spPr bwMode="auto">
            <a:xfrm flipV="1">
              <a:off x="1338" y="1933"/>
              <a:ext cx="0" cy="318"/>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
        <p:nvSpPr>
          <p:cNvPr id="941062" name="Text Box 8"/>
          <p:cNvSpPr txBox="1">
            <a:spLocks noChangeArrowheads="1"/>
          </p:cNvSpPr>
          <p:nvPr/>
        </p:nvSpPr>
        <p:spPr bwMode="auto">
          <a:xfrm>
            <a:off x="1974850" y="3624263"/>
            <a:ext cx="3028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这里写主机的域名</a:t>
            </a:r>
          </a:p>
        </p:txBody>
      </p:sp>
    </p:spTree>
    <p:extLst>
      <p:ext uri="{BB962C8B-B14F-4D97-AF65-F5344CB8AC3E}">
        <p14:creationId xmlns:p14="http://schemas.microsoft.com/office/powerpoint/2010/main" val="2482704050"/>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ChangeArrowheads="1"/>
          </p:cNvSpPr>
          <p:nvPr/>
        </p:nvSpPr>
        <p:spPr bwMode="auto">
          <a:xfrm>
            <a:off x="1403350" y="2551113"/>
            <a:ext cx="5832475" cy="792162"/>
          </a:xfrm>
          <a:prstGeom prst="rect">
            <a:avLst/>
          </a:prstGeom>
          <a:solidFill>
            <a:srgbClr val="CCECFF"/>
          </a:solidFill>
          <a:ln w="9525">
            <a:solidFill>
              <a:srgbClr val="333399"/>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2083" name="Rectangle 3"/>
          <p:cNvSpPr>
            <a:spLocks noGrp="1" noChangeArrowheads="1"/>
          </p:cNvSpPr>
          <p:nvPr>
            <p:ph type="title"/>
          </p:nvPr>
        </p:nvSpPr>
        <p:spPr/>
        <p:txBody>
          <a:bodyPr/>
          <a:lstStyle/>
          <a:p>
            <a:pPr algn="ctr" eaLnBrk="1" hangingPunct="1"/>
            <a:r>
              <a:rPr lang="zh-CN" altLang="en-US"/>
              <a:t>使用 </a:t>
            </a:r>
            <a:r>
              <a:rPr lang="en-US" altLang="zh-CN"/>
              <a:t>HTTP </a:t>
            </a:r>
            <a:r>
              <a:rPr lang="zh-CN" altLang="en-US"/>
              <a:t>的 </a:t>
            </a:r>
            <a:r>
              <a:rPr lang="en-US" altLang="zh-CN"/>
              <a:t>URL</a:t>
            </a:r>
          </a:p>
        </p:txBody>
      </p:sp>
      <p:sp>
        <p:nvSpPr>
          <p:cNvPr id="942084" name="Rectangle 4"/>
          <p:cNvSpPr>
            <a:spLocks noGrp="1" noChangeArrowheads="1"/>
          </p:cNvSpPr>
          <p:nvPr>
            <p:ph type="body" idx="1"/>
          </p:nvPr>
        </p:nvSpPr>
        <p:spPr>
          <a:xfrm>
            <a:off x="1042988" y="1974850"/>
            <a:ext cx="7772400" cy="1368425"/>
          </a:xfrm>
        </p:spPr>
        <p:txBody>
          <a:bodyPr/>
          <a:lstStyle/>
          <a:p>
            <a:pPr eaLnBrk="1" hangingPunct="1"/>
            <a:r>
              <a:rPr lang="zh-CN" altLang="en-US" sz="2800"/>
              <a:t>使用 </a:t>
            </a:r>
            <a:r>
              <a:rPr lang="en-US" altLang="zh-CN" sz="2800"/>
              <a:t>HTTP </a:t>
            </a:r>
            <a:r>
              <a:rPr lang="zh-CN" altLang="en-US" sz="2800"/>
              <a:t>的 </a:t>
            </a:r>
            <a:r>
              <a:rPr lang="en-US" altLang="zh-CN" sz="2800"/>
              <a:t>URL </a:t>
            </a:r>
            <a:r>
              <a:rPr lang="zh-CN" altLang="en-US" sz="2800"/>
              <a:t>的一般形式</a:t>
            </a:r>
          </a:p>
          <a:p>
            <a:pPr eaLnBrk="1" hangingPunct="1">
              <a:spcBef>
                <a:spcPct val="50000"/>
              </a:spcBef>
              <a:buFont typeface="Wingdings" pitchFamily="2" charset="2"/>
              <a:buNone/>
            </a:pPr>
            <a:r>
              <a:rPr lang="zh-CN" altLang="en-US"/>
              <a:t>       </a:t>
            </a:r>
            <a:r>
              <a:rPr lang="en-US" altLang="zh-CN" sz="2800"/>
              <a:t>http://&lt;</a:t>
            </a:r>
            <a:r>
              <a:rPr lang="zh-CN" altLang="en-US" sz="2800"/>
              <a:t>主机</a:t>
            </a:r>
            <a:r>
              <a:rPr lang="en-US" altLang="zh-CN" sz="2800"/>
              <a:t>&gt;:&lt;</a:t>
            </a:r>
            <a:r>
              <a:rPr lang="zh-CN" altLang="en-US" sz="2800"/>
              <a:t>端口</a:t>
            </a:r>
            <a:r>
              <a:rPr lang="en-US" altLang="zh-CN" sz="2800"/>
              <a:t>&gt;/&lt;</a:t>
            </a:r>
            <a:r>
              <a:rPr lang="zh-CN" altLang="en-US" sz="2800"/>
              <a:t>路径</a:t>
            </a:r>
            <a:r>
              <a:rPr lang="en-US" altLang="zh-CN" sz="2800"/>
              <a:t>&gt;</a:t>
            </a:r>
            <a:r>
              <a:rPr lang="en-US" altLang="zh-CN"/>
              <a:t> </a:t>
            </a:r>
            <a:endParaRPr lang="en-US" altLang="zh-CN" sz="2800"/>
          </a:p>
        </p:txBody>
      </p:sp>
      <p:grpSp>
        <p:nvGrpSpPr>
          <p:cNvPr id="942085" name="Group 5"/>
          <p:cNvGrpSpPr>
            <a:grpSpLocks/>
          </p:cNvGrpSpPr>
          <p:nvPr/>
        </p:nvGrpSpPr>
        <p:grpSpPr bwMode="auto">
          <a:xfrm>
            <a:off x="3911600" y="2641600"/>
            <a:ext cx="1287463" cy="1081088"/>
            <a:chOff x="1156" y="1570"/>
            <a:chExt cx="335" cy="681"/>
          </a:xfrm>
        </p:grpSpPr>
        <p:sp>
          <p:nvSpPr>
            <p:cNvPr id="942087" name="Rectangle 6"/>
            <p:cNvSpPr>
              <a:spLocks noChangeArrowheads="1"/>
            </p:cNvSpPr>
            <p:nvPr/>
          </p:nvSpPr>
          <p:spPr bwMode="auto">
            <a:xfrm>
              <a:off x="1156" y="1570"/>
              <a:ext cx="335" cy="361"/>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2088" name="Line 7"/>
            <p:cNvSpPr>
              <a:spLocks noChangeShapeType="1"/>
            </p:cNvSpPr>
            <p:nvPr/>
          </p:nvSpPr>
          <p:spPr bwMode="auto">
            <a:xfrm flipV="1">
              <a:off x="1338" y="1933"/>
              <a:ext cx="0" cy="318"/>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
        <p:nvSpPr>
          <p:cNvPr id="942086" name="Text Box 8"/>
          <p:cNvSpPr txBox="1">
            <a:spLocks noChangeArrowheads="1"/>
          </p:cNvSpPr>
          <p:nvPr/>
        </p:nvSpPr>
        <p:spPr bwMode="auto">
          <a:xfrm>
            <a:off x="1763713" y="3636963"/>
            <a:ext cx="6267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en-US" altLang="zh-CN" sz="2800">
                <a:solidFill>
                  <a:srgbClr val="333399"/>
                </a:solidFill>
                <a:ea typeface="黑体" pitchFamily="49" charset="-122"/>
              </a:rPr>
              <a:t>HTTP </a:t>
            </a:r>
            <a:r>
              <a:rPr lang="zh-CN" altLang="en-US" sz="2800">
                <a:solidFill>
                  <a:srgbClr val="333399"/>
                </a:solidFill>
                <a:ea typeface="黑体" pitchFamily="49" charset="-122"/>
              </a:rPr>
              <a:t>的默认端口号是 </a:t>
            </a:r>
            <a:r>
              <a:rPr lang="en-US" altLang="zh-CN" sz="2800">
                <a:solidFill>
                  <a:srgbClr val="333399"/>
                </a:solidFill>
                <a:ea typeface="黑体" pitchFamily="49" charset="-122"/>
              </a:rPr>
              <a:t>80</a:t>
            </a:r>
            <a:r>
              <a:rPr lang="zh-CN" altLang="en-US" sz="2800">
                <a:solidFill>
                  <a:srgbClr val="333399"/>
                </a:solidFill>
                <a:ea typeface="黑体" pitchFamily="49" charset="-122"/>
              </a:rPr>
              <a:t>，通常可省略</a:t>
            </a:r>
          </a:p>
        </p:txBody>
      </p:sp>
    </p:spTree>
    <p:extLst>
      <p:ext uri="{BB962C8B-B14F-4D97-AF65-F5344CB8AC3E}">
        <p14:creationId xmlns:p14="http://schemas.microsoft.com/office/powerpoint/2010/main" val="2582196927"/>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ChangeArrowheads="1"/>
          </p:cNvSpPr>
          <p:nvPr/>
        </p:nvSpPr>
        <p:spPr bwMode="auto">
          <a:xfrm>
            <a:off x="1403350" y="2551113"/>
            <a:ext cx="5832475" cy="792162"/>
          </a:xfrm>
          <a:prstGeom prst="rect">
            <a:avLst/>
          </a:prstGeom>
          <a:solidFill>
            <a:srgbClr val="CCECFF"/>
          </a:solidFill>
          <a:ln w="9525">
            <a:solidFill>
              <a:srgbClr val="333399"/>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3107" name="Rectangle 3"/>
          <p:cNvSpPr>
            <a:spLocks noGrp="1" noChangeArrowheads="1"/>
          </p:cNvSpPr>
          <p:nvPr>
            <p:ph type="title"/>
          </p:nvPr>
        </p:nvSpPr>
        <p:spPr/>
        <p:txBody>
          <a:bodyPr/>
          <a:lstStyle/>
          <a:p>
            <a:pPr algn="ctr" eaLnBrk="1" hangingPunct="1"/>
            <a:r>
              <a:rPr lang="zh-CN" altLang="en-US"/>
              <a:t>使用 </a:t>
            </a:r>
            <a:r>
              <a:rPr lang="en-US" altLang="zh-CN"/>
              <a:t>HTTP </a:t>
            </a:r>
            <a:r>
              <a:rPr lang="zh-CN" altLang="en-US"/>
              <a:t>的 </a:t>
            </a:r>
            <a:r>
              <a:rPr lang="en-US" altLang="zh-CN"/>
              <a:t>URL</a:t>
            </a:r>
          </a:p>
        </p:txBody>
      </p:sp>
      <p:sp>
        <p:nvSpPr>
          <p:cNvPr id="943108" name="Rectangle 4"/>
          <p:cNvSpPr>
            <a:spLocks noGrp="1" noChangeArrowheads="1"/>
          </p:cNvSpPr>
          <p:nvPr>
            <p:ph type="body" idx="1"/>
          </p:nvPr>
        </p:nvSpPr>
        <p:spPr>
          <a:xfrm>
            <a:off x="1042988" y="1974850"/>
            <a:ext cx="7772400" cy="1368425"/>
          </a:xfrm>
        </p:spPr>
        <p:txBody>
          <a:bodyPr/>
          <a:lstStyle/>
          <a:p>
            <a:pPr eaLnBrk="1" hangingPunct="1"/>
            <a:r>
              <a:rPr lang="zh-CN" altLang="en-US" sz="2800"/>
              <a:t>使用 </a:t>
            </a:r>
            <a:r>
              <a:rPr lang="en-US" altLang="zh-CN" sz="2800"/>
              <a:t>HTTP </a:t>
            </a:r>
            <a:r>
              <a:rPr lang="zh-CN" altLang="en-US" sz="2800"/>
              <a:t>的 </a:t>
            </a:r>
            <a:r>
              <a:rPr lang="en-US" altLang="zh-CN" sz="2800"/>
              <a:t>URL </a:t>
            </a:r>
            <a:r>
              <a:rPr lang="zh-CN" altLang="en-US" sz="2800"/>
              <a:t>的一般形式</a:t>
            </a:r>
          </a:p>
          <a:p>
            <a:pPr eaLnBrk="1" hangingPunct="1">
              <a:spcBef>
                <a:spcPct val="50000"/>
              </a:spcBef>
              <a:buFont typeface="Wingdings" pitchFamily="2" charset="2"/>
              <a:buNone/>
            </a:pPr>
            <a:r>
              <a:rPr lang="zh-CN" altLang="en-US"/>
              <a:t>       </a:t>
            </a:r>
            <a:r>
              <a:rPr lang="en-US" altLang="zh-CN" sz="2800"/>
              <a:t>http://&lt;</a:t>
            </a:r>
            <a:r>
              <a:rPr lang="zh-CN" altLang="en-US" sz="2800"/>
              <a:t>主机</a:t>
            </a:r>
            <a:r>
              <a:rPr lang="en-US" altLang="zh-CN" sz="2800"/>
              <a:t>&gt;:&lt;</a:t>
            </a:r>
            <a:r>
              <a:rPr lang="zh-CN" altLang="en-US" sz="2800"/>
              <a:t>端口</a:t>
            </a:r>
            <a:r>
              <a:rPr lang="en-US" altLang="zh-CN" sz="2800"/>
              <a:t>&gt;/&lt;</a:t>
            </a:r>
            <a:r>
              <a:rPr lang="zh-CN" altLang="en-US" sz="2800"/>
              <a:t>路径</a:t>
            </a:r>
            <a:r>
              <a:rPr lang="en-US" altLang="zh-CN" sz="2800"/>
              <a:t>&gt;</a:t>
            </a:r>
            <a:r>
              <a:rPr lang="en-US" altLang="zh-CN"/>
              <a:t> </a:t>
            </a:r>
            <a:endParaRPr lang="en-US" altLang="zh-CN" sz="2800"/>
          </a:p>
        </p:txBody>
      </p:sp>
      <p:grpSp>
        <p:nvGrpSpPr>
          <p:cNvPr id="943109" name="Group 5"/>
          <p:cNvGrpSpPr>
            <a:grpSpLocks/>
          </p:cNvGrpSpPr>
          <p:nvPr/>
        </p:nvGrpSpPr>
        <p:grpSpPr bwMode="auto">
          <a:xfrm>
            <a:off x="5300663" y="2641600"/>
            <a:ext cx="1143000" cy="1081088"/>
            <a:chOff x="1156" y="1570"/>
            <a:chExt cx="335" cy="681"/>
          </a:xfrm>
        </p:grpSpPr>
        <p:sp>
          <p:nvSpPr>
            <p:cNvPr id="943111" name="Rectangle 6"/>
            <p:cNvSpPr>
              <a:spLocks noChangeArrowheads="1"/>
            </p:cNvSpPr>
            <p:nvPr/>
          </p:nvSpPr>
          <p:spPr bwMode="auto">
            <a:xfrm>
              <a:off x="1156" y="1570"/>
              <a:ext cx="335" cy="361"/>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3112" name="Line 7"/>
            <p:cNvSpPr>
              <a:spLocks noChangeShapeType="1"/>
            </p:cNvSpPr>
            <p:nvPr/>
          </p:nvSpPr>
          <p:spPr bwMode="auto">
            <a:xfrm flipV="1">
              <a:off x="1338" y="1933"/>
              <a:ext cx="0" cy="318"/>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
        <p:nvSpPr>
          <p:cNvPr id="943110" name="Text Box 8"/>
          <p:cNvSpPr txBox="1">
            <a:spLocks noChangeArrowheads="1"/>
          </p:cNvSpPr>
          <p:nvPr/>
        </p:nvSpPr>
        <p:spPr bwMode="auto">
          <a:xfrm>
            <a:off x="1763713" y="3636963"/>
            <a:ext cx="68405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a:solidFill>
                  <a:srgbClr val="333399"/>
                </a:solidFill>
                <a:ea typeface="黑体" pitchFamily="49" charset="-122"/>
              </a:rPr>
              <a:t>若再省略文件的</a:t>
            </a:r>
            <a:r>
              <a:rPr lang="en-US" altLang="zh-CN" sz="2800">
                <a:solidFill>
                  <a:srgbClr val="333399"/>
                </a:solidFill>
                <a:ea typeface="黑体" pitchFamily="49" charset="-122"/>
              </a:rPr>
              <a:t>&lt;</a:t>
            </a:r>
            <a:r>
              <a:rPr lang="zh-CN" altLang="en-US" sz="2800">
                <a:solidFill>
                  <a:srgbClr val="333399"/>
                </a:solidFill>
                <a:ea typeface="黑体" pitchFamily="49" charset="-122"/>
              </a:rPr>
              <a:t>路径</a:t>
            </a:r>
            <a:r>
              <a:rPr lang="en-US" altLang="zh-CN" sz="2800">
                <a:solidFill>
                  <a:srgbClr val="333399"/>
                </a:solidFill>
                <a:ea typeface="黑体" pitchFamily="49" charset="-122"/>
              </a:rPr>
              <a:t>&gt;</a:t>
            </a:r>
            <a:r>
              <a:rPr lang="zh-CN" altLang="en-US" sz="2800">
                <a:solidFill>
                  <a:srgbClr val="333399"/>
                </a:solidFill>
                <a:ea typeface="黑体" pitchFamily="49" charset="-122"/>
              </a:rPr>
              <a:t>项，则 </a:t>
            </a:r>
            <a:r>
              <a:rPr lang="en-US" altLang="zh-CN" sz="2800">
                <a:solidFill>
                  <a:srgbClr val="333399"/>
                </a:solidFill>
                <a:ea typeface="黑体" pitchFamily="49" charset="-122"/>
              </a:rPr>
              <a:t>URL </a:t>
            </a:r>
            <a:r>
              <a:rPr lang="zh-CN" altLang="en-US" sz="2800">
                <a:solidFill>
                  <a:srgbClr val="333399"/>
                </a:solidFill>
                <a:ea typeface="黑体" pitchFamily="49" charset="-122"/>
              </a:rPr>
              <a:t>就指到因特网上的某个</a:t>
            </a:r>
            <a:r>
              <a:rPr lang="zh-CN" altLang="en-US" sz="2800">
                <a:solidFill>
                  <a:srgbClr val="FF0000"/>
                </a:solidFill>
                <a:ea typeface="黑体" pitchFamily="49" charset="-122"/>
              </a:rPr>
              <a:t>主页</a:t>
            </a:r>
            <a:r>
              <a:rPr lang="en-US" altLang="zh-CN" sz="2800">
                <a:solidFill>
                  <a:srgbClr val="333399"/>
                </a:solidFill>
                <a:ea typeface="黑体" pitchFamily="49" charset="-122"/>
              </a:rPr>
              <a:t>(home page)</a:t>
            </a:r>
            <a:r>
              <a:rPr lang="zh-CN" altLang="en-US" sz="2800">
                <a:solidFill>
                  <a:srgbClr val="333399"/>
                </a:solidFill>
                <a:ea typeface="黑体" pitchFamily="49" charset="-122"/>
              </a:rPr>
              <a:t>。 </a:t>
            </a:r>
          </a:p>
        </p:txBody>
      </p:sp>
    </p:spTree>
    <p:extLst>
      <p:ext uri="{BB962C8B-B14F-4D97-AF65-F5344CB8AC3E}">
        <p14:creationId xmlns:p14="http://schemas.microsoft.com/office/powerpoint/2010/main" val="110594892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pPr algn="ctr" eaLnBrk="1" hangingPunct="1"/>
            <a:r>
              <a:rPr lang="en-US" altLang="zh-CN" dirty="0"/>
              <a:t>6.4.3  </a:t>
            </a:r>
            <a:r>
              <a:rPr lang="zh-CN" altLang="en-US" dirty="0"/>
              <a:t>超文本传送协议 </a:t>
            </a:r>
            <a:r>
              <a:rPr lang="en-US" altLang="zh-CN" dirty="0"/>
              <a:t>HTTP</a:t>
            </a:r>
            <a:endParaRPr lang="zh-CN" altLang="en-US" dirty="0"/>
          </a:p>
        </p:txBody>
      </p:sp>
      <p:sp>
        <p:nvSpPr>
          <p:cNvPr id="551939" name="Rectangle 3"/>
          <p:cNvSpPr>
            <a:spLocks noGrp="1" noChangeArrowheads="1"/>
          </p:cNvSpPr>
          <p:nvPr>
            <p:ph type="body" idx="1"/>
          </p:nvPr>
        </p:nvSpPr>
        <p:spPr>
          <a:xfrm>
            <a:off x="1042988" y="1844675"/>
            <a:ext cx="7196137" cy="4114800"/>
          </a:xfrm>
        </p:spPr>
        <p:txBody>
          <a:bodyPr/>
          <a:lstStyle/>
          <a:p>
            <a:pPr algn="just" eaLnBrk="1" hangingPunct="1">
              <a:lnSpc>
                <a:spcPct val="110000"/>
              </a:lnSpc>
            </a:pPr>
            <a:r>
              <a:rPr lang="zh-CN" altLang="en-US" sz="2800"/>
              <a:t>为了使超文本的链接能够高效率地完成，需要用 </a:t>
            </a:r>
            <a:r>
              <a:rPr lang="en-US" altLang="zh-CN" sz="2800"/>
              <a:t>HTTP </a:t>
            </a:r>
            <a:r>
              <a:rPr lang="zh-CN" altLang="en-US" sz="2800"/>
              <a:t>协议来传送一切必须的信息。</a:t>
            </a:r>
          </a:p>
          <a:p>
            <a:pPr algn="just" eaLnBrk="1" hangingPunct="1">
              <a:lnSpc>
                <a:spcPct val="110000"/>
              </a:lnSpc>
            </a:pPr>
            <a:r>
              <a:rPr lang="zh-CN" altLang="en-US" sz="2800"/>
              <a:t>从层次的角度看，</a:t>
            </a:r>
            <a:r>
              <a:rPr lang="en-US" altLang="zh-CN" sz="2800"/>
              <a:t>HTTP </a:t>
            </a:r>
            <a:r>
              <a:rPr lang="zh-CN" altLang="en-US" sz="2800"/>
              <a:t>是</a:t>
            </a:r>
            <a:r>
              <a:rPr lang="zh-CN" altLang="en-US" sz="2800">
                <a:solidFill>
                  <a:schemeClr val="hlink"/>
                </a:solidFill>
              </a:rPr>
              <a:t>面向事务的</a:t>
            </a:r>
            <a:r>
              <a:rPr lang="en-US" altLang="zh-CN" sz="2800"/>
              <a:t>(transaction-oriented)</a:t>
            </a:r>
            <a:r>
              <a:rPr lang="zh-CN" altLang="en-US" sz="2800"/>
              <a:t>应用层协议，它是万维网上能够可靠地交换文件（包括文本、声音、图像等各种多媒体文件）的重要基础。 </a:t>
            </a:r>
          </a:p>
        </p:txBody>
      </p:sp>
      <p:sp>
        <p:nvSpPr>
          <p:cNvPr id="2" name="矩形 1">
            <a:extLst>
              <a:ext uri="{FF2B5EF4-FFF2-40B4-BE49-F238E27FC236}">
                <a16:creationId xmlns:a16="http://schemas.microsoft.com/office/drawing/2014/main" id="{E558BC2F-81E5-4543-B46D-23F5FA074896}"/>
              </a:ext>
            </a:extLst>
          </p:cNvPr>
          <p:cNvSpPr/>
          <p:nvPr/>
        </p:nvSpPr>
        <p:spPr>
          <a:xfrm>
            <a:off x="1042988" y="1232208"/>
            <a:ext cx="3799438" cy="523220"/>
          </a:xfrm>
          <a:prstGeom prst="rect">
            <a:avLst/>
          </a:prstGeom>
        </p:spPr>
        <p:txBody>
          <a:bodyPr wrap="none">
            <a:spAutoFit/>
          </a:bodyPr>
          <a:lstStyle/>
          <a:p>
            <a:r>
              <a:rPr lang="en-US" altLang="zh-CN" sz="2800" dirty="0">
                <a:latin typeface="+mj-ea"/>
                <a:ea typeface="+mj-ea"/>
              </a:rPr>
              <a:t>1.  HTTP </a:t>
            </a:r>
            <a:r>
              <a:rPr lang="zh-CN" altLang="en-US" sz="2800" dirty="0">
                <a:latin typeface="+mj-ea"/>
                <a:ea typeface="+mj-ea"/>
              </a:rPr>
              <a:t>的操作过程 </a:t>
            </a:r>
          </a:p>
        </p:txBody>
      </p:sp>
    </p:spTree>
    <p:extLst>
      <p:ext uri="{BB962C8B-B14F-4D97-AF65-F5344CB8AC3E}">
        <p14:creationId xmlns:p14="http://schemas.microsoft.com/office/powerpoint/2010/main" val="1773300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19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36529" y="22226"/>
            <a:ext cx="7793037" cy="695325"/>
          </a:xfrm>
        </p:spPr>
        <p:txBody>
          <a:bodyPr/>
          <a:lstStyle/>
          <a:p>
            <a:pPr algn="ctr" eaLnBrk="1" hangingPunct="1">
              <a:lnSpc>
                <a:spcPct val="80000"/>
              </a:lnSpc>
            </a:pPr>
            <a:r>
              <a:rPr lang="zh-CN" altLang="en-US" sz="4000" dirty="0"/>
              <a:t>万维网的工作过程 </a:t>
            </a:r>
          </a:p>
        </p:txBody>
      </p:sp>
      <p:graphicFrame>
        <p:nvGraphicFramePr>
          <p:cNvPr id="25602" name="Object 66"/>
          <p:cNvGraphicFramePr>
            <a:graphicFrameLocks noChangeAspect="1"/>
          </p:cNvGraphicFramePr>
          <p:nvPr/>
        </p:nvGraphicFramePr>
        <p:xfrm>
          <a:off x="2524125" y="2608263"/>
          <a:ext cx="3844925" cy="1692275"/>
        </p:xfrm>
        <a:graphic>
          <a:graphicData uri="http://schemas.openxmlformats.org/presentationml/2006/ole">
            <mc:AlternateContent xmlns:mc="http://schemas.openxmlformats.org/markup-compatibility/2006">
              <mc:Choice xmlns:v="urn:schemas-microsoft-com:vml" Requires="v">
                <p:oleObj spid="_x0000_s78863" name="VISIO" r:id="rId4" imgW="1689840" imgH="964440" progId="Visio.Drawing.6">
                  <p:embed/>
                </p:oleObj>
              </mc:Choice>
              <mc:Fallback>
                <p:oleObj name="VISIO" r:id="rId4" imgW="1689840" imgH="964440" progId="Visio.Drawing.6">
                  <p:embed/>
                  <p:pic>
                    <p:nvPicPr>
                      <p:cNvPr id="25602" name="Object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4125" y="2608263"/>
                        <a:ext cx="3844925" cy="169227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25604" name="Picture 6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7913" y="1122363"/>
            <a:ext cx="1665287"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Freeform 68"/>
          <p:cNvSpPr>
            <a:spLocks/>
          </p:cNvSpPr>
          <p:nvPr/>
        </p:nvSpPr>
        <p:spPr bwMode="auto">
          <a:xfrm>
            <a:off x="3614738" y="2935288"/>
            <a:ext cx="449262" cy="266700"/>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5606" name="Freeform 69"/>
          <p:cNvSpPr>
            <a:spLocks/>
          </p:cNvSpPr>
          <p:nvPr/>
        </p:nvSpPr>
        <p:spPr bwMode="auto">
          <a:xfrm>
            <a:off x="4672013" y="2865438"/>
            <a:ext cx="315912" cy="196850"/>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5607" name="Freeform 70"/>
          <p:cNvSpPr>
            <a:spLocks/>
          </p:cNvSpPr>
          <p:nvPr/>
        </p:nvSpPr>
        <p:spPr bwMode="auto">
          <a:xfrm>
            <a:off x="5916613" y="2965450"/>
            <a:ext cx="1016000" cy="744538"/>
          </a:xfrm>
          <a:custGeom>
            <a:avLst/>
            <a:gdLst>
              <a:gd name="T0" fmla="*/ 567 w 567"/>
              <a:gd name="T1" fmla="*/ 0 h 371"/>
              <a:gd name="T2" fmla="*/ 530 w 567"/>
              <a:gd name="T3" fmla="*/ 168 h 371"/>
              <a:gd name="T4" fmla="*/ 428 w 567"/>
              <a:gd name="T5" fmla="*/ 280 h 371"/>
              <a:gd name="T6" fmla="*/ 314 w 567"/>
              <a:gd name="T7" fmla="*/ 328 h 371"/>
              <a:gd name="T8" fmla="*/ 0 w 567"/>
              <a:gd name="T9" fmla="*/ 371 h 371"/>
              <a:gd name="T10" fmla="*/ 0 60000 65536"/>
              <a:gd name="T11" fmla="*/ 0 60000 65536"/>
              <a:gd name="T12" fmla="*/ 0 60000 65536"/>
              <a:gd name="T13" fmla="*/ 0 60000 65536"/>
              <a:gd name="T14" fmla="*/ 0 60000 65536"/>
              <a:gd name="T15" fmla="*/ 0 w 567"/>
              <a:gd name="T16" fmla="*/ 0 h 371"/>
              <a:gd name="T17" fmla="*/ 567 w 567"/>
              <a:gd name="T18" fmla="*/ 371 h 371"/>
            </a:gdLst>
            <a:ahLst/>
            <a:cxnLst>
              <a:cxn ang="T10">
                <a:pos x="T0" y="T1"/>
              </a:cxn>
              <a:cxn ang="T11">
                <a:pos x="T2" y="T3"/>
              </a:cxn>
              <a:cxn ang="T12">
                <a:pos x="T4" y="T5"/>
              </a:cxn>
              <a:cxn ang="T13">
                <a:pos x="T6" y="T7"/>
              </a:cxn>
              <a:cxn ang="T14">
                <a:pos x="T8" y="T9"/>
              </a:cxn>
            </a:cxnLst>
            <a:rect l="T15" t="T16" r="T17" b="T18"/>
            <a:pathLst>
              <a:path w="567" h="371">
                <a:moveTo>
                  <a:pt x="567" y="0"/>
                </a:moveTo>
                <a:cubicBezTo>
                  <a:pt x="561" y="28"/>
                  <a:pt x="553" y="122"/>
                  <a:pt x="530" y="168"/>
                </a:cubicBezTo>
                <a:cubicBezTo>
                  <a:pt x="516" y="193"/>
                  <a:pt x="460" y="266"/>
                  <a:pt x="428" y="280"/>
                </a:cubicBezTo>
                <a:cubicBezTo>
                  <a:pt x="395" y="294"/>
                  <a:pt x="356" y="316"/>
                  <a:pt x="314" y="328"/>
                </a:cubicBezTo>
                <a:cubicBezTo>
                  <a:pt x="241" y="341"/>
                  <a:pt x="52" y="364"/>
                  <a:pt x="0" y="371"/>
                </a:cubicBezTo>
              </a:path>
            </a:pathLst>
          </a:custGeom>
          <a:noFill/>
          <a:ln w="381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08" name="Freeform 71"/>
          <p:cNvSpPr>
            <a:spLocks/>
          </p:cNvSpPr>
          <p:nvPr/>
        </p:nvSpPr>
        <p:spPr bwMode="auto">
          <a:xfrm>
            <a:off x="1908175" y="2614613"/>
            <a:ext cx="1047750" cy="1081087"/>
          </a:xfrm>
          <a:custGeom>
            <a:avLst/>
            <a:gdLst>
              <a:gd name="T0" fmla="*/ 7 w 759"/>
              <a:gd name="T1" fmla="*/ 0 h 664"/>
              <a:gd name="T2" fmla="*/ 15 w 759"/>
              <a:gd name="T3" fmla="*/ 424 h 664"/>
              <a:gd name="T4" fmla="*/ 100 w 759"/>
              <a:gd name="T5" fmla="*/ 545 h 664"/>
              <a:gd name="T6" fmla="*/ 154 w 759"/>
              <a:gd name="T7" fmla="*/ 571 h 664"/>
              <a:gd name="T8" fmla="*/ 190 w 759"/>
              <a:gd name="T9" fmla="*/ 591 h 664"/>
              <a:gd name="T10" fmla="*/ 351 w 759"/>
              <a:gd name="T11" fmla="*/ 633 h 664"/>
              <a:gd name="T12" fmla="*/ 583 w 759"/>
              <a:gd name="T13" fmla="*/ 664 h 664"/>
              <a:gd name="T14" fmla="*/ 759 w 759"/>
              <a:gd name="T15" fmla="*/ 664 h 664"/>
              <a:gd name="T16" fmla="*/ 0 60000 65536"/>
              <a:gd name="T17" fmla="*/ 0 60000 65536"/>
              <a:gd name="T18" fmla="*/ 0 60000 65536"/>
              <a:gd name="T19" fmla="*/ 0 60000 65536"/>
              <a:gd name="T20" fmla="*/ 0 60000 65536"/>
              <a:gd name="T21" fmla="*/ 0 60000 65536"/>
              <a:gd name="T22" fmla="*/ 0 60000 65536"/>
              <a:gd name="T23" fmla="*/ 0 60000 65536"/>
              <a:gd name="T24" fmla="*/ 0 w 759"/>
              <a:gd name="T25" fmla="*/ 0 h 664"/>
              <a:gd name="T26" fmla="*/ 759 w 759"/>
              <a:gd name="T27" fmla="*/ 664 h 6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9" h="664">
                <a:moveTo>
                  <a:pt x="7" y="0"/>
                </a:moveTo>
                <a:cubicBezTo>
                  <a:pt x="8" y="71"/>
                  <a:pt x="0" y="333"/>
                  <a:pt x="15" y="424"/>
                </a:cubicBezTo>
                <a:cubicBezTo>
                  <a:pt x="30" y="515"/>
                  <a:pt x="77" y="520"/>
                  <a:pt x="100" y="545"/>
                </a:cubicBezTo>
                <a:lnTo>
                  <a:pt x="154" y="571"/>
                </a:lnTo>
                <a:lnTo>
                  <a:pt x="190" y="591"/>
                </a:lnTo>
                <a:lnTo>
                  <a:pt x="351" y="633"/>
                </a:lnTo>
                <a:lnTo>
                  <a:pt x="583" y="664"/>
                </a:lnTo>
                <a:lnTo>
                  <a:pt x="759" y="664"/>
                </a:lnTo>
              </a:path>
            </a:pathLst>
          </a:custGeom>
          <a:noFill/>
          <a:ln w="38100" cap="rnd" cmpd="sng">
            <a:solidFill>
              <a:srgbClr val="33339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5609" name="Rectangle 72"/>
          <p:cNvSpPr>
            <a:spLocks noChangeArrowheads="1"/>
          </p:cNvSpPr>
          <p:nvPr/>
        </p:nvSpPr>
        <p:spPr bwMode="auto">
          <a:xfrm>
            <a:off x="3998913" y="3548063"/>
            <a:ext cx="9429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zh-CN" altLang="en-US" sz="2000">
                <a:solidFill>
                  <a:srgbClr val="333399"/>
                </a:solidFill>
              </a:rPr>
              <a:t>因特网</a:t>
            </a:r>
          </a:p>
        </p:txBody>
      </p:sp>
      <p:sp>
        <p:nvSpPr>
          <p:cNvPr id="25610" name="Rectangle 73"/>
          <p:cNvSpPr>
            <a:spLocks noChangeArrowheads="1"/>
          </p:cNvSpPr>
          <p:nvPr/>
        </p:nvSpPr>
        <p:spPr bwMode="auto">
          <a:xfrm>
            <a:off x="5738813" y="620713"/>
            <a:ext cx="3081337"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eaLnBrk="0" fontAlgn="base" hangingPunct="0">
              <a:lnSpc>
                <a:spcPct val="80000"/>
              </a:lnSpc>
              <a:spcBef>
                <a:spcPct val="0"/>
              </a:spcBef>
              <a:spcAft>
                <a:spcPct val="0"/>
              </a:spcAft>
            </a:pPr>
            <a:r>
              <a:rPr kumimoji="1" lang="zh-CN" altLang="en-US" sz="2400">
                <a:solidFill>
                  <a:srgbClr val="333399"/>
                </a:solidFill>
              </a:rPr>
              <a:t>服务器</a:t>
            </a:r>
          </a:p>
          <a:p>
            <a:pPr algn="ctr" eaLnBrk="0" fontAlgn="base" hangingPunct="0">
              <a:lnSpc>
                <a:spcPct val="80000"/>
              </a:lnSpc>
              <a:spcBef>
                <a:spcPct val="0"/>
              </a:spcBef>
              <a:spcAft>
                <a:spcPct val="0"/>
              </a:spcAft>
            </a:pPr>
            <a:r>
              <a:rPr kumimoji="1" lang="en-US" altLang="zh-CN" sz="2400">
                <a:solidFill>
                  <a:srgbClr val="333399"/>
                </a:solidFill>
              </a:rPr>
              <a:t>www.tsinghua.edu.cn</a:t>
            </a:r>
          </a:p>
        </p:txBody>
      </p:sp>
      <p:sp>
        <p:nvSpPr>
          <p:cNvPr id="25611" name="Rectangle 74"/>
          <p:cNvSpPr>
            <a:spLocks noChangeArrowheads="1"/>
          </p:cNvSpPr>
          <p:nvPr/>
        </p:nvSpPr>
        <p:spPr bwMode="auto">
          <a:xfrm>
            <a:off x="3132138" y="836613"/>
            <a:ext cx="26209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zh-CN" altLang="zh-CN" sz="2400" dirty="0">
                <a:solidFill>
                  <a:srgbClr val="333399"/>
                </a:solidFill>
              </a:rPr>
              <a:t>链接到</a:t>
            </a:r>
            <a:r>
              <a:rPr kumimoji="1" lang="en-US" altLang="zh-CN" sz="2400" dirty="0">
                <a:solidFill>
                  <a:srgbClr val="333399"/>
                </a:solidFill>
              </a:rPr>
              <a:t>URL</a:t>
            </a:r>
            <a:r>
              <a:rPr kumimoji="1" lang="zh-CN" altLang="en-US" sz="2400" dirty="0">
                <a:solidFill>
                  <a:srgbClr val="333399"/>
                </a:solidFill>
              </a:rPr>
              <a:t>的超链</a:t>
            </a:r>
          </a:p>
        </p:txBody>
      </p:sp>
      <p:sp>
        <p:nvSpPr>
          <p:cNvPr id="25612" name="Rectangle 75"/>
          <p:cNvSpPr>
            <a:spLocks noChangeArrowheads="1"/>
          </p:cNvSpPr>
          <p:nvPr/>
        </p:nvSpPr>
        <p:spPr bwMode="auto">
          <a:xfrm>
            <a:off x="3073400" y="3021013"/>
            <a:ext cx="2835275" cy="3937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en-US" altLang="zh-CN" sz="2000">
                <a:solidFill>
                  <a:srgbClr val="333399"/>
                </a:solidFill>
              </a:rPr>
              <a:t>HTTP </a:t>
            </a:r>
            <a:r>
              <a:rPr kumimoji="1" lang="zh-CN" altLang="en-US" sz="2000">
                <a:solidFill>
                  <a:srgbClr val="333399"/>
                </a:solidFill>
              </a:rPr>
              <a:t>使用此 </a:t>
            </a:r>
            <a:r>
              <a:rPr kumimoji="1" lang="en-US" altLang="zh-CN" sz="2000">
                <a:solidFill>
                  <a:srgbClr val="333399"/>
                </a:solidFill>
              </a:rPr>
              <a:t>TCP </a:t>
            </a:r>
            <a:r>
              <a:rPr kumimoji="1" lang="zh-CN" altLang="en-US" sz="2000">
                <a:solidFill>
                  <a:srgbClr val="333399"/>
                </a:solidFill>
              </a:rPr>
              <a:t>连接</a:t>
            </a:r>
          </a:p>
        </p:txBody>
      </p:sp>
      <p:sp>
        <p:nvSpPr>
          <p:cNvPr id="25613" name="Rectangle 76"/>
          <p:cNvSpPr>
            <a:spLocks noChangeArrowheads="1"/>
          </p:cNvSpPr>
          <p:nvPr/>
        </p:nvSpPr>
        <p:spPr bwMode="auto">
          <a:xfrm>
            <a:off x="2673350" y="1757363"/>
            <a:ext cx="9445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lnSpc>
                <a:spcPct val="90000"/>
              </a:lnSpc>
              <a:spcBef>
                <a:spcPct val="0"/>
              </a:spcBef>
              <a:spcAft>
                <a:spcPct val="0"/>
              </a:spcAft>
            </a:pPr>
            <a:r>
              <a:rPr kumimoji="1" lang="zh-CN" altLang="en-US" sz="2000">
                <a:solidFill>
                  <a:srgbClr val="333399"/>
                </a:solidFill>
              </a:rPr>
              <a:t>浏览器</a:t>
            </a:r>
          </a:p>
          <a:p>
            <a:pPr eaLnBrk="0" fontAlgn="base" hangingPunct="0">
              <a:lnSpc>
                <a:spcPct val="90000"/>
              </a:lnSpc>
              <a:spcBef>
                <a:spcPct val="0"/>
              </a:spcBef>
              <a:spcAft>
                <a:spcPct val="0"/>
              </a:spcAft>
            </a:pPr>
            <a:r>
              <a:rPr kumimoji="1" lang="zh-CN" altLang="en-US" sz="2000">
                <a:solidFill>
                  <a:srgbClr val="333399"/>
                </a:solidFill>
              </a:rPr>
              <a:t> 程序</a:t>
            </a:r>
          </a:p>
        </p:txBody>
      </p:sp>
      <p:sp>
        <p:nvSpPr>
          <p:cNvPr id="25614" name="Rectangle 77"/>
          <p:cNvSpPr>
            <a:spLocks noChangeArrowheads="1"/>
          </p:cNvSpPr>
          <p:nvPr/>
        </p:nvSpPr>
        <p:spPr bwMode="auto">
          <a:xfrm>
            <a:off x="5051425" y="1757363"/>
            <a:ext cx="94138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lnSpc>
                <a:spcPct val="90000"/>
              </a:lnSpc>
              <a:spcBef>
                <a:spcPct val="0"/>
              </a:spcBef>
              <a:spcAft>
                <a:spcPct val="0"/>
              </a:spcAft>
            </a:pPr>
            <a:r>
              <a:rPr kumimoji="1" lang="zh-CN" altLang="en-US" sz="2000">
                <a:solidFill>
                  <a:srgbClr val="333399"/>
                </a:solidFill>
              </a:rPr>
              <a:t>服务器</a:t>
            </a:r>
          </a:p>
          <a:p>
            <a:pPr eaLnBrk="0" fontAlgn="base" hangingPunct="0">
              <a:lnSpc>
                <a:spcPct val="90000"/>
              </a:lnSpc>
              <a:spcBef>
                <a:spcPct val="0"/>
              </a:spcBef>
              <a:spcAft>
                <a:spcPct val="0"/>
              </a:spcAft>
            </a:pPr>
            <a:r>
              <a:rPr kumimoji="1" lang="zh-CN" altLang="en-US" sz="2000">
                <a:solidFill>
                  <a:srgbClr val="333399"/>
                </a:solidFill>
              </a:rPr>
              <a:t> 程序</a:t>
            </a:r>
          </a:p>
        </p:txBody>
      </p:sp>
      <p:sp>
        <p:nvSpPr>
          <p:cNvPr id="25615" name="Rectangle 78"/>
          <p:cNvSpPr>
            <a:spLocks noChangeArrowheads="1"/>
          </p:cNvSpPr>
          <p:nvPr/>
        </p:nvSpPr>
        <p:spPr bwMode="auto">
          <a:xfrm>
            <a:off x="3946525" y="2130425"/>
            <a:ext cx="844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en-US" altLang="zh-CN" sz="2000">
                <a:solidFill>
                  <a:srgbClr val="333399"/>
                </a:solidFill>
              </a:rPr>
              <a:t>HTTP</a:t>
            </a:r>
          </a:p>
        </p:txBody>
      </p:sp>
      <p:sp>
        <p:nvSpPr>
          <p:cNvPr id="25616" name="Rectangle 79"/>
          <p:cNvSpPr>
            <a:spLocks noChangeArrowheads="1"/>
          </p:cNvSpPr>
          <p:nvPr/>
        </p:nvSpPr>
        <p:spPr bwMode="auto">
          <a:xfrm>
            <a:off x="1403350" y="1052513"/>
            <a:ext cx="790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zh-CN" altLang="en-US" sz="2400">
                <a:solidFill>
                  <a:srgbClr val="333399"/>
                </a:solidFill>
              </a:rPr>
              <a:t>客户</a:t>
            </a:r>
          </a:p>
        </p:txBody>
      </p:sp>
      <p:pic>
        <p:nvPicPr>
          <p:cNvPr id="25617" name="Picture 8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4588" y="1503363"/>
            <a:ext cx="1431925"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8" name="Freeform 81"/>
          <p:cNvSpPr>
            <a:spLocks/>
          </p:cNvSpPr>
          <p:nvPr/>
        </p:nvSpPr>
        <p:spPr bwMode="auto">
          <a:xfrm>
            <a:off x="1484313" y="1735138"/>
            <a:ext cx="741362" cy="555625"/>
          </a:xfrm>
          <a:custGeom>
            <a:avLst/>
            <a:gdLst>
              <a:gd name="T0" fmla="*/ 17 w 463"/>
              <a:gd name="T1" fmla="*/ 0 h 322"/>
              <a:gd name="T2" fmla="*/ 462 w 463"/>
              <a:gd name="T3" fmla="*/ 0 h 322"/>
              <a:gd name="T4" fmla="*/ 443 w 463"/>
              <a:gd name="T5" fmla="*/ 321 h 322"/>
              <a:gd name="T6" fmla="*/ 0 w 463"/>
              <a:gd name="T7" fmla="*/ 304 h 322"/>
              <a:gd name="T8" fmla="*/ 17 w 463"/>
              <a:gd name="T9" fmla="*/ 0 h 322"/>
              <a:gd name="T10" fmla="*/ 0 60000 65536"/>
              <a:gd name="T11" fmla="*/ 0 60000 65536"/>
              <a:gd name="T12" fmla="*/ 0 60000 65536"/>
              <a:gd name="T13" fmla="*/ 0 60000 65536"/>
              <a:gd name="T14" fmla="*/ 0 60000 65536"/>
              <a:gd name="T15" fmla="*/ 0 w 463"/>
              <a:gd name="T16" fmla="*/ 0 h 322"/>
              <a:gd name="T17" fmla="*/ 463 w 463"/>
              <a:gd name="T18" fmla="*/ 322 h 322"/>
            </a:gdLst>
            <a:ahLst/>
            <a:cxnLst>
              <a:cxn ang="T10">
                <a:pos x="T0" y="T1"/>
              </a:cxn>
              <a:cxn ang="T11">
                <a:pos x="T2" y="T3"/>
              </a:cxn>
              <a:cxn ang="T12">
                <a:pos x="T4" y="T5"/>
              </a:cxn>
              <a:cxn ang="T13">
                <a:pos x="T6" y="T7"/>
              </a:cxn>
              <a:cxn ang="T14">
                <a:pos x="T8" y="T9"/>
              </a:cxn>
            </a:cxnLst>
            <a:rect l="T15" t="T16" r="T17" b="T18"/>
            <a:pathLst>
              <a:path w="463" h="322">
                <a:moveTo>
                  <a:pt x="17" y="0"/>
                </a:moveTo>
                <a:lnTo>
                  <a:pt x="462" y="0"/>
                </a:lnTo>
                <a:lnTo>
                  <a:pt x="443" y="321"/>
                </a:lnTo>
                <a:lnTo>
                  <a:pt x="0" y="304"/>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5619" name="Rectangle 82"/>
          <p:cNvSpPr>
            <a:spLocks noChangeArrowheads="1"/>
          </p:cNvSpPr>
          <p:nvPr/>
        </p:nvSpPr>
        <p:spPr bwMode="auto">
          <a:xfrm>
            <a:off x="1412875" y="1628775"/>
            <a:ext cx="8921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zh-CN" altLang="en-US" sz="1400">
                <a:solidFill>
                  <a:srgbClr val="333399"/>
                </a:solidFill>
              </a:rPr>
              <a:t>清华大学</a:t>
            </a:r>
          </a:p>
          <a:p>
            <a:pPr eaLnBrk="0" fontAlgn="base" hangingPunct="0">
              <a:spcBef>
                <a:spcPct val="0"/>
              </a:spcBef>
              <a:spcAft>
                <a:spcPct val="0"/>
              </a:spcAft>
            </a:pPr>
            <a:r>
              <a:rPr kumimoji="1" lang="zh-CN" altLang="en-US" sz="1400">
                <a:solidFill>
                  <a:srgbClr val="333399"/>
                </a:solidFill>
              </a:rPr>
              <a:t>院系设置</a:t>
            </a:r>
          </a:p>
        </p:txBody>
      </p:sp>
      <p:sp>
        <p:nvSpPr>
          <p:cNvPr id="25620" name="Line 83"/>
          <p:cNvSpPr>
            <a:spLocks noChangeShapeType="1"/>
          </p:cNvSpPr>
          <p:nvPr/>
        </p:nvSpPr>
        <p:spPr bwMode="auto">
          <a:xfrm>
            <a:off x="1549400" y="2093913"/>
            <a:ext cx="5857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21" name="Oval 84"/>
          <p:cNvSpPr>
            <a:spLocks noChangeArrowheads="1"/>
          </p:cNvSpPr>
          <p:nvPr/>
        </p:nvSpPr>
        <p:spPr bwMode="auto">
          <a:xfrm>
            <a:off x="1824038" y="2432050"/>
            <a:ext cx="593725" cy="252413"/>
          </a:xfrm>
          <a:prstGeom prst="ellipse">
            <a:avLst/>
          </a:prstGeom>
          <a:solidFill>
            <a:srgbClr val="FFFF99"/>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22" name="Line 85"/>
          <p:cNvSpPr>
            <a:spLocks noChangeShapeType="1"/>
          </p:cNvSpPr>
          <p:nvPr/>
        </p:nvSpPr>
        <p:spPr bwMode="auto">
          <a:xfrm>
            <a:off x="5815013" y="2262188"/>
            <a:ext cx="509587" cy="254000"/>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23" name="Line 86"/>
          <p:cNvSpPr>
            <a:spLocks noChangeShapeType="1"/>
          </p:cNvSpPr>
          <p:nvPr/>
        </p:nvSpPr>
        <p:spPr bwMode="auto">
          <a:xfrm flipH="1">
            <a:off x="2333625" y="2178050"/>
            <a:ext cx="509588" cy="338138"/>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24" name="Oval 87"/>
          <p:cNvSpPr>
            <a:spLocks noChangeArrowheads="1"/>
          </p:cNvSpPr>
          <p:nvPr/>
        </p:nvSpPr>
        <p:spPr bwMode="auto">
          <a:xfrm>
            <a:off x="6238875" y="2432050"/>
            <a:ext cx="595313" cy="252413"/>
          </a:xfrm>
          <a:prstGeom prst="ellipse">
            <a:avLst/>
          </a:prstGeom>
          <a:solidFill>
            <a:srgbClr val="FFFF99"/>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25" name="Freeform 88"/>
          <p:cNvSpPr>
            <a:spLocks/>
          </p:cNvSpPr>
          <p:nvPr/>
        </p:nvSpPr>
        <p:spPr bwMode="auto">
          <a:xfrm>
            <a:off x="2163763" y="2622550"/>
            <a:ext cx="4330700" cy="820738"/>
          </a:xfrm>
          <a:custGeom>
            <a:avLst/>
            <a:gdLst>
              <a:gd name="T0" fmla="*/ 0 w 2448"/>
              <a:gd name="T1" fmla="*/ 0 h 852"/>
              <a:gd name="T2" fmla="*/ 0 w 2448"/>
              <a:gd name="T3" fmla="*/ 608 h 852"/>
              <a:gd name="T4" fmla="*/ 6 w 2448"/>
              <a:gd name="T5" fmla="*/ 651 h 852"/>
              <a:gd name="T6" fmla="*/ 24 w 2448"/>
              <a:gd name="T7" fmla="*/ 699 h 852"/>
              <a:gd name="T8" fmla="*/ 66 w 2448"/>
              <a:gd name="T9" fmla="*/ 750 h 852"/>
              <a:gd name="T10" fmla="*/ 144 w 2448"/>
              <a:gd name="T11" fmla="*/ 793 h 852"/>
              <a:gd name="T12" fmla="*/ 282 w 2448"/>
              <a:gd name="T13" fmla="*/ 830 h 852"/>
              <a:gd name="T14" fmla="*/ 432 w 2448"/>
              <a:gd name="T15" fmla="*/ 852 h 852"/>
              <a:gd name="T16" fmla="*/ 816 w 2448"/>
              <a:gd name="T17" fmla="*/ 852 h 852"/>
              <a:gd name="T18" fmla="*/ 2135 w 2448"/>
              <a:gd name="T19" fmla="*/ 852 h 852"/>
              <a:gd name="T20" fmla="*/ 2250 w 2448"/>
              <a:gd name="T21" fmla="*/ 837 h 852"/>
              <a:gd name="T22" fmla="*/ 2315 w 2448"/>
              <a:gd name="T23" fmla="*/ 815 h 852"/>
              <a:gd name="T24" fmla="*/ 2394 w 2448"/>
              <a:gd name="T25" fmla="*/ 757 h 852"/>
              <a:gd name="T26" fmla="*/ 2436 w 2448"/>
              <a:gd name="T27" fmla="*/ 680 h 852"/>
              <a:gd name="T28" fmla="*/ 2448 w 2448"/>
              <a:gd name="T29" fmla="*/ 615 h 852"/>
              <a:gd name="T30" fmla="*/ 2448 w 2448"/>
              <a:gd name="T31" fmla="*/ 18 h 8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48"/>
              <a:gd name="T49" fmla="*/ 0 h 852"/>
              <a:gd name="T50" fmla="*/ 2448 w 2448"/>
              <a:gd name="T51" fmla="*/ 852 h 85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48" h="852">
                <a:moveTo>
                  <a:pt x="0" y="0"/>
                </a:moveTo>
                <a:lnTo>
                  <a:pt x="0" y="608"/>
                </a:lnTo>
                <a:lnTo>
                  <a:pt x="6" y="651"/>
                </a:lnTo>
                <a:lnTo>
                  <a:pt x="24" y="699"/>
                </a:lnTo>
                <a:lnTo>
                  <a:pt x="66" y="750"/>
                </a:lnTo>
                <a:lnTo>
                  <a:pt x="144" y="793"/>
                </a:lnTo>
                <a:lnTo>
                  <a:pt x="282" y="830"/>
                </a:lnTo>
                <a:lnTo>
                  <a:pt x="432" y="852"/>
                </a:lnTo>
                <a:lnTo>
                  <a:pt x="816" y="852"/>
                </a:lnTo>
                <a:lnTo>
                  <a:pt x="2135" y="852"/>
                </a:lnTo>
                <a:lnTo>
                  <a:pt x="2250" y="837"/>
                </a:lnTo>
                <a:lnTo>
                  <a:pt x="2315" y="815"/>
                </a:lnTo>
                <a:lnTo>
                  <a:pt x="2394" y="757"/>
                </a:lnTo>
                <a:lnTo>
                  <a:pt x="2436" y="680"/>
                </a:lnTo>
                <a:lnTo>
                  <a:pt x="2448" y="615"/>
                </a:lnTo>
                <a:lnTo>
                  <a:pt x="2448" y="18"/>
                </a:lnTo>
              </a:path>
            </a:pathLst>
          </a:custGeom>
          <a:noFill/>
          <a:ln w="38100" cap="flat" cmpd="sng">
            <a:solidFill>
              <a:srgbClr val="333399"/>
            </a:solidFill>
            <a:prstDash val="sysDot"/>
            <a:round/>
            <a:headEnd type="triangle" w="sm" len="lg"/>
            <a:tailEnd type="triangle" w="sm" len="lg"/>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26" name="Line 89"/>
          <p:cNvSpPr>
            <a:spLocks noChangeShapeType="1"/>
          </p:cNvSpPr>
          <p:nvPr/>
        </p:nvSpPr>
        <p:spPr bwMode="auto">
          <a:xfrm flipV="1">
            <a:off x="2417763" y="2571750"/>
            <a:ext cx="3906837" cy="0"/>
          </a:xfrm>
          <a:prstGeom prst="line">
            <a:avLst/>
          </a:prstGeom>
          <a:noFill/>
          <a:ln w="76200">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27" name="Line 90"/>
          <p:cNvSpPr>
            <a:spLocks noChangeShapeType="1"/>
          </p:cNvSpPr>
          <p:nvPr/>
        </p:nvSpPr>
        <p:spPr bwMode="auto">
          <a:xfrm rot="16200000" flipH="1">
            <a:off x="6726238" y="2624138"/>
            <a:ext cx="288925" cy="193675"/>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28" name="Freeform 91"/>
          <p:cNvSpPr>
            <a:spLocks/>
          </p:cNvSpPr>
          <p:nvPr/>
        </p:nvSpPr>
        <p:spPr bwMode="auto">
          <a:xfrm>
            <a:off x="1871663" y="1250950"/>
            <a:ext cx="4962525" cy="666750"/>
          </a:xfrm>
          <a:custGeom>
            <a:avLst/>
            <a:gdLst>
              <a:gd name="T0" fmla="*/ 0 w 2454"/>
              <a:gd name="T1" fmla="*/ 332 h 332"/>
              <a:gd name="T2" fmla="*/ 336 w 2454"/>
              <a:gd name="T3" fmla="*/ 140 h 332"/>
              <a:gd name="T4" fmla="*/ 753 w 2454"/>
              <a:gd name="T5" fmla="*/ 38 h 332"/>
              <a:gd name="T6" fmla="*/ 1287 w 2454"/>
              <a:gd name="T7" fmla="*/ 2 h 332"/>
              <a:gd name="T8" fmla="*/ 1756 w 2454"/>
              <a:gd name="T9" fmla="*/ 50 h 332"/>
              <a:gd name="T10" fmla="*/ 2191 w 2454"/>
              <a:gd name="T11" fmla="*/ 129 h 332"/>
              <a:gd name="T12" fmla="*/ 2454 w 2454"/>
              <a:gd name="T13" fmla="*/ 212 h 332"/>
              <a:gd name="T14" fmla="*/ 0 60000 65536"/>
              <a:gd name="T15" fmla="*/ 0 60000 65536"/>
              <a:gd name="T16" fmla="*/ 0 60000 65536"/>
              <a:gd name="T17" fmla="*/ 0 60000 65536"/>
              <a:gd name="T18" fmla="*/ 0 60000 65536"/>
              <a:gd name="T19" fmla="*/ 0 60000 65536"/>
              <a:gd name="T20" fmla="*/ 0 60000 65536"/>
              <a:gd name="T21" fmla="*/ 0 w 2454"/>
              <a:gd name="T22" fmla="*/ 0 h 332"/>
              <a:gd name="T23" fmla="*/ 2454 w 2454"/>
              <a:gd name="T24" fmla="*/ 332 h 3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54" h="332">
                <a:moveTo>
                  <a:pt x="0" y="332"/>
                </a:moveTo>
                <a:cubicBezTo>
                  <a:pt x="56" y="300"/>
                  <a:pt x="211" y="189"/>
                  <a:pt x="336" y="140"/>
                </a:cubicBezTo>
                <a:cubicBezTo>
                  <a:pt x="461" y="91"/>
                  <a:pt x="595" y="61"/>
                  <a:pt x="753" y="38"/>
                </a:cubicBezTo>
                <a:cubicBezTo>
                  <a:pt x="911" y="15"/>
                  <a:pt x="1120" y="0"/>
                  <a:pt x="1287" y="2"/>
                </a:cubicBezTo>
                <a:cubicBezTo>
                  <a:pt x="1454" y="4"/>
                  <a:pt x="1606" y="28"/>
                  <a:pt x="1756" y="50"/>
                </a:cubicBezTo>
                <a:cubicBezTo>
                  <a:pt x="1907" y="71"/>
                  <a:pt x="2075" y="102"/>
                  <a:pt x="2191" y="129"/>
                </a:cubicBezTo>
                <a:cubicBezTo>
                  <a:pt x="2307" y="156"/>
                  <a:pt x="2400" y="194"/>
                  <a:pt x="2454" y="212"/>
                </a:cubicBezTo>
              </a:path>
            </a:pathLst>
          </a:custGeom>
          <a:noFill/>
          <a:ln w="76200" cmpd="sng">
            <a:solidFill>
              <a:schemeClr val="hlink"/>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53052" name="Line 92"/>
          <p:cNvSpPr>
            <a:spLocks noChangeShapeType="1"/>
          </p:cNvSpPr>
          <p:nvPr/>
        </p:nvSpPr>
        <p:spPr bwMode="auto">
          <a:xfrm>
            <a:off x="1824038" y="3789040"/>
            <a:ext cx="0" cy="29860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53053" name="Line 93"/>
          <p:cNvSpPr>
            <a:spLocks noChangeShapeType="1"/>
          </p:cNvSpPr>
          <p:nvPr/>
        </p:nvSpPr>
        <p:spPr bwMode="auto">
          <a:xfrm>
            <a:off x="6967538" y="3789040"/>
            <a:ext cx="0" cy="29860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 name="Group 116"/>
          <p:cNvGrpSpPr>
            <a:grpSpLocks/>
          </p:cNvGrpSpPr>
          <p:nvPr/>
        </p:nvGrpSpPr>
        <p:grpSpPr bwMode="auto">
          <a:xfrm>
            <a:off x="1824038" y="4292600"/>
            <a:ext cx="5143500" cy="396875"/>
            <a:chOff x="1149" y="2704"/>
            <a:chExt cx="3240" cy="250"/>
          </a:xfrm>
        </p:grpSpPr>
        <p:sp>
          <p:nvSpPr>
            <p:cNvPr id="25654" name="Line 103"/>
            <p:cNvSpPr>
              <a:spLocks noChangeShapeType="1"/>
            </p:cNvSpPr>
            <p:nvPr/>
          </p:nvSpPr>
          <p:spPr bwMode="auto">
            <a:xfrm>
              <a:off x="1149" y="2836"/>
              <a:ext cx="3240" cy="0"/>
            </a:xfrm>
            <a:prstGeom prst="line">
              <a:avLst/>
            </a:prstGeom>
            <a:noFill/>
            <a:ln w="38100">
              <a:solidFill>
                <a:srgbClr val="333399"/>
              </a:solidFill>
              <a:prstDash val="sysDot"/>
              <a:round/>
              <a:headEnd type="triangle" w="med" len="lg"/>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5655" name="Text Box 104"/>
            <p:cNvSpPr txBox="1">
              <a:spLocks noChangeArrowheads="1"/>
            </p:cNvSpPr>
            <p:nvPr/>
          </p:nvSpPr>
          <p:spPr bwMode="auto">
            <a:xfrm>
              <a:off x="2176" y="2704"/>
              <a:ext cx="1165"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建立 </a:t>
              </a:r>
              <a:r>
                <a:rPr kumimoji="1" lang="en-US" altLang="zh-CN" sz="2000">
                  <a:solidFill>
                    <a:srgbClr val="333399"/>
                  </a:solidFill>
                  <a:ea typeface="黑体" pitchFamily="49" charset="-122"/>
                </a:rPr>
                <a:t>TCP </a:t>
              </a:r>
              <a:r>
                <a:rPr kumimoji="1" lang="zh-CN" altLang="en-US" sz="2000">
                  <a:solidFill>
                    <a:srgbClr val="333399"/>
                  </a:solidFill>
                  <a:ea typeface="黑体" pitchFamily="49" charset="-122"/>
                </a:rPr>
                <a:t>连接</a:t>
              </a:r>
            </a:p>
          </p:txBody>
        </p:sp>
      </p:grpSp>
      <p:grpSp>
        <p:nvGrpSpPr>
          <p:cNvPr id="3" name="Group 120"/>
          <p:cNvGrpSpPr>
            <a:grpSpLocks/>
          </p:cNvGrpSpPr>
          <p:nvPr/>
        </p:nvGrpSpPr>
        <p:grpSpPr bwMode="auto">
          <a:xfrm>
            <a:off x="1824038" y="6165850"/>
            <a:ext cx="5143500" cy="395288"/>
            <a:chOff x="1149" y="3884"/>
            <a:chExt cx="3240" cy="249"/>
          </a:xfrm>
        </p:grpSpPr>
        <p:sp>
          <p:nvSpPr>
            <p:cNvPr id="25652" name="Line 106"/>
            <p:cNvSpPr>
              <a:spLocks noChangeShapeType="1"/>
            </p:cNvSpPr>
            <p:nvPr/>
          </p:nvSpPr>
          <p:spPr bwMode="auto">
            <a:xfrm>
              <a:off x="1149" y="4012"/>
              <a:ext cx="3240" cy="0"/>
            </a:xfrm>
            <a:prstGeom prst="line">
              <a:avLst/>
            </a:prstGeom>
            <a:noFill/>
            <a:ln w="38100">
              <a:solidFill>
                <a:srgbClr val="333399"/>
              </a:solidFill>
              <a:prstDash val="sysDot"/>
              <a:round/>
              <a:headEnd type="triangle" w="med" len="lg"/>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5653" name="Text Box 107"/>
            <p:cNvSpPr txBox="1">
              <a:spLocks noChangeArrowheads="1"/>
            </p:cNvSpPr>
            <p:nvPr/>
          </p:nvSpPr>
          <p:spPr bwMode="auto">
            <a:xfrm>
              <a:off x="2176" y="3884"/>
              <a:ext cx="1165" cy="2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dirty="0">
                  <a:solidFill>
                    <a:srgbClr val="333399"/>
                  </a:solidFill>
                  <a:ea typeface="黑体" pitchFamily="49" charset="-122"/>
                </a:rPr>
                <a:t>释放 </a:t>
              </a:r>
              <a:r>
                <a:rPr kumimoji="1" lang="en-US" altLang="zh-CN" sz="2000" dirty="0">
                  <a:solidFill>
                    <a:srgbClr val="333399"/>
                  </a:solidFill>
                  <a:ea typeface="黑体" pitchFamily="49" charset="-122"/>
                </a:rPr>
                <a:t>TCP </a:t>
              </a:r>
              <a:r>
                <a:rPr kumimoji="1" lang="zh-CN" altLang="en-US" sz="2000" dirty="0">
                  <a:solidFill>
                    <a:srgbClr val="333399"/>
                  </a:solidFill>
                  <a:ea typeface="黑体" pitchFamily="49" charset="-122"/>
                </a:rPr>
                <a:t>连接</a:t>
              </a:r>
            </a:p>
          </p:txBody>
        </p:sp>
      </p:grpSp>
      <p:sp>
        <p:nvSpPr>
          <p:cNvPr id="25633" name="Line 108"/>
          <p:cNvSpPr>
            <a:spLocks noChangeShapeType="1"/>
          </p:cNvSpPr>
          <p:nvPr/>
        </p:nvSpPr>
        <p:spPr bwMode="auto">
          <a:xfrm>
            <a:off x="7210425" y="2995613"/>
            <a:ext cx="517525" cy="160337"/>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5634" name="Text Box 110"/>
          <p:cNvSpPr txBox="1">
            <a:spLocks noChangeArrowheads="1"/>
          </p:cNvSpPr>
          <p:nvPr/>
        </p:nvSpPr>
        <p:spPr bwMode="auto">
          <a:xfrm>
            <a:off x="7496175" y="2225675"/>
            <a:ext cx="1125538"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0600">
                <a:solidFill>
                  <a:srgbClr val="333399"/>
                </a:solidFill>
                <a:ea typeface="黑体" pitchFamily="49" charset="-122"/>
                <a:sym typeface="Wingdings" pitchFamily="2" charset="2"/>
              </a:rPr>
              <a:t></a:t>
            </a:r>
            <a:endParaRPr kumimoji="1" lang="en-US" altLang="zh-CN" sz="10600">
              <a:solidFill>
                <a:srgbClr val="333399"/>
              </a:solidFill>
              <a:ea typeface="黑体" pitchFamily="49" charset="-122"/>
            </a:endParaRPr>
          </a:p>
        </p:txBody>
      </p:sp>
      <p:sp>
        <p:nvSpPr>
          <p:cNvPr id="25635" name="AutoShape 111"/>
          <p:cNvSpPr>
            <a:spLocks noChangeArrowheads="1"/>
          </p:cNvSpPr>
          <p:nvPr/>
        </p:nvSpPr>
        <p:spPr bwMode="auto">
          <a:xfrm>
            <a:off x="6675438" y="2805113"/>
            <a:ext cx="595312" cy="252412"/>
          </a:xfrm>
          <a:prstGeom prst="can">
            <a:avLst>
              <a:gd name="adj" fmla="val 39583"/>
            </a:avLst>
          </a:prstGeom>
          <a:solidFill>
            <a:srgbClr val="99FF99"/>
          </a:solidFill>
          <a:ln w="9525">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36" name="Rectangle 112"/>
          <p:cNvSpPr>
            <a:spLocks noChangeArrowheads="1"/>
          </p:cNvSpPr>
          <p:nvPr/>
        </p:nvSpPr>
        <p:spPr bwMode="auto">
          <a:xfrm>
            <a:off x="5705475" y="5851525"/>
            <a:ext cx="776288" cy="176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nvGrpSpPr>
          <p:cNvPr id="4" name="Group 122"/>
          <p:cNvGrpSpPr>
            <a:grpSpLocks/>
          </p:cNvGrpSpPr>
          <p:nvPr/>
        </p:nvGrpSpPr>
        <p:grpSpPr bwMode="auto">
          <a:xfrm>
            <a:off x="1851025" y="4868863"/>
            <a:ext cx="6105525" cy="1708150"/>
            <a:chOff x="1166" y="3067"/>
            <a:chExt cx="3846" cy="1076"/>
          </a:xfrm>
        </p:grpSpPr>
        <p:grpSp>
          <p:nvGrpSpPr>
            <p:cNvPr id="25644" name="Group 121"/>
            <p:cNvGrpSpPr>
              <a:grpSpLocks/>
            </p:cNvGrpSpPr>
            <p:nvPr/>
          </p:nvGrpSpPr>
          <p:grpSpPr bwMode="auto">
            <a:xfrm>
              <a:off x="1166" y="3299"/>
              <a:ext cx="3846" cy="479"/>
              <a:chOff x="1166" y="3299"/>
              <a:chExt cx="3846" cy="479"/>
            </a:xfrm>
          </p:grpSpPr>
          <p:grpSp>
            <p:nvGrpSpPr>
              <p:cNvPr id="25646" name="Group 118"/>
              <p:cNvGrpSpPr>
                <a:grpSpLocks/>
              </p:cNvGrpSpPr>
              <p:nvPr/>
            </p:nvGrpSpPr>
            <p:grpSpPr bwMode="auto">
              <a:xfrm>
                <a:off x="1166" y="3475"/>
                <a:ext cx="3240" cy="303"/>
                <a:chOff x="1149" y="3475"/>
                <a:chExt cx="3240" cy="303"/>
              </a:xfrm>
            </p:grpSpPr>
            <p:sp>
              <p:nvSpPr>
                <p:cNvPr id="25648" name="Line 98"/>
                <p:cNvSpPr>
                  <a:spLocks noChangeShapeType="1"/>
                </p:cNvSpPr>
                <p:nvPr/>
              </p:nvSpPr>
              <p:spPr bwMode="auto">
                <a:xfrm flipH="1">
                  <a:off x="1149" y="3626"/>
                  <a:ext cx="3240" cy="0"/>
                </a:xfrm>
                <a:prstGeom prst="line">
                  <a:avLst/>
                </a:prstGeom>
                <a:noFill/>
                <a:ln w="38100">
                  <a:solidFill>
                    <a:schemeClr val="hlink"/>
                  </a:solidFill>
                  <a:prstDash val="dash"/>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5649" name="Group 99"/>
                <p:cNvGrpSpPr>
                  <a:grpSpLocks/>
                </p:cNvGrpSpPr>
                <p:nvPr/>
              </p:nvGrpSpPr>
              <p:grpSpPr bwMode="auto">
                <a:xfrm flipH="1">
                  <a:off x="1944" y="3475"/>
                  <a:ext cx="1650" cy="303"/>
                  <a:chOff x="1152" y="1824"/>
                  <a:chExt cx="1296" cy="240"/>
                </a:xfrm>
              </p:grpSpPr>
              <p:sp>
                <p:nvSpPr>
                  <p:cNvPr id="25650" name="AutoShape 100"/>
                  <p:cNvSpPr>
                    <a:spLocks noChangeArrowheads="1"/>
                  </p:cNvSpPr>
                  <p:nvPr/>
                </p:nvSpPr>
                <p:spPr bwMode="auto">
                  <a:xfrm>
                    <a:off x="2160" y="1872"/>
                    <a:ext cx="288" cy="144"/>
                  </a:xfrm>
                  <a:prstGeom prst="rightArrow">
                    <a:avLst>
                      <a:gd name="adj1" fmla="val 50000"/>
                      <a:gd name="adj2" fmla="val 50000"/>
                    </a:avLst>
                  </a:prstGeom>
                  <a:solidFill>
                    <a:srgbClr val="FFCCFF"/>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51" name="Rectangle 101"/>
                  <p:cNvSpPr>
                    <a:spLocks noChangeArrowheads="1"/>
                  </p:cNvSpPr>
                  <p:nvPr/>
                </p:nvSpPr>
                <p:spPr bwMode="auto">
                  <a:xfrm>
                    <a:off x="1152" y="1824"/>
                    <a:ext cx="1008" cy="240"/>
                  </a:xfrm>
                  <a:prstGeom prst="rect">
                    <a:avLst/>
                  </a:prstGeom>
                  <a:solidFill>
                    <a:srgbClr val="FFCCFF"/>
                  </a:solidFill>
                  <a:ln w="9525">
                    <a:solidFill>
                      <a:schemeClr val="tx1"/>
                    </a:solidFill>
                    <a:miter lim="800000"/>
                    <a:headEnd/>
                    <a:tailEnd/>
                  </a:ln>
                </p:spPr>
                <p:txBody>
                  <a:bodyPr wrap="none" anchor="ctr"/>
                  <a:lstStyle/>
                  <a:p>
                    <a:pPr algn="ctr" fontAlgn="base">
                      <a:spcBef>
                        <a:spcPct val="0"/>
                      </a:spcBef>
                      <a:spcAft>
                        <a:spcPct val="0"/>
                      </a:spcAft>
                    </a:pPr>
                    <a:r>
                      <a:rPr kumimoji="1" lang="en-US" altLang="zh-CN" sz="2000">
                        <a:solidFill>
                          <a:srgbClr val="333399"/>
                        </a:solidFill>
                      </a:rPr>
                      <a:t>HTTP </a:t>
                    </a:r>
                    <a:r>
                      <a:rPr kumimoji="1" lang="zh-CN" altLang="en-US" sz="2000">
                        <a:solidFill>
                          <a:srgbClr val="333399"/>
                        </a:solidFill>
                      </a:rPr>
                      <a:t>响应报文</a:t>
                    </a:r>
                  </a:p>
                </p:txBody>
              </p:sp>
            </p:grpSp>
          </p:grpSp>
          <p:sp>
            <p:nvSpPr>
              <p:cNvPr id="25647" name="Text Box 109"/>
              <p:cNvSpPr txBox="1">
                <a:spLocks noChangeArrowheads="1"/>
              </p:cNvSpPr>
              <p:nvPr/>
            </p:nvSpPr>
            <p:spPr bwMode="auto">
              <a:xfrm>
                <a:off x="4012" y="3299"/>
                <a:ext cx="10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a:solidFill>
                      <a:srgbClr val="333399"/>
                    </a:solidFill>
                    <a:ea typeface="黑体" pitchFamily="49" charset="-122"/>
                    <a:sym typeface="Wingdings" pitchFamily="2" charset="2"/>
                  </a:rPr>
                  <a:t></a:t>
                </a:r>
                <a:r>
                  <a:rPr kumimoji="1" lang="en-US" altLang="zh-CN" sz="2000">
                    <a:solidFill>
                      <a:srgbClr val="333399"/>
                    </a:solidFill>
                    <a:ea typeface="黑体" pitchFamily="49" charset="-122"/>
                  </a:rPr>
                  <a:t> </a:t>
                </a:r>
                <a:r>
                  <a:rPr kumimoji="1" lang="zh-CN" altLang="en-US" sz="2000">
                    <a:solidFill>
                      <a:srgbClr val="333399"/>
                    </a:solidFill>
                    <a:ea typeface="黑体" pitchFamily="49" charset="-122"/>
                  </a:rPr>
                  <a:t>响应文档</a:t>
                </a:r>
              </a:p>
            </p:txBody>
          </p:sp>
        </p:grpSp>
        <p:sp>
          <p:nvSpPr>
            <p:cNvPr id="25645" name="Text Box 113"/>
            <p:cNvSpPr txBox="1">
              <a:spLocks noChangeArrowheads="1"/>
            </p:cNvSpPr>
            <p:nvPr/>
          </p:nvSpPr>
          <p:spPr bwMode="auto">
            <a:xfrm>
              <a:off x="3469" y="3067"/>
              <a:ext cx="709" cy="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10600" dirty="0">
                  <a:solidFill>
                    <a:srgbClr val="333399"/>
                  </a:solidFill>
                  <a:ea typeface="黑体" pitchFamily="49" charset="-122"/>
                  <a:sym typeface="Wingdings" pitchFamily="2" charset="2"/>
                </a:rPr>
                <a:t></a:t>
              </a:r>
              <a:endParaRPr kumimoji="1" lang="en-US" altLang="zh-CN" sz="10600" dirty="0">
                <a:solidFill>
                  <a:srgbClr val="333399"/>
                </a:solidFill>
                <a:ea typeface="黑体" pitchFamily="49" charset="-122"/>
              </a:endParaRPr>
            </a:p>
          </p:txBody>
        </p:sp>
      </p:grpSp>
      <p:grpSp>
        <p:nvGrpSpPr>
          <p:cNvPr id="8" name="Group 117"/>
          <p:cNvGrpSpPr>
            <a:grpSpLocks/>
          </p:cNvGrpSpPr>
          <p:nvPr/>
        </p:nvGrpSpPr>
        <p:grpSpPr bwMode="auto">
          <a:xfrm>
            <a:off x="1824038" y="4581128"/>
            <a:ext cx="5143500" cy="738187"/>
            <a:chOff x="1149" y="2905"/>
            <a:chExt cx="3240" cy="465"/>
          </a:xfrm>
        </p:grpSpPr>
        <p:sp>
          <p:nvSpPr>
            <p:cNvPr id="25639" name="Line 94"/>
            <p:cNvSpPr>
              <a:spLocks noChangeShapeType="1"/>
            </p:cNvSpPr>
            <p:nvPr/>
          </p:nvSpPr>
          <p:spPr bwMode="auto">
            <a:xfrm>
              <a:off x="1149" y="3218"/>
              <a:ext cx="3240" cy="0"/>
            </a:xfrm>
            <a:prstGeom prst="line">
              <a:avLst/>
            </a:prstGeom>
            <a:noFill/>
            <a:ln w="38100">
              <a:solidFill>
                <a:srgbClr val="333399"/>
              </a:solidFill>
              <a:prstDash val="dash"/>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25640" name="Group 95"/>
            <p:cNvGrpSpPr>
              <a:grpSpLocks/>
            </p:cNvGrpSpPr>
            <p:nvPr/>
          </p:nvGrpSpPr>
          <p:grpSpPr bwMode="auto">
            <a:xfrm>
              <a:off x="2188" y="3067"/>
              <a:ext cx="1651" cy="303"/>
              <a:chOff x="1152" y="1824"/>
              <a:chExt cx="1296" cy="240"/>
            </a:xfrm>
          </p:grpSpPr>
          <p:sp>
            <p:nvSpPr>
              <p:cNvPr id="25642" name="AutoShape 96"/>
              <p:cNvSpPr>
                <a:spLocks noChangeArrowheads="1"/>
              </p:cNvSpPr>
              <p:nvPr/>
            </p:nvSpPr>
            <p:spPr bwMode="auto">
              <a:xfrm>
                <a:off x="2160" y="1872"/>
                <a:ext cx="288" cy="144"/>
              </a:xfrm>
              <a:prstGeom prst="rightArrow">
                <a:avLst>
                  <a:gd name="adj1" fmla="val 50000"/>
                  <a:gd name="adj2" fmla="val 50000"/>
                </a:avLst>
              </a:prstGeom>
              <a:solidFill>
                <a:srgbClr val="FFFF99"/>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5643" name="Rectangle 97"/>
              <p:cNvSpPr>
                <a:spLocks noChangeArrowheads="1"/>
              </p:cNvSpPr>
              <p:nvPr/>
            </p:nvSpPr>
            <p:spPr bwMode="auto">
              <a:xfrm>
                <a:off x="1152" y="1824"/>
                <a:ext cx="1008" cy="240"/>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kumimoji="1" lang="en-US" altLang="zh-CN" sz="2000">
                    <a:solidFill>
                      <a:srgbClr val="333399"/>
                    </a:solidFill>
                  </a:rPr>
                  <a:t>HTTP </a:t>
                </a:r>
                <a:r>
                  <a:rPr kumimoji="1" lang="zh-CN" altLang="en-US" sz="2000">
                    <a:solidFill>
                      <a:srgbClr val="333399"/>
                    </a:solidFill>
                  </a:rPr>
                  <a:t>请求报文</a:t>
                </a:r>
              </a:p>
            </p:txBody>
          </p:sp>
        </p:grpSp>
        <p:sp>
          <p:nvSpPr>
            <p:cNvPr id="25641" name="Text Box 114"/>
            <p:cNvSpPr txBox="1">
              <a:spLocks noChangeArrowheads="1"/>
            </p:cNvSpPr>
            <p:nvPr/>
          </p:nvSpPr>
          <p:spPr bwMode="auto">
            <a:xfrm>
              <a:off x="1149" y="2905"/>
              <a:ext cx="10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800" dirty="0">
                  <a:solidFill>
                    <a:srgbClr val="333399"/>
                  </a:solidFill>
                  <a:ea typeface="黑体" pitchFamily="49" charset="-122"/>
                  <a:sym typeface="Wingdings" pitchFamily="2" charset="2"/>
                </a:rPr>
                <a:t></a:t>
              </a:r>
              <a:r>
                <a:rPr kumimoji="1" lang="en-US" altLang="zh-CN" sz="2000" dirty="0">
                  <a:solidFill>
                    <a:srgbClr val="333399"/>
                  </a:solidFill>
                  <a:ea typeface="黑体" pitchFamily="49" charset="-122"/>
                </a:rPr>
                <a:t> </a:t>
              </a:r>
              <a:r>
                <a:rPr kumimoji="1" lang="zh-CN" altLang="en-US" sz="2000" dirty="0">
                  <a:solidFill>
                    <a:srgbClr val="333399"/>
                  </a:solidFill>
                  <a:ea typeface="黑体" pitchFamily="49" charset="-122"/>
                </a:rPr>
                <a:t>请求文档</a:t>
              </a:r>
            </a:p>
          </p:txBody>
        </p:sp>
      </p:grpSp>
    </p:spTree>
    <p:extLst>
      <p:ext uri="{BB962C8B-B14F-4D97-AF65-F5344CB8AC3E}">
        <p14:creationId xmlns:p14="http://schemas.microsoft.com/office/powerpoint/2010/main" val="38144159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530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30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nodeType="afterGroup">
                            <p:stCondLst>
                              <p:cond delay="0"/>
                            </p:stCondLst>
                            <p:childTnLst>
                              <p:par>
                                <p:cTn id="12" presetID="35" presetClass="emph" presetSubtype="0" repeatCount="3000" fill="hold" nodeType="afterEffect">
                                  <p:stCondLst>
                                    <p:cond delay="500"/>
                                  </p:stCondLst>
                                  <p:childTnLst>
                                    <p:anim calcmode="discrete" valueType="str">
                                      <p:cBhvr>
                                        <p:cTn id="13" dur="1000" fill="hold"/>
                                        <p:tgtEl>
                                          <p:spTgt spid="2"/>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3500"/>
                            </p:stCondLst>
                            <p:childTnLst>
                              <p:par>
                                <p:cTn id="15" presetID="22" presetClass="entr" presetSubtype="8" fill="hold" nodeType="after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par>
                          <p:cTn id="18" fill="hold" nodeType="afterGroup">
                            <p:stCondLst>
                              <p:cond delay="5000"/>
                            </p:stCondLst>
                            <p:childTnLst>
                              <p:par>
                                <p:cTn id="19" presetID="22" presetClass="entr" presetSubtype="2" fill="hold" nodeType="afterEffect">
                                  <p:stCondLst>
                                    <p:cond delay="500"/>
                                  </p:stCondLst>
                                  <p:childTnLst>
                                    <p:set>
                                      <p:cBhvr>
                                        <p:cTn id="20" dur="1" fill="hold">
                                          <p:stCondLst>
                                            <p:cond delay="0"/>
                                          </p:stCondLst>
                                        </p:cTn>
                                        <p:tgtEl>
                                          <p:spTgt spid="4"/>
                                        </p:tgtEl>
                                        <p:attrNameLst>
                                          <p:attrName>style.visibility</p:attrName>
                                        </p:attrNameLst>
                                      </p:cBhvr>
                                      <p:to>
                                        <p:strVal val="visible"/>
                                      </p:to>
                                    </p:set>
                                    <p:animEffect transition="in" filter="wipe(right)">
                                      <p:cBhvr>
                                        <p:cTn id="21" dur="1000"/>
                                        <p:tgtEl>
                                          <p:spTgt spid="4"/>
                                        </p:tgtEl>
                                      </p:cBhvr>
                                    </p:animEffect>
                                  </p:childTnLst>
                                </p:cTn>
                              </p:par>
                            </p:childTnLst>
                          </p:cTn>
                        </p:par>
                        <p:par>
                          <p:cTn id="22" fill="hold" nodeType="afterGroup">
                            <p:stCondLst>
                              <p:cond delay="6500"/>
                            </p:stCondLst>
                            <p:childTnLst>
                              <p:par>
                                <p:cTn id="23" presetID="1" presetClass="entr" presetSubtype="0" fill="hold" nodeType="afterEffect">
                                  <p:stCondLst>
                                    <p:cond delay="500"/>
                                  </p:stCondLst>
                                  <p:childTnLst>
                                    <p:set>
                                      <p:cBhvr>
                                        <p:cTn id="24" dur="1" fill="hold">
                                          <p:stCondLst>
                                            <p:cond delay="0"/>
                                          </p:stCondLst>
                                        </p:cTn>
                                        <p:tgtEl>
                                          <p:spTgt spid="3"/>
                                        </p:tgtEl>
                                        <p:attrNameLst>
                                          <p:attrName>style.visibility</p:attrName>
                                        </p:attrNameLst>
                                      </p:cBhvr>
                                      <p:to>
                                        <p:strVal val="visible"/>
                                      </p:to>
                                    </p:set>
                                  </p:childTnLst>
                                </p:cTn>
                              </p:par>
                            </p:childTnLst>
                          </p:cTn>
                        </p:par>
                        <p:par>
                          <p:cTn id="25" fill="hold" nodeType="afterGroup">
                            <p:stCondLst>
                              <p:cond delay="7000"/>
                            </p:stCondLst>
                            <p:childTnLst>
                              <p:par>
                                <p:cTn id="26" presetID="35" presetClass="emph" presetSubtype="0" repeatCount="3000" fill="hold" nodeType="afterEffect">
                                  <p:stCondLst>
                                    <p:cond delay="500"/>
                                  </p:stCondLst>
                                  <p:childTnLst>
                                    <p:anim calcmode="discrete" valueType="str">
                                      <p:cBhvr>
                                        <p:cTn id="27"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52" grpId="0" animBg="1"/>
      <p:bldP spid="55305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a:xfrm>
            <a:off x="450850" y="212725"/>
            <a:ext cx="8693150" cy="695325"/>
          </a:xfrm>
        </p:spPr>
        <p:txBody>
          <a:bodyPr/>
          <a:lstStyle/>
          <a:p>
            <a:pPr algn="ctr" eaLnBrk="1" hangingPunct="1"/>
            <a:r>
              <a:rPr lang="zh-CN" altLang="en-US"/>
              <a:t>用户点击鼠标后所发生的事件 </a:t>
            </a:r>
          </a:p>
        </p:txBody>
      </p:sp>
      <p:sp>
        <p:nvSpPr>
          <p:cNvPr id="945155" name="Rectangle 20"/>
          <p:cNvSpPr>
            <a:spLocks noGrp="1" noChangeArrowheads="1"/>
          </p:cNvSpPr>
          <p:nvPr>
            <p:ph type="body" idx="4294967295"/>
          </p:nvPr>
        </p:nvSpPr>
        <p:spPr>
          <a:xfrm>
            <a:off x="323850" y="908050"/>
            <a:ext cx="8677275" cy="5689600"/>
          </a:xfrm>
          <a:solidFill>
            <a:srgbClr val="FFFF99"/>
          </a:solidFill>
          <a:ln>
            <a:solidFill>
              <a:srgbClr val="333399"/>
            </a:solidFill>
            <a:miter lim="800000"/>
            <a:headEnd/>
            <a:tailEnd/>
          </a:ln>
        </p:spPr>
        <p:txBody>
          <a:bodyPr/>
          <a:lstStyle/>
          <a:p>
            <a:pPr eaLnBrk="1" hangingPunct="1">
              <a:buFont typeface="Wingdings" pitchFamily="2" charset="2"/>
              <a:buNone/>
            </a:pPr>
            <a:r>
              <a:rPr lang="en-US" altLang="zh-CN" sz="2800"/>
              <a:t>(1) </a:t>
            </a:r>
            <a:r>
              <a:rPr lang="zh-CN" altLang="en-US" sz="2800"/>
              <a:t>浏览器分析超链指向页面的 </a:t>
            </a:r>
            <a:r>
              <a:rPr lang="en-US" altLang="zh-CN" sz="2800"/>
              <a:t>URL</a:t>
            </a:r>
            <a:r>
              <a:rPr lang="zh-CN" altLang="en-US" sz="2800"/>
              <a:t>。</a:t>
            </a:r>
          </a:p>
          <a:p>
            <a:pPr eaLnBrk="1" hangingPunct="1">
              <a:buFont typeface="Wingdings" pitchFamily="2" charset="2"/>
              <a:buNone/>
            </a:pPr>
            <a:r>
              <a:rPr lang="en-US" altLang="zh-CN" sz="2800"/>
              <a:t>(2) </a:t>
            </a:r>
            <a:r>
              <a:rPr lang="zh-CN" altLang="en-US" sz="2800"/>
              <a:t>浏览器向 </a:t>
            </a:r>
            <a:r>
              <a:rPr lang="en-US" altLang="zh-CN" sz="2800"/>
              <a:t>DNS </a:t>
            </a:r>
            <a:r>
              <a:rPr lang="zh-CN" altLang="en-US" sz="2800"/>
              <a:t>请求解析 </a:t>
            </a:r>
            <a:r>
              <a:rPr lang="en-US" altLang="zh-CN" sz="2800"/>
              <a:t>www.tsinghua.edu.cn </a:t>
            </a:r>
            <a:r>
              <a:rPr lang="zh-CN" altLang="en-US" sz="2800"/>
              <a:t>的 </a:t>
            </a:r>
            <a:r>
              <a:rPr lang="en-US" altLang="zh-CN" sz="2800"/>
              <a:t>IP </a:t>
            </a:r>
            <a:r>
              <a:rPr lang="zh-CN" altLang="en-US" sz="2800"/>
              <a:t>地址。</a:t>
            </a:r>
          </a:p>
          <a:p>
            <a:pPr eaLnBrk="1" hangingPunct="1">
              <a:buFont typeface="Wingdings" pitchFamily="2" charset="2"/>
              <a:buNone/>
            </a:pPr>
            <a:r>
              <a:rPr lang="en-US" altLang="zh-CN" sz="2800"/>
              <a:t>(3) </a:t>
            </a:r>
            <a:r>
              <a:rPr lang="zh-CN" altLang="en-US" sz="2800"/>
              <a:t>域名系统 </a:t>
            </a:r>
            <a:r>
              <a:rPr lang="en-US" altLang="zh-CN" sz="2800"/>
              <a:t>DNS </a:t>
            </a:r>
            <a:r>
              <a:rPr lang="zh-CN" altLang="en-US" sz="2800"/>
              <a:t>解析出清华大学服务器的 </a:t>
            </a:r>
            <a:r>
              <a:rPr lang="en-US" altLang="zh-CN" sz="2800"/>
              <a:t>IP </a:t>
            </a:r>
            <a:r>
              <a:rPr lang="zh-CN" altLang="en-US" sz="2800"/>
              <a:t>地址。</a:t>
            </a:r>
          </a:p>
          <a:p>
            <a:pPr eaLnBrk="1" hangingPunct="1">
              <a:buFont typeface="Wingdings" pitchFamily="2" charset="2"/>
              <a:buNone/>
            </a:pPr>
            <a:r>
              <a:rPr lang="en-US" altLang="zh-CN" sz="2800"/>
              <a:t>(4) </a:t>
            </a:r>
            <a:r>
              <a:rPr lang="zh-CN" altLang="en-US" sz="2800"/>
              <a:t>浏览器与服务器建立 </a:t>
            </a:r>
            <a:r>
              <a:rPr lang="en-US" altLang="zh-CN" sz="2800"/>
              <a:t>TCP </a:t>
            </a:r>
            <a:r>
              <a:rPr lang="zh-CN" altLang="en-US" sz="2800"/>
              <a:t>连接</a:t>
            </a:r>
          </a:p>
          <a:p>
            <a:pPr eaLnBrk="1" hangingPunct="1">
              <a:buFont typeface="Wingdings" pitchFamily="2" charset="2"/>
              <a:buNone/>
            </a:pPr>
            <a:r>
              <a:rPr lang="en-US" altLang="zh-CN" sz="2800"/>
              <a:t>(5) </a:t>
            </a:r>
            <a:r>
              <a:rPr lang="zh-CN" altLang="en-US" sz="2800"/>
              <a:t>浏览器发出取文件命令：</a:t>
            </a:r>
          </a:p>
          <a:p>
            <a:pPr eaLnBrk="1" hangingPunct="1">
              <a:buFont typeface="Wingdings" pitchFamily="2" charset="2"/>
              <a:buNone/>
            </a:pPr>
            <a:r>
              <a:rPr lang="zh-CN" altLang="en-US" sz="2800"/>
              <a:t>      </a:t>
            </a:r>
            <a:r>
              <a:rPr lang="en-US" altLang="zh-CN" sz="2800"/>
              <a:t>GET /chn/yxsz/index.htm</a:t>
            </a:r>
            <a:r>
              <a:rPr lang="zh-CN" altLang="en-US" sz="2800"/>
              <a:t>。</a:t>
            </a:r>
          </a:p>
          <a:p>
            <a:pPr eaLnBrk="1" hangingPunct="1">
              <a:buFont typeface="Wingdings" pitchFamily="2" charset="2"/>
              <a:buNone/>
            </a:pPr>
            <a:r>
              <a:rPr lang="en-US" altLang="zh-CN" sz="2800"/>
              <a:t>(6) </a:t>
            </a:r>
            <a:r>
              <a:rPr lang="zh-CN" altLang="en-US" sz="2800"/>
              <a:t>服务器给出响应，把文件 </a:t>
            </a:r>
            <a:r>
              <a:rPr lang="en-US" altLang="zh-CN" sz="2800"/>
              <a:t>index.htm </a:t>
            </a:r>
            <a:r>
              <a:rPr lang="zh-CN" altLang="en-US" sz="2800"/>
              <a:t>发给浏览器。</a:t>
            </a:r>
          </a:p>
          <a:p>
            <a:pPr eaLnBrk="1" hangingPunct="1">
              <a:buFont typeface="Wingdings" pitchFamily="2" charset="2"/>
              <a:buNone/>
            </a:pPr>
            <a:r>
              <a:rPr lang="en-US" altLang="zh-CN" sz="2800"/>
              <a:t>(7) TCP </a:t>
            </a:r>
            <a:r>
              <a:rPr lang="zh-CN" altLang="en-US" sz="2800"/>
              <a:t>连接释放。</a:t>
            </a:r>
          </a:p>
          <a:p>
            <a:pPr eaLnBrk="1" hangingPunct="1">
              <a:buFont typeface="Wingdings" pitchFamily="2" charset="2"/>
              <a:buNone/>
            </a:pPr>
            <a:r>
              <a:rPr lang="en-US" altLang="zh-CN" sz="2800"/>
              <a:t>(8) </a:t>
            </a:r>
            <a:r>
              <a:rPr lang="zh-CN" altLang="en-US" sz="2800"/>
              <a:t>浏览器显示“清华大学院系设置”文件 </a:t>
            </a:r>
            <a:r>
              <a:rPr lang="en-US" altLang="zh-CN" sz="2800"/>
              <a:t>index.htm </a:t>
            </a:r>
            <a:r>
              <a:rPr lang="zh-CN" altLang="en-US" sz="2800"/>
              <a:t>中的所有文本。</a:t>
            </a:r>
          </a:p>
        </p:txBody>
      </p:sp>
    </p:spTree>
    <p:extLst>
      <p:ext uri="{BB962C8B-B14F-4D97-AF65-F5344CB8AC3E}">
        <p14:creationId xmlns:p14="http://schemas.microsoft.com/office/powerpoint/2010/main" val="1124075788"/>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p:txBody>
          <a:bodyPr/>
          <a:lstStyle/>
          <a:p>
            <a:pPr algn="ctr" eaLnBrk="1" hangingPunct="1"/>
            <a:r>
              <a:rPr lang="en-US" altLang="zh-CN"/>
              <a:t>HTTP </a:t>
            </a:r>
            <a:r>
              <a:rPr lang="zh-CN" altLang="en-US"/>
              <a:t>的主要特点 </a:t>
            </a:r>
          </a:p>
        </p:txBody>
      </p:sp>
      <p:sp>
        <p:nvSpPr>
          <p:cNvPr id="946179" name="Rectangle 3"/>
          <p:cNvSpPr>
            <a:spLocks noGrp="1" noChangeArrowheads="1"/>
          </p:cNvSpPr>
          <p:nvPr>
            <p:ph type="body" idx="1"/>
          </p:nvPr>
        </p:nvSpPr>
        <p:spPr>
          <a:xfrm>
            <a:off x="1042988" y="1917700"/>
            <a:ext cx="7772400" cy="1988237"/>
          </a:xfrm>
        </p:spPr>
        <p:txBody>
          <a:bodyPr/>
          <a:lstStyle/>
          <a:p>
            <a:pPr eaLnBrk="1" hangingPunct="1"/>
            <a:r>
              <a:rPr lang="en-US" altLang="zh-CN" dirty="0">
                <a:latin typeface="+mn-ea"/>
              </a:rPr>
              <a:t>HTTP </a:t>
            </a:r>
            <a:r>
              <a:rPr lang="zh-CN" altLang="en-US" dirty="0">
                <a:latin typeface="+mn-ea"/>
              </a:rPr>
              <a:t>是面向事务的客户服务器协议。</a:t>
            </a:r>
          </a:p>
          <a:p>
            <a:pPr eaLnBrk="1" hangingPunct="1"/>
            <a:r>
              <a:rPr lang="en-US" altLang="zh-CN" dirty="0">
                <a:latin typeface="+mn-ea"/>
              </a:rPr>
              <a:t>HTTP 1.0 </a:t>
            </a:r>
            <a:r>
              <a:rPr lang="zh-CN" altLang="en-US" dirty="0">
                <a:latin typeface="+mn-ea"/>
              </a:rPr>
              <a:t>协议是无状态的</a:t>
            </a:r>
            <a:r>
              <a:rPr lang="en-US" altLang="zh-CN" dirty="0">
                <a:latin typeface="+mn-ea"/>
              </a:rPr>
              <a:t>(stateless)</a:t>
            </a:r>
            <a:r>
              <a:rPr lang="zh-CN" altLang="en-US" dirty="0">
                <a:latin typeface="+mn-ea"/>
              </a:rPr>
              <a:t>。</a:t>
            </a:r>
          </a:p>
          <a:p>
            <a:pPr eaLnBrk="1" hangingPunct="1"/>
            <a:r>
              <a:rPr lang="en-US" altLang="zh-CN" dirty="0">
                <a:latin typeface="+mn-ea"/>
              </a:rPr>
              <a:t>HTTP </a:t>
            </a:r>
            <a:r>
              <a:rPr lang="zh-CN" altLang="en-US" dirty="0">
                <a:latin typeface="+mn-ea"/>
              </a:rPr>
              <a:t>协议本身也是无连接的，虽然它使用了面向连接的 </a:t>
            </a:r>
            <a:r>
              <a:rPr lang="en-US" altLang="zh-CN" dirty="0">
                <a:latin typeface="+mn-ea"/>
              </a:rPr>
              <a:t>TCP </a:t>
            </a:r>
            <a:r>
              <a:rPr lang="zh-CN" altLang="en-US" dirty="0">
                <a:latin typeface="+mn-ea"/>
              </a:rPr>
              <a:t>向上提供的服务。</a:t>
            </a:r>
          </a:p>
        </p:txBody>
      </p:sp>
    </p:spTree>
    <p:extLst>
      <p:ext uri="{BB962C8B-B14F-4D97-AF65-F5344CB8AC3E}">
        <p14:creationId xmlns:p14="http://schemas.microsoft.com/office/powerpoint/2010/main" val="3646207284"/>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Line 20"/>
          <p:cNvSpPr>
            <a:spLocks noChangeShapeType="1"/>
          </p:cNvSpPr>
          <p:nvPr/>
        </p:nvSpPr>
        <p:spPr bwMode="auto">
          <a:xfrm flipH="1">
            <a:off x="2687638" y="4459288"/>
            <a:ext cx="4762" cy="971550"/>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7203" name="Rectangle 25"/>
          <p:cNvSpPr>
            <a:spLocks noChangeArrowheads="1"/>
          </p:cNvSpPr>
          <p:nvPr/>
        </p:nvSpPr>
        <p:spPr bwMode="auto">
          <a:xfrm>
            <a:off x="2420938" y="4811713"/>
            <a:ext cx="517525" cy="273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7204" name="Text Box 26"/>
          <p:cNvSpPr txBox="1">
            <a:spLocks noChangeArrowheads="1"/>
          </p:cNvSpPr>
          <p:nvPr/>
        </p:nvSpPr>
        <p:spPr bwMode="auto">
          <a:xfrm>
            <a:off x="2335213" y="4797425"/>
            <a:ext cx="62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a:solidFill>
                  <a:srgbClr val="3333CC"/>
                </a:solidFill>
                <a:ea typeface="黑体" pitchFamily="49" charset="-122"/>
              </a:rPr>
              <a:t>RTT</a:t>
            </a:r>
          </a:p>
        </p:txBody>
      </p:sp>
      <p:sp>
        <p:nvSpPr>
          <p:cNvPr id="947205" name="Line 19"/>
          <p:cNvSpPr>
            <a:spLocks noChangeShapeType="1"/>
          </p:cNvSpPr>
          <p:nvPr/>
        </p:nvSpPr>
        <p:spPr bwMode="auto">
          <a:xfrm flipH="1">
            <a:off x="2692400" y="3482975"/>
            <a:ext cx="6350" cy="969963"/>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7206" name="Rectangle 22"/>
          <p:cNvSpPr>
            <a:spLocks noChangeArrowheads="1"/>
          </p:cNvSpPr>
          <p:nvPr/>
        </p:nvSpPr>
        <p:spPr bwMode="auto">
          <a:xfrm>
            <a:off x="2420938" y="3860800"/>
            <a:ext cx="517525"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7207" name="Text Box 23"/>
          <p:cNvSpPr txBox="1">
            <a:spLocks noChangeArrowheads="1"/>
          </p:cNvSpPr>
          <p:nvPr/>
        </p:nvSpPr>
        <p:spPr bwMode="auto">
          <a:xfrm>
            <a:off x="2359025" y="3824288"/>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a:solidFill>
                  <a:srgbClr val="3333CC"/>
                </a:solidFill>
                <a:ea typeface="黑体" pitchFamily="49" charset="-122"/>
              </a:rPr>
              <a:t>RTT</a:t>
            </a:r>
          </a:p>
        </p:txBody>
      </p:sp>
      <p:sp>
        <p:nvSpPr>
          <p:cNvPr id="947208" name="Rectangle 2"/>
          <p:cNvSpPr>
            <a:spLocks noGrp="1" noChangeArrowheads="1"/>
          </p:cNvSpPr>
          <p:nvPr>
            <p:ph type="title"/>
          </p:nvPr>
        </p:nvSpPr>
        <p:spPr>
          <a:xfrm>
            <a:off x="971550" y="222250"/>
            <a:ext cx="7509510" cy="685800"/>
          </a:xfrm>
        </p:spPr>
        <p:txBody>
          <a:bodyPr/>
          <a:lstStyle/>
          <a:p>
            <a:pPr algn="ctr" eaLnBrk="1" hangingPunct="1"/>
            <a:r>
              <a:rPr lang="zh-CN" altLang="en-US" sz="4000" dirty="0"/>
              <a:t>请求一个万维网文档所需的时间 </a:t>
            </a:r>
          </a:p>
        </p:txBody>
      </p:sp>
      <p:sp>
        <p:nvSpPr>
          <p:cNvPr id="947209" name="Freeform 4"/>
          <p:cNvSpPr>
            <a:spLocks/>
          </p:cNvSpPr>
          <p:nvPr/>
        </p:nvSpPr>
        <p:spPr bwMode="auto">
          <a:xfrm>
            <a:off x="2955925" y="4959350"/>
            <a:ext cx="3198813" cy="819150"/>
          </a:xfrm>
          <a:custGeom>
            <a:avLst/>
            <a:gdLst>
              <a:gd name="T0" fmla="*/ 0 w 1679"/>
              <a:gd name="T1" fmla="*/ 408 h 408"/>
              <a:gd name="T2" fmla="*/ 0 w 1679"/>
              <a:gd name="T3" fmla="*/ 227 h 408"/>
              <a:gd name="T4" fmla="*/ 1679 w 1679"/>
              <a:gd name="T5" fmla="*/ 0 h 408"/>
              <a:gd name="T6" fmla="*/ 1679 w 1679"/>
              <a:gd name="T7" fmla="*/ 181 h 408"/>
              <a:gd name="T8" fmla="*/ 0 w 1679"/>
              <a:gd name="T9" fmla="*/ 408 h 408"/>
              <a:gd name="T10" fmla="*/ 0 60000 65536"/>
              <a:gd name="T11" fmla="*/ 0 60000 65536"/>
              <a:gd name="T12" fmla="*/ 0 60000 65536"/>
              <a:gd name="T13" fmla="*/ 0 60000 65536"/>
              <a:gd name="T14" fmla="*/ 0 60000 65536"/>
              <a:gd name="T15" fmla="*/ 0 w 1679"/>
              <a:gd name="T16" fmla="*/ 0 h 408"/>
              <a:gd name="T17" fmla="*/ 1679 w 1679"/>
              <a:gd name="T18" fmla="*/ 408 h 408"/>
            </a:gdLst>
            <a:ahLst/>
            <a:cxnLst>
              <a:cxn ang="T10">
                <a:pos x="T0" y="T1"/>
              </a:cxn>
              <a:cxn ang="T11">
                <a:pos x="T2" y="T3"/>
              </a:cxn>
              <a:cxn ang="T12">
                <a:pos x="T4" y="T5"/>
              </a:cxn>
              <a:cxn ang="T13">
                <a:pos x="T6" y="T7"/>
              </a:cxn>
              <a:cxn ang="T14">
                <a:pos x="T8" y="T9"/>
              </a:cxn>
            </a:cxnLst>
            <a:rect l="T15" t="T16" r="T17" b="T18"/>
            <a:pathLst>
              <a:path w="1679" h="408">
                <a:moveTo>
                  <a:pt x="0" y="408"/>
                </a:moveTo>
                <a:lnTo>
                  <a:pt x="0" y="227"/>
                </a:lnTo>
                <a:lnTo>
                  <a:pt x="1679" y="0"/>
                </a:lnTo>
                <a:lnTo>
                  <a:pt x="1679" y="181"/>
                </a:lnTo>
                <a:lnTo>
                  <a:pt x="0" y="408"/>
                </a:lnTo>
                <a:close/>
              </a:path>
            </a:pathLst>
          </a:custGeom>
          <a:solidFill>
            <a:srgbClr val="99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a:solidFill>
                <a:srgbClr val="000000"/>
              </a:solidFill>
              <a:ea typeface="宋体" pitchFamily="2" charset="-122"/>
            </a:endParaRPr>
          </a:p>
        </p:txBody>
      </p:sp>
      <p:pic>
        <p:nvPicPr>
          <p:cNvPr id="947210"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0088" y="2216150"/>
            <a:ext cx="895350"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7211" name="Rectangle 6"/>
          <p:cNvSpPr>
            <a:spLocks noChangeArrowheads="1"/>
          </p:cNvSpPr>
          <p:nvPr/>
        </p:nvSpPr>
        <p:spPr bwMode="auto">
          <a:xfrm>
            <a:off x="5527675" y="1939925"/>
            <a:ext cx="15525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eaLnBrk="0" fontAlgn="base" hangingPunct="0">
              <a:lnSpc>
                <a:spcPct val="80000"/>
              </a:lnSpc>
              <a:spcBef>
                <a:spcPct val="0"/>
              </a:spcBef>
              <a:spcAft>
                <a:spcPct val="0"/>
              </a:spcAft>
            </a:pPr>
            <a:r>
              <a:rPr kumimoji="1" lang="zh-CN" altLang="en-US">
                <a:solidFill>
                  <a:srgbClr val="3333CC"/>
                </a:solidFill>
              </a:rPr>
              <a:t>万维网服务器</a:t>
            </a:r>
          </a:p>
        </p:txBody>
      </p:sp>
      <p:sp>
        <p:nvSpPr>
          <p:cNvPr id="947212" name="Rectangle 7"/>
          <p:cNvSpPr>
            <a:spLocks noChangeArrowheads="1"/>
          </p:cNvSpPr>
          <p:nvPr/>
        </p:nvSpPr>
        <p:spPr bwMode="auto">
          <a:xfrm>
            <a:off x="2300288" y="2016125"/>
            <a:ext cx="1323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fontAlgn="base" hangingPunct="0">
              <a:spcBef>
                <a:spcPct val="0"/>
              </a:spcBef>
              <a:spcAft>
                <a:spcPct val="0"/>
              </a:spcAft>
            </a:pPr>
            <a:r>
              <a:rPr kumimoji="1" lang="zh-CN" altLang="en-US">
                <a:solidFill>
                  <a:srgbClr val="3333CC"/>
                </a:solidFill>
              </a:rPr>
              <a:t>万维网客户</a:t>
            </a:r>
          </a:p>
        </p:txBody>
      </p:sp>
      <p:pic>
        <p:nvPicPr>
          <p:cNvPr id="947213"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8750" y="2508250"/>
            <a:ext cx="606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7214" name="Line 9"/>
          <p:cNvSpPr>
            <a:spLocks noChangeShapeType="1"/>
          </p:cNvSpPr>
          <p:nvPr/>
        </p:nvSpPr>
        <p:spPr bwMode="auto">
          <a:xfrm>
            <a:off x="2957513" y="3405188"/>
            <a:ext cx="0" cy="2987675"/>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7215" name="Text Box 10"/>
          <p:cNvSpPr txBox="1">
            <a:spLocks noChangeArrowheads="1"/>
          </p:cNvSpPr>
          <p:nvPr/>
        </p:nvSpPr>
        <p:spPr bwMode="auto">
          <a:xfrm>
            <a:off x="801688" y="3279775"/>
            <a:ext cx="1682750" cy="365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a:solidFill>
                  <a:srgbClr val="3333CC"/>
                </a:solidFill>
                <a:ea typeface="黑体" pitchFamily="49" charset="-122"/>
              </a:rPr>
              <a:t>发起 </a:t>
            </a:r>
            <a:r>
              <a:rPr kumimoji="1" lang="en-US" altLang="zh-CN">
                <a:solidFill>
                  <a:srgbClr val="3333CC"/>
                </a:solidFill>
                <a:ea typeface="黑体" pitchFamily="49" charset="-122"/>
              </a:rPr>
              <a:t>TCP </a:t>
            </a:r>
            <a:r>
              <a:rPr kumimoji="1" lang="zh-CN" altLang="en-US">
                <a:solidFill>
                  <a:srgbClr val="3333CC"/>
                </a:solidFill>
                <a:ea typeface="黑体" pitchFamily="49" charset="-122"/>
              </a:rPr>
              <a:t>连接</a:t>
            </a:r>
          </a:p>
        </p:txBody>
      </p:sp>
      <p:sp>
        <p:nvSpPr>
          <p:cNvPr id="947216" name="Text Box 11"/>
          <p:cNvSpPr txBox="1">
            <a:spLocks noChangeArrowheads="1"/>
          </p:cNvSpPr>
          <p:nvPr/>
        </p:nvSpPr>
        <p:spPr bwMode="auto">
          <a:xfrm>
            <a:off x="868363" y="4221163"/>
            <a:ext cx="1758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a:solidFill>
                  <a:srgbClr val="3333CC"/>
                </a:solidFill>
                <a:ea typeface="黑体" pitchFamily="49" charset="-122"/>
              </a:rPr>
              <a:t>HTTP </a:t>
            </a:r>
            <a:r>
              <a:rPr kumimoji="1" lang="zh-CN" altLang="en-US">
                <a:solidFill>
                  <a:srgbClr val="3333CC"/>
                </a:solidFill>
                <a:ea typeface="黑体" pitchFamily="49" charset="-122"/>
              </a:rPr>
              <a:t>请求报文</a:t>
            </a:r>
          </a:p>
        </p:txBody>
      </p:sp>
      <p:sp>
        <p:nvSpPr>
          <p:cNvPr id="947217" name="Line 12"/>
          <p:cNvSpPr>
            <a:spLocks noChangeShapeType="1"/>
          </p:cNvSpPr>
          <p:nvPr/>
        </p:nvSpPr>
        <p:spPr bwMode="auto">
          <a:xfrm>
            <a:off x="2957513" y="3482975"/>
            <a:ext cx="3198812" cy="454025"/>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7218" name="Line 13"/>
          <p:cNvSpPr>
            <a:spLocks noChangeShapeType="1"/>
          </p:cNvSpPr>
          <p:nvPr/>
        </p:nvSpPr>
        <p:spPr bwMode="auto">
          <a:xfrm flipH="1">
            <a:off x="2946400" y="3979863"/>
            <a:ext cx="3198813" cy="455612"/>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7219" name="Line 14"/>
          <p:cNvSpPr>
            <a:spLocks noChangeShapeType="1"/>
          </p:cNvSpPr>
          <p:nvPr/>
        </p:nvSpPr>
        <p:spPr bwMode="auto">
          <a:xfrm>
            <a:off x="2957513" y="4478338"/>
            <a:ext cx="3198812" cy="454025"/>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7220" name="Line 15"/>
          <p:cNvSpPr>
            <a:spLocks noChangeShapeType="1"/>
          </p:cNvSpPr>
          <p:nvPr/>
        </p:nvSpPr>
        <p:spPr bwMode="auto">
          <a:xfrm>
            <a:off x="2527300" y="3482975"/>
            <a:ext cx="430213" cy="0"/>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7221" name="Line 16"/>
          <p:cNvSpPr>
            <a:spLocks noChangeShapeType="1"/>
          </p:cNvSpPr>
          <p:nvPr/>
        </p:nvSpPr>
        <p:spPr bwMode="auto">
          <a:xfrm>
            <a:off x="2533650" y="4452938"/>
            <a:ext cx="430213" cy="0"/>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7222" name="Line 17"/>
          <p:cNvSpPr>
            <a:spLocks noChangeShapeType="1"/>
          </p:cNvSpPr>
          <p:nvPr/>
        </p:nvSpPr>
        <p:spPr bwMode="auto">
          <a:xfrm>
            <a:off x="2516188" y="5781675"/>
            <a:ext cx="430212" cy="0"/>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7223" name="Line 18"/>
          <p:cNvSpPr>
            <a:spLocks noChangeShapeType="1"/>
          </p:cNvSpPr>
          <p:nvPr/>
        </p:nvSpPr>
        <p:spPr bwMode="auto">
          <a:xfrm>
            <a:off x="2516188" y="5418138"/>
            <a:ext cx="430212" cy="0"/>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7224" name="Text Box 27"/>
          <p:cNvSpPr txBox="1">
            <a:spLocks noChangeArrowheads="1"/>
          </p:cNvSpPr>
          <p:nvPr/>
        </p:nvSpPr>
        <p:spPr bwMode="auto">
          <a:xfrm>
            <a:off x="6280150" y="4845050"/>
            <a:ext cx="1785938"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a:solidFill>
                  <a:srgbClr val="3333CC"/>
                </a:solidFill>
                <a:ea typeface="黑体" pitchFamily="49" charset="-122"/>
              </a:rPr>
              <a:t>传输文档的时间</a:t>
            </a:r>
          </a:p>
        </p:txBody>
      </p:sp>
      <p:sp>
        <p:nvSpPr>
          <p:cNvPr id="947225" name="Text Box 28"/>
          <p:cNvSpPr txBox="1">
            <a:spLocks noChangeArrowheads="1"/>
          </p:cNvSpPr>
          <p:nvPr/>
        </p:nvSpPr>
        <p:spPr bwMode="auto">
          <a:xfrm>
            <a:off x="1000125" y="5583238"/>
            <a:ext cx="15557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a:solidFill>
                  <a:srgbClr val="3333CC"/>
                </a:solidFill>
                <a:ea typeface="黑体" pitchFamily="49" charset="-122"/>
              </a:rPr>
              <a:t>整个文档收到</a:t>
            </a:r>
          </a:p>
        </p:txBody>
      </p:sp>
      <p:sp>
        <p:nvSpPr>
          <p:cNvPr id="947226" name="AutoShape 29"/>
          <p:cNvSpPr>
            <a:spLocks noChangeArrowheads="1"/>
          </p:cNvSpPr>
          <p:nvPr/>
        </p:nvSpPr>
        <p:spPr bwMode="auto">
          <a:xfrm rot="-445727">
            <a:off x="4143375" y="5227638"/>
            <a:ext cx="950913" cy="273050"/>
          </a:xfrm>
          <a:prstGeom prst="leftArrow">
            <a:avLst>
              <a:gd name="adj1" fmla="val 50000"/>
              <a:gd name="adj2" fmla="val 87064"/>
            </a:avLst>
          </a:prstGeom>
          <a:solidFill>
            <a:schemeClr val="folHlink"/>
          </a:solidFill>
          <a:ln w="9525">
            <a:solidFill>
              <a:schemeClr val="folHlink"/>
            </a:solidFill>
            <a:miter lim="800000"/>
            <a:headEnd/>
            <a:tailEnd/>
          </a:ln>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7227" name="Line 30"/>
          <p:cNvSpPr>
            <a:spLocks noChangeShapeType="1"/>
          </p:cNvSpPr>
          <p:nvPr/>
        </p:nvSpPr>
        <p:spPr bwMode="auto">
          <a:xfrm>
            <a:off x="6146800" y="3400425"/>
            <a:ext cx="0" cy="2986088"/>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7228" name="Text Box 31"/>
          <p:cNvSpPr txBox="1">
            <a:spLocks noChangeArrowheads="1"/>
          </p:cNvSpPr>
          <p:nvPr/>
        </p:nvSpPr>
        <p:spPr bwMode="auto">
          <a:xfrm>
            <a:off x="2649538" y="6272213"/>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a:solidFill>
                  <a:srgbClr val="3333CC"/>
                </a:solidFill>
                <a:ea typeface="黑体" pitchFamily="49" charset="-122"/>
              </a:rPr>
              <a:t>时间</a:t>
            </a:r>
          </a:p>
        </p:txBody>
      </p:sp>
      <p:sp>
        <p:nvSpPr>
          <p:cNvPr id="947229" name="Text Box 32"/>
          <p:cNvSpPr txBox="1">
            <a:spLocks noChangeArrowheads="1"/>
          </p:cNvSpPr>
          <p:nvPr/>
        </p:nvSpPr>
        <p:spPr bwMode="auto">
          <a:xfrm>
            <a:off x="5830888" y="6272213"/>
            <a:ext cx="6397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a:solidFill>
                  <a:srgbClr val="3333CC"/>
                </a:solidFill>
                <a:ea typeface="黑体" pitchFamily="49" charset="-122"/>
              </a:rPr>
              <a:t>时间</a:t>
            </a:r>
          </a:p>
        </p:txBody>
      </p:sp>
      <p:sp>
        <p:nvSpPr>
          <p:cNvPr id="947230" name="Text Box 33"/>
          <p:cNvSpPr txBox="1">
            <a:spLocks noChangeArrowheads="1"/>
          </p:cNvSpPr>
          <p:nvPr/>
        </p:nvSpPr>
        <p:spPr bwMode="auto">
          <a:xfrm rot="-440849">
            <a:off x="3452813" y="4813300"/>
            <a:ext cx="17605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a:solidFill>
                  <a:srgbClr val="3333CC"/>
                </a:solidFill>
                <a:ea typeface="黑体" pitchFamily="49" charset="-122"/>
              </a:rPr>
              <a:t>HTTP </a:t>
            </a:r>
            <a:r>
              <a:rPr kumimoji="1" lang="zh-CN" altLang="en-US">
                <a:solidFill>
                  <a:srgbClr val="3333CC"/>
                </a:solidFill>
                <a:ea typeface="黑体" pitchFamily="49" charset="-122"/>
              </a:rPr>
              <a:t>响应报文</a:t>
            </a:r>
          </a:p>
        </p:txBody>
      </p:sp>
      <p:sp>
        <p:nvSpPr>
          <p:cNvPr id="947231" name="AutoShape 34"/>
          <p:cNvSpPr>
            <a:spLocks/>
          </p:cNvSpPr>
          <p:nvPr/>
        </p:nvSpPr>
        <p:spPr bwMode="auto">
          <a:xfrm>
            <a:off x="6192838" y="4938713"/>
            <a:ext cx="87312" cy="365125"/>
          </a:xfrm>
          <a:prstGeom prst="rightBracket">
            <a:avLst>
              <a:gd name="adj" fmla="val 34849"/>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947232" name="Line 35"/>
          <p:cNvSpPr>
            <a:spLocks noChangeShapeType="1"/>
          </p:cNvSpPr>
          <p:nvPr/>
        </p:nvSpPr>
        <p:spPr bwMode="auto">
          <a:xfrm>
            <a:off x="6280150" y="5121275"/>
            <a:ext cx="85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Tree>
    <p:extLst>
      <p:ext uri="{BB962C8B-B14F-4D97-AF65-F5344CB8AC3E}">
        <p14:creationId xmlns:p14="http://schemas.microsoft.com/office/powerpoint/2010/main" val="3699799718"/>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ChangeArrowheads="1"/>
          </p:cNvSpPr>
          <p:nvPr>
            <p:ph type="title"/>
          </p:nvPr>
        </p:nvSpPr>
        <p:spPr>
          <a:xfrm>
            <a:off x="933450" y="191770"/>
            <a:ext cx="7086600" cy="685800"/>
          </a:xfrm>
        </p:spPr>
        <p:txBody>
          <a:bodyPr/>
          <a:lstStyle/>
          <a:p>
            <a:pPr algn="ctr" eaLnBrk="1" hangingPunct="1"/>
            <a:r>
              <a:rPr lang="zh-CN" altLang="en-US" dirty="0"/>
              <a:t>持续连接</a:t>
            </a:r>
            <a:br>
              <a:rPr lang="zh-CN" altLang="en-US" dirty="0"/>
            </a:br>
            <a:r>
              <a:rPr lang="en-US" altLang="zh-CN" sz="4000" dirty="0"/>
              <a:t>(persistent connection)</a:t>
            </a:r>
          </a:p>
        </p:txBody>
      </p:sp>
      <p:sp>
        <p:nvSpPr>
          <p:cNvPr id="948227" name="Rectangle 3"/>
          <p:cNvSpPr>
            <a:spLocks noGrp="1" noChangeArrowheads="1"/>
          </p:cNvSpPr>
          <p:nvPr>
            <p:ph type="body" idx="1"/>
          </p:nvPr>
        </p:nvSpPr>
        <p:spPr>
          <a:xfrm>
            <a:off x="1042988" y="1835150"/>
            <a:ext cx="7772400" cy="2979277"/>
          </a:xfrm>
        </p:spPr>
        <p:txBody>
          <a:bodyPr/>
          <a:lstStyle/>
          <a:p>
            <a:pPr eaLnBrk="1" hangingPunct="1">
              <a:lnSpc>
                <a:spcPct val="90000"/>
              </a:lnSpc>
            </a:pPr>
            <a:r>
              <a:rPr lang="en-US" altLang="zh-CN" sz="2800" dirty="0"/>
              <a:t>HTTP/1.1 </a:t>
            </a:r>
            <a:r>
              <a:rPr lang="zh-CN" altLang="en-US" sz="2800" dirty="0"/>
              <a:t>协议使用持续连接。</a:t>
            </a:r>
          </a:p>
          <a:p>
            <a:pPr eaLnBrk="1" hangingPunct="1">
              <a:lnSpc>
                <a:spcPct val="90000"/>
              </a:lnSpc>
            </a:pPr>
            <a:r>
              <a:rPr lang="zh-CN" altLang="en-US" sz="2800" dirty="0"/>
              <a:t>万维网服务器在发送响应后仍然在一段时间内保持这条连接，使同一个客户（浏览器）和该服务器可以继续在这条连接上传送后续的 </a:t>
            </a:r>
            <a:r>
              <a:rPr lang="en-US" altLang="zh-CN" sz="2800" dirty="0"/>
              <a:t>HTTP </a:t>
            </a:r>
            <a:r>
              <a:rPr lang="zh-CN" altLang="en-US" sz="2800" dirty="0"/>
              <a:t>请求报文和响应报文。</a:t>
            </a:r>
          </a:p>
          <a:p>
            <a:pPr eaLnBrk="1" hangingPunct="1">
              <a:lnSpc>
                <a:spcPct val="90000"/>
              </a:lnSpc>
            </a:pPr>
            <a:r>
              <a:rPr lang="zh-CN" altLang="en-US" sz="2800" dirty="0"/>
              <a:t>这并不局限于传送同一个页面上链接的文档，而是只要这些文档都在同一个服务器上就行。</a:t>
            </a:r>
          </a:p>
        </p:txBody>
      </p:sp>
    </p:spTree>
    <p:extLst>
      <p:ext uri="{BB962C8B-B14F-4D97-AF65-F5344CB8AC3E}">
        <p14:creationId xmlns:p14="http://schemas.microsoft.com/office/powerpoint/2010/main" val="1516912825"/>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a:lstStyle/>
          <a:p>
            <a:pPr algn="ctr" eaLnBrk="1" hangingPunct="1"/>
            <a:r>
              <a:rPr lang="zh-CN" altLang="en-US"/>
              <a:t>持续连接的两种工作方式</a:t>
            </a:r>
          </a:p>
        </p:txBody>
      </p:sp>
      <p:sp>
        <p:nvSpPr>
          <p:cNvPr id="949251" name="Rectangle 3"/>
          <p:cNvSpPr>
            <a:spLocks noGrp="1" noChangeArrowheads="1"/>
          </p:cNvSpPr>
          <p:nvPr>
            <p:ph type="body" idx="1"/>
          </p:nvPr>
        </p:nvSpPr>
        <p:spPr>
          <a:xfrm>
            <a:off x="971550" y="1312863"/>
            <a:ext cx="7772400" cy="4895850"/>
          </a:xfrm>
        </p:spPr>
        <p:txBody>
          <a:bodyPr/>
          <a:lstStyle/>
          <a:p>
            <a:pPr eaLnBrk="1" hangingPunct="1"/>
            <a:r>
              <a:rPr lang="zh-CN" altLang="en-US" sz="2800" dirty="0"/>
              <a:t>非流水线方式：客户在收到前一个响应后才能发出下一个请求。这比非持续连接的两倍 </a:t>
            </a:r>
            <a:r>
              <a:rPr lang="en-US" altLang="zh-CN" sz="2800" dirty="0"/>
              <a:t>RTT </a:t>
            </a:r>
            <a:r>
              <a:rPr lang="zh-CN" altLang="en-US" sz="2800" dirty="0"/>
              <a:t>的开销节省了建立 </a:t>
            </a:r>
            <a:r>
              <a:rPr lang="en-US" altLang="zh-CN" sz="2800" dirty="0"/>
              <a:t>TCP </a:t>
            </a:r>
            <a:r>
              <a:rPr lang="zh-CN" altLang="en-US" sz="2800" dirty="0"/>
              <a:t>连接所需的一个 </a:t>
            </a:r>
            <a:r>
              <a:rPr lang="en-US" altLang="zh-CN" sz="2800" dirty="0"/>
              <a:t>RTT </a:t>
            </a:r>
            <a:r>
              <a:rPr lang="zh-CN" altLang="en-US" sz="2800" dirty="0"/>
              <a:t>时间。但服务器在发送完一个对象后，其 </a:t>
            </a:r>
            <a:r>
              <a:rPr lang="en-US" altLang="zh-CN" sz="2800" dirty="0"/>
              <a:t>TCP </a:t>
            </a:r>
            <a:r>
              <a:rPr lang="zh-CN" altLang="en-US" sz="2800" dirty="0"/>
              <a:t>连接就处于空闲状态，浪费了服务器资源。</a:t>
            </a:r>
          </a:p>
          <a:p>
            <a:pPr eaLnBrk="1" hangingPunct="1"/>
            <a:r>
              <a:rPr lang="zh-CN" altLang="en-US" sz="2800" dirty="0"/>
              <a:t>流水线方式：客户在收到 </a:t>
            </a:r>
            <a:r>
              <a:rPr lang="en-US" altLang="zh-CN" sz="2800" dirty="0"/>
              <a:t>HTTP </a:t>
            </a:r>
            <a:r>
              <a:rPr lang="zh-CN" altLang="en-US" sz="2800" dirty="0"/>
              <a:t>的响应报文之前就能够接着发送新的请求报文。一个接一个的请求报文到达服务器后，服务器就可连续发回响应报文。使用流水线方式时，客户访问所有的对象只需花费一个 </a:t>
            </a:r>
            <a:r>
              <a:rPr lang="en-US" altLang="zh-CN" sz="2800" dirty="0"/>
              <a:t>RTT</a:t>
            </a:r>
            <a:r>
              <a:rPr lang="zh-CN" altLang="en-US" sz="2800" dirty="0"/>
              <a:t>时间，使 </a:t>
            </a:r>
            <a:r>
              <a:rPr lang="en-US" altLang="zh-CN" sz="2800" dirty="0"/>
              <a:t>TCP </a:t>
            </a:r>
            <a:r>
              <a:rPr lang="zh-CN" altLang="en-US" sz="2800" dirty="0"/>
              <a:t>连接中的空闲时间减少，提高了下载文档效率。 </a:t>
            </a:r>
          </a:p>
        </p:txBody>
      </p:sp>
    </p:spTree>
    <p:extLst>
      <p:ext uri="{BB962C8B-B14F-4D97-AF65-F5344CB8AC3E}">
        <p14:creationId xmlns:p14="http://schemas.microsoft.com/office/powerpoint/2010/main" val="4078667377"/>
      </p:ext>
    </p:extLst>
  </p:cSld>
  <p:clrMapOvr>
    <a:masterClrMapping/>
  </p:clrMapOvr>
  <p:transition/>
</p:sld>
</file>

<file path=ppt/theme/theme1.xml><?xml version="1.0" encoding="utf-8"?>
<a:theme xmlns:a="http://schemas.openxmlformats.org/drawingml/2006/main" name="计算机网络">
  <a:themeElements>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计算机网络">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anose="05000000000000000000" pitchFamily="2" charset="2"/>
          <a:buNone/>
          <a:tabLst/>
          <a:defRPr kumimoji="0" 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anose="05000000000000000000" pitchFamily="2" charset="2"/>
          <a:buNone/>
          <a:tabLst/>
          <a:defRPr kumimoji="0" 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机网络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计算机网络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机网络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机网络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机网络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计算机网络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计算机网络">
  <a:themeElements>
    <a:clrScheme name="1_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计算机网络">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anose="05000000000000000000" pitchFamily="2" charset="2"/>
          <a:buNone/>
          <a:tabLst/>
          <a:defRPr kumimoji="0" 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anose="05000000000000000000" pitchFamily="2" charset="2"/>
          <a:buNone/>
          <a:tabLst/>
          <a:defRPr kumimoji="0" 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计算机网络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计算机网络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计算机网络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计算机网络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计算机网络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计算机网络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3064</TotalTime>
  <Pages>0</Pages>
  <Words>10593</Words>
  <Characters>0</Characters>
  <Application>Microsoft Office PowerPoint</Application>
  <DocSecurity>0</DocSecurity>
  <PresentationFormat>全屏显示(4:3)</PresentationFormat>
  <Lines>0</Lines>
  <Paragraphs>1153</Paragraphs>
  <Slides>137</Slides>
  <Notes>55</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2</vt:i4>
      </vt:variant>
      <vt:variant>
        <vt:lpstr>幻灯片标题</vt:lpstr>
      </vt:variant>
      <vt:variant>
        <vt:i4>137</vt:i4>
      </vt:variant>
    </vt:vector>
  </HeadingPairs>
  <TitlesOfParts>
    <vt:vector size="148" baseType="lpstr">
      <vt:lpstr>-apple-system</vt:lpstr>
      <vt:lpstr>黑体</vt:lpstr>
      <vt:lpstr>宋体</vt:lpstr>
      <vt:lpstr>Arial</vt:lpstr>
      <vt:lpstr>Courier New</vt:lpstr>
      <vt:lpstr>Times New Roman</vt:lpstr>
      <vt:lpstr>Wingdings</vt:lpstr>
      <vt:lpstr>计算机网络</vt:lpstr>
      <vt:lpstr>1_计算机网络</vt:lpstr>
      <vt:lpstr>Photo Editor Photo</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7.4  万维网 WWW</vt:lpstr>
      <vt:lpstr>万维网提供分布式服务 </vt:lpstr>
      <vt:lpstr>超媒体与超文本</vt:lpstr>
      <vt:lpstr>     万维网的工作方式 </vt:lpstr>
      <vt:lpstr>万维网必须解决的问题 </vt:lpstr>
      <vt:lpstr>万维网必须解决的问题 </vt:lpstr>
      <vt:lpstr>6.4.2  统一资源定位符 URL</vt:lpstr>
      <vt:lpstr>URL 的一般形式 </vt:lpstr>
      <vt:lpstr>URL 的一般形式（续） </vt:lpstr>
      <vt:lpstr>URL 的一般形式（续） </vt:lpstr>
      <vt:lpstr>使用 HTTP 的 URL</vt:lpstr>
      <vt:lpstr>使用 HTTP 的 URL</vt:lpstr>
      <vt:lpstr>使用 HTTP 的 URL</vt:lpstr>
      <vt:lpstr>使用 HTTP 的 URL</vt:lpstr>
      <vt:lpstr>使用 HTTP 的 URL</vt:lpstr>
      <vt:lpstr>6.4.3  超文本传送协议 HTTP</vt:lpstr>
      <vt:lpstr>万维网的工作过程 </vt:lpstr>
      <vt:lpstr>用户点击鼠标后所发生的事件 </vt:lpstr>
      <vt:lpstr>HTTP 的主要特点 </vt:lpstr>
      <vt:lpstr>请求一个万维网文档所需的时间 </vt:lpstr>
      <vt:lpstr>持续连接 (persistent connection)</vt:lpstr>
      <vt:lpstr>持续连接的两种工作方式</vt:lpstr>
      <vt:lpstr>代理服务器 (proxy server) </vt:lpstr>
      <vt:lpstr>使用高速缓存可减少 访问因特网服务器的时延 </vt:lpstr>
      <vt:lpstr>使用高速缓存的情况</vt:lpstr>
      <vt:lpstr>使用高速缓存的情况</vt:lpstr>
      <vt:lpstr>使用高速缓存的情况</vt:lpstr>
      <vt:lpstr>使用高速缓存的情况</vt:lpstr>
      <vt:lpstr>使用高速缓存的情况</vt:lpstr>
      <vt:lpstr>3.  HTTP 的报文结构 </vt:lpstr>
      <vt:lpstr>HTTP 的报文结构（请求报文） </vt:lpstr>
      <vt:lpstr>HTTP 的报文结构（请求报文） </vt:lpstr>
      <vt:lpstr>HTTP 请求报文的一些方法 </vt:lpstr>
      <vt:lpstr>HTTP 的报文结构（请求报文） </vt:lpstr>
      <vt:lpstr>HTTP 的报文结构（请求报文） </vt:lpstr>
      <vt:lpstr>HTTP 的报文结构（响应报文） </vt:lpstr>
      <vt:lpstr>状态码都是三位数字 </vt:lpstr>
      <vt:lpstr>4. 在服务器上存放用户的信息</vt:lpstr>
      <vt:lpstr>6.4.4  万维网的文档 </vt:lpstr>
      <vt:lpstr>HTML 文档 </vt:lpstr>
      <vt:lpstr>HTML 文档中标签的用法 </vt:lpstr>
      <vt:lpstr>HTML 文档中标签的用法 </vt:lpstr>
      <vt:lpstr>HTML 文档中标签的用法 </vt:lpstr>
      <vt:lpstr>HTML 文档中标签的用法 </vt:lpstr>
      <vt:lpstr>HTML 文档中标签的用法 </vt:lpstr>
      <vt:lpstr>HTML 文档中标签的用法 </vt:lpstr>
      <vt:lpstr>HTML 文档中标签的用法 </vt:lpstr>
      <vt:lpstr>HTML 文档中标签的用法 </vt:lpstr>
      <vt:lpstr>PowerPoint 演示文稿</vt:lpstr>
      <vt:lpstr>HTML 文档中标签的用法 </vt:lpstr>
      <vt:lpstr>HTML 文档中标签的用法 </vt:lpstr>
      <vt:lpstr>两种不同的链接</vt:lpstr>
      <vt:lpstr>2.  动态万维网文档 </vt:lpstr>
      <vt:lpstr>万维网服务器功能的扩充 </vt:lpstr>
      <vt:lpstr>扩充了功能的万维网服务器 </vt:lpstr>
      <vt:lpstr>通用网关接口 CGI (Common Gateway Interface) </vt:lpstr>
      <vt:lpstr>CGI 程序</vt:lpstr>
      <vt:lpstr>3.  活动万维网文档</vt:lpstr>
      <vt:lpstr>活动文档在客户端创建 </vt:lpstr>
      <vt:lpstr>本章作业</vt:lpstr>
    </vt:vector>
  </TitlesOfParts>
  <Manager/>
  <Company>合肥工业大学</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第二章计算机网络协议和网络体系结构</dc:title>
  <dc:subject/>
  <dc:creator>侯整风</dc:creator>
  <cp:keywords/>
  <dc:description/>
  <cp:lastModifiedBy>Zhou James</cp:lastModifiedBy>
  <cp:revision>324</cp:revision>
  <cp:lastPrinted>2002-07-08T02:44:19Z</cp:lastPrinted>
  <dcterms:created xsi:type="dcterms:W3CDTF">2004-05-25T06:41:47Z</dcterms:created>
  <dcterms:modified xsi:type="dcterms:W3CDTF">2022-12-13T16:35:06Z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