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37"/>
  </p:notesMasterIdLst>
  <p:handoutMasterIdLst>
    <p:handoutMasterId r:id="rId138"/>
  </p:handoutMasterIdLst>
  <p:sldIdLst>
    <p:sldId id="438" r:id="rId2"/>
    <p:sldId id="399" r:id="rId3"/>
    <p:sldId id="263" r:id="rId4"/>
    <p:sldId id="264" r:id="rId5"/>
    <p:sldId id="266" r:id="rId6"/>
    <p:sldId id="269" r:id="rId7"/>
    <p:sldId id="270" r:id="rId8"/>
    <p:sldId id="271" r:id="rId9"/>
    <p:sldId id="272" r:id="rId10"/>
    <p:sldId id="273" r:id="rId11"/>
    <p:sldId id="274" r:id="rId12"/>
    <p:sldId id="268" r:id="rId13"/>
    <p:sldId id="275" r:id="rId14"/>
    <p:sldId id="276" r:id="rId15"/>
    <p:sldId id="277" r:id="rId16"/>
    <p:sldId id="505" r:id="rId17"/>
    <p:sldId id="400" r:id="rId18"/>
    <p:sldId id="439"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2" r:id="rId32"/>
    <p:sldId id="257" r:id="rId33"/>
    <p:sldId id="293" r:id="rId34"/>
    <p:sldId id="295" r:id="rId35"/>
    <p:sldId id="296" r:id="rId36"/>
    <p:sldId id="508" r:id="rId37"/>
    <p:sldId id="297" r:id="rId38"/>
    <p:sldId id="506" r:id="rId39"/>
    <p:sldId id="298" r:id="rId40"/>
    <p:sldId id="299" r:id="rId41"/>
    <p:sldId id="304" r:id="rId42"/>
    <p:sldId id="300" r:id="rId43"/>
    <p:sldId id="309" r:id="rId44"/>
    <p:sldId id="313" r:id="rId45"/>
    <p:sldId id="317" r:id="rId46"/>
    <p:sldId id="318" r:id="rId47"/>
    <p:sldId id="319" r:id="rId48"/>
    <p:sldId id="320" r:id="rId49"/>
    <p:sldId id="322" r:id="rId50"/>
    <p:sldId id="323" r:id="rId51"/>
    <p:sldId id="324" r:id="rId52"/>
    <p:sldId id="325" r:id="rId53"/>
    <p:sldId id="326" r:id="rId54"/>
    <p:sldId id="327" r:id="rId55"/>
    <p:sldId id="328" r:id="rId56"/>
    <p:sldId id="329" r:id="rId57"/>
    <p:sldId id="330" r:id="rId58"/>
    <p:sldId id="331" r:id="rId59"/>
    <p:sldId id="501" r:id="rId60"/>
    <p:sldId id="502" r:id="rId61"/>
    <p:sldId id="509" r:id="rId62"/>
    <p:sldId id="510" r:id="rId63"/>
    <p:sldId id="552" r:id="rId64"/>
    <p:sldId id="511" r:id="rId65"/>
    <p:sldId id="512" r:id="rId66"/>
    <p:sldId id="513" r:id="rId67"/>
    <p:sldId id="516" r:id="rId68"/>
    <p:sldId id="515" r:id="rId69"/>
    <p:sldId id="517" r:id="rId70"/>
    <p:sldId id="518" r:id="rId71"/>
    <p:sldId id="519" r:id="rId72"/>
    <p:sldId id="551" r:id="rId73"/>
    <p:sldId id="520" r:id="rId74"/>
    <p:sldId id="448" r:id="rId75"/>
    <p:sldId id="449" r:id="rId76"/>
    <p:sldId id="450" r:id="rId77"/>
    <p:sldId id="451" r:id="rId78"/>
    <p:sldId id="452" r:id="rId79"/>
    <p:sldId id="504" r:id="rId80"/>
    <p:sldId id="453" r:id="rId81"/>
    <p:sldId id="455" r:id="rId82"/>
    <p:sldId id="499" r:id="rId83"/>
    <p:sldId id="522" r:id="rId84"/>
    <p:sldId id="469" r:id="rId85"/>
    <p:sldId id="389" r:id="rId86"/>
    <p:sldId id="390" r:id="rId87"/>
    <p:sldId id="391" r:id="rId88"/>
    <p:sldId id="527" r:id="rId89"/>
    <p:sldId id="393" r:id="rId90"/>
    <p:sldId id="526" r:id="rId91"/>
    <p:sldId id="525" r:id="rId92"/>
    <p:sldId id="383" r:id="rId93"/>
    <p:sldId id="384" r:id="rId94"/>
    <p:sldId id="394" r:id="rId95"/>
    <p:sldId id="398" r:id="rId96"/>
    <p:sldId id="523" r:id="rId97"/>
    <p:sldId id="479" r:id="rId98"/>
    <p:sldId id="528" r:id="rId99"/>
    <p:sldId id="470" r:id="rId100"/>
    <p:sldId id="472" r:id="rId101"/>
    <p:sldId id="529" r:id="rId102"/>
    <p:sldId id="538" r:id="rId103"/>
    <p:sldId id="531" r:id="rId104"/>
    <p:sldId id="539" r:id="rId105"/>
    <p:sldId id="541" r:id="rId106"/>
    <p:sldId id="540" r:id="rId107"/>
    <p:sldId id="306" r:id="rId108"/>
    <p:sldId id="308" r:id="rId109"/>
    <p:sldId id="532" r:id="rId110"/>
    <p:sldId id="310" r:id="rId111"/>
    <p:sldId id="312" r:id="rId112"/>
    <p:sldId id="542" r:id="rId113"/>
    <p:sldId id="533" r:id="rId114"/>
    <p:sldId id="545" r:id="rId115"/>
    <p:sldId id="543" r:id="rId116"/>
    <p:sldId id="544" r:id="rId117"/>
    <p:sldId id="536" r:id="rId118"/>
    <p:sldId id="546" r:id="rId119"/>
    <p:sldId id="547" r:id="rId120"/>
    <p:sldId id="548" r:id="rId121"/>
    <p:sldId id="549" r:id="rId122"/>
    <p:sldId id="550" r:id="rId123"/>
    <p:sldId id="537" r:id="rId124"/>
    <p:sldId id="473" r:id="rId125"/>
    <p:sldId id="474" r:id="rId126"/>
    <p:sldId id="476" r:id="rId127"/>
    <p:sldId id="478" r:id="rId128"/>
    <p:sldId id="480" r:id="rId129"/>
    <p:sldId id="481" r:id="rId130"/>
    <p:sldId id="483" r:id="rId131"/>
    <p:sldId id="485" r:id="rId132"/>
    <p:sldId id="486" r:id="rId133"/>
    <p:sldId id="494" r:id="rId134"/>
    <p:sldId id="503" r:id="rId135"/>
    <p:sldId id="482" r:id="rId136"/>
  </p:sldIdLst>
  <p:sldSz cx="9144000" cy="6858000" type="screen4x3"/>
  <p:notesSz cx="6784975" cy="9856788"/>
  <p:defaultTextStyle>
    <a:defPPr>
      <a:defRPr lang="zh-CN"/>
    </a:defPPr>
    <a:lvl1pPr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8FC"/>
    <a:srgbClr val="4DC4FF"/>
    <a:srgbClr val="001C2A"/>
    <a:srgbClr val="49C2FF"/>
    <a:srgbClr val="A3E0FF"/>
    <a:srgbClr val="BDE9FF"/>
    <a:srgbClr val="AFE4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0" autoAdjust="0"/>
    <p:restoredTop sz="94699" autoAdjust="0"/>
  </p:normalViewPr>
  <p:slideViewPr>
    <p:cSldViewPr>
      <p:cViewPr>
        <p:scale>
          <a:sx n="73" d="100"/>
          <a:sy n="73" d="100"/>
        </p:scale>
        <p:origin x="222" y="1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_rels/viewProps.xml.rels><?xml version="1.0" encoding="UTF-8" standalone="yes"?>
<Relationships xmlns="http://schemas.openxmlformats.org/package/2006/relationships"><Relationship Id="rId1" Type="http://schemas.openxmlformats.org/officeDocument/2006/relationships/slide" Target="slides/slide1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1C7C59F-C578-4262-A9A8-79D74D4A3E9D}"/>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DBEDCD8A-A97A-450C-919A-EDB92C757FCC}"/>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DCA5F337-8FE6-4090-8EB4-A107E0FD0F70}"/>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05DD24F4-D3CF-45B4-8A93-86F93D37836D}"/>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C3DFDF7A-89EF-48D6-892E-51EDA0C8FB40}"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7C2DD24B-75D8-419F-B021-07C7853DFE0A}"/>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66128D31-8740-4EB5-B405-0C696355659F}"/>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4340" name="Rectangle 1028">
            <a:extLst>
              <a:ext uri="{FF2B5EF4-FFF2-40B4-BE49-F238E27FC236}">
                <a16:creationId xmlns:a16="http://schemas.microsoft.com/office/drawing/2014/main" id="{AC08195F-A6A7-4609-8C81-C8C3433F030A}"/>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E137921D-5495-433C-8BE1-C703E742AE56}"/>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F4C2BD00-6E7C-44A6-988C-D55C3C0F63F4}"/>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454260D4-601E-426B-B8CA-ABA493B24B86}"/>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397BC97F-02C9-4EF8-881B-72DFD9F2F8C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B1ACB0-FC5C-42A0-9B16-57218C5A0F19}" type="slidenum">
              <a:rPr lang="en-US" altLang="zh-CN">
                <a:solidFill>
                  <a:prstClr val="black"/>
                </a:solidFill>
              </a:rPr>
              <a:pPr eaLnBrk="1" hangingPunct="1"/>
              <a:t>36</a:t>
            </a:fld>
            <a:endParaRPr lang="en-US" altLang="zh-CN">
              <a:solidFill>
                <a:prstClr val="black"/>
              </a:solidFill>
            </a:endParaRPr>
          </a:p>
        </p:txBody>
      </p:sp>
      <p:sp>
        <p:nvSpPr>
          <p:cNvPr id="1495043" name="Rectangle 2"/>
          <p:cNvSpPr>
            <a:spLocks noGrp="1" noRot="1" noChangeAspect="1" noChangeArrowheads="1" noTextEdit="1"/>
          </p:cNvSpPr>
          <p:nvPr>
            <p:ph type="sldImg"/>
          </p:nvPr>
        </p:nvSpPr>
        <p:spPr>
          <a:ln/>
        </p:spPr>
      </p:sp>
      <p:sp>
        <p:nvSpPr>
          <p:cNvPr id="149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E6181C1-F333-4153-B099-D3515B823295}" type="slidenum">
              <a:rPr lang="en-US" altLang="zh-CN">
                <a:solidFill>
                  <a:prstClr val="black"/>
                </a:solidFill>
              </a:rPr>
              <a:pPr eaLnBrk="1" hangingPunct="1"/>
              <a:t>113</a:t>
            </a:fld>
            <a:endParaRPr lang="en-US" altLang="zh-CN">
              <a:solidFill>
                <a:prstClr val="black"/>
              </a:solidFill>
            </a:endParaRPr>
          </a:p>
        </p:txBody>
      </p:sp>
      <p:sp>
        <p:nvSpPr>
          <p:cNvPr id="1531907" name="Rectangle 2"/>
          <p:cNvSpPr>
            <a:spLocks noGrp="1" noRot="1" noChangeAspect="1" noChangeArrowheads="1" noTextEdit="1"/>
          </p:cNvSpPr>
          <p:nvPr>
            <p:ph type="sldImg"/>
          </p:nvPr>
        </p:nvSpPr>
        <p:spPr>
          <a:ln/>
        </p:spPr>
      </p:sp>
      <p:sp>
        <p:nvSpPr>
          <p:cNvPr id="1531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EC40D68-F666-4B4D-9A60-365E5CB51009}" type="slidenum">
              <a:rPr lang="en-US" altLang="zh-CN">
                <a:solidFill>
                  <a:prstClr val="black"/>
                </a:solidFill>
              </a:rPr>
              <a:pPr eaLnBrk="1" hangingPunct="1"/>
              <a:t>117</a:t>
            </a:fld>
            <a:endParaRPr lang="en-US" altLang="zh-CN">
              <a:solidFill>
                <a:prstClr val="black"/>
              </a:solidFill>
            </a:endParaRPr>
          </a:p>
        </p:txBody>
      </p:sp>
      <p:sp>
        <p:nvSpPr>
          <p:cNvPr id="1538051" name="Rectangle 2"/>
          <p:cNvSpPr>
            <a:spLocks noGrp="1" noRot="1" noChangeAspect="1" noChangeArrowheads="1" noTextEdit="1"/>
          </p:cNvSpPr>
          <p:nvPr>
            <p:ph type="sldImg"/>
          </p:nvPr>
        </p:nvSpPr>
        <p:spPr>
          <a:ln/>
        </p:spPr>
      </p:sp>
      <p:sp>
        <p:nvSpPr>
          <p:cNvPr id="1538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E85CDD1-230A-41B6-8420-E57338291ED7}" type="slidenum">
              <a:rPr lang="en-US" altLang="zh-CN">
                <a:solidFill>
                  <a:prstClr val="black"/>
                </a:solidFill>
              </a:rPr>
              <a:pPr eaLnBrk="1" hangingPunct="1"/>
              <a:t>123</a:t>
            </a:fld>
            <a:endParaRPr lang="en-US" altLang="zh-CN">
              <a:solidFill>
                <a:prstClr val="black"/>
              </a:solidFill>
            </a:endParaRPr>
          </a:p>
        </p:txBody>
      </p:sp>
      <p:sp>
        <p:nvSpPr>
          <p:cNvPr id="1539075" name="Rectangle 2"/>
          <p:cNvSpPr>
            <a:spLocks noGrp="1" noRot="1" noChangeAspect="1" noChangeArrowheads="1" noTextEdit="1"/>
          </p:cNvSpPr>
          <p:nvPr>
            <p:ph type="sldImg"/>
          </p:nvPr>
        </p:nvSpPr>
        <p:spPr>
          <a:ln/>
        </p:spPr>
      </p:sp>
      <p:sp>
        <p:nvSpPr>
          <p:cNvPr id="1539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9D0201A-D61B-44AA-A7E6-6C947D4EA8FE}" type="slidenum">
              <a:rPr lang="en-US" altLang="zh-CN">
                <a:solidFill>
                  <a:prstClr val="black"/>
                </a:solidFill>
              </a:rPr>
              <a:pPr eaLnBrk="1" hangingPunct="1"/>
              <a:t>90</a:t>
            </a:fld>
            <a:endParaRPr lang="en-US" altLang="zh-CN">
              <a:solidFill>
                <a:prstClr val="black"/>
              </a:solidFill>
            </a:endParaRPr>
          </a:p>
        </p:txBody>
      </p:sp>
      <p:sp>
        <p:nvSpPr>
          <p:cNvPr id="1501187" name="Rectangle 2"/>
          <p:cNvSpPr>
            <a:spLocks noGrp="1" noRot="1" noChangeAspect="1" noChangeArrowheads="1" noTextEdit="1"/>
          </p:cNvSpPr>
          <p:nvPr>
            <p:ph type="sldImg"/>
          </p:nvPr>
        </p:nvSpPr>
        <p:spPr>
          <a:ln/>
        </p:spPr>
      </p:sp>
      <p:sp>
        <p:nvSpPr>
          <p:cNvPr id="1501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D8F62D-CFFA-4948-B745-974899662D13}" type="slidenum">
              <a:rPr lang="en-US" altLang="zh-CN">
                <a:solidFill>
                  <a:prstClr val="black"/>
                </a:solidFill>
              </a:rPr>
              <a:pPr eaLnBrk="1" hangingPunct="1"/>
              <a:t>91</a:t>
            </a:fld>
            <a:endParaRPr lang="en-US" altLang="zh-CN">
              <a:solidFill>
                <a:prstClr val="black"/>
              </a:solidFill>
            </a:endParaRPr>
          </a:p>
        </p:txBody>
      </p:sp>
      <p:sp>
        <p:nvSpPr>
          <p:cNvPr id="1500163" name="Rectangle 2"/>
          <p:cNvSpPr>
            <a:spLocks noGrp="1" noRot="1" noChangeAspect="1" noChangeArrowheads="1" noTextEdit="1"/>
          </p:cNvSpPr>
          <p:nvPr>
            <p:ph type="sldImg"/>
          </p:nvPr>
        </p:nvSpPr>
        <p:spPr>
          <a:ln/>
        </p:spPr>
      </p:sp>
      <p:sp>
        <p:nvSpPr>
          <p:cNvPr id="150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D7F641-CF7F-4340-9482-C43403147626}" type="slidenum">
              <a:rPr lang="en-US" altLang="zh-CN">
                <a:solidFill>
                  <a:prstClr val="black"/>
                </a:solidFill>
              </a:rPr>
              <a:pPr eaLnBrk="1" hangingPunct="1"/>
              <a:t>103</a:t>
            </a:fld>
            <a:endParaRPr lang="en-US" altLang="zh-CN">
              <a:solidFill>
                <a:prstClr val="black"/>
              </a:solidFill>
            </a:endParaRPr>
          </a:p>
        </p:txBody>
      </p:sp>
      <p:sp>
        <p:nvSpPr>
          <p:cNvPr id="1522691" name="Rectangle 2"/>
          <p:cNvSpPr>
            <a:spLocks noGrp="1" noRot="1" noChangeAspect="1" noChangeArrowheads="1" noTextEdit="1"/>
          </p:cNvSpPr>
          <p:nvPr>
            <p:ph type="sldImg"/>
          </p:nvPr>
        </p:nvSpPr>
        <p:spPr>
          <a:ln/>
        </p:spPr>
      </p:sp>
      <p:sp>
        <p:nvSpPr>
          <p:cNvPr id="152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5516F6E-270B-4A91-9262-75769EB37BBB}" type="slidenum">
              <a:rPr lang="en-US" altLang="zh-CN">
                <a:solidFill>
                  <a:prstClr val="black"/>
                </a:solidFill>
              </a:rPr>
              <a:pPr eaLnBrk="1" hangingPunct="1"/>
              <a:t>107</a:t>
            </a:fld>
            <a:endParaRPr lang="en-US" altLang="zh-CN">
              <a:solidFill>
                <a:prstClr val="black"/>
              </a:solidFill>
            </a:endParaRPr>
          </a:p>
        </p:txBody>
      </p:sp>
      <p:sp>
        <p:nvSpPr>
          <p:cNvPr id="1524739" name="Rectangle 2"/>
          <p:cNvSpPr>
            <a:spLocks noGrp="1" noRot="1" noChangeAspect="1" noChangeArrowheads="1" noTextEdit="1"/>
          </p:cNvSpPr>
          <p:nvPr>
            <p:ph type="sldImg"/>
          </p:nvPr>
        </p:nvSpPr>
        <p:spPr>
          <a:ln/>
        </p:spPr>
      </p:sp>
      <p:sp>
        <p:nvSpPr>
          <p:cNvPr id="1524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0AD9B2-0865-42A6-B36B-ADEFF67EC94B}" type="slidenum">
              <a:rPr lang="en-US" altLang="zh-CN">
                <a:solidFill>
                  <a:prstClr val="black"/>
                </a:solidFill>
              </a:rPr>
              <a:pPr eaLnBrk="1" hangingPunct="1"/>
              <a:t>108</a:t>
            </a:fld>
            <a:endParaRPr lang="en-US" altLang="zh-CN">
              <a:solidFill>
                <a:prstClr val="black"/>
              </a:solidFill>
            </a:endParaRPr>
          </a:p>
        </p:txBody>
      </p:sp>
      <p:sp>
        <p:nvSpPr>
          <p:cNvPr id="1526787" name="Rectangle 2"/>
          <p:cNvSpPr>
            <a:spLocks noGrp="1" noRot="1" noChangeAspect="1" noChangeArrowheads="1" noTextEdit="1"/>
          </p:cNvSpPr>
          <p:nvPr>
            <p:ph type="sldImg"/>
          </p:nvPr>
        </p:nvSpPr>
        <p:spPr>
          <a:ln/>
        </p:spPr>
      </p:sp>
      <p:sp>
        <p:nvSpPr>
          <p:cNvPr id="152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CC7F68-D313-46C2-9F73-79A4C9CC0341}" type="slidenum">
              <a:rPr lang="en-US" altLang="zh-CN">
                <a:solidFill>
                  <a:prstClr val="black"/>
                </a:solidFill>
              </a:rPr>
              <a:pPr eaLnBrk="1" hangingPunct="1"/>
              <a:t>109</a:t>
            </a:fld>
            <a:endParaRPr lang="en-US" altLang="zh-CN">
              <a:solidFill>
                <a:prstClr val="black"/>
              </a:solidFill>
            </a:endParaRPr>
          </a:p>
        </p:txBody>
      </p:sp>
      <p:sp>
        <p:nvSpPr>
          <p:cNvPr id="1527811" name="Rectangle 2"/>
          <p:cNvSpPr>
            <a:spLocks noGrp="1" noRot="1" noChangeAspect="1" noChangeArrowheads="1" noTextEdit="1"/>
          </p:cNvSpPr>
          <p:nvPr>
            <p:ph type="sldImg"/>
          </p:nvPr>
        </p:nvSpPr>
        <p:spPr>
          <a:ln/>
        </p:spPr>
      </p:sp>
      <p:sp>
        <p:nvSpPr>
          <p:cNvPr id="152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826A177-F8C9-452E-A861-B2FD42159146}" type="slidenum">
              <a:rPr lang="en-US" altLang="zh-CN">
                <a:solidFill>
                  <a:prstClr val="black"/>
                </a:solidFill>
              </a:rPr>
              <a:pPr eaLnBrk="1" hangingPunct="1"/>
              <a:t>110</a:t>
            </a:fld>
            <a:endParaRPr lang="en-US" altLang="zh-CN">
              <a:solidFill>
                <a:prstClr val="black"/>
              </a:solidFill>
            </a:endParaRPr>
          </a:p>
        </p:txBody>
      </p:sp>
      <p:sp>
        <p:nvSpPr>
          <p:cNvPr id="1528835" name="Rectangle 2"/>
          <p:cNvSpPr>
            <a:spLocks noGrp="1" noRot="1" noChangeAspect="1" noChangeArrowheads="1" noTextEdit="1"/>
          </p:cNvSpPr>
          <p:nvPr>
            <p:ph type="sldImg"/>
          </p:nvPr>
        </p:nvSpPr>
        <p:spPr>
          <a:ln/>
        </p:spPr>
      </p:sp>
      <p:sp>
        <p:nvSpPr>
          <p:cNvPr id="1528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2C58625-364F-4BE5-BDC4-E17A384CAFA0}" type="slidenum">
              <a:rPr lang="en-US" altLang="zh-CN">
                <a:solidFill>
                  <a:prstClr val="black"/>
                </a:solidFill>
              </a:rPr>
              <a:pPr eaLnBrk="1" hangingPunct="1"/>
              <a:t>111</a:t>
            </a:fld>
            <a:endParaRPr lang="en-US" altLang="zh-CN">
              <a:solidFill>
                <a:prstClr val="black"/>
              </a:solidFill>
            </a:endParaRPr>
          </a:p>
        </p:txBody>
      </p:sp>
      <p:sp>
        <p:nvSpPr>
          <p:cNvPr id="1530883" name="Rectangle 2"/>
          <p:cNvSpPr>
            <a:spLocks noGrp="1" noRot="1" noChangeAspect="1" noChangeArrowheads="1" noTextEdit="1"/>
          </p:cNvSpPr>
          <p:nvPr>
            <p:ph type="sldImg"/>
          </p:nvPr>
        </p:nvSpPr>
        <p:spPr>
          <a:ln/>
        </p:spPr>
      </p:sp>
      <p:sp>
        <p:nvSpPr>
          <p:cNvPr id="1530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D137C49-01CC-4E92-B2AB-04F132D5A497}"/>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53A36865-2452-42F5-A249-92ABDF7D0C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1179995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42222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13934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13089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609600"/>
            <a:ext cx="9144000" cy="1143000"/>
          </a:xfrm>
          <a:prstGeom prst="roundRect">
            <a:avLst>
              <a:gd name="adj" fmla="val 21667"/>
            </a:avLst>
          </a:prstGeom>
        </p:spPr>
        <p:txBody>
          <a:bodyPr/>
          <a:lstStyle/>
          <a:p>
            <a:r>
              <a:rPr lang="zh-CN" altLang="en-US"/>
              <a:t>单击此处编辑母版标题样式</a:t>
            </a:r>
          </a:p>
        </p:txBody>
      </p:sp>
      <p:sp>
        <p:nvSpPr>
          <p:cNvPr id="3" name="内容占位符 2"/>
          <p:cNvSpPr>
            <a:spLocks noGrp="1"/>
          </p:cNvSpPr>
          <p:nvPr>
            <p:ph sz="half" idx="1"/>
          </p:nvPr>
        </p:nvSpPr>
        <p:spPr>
          <a:xfrm>
            <a:off x="684213" y="2781300"/>
            <a:ext cx="3810000" cy="3124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27813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44196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662963"/>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609600"/>
            <a:ext cx="9144000" cy="1143000"/>
          </a:xfrm>
          <a:prstGeom prst="roundRect">
            <a:avLst>
              <a:gd name="adj" fmla="val 21667"/>
            </a:avLst>
          </a:prstGeom>
        </p:spPr>
        <p:txBody>
          <a:bodyPr/>
          <a:lstStyle/>
          <a:p>
            <a:r>
              <a:rPr lang="zh-CN" altLang="en-US"/>
              <a:t>单击此处编辑母版标题样式</a:t>
            </a:r>
          </a:p>
        </p:txBody>
      </p:sp>
      <p:sp>
        <p:nvSpPr>
          <p:cNvPr id="3" name="内容占位符 2"/>
          <p:cNvSpPr>
            <a:spLocks noGrp="1"/>
          </p:cNvSpPr>
          <p:nvPr>
            <p:ph sz="quarter" idx="1"/>
          </p:nvPr>
        </p:nvSpPr>
        <p:spPr>
          <a:xfrm>
            <a:off x="684213" y="2781300"/>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27813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4213" y="4419600"/>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6613" y="44196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236815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609600"/>
            <a:ext cx="9144000" cy="52959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7696414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567703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12107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64074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84880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90681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0370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09737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784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89E2BAE8-0552-4924-8B06-7EACD9835D4F}"/>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b="0"/>
          </a:p>
        </p:txBody>
      </p:sp>
      <p:sp>
        <p:nvSpPr>
          <p:cNvPr id="1027" name="Rectangle 4">
            <a:extLst>
              <a:ext uri="{FF2B5EF4-FFF2-40B4-BE49-F238E27FC236}">
                <a16:creationId xmlns:a16="http://schemas.microsoft.com/office/drawing/2014/main" id="{B4135CEB-B87D-445D-B20C-A3588D7C6C45}"/>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9108052C-2A50-4730-9883-584BD9DB00B5}"/>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1C42EBA7-407C-4F65-9CE8-47F482B6C4F9}"/>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FF892E4E-0F63-432E-80E6-5CBF1A364207}"/>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1pPr>
            <a:lvl2pPr marL="742950" indent="-28575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2pPr>
            <a:lvl3pPr marL="11430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3pPr>
            <a:lvl4pPr marL="16002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0574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l">
              <a:lnSpc>
                <a:spcPct val="100000"/>
              </a:lnSpc>
              <a:spcBef>
                <a:spcPct val="50000"/>
              </a:spcBef>
              <a:buClrTx/>
              <a:buSzTx/>
              <a:buFontTx/>
              <a:buNone/>
            </a:pPr>
            <a:fld id="{3390385C-0CC5-465C-8AC9-43FB5BA7916C}" type="slidenum">
              <a:rPr kumimoji="0" lang="en-US" altLang="zh-CN" sz="1400">
                <a:solidFill>
                  <a:srgbClr val="0094DE"/>
                </a:solidFill>
              </a:rPr>
              <a:pPr algn="l">
                <a:lnSpc>
                  <a:spcPct val="100000"/>
                </a:lnSpc>
                <a:spcBef>
                  <a:spcPct val="50000"/>
                </a:spcBef>
                <a:buClrTx/>
                <a:buSzTx/>
                <a:buFontTx/>
                <a:buNone/>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C15FDAB6-1BD0-419C-9402-7BE5F1BF590D}"/>
              </a:ext>
            </a:extLst>
          </p:cNvPr>
          <p:cNvSpPr>
            <a:spLocks noChangeArrowheads="1"/>
          </p:cNvSpPr>
          <p:nvPr userDrawn="1"/>
        </p:nvSpPr>
        <p:spPr bwMode="auto">
          <a:xfrm>
            <a:off x="250825" y="64658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64E4F866-725D-4B7B-A5EE-E3BFD8692118}"/>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9"/>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svg"/><Relationship Id="rId4" Type="http://schemas.openxmlformats.org/officeDocument/2006/relationships/image" Target="../media/image7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2.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4.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16.bin"/><Relationship Id="rId4" Type="http://schemas.openxmlformats.org/officeDocument/2006/relationships/image" Target="../media/image20.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oleObject18.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0.bin"/></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2.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1.emf"/><Relationship Id="rId5" Type="http://schemas.openxmlformats.org/officeDocument/2006/relationships/oleObject" Target="../embeddings/oleObject25.bin"/><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9.bin"/><Relationship Id="rId7"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44.png"/><Relationship Id="rId5" Type="http://schemas.openxmlformats.org/officeDocument/2006/relationships/oleObject" Target="../embeddings/oleObject30.bin"/><Relationship Id="rId4" Type="http://schemas.openxmlformats.org/officeDocument/2006/relationships/image" Target="../media/image43.png"/><Relationship Id="rId9"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hyperlink" Target="http://a4.att.hoodong.com/21/58/01300000025793119373581182912.gif"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9.jpeg"/><Relationship Id="rId4" Type="http://schemas.openxmlformats.org/officeDocument/2006/relationships/image" Target="../media/image5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emf"/><Relationship Id="rId5" Type="http://schemas.openxmlformats.org/officeDocument/2006/relationships/oleObject" Target="../embeddings/oleObject34.bin"/><Relationship Id="rId4" Type="http://schemas.openxmlformats.org/officeDocument/2006/relationships/image" Target="../media/image55.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8.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45472A1-8CD3-4EBF-BF3A-8027CA743300}"/>
              </a:ext>
            </a:extLst>
          </p:cNvPr>
          <p:cNvSpPr>
            <a:spLocks noGrp="1" noChangeArrowheads="1"/>
          </p:cNvSpPr>
          <p:nvPr>
            <p:ph type="title"/>
          </p:nvPr>
        </p:nvSpPr>
        <p:spPr/>
        <p:txBody>
          <a:bodyPr/>
          <a:lstStyle/>
          <a:p>
            <a:pPr eaLnBrk="1" hangingPunct="1"/>
            <a:r>
              <a:rPr lang="zh-CN" altLang="en-US"/>
              <a:t>第三章 物理层</a:t>
            </a:r>
          </a:p>
        </p:txBody>
      </p:sp>
      <p:sp>
        <p:nvSpPr>
          <p:cNvPr id="16387" name="Rectangle 5">
            <a:extLst>
              <a:ext uri="{FF2B5EF4-FFF2-40B4-BE49-F238E27FC236}">
                <a16:creationId xmlns:a16="http://schemas.microsoft.com/office/drawing/2014/main" id="{26A49A2F-BC8A-4C78-8A05-221CA1F24762}"/>
              </a:ext>
            </a:extLst>
          </p:cNvPr>
          <p:cNvSpPr>
            <a:spLocks noGrp="1" noChangeArrowheads="1"/>
          </p:cNvSpPr>
          <p:nvPr>
            <p:ph type="body" idx="1"/>
          </p:nvPr>
        </p:nvSpPr>
        <p:spPr>
          <a:xfrm>
            <a:off x="1042988" y="1125538"/>
            <a:ext cx="7391400" cy="519112"/>
          </a:xfrm>
          <a:noFill/>
        </p:spPr>
        <p:txBody>
          <a:bodyPr/>
          <a:lstStyle/>
          <a:p>
            <a:pPr eaLnBrk="1" hangingPunct="1">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r>
              <a:rPr lang="zh-CN" altLang="en-US"/>
              <a:t> </a:t>
            </a:r>
          </a:p>
        </p:txBody>
      </p:sp>
      <p:pic>
        <p:nvPicPr>
          <p:cNvPr id="16388" name="Picture 6" descr="j0241227[1]">
            <a:extLst>
              <a:ext uri="{FF2B5EF4-FFF2-40B4-BE49-F238E27FC236}">
                <a16:creationId xmlns:a16="http://schemas.microsoft.com/office/drawing/2014/main" id="{D67FF7F2-318F-4F30-9051-EBC15D8F2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708275"/>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7">
            <a:extLst>
              <a:ext uri="{FF2B5EF4-FFF2-40B4-BE49-F238E27FC236}">
                <a16:creationId xmlns:a16="http://schemas.microsoft.com/office/drawing/2014/main" id="{E2A5F426-022A-4F4F-A62F-AB1AAE8DD283}"/>
              </a:ext>
            </a:extLst>
          </p:cNvPr>
          <p:cNvSpPr>
            <a:spLocks noChangeArrowheads="1"/>
          </p:cNvSpPr>
          <p:nvPr/>
        </p:nvSpPr>
        <p:spPr bwMode="auto">
          <a:xfrm>
            <a:off x="864404" y="2348880"/>
            <a:ext cx="6056466" cy="229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457200" indent="-457200"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 typeface="Wingdings" panose="05000000000000000000" pitchFamily="2" charset="2"/>
              <a:buChar char="Ø"/>
            </a:pPr>
            <a:r>
              <a:rPr lang="zh-CN" altLang="en-US" dirty="0">
                <a:latin typeface="+mn-ea"/>
                <a:ea typeface="+mn-ea"/>
              </a:rPr>
              <a:t>如何在模拟介质中传输数字信号？</a:t>
            </a:r>
            <a:endParaRPr lang="en-US" altLang="zh-CN" dirty="0">
              <a:latin typeface="+mn-ea"/>
              <a:ea typeface="+mn-ea"/>
            </a:endParaRPr>
          </a:p>
          <a:p>
            <a:pPr algn="l" eaLnBrk="1" hangingPunct="1">
              <a:buClrTx/>
              <a:buSzTx/>
              <a:buFont typeface="Wingdings" panose="05000000000000000000" pitchFamily="2" charset="2"/>
              <a:buChar char="Ø"/>
            </a:pPr>
            <a:endParaRPr lang="en-US" altLang="zh-CN" sz="2400" dirty="0"/>
          </a:p>
          <a:p>
            <a:pPr algn="l" eaLnBrk="1" hangingPunct="1">
              <a:buClrTx/>
              <a:buSzTx/>
              <a:buFont typeface="Wingdings" panose="05000000000000000000" pitchFamily="2" charset="2"/>
              <a:buChar char="Ø"/>
            </a:pPr>
            <a:r>
              <a:rPr lang="zh-CN" altLang="en-US" sz="2400" dirty="0"/>
              <a:t>如何保证通信双方协调通信？</a:t>
            </a:r>
            <a:endParaRPr lang="en-US" altLang="zh-CN" sz="2400" dirty="0"/>
          </a:p>
          <a:p>
            <a:pPr algn="l" eaLnBrk="1" hangingPunct="1">
              <a:buClrTx/>
              <a:buSzTx/>
              <a:buFont typeface="Wingdings" panose="05000000000000000000" pitchFamily="2" charset="2"/>
              <a:buChar char="Ø"/>
            </a:pPr>
            <a:endParaRPr lang="en-US" altLang="zh-CN" sz="2400" dirty="0"/>
          </a:p>
          <a:p>
            <a:pPr algn="l" eaLnBrk="1" hangingPunct="1">
              <a:buClrTx/>
              <a:buSzTx/>
              <a:buFont typeface="Wingdings" panose="05000000000000000000" pitchFamily="2" charset="2"/>
              <a:buChar char="Ø"/>
            </a:pPr>
            <a:r>
              <a:rPr lang="zh-CN" altLang="en-US" sz="2400" dirty="0"/>
              <a:t>如何让物理媒介传输更多的信息？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a:extLst>
              <a:ext uri="{FF2B5EF4-FFF2-40B4-BE49-F238E27FC236}">
                <a16:creationId xmlns:a16="http://schemas.microsoft.com/office/drawing/2014/main" id="{669EFB9E-B00A-465F-B1E7-6630623CC0CA}"/>
              </a:ext>
            </a:extLst>
          </p:cNvPr>
          <p:cNvGraphicFramePr>
            <a:graphicFrameLocks noGrp="1" noChangeAspect="1"/>
          </p:cNvGraphicFramePr>
          <p:nvPr>
            <p:ph sz="half" idx="1"/>
          </p:nvPr>
        </p:nvGraphicFramePr>
        <p:xfrm>
          <a:off x="2500313" y="1571625"/>
          <a:ext cx="4419600" cy="1000125"/>
        </p:xfrm>
        <a:graphic>
          <a:graphicData uri="http://schemas.openxmlformats.org/presentationml/2006/ole">
            <mc:AlternateContent xmlns:mc="http://schemas.openxmlformats.org/markup-compatibility/2006">
              <mc:Choice xmlns:v="urn:schemas-microsoft-com:vml" Requires="v">
                <p:oleObj spid="_x0000_s5149" name="Equation" r:id="rId3" imgW="1739880" imgH="393480" progId="Equation.DSMT4">
                  <p:embed/>
                </p:oleObj>
              </mc:Choice>
              <mc:Fallback>
                <p:oleObj name="Equation" r:id="rId3" imgW="1739880" imgH="393480" progId="Equation.DSMT4">
                  <p:embed/>
                  <p:pic>
                    <p:nvPicPr>
                      <p:cNvPr id="51202" name="Object 2">
                        <a:extLst>
                          <a:ext uri="{FF2B5EF4-FFF2-40B4-BE49-F238E27FC236}">
                            <a16:creationId xmlns:a16="http://schemas.microsoft.com/office/drawing/2014/main" id="{669EFB9E-B00A-465F-B1E7-6630623CC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571625"/>
                        <a:ext cx="4419600" cy="1000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3">
            <a:extLst>
              <a:ext uri="{FF2B5EF4-FFF2-40B4-BE49-F238E27FC236}">
                <a16:creationId xmlns:a16="http://schemas.microsoft.com/office/drawing/2014/main" id="{C4D4A879-7C0A-48A6-BA66-53B375B225C5}"/>
              </a:ext>
            </a:extLst>
          </p:cNvPr>
          <p:cNvGraphicFramePr>
            <a:graphicFrameLocks noGrp="1" noChangeAspect="1"/>
          </p:cNvGraphicFramePr>
          <p:nvPr>
            <p:ph sz="quarter" idx="2"/>
          </p:nvPr>
        </p:nvGraphicFramePr>
        <p:xfrm>
          <a:off x="1214438" y="3148013"/>
          <a:ext cx="5329237" cy="908050"/>
        </p:xfrm>
        <a:graphic>
          <a:graphicData uri="http://schemas.openxmlformats.org/presentationml/2006/ole">
            <mc:AlternateContent xmlns:mc="http://schemas.openxmlformats.org/markup-compatibility/2006">
              <mc:Choice xmlns:v="urn:schemas-microsoft-com:vml" Requires="v">
                <p:oleObj spid="_x0000_s5150" name="Equation" r:id="rId5" imgW="2311200" imgH="393480" progId="Equation.DSMT4">
                  <p:embed/>
                </p:oleObj>
              </mc:Choice>
              <mc:Fallback>
                <p:oleObj name="Equation" r:id="rId5" imgW="2311200" imgH="393480" progId="Equation.DSMT4">
                  <p:embed/>
                  <p:pic>
                    <p:nvPicPr>
                      <p:cNvPr id="51203" name="Object 3">
                        <a:extLst>
                          <a:ext uri="{FF2B5EF4-FFF2-40B4-BE49-F238E27FC236}">
                            <a16:creationId xmlns:a16="http://schemas.microsoft.com/office/drawing/2014/main" id="{C4D4A879-7C0A-48A6-BA66-53B375B225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3148013"/>
                        <a:ext cx="5329237" cy="9080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C948EFD7-5EC9-455C-85A1-F6B3AFCD92A8}"/>
              </a:ext>
            </a:extLst>
          </p:cNvPr>
          <p:cNvGraphicFramePr>
            <a:graphicFrameLocks noGrp="1" noChangeAspect="1"/>
          </p:cNvGraphicFramePr>
          <p:nvPr>
            <p:ph sz="quarter" idx="3"/>
          </p:nvPr>
        </p:nvGraphicFramePr>
        <p:xfrm>
          <a:off x="4422775" y="4214813"/>
          <a:ext cx="3614738" cy="654050"/>
        </p:xfrm>
        <a:graphic>
          <a:graphicData uri="http://schemas.openxmlformats.org/presentationml/2006/ole">
            <mc:AlternateContent xmlns:mc="http://schemas.openxmlformats.org/markup-compatibility/2006">
              <mc:Choice xmlns:v="urn:schemas-microsoft-com:vml" Requires="v">
                <p:oleObj spid="_x0000_s5151" name="Equation" r:id="rId7" imgW="1333440" imgH="241200" progId="Equation.DSMT4">
                  <p:embed/>
                </p:oleObj>
              </mc:Choice>
              <mc:Fallback>
                <p:oleObj name="Equation" r:id="rId7" imgW="1333440" imgH="241200" progId="Equation.DSMT4">
                  <p:embed/>
                  <p:pic>
                    <p:nvPicPr>
                      <p:cNvPr id="51205" name="Object 5">
                        <a:extLst>
                          <a:ext uri="{FF2B5EF4-FFF2-40B4-BE49-F238E27FC236}">
                            <a16:creationId xmlns:a16="http://schemas.microsoft.com/office/drawing/2014/main" id="{C948EFD7-5EC9-455C-85A1-F6B3AFCD92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775" y="4214813"/>
                        <a:ext cx="3614738" cy="6540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Rectangle 4">
            <a:extLst>
              <a:ext uri="{FF2B5EF4-FFF2-40B4-BE49-F238E27FC236}">
                <a16:creationId xmlns:a16="http://schemas.microsoft.com/office/drawing/2014/main" id="{8F2D4CF4-C634-4CE3-9F75-48D342F51736}"/>
              </a:ext>
            </a:extLst>
          </p:cNvPr>
          <p:cNvSpPr>
            <a:spLocks noChangeArrowheads="1"/>
          </p:cNvSpPr>
          <p:nvPr/>
        </p:nvSpPr>
        <p:spPr bwMode="auto">
          <a:xfrm>
            <a:off x="928688" y="928688"/>
            <a:ext cx="40878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a:solidFill>
                  <a:schemeClr val="tx2"/>
                </a:solidFill>
              </a:rPr>
              <a:t> </a:t>
            </a:r>
            <a:r>
              <a:rPr kumimoji="1" lang="en-US" altLang="zh-CN" sz="3200" b="1"/>
              <a:t>M</a:t>
            </a:r>
            <a:r>
              <a:rPr kumimoji="1" lang="zh-CN" altLang="en-US" sz="3200" b="1"/>
              <a:t>进制等概率时</a:t>
            </a:r>
            <a:r>
              <a:rPr kumimoji="1" lang="zh-CN" altLang="en-US" sz="3200">
                <a:solidFill>
                  <a:schemeClr val="tx2"/>
                </a:solidFill>
              </a:rPr>
              <a:t>         </a:t>
            </a:r>
          </a:p>
        </p:txBody>
      </p:sp>
      <p:sp>
        <p:nvSpPr>
          <p:cNvPr id="51206" name="Text Box 6">
            <a:extLst>
              <a:ext uri="{FF2B5EF4-FFF2-40B4-BE49-F238E27FC236}">
                <a16:creationId xmlns:a16="http://schemas.microsoft.com/office/drawing/2014/main" id="{84F85476-010F-423F-8439-3A9A1AFE7A08}"/>
              </a:ext>
            </a:extLst>
          </p:cNvPr>
          <p:cNvSpPr txBox="1">
            <a:spLocks noChangeArrowheads="1"/>
          </p:cNvSpPr>
          <p:nvPr/>
        </p:nvSpPr>
        <p:spPr bwMode="auto">
          <a:xfrm>
            <a:off x="6623050" y="3286125"/>
            <a:ext cx="252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t>M</a:t>
            </a:r>
            <a:r>
              <a:rPr kumimoji="1" lang="zh-CN" altLang="en-US" sz="3200"/>
              <a:t>进制单位</a:t>
            </a:r>
          </a:p>
        </p:txBody>
      </p:sp>
      <p:sp>
        <p:nvSpPr>
          <p:cNvPr id="51207" name="Text Box 7">
            <a:extLst>
              <a:ext uri="{FF2B5EF4-FFF2-40B4-BE49-F238E27FC236}">
                <a16:creationId xmlns:a16="http://schemas.microsoft.com/office/drawing/2014/main" id="{D09FB579-78EC-4D07-941A-DFF8CF738D05}"/>
              </a:ext>
            </a:extLst>
          </p:cNvPr>
          <p:cNvSpPr txBox="1">
            <a:spLocks noChangeArrowheads="1"/>
          </p:cNvSpPr>
          <p:nvPr/>
        </p:nvSpPr>
        <p:spPr bwMode="auto">
          <a:xfrm>
            <a:off x="1143000" y="5000625"/>
            <a:ext cx="71294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t>即</a:t>
            </a:r>
            <a:r>
              <a:rPr kumimoji="1" lang="en-US" altLang="zh-CN" sz="3200" b="1"/>
              <a:t>M</a:t>
            </a:r>
            <a:r>
              <a:rPr kumimoji="1" lang="zh-CN" altLang="en-US" sz="3200" b="1"/>
              <a:t>进制等概时，每个符号的信息量相等，为</a:t>
            </a:r>
            <a:r>
              <a:rPr kumimoji="1" lang="en-US" altLang="zh-CN" sz="3200" b="1"/>
              <a:t>1M</a:t>
            </a:r>
            <a:r>
              <a:rPr kumimoji="1" lang="zh-CN" altLang="en-US" sz="3200" b="1"/>
              <a:t>进制单位。</a:t>
            </a:r>
          </a:p>
        </p:txBody>
      </p:sp>
      <p:sp>
        <p:nvSpPr>
          <p:cNvPr id="51208" name="Text Box 8">
            <a:extLst>
              <a:ext uri="{FF2B5EF4-FFF2-40B4-BE49-F238E27FC236}">
                <a16:creationId xmlns:a16="http://schemas.microsoft.com/office/drawing/2014/main" id="{1E9A27E6-9401-4FAE-BDDE-A13345A6F155}"/>
              </a:ext>
            </a:extLst>
          </p:cNvPr>
          <p:cNvSpPr txBox="1">
            <a:spLocks noChangeArrowheads="1"/>
          </p:cNvSpPr>
          <p:nvPr/>
        </p:nvSpPr>
        <p:spPr bwMode="auto">
          <a:xfrm>
            <a:off x="857250" y="2286000"/>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solidFill>
                  <a:schemeClr val="tx2"/>
                </a:solidFill>
              </a:rPr>
              <a:t>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slide(fromBottom)">
                                      <p:cBhvr>
                                        <p:cTn id="7" dur="10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slide(fromBottom)">
                                      <p:cBhvr>
                                        <p:cTn id="12" dur="1000"/>
                                        <p:tgtEl>
                                          <p:spTgt spid="5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circle(in)">
                                      <p:cBhvr>
                                        <p:cTn id="17" dur="2000"/>
                                        <p:tgtEl>
                                          <p:spTgt spid="51208"/>
                                        </p:tgtEl>
                                      </p:cBhvr>
                                    </p:animEffect>
                                  </p:childTnLst>
                                </p:cTn>
                              </p:par>
                            </p:childTnLst>
                          </p:cTn>
                        </p:par>
                        <p:par>
                          <p:cTn id="18" fill="hold" nodeType="afterGroup">
                            <p:stCondLst>
                              <p:cond delay="2000"/>
                            </p:stCondLst>
                            <p:childTnLst>
                              <p:par>
                                <p:cTn id="19" presetID="6" presetClass="entr" presetSubtype="16" fill="hold" nodeType="afterEffect">
                                  <p:stCondLst>
                                    <p:cond delay="0"/>
                                  </p:stCondLst>
                                  <p:childTnLst>
                                    <p:set>
                                      <p:cBhvr>
                                        <p:cTn id="20" dur="1" fill="hold">
                                          <p:stCondLst>
                                            <p:cond delay="0"/>
                                          </p:stCondLst>
                                        </p:cTn>
                                        <p:tgtEl>
                                          <p:spTgt spid="51203"/>
                                        </p:tgtEl>
                                        <p:attrNameLst>
                                          <p:attrName>style.visibility</p:attrName>
                                        </p:attrNameLst>
                                      </p:cBhvr>
                                      <p:to>
                                        <p:strVal val="visible"/>
                                      </p:to>
                                    </p:set>
                                    <p:animEffect transition="in" filter="circle(in)">
                                      <p:cBhvr>
                                        <p:cTn id="21" dur="2000"/>
                                        <p:tgtEl>
                                          <p:spTgt spid="51203"/>
                                        </p:tgtEl>
                                      </p:cBhvr>
                                    </p:animEffect>
                                  </p:childTnLst>
                                </p:cTn>
                              </p:par>
                            </p:childTnLst>
                          </p:cTn>
                        </p:par>
                        <p:par>
                          <p:cTn id="22" fill="hold" nodeType="afterGroup">
                            <p:stCondLst>
                              <p:cond delay="4000"/>
                            </p:stCondLst>
                            <p:childTnLst>
                              <p:par>
                                <p:cTn id="23" presetID="6" presetClass="entr" presetSubtype="16" fill="hold" grpId="0" nodeType="afterEffect">
                                  <p:stCondLst>
                                    <p:cond delay="0"/>
                                  </p:stCondLst>
                                  <p:childTnLst>
                                    <p:set>
                                      <p:cBhvr>
                                        <p:cTn id="24" dur="1" fill="hold">
                                          <p:stCondLst>
                                            <p:cond delay="0"/>
                                          </p:stCondLst>
                                        </p:cTn>
                                        <p:tgtEl>
                                          <p:spTgt spid="51206"/>
                                        </p:tgtEl>
                                        <p:attrNameLst>
                                          <p:attrName>style.visibility</p:attrName>
                                        </p:attrNameLst>
                                      </p:cBhvr>
                                      <p:to>
                                        <p:strVal val="visible"/>
                                      </p:to>
                                    </p:set>
                                    <p:animEffect transition="in" filter="circle(in)">
                                      <p:cBhvr>
                                        <p:cTn id="25" dur="2000"/>
                                        <p:tgtEl>
                                          <p:spTgt spid="51206"/>
                                        </p:tgtEl>
                                      </p:cBhvr>
                                    </p:animEffect>
                                  </p:childTnLst>
                                </p:cTn>
                              </p:par>
                            </p:childTnLst>
                          </p:cTn>
                        </p:par>
                        <p:par>
                          <p:cTn id="26" fill="hold" nodeType="afterGroup">
                            <p:stCondLst>
                              <p:cond delay="6000"/>
                            </p:stCondLst>
                            <p:childTnLst>
                              <p:par>
                                <p:cTn id="27" presetID="6" presetClass="entr" presetSubtype="16" fill="hold" nodeType="afterEffect">
                                  <p:stCondLst>
                                    <p:cond delay="0"/>
                                  </p:stCondLst>
                                  <p:childTnLst>
                                    <p:set>
                                      <p:cBhvr>
                                        <p:cTn id="28" dur="1" fill="hold">
                                          <p:stCondLst>
                                            <p:cond delay="0"/>
                                          </p:stCondLst>
                                        </p:cTn>
                                        <p:tgtEl>
                                          <p:spTgt spid="51205"/>
                                        </p:tgtEl>
                                        <p:attrNameLst>
                                          <p:attrName>style.visibility</p:attrName>
                                        </p:attrNameLst>
                                      </p:cBhvr>
                                      <p:to>
                                        <p:strVal val="visible"/>
                                      </p:to>
                                    </p:set>
                                    <p:animEffect transition="in" filter="circle(in)">
                                      <p:cBhvr>
                                        <p:cTn id="29" dur="2000"/>
                                        <p:tgtEl>
                                          <p:spTgt spid="512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51207"/>
                                        </p:tgtEl>
                                        <p:attrNameLst>
                                          <p:attrName>style.visibility</p:attrName>
                                        </p:attrNameLst>
                                      </p:cBhvr>
                                      <p:to>
                                        <p:strVal val="visible"/>
                                      </p:to>
                                    </p:set>
                                    <p:animEffect transition="in" filter="slide(fromBottom)">
                                      <p:cBhvr>
                                        <p:cTn id="34"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6" grpId="0"/>
      <p:bldP spid="51207" grpId="0"/>
      <p:bldP spid="5120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3">
            <a:extLst>
              <a:ext uri="{FF2B5EF4-FFF2-40B4-BE49-F238E27FC236}">
                <a16:creationId xmlns:a16="http://schemas.microsoft.com/office/drawing/2014/main" id="{A75A56B1-F9EC-4328-86BA-6AE4A1026594}"/>
              </a:ext>
            </a:extLst>
          </p:cNvPr>
          <p:cNvSpPr>
            <a:spLocks noGrp="1" noChangeArrowheads="1"/>
          </p:cNvSpPr>
          <p:nvPr>
            <p:ph type="body" idx="1"/>
          </p:nvPr>
        </p:nvSpPr>
        <p:spPr>
          <a:xfrm>
            <a:off x="827584" y="1772816"/>
            <a:ext cx="7776343" cy="2448297"/>
          </a:xfrm>
          <a:noFill/>
        </p:spPr>
        <p:txBody>
          <a:bodyPr/>
          <a:lstStyle/>
          <a:p>
            <a:pPr eaLnBrk="1" hangingPunct="1"/>
            <a:r>
              <a:rPr lang="en-US" altLang="zh-CN" dirty="0"/>
              <a:t> </a:t>
            </a:r>
            <a:r>
              <a:rPr lang="zh-CN" altLang="en-US" dirty="0"/>
              <a:t>波分复用本质上是光域的频分复用。</a:t>
            </a:r>
            <a:endParaRPr lang="en-US" altLang="zh-CN" dirty="0"/>
          </a:p>
          <a:p>
            <a:pPr eaLnBrk="1" hangingPunct="1"/>
            <a:r>
              <a:rPr lang="en-US" altLang="zh-CN" dirty="0"/>
              <a:t>WDM</a:t>
            </a:r>
            <a:r>
              <a:rPr lang="zh-CN" altLang="en-US" dirty="0"/>
              <a:t>将两种或多种不同波长的光信号经复用器汇合在一起，并耦合到同一根光纤中进行传输。</a:t>
            </a:r>
            <a:endParaRPr lang="en-US" altLang="zh-CN" dirty="0"/>
          </a:p>
          <a:p>
            <a:pPr eaLnBrk="1" hangingPunct="1"/>
            <a:r>
              <a:rPr lang="zh-CN" altLang="en-US" dirty="0"/>
              <a:t>在接收端经分波器将各种波长的光进行分离，然后由光接收机相应的进一步处理恢复信号。</a:t>
            </a:r>
          </a:p>
        </p:txBody>
      </p:sp>
      <p:sp>
        <p:nvSpPr>
          <p:cNvPr id="23" name="Rectangle 2">
            <a:extLst>
              <a:ext uri="{FF2B5EF4-FFF2-40B4-BE49-F238E27FC236}">
                <a16:creationId xmlns:a16="http://schemas.microsoft.com/office/drawing/2014/main" id="{C1025F38-2BA7-435A-ADC1-DBB7EF35E48E}"/>
              </a:ext>
            </a:extLst>
          </p:cNvPr>
          <p:cNvSpPr>
            <a:spLocks noGrp="1" noChangeArrowheads="1"/>
          </p:cNvSpPr>
          <p:nvPr>
            <p:ph type="title"/>
          </p:nvPr>
        </p:nvSpPr>
        <p:spPr>
          <a:xfrm>
            <a:off x="971550" y="222250"/>
            <a:ext cx="7086600" cy="685800"/>
          </a:xfrm>
        </p:spPr>
        <p:txBody>
          <a:bodyPr/>
          <a:lstStyle/>
          <a:p>
            <a:pPr eaLnBrk="1" hangingPunct="1"/>
            <a:r>
              <a:rPr lang="en-US" altLang="zh-CN" dirty="0"/>
              <a:t>3.3.4 </a:t>
            </a:r>
            <a:r>
              <a:rPr lang="zh-CN" altLang="en-US" dirty="0"/>
              <a:t>波分复用</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EEC42E39-8022-4C4F-8C6A-65BD0023D0E4}"/>
              </a:ext>
            </a:extLst>
          </p:cNvPr>
          <p:cNvGrpSpPr/>
          <p:nvPr/>
        </p:nvGrpSpPr>
        <p:grpSpPr>
          <a:xfrm>
            <a:off x="177800" y="1700808"/>
            <a:ext cx="8788400" cy="3889375"/>
            <a:chOff x="179388" y="2492375"/>
            <a:chExt cx="8788400" cy="3889375"/>
          </a:xfrm>
        </p:grpSpPr>
        <p:sp>
          <p:nvSpPr>
            <p:cNvPr id="4" name="Text Box 2">
              <a:extLst>
                <a:ext uri="{FF2B5EF4-FFF2-40B4-BE49-F238E27FC236}">
                  <a16:creationId xmlns:a16="http://schemas.microsoft.com/office/drawing/2014/main" id="{CEADE736-92D5-4F48-831B-3CD7AA432F9B}"/>
                </a:ext>
              </a:extLst>
            </p:cNvPr>
            <p:cNvSpPr txBox="1">
              <a:spLocks noChangeArrowheads="1"/>
            </p:cNvSpPr>
            <p:nvPr/>
          </p:nvSpPr>
          <p:spPr bwMode="auto">
            <a:xfrm flipH="1">
              <a:off x="6746875" y="3122613"/>
              <a:ext cx="22209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5000"/>
                </a:lnSpc>
                <a:spcBef>
                  <a:spcPct val="0"/>
                </a:spcBef>
                <a:spcAft>
                  <a:spcPct val="0"/>
                </a:spcAft>
              </a:pPr>
              <a:r>
                <a:rPr kumimoji="1" lang="en-US" altLang="zh-CN" sz="2000">
                  <a:solidFill>
                    <a:srgbClr val="333399"/>
                  </a:solidFill>
                </a:rPr>
                <a:t> 1550 nm           0 </a:t>
              </a:r>
            </a:p>
            <a:p>
              <a:pPr eaLnBrk="1" fontAlgn="base" hangingPunct="1">
                <a:lnSpc>
                  <a:spcPct val="115000"/>
                </a:lnSpc>
                <a:spcBef>
                  <a:spcPct val="0"/>
                </a:spcBef>
                <a:spcAft>
                  <a:spcPct val="0"/>
                </a:spcAft>
              </a:pPr>
              <a:r>
                <a:rPr kumimoji="1" lang="en-US" altLang="zh-CN" sz="2000">
                  <a:solidFill>
                    <a:srgbClr val="333399"/>
                  </a:solidFill>
                </a:rPr>
                <a:t> 1551 nm           1</a:t>
              </a:r>
            </a:p>
            <a:p>
              <a:pPr eaLnBrk="1" fontAlgn="base" hangingPunct="1">
                <a:lnSpc>
                  <a:spcPct val="115000"/>
                </a:lnSpc>
                <a:spcBef>
                  <a:spcPct val="0"/>
                </a:spcBef>
                <a:spcAft>
                  <a:spcPct val="0"/>
                </a:spcAft>
              </a:pPr>
              <a:r>
                <a:rPr kumimoji="1" lang="en-US" altLang="zh-CN" sz="2000">
                  <a:solidFill>
                    <a:srgbClr val="333399"/>
                  </a:solidFill>
                </a:rPr>
                <a:t> 1552 nm           2</a:t>
              </a:r>
            </a:p>
            <a:p>
              <a:pPr eaLnBrk="1" fontAlgn="base" hangingPunct="1">
                <a:lnSpc>
                  <a:spcPct val="115000"/>
                </a:lnSpc>
                <a:spcBef>
                  <a:spcPct val="0"/>
                </a:spcBef>
                <a:spcAft>
                  <a:spcPct val="0"/>
                </a:spcAft>
              </a:pPr>
              <a:r>
                <a:rPr kumimoji="1" lang="en-US" altLang="zh-CN" sz="2000">
                  <a:solidFill>
                    <a:srgbClr val="333399"/>
                  </a:solidFill>
                </a:rPr>
                <a:t> 1553 nm           3</a:t>
              </a:r>
            </a:p>
            <a:p>
              <a:pPr eaLnBrk="1" fontAlgn="base" hangingPunct="1">
                <a:lnSpc>
                  <a:spcPct val="115000"/>
                </a:lnSpc>
                <a:spcBef>
                  <a:spcPct val="0"/>
                </a:spcBef>
                <a:spcAft>
                  <a:spcPct val="0"/>
                </a:spcAft>
              </a:pPr>
              <a:r>
                <a:rPr kumimoji="1" lang="en-US" altLang="zh-CN" sz="2000">
                  <a:solidFill>
                    <a:srgbClr val="333399"/>
                  </a:solidFill>
                </a:rPr>
                <a:t> 1554 nm           4</a:t>
              </a:r>
            </a:p>
            <a:p>
              <a:pPr eaLnBrk="1" fontAlgn="base" hangingPunct="1">
                <a:lnSpc>
                  <a:spcPct val="115000"/>
                </a:lnSpc>
                <a:spcBef>
                  <a:spcPct val="0"/>
                </a:spcBef>
                <a:spcAft>
                  <a:spcPct val="0"/>
                </a:spcAft>
              </a:pPr>
              <a:r>
                <a:rPr kumimoji="1" lang="en-US" altLang="zh-CN" sz="2000">
                  <a:solidFill>
                    <a:srgbClr val="333399"/>
                  </a:solidFill>
                </a:rPr>
                <a:t> 1555 nm           5</a:t>
              </a:r>
            </a:p>
            <a:p>
              <a:pPr eaLnBrk="1" fontAlgn="base" hangingPunct="1">
                <a:lnSpc>
                  <a:spcPct val="115000"/>
                </a:lnSpc>
                <a:spcBef>
                  <a:spcPct val="0"/>
                </a:spcBef>
                <a:spcAft>
                  <a:spcPct val="0"/>
                </a:spcAft>
              </a:pPr>
              <a:r>
                <a:rPr kumimoji="1" lang="en-US" altLang="zh-CN" sz="2000">
                  <a:solidFill>
                    <a:srgbClr val="333399"/>
                  </a:solidFill>
                </a:rPr>
                <a:t> 1556 nm           6</a:t>
              </a:r>
            </a:p>
            <a:p>
              <a:pPr eaLnBrk="1" fontAlgn="base" hangingPunct="1">
                <a:lnSpc>
                  <a:spcPct val="115000"/>
                </a:lnSpc>
                <a:spcBef>
                  <a:spcPct val="0"/>
                </a:spcBef>
                <a:spcAft>
                  <a:spcPct val="0"/>
                </a:spcAft>
              </a:pPr>
              <a:r>
                <a:rPr kumimoji="1" lang="en-US" altLang="zh-CN" sz="2000">
                  <a:solidFill>
                    <a:srgbClr val="333399"/>
                  </a:solidFill>
                </a:rPr>
                <a:t> 1557 nm           7</a:t>
              </a:r>
            </a:p>
          </p:txBody>
        </p:sp>
        <p:sp>
          <p:nvSpPr>
            <p:cNvPr id="5" name="Text Box 3">
              <a:extLst>
                <a:ext uri="{FF2B5EF4-FFF2-40B4-BE49-F238E27FC236}">
                  <a16:creationId xmlns:a16="http://schemas.microsoft.com/office/drawing/2014/main" id="{A2197703-B62D-42C0-80D8-BE7379366A0C}"/>
                </a:ext>
              </a:extLst>
            </p:cNvPr>
            <p:cNvSpPr txBox="1">
              <a:spLocks noChangeArrowheads="1"/>
            </p:cNvSpPr>
            <p:nvPr/>
          </p:nvSpPr>
          <p:spPr bwMode="auto">
            <a:xfrm>
              <a:off x="179388" y="3159125"/>
              <a:ext cx="2290762"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5000"/>
                </a:lnSpc>
                <a:spcBef>
                  <a:spcPct val="0"/>
                </a:spcBef>
                <a:spcAft>
                  <a:spcPct val="0"/>
                </a:spcAft>
              </a:pPr>
              <a:r>
                <a:rPr kumimoji="1" lang="en-US" altLang="zh-CN" sz="2000">
                  <a:solidFill>
                    <a:srgbClr val="333399"/>
                  </a:solidFill>
                  <a:ea typeface="黑体" pitchFamily="49" charset="-122"/>
                </a:rPr>
                <a:t>0          1550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1          1551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2          1552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3          1553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4          1554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5          1555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6          1556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7          1557 nm  </a:t>
              </a:r>
            </a:p>
          </p:txBody>
        </p:sp>
        <p:sp>
          <p:nvSpPr>
            <p:cNvPr id="6" name="Text Box 6">
              <a:extLst>
                <a:ext uri="{FF2B5EF4-FFF2-40B4-BE49-F238E27FC236}">
                  <a16:creationId xmlns:a16="http://schemas.microsoft.com/office/drawing/2014/main" id="{CA93BCE9-BFE7-4EB5-9D37-CCB1331ECFFB}"/>
                </a:ext>
              </a:extLst>
            </p:cNvPr>
            <p:cNvSpPr txBox="1">
              <a:spLocks noChangeArrowheads="1"/>
            </p:cNvSpPr>
            <p:nvPr/>
          </p:nvSpPr>
          <p:spPr bwMode="auto">
            <a:xfrm>
              <a:off x="3360738" y="2493963"/>
              <a:ext cx="1571625" cy="7112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8 </a:t>
              </a:r>
              <a:r>
                <a:rPr kumimoji="1" lang="en-US" altLang="zh-CN" sz="2000">
                  <a:solidFill>
                    <a:srgbClr val="333399"/>
                  </a:solidFill>
                  <a:sym typeface="Symbol" pitchFamily="18" charset="2"/>
                </a:rPr>
                <a:t> </a:t>
              </a:r>
              <a:r>
                <a:rPr kumimoji="1" lang="en-US" altLang="zh-CN" sz="2000">
                  <a:solidFill>
                    <a:srgbClr val="333399"/>
                  </a:solidFill>
                </a:rPr>
                <a:t>2.5 Gb/s</a:t>
              </a:r>
            </a:p>
            <a:p>
              <a:pPr eaLnBrk="1" fontAlgn="base" hangingPunct="1">
                <a:spcBef>
                  <a:spcPct val="0"/>
                </a:spcBef>
                <a:spcAft>
                  <a:spcPct val="0"/>
                </a:spcAft>
              </a:pPr>
              <a:r>
                <a:rPr kumimoji="1" lang="en-US" altLang="zh-CN" sz="2000">
                  <a:solidFill>
                    <a:srgbClr val="333399"/>
                  </a:solidFill>
                </a:rPr>
                <a:t>1310 nm</a:t>
              </a:r>
            </a:p>
          </p:txBody>
        </p:sp>
        <p:sp>
          <p:nvSpPr>
            <p:cNvPr id="7" name="Line 7">
              <a:extLst>
                <a:ext uri="{FF2B5EF4-FFF2-40B4-BE49-F238E27FC236}">
                  <a16:creationId xmlns:a16="http://schemas.microsoft.com/office/drawing/2014/main" id="{88DDCCA6-7EEE-41F7-87AC-76B55CD54A4E}"/>
                </a:ext>
              </a:extLst>
            </p:cNvPr>
            <p:cNvSpPr>
              <a:spLocks noChangeShapeType="1"/>
            </p:cNvSpPr>
            <p:nvPr/>
          </p:nvSpPr>
          <p:spPr bwMode="auto">
            <a:xfrm>
              <a:off x="6873875" y="3533775"/>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770707A8-C8EB-42B6-A458-38DE59458AA0}"/>
                </a:ext>
              </a:extLst>
            </p:cNvPr>
            <p:cNvSpPr>
              <a:spLocks noChangeShapeType="1"/>
            </p:cNvSpPr>
            <p:nvPr/>
          </p:nvSpPr>
          <p:spPr bwMode="auto">
            <a:xfrm>
              <a:off x="6873875" y="38846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A6281170-11E3-40A4-8DA0-C8F0F2846398}"/>
                </a:ext>
              </a:extLst>
            </p:cNvPr>
            <p:cNvSpPr>
              <a:spLocks noChangeShapeType="1"/>
            </p:cNvSpPr>
            <p:nvPr/>
          </p:nvSpPr>
          <p:spPr bwMode="auto">
            <a:xfrm>
              <a:off x="6873875" y="42338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1A371599-421F-4CFD-8D55-D5A16778572E}"/>
                </a:ext>
              </a:extLst>
            </p:cNvPr>
            <p:cNvSpPr>
              <a:spLocks noChangeShapeType="1"/>
            </p:cNvSpPr>
            <p:nvPr/>
          </p:nvSpPr>
          <p:spPr bwMode="auto">
            <a:xfrm>
              <a:off x="6873875" y="458628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BB97081B-22BF-4E1B-AD58-0BA0FB5F4675}"/>
                </a:ext>
              </a:extLst>
            </p:cNvPr>
            <p:cNvSpPr>
              <a:spLocks noChangeShapeType="1"/>
            </p:cNvSpPr>
            <p:nvPr/>
          </p:nvSpPr>
          <p:spPr bwMode="auto">
            <a:xfrm>
              <a:off x="6873875" y="49355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A0F39466-E434-4310-877A-C166E701AFFE}"/>
                </a:ext>
              </a:extLst>
            </p:cNvPr>
            <p:cNvSpPr>
              <a:spLocks noChangeShapeType="1"/>
            </p:cNvSpPr>
            <p:nvPr/>
          </p:nvSpPr>
          <p:spPr bwMode="auto">
            <a:xfrm>
              <a:off x="6873875" y="52879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Line 13">
              <a:extLst>
                <a:ext uri="{FF2B5EF4-FFF2-40B4-BE49-F238E27FC236}">
                  <a16:creationId xmlns:a16="http://schemas.microsoft.com/office/drawing/2014/main" id="{F3EE49C7-20F0-4CC9-8FF7-BB7BD2E54C8A}"/>
                </a:ext>
              </a:extLst>
            </p:cNvPr>
            <p:cNvSpPr>
              <a:spLocks noChangeShapeType="1"/>
            </p:cNvSpPr>
            <p:nvPr/>
          </p:nvSpPr>
          <p:spPr bwMode="auto">
            <a:xfrm>
              <a:off x="6873875" y="56372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Line 14">
              <a:extLst>
                <a:ext uri="{FF2B5EF4-FFF2-40B4-BE49-F238E27FC236}">
                  <a16:creationId xmlns:a16="http://schemas.microsoft.com/office/drawing/2014/main" id="{AF946539-22DC-4246-8BAB-E359BADFECA3}"/>
                </a:ext>
              </a:extLst>
            </p:cNvPr>
            <p:cNvSpPr>
              <a:spLocks noChangeShapeType="1"/>
            </p:cNvSpPr>
            <p:nvPr/>
          </p:nvSpPr>
          <p:spPr bwMode="auto">
            <a:xfrm>
              <a:off x="6873875" y="59896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Line 15">
              <a:extLst>
                <a:ext uri="{FF2B5EF4-FFF2-40B4-BE49-F238E27FC236}">
                  <a16:creationId xmlns:a16="http://schemas.microsoft.com/office/drawing/2014/main" id="{9E0CF7ED-B807-4746-BC48-7EF576BDCEC6}"/>
                </a:ext>
              </a:extLst>
            </p:cNvPr>
            <p:cNvSpPr>
              <a:spLocks noChangeShapeType="1"/>
            </p:cNvSpPr>
            <p:nvPr/>
          </p:nvSpPr>
          <p:spPr bwMode="auto">
            <a:xfrm>
              <a:off x="179388" y="3533775"/>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Line 16">
              <a:extLst>
                <a:ext uri="{FF2B5EF4-FFF2-40B4-BE49-F238E27FC236}">
                  <a16:creationId xmlns:a16="http://schemas.microsoft.com/office/drawing/2014/main" id="{5D1FDABB-32BC-47E1-A6AD-E54ABCDC5FCF}"/>
                </a:ext>
              </a:extLst>
            </p:cNvPr>
            <p:cNvSpPr>
              <a:spLocks noChangeShapeType="1"/>
            </p:cNvSpPr>
            <p:nvPr/>
          </p:nvSpPr>
          <p:spPr bwMode="auto">
            <a:xfrm>
              <a:off x="179388" y="38846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Line 17">
              <a:extLst>
                <a:ext uri="{FF2B5EF4-FFF2-40B4-BE49-F238E27FC236}">
                  <a16:creationId xmlns:a16="http://schemas.microsoft.com/office/drawing/2014/main" id="{55CDBABF-4837-4D90-9700-5EAFAB59DD52}"/>
                </a:ext>
              </a:extLst>
            </p:cNvPr>
            <p:cNvSpPr>
              <a:spLocks noChangeShapeType="1"/>
            </p:cNvSpPr>
            <p:nvPr/>
          </p:nvSpPr>
          <p:spPr bwMode="auto">
            <a:xfrm>
              <a:off x="179388" y="42338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Line 18">
              <a:extLst>
                <a:ext uri="{FF2B5EF4-FFF2-40B4-BE49-F238E27FC236}">
                  <a16:creationId xmlns:a16="http://schemas.microsoft.com/office/drawing/2014/main" id="{7BD9C954-8941-40FB-9E7E-74C77B9867DB}"/>
                </a:ext>
              </a:extLst>
            </p:cNvPr>
            <p:cNvSpPr>
              <a:spLocks noChangeShapeType="1"/>
            </p:cNvSpPr>
            <p:nvPr/>
          </p:nvSpPr>
          <p:spPr bwMode="auto">
            <a:xfrm>
              <a:off x="179388" y="458628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9" name="Line 19">
              <a:extLst>
                <a:ext uri="{FF2B5EF4-FFF2-40B4-BE49-F238E27FC236}">
                  <a16:creationId xmlns:a16="http://schemas.microsoft.com/office/drawing/2014/main" id="{345CEDEB-EE81-4E5A-AA3C-DC371E276A33}"/>
                </a:ext>
              </a:extLst>
            </p:cNvPr>
            <p:cNvSpPr>
              <a:spLocks noChangeShapeType="1"/>
            </p:cNvSpPr>
            <p:nvPr/>
          </p:nvSpPr>
          <p:spPr bwMode="auto">
            <a:xfrm>
              <a:off x="179388" y="49355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20">
              <a:extLst>
                <a:ext uri="{FF2B5EF4-FFF2-40B4-BE49-F238E27FC236}">
                  <a16:creationId xmlns:a16="http://schemas.microsoft.com/office/drawing/2014/main" id="{3BE1D988-7463-498F-966F-C6308707CDD3}"/>
                </a:ext>
              </a:extLst>
            </p:cNvPr>
            <p:cNvSpPr>
              <a:spLocks noChangeShapeType="1"/>
            </p:cNvSpPr>
            <p:nvPr/>
          </p:nvSpPr>
          <p:spPr bwMode="auto">
            <a:xfrm>
              <a:off x="179388" y="52879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Line 21">
              <a:extLst>
                <a:ext uri="{FF2B5EF4-FFF2-40B4-BE49-F238E27FC236}">
                  <a16:creationId xmlns:a16="http://schemas.microsoft.com/office/drawing/2014/main" id="{78A3AA0A-6110-469F-A80B-7B42DDFF6CA4}"/>
                </a:ext>
              </a:extLst>
            </p:cNvPr>
            <p:cNvSpPr>
              <a:spLocks noChangeShapeType="1"/>
            </p:cNvSpPr>
            <p:nvPr/>
          </p:nvSpPr>
          <p:spPr bwMode="auto">
            <a:xfrm>
              <a:off x="179388" y="56372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Line 22">
              <a:extLst>
                <a:ext uri="{FF2B5EF4-FFF2-40B4-BE49-F238E27FC236}">
                  <a16:creationId xmlns:a16="http://schemas.microsoft.com/office/drawing/2014/main" id="{7B62E1CD-99F7-4D36-9E44-87338121A581}"/>
                </a:ext>
              </a:extLst>
            </p:cNvPr>
            <p:cNvSpPr>
              <a:spLocks noChangeShapeType="1"/>
            </p:cNvSpPr>
            <p:nvPr/>
          </p:nvSpPr>
          <p:spPr bwMode="auto">
            <a:xfrm>
              <a:off x="179388" y="59896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3">
              <a:extLst>
                <a:ext uri="{FF2B5EF4-FFF2-40B4-BE49-F238E27FC236}">
                  <a16:creationId xmlns:a16="http://schemas.microsoft.com/office/drawing/2014/main" id="{AD209FB6-922A-40D2-B0B1-BC823BD9341D}"/>
                </a:ext>
              </a:extLst>
            </p:cNvPr>
            <p:cNvSpPr>
              <a:spLocks noChangeShapeType="1"/>
            </p:cNvSpPr>
            <p:nvPr/>
          </p:nvSpPr>
          <p:spPr bwMode="auto">
            <a:xfrm>
              <a:off x="2319338" y="4756150"/>
              <a:ext cx="44989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AutoShape 24">
              <a:extLst>
                <a:ext uri="{FF2B5EF4-FFF2-40B4-BE49-F238E27FC236}">
                  <a16:creationId xmlns:a16="http://schemas.microsoft.com/office/drawing/2014/main" id="{5D866AA6-DDBC-413C-8203-B81A8C2DD08D}"/>
                </a:ext>
              </a:extLst>
            </p:cNvPr>
            <p:cNvSpPr>
              <a:spLocks noChangeArrowheads="1"/>
            </p:cNvSpPr>
            <p:nvPr/>
          </p:nvSpPr>
          <p:spPr bwMode="auto">
            <a:xfrm rot="5400000">
              <a:off x="31638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5" name="Rectangle 25">
              <a:extLst>
                <a:ext uri="{FF2B5EF4-FFF2-40B4-BE49-F238E27FC236}">
                  <a16:creationId xmlns:a16="http://schemas.microsoft.com/office/drawing/2014/main" id="{723695EC-E62A-488D-93EF-4CC418EA294A}"/>
                </a:ext>
              </a:extLst>
            </p:cNvPr>
            <p:cNvSpPr>
              <a:spLocks noChangeArrowheads="1"/>
            </p:cNvSpPr>
            <p:nvPr/>
          </p:nvSpPr>
          <p:spPr bwMode="auto">
            <a:xfrm>
              <a:off x="633413" y="34369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6" name="Rectangle 26">
              <a:extLst>
                <a:ext uri="{FF2B5EF4-FFF2-40B4-BE49-F238E27FC236}">
                  <a16:creationId xmlns:a16="http://schemas.microsoft.com/office/drawing/2014/main" id="{06259542-31D7-4C43-B2C4-58F12A408D49}"/>
                </a:ext>
              </a:extLst>
            </p:cNvPr>
            <p:cNvSpPr>
              <a:spLocks noChangeArrowheads="1"/>
            </p:cNvSpPr>
            <p:nvPr/>
          </p:nvSpPr>
          <p:spPr bwMode="auto">
            <a:xfrm>
              <a:off x="633413" y="37861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7" name="Rectangle 27">
              <a:extLst>
                <a:ext uri="{FF2B5EF4-FFF2-40B4-BE49-F238E27FC236}">
                  <a16:creationId xmlns:a16="http://schemas.microsoft.com/office/drawing/2014/main" id="{7F47169B-7C1D-45CD-8301-962585B60A13}"/>
                </a:ext>
              </a:extLst>
            </p:cNvPr>
            <p:cNvSpPr>
              <a:spLocks noChangeArrowheads="1"/>
            </p:cNvSpPr>
            <p:nvPr/>
          </p:nvSpPr>
          <p:spPr bwMode="auto">
            <a:xfrm>
              <a:off x="633413" y="4137025"/>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8" name="Rectangle 28">
              <a:extLst>
                <a:ext uri="{FF2B5EF4-FFF2-40B4-BE49-F238E27FC236}">
                  <a16:creationId xmlns:a16="http://schemas.microsoft.com/office/drawing/2014/main" id="{CA7C3FB3-86FD-43F3-961D-B0C145F959AE}"/>
                </a:ext>
              </a:extLst>
            </p:cNvPr>
            <p:cNvSpPr>
              <a:spLocks noChangeArrowheads="1"/>
            </p:cNvSpPr>
            <p:nvPr/>
          </p:nvSpPr>
          <p:spPr bwMode="auto">
            <a:xfrm>
              <a:off x="633413" y="44878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9" name="Rectangle 29">
              <a:extLst>
                <a:ext uri="{FF2B5EF4-FFF2-40B4-BE49-F238E27FC236}">
                  <a16:creationId xmlns:a16="http://schemas.microsoft.com/office/drawing/2014/main" id="{CAF2DAA1-AED3-423A-8ECE-36B0FB1DA421}"/>
                </a:ext>
              </a:extLst>
            </p:cNvPr>
            <p:cNvSpPr>
              <a:spLocks noChangeArrowheads="1"/>
            </p:cNvSpPr>
            <p:nvPr/>
          </p:nvSpPr>
          <p:spPr bwMode="auto">
            <a:xfrm>
              <a:off x="633413" y="4838700"/>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68D17B4F-D508-4902-9893-B7ACB6D0542C}"/>
                </a:ext>
              </a:extLst>
            </p:cNvPr>
            <p:cNvSpPr>
              <a:spLocks noChangeArrowheads="1"/>
            </p:cNvSpPr>
            <p:nvPr/>
          </p:nvSpPr>
          <p:spPr bwMode="auto">
            <a:xfrm>
              <a:off x="633413" y="51895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1" name="Rectangle 31">
              <a:extLst>
                <a:ext uri="{FF2B5EF4-FFF2-40B4-BE49-F238E27FC236}">
                  <a16:creationId xmlns:a16="http://schemas.microsoft.com/office/drawing/2014/main" id="{1FDD8E3A-AFD5-4C0F-BD9D-D8F050346060}"/>
                </a:ext>
              </a:extLst>
            </p:cNvPr>
            <p:cNvSpPr>
              <a:spLocks noChangeArrowheads="1"/>
            </p:cNvSpPr>
            <p:nvPr/>
          </p:nvSpPr>
          <p:spPr bwMode="auto">
            <a:xfrm>
              <a:off x="633413" y="5540375"/>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2" name="Rectangle 32">
              <a:extLst>
                <a:ext uri="{FF2B5EF4-FFF2-40B4-BE49-F238E27FC236}">
                  <a16:creationId xmlns:a16="http://schemas.microsoft.com/office/drawing/2014/main" id="{750F0CCA-35EF-47C0-9743-A4CE29ED66D6}"/>
                </a:ext>
              </a:extLst>
            </p:cNvPr>
            <p:cNvSpPr>
              <a:spLocks noChangeArrowheads="1"/>
            </p:cNvSpPr>
            <p:nvPr/>
          </p:nvSpPr>
          <p:spPr bwMode="auto">
            <a:xfrm>
              <a:off x="633413" y="58896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3" name="Text Box 33">
              <a:extLst>
                <a:ext uri="{FF2B5EF4-FFF2-40B4-BE49-F238E27FC236}">
                  <a16:creationId xmlns:a16="http://schemas.microsoft.com/office/drawing/2014/main" id="{571C23B2-59CB-4AA3-8D61-7BD99258D4C5}"/>
                </a:ext>
              </a:extLst>
            </p:cNvPr>
            <p:cNvSpPr txBox="1">
              <a:spLocks noChangeArrowheads="1"/>
            </p:cNvSpPr>
            <p:nvPr/>
          </p:nvSpPr>
          <p:spPr bwMode="auto">
            <a:xfrm>
              <a:off x="3406775" y="3709988"/>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20 Gb/s</a:t>
              </a:r>
            </a:p>
          </p:txBody>
        </p:sp>
        <p:sp>
          <p:nvSpPr>
            <p:cNvPr id="34" name="AutoShape 34">
              <a:extLst>
                <a:ext uri="{FF2B5EF4-FFF2-40B4-BE49-F238E27FC236}">
                  <a16:creationId xmlns:a16="http://schemas.microsoft.com/office/drawing/2014/main" id="{E62DCB5F-9C32-4DBF-9F35-BCC5ABD2B9ED}"/>
                </a:ext>
              </a:extLst>
            </p:cNvPr>
            <p:cNvSpPr>
              <a:spLocks noChangeArrowheads="1"/>
            </p:cNvSpPr>
            <p:nvPr/>
          </p:nvSpPr>
          <p:spPr bwMode="auto">
            <a:xfrm rot="-5400000">
              <a:off x="799307" y="4512469"/>
              <a:ext cx="3240087"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5" name="AutoShape 35">
              <a:extLst>
                <a:ext uri="{FF2B5EF4-FFF2-40B4-BE49-F238E27FC236}">
                  <a16:creationId xmlns:a16="http://schemas.microsoft.com/office/drawing/2014/main" id="{16981972-F029-4052-B768-A29ADC30A749}"/>
                </a:ext>
              </a:extLst>
            </p:cNvPr>
            <p:cNvSpPr>
              <a:spLocks noChangeArrowheads="1"/>
            </p:cNvSpPr>
            <p:nvPr/>
          </p:nvSpPr>
          <p:spPr bwMode="auto">
            <a:xfrm rot="5400000" flipH="1">
              <a:off x="5005388" y="4513263"/>
              <a:ext cx="3240087" cy="496887"/>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6" name="Rectangle 36">
              <a:extLst>
                <a:ext uri="{FF2B5EF4-FFF2-40B4-BE49-F238E27FC236}">
                  <a16:creationId xmlns:a16="http://schemas.microsoft.com/office/drawing/2014/main" id="{BD84796E-3BB6-44E8-9DBA-9DE21D6B12FB}"/>
                </a:ext>
              </a:extLst>
            </p:cNvPr>
            <p:cNvSpPr>
              <a:spLocks noChangeArrowheads="1"/>
            </p:cNvSpPr>
            <p:nvPr/>
          </p:nvSpPr>
          <p:spPr bwMode="auto">
            <a:xfrm>
              <a:off x="7985125" y="3436938"/>
              <a:ext cx="496888"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7" name="Rectangle 37">
              <a:extLst>
                <a:ext uri="{FF2B5EF4-FFF2-40B4-BE49-F238E27FC236}">
                  <a16:creationId xmlns:a16="http://schemas.microsoft.com/office/drawing/2014/main" id="{6065023D-322E-4122-B6A8-996EB8C4AFDA}"/>
                </a:ext>
              </a:extLst>
            </p:cNvPr>
            <p:cNvSpPr>
              <a:spLocks noChangeArrowheads="1"/>
            </p:cNvSpPr>
            <p:nvPr/>
          </p:nvSpPr>
          <p:spPr bwMode="auto">
            <a:xfrm>
              <a:off x="7985125" y="3786188"/>
              <a:ext cx="496888"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8" name="Rectangle 38">
              <a:extLst>
                <a:ext uri="{FF2B5EF4-FFF2-40B4-BE49-F238E27FC236}">
                  <a16:creationId xmlns:a16="http://schemas.microsoft.com/office/drawing/2014/main" id="{BEC35D41-5B88-4D62-9AE2-1BA54AC5CE99}"/>
                </a:ext>
              </a:extLst>
            </p:cNvPr>
            <p:cNvSpPr>
              <a:spLocks noChangeArrowheads="1"/>
            </p:cNvSpPr>
            <p:nvPr/>
          </p:nvSpPr>
          <p:spPr bwMode="auto">
            <a:xfrm>
              <a:off x="7985125" y="4137025"/>
              <a:ext cx="496888"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9" name="Rectangle 39">
              <a:extLst>
                <a:ext uri="{FF2B5EF4-FFF2-40B4-BE49-F238E27FC236}">
                  <a16:creationId xmlns:a16="http://schemas.microsoft.com/office/drawing/2014/main" id="{FD3D0B72-D5C1-4810-9108-2BD59340B9DB}"/>
                </a:ext>
              </a:extLst>
            </p:cNvPr>
            <p:cNvSpPr>
              <a:spLocks noChangeArrowheads="1"/>
            </p:cNvSpPr>
            <p:nvPr/>
          </p:nvSpPr>
          <p:spPr bwMode="auto">
            <a:xfrm>
              <a:off x="7985125" y="4487863"/>
              <a:ext cx="496888"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0" name="Rectangle 40">
              <a:extLst>
                <a:ext uri="{FF2B5EF4-FFF2-40B4-BE49-F238E27FC236}">
                  <a16:creationId xmlns:a16="http://schemas.microsoft.com/office/drawing/2014/main" id="{42F32A9F-3CA0-46D6-A6A3-26CF09D13436}"/>
                </a:ext>
              </a:extLst>
            </p:cNvPr>
            <p:cNvSpPr>
              <a:spLocks noChangeArrowheads="1"/>
            </p:cNvSpPr>
            <p:nvPr/>
          </p:nvSpPr>
          <p:spPr bwMode="auto">
            <a:xfrm>
              <a:off x="7985125" y="4838700"/>
              <a:ext cx="496888"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1" name="Rectangle 41">
              <a:extLst>
                <a:ext uri="{FF2B5EF4-FFF2-40B4-BE49-F238E27FC236}">
                  <a16:creationId xmlns:a16="http://schemas.microsoft.com/office/drawing/2014/main" id="{5235AE4A-AA36-4888-89E5-D22EA3131C06}"/>
                </a:ext>
              </a:extLst>
            </p:cNvPr>
            <p:cNvSpPr>
              <a:spLocks noChangeArrowheads="1"/>
            </p:cNvSpPr>
            <p:nvPr/>
          </p:nvSpPr>
          <p:spPr bwMode="auto">
            <a:xfrm>
              <a:off x="7985125" y="5189538"/>
              <a:ext cx="496888"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2" name="Rectangle 42">
              <a:extLst>
                <a:ext uri="{FF2B5EF4-FFF2-40B4-BE49-F238E27FC236}">
                  <a16:creationId xmlns:a16="http://schemas.microsoft.com/office/drawing/2014/main" id="{FF702B03-23EF-4345-9DE3-CFD55538F9FA}"/>
                </a:ext>
              </a:extLst>
            </p:cNvPr>
            <p:cNvSpPr>
              <a:spLocks noChangeArrowheads="1"/>
            </p:cNvSpPr>
            <p:nvPr/>
          </p:nvSpPr>
          <p:spPr bwMode="auto">
            <a:xfrm>
              <a:off x="7985125" y="5540375"/>
              <a:ext cx="496888"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3" name="Rectangle 43">
              <a:extLst>
                <a:ext uri="{FF2B5EF4-FFF2-40B4-BE49-F238E27FC236}">
                  <a16:creationId xmlns:a16="http://schemas.microsoft.com/office/drawing/2014/main" id="{E121B2FE-329F-4919-88B2-E0942D367490}"/>
                </a:ext>
              </a:extLst>
            </p:cNvPr>
            <p:cNvSpPr>
              <a:spLocks noChangeArrowheads="1"/>
            </p:cNvSpPr>
            <p:nvPr/>
          </p:nvSpPr>
          <p:spPr bwMode="auto">
            <a:xfrm>
              <a:off x="7985125" y="5889625"/>
              <a:ext cx="496888"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4" name="AutoShape 44">
              <a:extLst>
                <a:ext uri="{FF2B5EF4-FFF2-40B4-BE49-F238E27FC236}">
                  <a16:creationId xmlns:a16="http://schemas.microsoft.com/office/drawing/2014/main" id="{A3EDAC40-EC98-4D32-BE93-1C46366C7E28}"/>
                </a:ext>
              </a:extLst>
            </p:cNvPr>
            <p:cNvSpPr>
              <a:spLocks noChangeArrowheads="1"/>
            </p:cNvSpPr>
            <p:nvPr/>
          </p:nvSpPr>
          <p:spPr bwMode="auto">
            <a:xfrm rot="5400000">
              <a:off x="4339431" y="4604544"/>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5" name="AutoShape 45">
              <a:extLst>
                <a:ext uri="{FF2B5EF4-FFF2-40B4-BE49-F238E27FC236}">
                  <a16:creationId xmlns:a16="http://schemas.microsoft.com/office/drawing/2014/main" id="{BB0F70BF-3747-4FE3-95F8-88006392F239}"/>
                </a:ext>
              </a:extLst>
            </p:cNvPr>
            <p:cNvSpPr>
              <a:spLocks noChangeArrowheads="1"/>
            </p:cNvSpPr>
            <p:nvPr/>
          </p:nvSpPr>
          <p:spPr bwMode="auto">
            <a:xfrm rot="5400000">
              <a:off x="55514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74103BE1-EADF-4B83-BB3D-C703E6007863}"/>
                </a:ext>
              </a:extLst>
            </p:cNvPr>
            <p:cNvSpPr>
              <a:spLocks noChangeShapeType="1"/>
            </p:cNvSpPr>
            <p:nvPr/>
          </p:nvSpPr>
          <p:spPr bwMode="auto">
            <a:xfrm flipH="1">
              <a:off x="3759200" y="4124325"/>
              <a:ext cx="128588" cy="6223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Text Box 47">
              <a:extLst>
                <a:ext uri="{FF2B5EF4-FFF2-40B4-BE49-F238E27FC236}">
                  <a16:creationId xmlns:a16="http://schemas.microsoft.com/office/drawing/2014/main" id="{981E2647-C795-4302-B653-0CFC36FE0962}"/>
                </a:ext>
              </a:extLst>
            </p:cNvPr>
            <p:cNvSpPr txBox="1">
              <a:spLocks noChangeArrowheads="1"/>
            </p:cNvSpPr>
            <p:nvPr/>
          </p:nvSpPr>
          <p:spPr bwMode="auto">
            <a:xfrm>
              <a:off x="219551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复</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用</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器</a:t>
              </a:r>
            </a:p>
          </p:txBody>
        </p:sp>
        <p:sp>
          <p:nvSpPr>
            <p:cNvPr id="48" name="Text Box 48">
              <a:extLst>
                <a:ext uri="{FF2B5EF4-FFF2-40B4-BE49-F238E27FC236}">
                  <a16:creationId xmlns:a16="http://schemas.microsoft.com/office/drawing/2014/main" id="{01E17E01-7807-4CA5-8688-37F06DFFE8E8}"/>
                </a:ext>
              </a:extLst>
            </p:cNvPr>
            <p:cNvSpPr txBox="1">
              <a:spLocks noChangeArrowheads="1"/>
            </p:cNvSpPr>
            <p:nvPr/>
          </p:nvSpPr>
          <p:spPr bwMode="auto">
            <a:xfrm>
              <a:off x="640556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分</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用</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器</a:t>
              </a:r>
            </a:p>
          </p:txBody>
        </p:sp>
        <p:sp>
          <p:nvSpPr>
            <p:cNvPr id="49" name="Text Box 49">
              <a:extLst>
                <a:ext uri="{FF2B5EF4-FFF2-40B4-BE49-F238E27FC236}">
                  <a16:creationId xmlns:a16="http://schemas.microsoft.com/office/drawing/2014/main" id="{DFE80B33-7282-498B-918B-561538364318}"/>
                </a:ext>
              </a:extLst>
            </p:cNvPr>
            <p:cNvSpPr txBox="1">
              <a:spLocks noChangeArrowheads="1"/>
            </p:cNvSpPr>
            <p:nvPr/>
          </p:nvSpPr>
          <p:spPr bwMode="auto">
            <a:xfrm>
              <a:off x="4584700" y="38100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EDFA</a:t>
              </a:r>
            </a:p>
          </p:txBody>
        </p:sp>
        <p:sp>
          <p:nvSpPr>
            <p:cNvPr id="50" name="Line 50">
              <a:extLst>
                <a:ext uri="{FF2B5EF4-FFF2-40B4-BE49-F238E27FC236}">
                  <a16:creationId xmlns:a16="http://schemas.microsoft.com/office/drawing/2014/main" id="{EF1A8492-C1EF-4311-80F3-537FF8E09008}"/>
                </a:ext>
              </a:extLst>
            </p:cNvPr>
            <p:cNvSpPr>
              <a:spLocks noChangeShapeType="1"/>
            </p:cNvSpPr>
            <p:nvPr/>
          </p:nvSpPr>
          <p:spPr bwMode="auto">
            <a:xfrm flipH="1">
              <a:off x="4545013" y="4221163"/>
              <a:ext cx="438150" cy="4318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9F816183-53B8-4BDB-96F8-CD796307CCD2}"/>
                </a:ext>
              </a:extLst>
            </p:cNvPr>
            <p:cNvSpPr>
              <a:spLocks noChangeShapeType="1"/>
            </p:cNvSpPr>
            <p:nvPr/>
          </p:nvSpPr>
          <p:spPr bwMode="auto">
            <a:xfrm>
              <a:off x="32908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9E53AEAF-C0A3-4042-A17B-C3F05C38C7AB}"/>
                </a:ext>
              </a:extLst>
            </p:cNvPr>
            <p:cNvSpPr>
              <a:spLocks noChangeShapeType="1"/>
            </p:cNvSpPr>
            <p:nvPr/>
          </p:nvSpPr>
          <p:spPr bwMode="auto">
            <a:xfrm>
              <a:off x="44846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C2E5DE2D-FA1F-4FD0-884B-D278092F8BDC}"/>
                </a:ext>
              </a:extLst>
            </p:cNvPr>
            <p:cNvSpPr>
              <a:spLocks noChangeShapeType="1"/>
            </p:cNvSpPr>
            <p:nvPr/>
          </p:nvSpPr>
          <p:spPr bwMode="auto">
            <a:xfrm>
              <a:off x="3287713" y="5103813"/>
              <a:ext cx="1195387"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Text Box 54">
              <a:extLst>
                <a:ext uri="{FF2B5EF4-FFF2-40B4-BE49-F238E27FC236}">
                  <a16:creationId xmlns:a16="http://schemas.microsoft.com/office/drawing/2014/main" id="{64EDA369-5F39-434A-9090-56CADB44606D}"/>
                </a:ext>
              </a:extLst>
            </p:cNvPr>
            <p:cNvSpPr txBox="1">
              <a:spLocks noChangeArrowheads="1"/>
            </p:cNvSpPr>
            <p:nvPr/>
          </p:nvSpPr>
          <p:spPr bwMode="auto">
            <a:xfrm>
              <a:off x="3306763" y="508793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120 km</a:t>
              </a:r>
            </a:p>
          </p:txBody>
        </p:sp>
        <p:sp>
          <p:nvSpPr>
            <p:cNvPr id="55" name="Text Box 55">
              <a:extLst>
                <a:ext uri="{FF2B5EF4-FFF2-40B4-BE49-F238E27FC236}">
                  <a16:creationId xmlns:a16="http://schemas.microsoft.com/office/drawing/2014/main" id="{C7C39A24-A5BA-4B02-AB9C-64996DB40E6B}"/>
                </a:ext>
              </a:extLst>
            </p:cNvPr>
            <p:cNvSpPr txBox="1">
              <a:spLocks noChangeArrowheads="1"/>
            </p:cNvSpPr>
            <p:nvPr/>
          </p:nvSpPr>
          <p:spPr bwMode="auto">
            <a:xfrm>
              <a:off x="250825"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光调制器</a:t>
              </a:r>
            </a:p>
          </p:txBody>
        </p:sp>
        <p:sp>
          <p:nvSpPr>
            <p:cNvPr id="56" name="Line 56">
              <a:extLst>
                <a:ext uri="{FF2B5EF4-FFF2-40B4-BE49-F238E27FC236}">
                  <a16:creationId xmlns:a16="http://schemas.microsoft.com/office/drawing/2014/main" id="{16C1DC2E-39C4-43FD-BE83-58E51F89F71A}"/>
                </a:ext>
              </a:extLst>
            </p:cNvPr>
            <p:cNvSpPr>
              <a:spLocks noChangeShapeType="1"/>
            </p:cNvSpPr>
            <p:nvPr/>
          </p:nvSpPr>
          <p:spPr bwMode="auto">
            <a:xfrm>
              <a:off x="900113"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7" name="Text Box 57">
              <a:extLst>
                <a:ext uri="{FF2B5EF4-FFF2-40B4-BE49-F238E27FC236}">
                  <a16:creationId xmlns:a16="http://schemas.microsoft.com/office/drawing/2014/main" id="{890A36C0-409E-44CF-83B3-B839D4B62C33}"/>
                </a:ext>
              </a:extLst>
            </p:cNvPr>
            <p:cNvSpPr txBox="1">
              <a:spLocks noChangeArrowheads="1"/>
            </p:cNvSpPr>
            <p:nvPr/>
          </p:nvSpPr>
          <p:spPr bwMode="auto">
            <a:xfrm>
              <a:off x="7345363"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光解调器</a:t>
              </a:r>
            </a:p>
          </p:txBody>
        </p:sp>
        <p:sp>
          <p:nvSpPr>
            <p:cNvPr id="58" name="Line 58">
              <a:extLst>
                <a:ext uri="{FF2B5EF4-FFF2-40B4-BE49-F238E27FC236}">
                  <a16:creationId xmlns:a16="http://schemas.microsoft.com/office/drawing/2014/main" id="{A8923E56-71B8-477C-9DBD-430B81840D29}"/>
                </a:ext>
              </a:extLst>
            </p:cNvPr>
            <p:cNvSpPr>
              <a:spLocks noChangeShapeType="1"/>
            </p:cNvSpPr>
            <p:nvPr/>
          </p:nvSpPr>
          <p:spPr bwMode="auto">
            <a:xfrm>
              <a:off x="8243888"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91099554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D5146-C6D3-40F1-B1D8-B3B6F28A4833}"/>
              </a:ext>
            </a:extLst>
          </p:cNvPr>
          <p:cNvSpPr>
            <a:spLocks noGrp="1"/>
          </p:cNvSpPr>
          <p:nvPr>
            <p:ph type="title"/>
          </p:nvPr>
        </p:nvSpPr>
        <p:spPr/>
        <p:txBody>
          <a:bodyPr/>
          <a:lstStyle/>
          <a:p>
            <a:r>
              <a:rPr lang="en-US" altLang="zh-CN" dirty="0"/>
              <a:t>3.4 </a:t>
            </a:r>
            <a:r>
              <a:rPr lang="zh-CN" altLang="en-US" dirty="0"/>
              <a:t>宽带接入技术</a:t>
            </a:r>
          </a:p>
        </p:txBody>
      </p:sp>
      <p:sp>
        <p:nvSpPr>
          <p:cNvPr id="3" name="内容占位符 2">
            <a:extLst>
              <a:ext uri="{FF2B5EF4-FFF2-40B4-BE49-F238E27FC236}">
                <a16:creationId xmlns:a16="http://schemas.microsoft.com/office/drawing/2014/main" id="{FA2C688B-133B-4BB7-AA45-A1C49A4E77E6}"/>
              </a:ext>
            </a:extLst>
          </p:cNvPr>
          <p:cNvSpPr>
            <a:spLocks noGrp="1"/>
          </p:cNvSpPr>
          <p:nvPr>
            <p:ph idx="1"/>
          </p:nvPr>
        </p:nvSpPr>
        <p:spPr>
          <a:xfrm>
            <a:off x="1096470" y="1268760"/>
            <a:ext cx="7391400" cy="3367076"/>
          </a:xfrm>
        </p:spPr>
        <p:txBody>
          <a:bodyPr/>
          <a:lstStyle/>
          <a:p>
            <a:r>
              <a:rPr lang="zh-CN" altLang="en-US" dirty="0"/>
              <a:t>接入网是传统电信网络重要的组成部分。</a:t>
            </a:r>
            <a:endParaRPr lang="en-US" altLang="zh-CN" dirty="0"/>
          </a:p>
          <a:p>
            <a:r>
              <a:rPr lang="zh-CN" altLang="en-US" dirty="0"/>
              <a:t>由用户终端和末端通信设备组成，通常称为“最后一公里”。</a:t>
            </a:r>
            <a:endParaRPr lang="en-US" altLang="zh-CN" dirty="0"/>
          </a:p>
          <a:p>
            <a:r>
              <a:rPr lang="zh-CN" altLang="en-US" dirty="0"/>
              <a:t>在早期计算机网络接入方式中，电话拨号和</a:t>
            </a:r>
            <a:r>
              <a:rPr lang="en-US" altLang="zh-CN" dirty="0"/>
              <a:t>ISDN</a:t>
            </a:r>
            <a:r>
              <a:rPr lang="zh-CN" altLang="en-US" dirty="0"/>
              <a:t>等技术接入曾占据重要位置。</a:t>
            </a:r>
            <a:endParaRPr lang="en-US" altLang="zh-CN" dirty="0"/>
          </a:p>
          <a:p>
            <a:r>
              <a:rPr lang="zh-CN" altLang="en-US" dirty="0"/>
              <a:t>宽带接入技术是相对于早期的接入方式，主要包括：</a:t>
            </a:r>
          </a:p>
        </p:txBody>
      </p:sp>
      <p:sp>
        <p:nvSpPr>
          <p:cNvPr id="5" name="文本框 4">
            <a:extLst>
              <a:ext uri="{FF2B5EF4-FFF2-40B4-BE49-F238E27FC236}">
                <a16:creationId xmlns:a16="http://schemas.microsoft.com/office/drawing/2014/main" id="{336EE8E0-B1DD-4A7C-B424-CB3651536A6A}"/>
              </a:ext>
            </a:extLst>
          </p:cNvPr>
          <p:cNvSpPr txBox="1"/>
          <p:nvPr/>
        </p:nvSpPr>
        <p:spPr>
          <a:xfrm>
            <a:off x="1259632" y="4750420"/>
            <a:ext cx="3384376" cy="830997"/>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latin typeface="+mn-ea"/>
                <a:ea typeface="+mn-ea"/>
              </a:rPr>
              <a:t>用户数字线技术</a:t>
            </a:r>
            <a:endParaRPr lang="en-US" altLang="zh-CN" sz="2400" dirty="0">
              <a:latin typeface="+mn-ea"/>
              <a:ea typeface="+mn-ea"/>
            </a:endParaRPr>
          </a:p>
          <a:p>
            <a:pPr marL="342900" indent="-342900">
              <a:buFont typeface="Wingdings" panose="05000000000000000000" pitchFamily="2" charset="2"/>
              <a:buChar char="u"/>
            </a:pPr>
            <a:r>
              <a:rPr lang="zh-CN" altLang="en-US" sz="2400" dirty="0">
                <a:latin typeface="+mn-ea"/>
                <a:ea typeface="+mn-ea"/>
              </a:rPr>
              <a:t>光纤同轴混合技术</a:t>
            </a:r>
            <a:endParaRPr lang="en-US" altLang="zh-CN" sz="2400" dirty="0">
              <a:latin typeface="+mn-ea"/>
              <a:ea typeface="+mn-ea"/>
            </a:endParaRPr>
          </a:p>
        </p:txBody>
      </p:sp>
      <p:sp>
        <p:nvSpPr>
          <p:cNvPr id="7" name="文本框 6">
            <a:extLst>
              <a:ext uri="{FF2B5EF4-FFF2-40B4-BE49-F238E27FC236}">
                <a16:creationId xmlns:a16="http://schemas.microsoft.com/office/drawing/2014/main" id="{0FEC809A-E3F5-4A1B-A052-20871EC0791D}"/>
              </a:ext>
            </a:extLst>
          </p:cNvPr>
          <p:cNvSpPr txBox="1"/>
          <p:nvPr/>
        </p:nvSpPr>
        <p:spPr>
          <a:xfrm>
            <a:off x="5177830" y="4750419"/>
            <a:ext cx="2880320" cy="830997"/>
          </a:xfrm>
          <a:prstGeom prst="rect">
            <a:avLst/>
          </a:prstGeom>
          <a:noFill/>
        </p:spPr>
        <p:txBody>
          <a:bodyPr wrap="square">
            <a:spAutoFit/>
          </a:bodyPr>
          <a:lstStyle/>
          <a:p>
            <a:pPr marL="342900" indent="-342900">
              <a:buFont typeface="Wingdings" panose="05000000000000000000" pitchFamily="2" charset="2"/>
              <a:buChar char="u"/>
            </a:pPr>
            <a:r>
              <a:rPr lang="zh-CN" altLang="en-US" sz="2400" dirty="0">
                <a:latin typeface="+mn-ea"/>
                <a:ea typeface="+mn-ea"/>
              </a:rPr>
              <a:t>无线技术</a:t>
            </a:r>
            <a:endParaRPr lang="en-US" altLang="zh-CN" sz="2400" dirty="0">
              <a:latin typeface="+mn-ea"/>
              <a:ea typeface="+mn-ea"/>
            </a:endParaRPr>
          </a:p>
          <a:p>
            <a:pPr marL="342900" indent="-342900">
              <a:buFont typeface="Wingdings" panose="05000000000000000000" pitchFamily="2" charset="2"/>
              <a:buChar char="u"/>
            </a:pPr>
            <a:r>
              <a:rPr lang="zh-CN" altLang="en-US" sz="2400" dirty="0">
                <a:latin typeface="+mn-ea"/>
                <a:ea typeface="+mn-ea"/>
              </a:rPr>
              <a:t>光纤入户技术</a:t>
            </a:r>
          </a:p>
        </p:txBody>
      </p:sp>
    </p:spTree>
    <p:extLst>
      <p:ext uri="{BB962C8B-B14F-4D97-AF65-F5344CB8AC3E}">
        <p14:creationId xmlns:p14="http://schemas.microsoft.com/office/powerpoint/2010/main" val="227495561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4294967295"/>
          </p:nvPr>
        </p:nvSpPr>
        <p:spPr>
          <a:xfrm>
            <a:off x="755576" y="1340768"/>
            <a:ext cx="7988300" cy="4819781"/>
          </a:xfrm>
        </p:spPr>
        <p:txBody>
          <a:bodyPr/>
          <a:lstStyle/>
          <a:p>
            <a:r>
              <a:rPr lang="zh-CN" altLang="en-US" sz="2400" dirty="0">
                <a:solidFill>
                  <a:srgbClr val="FF0000"/>
                </a:solidFill>
                <a:latin typeface="+mn-ea"/>
              </a:rPr>
              <a:t>数字用户线</a:t>
            </a:r>
            <a:r>
              <a:rPr lang="en-US" altLang="zh-CN" sz="2400" dirty="0">
                <a:latin typeface="+mn-ea"/>
              </a:rPr>
              <a:t>(Digital Subscriber Line</a:t>
            </a:r>
            <a:r>
              <a:rPr lang="zh-CN" altLang="en-US" sz="2400" dirty="0">
                <a:latin typeface="+mn-ea"/>
              </a:rPr>
              <a:t>，</a:t>
            </a:r>
            <a:r>
              <a:rPr lang="en-US" altLang="zh-CN" sz="2400" dirty="0">
                <a:latin typeface="+mn-ea"/>
              </a:rPr>
              <a:t>DSL)</a:t>
            </a:r>
            <a:r>
              <a:rPr lang="zh-CN" altLang="en-US" sz="2400" dirty="0">
                <a:latin typeface="+mn-ea"/>
              </a:rPr>
              <a:t>是基于普通电话线的宽带接入技术，即利用数字技术对现有的模拟电话用户线进行改造，从而解决接入计算机网络的“最后一公里”问题。</a:t>
            </a:r>
            <a:endParaRPr lang="en-US" altLang="zh-CN" sz="2400" dirty="0">
              <a:latin typeface="+mn-ea"/>
            </a:endParaRPr>
          </a:p>
          <a:p>
            <a:r>
              <a:rPr lang="zh-CN" altLang="en-US" sz="2400" dirty="0">
                <a:latin typeface="+mn-ea"/>
              </a:rPr>
              <a:t>除了</a:t>
            </a:r>
            <a:r>
              <a:rPr lang="en-US" altLang="zh-CN" sz="2400" dirty="0">
                <a:latin typeface="+mn-ea"/>
              </a:rPr>
              <a:t>300-3400Hz</a:t>
            </a:r>
            <a:r>
              <a:rPr lang="zh-CN" altLang="en-US" sz="2400" dirty="0">
                <a:latin typeface="+mn-ea"/>
              </a:rPr>
              <a:t>的语音信号低段频带外，普通铜质电话线还有大量高段频带空闲。</a:t>
            </a:r>
            <a:r>
              <a:rPr lang="en-US" altLang="zh-CN" sz="2400" dirty="0">
                <a:latin typeface="+mn-ea"/>
              </a:rPr>
              <a:t>DSL</a:t>
            </a:r>
            <a:r>
              <a:rPr lang="zh-CN" altLang="en-US" sz="2400" dirty="0">
                <a:latin typeface="+mn-ea"/>
              </a:rPr>
              <a:t>技术是同时使用高段频带和低段频带，实现了传统语音服务与网络接入的并行。</a:t>
            </a:r>
            <a:endParaRPr lang="en-US" altLang="zh-CN" sz="2400" dirty="0">
              <a:latin typeface="+mn-ea"/>
            </a:endParaRPr>
          </a:p>
          <a:p>
            <a:r>
              <a:rPr lang="en-US" altLang="zh-CN" sz="2400" dirty="0">
                <a:latin typeface="+mn-ea"/>
              </a:rPr>
              <a:t>xDSL</a:t>
            </a:r>
            <a:r>
              <a:rPr lang="zh-CN" altLang="en-US" sz="2400" dirty="0">
                <a:latin typeface="+mn-ea"/>
              </a:rPr>
              <a:t>技术是特指一系列使用</a:t>
            </a:r>
            <a:r>
              <a:rPr lang="en-US" altLang="zh-CN" sz="2400" dirty="0">
                <a:latin typeface="+mn-ea"/>
              </a:rPr>
              <a:t>DSL</a:t>
            </a:r>
            <a:r>
              <a:rPr lang="zh-CN" altLang="en-US" sz="2400" dirty="0">
                <a:latin typeface="+mn-ea"/>
              </a:rPr>
              <a:t>思想的具体技术，如</a:t>
            </a:r>
            <a:r>
              <a:rPr lang="en-US" altLang="zh-CN" sz="2400" dirty="0">
                <a:latin typeface="+mn-ea"/>
              </a:rPr>
              <a:t>ADSL</a:t>
            </a:r>
            <a:r>
              <a:rPr lang="zh-CN" altLang="en-US" sz="2400" dirty="0">
                <a:latin typeface="+mn-ea"/>
              </a:rPr>
              <a:t>（</a:t>
            </a:r>
            <a:r>
              <a:rPr lang="en-US" altLang="zh-CN" sz="2400" dirty="0">
                <a:latin typeface="+mn-ea"/>
              </a:rPr>
              <a:t>Asymmetric DSL</a:t>
            </a:r>
            <a:r>
              <a:rPr lang="zh-CN" altLang="en-US" sz="2400" dirty="0">
                <a:latin typeface="+mn-ea"/>
              </a:rPr>
              <a:t>，非对称用户数字线</a:t>
            </a:r>
            <a:r>
              <a:rPr lang="en-US" altLang="zh-CN" sz="2400" dirty="0">
                <a:latin typeface="+mn-ea"/>
              </a:rPr>
              <a:t>)</a:t>
            </a:r>
            <a:r>
              <a:rPr lang="zh-CN" altLang="en-US" sz="2400" dirty="0">
                <a:latin typeface="+mn-ea"/>
              </a:rPr>
              <a:t>、</a:t>
            </a:r>
            <a:r>
              <a:rPr lang="en-US" altLang="zh-CN" sz="2400" dirty="0">
                <a:latin typeface="+mn-ea"/>
              </a:rPr>
              <a:t>HDSL (High speed DSL</a:t>
            </a:r>
            <a:r>
              <a:rPr lang="zh-CN" altLang="en-US" sz="2400" dirty="0">
                <a:latin typeface="+mn-ea"/>
              </a:rPr>
              <a:t>，高速数字用户线）、</a:t>
            </a:r>
            <a:r>
              <a:rPr lang="en-US" altLang="zh-CN" sz="2400" dirty="0">
                <a:latin typeface="+mn-ea"/>
              </a:rPr>
              <a:t>VDSL (Very high speed DSL</a:t>
            </a:r>
            <a:r>
              <a:rPr lang="zh-CN" altLang="en-US" sz="2400" dirty="0">
                <a:latin typeface="+mn-ea"/>
              </a:rPr>
              <a:t>，甚高速数字用户线）等。</a:t>
            </a:r>
          </a:p>
          <a:p>
            <a:pPr marL="0" indent="0">
              <a:buNone/>
            </a:pPr>
            <a:endParaRPr lang="zh-CN" altLang="en-US" sz="2400" dirty="0">
              <a:solidFill>
                <a:srgbClr val="FF0000"/>
              </a:solidFill>
              <a:latin typeface="+mn-ea"/>
            </a:endParaRPr>
          </a:p>
        </p:txBody>
      </p:sp>
      <p:sp>
        <p:nvSpPr>
          <p:cNvPr id="6" name="Rectangle 2">
            <a:extLst>
              <a:ext uri="{FF2B5EF4-FFF2-40B4-BE49-F238E27FC236}">
                <a16:creationId xmlns:a16="http://schemas.microsoft.com/office/drawing/2014/main" id="{D415A950-3C11-4040-9459-A4A50D6A7F79}"/>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a:lstStyle>
          <a:p>
            <a:pPr eaLnBrk="1" hangingPunct="1"/>
            <a:r>
              <a:rPr lang="en-US" altLang="zh-CN" kern="0" dirty="0"/>
              <a:t>3.4.1 </a:t>
            </a:r>
            <a:r>
              <a:rPr lang="zh-CN" altLang="en-US" kern="0" dirty="0"/>
              <a:t>用户数字线技术</a:t>
            </a:r>
          </a:p>
        </p:txBody>
      </p:sp>
    </p:spTree>
    <p:extLst>
      <p:ext uri="{BB962C8B-B14F-4D97-AF65-F5344CB8AC3E}">
        <p14:creationId xmlns:p14="http://schemas.microsoft.com/office/powerpoint/2010/main" val="220479084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1D8BCB12-CD92-4736-BBBF-F51C2ED12112}"/>
              </a:ext>
            </a:extLst>
          </p:cNvPr>
          <p:cNvGrpSpPr/>
          <p:nvPr/>
        </p:nvGrpSpPr>
        <p:grpSpPr>
          <a:xfrm>
            <a:off x="755576" y="1556792"/>
            <a:ext cx="7992888" cy="3888432"/>
            <a:chOff x="1158746" y="1838497"/>
            <a:chExt cx="7592317" cy="3702102"/>
          </a:xfrm>
        </p:grpSpPr>
        <p:sp>
          <p:nvSpPr>
            <p:cNvPr id="7" name="矩形 6">
              <a:extLst>
                <a:ext uri="{FF2B5EF4-FFF2-40B4-BE49-F238E27FC236}">
                  <a16:creationId xmlns:a16="http://schemas.microsoft.com/office/drawing/2014/main" id="{F8EB86D6-8947-4CE0-B363-370E5D63AC79}"/>
                </a:ext>
              </a:extLst>
            </p:cNvPr>
            <p:cNvSpPr/>
            <p:nvPr/>
          </p:nvSpPr>
          <p:spPr bwMode="auto">
            <a:xfrm>
              <a:off x="2892218" y="3311043"/>
              <a:ext cx="1296144" cy="57606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9" name="直接连接符 8">
              <a:extLst>
                <a:ext uri="{FF2B5EF4-FFF2-40B4-BE49-F238E27FC236}">
                  <a16:creationId xmlns:a16="http://schemas.microsoft.com/office/drawing/2014/main" id="{4738E6B6-934E-470E-811B-CABF06B5A732}"/>
                </a:ext>
              </a:extLst>
            </p:cNvPr>
            <p:cNvCxnSpPr>
              <a:stCxn id="7" idx="1"/>
              <a:endCxn id="7" idx="3"/>
            </p:cNvCxnSpPr>
            <p:nvPr/>
          </p:nvCxnSpPr>
          <p:spPr bwMode="auto">
            <a:xfrm>
              <a:off x="2892218" y="3599075"/>
              <a:ext cx="1296144"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214DD3FB-C0FF-4D75-BEB7-09B9987590CD}"/>
                </a:ext>
              </a:extLst>
            </p:cNvPr>
            <p:cNvSpPr/>
            <p:nvPr/>
          </p:nvSpPr>
          <p:spPr bwMode="auto">
            <a:xfrm>
              <a:off x="1462537" y="3416543"/>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nvGrpSpPr>
            <p:cNvPr id="17" name="组合 16">
              <a:extLst>
                <a:ext uri="{FF2B5EF4-FFF2-40B4-BE49-F238E27FC236}">
                  <a16:creationId xmlns:a16="http://schemas.microsoft.com/office/drawing/2014/main" id="{C797E05E-77A6-4F96-9D12-CC6375D37B84}"/>
                </a:ext>
              </a:extLst>
            </p:cNvPr>
            <p:cNvGrpSpPr/>
            <p:nvPr/>
          </p:nvGrpSpPr>
          <p:grpSpPr>
            <a:xfrm>
              <a:off x="3036234" y="4677873"/>
              <a:ext cx="1152128" cy="360040"/>
              <a:chOff x="6876256" y="3356992"/>
              <a:chExt cx="1152128" cy="360040"/>
            </a:xfrm>
          </p:grpSpPr>
          <p:sp>
            <p:nvSpPr>
              <p:cNvPr id="12" name="矩形 11">
                <a:extLst>
                  <a:ext uri="{FF2B5EF4-FFF2-40B4-BE49-F238E27FC236}">
                    <a16:creationId xmlns:a16="http://schemas.microsoft.com/office/drawing/2014/main" id="{C6D7E1E7-B0C3-4910-B534-481B4AF50909}"/>
                  </a:ext>
                </a:extLst>
              </p:cNvPr>
              <p:cNvSpPr/>
              <p:nvPr/>
            </p:nvSpPr>
            <p:spPr bwMode="auto">
              <a:xfrm>
                <a:off x="6876256" y="3356992"/>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4" name="直接连接符 13">
                <a:extLst>
                  <a:ext uri="{FF2B5EF4-FFF2-40B4-BE49-F238E27FC236}">
                    <a16:creationId xmlns:a16="http://schemas.microsoft.com/office/drawing/2014/main" id="{C79135A8-6942-4AAA-B382-AFE320C56793}"/>
                  </a:ext>
                </a:extLst>
              </p:cNvPr>
              <p:cNvCxnSpPr>
                <a:cxnSpLocks/>
              </p:cNvCxnSpPr>
              <p:nvPr/>
            </p:nvCxnSpPr>
            <p:spPr bwMode="auto">
              <a:xfrm>
                <a:off x="6948264" y="3536195"/>
                <a:ext cx="576064" cy="0"/>
              </a:xfrm>
              <a:prstGeom prst="line">
                <a:avLst/>
              </a:prstGeom>
              <a:ln w="28575">
                <a:solidFill>
                  <a:schemeClr val="tx1"/>
                </a:solidFill>
                <a:prstDash val="dashDot"/>
              </a:ln>
            </p:spPr>
            <p:style>
              <a:lnRef idx="1">
                <a:schemeClr val="dk1"/>
              </a:lnRef>
              <a:fillRef idx="0">
                <a:schemeClr val="dk1"/>
              </a:fillRef>
              <a:effectRef idx="0">
                <a:schemeClr val="dk1"/>
              </a:effectRef>
              <a:fontRef idx="minor">
                <a:schemeClr val="tx1"/>
              </a:fontRef>
            </p:style>
          </p:cxnSp>
        </p:grpSp>
        <p:grpSp>
          <p:nvGrpSpPr>
            <p:cNvPr id="18" name="组合 17">
              <a:extLst>
                <a:ext uri="{FF2B5EF4-FFF2-40B4-BE49-F238E27FC236}">
                  <a16:creationId xmlns:a16="http://schemas.microsoft.com/office/drawing/2014/main" id="{A3989FC7-9A94-4077-8882-5C0BD8DE203D}"/>
                </a:ext>
              </a:extLst>
            </p:cNvPr>
            <p:cNvGrpSpPr/>
            <p:nvPr/>
          </p:nvGrpSpPr>
          <p:grpSpPr>
            <a:xfrm>
              <a:off x="6337334" y="3046579"/>
              <a:ext cx="1152128" cy="360040"/>
              <a:chOff x="6876256" y="3356992"/>
              <a:chExt cx="1152128" cy="360040"/>
            </a:xfrm>
          </p:grpSpPr>
          <p:sp>
            <p:nvSpPr>
              <p:cNvPr id="19" name="矩形 18">
                <a:extLst>
                  <a:ext uri="{FF2B5EF4-FFF2-40B4-BE49-F238E27FC236}">
                    <a16:creationId xmlns:a16="http://schemas.microsoft.com/office/drawing/2014/main" id="{C2619694-19D9-4A95-AAE2-E2503DB5E1EF}"/>
                  </a:ext>
                </a:extLst>
              </p:cNvPr>
              <p:cNvSpPr/>
              <p:nvPr/>
            </p:nvSpPr>
            <p:spPr bwMode="auto">
              <a:xfrm>
                <a:off x="6876256" y="3356992"/>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20" name="直接连接符 19">
                <a:extLst>
                  <a:ext uri="{FF2B5EF4-FFF2-40B4-BE49-F238E27FC236}">
                    <a16:creationId xmlns:a16="http://schemas.microsoft.com/office/drawing/2014/main" id="{15F86A7A-5249-449C-967D-CB56C5105A5C}"/>
                  </a:ext>
                </a:extLst>
              </p:cNvPr>
              <p:cNvCxnSpPr>
                <a:cxnSpLocks/>
              </p:cNvCxnSpPr>
              <p:nvPr/>
            </p:nvCxnSpPr>
            <p:spPr bwMode="auto">
              <a:xfrm>
                <a:off x="6948264" y="3536195"/>
                <a:ext cx="576064" cy="0"/>
              </a:xfrm>
              <a:prstGeom prst="line">
                <a:avLst/>
              </a:prstGeom>
              <a:ln w="28575">
                <a:solidFill>
                  <a:schemeClr val="tx1"/>
                </a:solidFill>
                <a:prstDash val="dashDot"/>
              </a:ln>
            </p:spPr>
            <p:style>
              <a:lnRef idx="1">
                <a:schemeClr val="dk1"/>
              </a:lnRef>
              <a:fillRef idx="0">
                <a:schemeClr val="dk1"/>
              </a:fillRef>
              <a:effectRef idx="0">
                <a:schemeClr val="dk1"/>
              </a:effectRef>
              <a:fontRef idx="minor">
                <a:schemeClr val="tx1"/>
              </a:fontRef>
            </p:style>
          </p:cxnSp>
        </p:grpSp>
        <p:sp>
          <p:nvSpPr>
            <p:cNvPr id="24" name="矩形 23">
              <a:extLst>
                <a:ext uri="{FF2B5EF4-FFF2-40B4-BE49-F238E27FC236}">
                  <a16:creationId xmlns:a16="http://schemas.microsoft.com/office/drawing/2014/main" id="{6D66C6B3-CE4A-49ED-82C3-3EBBEA85EBE6}"/>
                </a:ext>
              </a:extLst>
            </p:cNvPr>
            <p:cNvSpPr/>
            <p:nvPr/>
          </p:nvSpPr>
          <p:spPr bwMode="auto">
            <a:xfrm>
              <a:off x="6334468" y="2322604"/>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nvGrpSpPr>
            <p:cNvPr id="29" name="组合 28">
              <a:extLst>
                <a:ext uri="{FF2B5EF4-FFF2-40B4-BE49-F238E27FC236}">
                  <a16:creationId xmlns:a16="http://schemas.microsoft.com/office/drawing/2014/main" id="{1B90DB19-5BC1-40E9-A461-4AFD149F829B}"/>
                </a:ext>
              </a:extLst>
            </p:cNvPr>
            <p:cNvGrpSpPr/>
            <p:nvPr/>
          </p:nvGrpSpPr>
          <p:grpSpPr>
            <a:xfrm>
              <a:off x="6486814" y="2471886"/>
              <a:ext cx="421120" cy="72009"/>
              <a:chOff x="1862899" y="2420887"/>
              <a:chExt cx="421120" cy="144016"/>
            </a:xfrm>
          </p:grpSpPr>
          <p:sp>
            <p:nvSpPr>
              <p:cNvPr id="25" name="椭圆 24">
                <a:extLst>
                  <a:ext uri="{FF2B5EF4-FFF2-40B4-BE49-F238E27FC236}">
                    <a16:creationId xmlns:a16="http://schemas.microsoft.com/office/drawing/2014/main" id="{6B687775-1937-4033-9C43-5ABD5FED571F}"/>
                  </a:ext>
                </a:extLst>
              </p:cNvPr>
              <p:cNvSpPr/>
              <p:nvPr/>
            </p:nvSpPr>
            <p:spPr bwMode="auto">
              <a:xfrm>
                <a:off x="1862899" y="2420888"/>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6" name="椭圆 25">
                <a:extLst>
                  <a:ext uri="{FF2B5EF4-FFF2-40B4-BE49-F238E27FC236}">
                    <a16:creationId xmlns:a16="http://schemas.microsoft.com/office/drawing/2014/main" id="{12608B0D-E478-4CE6-8AED-58D4F5C13252}"/>
                  </a:ext>
                </a:extLst>
              </p:cNvPr>
              <p:cNvSpPr/>
              <p:nvPr/>
            </p:nvSpPr>
            <p:spPr bwMode="auto">
              <a:xfrm>
                <a:off x="1979712" y="2420887"/>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7" name="椭圆 26">
                <a:extLst>
                  <a:ext uri="{FF2B5EF4-FFF2-40B4-BE49-F238E27FC236}">
                    <a16:creationId xmlns:a16="http://schemas.microsoft.com/office/drawing/2014/main" id="{B232D8FA-9A3D-4DE6-B145-98898E717ABD}"/>
                  </a:ext>
                </a:extLst>
              </p:cNvPr>
              <p:cNvSpPr/>
              <p:nvPr/>
            </p:nvSpPr>
            <p:spPr bwMode="auto">
              <a:xfrm>
                <a:off x="2121487" y="2420888"/>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8" name="椭圆 27">
                <a:extLst>
                  <a:ext uri="{FF2B5EF4-FFF2-40B4-BE49-F238E27FC236}">
                    <a16:creationId xmlns:a16="http://schemas.microsoft.com/office/drawing/2014/main" id="{25675D07-36F6-45FF-80C3-27153ED4ABC9}"/>
                  </a:ext>
                </a:extLst>
              </p:cNvPr>
              <p:cNvSpPr/>
              <p:nvPr/>
            </p:nvSpPr>
            <p:spPr bwMode="auto">
              <a:xfrm>
                <a:off x="2238300" y="2420887"/>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sp>
          <p:nvSpPr>
            <p:cNvPr id="30" name="文本框 29">
              <a:extLst>
                <a:ext uri="{FF2B5EF4-FFF2-40B4-BE49-F238E27FC236}">
                  <a16:creationId xmlns:a16="http://schemas.microsoft.com/office/drawing/2014/main" id="{0FB4B832-F040-4D74-A5C0-9DF525C40E6C}"/>
                </a:ext>
              </a:extLst>
            </p:cNvPr>
            <p:cNvSpPr txBox="1"/>
            <p:nvPr/>
          </p:nvSpPr>
          <p:spPr>
            <a:xfrm>
              <a:off x="6486814" y="2006410"/>
              <a:ext cx="910865" cy="307777"/>
            </a:xfrm>
            <a:prstGeom prst="rect">
              <a:avLst/>
            </a:prstGeom>
            <a:noFill/>
          </p:spPr>
          <p:txBody>
            <a:bodyPr wrap="square" rtlCol="0">
              <a:spAutoFit/>
            </a:bodyPr>
            <a:lstStyle/>
            <a:p>
              <a:r>
                <a:rPr lang="en-US" altLang="zh-CN" sz="1400" dirty="0">
                  <a:latin typeface="+mn-ea"/>
                  <a:ea typeface="+mn-ea"/>
                </a:rPr>
                <a:t>ATU-R</a:t>
              </a:r>
              <a:endParaRPr lang="zh-CN" altLang="en-US" sz="1400" dirty="0">
                <a:latin typeface="+mn-ea"/>
                <a:ea typeface="+mn-ea"/>
              </a:endParaRPr>
            </a:p>
          </p:txBody>
        </p:sp>
        <p:sp>
          <p:nvSpPr>
            <p:cNvPr id="31" name="文本框 30">
              <a:extLst>
                <a:ext uri="{FF2B5EF4-FFF2-40B4-BE49-F238E27FC236}">
                  <a16:creationId xmlns:a16="http://schemas.microsoft.com/office/drawing/2014/main" id="{7A35AA88-7B99-43FC-ABEB-EEA90A793F2F}"/>
                </a:ext>
              </a:extLst>
            </p:cNvPr>
            <p:cNvSpPr txBox="1"/>
            <p:nvPr/>
          </p:nvSpPr>
          <p:spPr>
            <a:xfrm>
              <a:off x="6409342" y="3490211"/>
              <a:ext cx="1152128" cy="307777"/>
            </a:xfrm>
            <a:prstGeom prst="rect">
              <a:avLst/>
            </a:prstGeom>
            <a:noFill/>
          </p:spPr>
          <p:txBody>
            <a:bodyPr wrap="square" rtlCol="0">
              <a:spAutoFit/>
            </a:bodyPr>
            <a:lstStyle/>
            <a:p>
              <a:r>
                <a:rPr lang="zh-CN" altLang="en-US" sz="1400" dirty="0"/>
                <a:t>语音分离器</a:t>
              </a:r>
            </a:p>
          </p:txBody>
        </p:sp>
        <p:sp>
          <p:nvSpPr>
            <p:cNvPr id="32" name="矩形 31">
              <a:extLst>
                <a:ext uri="{FF2B5EF4-FFF2-40B4-BE49-F238E27FC236}">
                  <a16:creationId xmlns:a16="http://schemas.microsoft.com/office/drawing/2014/main" id="{E3764EA6-27FA-4D4E-A5EB-868210EE8B03}"/>
                </a:ext>
              </a:extLst>
            </p:cNvPr>
            <p:cNvSpPr/>
            <p:nvPr/>
          </p:nvSpPr>
          <p:spPr bwMode="auto">
            <a:xfrm>
              <a:off x="6193826" y="1923146"/>
              <a:ext cx="1512168" cy="2016224"/>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33" name="文本框 32">
              <a:extLst>
                <a:ext uri="{FF2B5EF4-FFF2-40B4-BE49-F238E27FC236}">
                  <a16:creationId xmlns:a16="http://schemas.microsoft.com/office/drawing/2014/main" id="{49248510-7D04-4C97-AA4B-D3915BA71B4D}"/>
                </a:ext>
              </a:extLst>
            </p:cNvPr>
            <p:cNvSpPr txBox="1"/>
            <p:nvPr/>
          </p:nvSpPr>
          <p:spPr>
            <a:xfrm>
              <a:off x="3180250" y="3867362"/>
              <a:ext cx="910865" cy="307777"/>
            </a:xfrm>
            <a:prstGeom prst="rect">
              <a:avLst/>
            </a:prstGeom>
            <a:noFill/>
          </p:spPr>
          <p:txBody>
            <a:bodyPr wrap="square" rtlCol="0">
              <a:spAutoFit/>
            </a:bodyPr>
            <a:lstStyle/>
            <a:p>
              <a:r>
                <a:rPr lang="en-US" altLang="zh-CN" sz="1400" dirty="0">
                  <a:latin typeface="+mn-ea"/>
                  <a:ea typeface="+mn-ea"/>
                </a:rPr>
                <a:t>ATU-C</a:t>
              </a:r>
              <a:endParaRPr lang="zh-CN" altLang="en-US" sz="1400" dirty="0">
                <a:latin typeface="+mn-ea"/>
                <a:ea typeface="+mn-ea"/>
              </a:endParaRPr>
            </a:p>
          </p:txBody>
        </p:sp>
        <p:sp>
          <p:nvSpPr>
            <p:cNvPr id="34" name="文本框 33">
              <a:extLst>
                <a:ext uri="{FF2B5EF4-FFF2-40B4-BE49-F238E27FC236}">
                  <a16:creationId xmlns:a16="http://schemas.microsoft.com/office/drawing/2014/main" id="{2AE75219-6035-4AC8-BA28-F6FFF8C67AA2}"/>
                </a:ext>
              </a:extLst>
            </p:cNvPr>
            <p:cNvSpPr txBox="1"/>
            <p:nvPr/>
          </p:nvSpPr>
          <p:spPr>
            <a:xfrm>
              <a:off x="3036234" y="5088847"/>
              <a:ext cx="1152128" cy="307777"/>
            </a:xfrm>
            <a:prstGeom prst="rect">
              <a:avLst/>
            </a:prstGeom>
            <a:noFill/>
          </p:spPr>
          <p:txBody>
            <a:bodyPr wrap="square" rtlCol="0">
              <a:spAutoFit/>
            </a:bodyPr>
            <a:lstStyle/>
            <a:p>
              <a:r>
                <a:rPr lang="zh-CN" altLang="en-US" sz="1400" dirty="0"/>
                <a:t>语音分离器</a:t>
              </a:r>
            </a:p>
          </p:txBody>
        </p:sp>
        <p:sp>
          <p:nvSpPr>
            <p:cNvPr id="35" name="文本框 34">
              <a:extLst>
                <a:ext uri="{FF2B5EF4-FFF2-40B4-BE49-F238E27FC236}">
                  <a16:creationId xmlns:a16="http://schemas.microsoft.com/office/drawing/2014/main" id="{DA1CE12F-5297-473E-9F5C-73068AC26194}"/>
                </a:ext>
              </a:extLst>
            </p:cNvPr>
            <p:cNvSpPr txBox="1"/>
            <p:nvPr/>
          </p:nvSpPr>
          <p:spPr>
            <a:xfrm>
              <a:off x="1572547" y="3468806"/>
              <a:ext cx="936104" cy="307777"/>
            </a:xfrm>
            <a:prstGeom prst="rect">
              <a:avLst/>
            </a:prstGeom>
            <a:noFill/>
          </p:spPr>
          <p:txBody>
            <a:bodyPr wrap="square" rtlCol="0">
              <a:spAutoFit/>
            </a:bodyPr>
            <a:lstStyle/>
            <a:p>
              <a:r>
                <a:rPr lang="zh-CN" altLang="en-US" sz="1400" dirty="0"/>
                <a:t>网络设备</a:t>
              </a:r>
            </a:p>
          </p:txBody>
        </p:sp>
        <p:sp>
          <p:nvSpPr>
            <p:cNvPr id="36" name="文本框 35">
              <a:extLst>
                <a:ext uri="{FF2B5EF4-FFF2-40B4-BE49-F238E27FC236}">
                  <a16:creationId xmlns:a16="http://schemas.microsoft.com/office/drawing/2014/main" id="{D4C96B8A-26F4-4DA4-8A62-CDCCFCE3BCD2}"/>
                </a:ext>
              </a:extLst>
            </p:cNvPr>
            <p:cNvSpPr txBox="1"/>
            <p:nvPr/>
          </p:nvSpPr>
          <p:spPr>
            <a:xfrm>
              <a:off x="3092618" y="2999644"/>
              <a:ext cx="1008112" cy="307777"/>
            </a:xfrm>
            <a:prstGeom prst="rect">
              <a:avLst/>
            </a:prstGeom>
            <a:noFill/>
          </p:spPr>
          <p:txBody>
            <a:bodyPr wrap="square" rtlCol="0">
              <a:spAutoFit/>
            </a:bodyPr>
            <a:lstStyle/>
            <a:p>
              <a:r>
                <a:rPr lang="en-US" altLang="zh-CN" sz="1400" dirty="0"/>
                <a:t>DSLAM</a:t>
              </a:r>
              <a:endParaRPr lang="zh-CN" altLang="en-US" sz="1400" dirty="0"/>
            </a:p>
          </p:txBody>
        </p:sp>
        <p:sp>
          <p:nvSpPr>
            <p:cNvPr id="46" name="矩形 45">
              <a:extLst>
                <a:ext uri="{FF2B5EF4-FFF2-40B4-BE49-F238E27FC236}">
                  <a16:creationId xmlns:a16="http://schemas.microsoft.com/office/drawing/2014/main" id="{DDAC356B-FB73-4208-B647-466F3C50E3A2}"/>
                </a:ext>
              </a:extLst>
            </p:cNvPr>
            <p:cNvSpPr/>
            <p:nvPr/>
          </p:nvSpPr>
          <p:spPr bwMode="auto">
            <a:xfrm>
              <a:off x="1367861" y="2924944"/>
              <a:ext cx="2989470" cy="2615655"/>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48" name="直接连接符 47">
              <a:extLst>
                <a:ext uri="{FF2B5EF4-FFF2-40B4-BE49-F238E27FC236}">
                  <a16:creationId xmlns:a16="http://schemas.microsoft.com/office/drawing/2014/main" id="{ACA1DCD2-E6D8-4B39-A25E-CDA897CE1060}"/>
                </a:ext>
              </a:extLst>
            </p:cNvPr>
            <p:cNvCxnSpPr>
              <a:cxnSpLocks/>
              <a:stCxn id="11" idx="3"/>
              <a:endCxn id="7" idx="1"/>
            </p:cNvCxnSpPr>
            <p:nvPr/>
          </p:nvCxnSpPr>
          <p:spPr bwMode="auto">
            <a:xfrm>
              <a:off x="2614665" y="3596563"/>
              <a:ext cx="277553" cy="2512"/>
            </a:xfrm>
            <a:prstGeom prst="line">
              <a:avLst/>
            </a:prstGeom>
            <a:ln w="19050">
              <a:solidFill>
                <a:schemeClr val="tx2"/>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C5CA4AE-C7C2-423B-BF4C-3D625625C370}"/>
                </a:ext>
              </a:extLst>
            </p:cNvPr>
            <p:cNvCxnSpPr>
              <a:cxnSpLocks/>
              <a:stCxn id="33" idx="0"/>
              <a:endCxn id="12" idx="0"/>
            </p:cNvCxnSpPr>
            <p:nvPr/>
          </p:nvCxnSpPr>
          <p:spPr bwMode="auto">
            <a:xfrm flipH="1">
              <a:off x="3612298" y="3867362"/>
              <a:ext cx="23385" cy="8105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云形 57">
              <a:extLst>
                <a:ext uri="{FF2B5EF4-FFF2-40B4-BE49-F238E27FC236}">
                  <a16:creationId xmlns:a16="http://schemas.microsoft.com/office/drawing/2014/main" id="{4F2447D7-3318-4496-97FF-161030BE8B83}"/>
                </a:ext>
              </a:extLst>
            </p:cNvPr>
            <p:cNvSpPr/>
            <p:nvPr/>
          </p:nvSpPr>
          <p:spPr bwMode="auto">
            <a:xfrm>
              <a:off x="4904461" y="2229579"/>
              <a:ext cx="831161" cy="1806020"/>
            </a:xfrm>
            <a:prstGeom prst="cloud">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59" name="文本框 58">
              <a:extLst>
                <a:ext uri="{FF2B5EF4-FFF2-40B4-BE49-F238E27FC236}">
                  <a16:creationId xmlns:a16="http://schemas.microsoft.com/office/drawing/2014/main" id="{C6A11FAB-9198-4B6F-BFF5-AF89E1CB670B}"/>
                </a:ext>
              </a:extLst>
            </p:cNvPr>
            <p:cNvSpPr txBox="1"/>
            <p:nvPr/>
          </p:nvSpPr>
          <p:spPr>
            <a:xfrm>
              <a:off x="5124326" y="2413548"/>
              <a:ext cx="558788" cy="1279349"/>
            </a:xfrm>
            <a:prstGeom prst="rect">
              <a:avLst/>
            </a:prstGeom>
            <a:noFill/>
          </p:spPr>
          <p:txBody>
            <a:bodyPr wrap="square" rtlCol="0">
              <a:spAutoFit/>
            </a:bodyPr>
            <a:lstStyle/>
            <a:p>
              <a:r>
                <a:rPr lang="zh-CN" altLang="en-US" sz="1400" dirty="0"/>
                <a:t>用户接入网</a:t>
              </a:r>
            </a:p>
          </p:txBody>
        </p:sp>
        <p:cxnSp>
          <p:nvCxnSpPr>
            <p:cNvPr id="61" name="直接连接符 60">
              <a:extLst>
                <a:ext uri="{FF2B5EF4-FFF2-40B4-BE49-F238E27FC236}">
                  <a16:creationId xmlns:a16="http://schemas.microsoft.com/office/drawing/2014/main" id="{E51E967C-29E9-45DE-AB61-481769DCD7F9}"/>
                </a:ext>
              </a:extLst>
            </p:cNvPr>
            <p:cNvCxnSpPr>
              <a:stCxn id="58" idx="0"/>
              <a:endCxn id="19" idx="1"/>
            </p:cNvCxnSpPr>
            <p:nvPr/>
          </p:nvCxnSpPr>
          <p:spPr bwMode="auto">
            <a:xfrm>
              <a:off x="5734929" y="3132589"/>
              <a:ext cx="602405" cy="940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46902B9E-344A-45C0-BD4F-3F6EE992D5E1}"/>
                </a:ext>
              </a:extLst>
            </p:cNvPr>
            <p:cNvCxnSpPr>
              <a:stCxn id="58" idx="2"/>
              <a:endCxn id="12" idx="3"/>
            </p:cNvCxnSpPr>
            <p:nvPr/>
          </p:nvCxnSpPr>
          <p:spPr bwMode="auto">
            <a:xfrm flipH="1">
              <a:off x="4188362" y="3132589"/>
              <a:ext cx="718677" cy="1725304"/>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直接连接符 64">
              <a:extLst>
                <a:ext uri="{FF2B5EF4-FFF2-40B4-BE49-F238E27FC236}">
                  <a16:creationId xmlns:a16="http://schemas.microsoft.com/office/drawing/2014/main" id="{3C49CE06-9D17-4F20-9297-38739DE91975}"/>
                </a:ext>
              </a:extLst>
            </p:cNvPr>
            <p:cNvCxnSpPr>
              <a:stCxn id="19" idx="0"/>
              <a:endCxn id="24" idx="2"/>
            </p:cNvCxnSpPr>
            <p:nvPr/>
          </p:nvCxnSpPr>
          <p:spPr bwMode="auto">
            <a:xfrm flipH="1" flipV="1">
              <a:off x="6910532" y="2682644"/>
              <a:ext cx="2866" cy="363935"/>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67" name="图形 66" descr="笔记本电脑">
              <a:extLst>
                <a:ext uri="{FF2B5EF4-FFF2-40B4-BE49-F238E27FC236}">
                  <a16:creationId xmlns:a16="http://schemas.microsoft.com/office/drawing/2014/main" id="{E897A0B9-F940-4155-92A7-6671F7DCE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7462" y="1838497"/>
              <a:ext cx="643601" cy="643601"/>
            </a:xfrm>
            <a:prstGeom prst="rect">
              <a:avLst/>
            </a:prstGeom>
          </p:spPr>
        </p:pic>
        <p:cxnSp>
          <p:nvCxnSpPr>
            <p:cNvPr id="69" name="直接连接符 68">
              <a:extLst>
                <a:ext uri="{FF2B5EF4-FFF2-40B4-BE49-F238E27FC236}">
                  <a16:creationId xmlns:a16="http://schemas.microsoft.com/office/drawing/2014/main" id="{F047700F-8922-4578-871A-DC44EDED8091}"/>
                </a:ext>
              </a:extLst>
            </p:cNvPr>
            <p:cNvCxnSpPr>
              <a:endCxn id="24" idx="3"/>
            </p:cNvCxnSpPr>
            <p:nvPr/>
          </p:nvCxnSpPr>
          <p:spPr bwMode="auto">
            <a:xfrm flipH="1">
              <a:off x="7486596" y="2308133"/>
              <a:ext cx="901828" cy="194491"/>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73" name="图形 72" descr="电话">
              <a:extLst>
                <a:ext uri="{FF2B5EF4-FFF2-40B4-BE49-F238E27FC236}">
                  <a16:creationId xmlns:a16="http://schemas.microsoft.com/office/drawing/2014/main" id="{40D71152-6CB8-4B86-896E-70D0D005A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9038" y="3041458"/>
              <a:ext cx="514294" cy="514294"/>
            </a:xfrm>
            <a:prstGeom prst="rect">
              <a:avLst/>
            </a:prstGeom>
          </p:spPr>
        </p:pic>
        <p:cxnSp>
          <p:nvCxnSpPr>
            <p:cNvPr id="74" name="直接连接符 73">
              <a:extLst>
                <a:ext uri="{FF2B5EF4-FFF2-40B4-BE49-F238E27FC236}">
                  <a16:creationId xmlns:a16="http://schemas.microsoft.com/office/drawing/2014/main" id="{246D96DD-258B-43DB-8F24-009F33938A86}"/>
                </a:ext>
              </a:extLst>
            </p:cNvPr>
            <p:cNvCxnSpPr/>
            <p:nvPr/>
          </p:nvCxnSpPr>
          <p:spPr bwMode="auto">
            <a:xfrm flipH="1" flipV="1">
              <a:off x="7471359" y="3225782"/>
              <a:ext cx="917065" cy="137070"/>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 name="云形 76">
              <a:extLst>
                <a:ext uri="{FF2B5EF4-FFF2-40B4-BE49-F238E27FC236}">
                  <a16:creationId xmlns:a16="http://schemas.microsoft.com/office/drawing/2014/main" id="{5E2750B8-8B1F-4F34-A538-D2C86465B071}"/>
                </a:ext>
              </a:extLst>
            </p:cNvPr>
            <p:cNvSpPr/>
            <p:nvPr/>
          </p:nvSpPr>
          <p:spPr bwMode="auto">
            <a:xfrm>
              <a:off x="4904461" y="4397989"/>
              <a:ext cx="1582353" cy="825439"/>
            </a:xfrm>
            <a:prstGeom prst="cloud">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78" name="文本框 77">
              <a:extLst>
                <a:ext uri="{FF2B5EF4-FFF2-40B4-BE49-F238E27FC236}">
                  <a16:creationId xmlns:a16="http://schemas.microsoft.com/office/drawing/2014/main" id="{039B0A3F-6B65-4914-9CF9-BE2BCA6FC5B4}"/>
                </a:ext>
              </a:extLst>
            </p:cNvPr>
            <p:cNvSpPr txBox="1"/>
            <p:nvPr/>
          </p:nvSpPr>
          <p:spPr>
            <a:xfrm>
              <a:off x="5320041" y="4615643"/>
              <a:ext cx="1083094" cy="336671"/>
            </a:xfrm>
            <a:prstGeom prst="rect">
              <a:avLst/>
            </a:prstGeom>
            <a:noFill/>
          </p:spPr>
          <p:txBody>
            <a:bodyPr wrap="square" rtlCol="0">
              <a:spAutoFit/>
            </a:bodyPr>
            <a:lstStyle/>
            <a:p>
              <a:r>
                <a:rPr lang="en-US" altLang="zh-CN" sz="1400" dirty="0"/>
                <a:t>PSTN</a:t>
              </a:r>
              <a:endParaRPr lang="zh-CN" altLang="en-US" sz="1400" dirty="0"/>
            </a:p>
          </p:txBody>
        </p:sp>
        <p:cxnSp>
          <p:nvCxnSpPr>
            <p:cNvPr id="80" name="直接连接符 79">
              <a:extLst>
                <a:ext uri="{FF2B5EF4-FFF2-40B4-BE49-F238E27FC236}">
                  <a16:creationId xmlns:a16="http://schemas.microsoft.com/office/drawing/2014/main" id="{8AD36495-A51A-4E15-8F09-77FE38B6810D}"/>
                </a:ext>
              </a:extLst>
            </p:cNvPr>
            <p:cNvCxnSpPr>
              <a:stCxn id="12" idx="3"/>
            </p:cNvCxnSpPr>
            <p:nvPr/>
          </p:nvCxnSpPr>
          <p:spPr bwMode="auto">
            <a:xfrm flipV="1">
              <a:off x="4188362" y="4857076"/>
              <a:ext cx="815686" cy="817"/>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 name="云形 80">
              <a:extLst>
                <a:ext uri="{FF2B5EF4-FFF2-40B4-BE49-F238E27FC236}">
                  <a16:creationId xmlns:a16="http://schemas.microsoft.com/office/drawing/2014/main" id="{2BF04023-87EC-42B4-BFFA-F5A4DD0EC271}"/>
                </a:ext>
              </a:extLst>
            </p:cNvPr>
            <p:cNvSpPr/>
            <p:nvPr/>
          </p:nvSpPr>
          <p:spPr bwMode="auto">
            <a:xfrm>
              <a:off x="1158746" y="1880241"/>
              <a:ext cx="2304256" cy="698675"/>
            </a:xfrm>
            <a:prstGeom prst="cloud">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82" name="文本框 81">
              <a:extLst>
                <a:ext uri="{FF2B5EF4-FFF2-40B4-BE49-F238E27FC236}">
                  <a16:creationId xmlns:a16="http://schemas.microsoft.com/office/drawing/2014/main" id="{D3C26A4B-9663-4EB5-9602-162E8D1EFDB5}"/>
                </a:ext>
              </a:extLst>
            </p:cNvPr>
            <p:cNvSpPr txBox="1"/>
            <p:nvPr/>
          </p:nvSpPr>
          <p:spPr>
            <a:xfrm>
              <a:off x="1921562" y="2052878"/>
              <a:ext cx="1416989" cy="369332"/>
            </a:xfrm>
            <a:prstGeom prst="rect">
              <a:avLst/>
            </a:prstGeom>
            <a:noFill/>
          </p:spPr>
          <p:txBody>
            <a:bodyPr wrap="square" rtlCol="0">
              <a:spAutoFit/>
            </a:bodyPr>
            <a:lstStyle/>
            <a:p>
              <a:r>
                <a:rPr lang="zh-CN" altLang="en-US" dirty="0"/>
                <a:t>骨干网</a:t>
              </a:r>
            </a:p>
          </p:txBody>
        </p:sp>
        <p:cxnSp>
          <p:nvCxnSpPr>
            <p:cNvPr id="84" name="直接连接符 83">
              <a:extLst>
                <a:ext uri="{FF2B5EF4-FFF2-40B4-BE49-F238E27FC236}">
                  <a16:creationId xmlns:a16="http://schemas.microsoft.com/office/drawing/2014/main" id="{8079806D-E7C7-4FE2-92B3-7796B59A77E0}"/>
                </a:ext>
              </a:extLst>
            </p:cNvPr>
            <p:cNvCxnSpPr>
              <a:stCxn id="35" idx="2"/>
              <a:endCxn id="81" idx="1"/>
            </p:cNvCxnSpPr>
            <p:nvPr/>
          </p:nvCxnSpPr>
          <p:spPr bwMode="auto">
            <a:xfrm flipV="1">
              <a:off x="2040599" y="2578172"/>
              <a:ext cx="270275" cy="1198411"/>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8" name="标题 87">
            <a:extLst>
              <a:ext uri="{FF2B5EF4-FFF2-40B4-BE49-F238E27FC236}">
                <a16:creationId xmlns:a16="http://schemas.microsoft.com/office/drawing/2014/main" id="{F3E5B1ED-FA44-4A8B-8B1D-315CA20FB8CE}"/>
              </a:ext>
            </a:extLst>
          </p:cNvPr>
          <p:cNvSpPr>
            <a:spLocks noGrp="1"/>
          </p:cNvSpPr>
          <p:nvPr>
            <p:ph type="title"/>
          </p:nvPr>
        </p:nvSpPr>
        <p:spPr>
          <a:xfrm>
            <a:off x="1365884" y="155273"/>
            <a:ext cx="7086600" cy="685800"/>
          </a:xfrm>
        </p:spPr>
        <p:txBody>
          <a:bodyPr/>
          <a:lstStyle/>
          <a:p>
            <a:r>
              <a:rPr lang="zh-CN" altLang="en-US" dirty="0"/>
              <a:t>一、</a:t>
            </a:r>
            <a:r>
              <a:rPr lang="en-US" altLang="zh-CN" dirty="0"/>
              <a:t>DSL</a:t>
            </a:r>
            <a:r>
              <a:rPr lang="zh-CN" altLang="en-US" dirty="0"/>
              <a:t>的系统结构</a:t>
            </a:r>
          </a:p>
        </p:txBody>
      </p:sp>
    </p:spTree>
    <p:extLst>
      <p:ext uri="{BB962C8B-B14F-4D97-AF65-F5344CB8AC3E}">
        <p14:creationId xmlns:p14="http://schemas.microsoft.com/office/powerpoint/2010/main" val="922583166"/>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81433E-1974-4672-8205-6D9C038BA973}"/>
              </a:ext>
            </a:extLst>
          </p:cNvPr>
          <p:cNvSpPr>
            <a:spLocks noGrp="1"/>
          </p:cNvSpPr>
          <p:nvPr>
            <p:ph idx="1"/>
          </p:nvPr>
        </p:nvSpPr>
        <p:spPr>
          <a:xfrm>
            <a:off x="755576" y="1412776"/>
            <a:ext cx="7848872" cy="2825389"/>
          </a:xfrm>
        </p:spPr>
        <p:txBody>
          <a:bodyPr/>
          <a:lstStyle/>
          <a:p>
            <a:r>
              <a:rPr lang="en-US" altLang="zh-CN" sz="2400" b="0" dirty="0">
                <a:latin typeface="+mn-ea"/>
              </a:rPr>
              <a:t>xDSL</a:t>
            </a:r>
            <a:r>
              <a:rPr lang="zh-CN" altLang="en-US" sz="2400" b="0" dirty="0">
                <a:latin typeface="+mn-ea"/>
              </a:rPr>
              <a:t>系统由局端设备和用户端设备</a:t>
            </a:r>
            <a:r>
              <a:rPr lang="en-US" altLang="zh-CN" sz="2400" b="0" dirty="0">
                <a:latin typeface="+mn-ea"/>
              </a:rPr>
              <a:t>CPE(Customer Premises </a:t>
            </a:r>
            <a:r>
              <a:rPr lang="en-US" altLang="zh-CN" sz="2400" b="0" dirty="0" err="1">
                <a:latin typeface="+mn-ea"/>
              </a:rPr>
              <a:t>gquipment</a:t>
            </a:r>
            <a:r>
              <a:rPr lang="en-US" altLang="zh-CN" sz="2400" b="0" dirty="0">
                <a:latin typeface="+mn-ea"/>
              </a:rPr>
              <a:t>)</a:t>
            </a:r>
            <a:r>
              <a:rPr lang="zh-CN" altLang="en-US" sz="2400" b="0" dirty="0">
                <a:latin typeface="+mn-ea"/>
              </a:rPr>
              <a:t>组成</a:t>
            </a:r>
            <a:endParaRPr lang="en-US" altLang="zh-CN" sz="2400" b="0" dirty="0">
              <a:latin typeface="+mn-ea"/>
            </a:endParaRPr>
          </a:p>
          <a:p>
            <a:r>
              <a:rPr lang="zh-CN" altLang="en-US" sz="2400" b="0" dirty="0">
                <a:latin typeface="+mn-ea"/>
              </a:rPr>
              <a:t>局端系统主要包括：</a:t>
            </a:r>
            <a:r>
              <a:rPr lang="en-US" altLang="zh-CN" sz="2400" b="0" dirty="0">
                <a:latin typeface="+mn-ea"/>
              </a:rPr>
              <a:t> DSL</a:t>
            </a:r>
            <a:r>
              <a:rPr lang="zh-CN" altLang="en-US" sz="2400" b="0" dirty="0">
                <a:latin typeface="+mn-ea"/>
              </a:rPr>
              <a:t>接入复用器</a:t>
            </a:r>
            <a:r>
              <a:rPr lang="en-US" altLang="zh-CN" sz="2400" b="0" dirty="0">
                <a:latin typeface="+mn-ea"/>
              </a:rPr>
              <a:t>(Digital Subscriber Line Access Multiplexer</a:t>
            </a:r>
            <a:r>
              <a:rPr lang="zh-CN" altLang="en-US" sz="2400" b="0" dirty="0">
                <a:latin typeface="+mn-ea"/>
              </a:rPr>
              <a:t>，</a:t>
            </a:r>
            <a:r>
              <a:rPr lang="en-US" altLang="zh-CN" sz="2400" b="0" dirty="0">
                <a:latin typeface="+mn-ea"/>
              </a:rPr>
              <a:t>DSLAM)</a:t>
            </a:r>
            <a:r>
              <a:rPr lang="zh-CN" altLang="en-US" sz="2400" b="0" dirty="0">
                <a:latin typeface="+mn-ea"/>
              </a:rPr>
              <a:t>、语音分离器、中心收发器（</a:t>
            </a:r>
            <a:r>
              <a:rPr lang="en-US" altLang="zh-CN" sz="2400" b="0" dirty="0">
                <a:latin typeface="+mn-ea"/>
              </a:rPr>
              <a:t>ATU-C</a:t>
            </a:r>
            <a:r>
              <a:rPr lang="zh-CN" altLang="en-US" sz="2400" b="0" dirty="0">
                <a:latin typeface="+mn-ea"/>
              </a:rPr>
              <a:t>）等</a:t>
            </a:r>
            <a:endParaRPr lang="en-US" altLang="zh-CN" sz="2400" b="0" dirty="0">
              <a:latin typeface="+mn-ea"/>
            </a:endParaRPr>
          </a:p>
          <a:p>
            <a:r>
              <a:rPr lang="zh-CN" altLang="en-US" sz="2400" b="0" dirty="0">
                <a:latin typeface="+mn-ea"/>
              </a:rPr>
              <a:t>用户端设备</a:t>
            </a:r>
            <a:r>
              <a:rPr lang="en-US" altLang="zh-CN" sz="2400" b="0" dirty="0">
                <a:latin typeface="+mn-ea"/>
              </a:rPr>
              <a:t> (Customer Premises Equipment</a:t>
            </a:r>
            <a:r>
              <a:rPr lang="zh-CN" altLang="en-US" sz="2400" b="0" dirty="0">
                <a:latin typeface="+mn-ea"/>
              </a:rPr>
              <a:t>，</a:t>
            </a:r>
            <a:r>
              <a:rPr lang="en-US" altLang="zh-CN" sz="2400" b="0" dirty="0">
                <a:latin typeface="+mn-ea"/>
              </a:rPr>
              <a:t>CPE)</a:t>
            </a:r>
            <a:r>
              <a:rPr lang="zh-CN" altLang="en-US" sz="2400" b="0" dirty="0">
                <a:latin typeface="+mn-ea"/>
              </a:rPr>
              <a:t>主要包括语音分离器和远端收发器（</a:t>
            </a:r>
            <a:r>
              <a:rPr lang="en-US" altLang="zh-CN" sz="2400" b="0" dirty="0">
                <a:latin typeface="+mn-ea"/>
              </a:rPr>
              <a:t>ATU-R</a:t>
            </a:r>
            <a:r>
              <a:rPr lang="zh-CN" altLang="en-US" sz="2400" b="0" dirty="0">
                <a:latin typeface="+mn-ea"/>
              </a:rPr>
              <a:t>）</a:t>
            </a:r>
          </a:p>
        </p:txBody>
      </p:sp>
    </p:spTree>
    <p:extLst>
      <p:ext uri="{BB962C8B-B14F-4D97-AF65-F5344CB8AC3E}">
        <p14:creationId xmlns:p14="http://schemas.microsoft.com/office/powerpoint/2010/main" val="751163969"/>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ED30E-B34D-48B7-8C10-D23A81712694}"/>
              </a:ext>
            </a:extLst>
          </p:cNvPr>
          <p:cNvSpPr>
            <a:spLocks noGrp="1"/>
          </p:cNvSpPr>
          <p:nvPr>
            <p:ph type="title"/>
          </p:nvPr>
        </p:nvSpPr>
        <p:spPr/>
        <p:txBody>
          <a:bodyPr/>
          <a:lstStyle/>
          <a:p>
            <a:r>
              <a:rPr lang="zh-CN" altLang="en-US" dirty="0"/>
              <a:t>二、</a:t>
            </a:r>
            <a:r>
              <a:rPr lang="en-US" altLang="zh-CN" dirty="0"/>
              <a:t>ADSL</a:t>
            </a:r>
            <a:endParaRPr lang="zh-CN" altLang="en-US" dirty="0"/>
          </a:p>
        </p:txBody>
      </p:sp>
      <p:sp>
        <p:nvSpPr>
          <p:cNvPr id="3" name="内容占位符 2">
            <a:extLst>
              <a:ext uri="{FF2B5EF4-FFF2-40B4-BE49-F238E27FC236}">
                <a16:creationId xmlns:a16="http://schemas.microsoft.com/office/drawing/2014/main" id="{5E9ADA25-70D4-4BEB-A2A3-2BA8BC572F16}"/>
              </a:ext>
            </a:extLst>
          </p:cNvPr>
          <p:cNvSpPr>
            <a:spLocks noGrp="1"/>
          </p:cNvSpPr>
          <p:nvPr>
            <p:ph idx="1"/>
          </p:nvPr>
        </p:nvSpPr>
        <p:spPr>
          <a:xfrm>
            <a:off x="914400" y="1524000"/>
            <a:ext cx="7391400" cy="3268587"/>
          </a:xfrm>
        </p:spPr>
        <p:txBody>
          <a:bodyPr/>
          <a:lstStyle/>
          <a:p>
            <a:r>
              <a:rPr lang="en-US" altLang="zh-CN" sz="2400" b="0" dirty="0">
                <a:latin typeface="+mn-ea"/>
              </a:rPr>
              <a:t>ADSL</a:t>
            </a:r>
            <a:r>
              <a:rPr lang="zh-CN" altLang="en-US" sz="2400" b="0" dirty="0">
                <a:latin typeface="+mn-ea"/>
              </a:rPr>
              <a:t>（</a:t>
            </a:r>
            <a:r>
              <a:rPr lang="en-US" altLang="zh-CN" sz="2400" b="0" dirty="0">
                <a:latin typeface="+mn-ea"/>
              </a:rPr>
              <a:t>Asymmetric Digital Subscriber Line</a:t>
            </a:r>
            <a:r>
              <a:rPr lang="zh-CN" altLang="en-US" sz="2400" b="0" dirty="0">
                <a:latin typeface="+mn-ea"/>
              </a:rPr>
              <a:t>，非对称数字用户线路）是</a:t>
            </a:r>
            <a:r>
              <a:rPr lang="en-US" altLang="zh-CN" sz="2400" b="0" dirty="0">
                <a:latin typeface="+mn-ea"/>
              </a:rPr>
              <a:t>xDSL</a:t>
            </a:r>
            <a:r>
              <a:rPr lang="zh-CN" altLang="en-US" sz="2400" b="0" dirty="0">
                <a:latin typeface="+mn-ea"/>
              </a:rPr>
              <a:t>系列技术中最流行的一种。</a:t>
            </a:r>
            <a:r>
              <a:rPr lang="en-US" altLang="zh-CN" sz="2400" b="0" dirty="0">
                <a:latin typeface="+mn-ea"/>
              </a:rPr>
              <a:t>1989</a:t>
            </a:r>
            <a:r>
              <a:rPr lang="zh-CN" altLang="en-US" sz="2400" b="0" dirty="0">
                <a:latin typeface="+mn-ea"/>
              </a:rPr>
              <a:t>年，由贝尔实验室推出。</a:t>
            </a:r>
            <a:endParaRPr lang="en-US" altLang="zh-CN" sz="2400" b="0" dirty="0">
              <a:latin typeface="+mn-ea"/>
            </a:endParaRPr>
          </a:p>
          <a:p>
            <a:r>
              <a:rPr lang="en-US" altLang="zh-CN" sz="2400" b="0" dirty="0">
                <a:latin typeface="+mn-ea"/>
              </a:rPr>
              <a:t>ADSL</a:t>
            </a:r>
            <a:r>
              <a:rPr lang="zh-CN" altLang="en-US" sz="2400" b="0" dirty="0">
                <a:latin typeface="+mn-ea"/>
              </a:rPr>
              <a:t>有三个信道，分别为一个高速下行信道，一个上行信道和一个</a:t>
            </a:r>
            <a:r>
              <a:rPr lang="en-US" altLang="zh-CN" sz="2400" b="0" dirty="0">
                <a:latin typeface="+mn-ea"/>
              </a:rPr>
              <a:t>POTS</a:t>
            </a:r>
            <a:r>
              <a:rPr lang="zh-CN" altLang="en-US" sz="2400" b="0" dirty="0">
                <a:latin typeface="+mn-ea"/>
              </a:rPr>
              <a:t>信道。</a:t>
            </a:r>
            <a:endParaRPr lang="en-US" altLang="zh-CN" sz="2400" b="0" dirty="0">
              <a:latin typeface="+mn-ea"/>
            </a:endParaRPr>
          </a:p>
          <a:p>
            <a:r>
              <a:rPr lang="zh-CN" altLang="en-US" sz="2400" b="0" dirty="0">
                <a:latin typeface="+mn-ea"/>
              </a:rPr>
              <a:t>上下行最高速率分别可达</a:t>
            </a:r>
            <a:r>
              <a:rPr lang="en-US" altLang="zh-CN" sz="2400" b="0" dirty="0">
                <a:latin typeface="+mn-ea"/>
              </a:rPr>
              <a:t>1Mbps</a:t>
            </a:r>
            <a:r>
              <a:rPr lang="zh-CN" altLang="en-US" sz="2400" b="0" dirty="0">
                <a:latin typeface="+mn-ea"/>
              </a:rPr>
              <a:t>和</a:t>
            </a:r>
            <a:r>
              <a:rPr lang="en-US" altLang="zh-CN" sz="2400" b="0" dirty="0">
                <a:latin typeface="+mn-ea"/>
              </a:rPr>
              <a:t>8Mbps</a:t>
            </a:r>
            <a:r>
              <a:rPr lang="zh-CN" altLang="en-US" sz="2400" b="0" dirty="0">
                <a:latin typeface="+mn-ea"/>
              </a:rPr>
              <a:t>。</a:t>
            </a:r>
            <a:endParaRPr lang="en-US" altLang="zh-CN" sz="2400" b="0" dirty="0">
              <a:latin typeface="+mn-ea"/>
            </a:endParaRPr>
          </a:p>
          <a:p>
            <a:r>
              <a:rPr lang="zh-CN" altLang="en-US" sz="2400" b="0" dirty="0">
                <a:latin typeface="+mn-ea"/>
              </a:rPr>
              <a:t>数据信号和电话音频信号以频分复用方式调制于各自频段互不干扰。</a:t>
            </a:r>
          </a:p>
        </p:txBody>
      </p:sp>
    </p:spTree>
    <p:extLst>
      <p:ext uri="{BB962C8B-B14F-4D97-AF65-F5344CB8AC3E}">
        <p14:creationId xmlns:p14="http://schemas.microsoft.com/office/powerpoint/2010/main" val="13922445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550" y="1386407"/>
            <a:ext cx="4248522" cy="685800"/>
          </a:xfrm>
        </p:spPr>
        <p:txBody>
          <a:bodyPr/>
          <a:lstStyle/>
          <a:p>
            <a:pPr algn="ctr"/>
            <a:r>
              <a:rPr lang="en-US" altLang="zh-CN" sz="2800" dirty="0">
                <a:latin typeface="+mn-ea"/>
                <a:ea typeface="+mn-ea"/>
              </a:rPr>
              <a:t>1. ADSL </a:t>
            </a:r>
            <a:r>
              <a:rPr lang="zh-CN" altLang="en-US" sz="2800" dirty="0">
                <a:latin typeface="+mn-ea"/>
                <a:ea typeface="+mn-ea"/>
              </a:rPr>
              <a:t>的极限传输距离</a:t>
            </a:r>
          </a:p>
        </p:txBody>
      </p:sp>
      <p:sp>
        <p:nvSpPr>
          <p:cNvPr id="364547" name="Rectangle 3"/>
          <p:cNvSpPr>
            <a:spLocks noGrp="1" noChangeArrowheads="1"/>
          </p:cNvSpPr>
          <p:nvPr>
            <p:ph type="body" idx="1"/>
          </p:nvPr>
        </p:nvSpPr>
        <p:spPr>
          <a:xfrm>
            <a:off x="971550" y="2276872"/>
            <a:ext cx="7772400" cy="3194721"/>
          </a:xfrm>
        </p:spPr>
        <p:txBody>
          <a:bodyPr/>
          <a:lstStyle/>
          <a:p>
            <a:r>
              <a:rPr lang="en-US" altLang="zh-CN" sz="2400" dirty="0">
                <a:latin typeface="+mn-ea"/>
              </a:rPr>
              <a:t>ADSL</a:t>
            </a:r>
            <a:r>
              <a:rPr lang="zh-CN" altLang="en-US" sz="2400" dirty="0">
                <a:latin typeface="+mn-ea"/>
              </a:rPr>
              <a:t>的极限传输距离与数据率以及用户线的线径都有很大的关系（线径越小，信号衰减就越大），最高数据传输速率与实际的用户线上的信噪比密切相关。</a:t>
            </a:r>
          </a:p>
          <a:p>
            <a:r>
              <a:rPr lang="zh-CN" altLang="en-US" sz="2400" dirty="0">
                <a:latin typeface="+mn-ea"/>
              </a:rPr>
              <a:t>例如，</a:t>
            </a:r>
            <a:r>
              <a:rPr lang="en-US" altLang="zh-CN" sz="2400" dirty="0">
                <a:latin typeface="+mn-ea"/>
              </a:rPr>
              <a:t>0.5mm</a:t>
            </a:r>
            <a:r>
              <a:rPr lang="zh-CN" altLang="en-US" sz="2400" dirty="0">
                <a:latin typeface="+mn-ea"/>
              </a:rPr>
              <a:t>线径的用户线，传输速率为</a:t>
            </a:r>
            <a:r>
              <a:rPr lang="en-US" altLang="zh-CN" sz="2400" dirty="0">
                <a:latin typeface="+mn-ea"/>
              </a:rPr>
              <a:t>1.5-2.0Mb/s </a:t>
            </a:r>
            <a:r>
              <a:rPr lang="zh-CN" altLang="en-US" sz="2400" dirty="0">
                <a:latin typeface="+mn-ea"/>
              </a:rPr>
              <a:t>时可传送 </a:t>
            </a:r>
            <a:r>
              <a:rPr lang="en-US" altLang="zh-CN" sz="2400" dirty="0">
                <a:latin typeface="+mn-ea"/>
              </a:rPr>
              <a:t>5.5 </a:t>
            </a:r>
            <a:r>
              <a:rPr lang="zh-CN" altLang="en-US" sz="2400" dirty="0">
                <a:latin typeface="+mn-ea"/>
              </a:rPr>
              <a:t>公里；传输速率提高到</a:t>
            </a:r>
            <a:r>
              <a:rPr lang="en-US" altLang="zh-CN" sz="2400" dirty="0">
                <a:latin typeface="+mn-ea"/>
              </a:rPr>
              <a:t>6.1Mb/s</a:t>
            </a:r>
            <a:r>
              <a:rPr lang="zh-CN" altLang="en-US" sz="2400" dirty="0">
                <a:latin typeface="+mn-ea"/>
              </a:rPr>
              <a:t>时，传输距离就缩短为 </a:t>
            </a:r>
            <a:r>
              <a:rPr lang="en-US" altLang="zh-CN" sz="2400" dirty="0">
                <a:latin typeface="+mn-ea"/>
              </a:rPr>
              <a:t>3.7</a:t>
            </a:r>
            <a:r>
              <a:rPr lang="zh-CN" altLang="en-US" sz="2400" dirty="0">
                <a:latin typeface="+mn-ea"/>
              </a:rPr>
              <a:t>公里。</a:t>
            </a:r>
          </a:p>
          <a:p>
            <a:r>
              <a:rPr lang="zh-CN" altLang="en-US" sz="2400" dirty="0">
                <a:latin typeface="+mn-ea"/>
              </a:rPr>
              <a:t>如果把用户线的线径减小到</a:t>
            </a:r>
            <a:r>
              <a:rPr lang="en-US" altLang="zh-CN" sz="2400" dirty="0">
                <a:latin typeface="+mn-ea"/>
              </a:rPr>
              <a:t>0.4mm</a:t>
            </a:r>
            <a:r>
              <a:rPr lang="zh-CN" altLang="en-US" sz="2400" dirty="0">
                <a:latin typeface="+mn-ea"/>
              </a:rPr>
              <a:t>，那么在</a:t>
            </a:r>
            <a:r>
              <a:rPr lang="en-US" altLang="zh-CN" sz="2400" dirty="0">
                <a:latin typeface="+mn-ea"/>
              </a:rPr>
              <a:t>6.1Mb/s</a:t>
            </a:r>
            <a:r>
              <a:rPr lang="zh-CN" altLang="en-US" sz="2400" dirty="0">
                <a:latin typeface="+mn-ea"/>
              </a:rPr>
              <a:t>的传输速率下就只能传送</a:t>
            </a:r>
            <a:r>
              <a:rPr lang="en-US" altLang="zh-CN" sz="2400" dirty="0">
                <a:latin typeface="+mn-ea"/>
              </a:rPr>
              <a:t>2.7</a:t>
            </a:r>
            <a:r>
              <a:rPr lang="zh-CN" altLang="en-US" sz="2400" dirty="0">
                <a:latin typeface="+mn-ea"/>
              </a:rPr>
              <a:t>公里 </a:t>
            </a:r>
          </a:p>
        </p:txBody>
      </p:sp>
    </p:spTree>
    <p:extLst>
      <p:ext uri="{BB962C8B-B14F-4D97-AF65-F5344CB8AC3E}">
        <p14:creationId xmlns:p14="http://schemas.microsoft.com/office/powerpoint/2010/main" val="504836004"/>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259632" y="1124744"/>
            <a:ext cx="2304256" cy="622299"/>
          </a:xfrm>
        </p:spPr>
        <p:txBody>
          <a:bodyPr/>
          <a:lstStyle/>
          <a:p>
            <a:pPr algn="l"/>
            <a:r>
              <a:rPr lang="en-US" altLang="zh-CN" sz="2800" dirty="0">
                <a:latin typeface="+mn-ea"/>
                <a:ea typeface="+mn-ea"/>
              </a:rPr>
              <a:t>2. DMT </a:t>
            </a:r>
            <a:r>
              <a:rPr lang="zh-CN" altLang="en-US" sz="2800" dirty="0">
                <a:latin typeface="+mn-ea"/>
                <a:ea typeface="+mn-ea"/>
              </a:rPr>
              <a:t>技术</a:t>
            </a:r>
          </a:p>
        </p:txBody>
      </p:sp>
      <p:sp>
        <p:nvSpPr>
          <p:cNvPr id="366595" name="Rectangle 3"/>
          <p:cNvSpPr>
            <a:spLocks noGrp="1" noChangeArrowheads="1"/>
          </p:cNvSpPr>
          <p:nvPr>
            <p:ph type="body" idx="1"/>
          </p:nvPr>
        </p:nvSpPr>
        <p:spPr>
          <a:xfrm>
            <a:off x="1043608" y="1916832"/>
            <a:ext cx="7772400" cy="3724096"/>
          </a:xfrm>
        </p:spPr>
        <p:txBody>
          <a:bodyPr/>
          <a:lstStyle/>
          <a:p>
            <a:r>
              <a:rPr lang="en-US" altLang="zh-CN" sz="2000" dirty="0">
                <a:latin typeface="+mn-ea"/>
              </a:rPr>
              <a:t>DMT(Discrete Multi-Tone</a:t>
            </a:r>
            <a:r>
              <a:rPr lang="zh-CN" altLang="en-US" sz="2000" dirty="0">
                <a:latin typeface="+mn-ea"/>
              </a:rPr>
              <a:t>，离散多音频</a:t>
            </a:r>
            <a:r>
              <a:rPr lang="en-US" altLang="zh-CN" sz="2000" dirty="0">
                <a:latin typeface="+mn-ea"/>
              </a:rPr>
              <a:t>)</a:t>
            </a:r>
            <a:r>
              <a:rPr lang="zh-CN" altLang="en-US" sz="2000" dirty="0">
                <a:latin typeface="+mn-ea"/>
              </a:rPr>
              <a:t>调制技术采用频分复用的方法。</a:t>
            </a:r>
            <a:endParaRPr lang="en-US" altLang="zh-CN" sz="2000" dirty="0">
              <a:latin typeface="+mn-ea"/>
            </a:endParaRPr>
          </a:p>
          <a:p>
            <a:r>
              <a:rPr lang="zh-CN" altLang="en-US" sz="2000" dirty="0">
                <a:latin typeface="+mn-ea"/>
              </a:rPr>
              <a:t>理论上，按照</a:t>
            </a:r>
            <a:r>
              <a:rPr lang="en-US" altLang="zh-CN" sz="2000" dirty="0">
                <a:latin typeface="+mn-ea"/>
              </a:rPr>
              <a:t>4kHz</a:t>
            </a:r>
            <a:r>
              <a:rPr lang="zh-CN" altLang="en-US" sz="2000" dirty="0">
                <a:latin typeface="+mn-ea"/>
              </a:rPr>
              <a:t>一个子信道，从</a:t>
            </a:r>
            <a:r>
              <a:rPr lang="en-US" altLang="zh-CN" sz="2000" dirty="0">
                <a:latin typeface="+mn-ea"/>
              </a:rPr>
              <a:t>0-1.1MHz</a:t>
            </a:r>
            <a:r>
              <a:rPr lang="zh-CN" altLang="en-US" sz="2000" dirty="0">
                <a:latin typeface="+mn-ea"/>
              </a:rPr>
              <a:t>的范围可以划分出</a:t>
            </a:r>
            <a:r>
              <a:rPr lang="en-US" altLang="zh-CN" sz="2000" dirty="0">
                <a:latin typeface="+mn-ea"/>
              </a:rPr>
              <a:t>281</a:t>
            </a:r>
            <a:r>
              <a:rPr lang="zh-CN" altLang="en-US" sz="2000" dirty="0">
                <a:latin typeface="+mn-ea"/>
              </a:rPr>
              <a:t>个子信道。其中</a:t>
            </a:r>
            <a:r>
              <a:rPr lang="en-US" altLang="zh-CN" sz="2000" dirty="0">
                <a:latin typeface="+mn-ea"/>
              </a:rPr>
              <a:t>0-4kHz</a:t>
            </a:r>
            <a:r>
              <a:rPr lang="zh-CN" altLang="en-US" sz="2000" dirty="0">
                <a:latin typeface="+mn-ea"/>
              </a:rPr>
              <a:t>为电话音频信道，其余分为上下行子信道，相邻子信道间约有</a:t>
            </a:r>
            <a:r>
              <a:rPr lang="en-US" altLang="zh-CN" sz="2000" dirty="0">
                <a:latin typeface="+mn-ea"/>
              </a:rPr>
              <a:t>0.096kHz</a:t>
            </a:r>
            <a:r>
              <a:rPr lang="zh-CN" altLang="en-US" sz="2000" dirty="0">
                <a:latin typeface="+mn-ea"/>
              </a:rPr>
              <a:t>的隔离频带。</a:t>
            </a:r>
          </a:p>
          <a:p>
            <a:r>
              <a:rPr lang="zh-CN" altLang="en-US" sz="2000" dirty="0">
                <a:latin typeface="+mn-ea"/>
              </a:rPr>
              <a:t>实际中，</a:t>
            </a:r>
            <a:r>
              <a:rPr lang="en-US" altLang="zh-CN" sz="2000" dirty="0">
                <a:latin typeface="+mn-ea"/>
              </a:rPr>
              <a:t>DMT</a:t>
            </a:r>
            <a:r>
              <a:rPr lang="zh-CN" altLang="en-US" sz="2000" dirty="0">
                <a:latin typeface="+mn-ea"/>
              </a:rPr>
              <a:t>将整个信道划分为</a:t>
            </a:r>
            <a:r>
              <a:rPr lang="en-US" altLang="zh-CN" sz="2000" dirty="0">
                <a:latin typeface="+mn-ea"/>
              </a:rPr>
              <a:t>256</a:t>
            </a:r>
            <a:r>
              <a:rPr lang="zh-CN" altLang="en-US" sz="2000" dirty="0">
                <a:latin typeface="+mn-ea"/>
              </a:rPr>
              <a:t>个</a:t>
            </a:r>
            <a:r>
              <a:rPr lang="en-US" altLang="zh-CN" sz="2000" dirty="0">
                <a:latin typeface="+mn-ea"/>
              </a:rPr>
              <a:t>4kHz</a:t>
            </a:r>
            <a:r>
              <a:rPr lang="zh-CN" altLang="en-US" sz="2000" dirty="0">
                <a:latin typeface="+mn-ea"/>
              </a:rPr>
              <a:t>的子信道（实际是</a:t>
            </a:r>
            <a:r>
              <a:rPr lang="en-US" altLang="zh-CN" sz="2000" dirty="0">
                <a:latin typeface="+mn-ea"/>
              </a:rPr>
              <a:t>4.3125kHz</a:t>
            </a:r>
            <a:r>
              <a:rPr lang="zh-CN" altLang="en-US" sz="2000" dirty="0">
                <a:latin typeface="+mn-ea"/>
              </a:rPr>
              <a:t>），并在每个子信道使用不同的载波进行数字调制。</a:t>
            </a:r>
          </a:p>
          <a:p>
            <a:r>
              <a:rPr lang="zh-CN" altLang="en-US" sz="2000" dirty="0">
                <a:latin typeface="+mn-ea"/>
              </a:rPr>
              <a:t>除了</a:t>
            </a:r>
            <a:r>
              <a:rPr lang="en-US" altLang="zh-CN" sz="2000" dirty="0">
                <a:latin typeface="+mn-ea"/>
              </a:rPr>
              <a:t>0-4KHz</a:t>
            </a:r>
            <a:r>
              <a:rPr lang="zh-CN" altLang="en-US" sz="2000" dirty="0">
                <a:latin typeface="+mn-ea"/>
              </a:rPr>
              <a:t>为音频子信道外，其余皆为数据子信道，其中上行为低频部分的</a:t>
            </a:r>
            <a:r>
              <a:rPr lang="en-US" altLang="zh-CN" sz="2000" dirty="0">
                <a:latin typeface="+mn-ea"/>
              </a:rPr>
              <a:t>25</a:t>
            </a:r>
            <a:r>
              <a:rPr lang="zh-CN" altLang="en-US" sz="2000" dirty="0">
                <a:latin typeface="+mn-ea"/>
              </a:rPr>
              <a:t>个子信道，最高速率为</a:t>
            </a:r>
            <a:r>
              <a:rPr lang="en-US" altLang="zh-CN" sz="2000" dirty="0">
                <a:latin typeface="+mn-ea"/>
              </a:rPr>
              <a:t>1.5Mbps</a:t>
            </a:r>
            <a:r>
              <a:rPr lang="zh-CN" altLang="en-US" sz="2000" dirty="0">
                <a:latin typeface="+mn-ea"/>
              </a:rPr>
              <a:t>；下行为高频部分的</a:t>
            </a:r>
            <a:r>
              <a:rPr lang="en-US" altLang="zh-CN" sz="2000" dirty="0">
                <a:latin typeface="+mn-ea"/>
              </a:rPr>
              <a:t>230</a:t>
            </a:r>
            <a:r>
              <a:rPr lang="zh-CN" altLang="en-US" sz="2000" dirty="0">
                <a:latin typeface="+mn-ea"/>
              </a:rPr>
              <a:t>个子信道，最高速率为</a:t>
            </a:r>
            <a:r>
              <a:rPr lang="en-US" altLang="zh-CN" sz="2000" dirty="0">
                <a:latin typeface="+mn-ea"/>
              </a:rPr>
              <a:t>13.8Mbps</a:t>
            </a:r>
            <a:r>
              <a:rPr lang="zh-CN" altLang="en-US" sz="2000" dirty="0">
                <a:latin typeface="+mn-ea"/>
              </a:rPr>
              <a:t>。</a:t>
            </a:r>
            <a:endParaRPr lang="en-US" altLang="zh-CN" sz="2000" dirty="0">
              <a:latin typeface="+mn-ea"/>
            </a:endParaRPr>
          </a:p>
          <a:p>
            <a:r>
              <a:rPr lang="zh-CN" altLang="en-US" sz="2000" dirty="0">
                <a:latin typeface="+mn-ea"/>
              </a:rPr>
              <a:t>子信道间隔离频带隔离频率为</a:t>
            </a:r>
            <a:r>
              <a:rPr lang="en-US" altLang="zh-CN" sz="2000" dirty="0">
                <a:latin typeface="+mn-ea"/>
              </a:rPr>
              <a:t>0.3125kHz</a:t>
            </a:r>
          </a:p>
        </p:txBody>
      </p:sp>
    </p:spTree>
    <p:extLst>
      <p:ext uri="{BB962C8B-B14F-4D97-AF65-F5344CB8AC3E}">
        <p14:creationId xmlns:p14="http://schemas.microsoft.com/office/powerpoint/2010/main" val="4133908193"/>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3"/>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19" name="Rectangle 2"/>
          <p:cNvSpPr>
            <a:spLocks noGrp="1" noChangeArrowheads="1"/>
          </p:cNvSpPr>
          <p:nvPr>
            <p:ph type="title"/>
          </p:nvPr>
        </p:nvSpPr>
        <p:spPr/>
        <p:txBody>
          <a:bodyPr/>
          <a:lstStyle/>
          <a:p>
            <a:pPr algn="ctr"/>
            <a:r>
              <a:rPr lang="en-US" altLang="zh-CN"/>
              <a:t>DMT </a:t>
            </a:r>
            <a:r>
              <a:rPr lang="zh-CN" altLang="en-US"/>
              <a:t>技术的频谱分布 </a:t>
            </a:r>
          </a:p>
        </p:txBody>
      </p:sp>
      <p:sp>
        <p:nvSpPr>
          <p:cNvPr id="367620" name="Rectangle 30"/>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1" name="Text Box 31"/>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CC"/>
                </a:solidFill>
                <a:ea typeface="黑体" pitchFamily="49" charset="-122"/>
              </a:rPr>
              <a:t>…</a:t>
            </a:r>
          </a:p>
        </p:txBody>
      </p:sp>
      <p:sp>
        <p:nvSpPr>
          <p:cNvPr id="367622" name="Text Box 32"/>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频谱</a:t>
            </a:r>
          </a:p>
        </p:txBody>
      </p:sp>
      <p:sp>
        <p:nvSpPr>
          <p:cNvPr id="367623" name="Line 33"/>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4" name="Text Box 34"/>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频率</a:t>
            </a:r>
          </a:p>
        </p:txBody>
      </p:sp>
      <p:sp>
        <p:nvSpPr>
          <p:cNvPr id="367625" name="Freeform 36"/>
          <p:cNvSpPr>
            <a:spLocks/>
          </p:cNvSpPr>
          <p:nvPr/>
        </p:nvSpPr>
        <p:spPr bwMode="auto">
          <a:xfrm>
            <a:off x="1190625" y="3014663"/>
            <a:ext cx="341313" cy="1981200"/>
          </a:xfrm>
          <a:custGeom>
            <a:avLst/>
            <a:gdLst>
              <a:gd name="T0" fmla="*/ 0 w 208"/>
              <a:gd name="T1" fmla="*/ 0 h 1248"/>
              <a:gd name="T2" fmla="*/ 112 w 208"/>
              <a:gd name="T3" fmla="*/ 144 h 1248"/>
              <a:gd name="T4" fmla="*/ 192 w 208"/>
              <a:gd name="T5" fmla="*/ 680 h 1248"/>
              <a:gd name="T6" fmla="*/ 208 w 208"/>
              <a:gd name="T7" fmla="*/ 1248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6" name="Text Box 37"/>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上行信道</a:t>
            </a:r>
          </a:p>
        </p:txBody>
      </p:sp>
      <p:sp>
        <p:nvSpPr>
          <p:cNvPr id="367627" name="Text Box 38"/>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传统电话</a:t>
            </a:r>
          </a:p>
        </p:txBody>
      </p:sp>
      <p:sp>
        <p:nvSpPr>
          <p:cNvPr id="367628" name="Line 39"/>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9" name="Line 40"/>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0" name="Text Box 41"/>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0</a:t>
            </a:r>
          </a:p>
        </p:txBody>
      </p:sp>
      <p:sp>
        <p:nvSpPr>
          <p:cNvPr id="367631" name="Text Box 42"/>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4</a:t>
            </a:r>
          </a:p>
        </p:txBody>
      </p:sp>
      <p:sp>
        <p:nvSpPr>
          <p:cNvPr id="367632" name="AutoShape 43"/>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3" name="AutoShape 44"/>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4" name="Text Box 45"/>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下行信道</a:t>
            </a:r>
          </a:p>
        </p:txBody>
      </p:sp>
      <p:sp>
        <p:nvSpPr>
          <p:cNvPr id="367635" name="Text Box 46"/>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CC"/>
                </a:solidFill>
                <a:ea typeface="黑体" pitchFamily="49" charset="-122"/>
              </a:rPr>
              <a:t>…</a:t>
            </a:r>
          </a:p>
        </p:txBody>
      </p:sp>
      <p:sp>
        <p:nvSpPr>
          <p:cNvPr id="367636" name="Freeform 47"/>
          <p:cNvSpPr>
            <a:spLocks/>
          </p:cNvSpPr>
          <p:nvPr/>
        </p:nvSpPr>
        <p:spPr bwMode="auto">
          <a:xfrm>
            <a:off x="7119938" y="3048000"/>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7" name="Freeform 48"/>
          <p:cNvSpPr>
            <a:spLocks/>
          </p:cNvSpPr>
          <p:nvPr/>
        </p:nvSpPr>
        <p:spPr bwMode="auto">
          <a:xfrm>
            <a:off x="6943725" y="3051175"/>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8" name="Freeform 49"/>
          <p:cNvSpPr>
            <a:spLocks/>
          </p:cNvSpPr>
          <p:nvPr/>
        </p:nvSpPr>
        <p:spPr bwMode="auto">
          <a:xfrm>
            <a:off x="6769100" y="3052763"/>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9" name="Freeform 50"/>
          <p:cNvSpPr>
            <a:spLocks/>
          </p:cNvSpPr>
          <p:nvPr/>
        </p:nvSpPr>
        <p:spPr bwMode="auto">
          <a:xfrm>
            <a:off x="6592888" y="3054350"/>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0" name="Freeform 51"/>
          <p:cNvSpPr>
            <a:spLocks/>
          </p:cNvSpPr>
          <p:nvPr/>
        </p:nvSpPr>
        <p:spPr bwMode="auto">
          <a:xfrm>
            <a:off x="6416675" y="305752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1" name="Freeform 52"/>
          <p:cNvSpPr>
            <a:spLocks/>
          </p:cNvSpPr>
          <p:nvPr/>
        </p:nvSpPr>
        <p:spPr bwMode="auto">
          <a:xfrm>
            <a:off x="6240463" y="3059113"/>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2" name="Freeform 53"/>
          <p:cNvSpPr>
            <a:spLocks/>
          </p:cNvSpPr>
          <p:nvPr/>
        </p:nvSpPr>
        <p:spPr bwMode="auto">
          <a:xfrm>
            <a:off x="6064250" y="3062288"/>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3" name="Freeform 54"/>
          <p:cNvSpPr>
            <a:spLocks/>
          </p:cNvSpPr>
          <p:nvPr/>
        </p:nvSpPr>
        <p:spPr bwMode="auto">
          <a:xfrm>
            <a:off x="5888038" y="3063875"/>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4" name="Freeform 55"/>
          <p:cNvSpPr>
            <a:spLocks/>
          </p:cNvSpPr>
          <p:nvPr/>
        </p:nvSpPr>
        <p:spPr bwMode="auto">
          <a:xfrm>
            <a:off x="5257800" y="3051175"/>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5" name="Freeform 56"/>
          <p:cNvSpPr>
            <a:spLocks/>
          </p:cNvSpPr>
          <p:nvPr/>
        </p:nvSpPr>
        <p:spPr bwMode="auto">
          <a:xfrm>
            <a:off x="5086350" y="3052763"/>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6" name="Freeform 57"/>
          <p:cNvSpPr>
            <a:spLocks/>
          </p:cNvSpPr>
          <p:nvPr/>
        </p:nvSpPr>
        <p:spPr bwMode="auto">
          <a:xfrm>
            <a:off x="4914900" y="3054350"/>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7" name="Freeform 58"/>
          <p:cNvSpPr>
            <a:spLocks/>
          </p:cNvSpPr>
          <p:nvPr/>
        </p:nvSpPr>
        <p:spPr bwMode="auto">
          <a:xfrm>
            <a:off x="4741863" y="3057525"/>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8" name="Freeform 59"/>
          <p:cNvSpPr>
            <a:spLocks/>
          </p:cNvSpPr>
          <p:nvPr/>
        </p:nvSpPr>
        <p:spPr bwMode="auto">
          <a:xfrm>
            <a:off x="4570413" y="3059113"/>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9" name="Freeform 60"/>
          <p:cNvSpPr>
            <a:spLocks/>
          </p:cNvSpPr>
          <p:nvPr/>
        </p:nvSpPr>
        <p:spPr bwMode="auto">
          <a:xfrm>
            <a:off x="4397375" y="3062288"/>
            <a:ext cx="173038"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0" name="Freeform 61"/>
          <p:cNvSpPr>
            <a:spLocks/>
          </p:cNvSpPr>
          <p:nvPr/>
        </p:nvSpPr>
        <p:spPr bwMode="auto">
          <a:xfrm>
            <a:off x="4225925" y="306387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1" name="Freeform 62"/>
          <p:cNvSpPr>
            <a:spLocks/>
          </p:cNvSpPr>
          <p:nvPr/>
        </p:nvSpPr>
        <p:spPr bwMode="auto">
          <a:xfrm>
            <a:off x="3881438" y="3068638"/>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2" name="Freeform 63"/>
          <p:cNvSpPr>
            <a:spLocks/>
          </p:cNvSpPr>
          <p:nvPr/>
        </p:nvSpPr>
        <p:spPr bwMode="auto">
          <a:xfrm>
            <a:off x="3709988" y="3070225"/>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3" name="Freeform 64"/>
          <p:cNvSpPr>
            <a:spLocks/>
          </p:cNvSpPr>
          <p:nvPr/>
        </p:nvSpPr>
        <p:spPr bwMode="auto">
          <a:xfrm>
            <a:off x="3536950" y="3073400"/>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4" name="Freeform 65"/>
          <p:cNvSpPr>
            <a:spLocks/>
          </p:cNvSpPr>
          <p:nvPr/>
        </p:nvSpPr>
        <p:spPr bwMode="auto">
          <a:xfrm>
            <a:off x="3117850" y="3078163"/>
            <a:ext cx="173038"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5" name="Freeform 66"/>
          <p:cNvSpPr>
            <a:spLocks/>
          </p:cNvSpPr>
          <p:nvPr/>
        </p:nvSpPr>
        <p:spPr bwMode="auto">
          <a:xfrm>
            <a:off x="2946400" y="3079750"/>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6" name="Freeform 67"/>
          <p:cNvSpPr>
            <a:spLocks/>
          </p:cNvSpPr>
          <p:nvPr/>
        </p:nvSpPr>
        <p:spPr bwMode="auto">
          <a:xfrm>
            <a:off x="2774950" y="308292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7" name="Text Box 68"/>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(kHz)</a:t>
            </a:r>
          </a:p>
        </p:txBody>
      </p:sp>
      <p:sp>
        <p:nvSpPr>
          <p:cNvPr id="367658" name="Text Box 69"/>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~40</a:t>
            </a:r>
          </a:p>
        </p:txBody>
      </p:sp>
      <p:sp>
        <p:nvSpPr>
          <p:cNvPr id="367659" name="Text Box 70"/>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~138</a:t>
            </a:r>
          </a:p>
        </p:txBody>
      </p:sp>
      <p:sp>
        <p:nvSpPr>
          <p:cNvPr id="367660" name="Text Box 71"/>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~1100</a:t>
            </a:r>
          </a:p>
        </p:txBody>
      </p:sp>
    </p:spTree>
    <p:extLst>
      <p:ext uri="{BB962C8B-B14F-4D97-AF65-F5344CB8AC3E}">
        <p14:creationId xmlns:p14="http://schemas.microsoft.com/office/powerpoint/2010/main" val="28679732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8CA038-8FEA-4FC1-A015-9F2D83A12B46}"/>
              </a:ext>
            </a:extLst>
          </p:cNvPr>
          <p:cNvSpPr>
            <a:spLocks noChangeArrowheads="1"/>
          </p:cNvSpPr>
          <p:nvPr/>
        </p:nvSpPr>
        <p:spPr bwMode="auto">
          <a:xfrm>
            <a:off x="867569" y="1036488"/>
            <a:ext cx="7694612"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zh-CN" altLang="en-US" sz="2800" b="1" dirty="0">
                <a:latin typeface="Times New Roman" panose="02020603050405020304" pitchFamily="18" charset="0"/>
              </a:rPr>
              <a:t>当各个符号出现的概率不相等时，一般以</a:t>
            </a:r>
            <a:r>
              <a:rPr kumimoji="1" lang="zh-CN" altLang="en-US" sz="2800" b="1" dirty="0">
                <a:latin typeface="宋体" panose="02010600030101010101" pitchFamily="2" charset="-122"/>
              </a:rPr>
              <a:t>平均信息量进行计算</a:t>
            </a:r>
            <a:r>
              <a:rPr kumimoji="1" lang="zh-CN" altLang="en-US" sz="2800" b="1" dirty="0">
                <a:latin typeface="Times New Roman" panose="02020603050405020304" pitchFamily="18" charset="0"/>
              </a:rPr>
              <a:t>        </a:t>
            </a:r>
          </a:p>
        </p:txBody>
      </p:sp>
      <p:sp>
        <p:nvSpPr>
          <p:cNvPr id="52227" name="Text Box 3">
            <a:extLst>
              <a:ext uri="{FF2B5EF4-FFF2-40B4-BE49-F238E27FC236}">
                <a16:creationId xmlns:a16="http://schemas.microsoft.com/office/drawing/2014/main" id="{EA53EF1D-DD69-4128-BA10-3B6D9549984D}"/>
              </a:ext>
            </a:extLst>
          </p:cNvPr>
          <p:cNvSpPr txBox="1">
            <a:spLocks noChangeArrowheads="1"/>
          </p:cNvSpPr>
          <p:nvPr/>
        </p:nvSpPr>
        <p:spPr bwMode="auto">
          <a:xfrm>
            <a:off x="944563" y="2165380"/>
            <a:ext cx="3311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t>平均信息量定义：</a:t>
            </a:r>
          </a:p>
        </p:txBody>
      </p:sp>
      <p:sp>
        <p:nvSpPr>
          <p:cNvPr id="52228" name="Text Box 4">
            <a:extLst>
              <a:ext uri="{FF2B5EF4-FFF2-40B4-BE49-F238E27FC236}">
                <a16:creationId xmlns:a16="http://schemas.microsoft.com/office/drawing/2014/main" id="{EEAF50A4-05B5-43E1-8302-F6879439F57D}"/>
              </a:ext>
            </a:extLst>
          </p:cNvPr>
          <p:cNvSpPr txBox="1">
            <a:spLocks noChangeArrowheads="1"/>
          </p:cNvSpPr>
          <p:nvPr/>
        </p:nvSpPr>
        <p:spPr bwMode="auto">
          <a:xfrm>
            <a:off x="4025900" y="2044075"/>
            <a:ext cx="48958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t>每个符号所含信息的平均值。用符号  表示。</a:t>
            </a:r>
            <a:endParaRPr kumimoji="1" lang="zh-CN" altLang="en-US" sz="2800" dirty="0"/>
          </a:p>
        </p:txBody>
      </p:sp>
      <p:graphicFrame>
        <p:nvGraphicFramePr>
          <p:cNvPr id="52229" name="Object 5">
            <a:extLst>
              <a:ext uri="{FF2B5EF4-FFF2-40B4-BE49-F238E27FC236}">
                <a16:creationId xmlns:a16="http://schemas.microsoft.com/office/drawing/2014/main" id="{87004103-D636-4F36-BC37-81A368C7D6D0}"/>
              </a:ext>
            </a:extLst>
          </p:cNvPr>
          <p:cNvGraphicFramePr>
            <a:graphicFrameLocks noGrp="1" noChangeAspect="1"/>
          </p:cNvGraphicFramePr>
          <p:nvPr>
            <p:ph sz="quarter" idx="1"/>
            <p:extLst>
              <p:ext uri="{D42A27DB-BD31-4B8C-83A1-F6EECF244321}">
                <p14:modId xmlns:p14="http://schemas.microsoft.com/office/powerpoint/2010/main" val="3124697164"/>
              </p:ext>
            </p:extLst>
          </p:nvPr>
        </p:nvGraphicFramePr>
        <p:xfrm>
          <a:off x="5148262" y="2471271"/>
          <a:ext cx="287338" cy="392112"/>
        </p:xfrm>
        <a:graphic>
          <a:graphicData uri="http://schemas.openxmlformats.org/presentationml/2006/ole">
            <mc:AlternateContent xmlns:mc="http://schemas.openxmlformats.org/markup-compatibility/2006">
              <mc:Choice xmlns:v="urn:schemas-microsoft-com:vml" Requires="v">
                <p:oleObj spid="_x0000_s6182" name="Equation" r:id="rId3" imgW="139680" imgH="190440" progId="Equation.DSMT4">
                  <p:embed/>
                </p:oleObj>
              </mc:Choice>
              <mc:Fallback>
                <p:oleObj name="Equation" r:id="rId3" imgW="139680" imgH="190440" progId="Equation.DSMT4">
                  <p:embed/>
                  <p:pic>
                    <p:nvPicPr>
                      <p:cNvPr id="52229" name="Object 5">
                        <a:extLst>
                          <a:ext uri="{FF2B5EF4-FFF2-40B4-BE49-F238E27FC236}">
                            <a16:creationId xmlns:a16="http://schemas.microsoft.com/office/drawing/2014/main" id="{87004103-D636-4F36-BC37-81A368C7D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2" y="2471271"/>
                        <a:ext cx="287338" cy="392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a:extLst>
              <a:ext uri="{FF2B5EF4-FFF2-40B4-BE49-F238E27FC236}">
                <a16:creationId xmlns:a16="http://schemas.microsoft.com/office/drawing/2014/main" id="{4AABBB13-7773-460E-915C-C1D84F13CE95}"/>
              </a:ext>
            </a:extLst>
          </p:cNvPr>
          <p:cNvGraphicFramePr>
            <a:graphicFrameLocks noGrp="1" noChangeAspect="1"/>
          </p:cNvGraphicFramePr>
          <p:nvPr>
            <p:ph sz="quarter" idx="2"/>
          </p:nvPr>
        </p:nvGraphicFramePr>
        <p:xfrm>
          <a:off x="1481138" y="3714750"/>
          <a:ext cx="2774950" cy="909638"/>
        </p:xfrm>
        <a:graphic>
          <a:graphicData uri="http://schemas.openxmlformats.org/presentationml/2006/ole">
            <mc:AlternateContent xmlns:mc="http://schemas.openxmlformats.org/markup-compatibility/2006">
              <mc:Choice xmlns:v="urn:schemas-microsoft-com:vml" Requires="v">
                <p:oleObj spid="_x0000_s6183" name="Equation" r:id="rId5" imgW="1511280" imgH="495000" progId="Equation.DSMT4">
                  <p:embed/>
                </p:oleObj>
              </mc:Choice>
              <mc:Fallback>
                <p:oleObj name="Equation" r:id="rId5" imgW="1511280" imgH="495000" progId="Equation.DSMT4">
                  <p:embed/>
                  <p:pic>
                    <p:nvPicPr>
                      <p:cNvPr id="52230" name="Object 6">
                        <a:extLst>
                          <a:ext uri="{FF2B5EF4-FFF2-40B4-BE49-F238E27FC236}">
                            <a16:creationId xmlns:a16="http://schemas.microsoft.com/office/drawing/2014/main" id="{4AABBB13-7773-460E-915C-C1D84F13CE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138" y="3714750"/>
                        <a:ext cx="2774950" cy="909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a:extLst>
              <a:ext uri="{FF2B5EF4-FFF2-40B4-BE49-F238E27FC236}">
                <a16:creationId xmlns:a16="http://schemas.microsoft.com/office/drawing/2014/main" id="{02D389D6-8088-4358-99AD-AA4997543DF4}"/>
              </a:ext>
            </a:extLst>
          </p:cNvPr>
          <p:cNvGraphicFramePr>
            <a:graphicFrameLocks noGrp="1" noChangeAspect="1"/>
          </p:cNvGraphicFramePr>
          <p:nvPr>
            <p:ph sz="quarter" idx="3"/>
          </p:nvPr>
        </p:nvGraphicFramePr>
        <p:xfrm>
          <a:off x="5786438" y="3714750"/>
          <a:ext cx="2071687" cy="1006475"/>
        </p:xfrm>
        <a:graphic>
          <a:graphicData uri="http://schemas.openxmlformats.org/presentationml/2006/ole">
            <mc:AlternateContent xmlns:mc="http://schemas.openxmlformats.org/markup-compatibility/2006">
              <mc:Choice xmlns:v="urn:schemas-microsoft-com:vml" Requires="v">
                <p:oleObj spid="_x0000_s6184" name="Equation" r:id="rId7" imgW="761760" imgH="431640" progId="Equation.DSMT4">
                  <p:embed/>
                </p:oleObj>
              </mc:Choice>
              <mc:Fallback>
                <p:oleObj name="Equation" r:id="rId7" imgW="761760" imgH="431640" progId="Equation.DSMT4">
                  <p:embed/>
                  <p:pic>
                    <p:nvPicPr>
                      <p:cNvPr id="52231" name="Object 7">
                        <a:extLst>
                          <a:ext uri="{FF2B5EF4-FFF2-40B4-BE49-F238E27FC236}">
                            <a16:creationId xmlns:a16="http://schemas.microsoft.com/office/drawing/2014/main" id="{02D389D6-8088-4358-99AD-AA4997543D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38" y="3714750"/>
                        <a:ext cx="2071687"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a:extLst>
              <a:ext uri="{FF2B5EF4-FFF2-40B4-BE49-F238E27FC236}">
                <a16:creationId xmlns:a16="http://schemas.microsoft.com/office/drawing/2014/main" id="{7E050623-B252-4B73-BA42-870EC895C070}"/>
              </a:ext>
            </a:extLst>
          </p:cNvPr>
          <p:cNvGraphicFramePr>
            <a:graphicFrameLocks noGrp="1" noChangeAspect="1"/>
          </p:cNvGraphicFramePr>
          <p:nvPr>
            <p:ph sz="quarter" idx="4"/>
          </p:nvPr>
        </p:nvGraphicFramePr>
        <p:xfrm>
          <a:off x="1260475" y="5286375"/>
          <a:ext cx="7035800" cy="1319213"/>
        </p:xfrm>
        <a:graphic>
          <a:graphicData uri="http://schemas.openxmlformats.org/presentationml/2006/ole">
            <mc:AlternateContent xmlns:mc="http://schemas.openxmlformats.org/markup-compatibility/2006">
              <mc:Choice xmlns:v="urn:schemas-microsoft-com:vml" Requires="v">
                <p:oleObj spid="_x0000_s6185" name="Equation" r:id="rId9" imgW="3657600" imgH="685800" progId="Equation.DSMT4">
                  <p:embed/>
                </p:oleObj>
              </mc:Choice>
              <mc:Fallback>
                <p:oleObj name="Equation" r:id="rId9" imgW="3657600" imgH="685800" progId="Equation.DSMT4">
                  <p:embed/>
                  <p:pic>
                    <p:nvPicPr>
                      <p:cNvPr id="52234" name="Object 10">
                        <a:extLst>
                          <a:ext uri="{FF2B5EF4-FFF2-40B4-BE49-F238E27FC236}">
                            <a16:creationId xmlns:a16="http://schemas.microsoft.com/office/drawing/2014/main" id="{7E050623-B252-4B73-BA42-870EC895C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0475" y="5286375"/>
                        <a:ext cx="7035800" cy="1319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8">
            <a:extLst>
              <a:ext uri="{FF2B5EF4-FFF2-40B4-BE49-F238E27FC236}">
                <a16:creationId xmlns:a16="http://schemas.microsoft.com/office/drawing/2014/main" id="{1F88B585-DFF6-4829-9725-2F1267AF7EA9}"/>
              </a:ext>
            </a:extLst>
          </p:cNvPr>
          <p:cNvSpPr txBox="1">
            <a:spLocks noChangeArrowheads="1"/>
          </p:cNvSpPr>
          <p:nvPr/>
        </p:nvSpPr>
        <p:spPr bwMode="auto">
          <a:xfrm>
            <a:off x="611188" y="4652963"/>
            <a:ext cx="8064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dirty="0">
              <a:solidFill>
                <a:schemeClr val="tx2"/>
              </a:solidFill>
            </a:endParaRPr>
          </a:p>
        </p:txBody>
      </p:sp>
      <p:sp>
        <p:nvSpPr>
          <p:cNvPr id="52233" name="Text Box 9">
            <a:extLst>
              <a:ext uri="{FF2B5EF4-FFF2-40B4-BE49-F238E27FC236}">
                <a16:creationId xmlns:a16="http://schemas.microsoft.com/office/drawing/2014/main" id="{05DF3056-BB1B-494A-948E-E6FF5C57EBA6}"/>
              </a:ext>
            </a:extLst>
          </p:cNvPr>
          <p:cNvSpPr txBox="1">
            <a:spLocks noChangeArrowheads="1"/>
          </p:cNvSpPr>
          <p:nvPr/>
        </p:nvSpPr>
        <p:spPr bwMode="auto">
          <a:xfrm>
            <a:off x="785813" y="3071813"/>
            <a:ext cx="7531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t>多进制时，设各符号出现的概率为：</a:t>
            </a:r>
          </a:p>
        </p:txBody>
      </p:sp>
      <p:sp>
        <p:nvSpPr>
          <p:cNvPr id="52235" name="Text Box 11">
            <a:extLst>
              <a:ext uri="{FF2B5EF4-FFF2-40B4-BE49-F238E27FC236}">
                <a16:creationId xmlns:a16="http://schemas.microsoft.com/office/drawing/2014/main" id="{A26445E6-3870-465A-AF08-9CB70E38352F}"/>
              </a:ext>
            </a:extLst>
          </p:cNvPr>
          <p:cNvSpPr txBox="1">
            <a:spLocks noChangeArrowheads="1"/>
          </p:cNvSpPr>
          <p:nvPr/>
        </p:nvSpPr>
        <p:spPr bwMode="auto">
          <a:xfrm>
            <a:off x="4714875" y="3857625"/>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且：</a:t>
            </a:r>
          </a:p>
        </p:txBody>
      </p:sp>
      <p:sp>
        <p:nvSpPr>
          <p:cNvPr id="52236" name="Rectangle 12">
            <a:extLst>
              <a:ext uri="{FF2B5EF4-FFF2-40B4-BE49-F238E27FC236}">
                <a16:creationId xmlns:a16="http://schemas.microsoft.com/office/drawing/2014/main" id="{4BAA846E-2E7E-4EDE-9D6F-2C5ABB356A09}"/>
              </a:ext>
            </a:extLst>
          </p:cNvPr>
          <p:cNvSpPr>
            <a:spLocks noChangeArrowheads="1"/>
          </p:cNvSpPr>
          <p:nvPr/>
        </p:nvSpPr>
        <p:spPr bwMode="auto">
          <a:xfrm>
            <a:off x="944563" y="4722207"/>
            <a:ext cx="5594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t>则平均信息量（信息源的熵）为：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lide(fromBottom)">
                                      <p:cBhvr>
                                        <p:cTn id="7" dur="10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circle(in)">
                                      <p:cBhvr>
                                        <p:cTn id="12" dur="2000"/>
                                        <p:tgtEl>
                                          <p:spTgt spid="52227"/>
                                        </p:tgtEl>
                                      </p:cBhvr>
                                    </p:animEffect>
                                  </p:childTnLst>
                                </p:cTn>
                              </p:par>
                              <p:par>
                                <p:cTn id="13" presetID="6" presetClass="entr" presetSubtype="16" fill="hold" nodeType="withEffect">
                                  <p:stCondLst>
                                    <p:cond delay="0"/>
                                  </p:stCondLst>
                                  <p:childTnLst>
                                    <p:set>
                                      <p:cBhvr>
                                        <p:cTn id="14" dur="1" fill="hold">
                                          <p:stCondLst>
                                            <p:cond delay="0"/>
                                          </p:stCondLst>
                                        </p:cTn>
                                        <p:tgtEl>
                                          <p:spTgt spid="52229"/>
                                        </p:tgtEl>
                                        <p:attrNameLst>
                                          <p:attrName>style.visibility</p:attrName>
                                        </p:attrNameLst>
                                      </p:cBhvr>
                                      <p:to>
                                        <p:strVal val="visible"/>
                                      </p:to>
                                    </p:set>
                                    <p:animEffect transition="in" filter="circle(in)">
                                      <p:cBhvr>
                                        <p:cTn id="15" dur="2000"/>
                                        <p:tgtEl>
                                          <p:spTgt spid="5222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2228"/>
                                        </p:tgtEl>
                                        <p:attrNameLst>
                                          <p:attrName>style.visibility</p:attrName>
                                        </p:attrNameLst>
                                      </p:cBhvr>
                                      <p:to>
                                        <p:strVal val="visible"/>
                                      </p:to>
                                    </p:set>
                                    <p:animEffect transition="in" filter="circle(in)">
                                      <p:cBhvr>
                                        <p:cTn id="18" dur="2000"/>
                                        <p:tgtEl>
                                          <p:spTgt spid="522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2233"/>
                                        </p:tgtEl>
                                        <p:attrNameLst>
                                          <p:attrName>style.visibility</p:attrName>
                                        </p:attrNameLst>
                                      </p:cBhvr>
                                      <p:to>
                                        <p:strVal val="visible"/>
                                      </p:to>
                                    </p:set>
                                    <p:animEffect transition="in" filter="slide(fromBottom)">
                                      <p:cBhvr>
                                        <p:cTn id="23" dur="1000"/>
                                        <p:tgtEl>
                                          <p:spTgt spid="522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52230"/>
                                        </p:tgtEl>
                                        <p:attrNameLst>
                                          <p:attrName>style.visibility</p:attrName>
                                        </p:attrNameLst>
                                      </p:cBhvr>
                                      <p:to>
                                        <p:strVal val="visible"/>
                                      </p:to>
                                    </p:set>
                                    <p:animEffect transition="in" filter="box(in)">
                                      <p:cBhvr>
                                        <p:cTn id="28" dur="500"/>
                                        <p:tgtEl>
                                          <p:spTgt spid="5223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2235"/>
                                        </p:tgtEl>
                                        <p:attrNameLst>
                                          <p:attrName>style.visibility</p:attrName>
                                        </p:attrNameLst>
                                      </p:cBhvr>
                                      <p:to>
                                        <p:strVal val="visible"/>
                                      </p:to>
                                    </p:set>
                                    <p:animEffect transition="in" filter="box(in)">
                                      <p:cBhvr>
                                        <p:cTn id="31" dur="500"/>
                                        <p:tgtEl>
                                          <p:spTgt spid="52235"/>
                                        </p:tgtEl>
                                      </p:cBhvr>
                                    </p:animEffect>
                                  </p:childTnLst>
                                </p:cTn>
                              </p:par>
                              <p:par>
                                <p:cTn id="32" presetID="4" presetClass="entr" presetSubtype="16" fill="hold" nodeType="withEffect">
                                  <p:stCondLst>
                                    <p:cond delay="0"/>
                                  </p:stCondLst>
                                  <p:childTnLst>
                                    <p:set>
                                      <p:cBhvr>
                                        <p:cTn id="33" dur="1" fill="hold">
                                          <p:stCondLst>
                                            <p:cond delay="0"/>
                                          </p:stCondLst>
                                        </p:cTn>
                                        <p:tgtEl>
                                          <p:spTgt spid="52231"/>
                                        </p:tgtEl>
                                        <p:attrNameLst>
                                          <p:attrName>style.visibility</p:attrName>
                                        </p:attrNameLst>
                                      </p:cBhvr>
                                      <p:to>
                                        <p:strVal val="visible"/>
                                      </p:to>
                                    </p:set>
                                    <p:animEffect transition="in" filter="box(in)">
                                      <p:cBhvr>
                                        <p:cTn id="34" dur="500"/>
                                        <p:tgtEl>
                                          <p:spTgt spid="522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2236"/>
                                        </p:tgtEl>
                                        <p:attrNameLst>
                                          <p:attrName>style.visibility</p:attrName>
                                        </p:attrNameLst>
                                      </p:cBhvr>
                                      <p:to>
                                        <p:strVal val="visible"/>
                                      </p:to>
                                    </p:set>
                                    <p:animEffect transition="in" filter="slide(fromBottom)">
                                      <p:cBhvr>
                                        <p:cTn id="39" dur="1000"/>
                                        <p:tgtEl>
                                          <p:spTgt spid="522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52234"/>
                                        </p:tgtEl>
                                        <p:attrNameLst>
                                          <p:attrName>style.visibility</p:attrName>
                                        </p:attrNameLst>
                                      </p:cBhvr>
                                      <p:to>
                                        <p:strVal val="visible"/>
                                      </p:to>
                                    </p:set>
                                    <p:animEffect transition="in" filter="circle(in)">
                                      <p:cBhvr>
                                        <p:cTn id="44" dur="20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33" grpId="0"/>
      <p:bldP spid="52235" grpId="0"/>
      <p:bldP spid="5223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150938" y="214313"/>
            <a:ext cx="7165975" cy="622399"/>
          </a:xfrm>
        </p:spPr>
        <p:txBody>
          <a:bodyPr/>
          <a:lstStyle/>
          <a:p>
            <a:pPr algn="ctr"/>
            <a:r>
              <a:rPr lang="en-US" altLang="zh-CN" dirty="0"/>
              <a:t>ADSL </a:t>
            </a:r>
            <a:r>
              <a:rPr lang="zh-CN" altLang="en-US" dirty="0"/>
              <a:t>的数据率</a:t>
            </a:r>
          </a:p>
        </p:txBody>
      </p:sp>
      <p:sp>
        <p:nvSpPr>
          <p:cNvPr id="368643" name="Rectangle 3"/>
          <p:cNvSpPr>
            <a:spLocks noGrp="1" noChangeArrowheads="1"/>
          </p:cNvSpPr>
          <p:nvPr>
            <p:ph type="body" idx="1"/>
          </p:nvPr>
        </p:nvSpPr>
        <p:spPr>
          <a:xfrm>
            <a:off x="971600" y="1412776"/>
            <a:ext cx="7772400" cy="4819781"/>
          </a:xfrm>
        </p:spPr>
        <p:txBody>
          <a:bodyPr/>
          <a:lstStyle/>
          <a:p>
            <a:r>
              <a:rPr lang="zh-CN" altLang="en-US" sz="2400" dirty="0"/>
              <a:t>由于用户线的具体条件往往相差很大（距离、线径、受到相邻用户线的干扰程度等都不同），因此 </a:t>
            </a:r>
            <a:r>
              <a:rPr lang="en-US" altLang="zh-CN" sz="2400" dirty="0"/>
              <a:t>ADSL</a:t>
            </a:r>
            <a:r>
              <a:rPr lang="zh-CN" altLang="en-US" sz="2400" dirty="0"/>
              <a:t>采用自适应调制技术使用户线能够传送尽可能高的数据率。</a:t>
            </a:r>
          </a:p>
          <a:p>
            <a:r>
              <a:rPr lang="zh-CN" altLang="en-US" sz="2400" dirty="0"/>
              <a:t>当</a:t>
            </a:r>
            <a:r>
              <a:rPr lang="en-US" altLang="zh-CN" sz="2400" dirty="0"/>
              <a:t>ADSL</a:t>
            </a:r>
            <a:r>
              <a:rPr lang="zh-CN" altLang="en-US" sz="2400" dirty="0"/>
              <a:t>启动时，用户线两端的 </a:t>
            </a:r>
            <a:r>
              <a:rPr lang="en-US" altLang="zh-CN" sz="2400" dirty="0"/>
              <a:t>ADSL</a:t>
            </a:r>
            <a:r>
              <a:rPr lang="zh-CN" altLang="en-US" sz="2400" dirty="0"/>
              <a:t>调制解调器就测试可用的频率、各子信道受到的干扰情况，以及在每一个频率上测试信号的传输质量。</a:t>
            </a:r>
          </a:p>
          <a:p>
            <a:r>
              <a:rPr lang="en-US" altLang="zh-CN" sz="2400" dirty="0"/>
              <a:t>ADSL</a:t>
            </a:r>
            <a:r>
              <a:rPr lang="zh-CN" altLang="en-US" sz="2400" dirty="0"/>
              <a:t>不能保证固定的数据率。对于质量很差的用户线甚至无法开通 </a:t>
            </a:r>
            <a:r>
              <a:rPr lang="en-US" altLang="zh-CN" sz="2400" dirty="0"/>
              <a:t>ADSL</a:t>
            </a:r>
            <a:r>
              <a:rPr lang="zh-CN" altLang="en-US" sz="2400" dirty="0"/>
              <a:t>。</a:t>
            </a:r>
            <a:endParaRPr lang="en-US" altLang="zh-CN" sz="2400" dirty="0"/>
          </a:p>
          <a:p>
            <a:r>
              <a:rPr lang="zh-CN" altLang="en-US" sz="2400" dirty="0"/>
              <a:t>在保证较高出线率的前提下，</a:t>
            </a:r>
            <a:r>
              <a:rPr lang="en-US" altLang="zh-CN" sz="2400" dirty="0"/>
              <a:t>ADSL</a:t>
            </a:r>
            <a:r>
              <a:rPr lang="zh-CN" altLang="en-US" sz="2400" dirty="0"/>
              <a:t>的上下行都会受到较大影响。</a:t>
            </a:r>
          </a:p>
          <a:p>
            <a:r>
              <a:rPr lang="zh-CN" altLang="en-US" sz="2400" dirty="0"/>
              <a:t>通常下行数据率在</a:t>
            </a:r>
            <a:r>
              <a:rPr lang="en-US" altLang="zh-CN" sz="2400" dirty="0"/>
              <a:t>32 kb/s </a:t>
            </a:r>
            <a:r>
              <a:rPr lang="zh-CN" altLang="en-US" sz="2400" dirty="0"/>
              <a:t>到 </a:t>
            </a:r>
            <a:r>
              <a:rPr lang="en-US" altLang="zh-CN" sz="2400" dirty="0"/>
              <a:t>6.4 Mb/s </a:t>
            </a:r>
            <a:r>
              <a:rPr lang="zh-CN" altLang="en-US" sz="2400" dirty="0"/>
              <a:t>之间，上行数据率在 </a:t>
            </a:r>
            <a:r>
              <a:rPr lang="en-US" altLang="zh-CN" sz="2400" dirty="0"/>
              <a:t>32 kb/s </a:t>
            </a:r>
            <a:r>
              <a:rPr lang="zh-CN" altLang="en-US" sz="2400" dirty="0"/>
              <a:t>到 </a:t>
            </a:r>
            <a:r>
              <a:rPr lang="en-US" altLang="zh-CN" sz="2400" dirty="0"/>
              <a:t>640 kb/s </a:t>
            </a:r>
            <a:r>
              <a:rPr lang="zh-CN" altLang="en-US" sz="2400" dirty="0"/>
              <a:t>之间。</a:t>
            </a:r>
          </a:p>
        </p:txBody>
      </p:sp>
    </p:spTree>
    <p:extLst>
      <p:ext uri="{BB962C8B-B14F-4D97-AF65-F5344CB8AC3E}">
        <p14:creationId xmlns:p14="http://schemas.microsoft.com/office/powerpoint/2010/main" val="1338430957"/>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lgn="ctr"/>
            <a:r>
              <a:rPr lang="zh-CN" altLang="en-US" sz="4000" dirty="0"/>
              <a:t>三、</a:t>
            </a:r>
            <a:r>
              <a:rPr lang="en-US" altLang="zh-CN" sz="4000" dirty="0"/>
              <a:t>ADSL2</a:t>
            </a:r>
            <a:r>
              <a:rPr lang="zh-CN" altLang="en-US" sz="4000" dirty="0"/>
              <a:t>和</a:t>
            </a:r>
            <a:r>
              <a:rPr lang="en-US" altLang="zh-CN" sz="4000" dirty="0"/>
              <a:t>ADSL2+ </a:t>
            </a:r>
            <a:endParaRPr lang="zh-CN" altLang="en-US" sz="2800" dirty="0"/>
          </a:p>
        </p:txBody>
      </p:sp>
      <p:sp>
        <p:nvSpPr>
          <p:cNvPr id="9" name="文本框 8">
            <a:extLst>
              <a:ext uri="{FF2B5EF4-FFF2-40B4-BE49-F238E27FC236}">
                <a16:creationId xmlns:a16="http://schemas.microsoft.com/office/drawing/2014/main" id="{143613CD-3D16-4CAD-8D60-FD64C0910F34}"/>
              </a:ext>
            </a:extLst>
          </p:cNvPr>
          <p:cNvSpPr txBox="1"/>
          <p:nvPr/>
        </p:nvSpPr>
        <p:spPr>
          <a:xfrm>
            <a:off x="1043608" y="1268760"/>
            <a:ext cx="7560840" cy="1200329"/>
          </a:xfrm>
          <a:prstGeom prst="rect">
            <a:avLst/>
          </a:prstGeom>
          <a:noFill/>
        </p:spPr>
        <p:txBody>
          <a:bodyPr wrap="square">
            <a:spAutoFit/>
          </a:bodyPr>
          <a:lstStyle/>
          <a:p>
            <a:r>
              <a:rPr lang="en-US" altLang="zh-CN" sz="2400" b="0" dirty="0">
                <a:latin typeface="+mn-ea"/>
                <a:ea typeface="+mn-ea"/>
              </a:rPr>
              <a:t>2002</a:t>
            </a:r>
            <a:r>
              <a:rPr lang="zh-CN" altLang="en-US" sz="2400" b="0" dirty="0">
                <a:latin typeface="+mn-ea"/>
                <a:ea typeface="+mn-ea"/>
              </a:rPr>
              <a:t>年，</a:t>
            </a:r>
            <a:r>
              <a:rPr lang="en-US" altLang="zh-CN" sz="2400" b="0" dirty="0">
                <a:latin typeface="+mn-ea"/>
                <a:ea typeface="+mn-ea"/>
              </a:rPr>
              <a:t>ITU</a:t>
            </a:r>
            <a:r>
              <a:rPr lang="zh-CN" altLang="en-US" sz="2400" b="0" dirty="0">
                <a:latin typeface="+mn-ea"/>
                <a:ea typeface="+mn-ea"/>
              </a:rPr>
              <a:t>颁布了新一代的</a:t>
            </a:r>
            <a:r>
              <a:rPr lang="en-US" altLang="zh-CN" sz="2400" b="0" dirty="0">
                <a:latin typeface="+mn-ea"/>
                <a:ea typeface="+mn-ea"/>
              </a:rPr>
              <a:t>ADSL</a:t>
            </a:r>
            <a:r>
              <a:rPr lang="zh-CN" altLang="en-US" sz="2400" b="0" dirty="0">
                <a:latin typeface="+mn-ea"/>
                <a:ea typeface="+mn-ea"/>
              </a:rPr>
              <a:t>标准</a:t>
            </a:r>
            <a:r>
              <a:rPr lang="en-US" altLang="zh-CN" sz="2400" b="0" dirty="0">
                <a:latin typeface="+mn-ea"/>
                <a:ea typeface="+mn-ea"/>
              </a:rPr>
              <a:t>G.992.3</a:t>
            </a:r>
            <a:r>
              <a:rPr lang="zh-CN" altLang="en-US" sz="2400" b="0" dirty="0">
                <a:latin typeface="+mn-ea"/>
                <a:ea typeface="+mn-ea"/>
              </a:rPr>
              <a:t>和 </a:t>
            </a:r>
            <a:r>
              <a:rPr lang="en-US" altLang="zh-CN" sz="2400" b="0" dirty="0">
                <a:latin typeface="+mn-ea"/>
                <a:ea typeface="+mn-ea"/>
              </a:rPr>
              <a:t>G.992.4</a:t>
            </a:r>
            <a:r>
              <a:rPr lang="zh-CN" altLang="en-US" sz="2400" b="0" dirty="0">
                <a:latin typeface="+mn-ea"/>
                <a:ea typeface="+mn-ea"/>
              </a:rPr>
              <a:t>，被称为</a:t>
            </a:r>
            <a:r>
              <a:rPr lang="en-US" altLang="zh-CN" sz="2400" b="0" dirty="0">
                <a:latin typeface="+mn-ea"/>
                <a:ea typeface="+mn-ea"/>
              </a:rPr>
              <a:t>ADSL2</a:t>
            </a:r>
            <a:r>
              <a:rPr lang="zh-CN" altLang="en-US" sz="2400" b="0" dirty="0">
                <a:latin typeface="+mn-ea"/>
                <a:ea typeface="+mn-ea"/>
              </a:rPr>
              <a:t>。</a:t>
            </a:r>
            <a:r>
              <a:rPr lang="en-US" altLang="zh-CN" sz="2400" b="0" dirty="0">
                <a:latin typeface="+mn-ea"/>
                <a:ea typeface="+mn-ea"/>
              </a:rPr>
              <a:t>2003</a:t>
            </a:r>
            <a:r>
              <a:rPr lang="zh-CN" altLang="en-US" sz="2400" b="0" dirty="0">
                <a:latin typeface="+mn-ea"/>
                <a:ea typeface="+mn-ea"/>
              </a:rPr>
              <a:t>年，又颁布了进一步的更新版</a:t>
            </a:r>
            <a:r>
              <a:rPr lang="en-US" altLang="zh-CN" sz="2400" b="0" dirty="0">
                <a:latin typeface="+mn-ea"/>
                <a:ea typeface="+mn-ea"/>
              </a:rPr>
              <a:t>G.992.5</a:t>
            </a:r>
            <a:r>
              <a:rPr lang="zh-CN" altLang="en-US" sz="2400" b="0" dirty="0">
                <a:latin typeface="+mn-ea"/>
                <a:ea typeface="+mn-ea"/>
              </a:rPr>
              <a:t>，被称为</a:t>
            </a:r>
            <a:r>
              <a:rPr lang="en-US" altLang="zh-CN" sz="2400" b="0" dirty="0">
                <a:latin typeface="+mn-ea"/>
                <a:ea typeface="+mn-ea"/>
              </a:rPr>
              <a:t>ADSL2+</a:t>
            </a:r>
          </a:p>
        </p:txBody>
      </p:sp>
      <p:sp>
        <p:nvSpPr>
          <p:cNvPr id="6" name="文本框 5">
            <a:extLst>
              <a:ext uri="{FF2B5EF4-FFF2-40B4-BE49-F238E27FC236}">
                <a16:creationId xmlns:a16="http://schemas.microsoft.com/office/drawing/2014/main" id="{9C63F7B3-97A2-4E4B-BD5D-9C2F304EC63B}"/>
              </a:ext>
            </a:extLst>
          </p:cNvPr>
          <p:cNvSpPr txBox="1"/>
          <p:nvPr/>
        </p:nvSpPr>
        <p:spPr>
          <a:xfrm>
            <a:off x="971550" y="2640977"/>
            <a:ext cx="1296144" cy="461665"/>
          </a:xfrm>
          <a:prstGeom prst="rect">
            <a:avLst/>
          </a:prstGeom>
          <a:noFill/>
        </p:spPr>
        <p:txBody>
          <a:bodyPr wrap="square" rtlCol="0">
            <a:spAutoFit/>
          </a:bodyPr>
          <a:lstStyle/>
          <a:p>
            <a:r>
              <a:rPr lang="en-US" altLang="zh-CN" sz="2400" dirty="0">
                <a:latin typeface="+mn-ea"/>
                <a:ea typeface="+mn-ea"/>
              </a:rPr>
              <a:t>1. </a:t>
            </a:r>
            <a:r>
              <a:rPr lang="zh-CN" altLang="en-US" sz="2400" dirty="0">
                <a:latin typeface="+mn-ea"/>
                <a:ea typeface="+mn-ea"/>
              </a:rPr>
              <a:t>优势</a:t>
            </a:r>
          </a:p>
        </p:txBody>
      </p:sp>
      <p:sp>
        <p:nvSpPr>
          <p:cNvPr id="8" name="内容占位符 7">
            <a:extLst>
              <a:ext uri="{FF2B5EF4-FFF2-40B4-BE49-F238E27FC236}">
                <a16:creationId xmlns:a16="http://schemas.microsoft.com/office/drawing/2014/main" id="{D37B6A48-E676-4893-A5B1-DE660ABD74DD}"/>
              </a:ext>
            </a:extLst>
          </p:cNvPr>
          <p:cNvSpPr>
            <a:spLocks noGrp="1"/>
          </p:cNvSpPr>
          <p:nvPr>
            <p:ph idx="1"/>
          </p:nvPr>
        </p:nvSpPr>
        <p:spPr>
          <a:xfrm>
            <a:off x="971550" y="3212976"/>
            <a:ext cx="7632898" cy="2529923"/>
          </a:xfrm>
        </p:spPr>
        <p:txBody>
          <a:bodyPr/>
          <a:lstStyle/>
          <a:p>
            <a:r>
              <a:rPr lang="zh-CN" altLang="en-US" sz="2400" dirty="0">
                <a:latin typeface="+mn-ea"/>
              </a:rPr>
              <a:t>提高了线路的诊断能力，稳定性和抗噪声能力有了较大的提高。</a:t>
            </a:r>
            <a:endParaRPr lang="en-US" altLang="zh-CN" sz="2400" dirty="0">
              <a:latin typeface="+mn-ea"/>
            </a:endParaRPr>
          </a:p>
          <a:p>
            <a:r>
              <a:rPr lang="zh-CN" altLang="en-US" sz="2400" dirty="0">
                <a:latin typeface="+mn-ea"/>
              </a:rPr>
              <a:t>自适应能力得到了大幅度提高。</a:t>
            </a:r>
            <a:endParaRPr lang="en-US" altLang="zh-CN" sz="2400" dirty="0">
              <a:latin typeface="+mn-ea"/>
            </a:endParaRPr>
          </a:p>
          <a:p>
            <a:r>
              <a:rPr lang="zh-CN" altLang="en-US" sz="2400" dirty="0">
                <a:latin typeface="+mn-ea"/>
              </a:rPr>
              <a:t>增加了分组传输模式（</a:t>
            </a:r>
            <a:r>
              <a:rPr lang="en-US" altLang="zh-CN" sz="2400" dirty="0">
                <a:latin typeface="+mn-ea"/>
              </a:rPr>
              <a:t>PTM</a:t>
            </a:r>
            <a:r>
              <a:rPr lang="zh-CN" altLang="en-US" sz="2400" dirty="0">
                <a:latin typeface="+mn-ea"/>
              </a:rPr>
              <a:t>），很好的支持了</a:t>
            </a:r>
            <a:r>
              <a:rPr lang="en-US" altLang="zh-CN" sz="2400" dirty="0">
                <a:latin typeface="+mn-ea"/>
              </a:rPr>
              <a:t>IP</a:t>
            </a:r>
            <a:r>
              <a:rPr lang="zh-CN" altLang="en-US" sz="2400" dirty="0">
                <a:latin typeface="+mn-ea"/>
              </a:rPr>
              <a:t>接入。</a:t>
            </a:r>
            <a:endParaRPr lang="en-US" altLang="zh-CN" sz="2400" dirty="0">
              <a:latin typeface="+mn-ea"/>
            </a:endParaRPr>
          </a:p>
          <a:p>
            <a:r>
              <a:rPr lang="zh-CN" altLang="en-US" sz="2400" dirty="0">
                <a:latin typeface="+mn-ea"/>
              </a:rPr>
              <a:t>通过扩展频率范围（从</a:t>
            </a:r>
            <a:r>
              <a:rPr lang="en-US" altLang="zh-CN" sz="2400" dirty="0">
                <a:latin typeface="+mn-ea"/>
              </a:rPr>
              <a:t>1.1MHz</a:t>
            </a:r>
            <a:r>
              <a:rPr lang="zh-CN" altLang="en-US" sz="2400" dirty="0">
                <a:latin typeface="+mn-ea"/>
              </a:rPr>
              <a:t>到</a:t>
            </a:r>
            <a:r>
              <a:rPr lang="en-US" altLang="zh-CN" sz="2400" dirty="0">
                <a:latin typeface="+mn-ea"/>
              </a:rPr>
              <a:t>2.2MHz</a:t>
            </a:r>
            <a:r>
              <a:rPr lang="zh-CN" altLang="en-US" sz="2400" dirty="0">
                <a:latin typeface="+mn-ea"/>
              </a:rPr>
              <a:t>），大大增加了子信道的数量，从而较高的提升了速率。</a:t>
            </a:r>
          </a:p>
        </p:txBody>
      </p:sp>
    </p:spTree>
    <p:extLst>
      <p:ext uri="{BB962C8B-B14F-4D97-AF65-F5344CB8AC3E}">
        <p14:creationId xmlns:p14="http://schemas.microsoft.com/office/powerpoint/2010/main" val="256584601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A19F7E-D705-4590-B121-9303C7E7C2BC}"/>
              </a:ext>
            </a:extLst>
          </p:cNvPr>
          <p:cNvSpPr txBox="1">
            <a:spLocks noChangeArrowheads="1"/>
          </p:cNvSpPr>
          <p:nvPr/>
        </p:nvSpPr>
        <p:spPr bwMode="auto">
          <a:xfrm>
            <a:off x="971600" y="1916832"/>
            <a:ext cx="77048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b="0" kern="0" dirty="0">
                <a:latin typeface="+mn-ea"/>
              </a:rPr>
              <a:t>在数据率和传输距离上，</a:t>
            </a:r>
            <a:r>
              <a:rPr lang="en-US" altLang="zh-CN" sz="2400" b="0" kern="0" dirty="0">
                <a:latin typeface="+mn-ea"/>
              </a:rPr>
              <a:t>ADSL2/ADSl2+</a:t>
            </a:r>
            <a:r>
              <a:rPr lang="zh-CN" altLang="en-US" sz="2400" b="0" kern="0" dirty="0">
                <a:latin typeface="+mn-ea"/>
              </a:rPr>
              <a:t>都有明显提升。</a:t>
            </a:r>
            <a:endParaRPr lang="en-US" altLang="zh-CN" sz="2400" b="0" kern="0" dirty="0">
              <a:latin typeface="+mn-ea"/>
            </a:endParaRPr>
          </a:p>
          <a:p>
            <a:r>
              <a:rPr lang="en-US" altLang="zh-CN" sz="2400" b="0" kern="0" dirty="0">
                <a:latin typeface="+mn-ea"/>
              </a:rPr>
              <a:t>ADSL2 </a:t>
            </a:r>
            <a:r>
              <a:rPr lang="zh-CN" altLang="en-US" sz="2400" b="0" kern="0" dirty="0">
                <a:latin typeface="+mn-ea"/>
              </a:rPr>
              <a:t>下行至少为 </a:t>
            </a:r>
            <a:r>
              <a:rPr lang="en-US" altLang="zh-CN" sz="2400" b="0" kern="0" dirty="0">
                <a:latin typeface="+mn-ea"/>
              </a:rPr>
              <a:t>8 Mb/s</a:t>
            </a:r>
            <a:r>
              <a:rPr lang="zh-CN" altLang="en-US" sz="2400" b="0" kern="0" dirty="0">
                <a:latin typeface="+mn-ea"/>
              </a:rPr>
              <a:t>、上行</a:t>
            </a:r>
            <a:r>
              <a:rPr lang="en-US" altLang="zh-CN" sz="2400" b="0" kern="0" dirty="0">
                <a:latin typeface="+mn-ea"/>
              </a:rPr>
              <a:t>800 kb/s</a:t>
            </a:r>
            <a:r>
              <a:rPr lang="zh-CN" altLang="en-US" sz="2400" b="0" kern="0" dirty="0">
                <a:latin typeface="+mn-ea"/>
              </a:rPr>
              <a:t>的速率。</a:t>
            </a:r>
            <a:endParaRPr lang="en-US" altLang="zh-CN" sz="2400" b="0" kern="0" dirty="0">
              <a:latin typeface="+mn-ea"/>
            </a:endParaRPr>
          </a:p>
          <a:p>
            <a:r>
              <a:rPr lang="zh-CN" altLang="en-US" sz="2400" b="0" kern="0" dirty="0">
                <a:latin typeface="+mn-ea"/>
              </a:rPr>
              <a:t>在传输速率不变的条件下，</a:t>
            </a:r>
            <a:r>
              <a:rPr lang="en-US" altLang="zh-CN" sz="2400" b="0" kern="0" dirty="0">
                <a:latin typeface="+mn-ea"/>
              </a:rPr>
              <a:t>ADSL2</a:t>
            </a:r>
            <a:r>
              <a:rPr lang="zh-CN" altLang="en-US" sz="2400" b="0" kern="0" dirty="0">
                <a:latin typeface="+mn-ea"/>
              </a:rPr>
              <a:t>在传输距离上比</a:t>
            </a:r>
            <a:r>
              <a:rPr lang="en-US" altLang="zh-CN" sz="2400" b="0" kern="0" dirty="0">
                <a:latin typeface="+mn-ea"/>
              </a:rPr>
              <a:t>ADSL</a:t>
            </a:r>
            <a:r>
              <a:rPr lang="zh-CN" altLang="en-US" sz="2400" b="0" kern="0" dirty="0">
                <a:latin typeface="+mn-ea"/>
              </a:rPr>
              <a:t>要更远</a:t>
            </a:r>
            <a:r>
              <a:rPr lang="en-US" altLang="zh-CN" sz="2400" b="0" kern="0" dirty="0">
                <a:latin typeface="+mn-ea"/>
              </a:rPr>
              <a:t>180m</a:t>
            </a:r>
            <a:r>
              <a:rPr lang="zh-CN" altLang="en-US" sz="2400" b="0" kern="0" dirty="0">
                <a:latin typeface="+mn-ea"/>
              </a:rPr>
              <a:t>。</a:t>
            </a:r>
            <a:endParaRPr lang="en-US" altLang="zh-CN" sz="2400" b="0" kern="0" dirty="0">
              <a:latin typeface="+mn-ea"/>
            </a:endParaRPr>
          </a:p>
          <a:p>
            <a:r>
              <a:rPr lang="en-US" altLang="zh-CN" sz="2400" b="0" kern="0" dirty="0">
                <a:latin typeface="+mn-ea"/>
              </a:rPr>
              <a:t>ADSL2+ </a:t>
            </a:r>
            <a:r>
              <a:rPr lang="zh-CN" altLang="en-US" sz="2400" b="0" kern="0" dirty="0">
                <a:latin typeface="+mn-ea"/>
              </a:rPr>
              <a:t>下行速率可达 </a:t>
            </a:r>
            <a:r>
              <a:rPr lang="en-US" altLang="zh-CN" sz="2400" b="0" kern="0" dirty="0">
                <a:latin typeface="+mn-ea"/>
              </a:rPr>
              <a:t>16 Mb/s</a:t>
            </a:r>
            <a:r>
              <a:rPr lang="zh-CN" altLang="en-US" sz="2400" b="0" kern="0" dirty="0">
                <a:latin typeface="+mn-ea"/>
              </a:rPr>
              <a:t>（最大传输速率可达</a:t>
            </a:r>
            <a:r>
              <a:rPr lang="en-US" altLang="zh-CN" sz="2400" b="0" kern="0" dirty="0">
                <a:latin typeface="+mn-ea"/>
              </a:rPr>
              <a:t>25 Mb/s</a:t>
            </a:r>
            <a:r>
              <a:rPr lang="zh-CN" altLang="en-US" sz="2400" b="0" kern="0" dirty="0">
                <a:latin typeface="+mn-ea"/>
              </a:rPr>
              <a:t>），上行速率可达 </a:t>
            </a:r>
            <a:r>
              <a:rPr lang="en-US" altLang="zh-CN" sz="2400" b="0" kern="0" dirty="0">
                <a:latin typeface="+mn-ea"/>
              </a:rPr>
              <a:t>800kb/s</a:t>
            </a:r>
            <a:r>
              <a:rPr lang="zh-CN" altLang="en-US" sz="2400" b="0" kern="0" dirty="0">
                <a:latin typeface="+mn-ea"/>
              </a:rPr>
              <a:t>。</a:t>
            </a:r>
            <a:endParaRPr lang="en-US" altLang="zh-CN" sz="2400" b="0" kern="0" dirty="0">
              <a:latin typeface="+mn-ea"/>
            </a:endParaRPr>
          </a:p>
          <a:p>
            <a:r>
              <a:rPr lang="zh-CN" altLang="en-US" sz="2400" b="0" kern="0" dirty="0">
                <a:latin typeface="+mn-ea"/>
              </a:rPr>
              <a:t>在短距离（</a:t>
            </a:r>
            <a:r>
              <a:rPr lang="en-US" altLang="zh-CN" sz="2400" b="0" kern="0" dirty="0">
                <a:latin typeface="+mn-ea"/>
              </a:rPr>
              <a:t>1.5km)</a:t>
            </a:r>
            <a:r>
              <a:rPr lang="zh-CN" altLang="en-US" sz="2400" b="0" kern="0" dirty="0">
                <a:latin typeface="+mn-ea"/>
              </a:rPr>
              <a:t>时，</a:t>
            </a:r>
            <a:r>
              <a:rPr lang="en-US" altLang="zh-CN" sz="2400" b="0" kern="0" dirty="0">
                <a:latin typeface="+mn-ea"/>
              </a:rPr>
              <a:t>ADSL2+</a:t>
            </a:r>
            <a:r>
              <a:rPr lang="zh-CN" altLang="en-US" sz="2400" b="0" kern="0" dirty="0">
                <a:latin typeface="+mn-ea"/>
              </a:rPr>
              <a:t>下行速率可达 </a:t>
            </a:r>
            <a:r>
              <a:rPr lang="en-US" altLang="zh-CN" sz="2400" b="0" kern="0" dirty="0">
                <a:latin typeface="+mn-ea"/>
              </a:rPr>
              <a:t>25 Mb/s</a:t>
            </a:r>
            <a:r>
              <a:rPr lang="zh-CN" altLang="en-US" sz="2400" b="0" kern="0" dirty="0">
                <a:latin typeface="+mn-ea"/>
              </a:rPr>
              <a:t>，上行速率可达 </a:t>
            </a:r>
            <a:r>
              <a:rPr lang="en-US" altLang="zh-CN" sz="2400" b="0" kern="0" dirty="0">
                <a:latin typeface="+mn-ea"/>
              </a:rPr>
              <a:t>1Mb/s</a:t>
            </a:r>
            <a:r>
              <a:rPr lang="zh-CN" altLang="en-US" sz="2400" b="0" kern="0" dirty="0">
                <a:latin typeface="+mn-ea"/>
              </a:rPr>
              <a:t>。</a:t>
            </a:r>
          </a:p>
          <a:p>
            <a:endParaRPr lang="zh-CN" altLang="en-US" sz="2400" b="0" kern="0" dirty="0">
              <a:latin typeface="+mn-ea"/>
            </a:endParaRPr>
          </a:p>
        </p:txBody>
      </p:sp>
      <p:sp>
        <p:nvSpPr>
          <p:cNvPr id="5" name="文本框 4">
            <a:extLst>
              <a:ext uri="{FF2B5EF4-FFF2-40B4-BE49-F238E27FC236}">
                <a16:creationId xmlns:a16="http://schemas.microsoft.com/office/drawing/2014/main" id="{F0395281-A8F4-44A6-9FF6-35BDF27871C4}"/>
              </a:ext>
            </a:extLst>
          </p:cNvPr>
          <p:cNvSpPr txBox="1"/>
          <p:nvPr/>
        </p:nvSpPr>
        <p:spPr>
          <a:xfrm>
            <a:off x="971600" y="1268760"/>
            <a:ext cx="4176464" cy="461665"/>
          </a:xfrm>
          <a:prstGeom prst="rect">
            <a:avLst/>
          </a:prstGeom>
          <a:noFill/>
        </p:spPr>
        <p:txBody>
          <a:bodyPr wrap="square" rtlCol="0">
            <a:spAutoFit/>
          </a:bodyPr>
          <a:lstStyle/>
          <a:p>
            <a:r>
              <a:rPr lang="en-US" altLang="zh-CN" sz="2400" dirty="0">
                <a:latin typeface="+mn-ea"/>
                <a:ea typeface="+mn-ea"/>
              </a:rPr>
              <a:t>2. ADSL2/ADSL2+</a:t>
            </a:r>
            <a:r>
              <a:rPr lang="zh-CN" altLang="en-US" sz="2400" dirty="0">
                <a:latin typeface="+mn-ea"/>
                <a:ea typeface="+mn-ea"/>
              </a:rPr>
              <a:t>的数据指标</a:t>
            </a:r>
          </a:p>
        </p:txBody>
      </p:sp>
    </p:spTree>
    <p:extLst>
      <p:ext uri="{BB962C8B-B14F-4D97-AF65-F5344CB8AC3E}">
        <p14:creationId xmlns:p14="http://schemas.microsoft.com/office/powerpoint/2010/main" val="209082132"/>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lgn="ctr"/>
            <a:r>
              <a:rPr lang="en-US" altLang="zh-CN" dirty="0"/>
              <a:t>3.4.2  </a:t>
            </a:r>
            <a:r>
              <a:rPr lang="zh-CN" altLang="en-US" dirty="0"/>
              <a:t>光纤同轴混合网</a:t>
            </a:r>
            <a:endParaRPr lang="en-US" altLang="zh-CN" sz="3600" dirty="0"/>
          </a:p>
        </p:txBody>
      </p:sp>
      <p:sp>
        <p:nvSpPr>
          <p:cNvPr id="287747" name="Rectangle 3"/>
          <p:cNvSpPr>
            <a:spLocks noGrp="1" noChangeArrowheads="1"/>
          </p:cNvSpPr>
          <p:nvPr>
            <p:ph idx="1"/>
          </p:nvPr>
        </p:nvSpPr>
        <p:spPr>
          <a:xfrm>
            <a:off x="971550" y="1556792"/>
            <a:ext cx="7391400" cy="4450449"/>
          </a:xfrm>
        </p:spPr>
        <p:txBody>
          <a:bodyPr/>
          <a:lstStyle/>
          <a:p>
            <a:r>
              <a:rPr lang="zh-CN" altLang="en-US" sz="2400" b="0" dirty="0">
                <a:latin typeface="+mn-ea"/>
              </a:rPr>
              <a:t>光纤同轴混合网</a:t>
            </a:r>
            <a:r>
              <a:rPr lang="en-US" altLang="zh-CN" sz="2400" b="0" dirty="0">
                <a:latin typeface="+mn-ea"/>
              </a:rPr>
              <a:t>(Hybrid Fiber Coax</a:t>
            </a:r>
            <a:r>
              <a:rPr lang="zh-CN" altLang="en-US" sz="2400" b="0" dirty="0">
                <a:latin typeface="+mn-ea"/>
              </a:rPr>
              <a:t>，</a:t>
            </a:r>
            <a:r>
              <a:rPr lang="en-US" altLang="zh-CN" sz="2400" b="0" dirty="0">
                <a:latin typeface="+mn-ea"/>
              </a:rPr>
              <a:t>HFC)</a:t>
            </a:r>
            <a:r>
              <a:rPr lang="zh-CN" altLang="en-US" sz="2400" b="0" dirty="0">
                <a:latin typeface="+mn-ea"/>
              </a:rPr>
              <a:t>是在覆盖面广泛的有线电视网 </a:t>
            </a:r>
            <a:r>
              <a:rPr lang="en-US" altLang="zh-CN" sz="2400" b="0" dirty="0">
                <a:latin typeface="+mn-ea"/>
              </a:rPr>
              <a:t>CATV </a:t>
            </a:r>
            <a:r>
              <a:rPr lang="zh-CN" altLang="en-US" sz="2400" b="0" dirty="0">
                <a:latin typeface="+mn-ea"/>
              </a:rPr>
              <a:t>的基础上开发的一种面向居民的宽带接入网。</a:t>
            </a:r>
          </a:p>
          <a:p>
            <a:r>
              <a:rPr lang="zh-CN" altLang="en-US" sz="2400" b="0" dirty="0">
                <a:latin typeface="+mn-ea"/>
              </a:rPr>
              <a:t>同轴电缆的频率带宽可达</a:t>
            </a:r>
            <a:r>
              <a:rPr lang="en-US" altLang="zh-CN" sz="2400" b="0" dirty="0">
                <a:latin typeface="+mn-ea"/>
              </a:rPr>
              <a:t>1GHz</a:t>
            </a:r>
            <a:r>
              <a:rPr lang="zh-CN" altLang="en-US" sz="2400" b="0" dirty="0">
                <a:latin typeface="+mn-ea"/>
              </a:rPr>
              <a:t>，传统</a:t>
            </a:r>
            <a:r>
              <a:rPr lang="en-US" altLang="zh-CN" sz="2400" b="0" dirty="0">
                <a:latin typeface="+mn-ea"/>
              </a:rPr>
              <a:t>CATV</a:t>
            </a:r>
            <a:r>
              <a:rPr lang="zh-CN" altLang="en-US" sz="2400" b="0" dirty="0">
                <a:latin typeface="+mn-ea"/>
              </a:rPr>
              <a:t>的单向信号仅用了其中</a:t>
            </a:r>
            <a:r>
              <a:rPr lang="en-US" altLang="zh-CN" sz="2400" b="0" dirty="0">
                <a:latin typeface="+mn-ea"/>
              </a:rPr>
              <a:t>50-750MHz</a:t>
            </a:r>
            <a:r>
              <a:rPr lang="zh-CN" altLang="en-US" sz="2400" b="0" dirty="0">
                <a:latin typeface="+mn-ea"/>
              </a:rPr>
              <a:t>，其余空闲。</a:t>
            </a:r>
          </a:p>
          <a:p>
            <a:r>
              <a:rPr lang="en-US" altLang="zh-CN" sz="2400" b="0" dirty="0">
                <a:latin typeface="+mn-ea"/>
              </a:rPr>
              <a:t>CATV</a:t>
            </a:r>
            <a:r>
              <a:rPr lang="zh-CN" altLang="en-US" sz="2400" b="0" dirty="0">
                <a:latin typeface="+mn-ea"/>
              </a:rPr>
              <a:t>网是树形拓扑结构的同轴电缆网络，采用模拟技术的频分复用对电视节目进行单向传输。而</a:t>
            </a:r>
            <a:r>
              <a:rPr lang="en-US" altLang="zh-CN" sz="2400" b="0" dirty="0">
                <a:latin typeface="+mn-ea"/>
              </a:rPr>
              <a:t>HFC</a:t>
            </a:r>
            <a:r>
              <a:rPr lang="zh-CN" altLang="en-US" sz="2400" b="0" dirty="0">
                <a:latin typeface="+mn-ea"/>
              </a:rPr>
              <a:t>网则需要对 </a:t>
            </a:r>
            <a:r>
              <a:rPr lang="en-US" altLang="zh-CN" sz="2400" b="0" dirty="0">
                <a:latin typeface="+mn-ea"/>
              </a:rPr>
              <a:t>CATV </a:t>
            </a:r>
            <a:r>
              <a:rPr lang="zh-CN" altLang="en-US" sz="2400" b="0" dirty="0">
                <a:latin typeface="+mn-ea"/>
              </a:rPr>
              <a:t>网进行改造。</a:t>
            </a:r>
            <a:endParaRPr lang="en-US" altLang="zh-CN" sz="2400" b="0" dirty="0">
              <a:latin typeface="+mn-ea"/>
            </a:endParaRPr>
          </a:p>
          <a:p>
            <a:r>
              <a:rPr lang="en-US" altLang="zh-CN" sz="2400" b="0" dirty="0">
                <a:latin typeface="+mn-ea"/>
              </a:rPr>
              <a:t>HFC</a:t>
            </a:r>
            <a:r>
              <a:rPr lang="zh-CN" altLang="en-US" sz="2400" b="0" dirty="0">
                <a:latin typeface="+mn-ea"/>
              </a:rPr>
              <a:t>网除可传送</a:t>
            </a:r>
            <a:r>
              <a:rPr lang="en-US" altLang="zh-CN" sz="2400" b="0" dirty="0">
                <a:latin typeface="+mn-ea"/>
              </a:rPr>
              <a:t>CATV</a:t>
            </a:r>
            <a:r>
              <a:rPr lang="zh-CN" altLang="en-US" sz="2400" b="0" dirty="0">
                <a:latin typeface="+mn-ea"/>
              </a:rPr>
              <a:t>外，还提供电话、数据和其他宽带交互型业务。</a:t>
            </a:r>
          </a:p>
          <a:p>
            <a:endParaRPr lang="en-US" altLang="zh-CN" sz="2400" b="0" dirty="0">
              <a:latin typeface="+mn-ea"/>
            </a:endParaRPr>
          </a:p>
        </p:txBody>
      </p:sp>
    </p:spTree>
    <p:extLst>
      <p:ext uri="{BB962C8B-B14F-4D97-AF65-F5344CB8AC3E}">
        <p14:creationId xmlns:p14="http://schemas.microsoft.com/office/powerpoint/2010/main" val="663449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83052-1878-4163-BAB5-7427F0FE2E94}"/>
              </a:ext>
            </a:extLst>
          </p:cNvPr>
          <p:cNvSpPr>
            <a:spLocks noGrp="1"/>
          </p:cNvSpPr>
          <p:nvPr>
            <p:ph type="title"/>
          </p:nvPr>
        </p:nvSpPr>
        <p:spPr/>
        <p:txBody>
          <a:bodyPr/>
          <a:lstStyle/>
          <a:p>
            <a:r>
              <a:rPr lang="zh-CN" altLang="en-US" dirty="0"/>
              <a:t>一、</a:t>
            </a:r>
            <a:r>
              <a:rPr lang="en-US" altLang="zh-CN" dirty="0"/>
              <a:t>HFC</a:t>
            </a:r>
            <a:r>
              <a:rPr lang="zh-CN" altLang="en-US" dirty="0"/>
              <a:t>的基本思想</a:t>
            </a:r>
          </a:p>
        </p:txBody>
      </p:sp>
      <p:sp>
        <p:nvSpPr>
          <p:cNvPr id="3" name="内容占位符 2">
            <a:extLst>
              <a:ext uri="{FF2B5EF4-FFF2-40B4-BE49-F238E27FC236}">
                <a16:creationId xmlns:a16="http://schemas.microsoft.com/office/drawing/2014/main" id="{35DDF48F-CA9E-4AE5-8ABB-2231E8F0EE6D}"/>
              </a:ext>
            </a:extLst>
          </p:cNvPr>
          <p:cNvSpPr>
            <a:spLocks noGrp="1"/>
          </p:cNvSpPr>
          <p:nvPr>
            <p:ph idx="1"/>
          </p:nvPr>
        </p:nvSpPr>
        <p:spPr>
          <a:xfrm>
            <a:off x="1043608" y="1340768"/>
            <a:ext cx="7391400" cy="5176802"/>
          </a:xfrm>
        </p:spPr>
        <p:txBody>
          <a:bodyPr/>
          <a:lstStyle/>
          <a:p>
            <a:r>
              <a:rPr lang="zh-CN" altLang="en-US" dirty="0"/>
              <a:t>将原有的</a:t>
            </a:r>
            <a:r>
              <a:rPr lang="en-US" altLang="zh-CN" dirty="0"/>
              <a:t>450MHz</a:t>
            </a:r>
            <a:r>
              <a:rPr lang="zh-CN" altLang="en-US" dirty="0"/>
              <a:t>的单向模拟</a:t>
            </a:r>
            <a:r>
              <a:rPr lang="en-US" altLang="zh-CN" dirty="0"/>
              <a:t>CATV</a:t>
            </a:r>
            <a:r>
              <a:rPr lang="zh-CN" altLang="en-US" dirty="0"/>
              <a:t>改造成双向的</a:t>
            </a:r>
            <a:r>
              <a:rPr lang="en-US" altLang="zh-CN" dirty="0"/>
              <a:t>0-860MHz</a:t>
            </a:r>
            <a:r>
              <a:rPr lang="zh-CN" altLang="en-US" dirty="0"/>
              <a:t>的双向数字网络。</a:t>
            </a:r>
            <a:endParaRPr lang="en-US" altLang="zh-CN" dirty="0"/>
          </a:p>
          <a:p>
            <a:r>
              <a:rPr lang="en-US" altLang="zh-CN" dirty="0"/>
              <a:t>0-50MHz</a:t>
            </a:r>
            <a:r>
              <a:rPr lang="zh-CN" altLang="en-US" dirty="0"/>
              <a:t>用于上行数字信道，</a:t>
            </a:r>
            <a:r>
              <a:rPr lang="en-US" altLang="zh-CN" dirty="0"/>
              <a:t>50-550MHz</a:t>
            </a:r>
            <a:r>
              <a:rPr lang="zh-CN" altLang="en-US" dirty="0"/>
              <a:t>用于传统的</a:t>
            </a:r>
            <a:r>
              <a:rPr lang="en-US" altLang="zh-CN" dirty="0"/>
              <a:t>CATV</a:t>
            </a:r>
            <a:r>
              <a:rPr lang="zh-CN" altLang="en-US" dirty="0"/>
              <a:t>，</a:t>
            </a:r>
            <a:r>
              <a:rPr lang="en-US" altLang="zh-CN" dirty="0"/>
              <a:t>550-750MHz</a:t>
            </a:r>
            <a:r>
              <a:rPr lang="zh-CN" altLang="en-US" dirty="0"/>
              <a:t>用于数字电视下行，</a:t>
            </a:r>
            <a:r>
              <a:rPr lang="en-US" altLang="zh-CN" dirty="0"/>
              <a:t>750-860MHz</a:t>
            </a:r>
            <a:r>
              <a:rPr lang="zh-CN" altLang="en-US" dirty="0"/>
              <a:t>用于下行数字信道。</a:t>
            </a:r>
            <a:endParaRPr lang="en-US" altLang="zh-CN" dirty="0"/>
          </a:p>
          <a:p>
            <a:r>
              <a:rPr lang="zh-CN" altLang="en-US" dirty="0"/>
              <a:t>改造后，</a:t>
            </a:r>
            <a:r>
              <a:rPr lang="en-US" altLang="zh-CN" dirty="0"/>
              <a:t>HFC</a:t>
            </a:r>
            <a:r>
              <a:rPr lang="zh-CN" altLang="en-US" dirty="0"/>
              <a:t>的主干采样光纤，接入网采样同轴电缆。</a:t>
            </a:r>
            <a:endParaRPr lang="en-US" altLang="zh-CN" dirty="0"/>
          </a:p>
          <a:p>
            <a:r>
              <a:rPr lang="zh-CN" altLang="en-US" dirty="0"/>
              <a:t>光纤到达小区光结点后将光信号变换为电信号，并经同轴电缆传输进入接入点。</a:t>
            </a:r>
            <a:endParaRPr lang="en-US" altLang="zh-CN" dirty="0"/>
          </a:p>
          <a:p>
            <a:r>
              <a:rPr lang="zh-CN" altLang="en-US" dirty="0"/>
              <a:t>接入点分离出电信号中的音频信号、</a:t>
            </a:r>
            <a:r>
              <a:rPr lang="en-US" altLang="zh-CN" dirty="0"/>
              <a:t>CATV</a:t>
            </a:r>
            <a:r>
              <a:rPr lang="zh-CN" altLang="en-US" dirty="0"/>
              <a:t>信号和数字信号，分别送入不同的接收端。</a:t>
            </a:r>
          </a:p>
        </p:txBody>
      </p:sp>
    </p:spTree>
    <p:extLst>
      <p:ext uri="{BB962C8B-B14F-4D97-AF65-F5344CB8AC3E}">
        <p14:creationId xmlns:p14="http://schemas.microsoft.com/office/powerpoint/2010/main" val="110403570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A380D8-07CE-4157-8214-39AC8F28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504509" cy="53061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9806D29-5C4A-4198-A5B3-573EF19BA540}"/>
              </a:ext>
            </a:extLst>
          </p:cNvPr>
          <p:cNvSpPr>
            <a:spLocks noGrp="1" noChangeArrowheads="1"/>
          </p:cNvSpPr>
          <p:nvPr>
            <p:ph type="title"/>
          </p:nvPr>
        </p:nvSpPr>
        <p:spPr>
          <a:xfrm>
            <a:off x="971550" y="222250"/>
            <a:ext cx="7086600" cy="685800"/>
          </a:xfrm>
        </p:spPr>
        <p:txBody>
          <a:bodyPr/>
          <a:lstStyle/>
          <a:p>
            <a:pPr algn="ctr"/>
            <a:r>
              <a:rPr lang="zh-CN" altLang="en-US" dirty="0"/>
              <a:t>二、</a:t>
            </a:r>
            <a:r>
              <a:rPr lang="en-US" altLang="zh-CN" dirty="0"/>
              <a:t>HFC</a:t>
            </a:r>
            <a:r>
              <a:rPr lang="zh-CN" altLang="en-US" dirty="0"/>
              <a:t>网络系统结构 </a:t>
            </a:r>
          </a:p>
        </p:txBody>
      </p:sp>
    </p:spTree>
    <p:extLst>
      <p:ext uri="{BB962C8B-B14F-4D97-AF65-F5344CB8AC3E}">
        <p14:creationId xmlns:p14="http://schemas.microsoft.com/office/powerpoint/2010/main" val="1892833187"/>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6F0ED0-EF06-40AB-843A-B8F31B3E7ED9}"/>
              </a:ext>
            </a:extLst>
          </p:cNvPr>
          <p:cNvPicPr>
            <a:picLocks noChangeAspect="1"/>
          </p:cNvPicPr>
          <p:nvPr/>
        </p:nvPicPr>
        <p:blipFill>
          <a:blip r:embed="rId2"/>
          <a:stretch>
            <a:fillRect/>
          </a:stretch>
        </p:blipFill>
        <p:spPr>
          <a:xfrm>
            <a:off x="0" y="1412776"/>
            <a:ext cx="9144000" cy="4498188"/>
          </a:xfrm>
          <a:prstGeom prst="rect">
            <a:avLst/>
          </a:prstGeom>
        </p:spPr>
      </p:pic>
    </p:spTree>
    <p:extLst>
      <p:ext uri="{BB962C8B-B14F-4D97-AF65-F5344CB8AC3E}">
        <p14:creationId xmlns:p14="http://schemas.microsoft.com/office/powerpoint/2010/main" val="1088732355"/>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gn="ctr"/>
            <a:r>
              <a:rPr lang="en-US" altLang="zh-CN" dirty="0"/>
              <a:t>HFC </a:t>
            </a:r>
            <a:r>
              <a:rPr lang="zh-CN" altLang="en-US" dirty="0"/>
              <a:t>网的特点</a:t>
            </a:r>
          </a:p>
        </p:txBody>
      </p:sp>
      <p:sp>
        <p:nvSpPr>
          <p:cNvPr id="300035" name="Rectangle 3"/>
          <p:cNvSpPr>
            <a:spLocks noGrp="1" noChangeArrowheads="1"/>
          </p:cNvSpPr>
          <p:nvPr>
            <p:ph type="body" idx="1"/>
          </p:nvPr>
        </p:nvSpPr>
        <p:spPr>
          <a:xfrm>
            <a:off x="971550" y="1628800"/>
            <a:ext cx="7772400" cy="1988237"/>
          </a:xfrm>
        </p:spPr>
        <p:txBody>
          <a:bodyPr/>
          <a:lstStyle/>
          <a:p>
            <a:r>
              <a:rPr lang="zh-CN" altLang="en-US" sz="2800" dirty="0"/>
              <a:t>具有较宽的频带，并且能够利用已经有相当大的覆盖面的有线电视网。</a:t>
            </a:r>
          </a:p>
          <a:p>
            <a:r>
              <a:rPr lang="zh-CN" altLang="en-US" sz="2800" dirty="0"/>
              <a:t>仅需改造</a:t>
            </a:r>
            <a:r>
              <a:rPr lang="en-US" altLang="zh-CN" sz="2800" dirty="0"/>
              <a:t>CATV</a:t>
            </a:r>
            <a:r>
              <a:rPr lang="zh-CN" altLang="en-US" sz="2800" dirty="0"/>
              <a:t>主干即可实现全网双向传输。</a:t>
            </a:r>
          </a:p>
          <a:p>
            <a:r>
              <a:rPr lang="zh-CN" altLang="en-US" dirty="0"/>
              <a:t>当数字用户较多时，网络速度会有明显下降。</a:t>
            </a:r>
            <a:endParaRPr lang="zh-CN" altLang="en-US" sz="2800" dirty="0"/>
          </a:p>
        </p:txBody>
      </p:sp>
    </p:spTree>
    <p:extLst>
      <p:ext uri="{BB962C8B-B14F-4D97-AF65-F5344CB8AC3E}">
        <p14:creationId xmlns:p14="http://schemas.microsoft.com/office/powerpoint/2010/main" val="8274961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C65C1-CDFA-43CB-B404-3EA212F360DF}"/>
              </a:ext>
            </a:extLst>
          </p:cNvPr>
          <p:cNvSpPr>
            <a:spLocks noGrp="1"/>
          </p:cNvSpPr>
          <p:nvPr>
            <p:ph type="title"/>
          </p:nvPr>
        </p:nvSpPr>
        <p:spPr/>
        <p:txBody>
          <a:bodyPr/>
          <a:lstStyle/>
          <a:p>
            <a:r>
              <a:rPr lang="en-US" altLang="zh-CN" dirty="0"/>
              <a:t>3.4.3 </a:t>
            </a:r>
            <a:r>
              <a:rPr lang="zh-CN" altLang="en-US" dirty="0"/>
              <a:t>无线接入技术</a:t>
            </a:r>
          </a:p>
        </p:txBody>
      </p:sp>
      <p:sp>
        <p:nvSpPr>
          <p:cNvPr id="3" name="内容占位符 2">
            <a:extLst>
              <a:ext uri="{FF2B5EF4-FFF2-40B4-BE49-F238E27FC236}">
                <a16:creationId xmlns:a16="http://schemas.microsoft.com/office/drawing/2014/main" id="{36E6C31B-FD14-4A50-B11D-CD2C3407949A}"/>
              </a:ext>
            </a:extLst>
          </p:cNvPr>
          <p:cNvSpPr>
            <a:spLocks noGrp="1"/>
          </p:cNvSpPr>
          <p:nvPr>
            <p:ph idx="1"/>
          </p:nvPr>
        </p:nvSpPr>
        <p:spPr>
          <a:xfrm>
            <a:off x="1005465" y="3420055"/>
            <a:ext cx="7391400" cy="1557349"/>
          </a:xfrm>
        </p:spPr>
        <p:txBody>
          <a:bodyPr/>
          <a:lstStyle/>
          <a:p>
            <a:r>
              <a:rPr lang="zh-CN" altLang="en-US" dirty="0"/>
              <a:t>卫星</a:t>
            </a:r>
            <a:endParaRPr lang="en-US" altLang="zh-CN" dirty="0"/>
          </a:p>
          <a:p>
            <a:r>
              <a:rPr lang="zh-CN" altLang="en-US" dirty="0"/>
              <a:t>微波</a:t>
            </a:r>
            <a:endParaRPr lang="en-US" altLang="zh-CN" dirty="0"/>
          </a:p>
          <a:p>
            <a:r>
              <a:rPr lang="zh-CN" altLang="en-US" dirty="0"/>
              <a:t>超短波。。。</a:t>
            </a:r>
          </a:p>
        </p:txBody>
      </p:sp>
      <p:sp>
        <p:nvSpPr>
          <p:cNvPr id="5" name="文本框 4">
            <a:extLst>
              <a:ext uri="{FF2B5EF4-FFF2-40B4-BE49-F238E27FC236}">
                <a16:creationId xmlns:a16="http://schemas.microsoft.com/office/drawing/2014/main" id="{5BC0FD4D-B236-4794-A795-21F4DF707DD2}"/>
              </a:ext>
            </a:extLst>
          </p:cNvPr>
          <p:cNvSpPr txBox="1"/>
          <p:nvPr/>
        </p:nvSpPr>
        <p:spPr>
          <a:xfrm>
            <a:off x="971550" y="1412776"/>
            <a:ext cx="7632898" cy="1246495"/>
          </a:xfrm>
          <a:prstGeom prst="rect">
            <a:avLst/>
          </a:prstGeom>
          <a:noFill/>
        </p:spPr>
        <p:txBody>
          <a:bodyPr wrap="square">
            <a:spAutoFit/>
          </a:bodyPr>
          <a:lstStyle/>
          <a:p>
            <a:r>
              <a:rPr lang="zh-CN" altLang="en-US" sz="2500" b="0" dirty="0">
                <a:latin typeface="+mn-ea"/>
                <a:ea typeface="+mn-ea"/>
              </a:rPr>
              <a:t>无线接入技术（</a:t>
            </a:r>
            <a:r>
              <a:rPr lang="en-US" altLang="zh-CN" sz="2500" b="0" dirty="0">
                <a:latin typeface="+mn-ea"/>
                <a:ea typeface="+mn-ea"/>
              </a:rPr>
              <a:t>Radio Interface Technologies</a:t>
            </a:r>
            <a:r>
              <a:rPr lang="zh-CN" altLang="en-US" sz="2500" b="0" dirty="0">
                <a:latin typeface="+mn-ea"/>
                <a:ea typeface="+mn-ea"/>
              </a:rPr>
              <a:t>，</a:t>
            </a:r>
            <a:r>
              <a:rPr lang="en-US" altLang="zh-CN" sz="2500" b="0" dirty="0">
                <a:latin typeface="+mn-ea"/>
                <a:ea typeface="+mn-ea"/>
              </a:rPr>
              <a:t>RIT</a:t>
            </a:r>
            <a:r>
              <a:rPr lang="zh-CN" altLang="en-US" sz="2500" b="0" dirty="0">
                <a:latin typeface="+mn-ea"/>
                <a:ea typeface="+mn-ea"/>
              </a:rPr>
              <a:t>）是指通过无线介质将用户终端与网络结点连接起来，以实现用户与网络之间的信息交换。</a:t>
            </a:r>
          </a:p>
        </p:txBody>
      </p:sp>
      <p:sp>
        <p:nvSpPr>
          <p:cNvPr id="7" name="文本框 6">
            <a:extLst>
              <a:ext uri="{FF2B5EF4-FFF2-40B4-BE49-F238E27FC236}">
                <a16:creationId xmlns:a16="http://schemas.microsoft.com/office/drawing/2014/main" id="{EDDD154F-2F1A-4838-A0E7-BA776F0D1B3C}"/>
              </a:ext>
            </a:extLst>
          </p:cNvPr>
          <p:cNvSpPr txBox="1"/>
          <p:nvPr/>
        </p:nvSpPr>
        <p:spPr>
          <a:xfrm>
            <a:off x="1005465" y="2854997"/>
            <a:ext cx="4592594" cy="492443"/>
          </a:xfrm>
          <a:prstGeom prst="rect">
            <a:avLst/>
          </a:prstGeom>
          <a:noFill/>
        </p:spPr>
        <p:txBody>
          <a:bodyPr wrap="square">
            <a:spAutoFit/>
          </a:bodyPr>
          <a:lstStyle/>
          <a:p>
            <a:r>
              <a:rPr lang="zh-CN" altLang="en-US" sz="2600" dirty="0"/>
              <a:t>一般利用：</a:t>
            </a:r>
          </a:p>
        </p:txBody>
      </p:sp>
      <p:sp>
        <p:nvSpPr>
          <p:cNvPr id="8" name="文本框 7">
            <a:extLst>
              <a:ext uri="{FF2B5EF4-FFF2-40B4-BE49-F238E27FC236}">
                <a16:creationId xmlns:a16="http://schemas.microsoft.com/office/drawing/2014/main" id="{B0A1604A-850E-43D0-B78D-63B2CCDF2435}"/>
              </a:ext>
            </a:extLst>
          </p:cNvPr>
          <p:cNvSpPr txBox="1"/>
          <p:nvPr/>
        </p:nvSpPr>
        <p:spPr>
          <a:xfrm>
            <a:off x="971550" y="5245745"/>
            <a:ext cx="5256634" cy="492443"/>
          </a:xfrm>
          <a:prstGeom prst="rect">
            <a:avLst/>
          </a:prstGeom>
          <a:noFill/>
        </p:spPr>
        <p:txBody>
          <a:bodyPr wrap="square">
            <a:spAutoFit/>
          </a:bodyPr>
          <a:lstStyle/>
          <a:p>
            <a:r>
              <a:rPr lang="zh-CN" altLang="en-US" sz="2600" dirty="0"/>
              <a:t>向用户提供通信业务的接入技术。</a:t>
            </a:r>
          </a:p>
        </p:txBody>
      </p:sp>
    </p:spTree>
    <p:extLst>
      <p:ext uri="{BB962C8B-B14F-4D97-AF65-F5344CB8AC3E}">
        <p14:creationId xmlns:p14="http://schemas.microsoft.com/office/powerpoint/2010/main" val="31385208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038AD-C77E-4EEF-8F0C-E83BDF375A0A}"/>
              </a:ext>
            </a:extLst>
          </p:cNvPr>
          <p:cNvSpPr>
            <a:spLocks noGrp="1"/>
          </p:cNvSpPr>
          <p:nvPr>
            <p:ph type="title"/>
          </p:nvPr>
        </p:nvSpPr>
        <p:spPr/>
        <p:txBody>
          <a:bodyPr/>
          <a:lstStyle/>
          <a:p>
            <a:r>
              <a:rPr lang="zh-CN" altLang="en-US" dirty="0"/>
              <a:t>一、无线接入技术系统结构</a:t>
            </a:r>
          </a:p>
        </p:txBody>
      </p:sp>
      <p:pic>
        <p:nvPicPr>
          <p:cNvPr id="5" name="图片 4">
            <a:extLst>
              <a:ext uri="{FF2B5EF4-FFF2-40B4-BE49-F238E27FC236}">
                <a16:creationId xmlns:a16="http://schemas.microsoft.com/office/drawing/2014/main" id="{183802EA-1B2F-42D2-A6D6-93B77F7DD9F9}"/>
              </a:ext>
            </a:extLst>
          </p:cNvPr>
          <p:cNvPicPr>
            <a:picLocks noChangeAspect="1"/>
          </p:cNvPicPr>
          <p:nvPr/>
        </p:nvPicPr>
        <p:blipFill>
          <a:blip r:embed="rId2"/>
          <a:stretch>
            <a:fillRect/>
          </a:stretch>
        </p:blipFill>
        <p:spPr>
          <a:xfrm>
            <a:off x="323528" y="1052736"/>
            <a:ext cx="8405219" cy="5052614"/>
          </a:xfrm>
          <a:prstGeom prst="rect">
            <a:avLst/>
          </a:prstGeom>
        </p:spPr>
      </p:pic>
    </p:spTree>
    <p:extLst>
      <p:ext uri="{BB962C8B-B14F-4D97-AF65-F5344CB8AC3E}">
        <p14:creationId xmlns:p14="http://schemas.microsoft.com/office/powerpoint/2010/main" val="6507257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50396A75-CB33-469B-8E14-093F05710AA4}"/>
              </a:ext>
            </a:extLst>
          </p:cNvPr>
          <p:cNvSpPr>
            <a:spLocks noChangeArrowheads="1"/>
          </p:cNvSpPr>
          <p:nvPr/>
        </p:nvSpPr>
        <p:spPr bwMode="auto">
          <a:xfrm>
            <a:off x="782637" y="1123951"/>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3.</a:t>
            </a:r>
            <a:r>
              <a:rPr lang="zh-CN" altLang="en-US" sz="2800">
                <a:latin typeface="+mn-ea"/>
                <a:ea typeface="+mn-ea"/>
              </a:rPr>
              <a:t>带宽</a:t>
            </a:r>
            <a:r>
              <a:rPr lang="en-US" altLang="zh-CN" sz="2800">
                <a:latin typeface="+mn-ea"/>
                <a:ea typeface="+mn-ea"/>
              </a:rPr>
              <a:t>:</a:t>
            </a:r>
          </a:p>
        </p:txBody>
      </p:sp>
      <p:sp>
        <p:nvSpPr>
          <p:cNvPr id="41989" name="Rectangle 5">
            <a:extLst>
              <a:ext uri="{FF2B5EF4-FFF2-40B4-BE49-F238E27FC236}">
                <a16:creationId xmlns:a16="http://schemas.microsoft.com/office/drawing/2014/main" id="{4F773712-5E2C-48AF-82A0-E004FD85CAB3}"/>
              </a:ext>
            </a:extLst>
          </p:cNvPr>
          <p:cNvSpPr>
            <a:spLocks noChangeArrowheads="1"/>
          </p:cNvSpPr>
          <p:nvPr/>
        </p:nvSpPr>
        <p:spPr bwMode="auto">
          <a:xfrm>
            <a:off x="863600" y="1708151"/>
            <a:ext cx="7848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mn-ea"/>
                <a:ea typeface="+mn-ea"/>
              </a:rPr>
              <a:t>带宽是指物理信道的频带宽度，单位为赫兹（</a:t>
            </a:r>
            <a:r>
              <a:rPr lang="en-US" altLang="zh-CN" sz="2800">
                <a:latin typeface="+mn-ea"/>
                <a:ea typeface="+mn-ea"/>
              </a:rPr>
              <a:t>Hz</a:t>
            </a:r>
            <a:r>
              <a:rPr lang="zh-CN" altLang="en-US" sz="2800">
                <a:latin typeface="+mn-ea"/>
                <a:ea typeface="+mn-ea"/>
              </a:rPr>
              <a:t>）、千赫（</a:t>
            </a:r>
            <a:r>
              <a:rPr lang="en-US" altLang="zh-CN" sz="2800">
                <a:latin typeface="+mn-ea"/>
                <a:ea typeface="+mn-ea"/>
              </a:rPr>
              <a:t>kHz</a:t>
            </a:r>
            <a:r>
              <a:rPr lang="zh-CN" altLang="en-US" sz="2800">
                <a:latin typeface="+mn-ea"/>
                <a:ea typeface="+mn-ea"/>
              </a:rPr>
              <a:t>）和兆赫（</a:t>
            </a:r>
            <a:r>
              <a:rPr lang="en-US" altLang="zh-CN" sz="2800">
                <a:latin typeface="+mn-ea"/>
                <a:ea typeface="+mn-ea"/>
              </a:rPr>
              <a:t>MHz</a:t>
            </a:r>
            <a:r>
              <a:rPr lang="zh-CN" altLang="en-US" sz="2800">
                <a:latin typeface="+mn-ea"/>
                <a:ea typeface="+mn-ea"/>
              </a:rPr>
              <a:t>）。</a:t>
            </a:r>
          </a:p>
        </p:txBody>
      </p:sp>
      <p:sp>
        <p:nvSpPr>
          <p:cNvPr id="41990" name="Rectangle 6">
            <a:extLst>
              <a:ext uri="{FF2B5EF4-FFF2-40B4-BE49-F238E27FC236}">
                <a16:creationId xmlns:a16="http://schemas.microsoft.com/office/drawing/2014/main" id="{0EAE42C1-628B-4D13-B751-90B0D15C7B44}"/>
              </a:ext>
            </a:extLst>
          </p:cNvPr>
          <p:cNvSpPr>
            <a:spLocks noChangeArrowheads="1"/>
          </p:cNvSpPr>
          <p:nvPr/>
        </p:nvSpPr>
        <p:spPr bwMode="auto">
          <a:xfrm>
            <a:off x="925512" y="2767013"/>
            <a:ext cx="4038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4. </a:t>
            </a:r>
            <a:r>
              <a:rPr lang="zh-CN" altLang="en-US" sz="2800">
                <a:latin typeface="+mn-ea"/>
                <a:ea typeface="+mn-ea"/>
              </a:rPr>
              <a:t>信道容量</a:t>
            </a:r>
            <a:r>
              <a:rPr lang="en-US" altLang="zh-CN" sz="2800">
                <a:latin typeface="+mn-ea"/>
                <a:ea typeface="+mn-ea"/>
              </a:rPr>
              <a:t>:</a:t>
            </a:r>
          </a:p>
        </p:txBody>
      </p:sp>
      <p:sp>
        <p:nvSpPr>
          <p:cNvPr id="41991" name="Rectangle 7">
            <a:extLst>
              <a:ext uri="{FF2B5EF4-FFF2-40B4-BE49-F238E27FC236}">
                <a16:creationId xmlns:a16="http://schemas.microsoft.com/office/drawing/2014/main" id="{578A10C0-ED2A-4278-81B0-545672C3F31B}"/>
              </a:ext>
            </a:extLst>
          </p:cNvPr>
          <p:cNvSpPr>
            <a:spLocks noChangeArrowheads="1"/>
          </p:cNvSpPr>
          <p:nvPr/>
        </p:nvSpPr>
        <p:spPr bwMode="auto">
          <a:xfrm>
            <a:off x="823912" y="3279776"/>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mn-ea"/>
                <a:ea typeface="+mn-ea"/>
              </a:rPr>
              <a:t>信道容量一般是指物理信道上能够进行无差错传输数据的最大能力，用</a:t>
            </a:r>
            <a:r>
              <a:rPr lang="en-US" altLang="zh-CN" sz="2800">
                <a:latin typeface="+mn-ea"/>
                <a:ea typeface="+mn-ea"/>
              </a:rPr>
              <a:t>C</a:t>
            </a:r>
            <a:r>
              <a:rPr lang="zh-CN" altLang="en-US" sz="2800">
                <a:latin typeface="+mn-ea"/>
                <a:ea typeface="+mn-ea"/>
              </a:rPr>
              <a:t>表示。</a:t>
            </a:r>
          </a:p>
        </p:txBody>
      </p:sp>
      <p:sp>
        <p:nvSpPr>
          <p:cNvPr id="41992" name="Text Box 8">
            <a:extLst>
              <a:ext uri="{FF2B5EF4-FFF2-40B4-BE49-F238E27FC236}">
                <a16:creationId xmlns:a16="http://schemas.microsoft.com/office/drawing/2014/main" id="{B998594F-8D5F-4319-8204-88B3173B6F68}"/>
              </a:ext>
            </a:extLst>
          </p:cNvPr>
          <p:cNvSpPr txBox="1">
            <a:spLocks noChangeArrowheads="1"/>
          </p:cNvSpPr>
          <p:nvPr/>
        </p:nvSpPr>
        <p:spPr bwMode="auto">
          <a:xfrm>
            <a:off x="895350" y="4351338"/>
            <a:ext cx="6985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在信息论中，信息传输容量可以由香农公式进行计算。</a:t>
            </a:r>
          </a:p>
        </p:txBody>
      </p:sp>
      <p:graphicFrame>
        <p:nvGraphicFramePr>
          <p:cNvPr id="41994" name="Object 10">
            <a:extLst>
              <a:ext uri="{FF2B5EF4-FFF2-40B4-BE49-F238E27FC236}">
                <a16:creationId xmlns:a16="http://schemas.microsoft.com/office/drawing/2014/main" id="{59E038D8-1CF0-42E5-94BF-ED9FE7A04BAF}"/>
              </a:ext>
            </a:extLst>
          </p:cNvPr>
          <p:cNvGraphicFramePr>
            <a:graphicFrameLocks noGrp="1" noChangeAspect="1"/>
          </p:cNvGraphicFramePr>
          <p:nvPr>
            <p:ph sz="half" idx="1"/>
          </p:nvPr>
        </p:nvGraphicFramePr>
        <p:xfrm>
          <a:off x="1571625" y="5232400"/>
          <a:ext cx="3092450" cy="1106488"/>
        </p:xfrm>
        <a:graphic>
          <a:graphicData uri="http://schemas.openxmlformats.org/presentationml/2006/ole">
            <mc:AlternateContent xmlns:mc="http://schemas.openxmlformats.org/markup-compatibility/2006">
              <mc:Choice xmlns:v="urn:schemas-microsoft-com:vml" Requires="v">
                <p:oleObj spid="_x0000_s7188" name="Equation" r:id="rId3" imgW="1206360" imgH="431640" progId="Equation.DSMT4">
                  <p:embed/>
                </p:oleObj>
              </mc:Choice>
              <mc:Fallback>
                <p:oleObj name="Equation" r:id="rId3" imgW="1206360" imgH="431640" progId="Equation.DSMT4">
                  <p:embed/>
                  <p:pic>
                    <p:nvPicPr>
                      <p:cNvPr id="41994" name="Object 10">
                        <a:extLst>
                          <a:ext uri="{FF2B5EF4-FFF2-40B4-BE49-F238E27FC236}">
                            <a16:creationId xmlns:a16="http://schemas.microsoft.com/office/drawing/2014/main" id="{59E038D8-1CF0-42E5-94BF-ED9FE7A04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5232400"/>
                        <a:ext cx="309245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12">
            <a:extLst>
              <a:ext uri="{FF2B5EF4-FFF2-40B4-BE49-F238E27FC236}">
                <a16:creationId xmlns:a16="http://schemas.microsoft.com/office/drawing/2014/main" id="{241D6015-06B0-4CAA-BE75-1002D921A11A}"/>
              </a:ext>
            </a:extLst>
          </p:cNvPr>
          <p:cNvGraphicFramePr>
            <a:graphicFrameLocks noGrp="1" noChangeAspect="1"/>
          </p:cNvGraphicFramePr>
          <p:nvPr>
            <p:ph sz="half" idx="2"/>
          </p:nvPr>
        </p:nvGraphicFramePr>
        <p:xfrm>
          <a:off x="4787900" y="5372100"/>
          <a:ext cx="1716088" cy="914400"/>
        </p:xfrm>
        <a:graphic>
          <a:graphicData uri="http://schemas.openxmlformats.org/presentationml/2006/ole">
            <mc:AlternateContent xmlns:mc="http://schemas.openxmlformats.org/markup-compatibility/2006">
              <mc:Choice xmlns:v="urn:schemas-microsoft-com:vml" Requires="v">
                <p:oleObj spid="_x0000_s7189" name="Equation" r:id="rId5" imgW="380880" imgH="203040" progId="Equation.DSMT4">
                  <p:embed/>
                </p:oleObj>
              </mc:Choice>
              <mc:Fallback>
                <p:oleObj name="Equation" r:id="rId5" imgW="380880" imgH="203040" progId="Equation.DSMT4">
                  <p:embed/>
                  <p:pic>
                    <p:nvPicPr>
                      <p:cNvPr id="41996" name="Object 12">
                        <a:extLst>
                          <a:ext uri="{FF2B5EF4-FFF2-40B4-BE49-F238E27FC236}">
                            <a16:creationId xmlns:a16="http://schemas.microsoft.com/office/drawing/2014/main" id="{241D6015-06B0-4CAA-BE75-1002D921A1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5372100"/>
                        <a:ext cx="17160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9" name="PubOvalCallout">
            <a:extLst>
              <a:ext uri="{FF2B5EF4-FFF2-40B4-BE49-F238E27FC236}">
                <a16:creationId xmlns:a16="http://schemas.microsoft.com/office/drawing/2014/main" id="{DCC18234-FF42-4C82-A6B8-95682F1AEA43}"/>
              </a:ext>
            </a:extLst>
          </p:cNvPr>
          <p:cNvSpPr>
            <a:spLocks noEditPoints="1" noChangeArrowheads="1"/>
          </p:cNvSpPr>
          <p:nvPr/>
        </p:nvSpPr>
        <p:spPr bwMode="auto">
          <a:xfrm>
            <a:off x="256346" y="2640481"/>
            <a:ext cx="3595574" cy="2879725"/>
          </a:xfrm>
          <a:custGeom>
            <a:avLst/>
            <a:gdLst>
              <a:gd name="G0" fmla="+- 0 0 0"/>
              <a:gd name="G1" fmla="+- 12442 0 0"/>
              <a:gd name="T0" fmla="*/ 10800 w 21600"/>
              <a:gd name="T1" fmla="*/ 0 h 21600"/>
              <a:gd name="T2" fmla="*/ 0 w 21600"/>
              <a:gd name="T3" fmla="*/ 8105 h 21600"/>
              <a:gd name="T4" fmla="*/ 12442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2442"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3200" dirty="0">
                <a:solidFill>
                  <a:srgbClr val="0066FF"/>
                </a:solidFill>
              </a:rPr>
              <a:t>B</a:t>
            </a:r>
            <a:r>
              <a:rPr lang="zh-CN" altLang="en-US" sz="3200" dirty="0">
                <a:solidFill>
                  <a:srgbClr val="0066FF"/>
                </a:solidFill>
              </a:rPr>
              <a:t>为信道的带宽（</a:t>
            </a:r>
            <a:r>
              <a:rPr lang="en-US" altLang="zh-CN" sz="3200" dirty="0">
                <a:solidFill>
                  <a:srgbClr val="0066FF"/>
                </a:solidFill>
              </a:rPr>
              <a:t>HZ</a:t>
            </a:r>
            <a:r>
              <a:rPr lang="zh-CN" altLang="en-US" sz="3200" dirty="0">
                <a:solidFill>
                  <a:srgbClr val="0066FF"/>
                </a:solidFill>
              </a:rPr>
              <a:t>）。 </a:t>
            </a:r>
          </a:p>
        </p:txBody>
      </p:sp>
      <p:sp>
        <p:nvSpPr>
          <p:cNvPr id="42000" name="PubOvalCallout">
            <a:extLst>
              <a:ext uri="{FF2B5EF4-FFF2-40B4-BE49-F238E27FC236}">
                <a16:creationId xmlns:a16="http://schemas.microsoft.com/office/drawing/2014/main" id="{6951B887-117A-45B9-A252-838E95FC09E0}"/>
              </a:ext>
            </a:extLst>
          </p:cNvPr>
          <p:cNvSpPr>
            <a:spLocks noEditPoints="1" noChangeArrowheads="1"/>
          </p:cNvSpPr>
          <p:nvPr/>
        </p:nvSpPr>
        <p:spPr bwMode="auto">
          <a:xfrm>
            <a:off x="4400550" y="2247901"/>
            <a:ext cx="3382962" cy="3313112"/>
          </a:xfrm>
          <a:custGeom>
            <a:avLst/>
            <a:gdLst>
              <a:gd name="G0" fmla="+- 0 0 0"/>
              <a:gd name="G1" fmla="+- 0 0 0"/>
              <a:gd name="T0" fmla="*/ 10800 w 21600"/>
              <a:gd name="T1" fmla="*/ 0 h 21600"/>
              <a:gd name="T2" fmla="*/ 0 w 21600"/>
              <a:gd name="T3" fmla="*/ 8105 h 21600"/>
              <a:gd name="T4" fmla="*/ 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2800" dirty="0">
                <a:solidFill>
                  <a:srgbClr val="0066FF"/>
                </a:solidFill>
                <a:latin typeface="+mn-ea"/>
                <a:ea typeface="+mn-ea"/>
              </a:rPr>
              <a:t>S</a:t>
            </a:r>
            <a:r>
              <a:rPr lang="zh-CN" altLang="en-US" sz="2800" dirty="0">
                <a:solidFill>
                  <a:srgbClr val="0066FF"/>
                </a:solidFill>
                <a:latin typeface="+mn-ea"/>
                <a:ea typeface="+mn-ea"/>
              </a:rPr>
              <a:t>为信号功率（</a:t>
            </a:r>
            <a:r>
              <a:rPr lang="en-US" altLang="zh-CN" sz="2800" dirty="0">
                <a:solidFill>
                  <a:srgbClr val="0066FF"/>
                </a:solidFill>
                <a:latin typeface="+mn-ea"/>
                <a:ea typeface="+mn-ea"/>
              </a:rPr>
              <a:t>W</a:t>
            </a:r>
            <a:r>
              <a:rPr lang="zh-CN" altLang="en-US" sz="2800" dirty="0">
                <a:solidFill>
                  <a:srgbClr val="0066FF"/>
                </a:solidFill>
                <a:latin typeface="+mn-ea"/>
                <a:ea typeface="+mn-ea"/>
              </a:rPr>
              <a:t>）。 </a:t>
            </a:r>
          </a:p>
        </p:txBody>
      </p:sp>
      <p:sp>
        <p:nvSpPr>
          <p:cNvPr id="42001" name="PubOvalCallout">
            <a:extLst>
              <a:ext uri="{FF2B5EF4-FFF2-40B4-BE49-F238E27FC236}">
                <a16:creationId xmlns:a16="http://schemas.microsoft.com/office/drawing/2014/main" id="{239C627F-3EE4-432C-BB5F-4F181BA30FFC}"/>
              </a:ext>
            </a:extLst>
          </p:cNvPr>
          <p:cNvSpPr>
            <a:spLocks noEditPoints="1" noChangeArrowheads="1"/>
          </p:cNvSpPr>
          <p:nvPr/>
        </p:nvSpPr>
        <p:spPr bwMode="auto">
          <a:xfrm>
            <a:off x="4211638" y="3481388"/>
            <a:ext cx="4932362" cy="2447925"/>
          </a:xfrm>
          <a:custGeom>
            <a:avLst/>
            <a:gdLst>
              <a:gd name="G0" fmla="+- 0 0 0"/>
              <a:gd name="G1" fmla="+- 0 0 0"/>
              <a:gd name="T0" fmla="*/ 10800 w 21600"/>
              <a:gd name="T1" fmla="*/ 0 h 21600"/>
              <a:gd name="T2" fmla="*/ 0 w 21600"/>
              <a:gd name="T3" fmla="*/ 8105 h 21600"/>
              <a:gd name="T4" fmla="*/ 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3200">
                <a:solidFill>
                  <a:srgbClr val="0066FF"/>
                </a:solidFill>
              </a:rPr>
              <a:t>N</a:t>
            </a:r>
            <a:r>
              <a:rPr lang="zh-CN" altLang="en-US" sz="3200">
                <a:solidFill>
                  <a:srgbClr val="0066FF"/>
                </a:solidFill>
              </a:rPr>
              <a:t>为信道的加性白噪声（</a:t>
            </a:r>
            <a:r>
              <a:rPr lang="en-US" altLang="zh-CN" sz="3200">
                <a:solidFill>
                  <a:srgbClr val="0066FF"/>
                </a:solidFill>
              </a:rPr>
              <a:t>W</a:t>
            </a:r>
            <a:r>
              <a:rPr lang="zh-CN" altLang="en-US" sz="3200">
                <a:solidFill>
                  <a:srgbClr val="0066FF"/>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1000"/>
                                        <p:tgtEl>
                                          <p:spTgt spid="41988"/>
                                        </p:tgtEl>
                                      </p:cBhvr>
                                    </p:animEffect>
                                  </p:childTnLst>
                                </p:cTn>
                              </p:par>
                            </p:childTnLst>
                          </p:cTn>
                        </p:par>
                        <p:par>
                          <p:cTn id="8" fill="hold" nodeType="afterGroup">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41989"/>
                                        </p:tgtEl>
                                        <p:attrNameLst>
                                          <p:attrName>style.visibility</p:attrName>
                                        </p:attrNameLst>
                                      </p:cBhvr>
                                      <p:to>
                                        <p:strVal val="visible"/>
                                      </p:to>
                                    </p:set>
                                    <p:animEffect transition="in" filter="circle(in)">
                                      <p:cBhvr>
                                        <p:cTn id="11" dur="2000"/>
                                        <p:tgtEl>
                                          <p:spTgt spid="419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41990"/>
                                        </p:tgtEl>
                                        <p:attrNameLst>
                                          <p:attrName>style.visibility</p:attrName>
                                        </p:attrNameLst>
                                      </p:cBhvr>
                                      <p:to>
                                        <p:strVal val="visible"/>
                                      </p:to>
                                    </p:set>
                                    <p:animEffect transition="in" filter="slide(fromBottom)">
                                      <p:cBhvr>
                                        <p:cTn id="16" dur="1000"/>
                                        <p:tgtEl>
                                          <p:spTgt spid="41990"/>
                                        </p:tgtEl>
                                      </p:cBhvr>
                                    </p:animEffect>
                                  </p:childTnLst>
                                </p:cTn>
                              </p:par>
                            </p:childTnLst>
                          </p:cTn>
                        </p:par>
                        <p:par>
                          <p:cTn id="17" fill="hold" nodeType="afterGroup">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41991"/>
                                        </p:tgtEl>
                                        <p:attrNameLst>
                                          <p:attrName>style.visibility</p:attrName>
                                        </p:attrNameLst>
                                      </p:cBhvr>
                                      <p:to>
                                        <p:strVal val="visible"/>
                                      </p:to>
                                    </p:set>
                                    <p:animEffect transition="in" filter="wedge">
                                      <p:cBhvr>
                                        <p:cTn id="20" dur="2000"/>
                                        <p:tgtEl>
                                          <p:spTgt spid="41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1992"/>
                                        </p:tgtEl>
                                        <p:attrNameLst>
                                          <p:attrName>style.visibility</p:attrName>
                                        </p:attrNameLst>
                                      </p:cBhvr>
                                      <p:to>
                                        <p:strVal val="visible"/>
                                      </p:to>
                                    </p:set>
                                    <p:animEffect transition="in" filter="circle(in)">
                                      <p:cBhvr>
                                        <p:cTn id="25" dur="2000"/>
                                        <p:tgtEl>
                                          <p:spTgt spid="41992"/>
                                        </p:tgtEl>
                                      </p:cBhvr>
                                    </p:animEffect>
                                  </p:childTnLst>
                                </p:cTn>
                              </p:par>
                            </p:childTnLst>
                          </p:cTn>
                        </p:par>
                        <p:par>
                          <p:cTn id="26" fill="hold" nodeType="afterGroup">
                            <p:stCondLst>
                              <p:cond delay="2000"/>
                            </p:stCondLst>
                            <p:childTnLst>
                              <p:par>
                                <p:cTn id="27" presetID="21" presetClass="entr" presetSubtype="4" fill="hold" nodeType="afterEffect">
                                  <p:stCondLst>
                                    <p:cond delay="0"/>
                                  </p:stCondLst>
                                  <p:childTnLst>
                                    <p:set>
                                      <p:cBhvr>
                                        <p:cTn id="28" dur="1" fill="hold">
                                          <p:stCondLst>
                                            <p:cond delay="0"/>
                                          </p:stCondLst>
                                        </p:cTn>
                                        <p:tgtEl>
                                          <p:spTgt spid="41994"/>
                                        </p:tgtEl>
                                        <p:attrNameLst>
                                          <p:attrName>style.visibility</p:attrName>
                                        </p:attrNameLst>
                                      </p:cBhvr>
                                      <p:to>
                                        <p:strVal val="visible"/>
                                      </p:to>
                                    </p:set>
                                    <p:animEffect transition="in" filter="wheel(4)">
                                      <p:cBhvr>
                                        <p:cTn id="29" dur="2000"/>
                                        <p:tgtEl>
                                          <p:spTgt spid="41994"/>
                                        </p:tgtEl>
                                      </p:cBhvr>
                                    </p:animEffect>
                                  </p:childTnLst>
                                </p:cTn>
                              </p:par>
                            </p:childTnLst>
                          </p:cTn>
                        </p:par>
                        <p:par>
                          <p:cTn id="30" fill="hold" nodeType="afterGroup">
                            <p:stCondLst>
                              <p:cond delay="4000"/>
                            </p:stCondLst>
                            <p:childTnLst>
                              <p:par>
                                <p:cTn id="31" presetID="21" presetClass="entr" presetSubtype="4" fill="hold" nodeType="afterEffect">
                                  <p:stCondLst>
                                    <p:cond delay="0"/>
                                  </p:stCondLst>
                                  <p:childTnLst>
                                    <p:set>
                                      <p:cBhvr>
                                        <p:cTn id="32" dur="1" fill="hold">
                                          <p:stCondLst>
                                            <p:cond delay="0"/>
                                          </p:stCondLst>
                                        </p:cTn>
                                        <p:tgtEl>
                                          <p:spTgt spid="41996"/>
                                        </p:tgtEl>
                                        <p:attrNameLst>
                                          <p:attrName>style.visibility</p:attrName>
                                        </p:attrNameLst>
                                      </p:cBhvr>
                                      <p:to>
                                        <p:strVal val="visible"/>
                                      </p:to>
                                    </p:set>
                                    <p:animEffect transition="in" filter="wheel(4)">
                                      <p:cBhvr>
                                        <p:cTn id="33" dur="2000"/>
                                        <p:tgtEl>
                                          <p:spTgt spid="419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999"/>
                                        </p:tgtEl>
                                        <p:attrNameLst>
                                          <p:attrName>style.visibility</p:attrName>
                                        </p:attrNameLst>
                                      </p:cBhvr>
                                      <p:to>
                                        <p:strVal val="visible"/>
                                      </p:to>
                                    </p:set>
                                    <p:animEffect transition="in" filter="wipe(down)">
                                      <p:cBhvr>
                                        <p:cTn id="38" dur="500"/>
                                        <p:tgtEl>
                                          <p:spTgt spid="419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xit" presetSubtype="1" fill="hold" grpId="1" nodeType="clickEffect">
                                  <p:stCondLst>
                                    <p:cond delay="0"/>
                                  </p:stCondLst>
                                  <p:childTnLst>
                                    <p:animEffect transition="out" filter="wipe(up)">
                                      <p:cBhvr>
                                        <p:cTn id="42" dur="500"/>
                                        <p:tgtEl>
                                          <p:spTgt spid="41999"/>
                                        </p:tgtEl>
                                      </p:cBhvr>
                                    </p:animEffect>
                                    <p:set>
                                      <p:cBhvr>
                                        <p:cTn id="43" dur="1" fill="hold">
                                          <p:stCondLst>
                                            <p:cond delay="499"/>
                                          </p:stCondLst>
                                        </p:cTn>
                                        <p:tgtEl>
                                          <p:spTgt spid="41999"/>
                                        </p:tgtEl>
                                        <p:attrNameLst>
                                          <p:attrName>style.visibility</p:attrName>
                                        </p:attrNameLst>
                                      </p:cBhvr>
                                      <p:to>
                                        <p:strVal val="hidden"/>
                                      </p:to>
                                    </p:set>
                                  </p:childTnLst>
                                </p:cTn>
                              </p:par>
                            </p:childTnLst>
                          </p:cTn>
                        </p:par>
                        <p:par>
                          <p:cTn id="44" fill="hold" nodeType="afterGroup">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42000"/>
                                        </p:tgtEl>
                                        <p:attrNameLst>
                                          <p:attrName>style.visibility</p:attrName>
                                        </p:attrNameLst>
                                      </p:cBhvr>
                                      <p:to>
                                        <p:strVal val="visible"/>
                                      </p:to>
                                    </p:set>
                                    <p:animEffect transition="in" filter="wipe(down)">
                                      <p:cBhvr>
                                        <p:cTn id="47" dur="500"/>
                                        <p:tgtEl>
                                          <p:spTgt spid="420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1" nodeType="clickEffect">
                                  <p:stCondLst>
                                    <p:cond delay="0"/>
                                  </p:stCondLst>
                                  <p:childTnLst>
                                    <p:animEffect transition="out" filter="wipe(up)">
                                      <p:cBhvr>
                                        <p:cTn id="51" dur="500"/>
                                        <p:tgtEl>
                                          <p:spTgt spid="42000"/>
                                        </p:tgtEl>
                                      </p:cBhvr>
                                    </p:animEffect>
                                    <p:set>
                                      <p:cBhvr>
                                        <p:cTn id="52" dur="1" fill="hold">
                                          <p:stCondLst>
                                            <p:cond delay="499"/>
                                          </p:stCondLst>
                                        </p:cTn>
                                        <p:tgtEl>
                                          <p:spTgt spid="42000"/>
                                        </p:tgtEl>
                                        <p:attrNameLst>
                                          <p:attrName>style.visibility</p:attrName>
                                        </p:attrNameLst>
                                      </p:cBhvr>
                                      <p:to>
                                        <p:strVal val="hidden"/>
                                      </p:to>
                                    </p:se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42001"/>
                                        </p:tgtEl>
                                        <p:attrNameLst>
                                          <p:attrName>style.visibility</p:attrName>
                                        </p:attrNameLst>
                                      </p:cBhvr>
                                      <p:to>
                                        <p:strVal val="visible"/>
                                      </p:to>
                                    </p:set>
                                    <p:animEffect transition="in" filter="wipe(down)">
                                      <p:cBhvr>
                                        <p:cTn id="56" dur="500"/>
                                        <p:tgtEl>
                                          <p:spTgt spid="420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xit" presetSubtype="1" fill="hold" grpId="1" nodeType="clickEffect">
                                  <p:stCondLst>
                                    <p:cond delay="0"/>
                                  </p:stCondLst>
                                  <p:childTnLst>
                                    <p:animEffect transition="out" filter="wipe(up)">
                                      <p:cBhvr>
                                        <p:cTn id="60" dur="500"/>
                                        <p:tgtEl>
                                          <p:spTgt spid="42001"/>
                                        </p:tgtEl>
                                      </p:cBhvr>
                                    </p:animEffect>
                                    <p:set>
                                      <p:cBhvr>
                                        <p:cTn id="61" dur="1" fill="hold">
                                          <p:stCondLst>
                                            <p:cond delay="499"/>
                                          </p:stCondLst>
                                        </p:cTn>
                                        <p:tgtEl>
                                          <p:spTgt spid="420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P spid="41990" grpId="0"/>
      <p:bldP spid="41991" grpId="0"/>
      <p:bldP spid="41992" grpId="0"/>
      <p:bldP spid="41999" grpId="0" animBg="1"/>
      <p:bldP spid="41999" grpId="1" animBg="1"/>
      <p:bldP spid="42000" grpId="0" animBg="1"/>
      <p:bldP spid="42000" grpId="1" animBg="1"/>
      <p:bldP spid="42001" grpId="0" animBg="1"/>
      <p:bldP spid="42001"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902EED-A788-4727-B28E-BB811F383320}"/>
              </a:ext>
            </a:extLst>
          </p:cNvPr>
          <p:cNvSpPr>
            <a:spLocks noGrp="1"/>
          </p:cNvSpPr>
          <p:nvPr>
            <p:ph idx="1"/>
          </p:nvPr>
        </p:nvSpPr>
        <p:spPr>
          <a:xfrm>
            <a:off x="971600" y="1484784"/>
            <a:ext cx="7391400" cy="4278094"/>
          </a:xfrm>
        </p:spPr>
        <p:txBody>
          <a:bodyPr/>
          <a:lstStyle/>
          <a:p>
            <a:r>
              <a:rPr lang="zh-CN" altLang="en-US" sz="2000" b="0" dirty="0">
                <a:latin typeface="+mn-ea"/>
              </a:rPr>
              <a:t>用户站：包括无线设备和用户终端，整合或分离。有固定、移动和便携三类。如手机、笔记本电脑、无绳电话等。负责数据处理、无线传输和连接控制。</a:t>
            </a:r>
            <a:endParaRPr lang="en-US" altLang="zh-CN" sz="2000" b="0" dirty="0">
              <a:latin typeface="+mn-ea"/>
            </a:endParaRPr>
          </a:p>
          <a:p>
            <a:r>
              <a:rPr lang="zh-CN" altLang="en-US" sz="2000" b="0" dirty="0">
                <a:latin typeface="+mn-ea"/>
              </a:rPr>
              <a:t>无线传输机：由一路或多路无线收发机构成，主要完成无线信道收发、基带信号处理、网络接口等。如基站、</a:t>
            </a:r>
            <a:r>
              <a:rPr lang="en-US" altLang="zh-CN" sz="2000" b="0" dirty="0" err="1">
                <a:latin typeface="+mn-ea"/>
              </a:rPr>
              <a:t>NodeB</a:t>
            </a:r>
            <a:r>
              <a:rPr lang="zh-CN" altLang="en-US" sz="2000" b="0" dirty="0">
                <a:latin typeface="+mn-ea"/>
              </a:rPr>
              <a:t>、</a:t>
            </a:r>
            <a:r>
              <a:rPr lang="en-US" altLang="zh-CN" sz="2000" b="0" dirty="0" err="1">
                <a:latin typeface="+mn-ea"/>
              </a:rPr>
              <a:t>eNB</a:t>
            </a:r>
            <a:r>
              <a:rPr lang="zh-CN" altLang="en-US" sz="2000" b="0" dirty="0">
                <a:latin typeface="+mn-ea"/>
              </a:rPr>
              <a:t>和给</a:t>
            </a:r>
            <a:r>
              <a:rPr lang="en-US" altLang="zh-CN" sz="2000" b="0" dirty="0">
                <a:latin typeface="+mn-ea"/>
              </a:rPr>
              <a:t>NB</a:t>
            </a:r>
            <a:r>
              <a:rPr lang="zh-CN" altLang="en-US" sz="2000" b="0" dirty="0">
                <a:latin typeface="+mn-ea"/>
              </a:rPr>
              <a:t>等。</a:t>
            </a:r>
            <a:endParaRPr lang="en-US" altLang="zh-CN" sz="2000" b="0" dirty="0">
              <a:latin typeface="+mn-ea"/>
            </a:endParaRPr>
          </a:p>
          <a:p>
            <a:r>
              <a:rPr lang="zh-CN" altLang="en-US" sz="2000" b="0" dirty="0">
                <a:latin typeface="+mn-ea"/>
              </a:rPr>
              <a:t>传输网：有线或无线传输</a:t>
            </a:r>
            <a:r>
              <a:rPr lang="en-US" altLang="zh-CN" sz="2000" b="0" dirty="0">
                <a:latin typeface="+mn-ea"/>
              </a:rPr>
              <a:t>/</a:t>
            </a:r>
            <a:r>
              <a:rPr lang="zh-CN" altLang="en-US" sz="2000" b="0" dirty="0">
                <a:latin typeface="+mn-ea"/>
              </a:rPr>
              <a:t>交换设备构成，如光纤、微波、双绞线，</a:t>
            </a:r>
            <a:r>
              <a:rPr lang="en-US" altLang="zh-CN" sz="2000" b="0" dirty="0">
                <a:latin typeface="+mn-ea"/>
              </a:rPr>
              <a:t>ADM</a:t>
            </a:r>
            <a:r>
              <a:rPr lang="zh-CN" altLang="en-US" sz="2000" b="0" dirty="0">
                <a:latin typeface="+mn-ea"/>
              </a:rPr>
              <a:t>、</a:t>
            </a:r>
            <a:r>
              <a:rPr lang="en-US" altLang="zh-CN" sz="2000" b="0" dirty="0">
                <a:latin typeface="+mn-ea"/>
              </a:rPr>
              <a:t>MSTP</a:t>
            </a:r>
            <a:r>
              <a:rPr lang="zh-CN" altLang="en-US" sz="2000" b="0" dirty="0">
                <a:latin typeface="+mn-ea"/>
              </a:rPr>
              <a:t>、网络交换机等。</a:t>
            </a:r>
            <a:endParaRPr lang="en-US" altLang="zh-CN" sz="2000" b="0" dirty="0">
              <a:latin typeface="+mn-ea"/>
            </a:endParaRPr>
          </a:p>
          <a:p>
            <a:r>
              <a:rPr lang="zh-CN" altLang="en-US" sz="2000" b="0" dirty="0">
                <a:latin typeface="+mn-ea"/>
              </a:rPr>
              <a:t>接入网控制器：控制整个无线接入网络的运行，包括连接控制、用户定位、用户信息传送、网络资源管理、与外部网络互通等。如</a:t>
            </a:r>
            <a:r>
              <a:rPr lang="en-US" altLang="zh-CN" sz="2000" b="0" dirty="0">
                <a:latin typeface="+mn-ea"/>
              </a:rPr>
              <a:t>2G</a:t>
            </a:r>
            <a:r>
              <a:rPr lang="zh-CN" altLang="en-US" sz="2000" b="0" dirty="0">
                <a:latin typeface="+mn-ea"/>
              </a:rPr>
              <a:t>的</a:t>
            </a:r>
            <a:r>
              <a:rPr lang="en-US" altLang="zh-CN" sz="2000" b="0" dirty="0">
                <a:latin typeface="+mn-ea"/>
              </a:rPr>
              <a:t>BSC</a:t>
            </a:r>
            <a:r>
              <a:rPr lang="zh-CN" altLang="en-US" sz="2000" b="0" dirty="0">
                <a:latin typeface="+mn-ea"/>
              </a:rPr>
              <a:t>（</a:t>
            </a:r>
            <a:r>
              <a:rPr lang="en-US" altLang="zh-CN" sz="2000" b="0" dirty="0">
                <a:latin typeface="+mn-ea"/>
              </a:rPr>
              <a:t>BS Controller</a:t>
            </a:r>
            <a:r>
              <a:rPr lang="zh-CN" altLang="en-US" sz="2000" b="0" dirty="0">
                <a:latin typeface="+mn-ea"/>
              </a:rPr>
              <a:t>）、</a:t>
            </a:r>
            <a:r>
              <a:rPr lang="en-US" altLang="zh-CN" sz="2000" b="0" dirty="0">
                <a:latin typeface="+mn-ea"/>
              </a:rPr>
              <a:t>3G</a:t>
            </a:r>
            <a:r>
              <a:rPr lang="zh-CN" altLang="en-US" sz="2000" b="0" dirty="0">
                <a:latin typeface="+mn-ea"/>
              </a:rPr>
              <a:t>的</a:t>
            </a:r>
            <a:r>
              <a:rPr lang="en-US" altLang="zh-CN" sz="2000" b="0" dirty="0">
                <a:latin typeface="+mn-ea"/>
              </a:rPr>
              <a:t>RNC</a:t>
            </a:r>
            <a:r>
              <a:rPr lang="zh-CN" altLang="en-US" sz="2000" b="0" dirty="0">
                <a:latin typeface="+mn-ea"/>
              </a:rPr>
              <a:t>（</a:t>
            </a:r>
            <a:r>
              <a:rPr lang="en-US" altLang="zh-CN" sz="2000" b="0" dirty="0">
                <a:latin typeface="+mn-ea"/>
              </a:rPr>
              <a:t>Radio Network Controller</a:t>
            </a:r>
            <a:r>
              <a:rPr lang="zh-CN" altLang="en-US" sz="2000" b="0" dirty="0">
                <a:latin typeface="+mn-ea"/>
              </a:rPr>
              <a:t>）、</a:t>
            </a:r>
            <a:r>
              <a:rPr lang="en-US" altLang="zh-CN" sz="2000" b="0" dirty="0">
                <a:latin typeface="+mn-ea"/>
              </a:rPr>
              <a:t>4G</a:t>
            </a:r>
            <a:r>
              <a:rPr lang="zh-CN" altLang="en-US" sz="2000" b="0" dirty="0">
                <a:latin typeface="+mn-ea"/>
              </a:rPr>
              <a:t>的</a:t>
            </a:r>
            <a:r>
              <a:rPr lang="en-US" altLang="zh-CN" sz="2000" b="0" dirty="0">
                <a:latin typeface="+mn-ea"/>
              </a:rPr>
              <a:t>EPC</a:t>
            </a:r>
            <a:r>
              <a:rPr lang="zh-CN" altLang="en-US" sz="2000" b="0" dirty="0">
                <a:latin typeface="+mn-ea"/>
              </a:rPr>
              <a:t>（</a:t>
            </a:r>
            <a:r>
              <a:rPr lang="en-US" altLang="zh-CN" sz="2000" b="0" dirty="0">
                <a:latin typeface="+mn-ea"/>
              </a:rPr>
              <a:t>Evolved Packet Controller</a:t>
            </a:r>
            <a:r>
              <a:rPr lang="zh-CN" altLang="en-US" sz="2000" b="0" dirty="0">
                <a:latin typeface="+mn-ea"/>
              </a:rPr>
              <a:t>）、</a:t>
            </a:r>
            <a:r>
              <a:rPr lang="en-US" altLang="zh-CN" sz="2000" b="0" dirty="0">
                <a:latin typeface="+mn-ea"/>
              </a:rPr>
              <a:t>5G</a:t>
            </a:r>
            <a:r>
              <a:rPr lang="zh-CN" altLang="en-US" sz="2000" b="0" dirty="0">
                <a:latin typeface="+mn-ea"/>
              </a:rPr>
              <a:t>的</a:t>
            </a:r>
            <a:r>
              <a:rPr lang="en-US" altLang="zh-CN" sz="2000" b="0" dirty="0">
                <a:latin typeface="+mn-ea"/>
              </a:rPr>
              <a:t>MEC</a:t>
            </a:r>
            <a:r>
              <a:rPr lang="zh-CN" altLang="en-US" sz="2000" b="0" dirty="0">
                <a:latin typeface="+mn-ea"/>
              </a:rPr>
              <a:t>（</a:t>
            </a:r>
            <a:r>
              <a:rPr lang="en-US" altLang="zh-CN" sz="2000" b="0" dirty="0">
                <a:latin typeface="+mn-ea"/>
              </a:rPr>
              <a:t>Mobile Edge </a:t>
            </a:r>
            <a:r>
              <a:rPr lang="en-US" altLang="zh-CN" sz="2000" b="0" dirty="0" err="1">
                <a:latin typeface="+mn-ea"/>
              </a:rPr>
              <a:t>Computting</a:t>
            </a:r>
            <a:r>
              <a:rPr lang="zh-CN" altLang="en-US" sz="2000" b="0" dirty="0">
                <a:latin typeface="+mn-ea"/>
              </a:rPr>
              <a:t>）等。</a:t>
            </a:r>
          </a:p>
        </p:txBody>
      </p:sp>
    </p:spTree>
    <p:extLst>
      <p:ext uri="{BB962C8B-B14F-4D97-AF65-F5344CB8AC3E}">
        <p14:creationId xmlns:p14="http://schemas.microsoft.com/office/powerpoint/2010/main" val="3699058337"/>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1ECA7-5743-4845-B311-B14DD02BF101}"/>
              </a:ext>
            </a:extLst>
          </p:cNvPr>
          <p:cNvSpPr>
            <a:spLocks noGrp="1"/>
          </p:cNvSpPr>
          <p:nvPr>
            <p:ph type="title"/>
          </p:nvPr>
        </p:nvSpPr>
        <p:spPr/>
        <p:txBody>
          <a:bodyPr/>
          <a:lstStyle/>
          <a:p>
            <a:r>
              <a:rPr lang="zh-CN" altLang="en-US" dirty="0"/>
              <a:t>二、无线接入技术分类</a:t>
            </a:r>
          </a:p>
        </p:txBody>
      </p:sp>
      <p:sp>
        <p:nvSpPr>
          <p:cNvPr id="3" name="内容占位符 2">
            <a:extLst>
              <a:ext uri="{FF2B5EF4-FFF2-40B4-BE49-F238E27FC236}">
                <a16:creationId xmlns:a16="http://schemas.microsoft.com/office/drawing/2014/main" id="{25DD10D1-F82C-4C20-9E76-FE6B0536A60C}"/>
              </a:ext>
            </a:extLst>
          </p:cNvPr>
          <p:cNvSpPr>
            <a:spLocks noGrp="1"/>
          </p:cNvSpPr>
          <p:nvPr>
            <p:ph idx="1"/>
          </p:nvPr>
        </p:nvSpPr>
        <p:spPr>
          <a:xfrm>
            <a:off x="1043608" y="2996952"/>
            <a:ext cx="7391400" cy="1988237"/>
          </a:xfrm>
        </p:spPr>
        <p:txBody>
          <a:bodyPr/>
          <a:lstStyle/>
          <a:p>
            <a:r>
              <a:rPr lang="zh-CN" altLang="en-US" dirty="0"/>
              <a:t>小型无线接入系统，如农村或山区等用户密度低的场合。</a:t>
            </a:r>
            <a:endParaRPr lang="en-US" altLang="zh-CN" dirty="0"/>
          </a:p>
          <a:p>
            <a:r>
              <a:rPr lang="zh-CN" altLang="en-US" dirty="0"/>
              <a:t>无线市话系统，如</a:t>
            </a:r>
            <a:r>
              <a:rPr lang="en-US" altLang="zh-CN" dirty="0"/>
              <a:t>1990</a:t>
            </a:r>
            <a:r>
              <a:rPr lang="zh-CN" altLang="en-US" dirty="0"/>
              <a:t>年代早期的</a:t>
            </a:r>
            <a:r>
              <a:rPr lang="en-US" altLang="zh-CN" dirty="0"/>
              <a:t>PHS</a:t>
            </a:r>
            <a:r>
              <a:rPr lang="zh-CN" altLang="en-US" dirty="0"/>
              <a:t>系统</a:t>
            </a:r>
            <a:endParaRPr lang="en-US" altLang="zh-CN" dirty="0"/>
          </a:p>
          <a:p>
            <a:r>
              <a:rPr lang="zh-CN" altLang="en-US" dirty="0"/>
              <a:t>点到多点的微波固定接入</a:t>
            </a:r>
          </a:p>
        </p:txBody>
      </p:sp>
      <p:sp>
        <p:nvSpPr>
          <p:cNvPr id="4" name="文本框 3">
            <a:extLst>
              <a:ext uri="{FF2B5EF4-FFF2-40B4-BE49-F238E27FC236}">
                <a16:creationId xmlns:a16="http://schemas.microsoft.com/office/drawing/2014/main" id="{E004F0B9-9097-4022-B432-E246287A45E5}"/>
              </a:ext>
            </a:extLst>
          </p:cNvPr>
          <p:cNvSpPr txBox="1"/>
          <p:nvPr/>
        </p:nvSpPr>
        <p:spPr>
          <a:xfrm>
            <a:off x="971550" y="1268760"/>
            <a:ext cx="3096394" cy="523220"/>
          </a:xfrm>
          <a:prstGeom prst="rect">
            <a:avLst/>
          </a:prstGeom>
          <a:noFill/>
        </p:spPr>
        <p:txBody>
          <a:bodyPr wrap="square" rtlCol="0">
            <a:spAutoFit/>
          </a:bodyPr>
          <a:lstStyle/>
          <a:p>
            <a:r>
              <a:rPr lang="en-US" altLang="zh-CN" sz="2800" dirty="0">
                <a:latin typeface="+mn-ea"/>
                <a:ea typeface="+mn-ea"/>
              </a:rPr>
              <a:t>1. </a:t>
            </a:r>
            <a:r>
              <a:rPr lang="zh-CN" altLang="en-US" sz="2800" dirty="0">
                <a:latin typeface="+mn-ea"/>
                <a:ea typeface="+mn-ea"/>
              </a:rPr>
              <a:t>固定无线接入</a:t>
            </a:r>
          </a:p>
        </p:txBody>
      </p:sp>
      <p:sp>
        <p:nvSpPr>
          <p:cNvPr id="5" name="文本框 4">
            <a:extLst>
              <a:ext uri="{FF2B5EF4-FFF2-40B4-BE49-F238E27FC236}">
                <a16:creationId xmlns:a16="http://schemas.microsoft.com/office/drawing/2014/main" id="{2CF8E535-1DF1-473C-8B99-94B55FF271B4}"/>
              </a:ext>
            </a:extLst>
          </p:cNvPr>
          <p:cNvSpPr txBox="1"/>
          <p:nvPr/>
        </p:nvSpPr>
        <p:spPr>
          <a:xfrm>
            <a:off x="971550" y="1973373"/>
            <a:ext cx="7247384" cy="830997"/>
          </a:xfrm>
          <a:prstGeom prst="rect">
            <a:avLst/>
          </a:prstGeom>
          <a:noFill/>
        </p:spPr>
        <p:txBody>
          <a:bodyPr wrap="square" rtlCol="0">
            <a:spAutoFit/>
          </a:bodyPr>
          <a:lstStyle/>
          <a:p>
            <a:r>
              <a:rPr lang="zh-CN" altLang="en-US" sz="2400" dirty="0"/>
              <a:t>从业务结点到用户终端全部或部分采样无线传输方式，一般终端不能移动。</a:t>
            </a:r>
          </a:p>
        </p:txBody>
      </p:sp>
    </p:spTree>
    <p:extLst>
      <p:ext uri="{BB962C8B-B14F-4D97-AF65-F5344CB8AC3E}">
        <p14:creationId xmlns:p14="http://schemas.microsoft.com/office/powerpoint/2010/main" val="2622519779"/>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FE86F2-DBA5-4E90-A64B-B909C9B145E9}"/>
              </a:ext>
            </a:extLst>
          </p:cNvPr>
          <p:cNvSpPr>
            <a:spLocks noGrp="1"/>
          </p:cNvSpPr>
          <p:nvPr>
            <p:ph idx="1"/>
          </p:nvPr>
        </p:nvSpPr>
        <p:spPr>
          <a:xfrm>
            <a:off x="1020266" y="3136056"/>
            <a:ext cx="7391400" cy="2603790"/>
          </a:xfrm>
        </p:spPr>
        <p:txBody>
          <a:bodyPr/>
          <a:lstStyle/>
          <a:p>
            <a:r>
              <a:rPr lang="zh-CN" altLang="en-US" sz="2400" dirty="0">
                <a:latin typeface="+mn-ea"/>
              </a:rPr>
              <a:t>卫星通信，包括同步轨道卫星和低轨道卫星</a:t>
            </a:r>
            <a:r>
              <a:rPr lang="en-US" altLang="zh-CN" sz="2400" dirty="0">
                <a:latin typeface="+mn-ea"/>
              </a:rPr>
              <a:t>,</a:t>
            </a:r>
            <a:r>
              <a:rPr lang="zh-CN" altLang="en-US" sz="2400" dirty="0">
                <a:latin typeface="+mn-ea"/>
              </a:rPr>
              <a:t>如铱星系统、星链等</a:t>
            </a:r>
            <a:endParaRPr lang="en-US" altLang="zh-CN" sz="2400" dirty="0">
              <a:latin typeface="+mn-ea"/>
            </a:endParaRPr>
          </a:p>
          <a:p>
            <a:r>
              <a:rPr lang="zh-CN" altLang="en-US" sz="2400" dirty="0">
                <a:latin typeface="+mn-ea"/>
              </a:rPr>
              <a:t>集群通信，从简单的对讲机到复杂的集团调度指挥</a:t>
            </a:r>
            <a:endParaRPr lang="en-US" altLang="zh-CN" sz="2400" dirty="0">
              <a:latin typeface="+mn-ea"/>
            </a:endParaRPr>
          </a:p>
          <a:p>
            <a:r>
              <a:rPr lang="zh-CN" altLang="en-US" sz="2400" dirty="0">
                <a:latin typeface="+mn-ea"/>
              </a:rPr>
              <a:t>移动通信，</a:t>
            </a:r>
            <a:r>
              <a:rPr lang="en-US" altLang="zh-CN" sz="2400" dirty="0">
                <a:latin typeface="+mn-ea"/>
              </a:rPr>
              <a:t>2G</a:t>
            </a:r>
            <a:r>
              <a:rPr lang="zh-CN" altLang="en-US" sz="2400" dirty="0">
                <a:latin typeface="+mn-ea"/>
              </a:rPr>
              <a:t>、</a:t>
            </a:r>
            <a:r>
              <a:rPr lang="en-US" altLang="zh-CN" sz="2400" dirty="0">
                <a:latin typeface="+mn-ea"/>
              </a:rPr>
              <a:t>3G</a:t>
            </a:r>
            <a:r>
              <a:rPr lang="zh-CN" altLang="en-US" sz="2400" dirty="0">
                <a:latin typeface="+mn-ea"/>
              </a:rPr>
              <a:t>、</a:t>
            </a:r>
            <a:r>
              <a:rPr lang="en-US" altLang="zh-CN" sz="2400" dirty="0">
                <a:latin typeface="+mn-ea"/>
              </a:rPr>
              <a:t>4G</a:t>
            </a:r>
            <a:r>
              <a:rPr lang="zh-CN" altLang="en-US" sz="2400" dirty="0">
                <a:latin typeface="+mn-ea"/>
              </a:rPr>
              <a:t>、</a:t>
            </a:r>
            <a:r>
              <a:rPr lang="en-US" altLang="zh-CN" sz="2400" dirty="0">
                <a:latin typeface="+mn-ea"/>
              </a:rPr>
              <a:t>5G</a:t>
            </a:r>
          </a:p>
          <a:p>
            <a:r>
              <a:rPr lang="en-US" altLang="zh-CN" sz="2400" dirty="0">
                <a:latin typeface="+mn-ea"/>
              </a:rPr>
              <a:t>WLAN</a:t>
            </a:r>
          </a:p>
          <a:p>
            <a:r>
              <a:rPr lang="zh-CN" altLang="en-US" sz="2400" dirty="0">
                <a:latin typeface="+mn-ea"/>
              </a:rPr>
              <a:t>无线市话</a:t>
            </a:r>
            <a:endParaRPr lang="en-US" altLang="zh-CN" sz="2400" dirty="0">
              <a:latin typeface="+mn-ea"/>
            </a:endParaRPr>
          </a:p>
        </p:txBody>
      </p:sp>
      <p:sp>
        <p:nvSpPr>
          <p:cNvPr id="4" name="文本框 3">
            <a:extLst>
              <a:ext uri="{FF2B5EF4-FFF2-40B4-BE49-F238E27FC236}">
                <a16:creationId xmlns:a16="http://schemas.microsoft.com/office/drawing/2014/main" id="{3B783182-CB85-4CAA-BA74-63380BF17EB2}"/>
              </a:ext>
            </a:extLst>
          </p:cNvPr>
          <p:cNvSpPr txBox="1"/>
          <p:nvPr/>
        </p:nvSpPr>
        <p:spPr>
          <a:xfrm>
            <a:off x="971550" y="1268760"/>
            <a:ext cx="3744416" cy="523220"/>
          </a:xfrm>
          <a:prstGeom prst="rect">
            <a:avLst/>
          </a:prstGeom>
          <a:noFill/>
        </p:spPr>
        <p:txBody>
          <a:bodyPr wrap="square" rtlCol="0">
            <a:spAutoFit/>
          </a:bodyPr>
          <a:lstStyle/>
          <a:p>
            <a:r>
              <a:rPr lang="en-US" altLang="zh-CN" sz="2800" dirty="0">
                <a:latin typeface="+mn-ea"/>
                <a:ea typeface="+mn-ea"/>
              </a:rPr>
              <a:t>2. </a:t>
            </a:r>
            <a:r>
              <a:rPr lang="zh-CN" altLang="en-US" sz="2800" dirty="0">
                <a:latin typeface="+mn-ea"/>
                <a:ea typeface="+mn-ea"/>
              </a:rPr>
              <a:t>移动无线接入</a:t>
            </a:r>
          </a:p>
        </p:txBody>
      </p:sp>
      <p:sp>
        <p:nvSpPr>
          <p:cNvPr id="5" name="文本框 4">
            <a:extLst>
              <a:ext uri="{FF2B5EF4-FFF2-40B4-BE49-F238E27FC236}">
                <a16:creationId xmlns:a16="http://schemas.microsoft.com/office/drawing/2014/main" id="{88E4F5A1-E37D-42B3-9B1A-54FED011B362}"/>
              </a:ext>
            </a:extLst>
          </p:cNvPr>
          <p:cNvSpPr txBox="1"/>
          <p:nvPr/>
        </p:nvSpPr>
        <p:spPr>
          <a:xfrm>
            <a:off x="971550" y="1973373"/>
            <a:ext cx="7247384" cy="830997"/>
          </a:xfrm>
          <a:prstGeom prst="rect">
            <a:avLst/>
          </a:prstGeom>
          <a:noFill/>
        </p:spPr>
        <p:txBody>
          <a:bodyPr wrap="square" rtlCol="0">
            <a:spAutoFit/>
          </a:bodyPr>
          <a:lstStyle/>
          <a:p>
            <a:r>
              <a:rPr lang="zh-CN" altLang="en-US" sz="2400" dirty="0"/>
              <a:t>从业务结点到用户终端全部或部分采样无线传输方式，终端移动速度可从</a:t>
            </a:r>
            <a:r>
              <a:rPr lang="en-US" altLang="zh-CN" sz="2400" dirty="0"/>
              <a:t>10km/h</a:t>
            </a:r>
            <a:r>
              <a:rPr lang="zh-CN" altLang="en-US" sz="2400" dirty="0"/>
              <a:t>到</a:t>
            </a:r>
            <a:r>
              <a:rPr lang="en-US" altLang="zh-CN" sz="2400" dirty="0"/>
              <a:t>500km/h</a:t>
            </a:r>
            <a:r>
              <a:rPr lang="zh-CN" altLang="en-US" sz="2400" dirty="0"/>
              <a:t>。</a:t>
            </a:r>
          </a:p>
        </p:txBody>
      </p:sp>
    </p:spTree>
    <p:extLst>
      <p:ext uri="{BB962C8B-B14F-4D97-AF65-F5344CB8AC3E}">
        <p14:creationId xmlns:p14="http://schemas.microsoft.com/office/powerpoint/2010/main" val="55696502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1150938" y="214313"/>
            <a:ext cx="7021512" cy="694407"/>
          </a:xfrm>
        </p:spPr>
        <p:txBody>
          <a:bodyPr/>
          <a:lstStyle/>
          <a:p>
            <a:pPr algn="ctr"/>
            <a:r>
              <a:rPr lang="en-US" altLang="zh-CN" dirty="0"/>
              <a:t>3.4.4  </a:t>
            </a:r>
            <a:r>
              <a:rPr lang="en-US" altLang="zh-CN" dirty="0" err="1"/>
              <a:t>FTTx</a:t>
            </a:r>
            <a:r>
              <a:rPr lang="en-US" altLang="zh-CN" dirty="0"/>
              <a:t> </a:t>
            </a:r>
            <a:r>
              <a:rPr lang="zh-CN" altLang="en-US" dirty="0"/>
              <a:t>技术 </a:t>
            </a:r>
          </a:p>
        </p:txBody>
      </p:sp>
      <p:sp>
        <p:nvSpPr>
          <p:cNvPr id="302083" name="Rectangle 3"/>
          <p:cNvSpPr>
            <a:spLocks noGrp="1" noChangeArrowheads="1"/>
          </p:cNvSpPr>
          <p:nvPr>
            <p:ph type="body" idx="1"/>
          </p:nvPr>
        </p:nvSpPr>
        <p:spPr>
          <a:xfrm>
            <a:off x="434181" y="1700808"/>
            <a:ext cx="8275638" cy="2973122"/>
          </a:xfrm>
        </p:spPr>
        <p:txBody>
          <a:bodyPr/>
          <a:lstStyle/>
          <a:p>
            <a:pPr>
              <a:lnSpc>
                <a:spcPct val="90000"/>
              </a:lnSpc>
            </a:pPr>
            <a:r>
              <a:rPr lang="en-US" altLang="zh-CN" sz="2400" dirty="0" err="1">
                <a:latin typeface="+mn-ea"/>
              </a:rPr>
              <a:t>FTTx</a:t>
            </a:r>
            <a:r>
              <a:rPr lang="zh-CN" altLang="en-US" sz="2400" dirty="0">
                <a:latin typeface="+mn-ea"/>
              </a:rPr>
              <a:t>（光纤到</a:t>
            </a:r>
            <a:r>
              <a:rPr lang="en-US" altLang="zh-CN" sz="2400" dirty="0">
                <a:latin typeface="+mn-ea"/>
              </a:rPr>
              <a:t>……</a:t>
            </a:r>
            <a:r>
              <a:rPr lang="zh-CN" altLang="en-US" sz="2400" dirty="0">
                <a:latin typeface="+mn-ea"/>
              </a:rPr>
              <a:t>）是一种实现宽带居民接入网的方案。这里字母 </a:t>
            </a:r>
            <a:r>
              <a:rPr lang="en-US" altLang="zh-CN" sz="2400" dirty="0">
                <a:latin typeface="+mn-ea"/>
              </a:rPr>
              <a:t>x </a:t>
            </a:r>
            <a:r>
              <a:rPr lang="zh-CN" altLang="en-US" sz="2400" dirty="0">
                <a:latin typeface="+mn-ea"/>
              </a:rPr>
              <a:t>可代表不同意思。</a:t>
            </a:r>
          </a:p>
          <a:p>
            <a:pPr>
              <a:lnSpc>
                <a:spcPct val="90000"/>
              </a:lnSpc>
            </a:pPr>
            <a:r>
              <a:rPr lang="zh-CN" altLang="en-US" sz="2400" dirty="0">
                <a:solidFill>
                  <a:srgbClr val="FF0000"/>
                </a:solidFill>
                <a:latin typeface="+mn-ea"/>
              </a:rPr>
              <a:t>光纤到家 </a:t>
            </a:r>
            <a:r>
              <a:rPr lang="en-US" altLang="zh-CN" sz="2400" dirty="0">
                <a:latin typeface="+mn-ea"/>
              </a:rPr>
              <a:t>FTTH (Fiber To The Home)</a:t>
            </a:r>
            <a:r>
              <a:rPr lang="zh-CN" altLang="en-US" sz="2400" dirty="0">
                <a:latin typeface="+mn-ea"/>
              </a:rPr>
              <a:t>：光纤一直铺设到用户家庭可能是居民接入网最后的解决方法。</a:t>
            </a:r>
          </a:p>
          <a:p>
            <a:pPr>
              <a:lnSpc>
                <a:spcPct val="90000"/>
              </a:lnSpc>
            </a:pPr>
            <a:r>
              <a:rPr lang="zh-CN" altLang="en-US" sz="2400" dirty="0">
                <a:solidFill>
                  <a:srgbClr val="FF0000"/>
                </a:solidFill>
                <a:latin typeface="+mn-ea"/>
              </a:rPr>
              <a:t>光纤到大楼 </a:t>
            </a:r>
            <a:r>
              <a:rPr lang="en-US" altLang="zh-CN" sz="2400" dirty="0">
                <a:latin typeface="+mn-ea"/>
              </a:rPr>
              <a:t>FTTB (Fiber To The Building)</a:t>
            </a:r>
            <a:r>
              <a:rPr lang="zh-CN" altLang="en-US" sz="2400" dirty="0">
                <a:latin typeface="+mn-ea"/>
              </a:rPr>
              <a:t>：光纤进入大楼后就转换为电信号，再用电缆或双绞线分配到各用户。</a:t>
            </a:r>
          </a:p>
          <a:p>
            <a:pPr>
              <a:lnSpc>
                <a:spcPct val="90000"/>
              </a:lnSpc>
            </a:pPr>
            <a:r>
              <a:rPr lang="zh-CN" altLang="en-US" sz="2400" dirty="0">
                <a:solidFill>
                  <a:srgbClr val="FF0000"/>
                </a:solidFill>
                <a:latin typeface="+mn-ea"/>
              </a:rPr>
              <a:t>光纤到路边 </a:t>
            </a:r>
            <a:r>
              <a:rPr lang="en-US" altLang="zh-CN" sz="2400" dirty="0">
                <a:latin typeface="+mn-ea"/>
              </a:rPr>
              <a:t>FTTC (Fiber To The Curb)</a:t>
            </a:r>
            <a:r>
              <a:rPr lang="zh-CN" altLang="en-US" sz="2400" dirty="0">
                <a:latin typeface="+mn-ea"/>
              </a:rPr>
              <a:t>：从路边到各用户可使用星形结构双绞线作为传输媒体。    </a:t>
            </a:r>
          </a:p>
        </p:txBody>
      </p:sp>
    </p:spTree>
    <p:extLst>
      <p:ext uri="{BB962C8B-B14F-4D97-AF65-F5344CB8AC3E}">
        <p14:creationId xmlns:p14="http://schemas.microsoft.com/office/powerpoint/2010/main" val="506491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06D3D81-796B-4621-B8A7-FC9981A31A10}"/>
              </a:ext>
            </a:extLst>
          </p:cNvPr>
          <p:cNvSpPr>
            <a:spLocks noGrp="1" noChangeArrowheads="1"/>
          </p:cNvSpPr>
          <p:nvPr>
            <p:ph type="title"/>
          </p:nvPr>
        </p:nvSpPr>
        <p:spPr/>
        <p:txBody>
          <a:bodyPr/>
          <a:lstStyle/>
          <a:p>
            <a:pPr marL="609600" indent="-609600" eaLnBrk="1" hangingPunct="1"/>
            <a:r>
              <a:rPr lang="en-US" altLang="zh-CN" dirty="0"/>
              <a:t>3.5 </a:t>
            </a:r>
            <a:r>
              <a:rPr lang="zh-CN" altLang="en-US" dirty="0"/>
              <a:t>物理层协议</a:t>
            </a:r>
          </a:p>
        </p:txBody>
      </p:sp>
      <p:sp>
        <p:nvSpPr>
          <p:cNvPr id="70659" name="Rectangle 3">
            <a:extLst>
              <a:ext uri="{FF2B5EF4-FFF2-40B4-BE49-F238E27FC236}">
                <a16:creationId xmlns:a16="http://schemas.microsoft.com/office/drawing/2014/main" id="{55C0E841-99FE-4D14-8EDA-0336EB9B45E4}"/>
              </a:ext>
            </a:extLst>
          </p:cNvPr>
          <p:cNvSpPr>
            <a:spLocks noGrp="1" noChangeArrowheads="1"/>
          </p:cNvSpPr>
          <p:nvPr>
            <p:ph type="body" idx="1"/>
          </p:nvPr>
        </p:nvSpPr>
        <p:spPr>
          <a:xfrm>
            <a:off x="827088" y="4195763"/>
            <a:ext cx="7391400" cy="457200"/>
          </a:xfrm>
        </p:spPr>
        <p:txBody>
          <a:bodyPr/>
          <a:lstStyle/>
          <a:p>
            <a:pPr marL="711200" indent="-711200" eaLnBrk="1" hangingPunct="1">
              <a:buFont typeface="Wingdings" panose="05000000000000000000" pitchFamily="2" charset="2"/>
              <a:buNone/>
            </a:pPr>
            <a:r>
              <a:rPr lang="zh-CN" altLang="en-US" sz="2400"/>
              <a:t>物理层协议实际上就是指通信接口标准</a:t>
            </a:r>
          </a:p>
        </p:txBody>
      </p:sp>
      <p:grpSp>
        <p:nvGrpSpPr>
          <p:cNvPr id="70660" name="Group 22">
            <a:extLst>
              <a:ext uri="{FF2B5EF4-FFF2-40B4-BE49-F238E27FC236}">
                <a16:creationId xmlns:a16="http://schemas.microsoft.com/office/drawing/2014/main" id="{A37E688D-5771-4EF9-98D6-187C74AD7114}"/>
              </a:ext>
            </a:extLst>
          </p:cNvPr>
          <p:cNvGrpSpPr>
            <a:grpSpLocks/>
          </p:cNvGrpSpPr>
          <p:nvPr/>
        </p:nvGrpSpPr>
        <p:grpSpPr bwMode="auto">
          <a:xfrm>
            <a:off x="611188" y="1909763"/>
            <a:ext cx="8064500" cy="2166937"/>
            <a:chOff x="385" y="2568"/>
            <a:chExt cx="5080" cy="1365"/>
          </a:xfrm>
        </p:grpSpPr>
        <p:grpSp>
          <p:nvGrpSpPr>
            <p:cNvPr id="70662" name="Group 4">
              <a:extLst>
                <a:ext uri="{FF2B5EF4-FFF2-40B4-BE49-F238E27FC236}">
                  <a16:creationId xmlns:a16="http://schemas.microsoft.com/office/drawing/2014/main" id="{23BFB097-531B-495D-972A-A50A1A2C8EB5}"/>
                </a:ext>
              </a:extLst>
            </p:cNvPr>
            <p:cNvGrpSpPr>
              <a:grpSpLocks/>
            </p:cNvGrpSpPr>
            <p:nvPr/>
          </p:nvGrpSpPr>
          <p:grpSpPr bwMode="auto">
            <a:xfrm>
              <a:off x="612" y="2568"/>
              <a:ext cx="4853" cy="1134"/>
              <a:chOff x="1872" y="9240"/>
              <a:chExt cx="7380" cy="1560"/>
            </a:xfrm>
          </p:grpSpPr>
          <p:grpSp>
            <p:nvGrpSpPr>
              <p:cNvPr id="70664" name="Group 5">
                <a:extLst>
                  <a:ext uri="{FF2B5EF4-FFF2-40B4-BE49-F238E27FC236}">
                    <a16:creationId xmlns:a16="http://schemas.microsoft.com/office/drawing/2014/main" id="{C903A36A-A996-44FB-9FAE-5C8FCFC77B76}"/>
                  </a:ext>
                </a:extLst>
              </p:cNvPr>
              <p:cNvGrpSpPr>
                <a:grpSpLocks/>
              </p:cNvGrpSpPr>
              <p:nvPr/>
            </p:nvGrpSpPr>
            <p:grpSpPr bwMode="auto">
              <a:xfrm>
                <a:off x="1872" y="9708"/>
                <a:ext cx="7380" cy="1092"/>
                <a:chOff x="1620" y="4092"/>
                <a:chExt cx="7380" cy="1092"/>
              </a:xfrm>
            </p:grpSpPr>
            <p:sp>
              <p:nvSpPr>
                <p:cNvPr id="70666" name="Line 6">
                  <a:extLst>
                    <a:ext uri="{FF2B5EF4-FFF2-40B4-BE49-F238E27FC236}">
                      <a16:creationId xmlns:a16="http://schemas.microsoft.com/office/drawing/2014/main" id="{C1CED813-6A8C-4E02-A815-D875C2B2C7DF}"/>
                    </a:ext>
                  </a:extLst>
                </p:cNvPr>
                <p:cNvSpPr>
                  <a:spLocks noChangeShapeType="1"/>
                </p:cNvSpPr>
                <p:nvPr/>
              </p:nvSpPr>
              <p:spPr bwMode="auto">
                <a:xfrm flipV="1">
                  <a:off x="1620" y="4560"/>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7" name="Line 7">
                  <a:extLst>
                    <a:ext uri="{FF2B5EF4-FFF2-40B4-BE49-F238E27FC236}">
                      <a16:creationId xmlns:a16="http://schemas.microsoft.com/office/drawing/2014/main" id="{32CF66D6-7AA4-452C-BC8F-913667D71833}"/>
                    </a:ext>
                  </a:extLst>
                </p:cNvPr>
                <p:cNvSpPr>
                  <a:spLocks noChangeShapeType="1"/>
                </p:cNvSpPr>
                <p:nvPr/>
              </p:nvSpPr>
              <p:spPr bwMode="auto">
                <a:xfrm flipH="1" flipV="1">
                  <a:off x="4320" y="4560"/>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0668" name="Group 8">
                  <a:extLst>
                    <a:ext uri="{FF2B5EF4-FFF2-40B4-BE49-F238E27FC236}">
                      <a16:creationId xmlns:a16="http://schemas.microsoft.com/office/drawing/2014/main" id="{9EE062EA-8684-4C3C-A3A6-469EF81A412E}"/>
                    </a:ext>
                  </a:extLst>
                </p:cNvPr>
                <p:cNvGrpSpPr>
                  <a:grpSpLocks/>
                </p:cNvGrpSpPr>
                <p:nvPr/>
              </p:nvGrpSpPr>
              <p:grpSpPr bwMode="auto">
                <a:xfrm>
                  <a:off x="1620" y="4092"/>
                  <a:ext cx="7380" cy="468"/>
                  <a:chOff x="1620" y="4404"/>
                  <a:chExt cx="7380" cy="468"/>
                </a:xfrm>
              </p:grpSpPr>
              <p:sp>
                <p:nvSpPr>
                  <p:cNvPr id="70669" name="Line 9">
                    <a:extLst>
                      <a:ext uri="{FF2B5EF4-FFF2-40B4-BE49-F238E27FC236}">
                        <a16:creationId xmlns:a16="http://schemas.microsoft.com/office/drawing/2014/main" id="{88B4591A-7708-4991-9215-5ACFA89E3A8F}"/>
                      </a:ext>
                    </a:extLst>
                  </p:cNvPr>
                  <p:cNvSpPr>
                    <a:spLocks noChangeShapeType="1"/>
                  </p:cNvSpPr>
                  <p:nvPr/>
                </p:nvSpPr>
                <p:spPr bwMode="auto">
                  <a:xfrm>
                    <a:off x="234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10">
                    <a:extLst>
                      <a:ext uri="{FF2B5EF4-FFF2-40B4-BE49-F238E27FC236}">
                        <a16:creationId xmlns:a16="http://schemas.microsoft.com/office/drawing/2014/main" id="{BB3B3250-6944-4168-82C0-6FB4B8AB51C7}"/>
                      </a:ext>
                    </a:extLst>
                  </p:cNvPr>
                  <p:cNvSpPr>
                    <a:spLocks noChangeShapeType="1"/>
                  </p:cNvSpPr>
                  <p:nvPr/>
                </p:nvSpPr>
                <p:spPr bwMode="auto">
                  <a:xfrm>
                    <a:off x="378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11">
                    <a:extLst>
                      <a:ext uri="{FF2B5EF4-FFF2-40B4-BE49-F238E27FC236}">
                        <a16:creationId xmlns:a16="http://schemas.microsoft.com/office/drawing/2014/main" id="{4B614B78-F7A6-40C1-9761-E9D67A0CDC2C}"/>
                      </a:ext>
                    </a:extLst>
                  </p:cNvPr>
                  <p:cNvSpPr>
                    <a:spLocks noChangeShapeType="1"/>
                  </p:cNvSpPr>
                  <p:nvPr/>
                </p:nvSpPr>
                <p:spPr bwMode="auto">
                  <a:xfrm>
                    <a:off x="4860" y="456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Line 12">
                    <a:extLst>
                      <a:ext uri="{FF2B5EF4-FFF2-40B4-BE49-F238E27FC236}">
                        <a16:creationId xmlns:a16="http://schemas.microsoft.com/office/drawing/2014/main" id="{7F8F7587-6AF9-43A8-A539-A902B631663C}"/>
                      </a:ext>
                    </a:extLst>
                  </p:cNvPr>
                  <p:cNvSpPr>
                    <a:spLocks noChangeShapeType="1"/>
                  </p:cNvSpPr>
                  <p:nvPr/>
                </p:nvSpPr>
                <p:spPr bwMode="auto">
                  <a:xfrm>
                    <a:off x="6300" y="456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3" name="Line 13">
                    <a:extLst>
                      <a:ext uri="{FF2B5EF4-FFF2-40B4-BE49-F238E27FC236}">
                        <a16:creationId xmlns:a16="http://schemas.microsoft.com/office/drawing/2014/main" id="{D7A25264-7FFC-4AC2-AE72-D24AB3C9364F}"/>
                      </a:ext>
                    </a:extLst>
                  </p:cNvPr>
                  <p:cNvSpPr>
                    <a:spLocks noChangeShapeType="1"/>
                  </p:cNvSpPr>
                  <p:nvPr/>
                </p:nvSpPr>
                <p:spPr bwMode="auto">
                  <a:xfrm>
                    <a:off x="792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4" name="Text Box 14">
                    <a:extLst>
                      <a:ext uri="{FF2B5EF4-FFF2-40B4-BE49-F238E27FC236}">
                        <a16:creationId xmlns:a16="http://schemas.microsoft.com/office/drawing/2014/main" id="{700B867D-8CAF-41A6-A85D-DB7DA2ECA455}"/>
                      </a:ext>
                    </a:extLst>
                  </p:cNvPr>
                  <p:cNvSpPr txBox="1">
                    <a:spLocks noChangeArrowheads="1"/>
                  </p:cNvSpPr>
                  <p:nvPr/>
                </p:nvSpPr>
                <p:spPr bwMode="auto">
                  <a:xfrm>
                    <a:off x="576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DCE</a:t>
                    </a:r>
                    <a:endParaRPr lang="en-US" altLang="zh-CN" sz="1800"/>
                  </a:p>
                </p:txBody>
              </p:sp>
              <p:sp>
                <p:nvSpPr>
                  <p:cNvPr id="70675" name="Text Box 15">
                    <a:extLst>
                      <a:ext uri="{FF2B5EF4-FFF2-40B4-BE49-F238E27FC236}">
                        <a16:creationId xmlns:a16="http://schemas.microsoft.com/office/drawing/2014/main" id="{1BD8CE1B-67CE-4CB1-B376-61E74F0A0052}"/>
                      </a:ext>
                    </a:extLst>
                  </p:cNvPr>
                  <p:cNvSpPr txBox="1">
                    <a:spLocks noChangeArrowheads="1"/>
                  </p:cNvSpPr>
                  <p:nvPr/>
                </p:nvSpPr>
                <p:spPr bwMode="auto">
                  <a:xfrm>
                    <a:off x="6840" y="4404"/>
                    <a:ext cx="108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通信接口</a:t>
                    </a:r>
                    <a:endParaRPr lang="zh-CN" altLang="en-US" sz="1800"/>
                  </a:p>
                </p:txBody>
              </p:sp>
              <p:sp>
                <p:nvSpPr>
                  <p:cNvPr id="70676" name="Text Box 16">
                    <a:extLst>
                      <a:ext uri="{FF2B5EF4-FFF2-40B4-BE49-F238E27FC236}">
                        <a16:creationId xmlns:a16="http://schemas.microsoft.com/office/drawing/2014/main" id="{51AAD6F6-2450-41DE-9226-B21FEED4EE96}"/>
                      </a:ext>
                    </a:extLst>
                  </p:cNvPr>
                  <p:cNvSpPr txBox="1">
                    <a:spLocks noChangeArrowheads="1"/>
                  </p:cNvSpPr>
                  <p:nvPr/>
                </p:nvSpPr>
                <p:spPr bwMode="auto">
                  <a:xfrm>
                    <a:off x="828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0677" name="Text Box 17">
                    <a:extLst>
                      <a:ext uri="{FF2B5EF4-FFF2-40B4-BE49-F238E27FC236}">
                        <a16:creationId xmlns:a16="http://schemas.microsoft.com/office/drawing/2014/main" id="{6D109A35-BE47-4F56-9B4A-79C2E087B4D5}"/>
                      </a:ext>
                    </a:extLst>
                  </p:cNvPr>
                  <p:cNvSpPr txBox="1">
                    <a:spLocks noChangeArrowheads="1"/>
                  </p:cNvSpPr>
                  <p:nvPr/>
                </p:nvSpPr>
                <p:spPr bwMode="auto">
                  <a:xfrm>
                    <a:off x="162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0678" name="Text Box 18">
                    <a:extLst>
                      <a:ext uri="{FF2B5EF4-FFF2-40B4-BE49-F238E27FC236}">
                        <a16:creationId xmlns:a16="http://schemas.microsoft.com/office/drawing/2014/main" id="{38579EBF-FE4B-40F3-B605-42F1405A3712}"/>
                      </a:ext>
                    </a:extLst>
                  </p:cNvPr>
                  <p:cNvSpPr txBox="1">
                    <a:spLocks noChangeArrowheads="1"/>
                  </p:cNvSpPr>
                  <p:nvPr/>
                </p:nvSpPr>
                <p:spPr bwMode="auto">
                  <a:xfrm>
                    <a:off x="2700" y="4404"/>
                    <a:ext cx="108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latin typeface="Times New Roman" panose="02020603050405020304" pitchFamily="18" charset="0"/>
                      </a:rPr>
                      <a:t>通信接口</a:t>
                    </a:r>
                    <a:endParaRPr lang="zh-CN" altLang="en-US" sz="1800"/>
                  </a:p>
                </p:txBody>
              </p:sp>
              <p:sp>
                <p:nvSpPr>
                  <p:cNvPr id="70679" name="Text Box 19">
                    <a:extLst>
                      <a:ext uri="{FF2B5EF4-FFF2-40B4-BE49-F238E27FC236}">
                        <a16:creationId xmlns:a16="http://schemas.microsoft.com/office/drawing/2014/main" id="{6463AF49-5825-4BA7-9D44-98A789E6D2F6}"/>
                      </a:ext>
                    </a:extLst>
                  </p:cNvPr>
                  <p:cNvSpPr txBox="1">
                    <a:spLocks noChangeArrowheads="1"/>
                  </p:cNvSpPr>
                  <p:nvPr/>
                </p:nvSpPr>
                <p:spPr bwMode="auto">
                  <a:xfrm>
                    <a:off x="414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DCE</a:t>
                    </a:r>
                    <a:endParaRPr lang="en-US" altLang="zh-CN" sz="1800"/>
                  </a:p>
                </p:txBody>
              </p:sp>
            </p:grpSp>
          </p:grpSp>
          <p:sp>
            <p:nvSpPr>
              <p:cNvPr id="70665" name="Text Box 20">
                <a:extLst>
                  <a:ext uri="{FF2B5EF4-FFF2-40B4-BE49-F238E27FC236}">
                    <a16:creationId xmlns:a16="http://schemas.microsoft.com/office/drawing/2014/main" id="{9A1F5E2E-3569-4F02-99BF-A646081B1D49}"/>
                  </a:ext>
                </a:extLst>
              </p:cNvPr>
              <p:cNvSpPr txBox="1">
                <a:spLocks noChangeArrowheads="1"/>
              </p:cNvSpPr>
              <p:nvPr/>
            </p:nvSpPr>
            <p:spPr bwMode="auto">
              <a:xfrm>
                <a:off x="5113" y="9240"/>
                <a:ext cx="1058" cy="3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通信线路</a:t>
                </a:r>
                <a:endParaRPr lang="zh-CN" altLang="en-US" sz="1800"/>
              </a:p>
            </p:txBody>
          </p:sp>
        </p:grpSp>
        <p:sp>
          <p:nvSpPr>
            <p:cNvPr id="70663" name="Rectangle 21">
              <a:extLst>
                <a:ext uri="{FF2B5EF4-FFF2-40B4-BE49-F238E27FC236}">
                  <a16:creationId xmlns:a16="http://schemas.microsoft.com/office/drawing/2014/main" id="{E4E971CC-6BAA-4C89-B9A6-BD07E7D03643}"/>
                </a:ext>
              </a:extLst>
            </p:cNvPr>
            <p:cNvSpPr>
              <a:spLocks noChangeArrowheads="1"/>
            </p:cNvSpPr>
            <p:nvPr/>
          </p:nvSpPr>
          <p:spPr bwMode="auto">
            <a:xfrm>
              <a:off x="385" y="3702"/>
              <a:ext cx="31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23050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23050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3050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3050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3050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数据终端设备	           数据通信设备</a:t>
              </a:r>
            </a:p>
          </p:txBody>
        </p:sp>
      </p:grpSp>
      <p:sp>
        <p:nvSpPr>
          <p:cNvPr id="70661" name="Rectangle 23">
            <a:extLst>
              <a:ext uri="{FF2B5EF4-FFF2-40B4-BE49-F238E27FC236}">
                <a16:creationId xmlns:a16="http://schemas.microsoft.com/office/drawing/2014/main" id="{F92C744F-BB7C-4D09-B4B5-63F08C3D7483}"/>
              </a:ext>
            </a:extLst>
          </p:cNvPr>
          <p:cNvSpPr>
            <a:spLocks noChangeArrowheads="1"/>
          </p:cNvSpPr>
          <p:nvPr/>
        </p:nvSpPr>
        <p:spPr bwMode="auto">
          <a:xfrm>
            <a:off x="582164" y="1052513"/>
            <a:ext cx="6133410"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dirty="0"/>
              <a:t>3.5.1 </a:t>
            </a:r>
            <a:r>
              <a:rPr lang="zh-CN" altLang="en-US" dirty="0"/>
              <a:t>物理层协议在通信系统中的地位</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929C9C8-FB56-4F8C-A12C-36CB05918DD6}"/>
              </a:ext>
            </a:extLst>
          </p:cNvPr>
          <p:cNvSpPr>
            <a:spLocks noGrp="1" noChangeArrowheads="1"/>
          </p:cNvSpPr>
          <p:nvPr>
            <p:ph type="title"/>
          </p:nvPr>
        </p:nvSpPr>
        <p:spPr/>
        <p:txBody>
          <a:bodyPr/>
          <a:lstStyle/>
          <a:p>
            <a:pPr eaLnBrk="1" hangingPunct="1"/>
            <a:endParaRPr lang="zh-CN" altLang="zh-CN"/>
          </a:p>
        </p:txBody>
      </p:sp>
      <p:sp>
        <p:nvSpPr>
          <p:cNvPr id="71683" name="Rectangle 3">
            <a:extLst>
              <a:ext uri="{FF2B5EF4-FFF2-40B4-BE49-F238E27FC236}">
                <a16:creationId xmlns:a16="http://schemas.microsoft.com/office/drawing/2014/main" id="{1C24A646-FEB7-437C-A5F1-DEC5A33CCD73}"/>
              </a:ext>
            </a:extLst>
          </p:cNvPr>
          <p:cNvSpPr>
            <a:spLocks noGrp="1" noChangeArrowheads="1"/>
          </p:cNvSpPr>
          <p:nvPr>
            <p:ph type="body" idx="1"/>
          </p:nvPr>
        </p:nvSpPr>
        <p:spPr>
          <a:xfrm>
            <a:off x="1042988" y="908050"/>
            <a:ext cx="7391400" cy="4905375"/>
          </a:xfrm>
        </p:spPr>
        <p:txBody>
          <a:bodyPr/>
          <a:lstStyle/>
          <a:p>
            <a:pPr eaLnBrk="1" hangingPunct="1"/>
            <a:r>
              <a:rPr lang="zh-CN" altLang="en-US"/>
              <a:t>接口的机械特性。</a:t>
            </a:r>
          </a:p>
          <a:p>
            <a:pPr lvl="1" eaLnBrk="1" hangingPunct="1"/>
            <a:r>
              <a:rPr lang="zh-CN" altLang="en-US"/>
              <a:t>规定接口的扦头（座）的规格，尺寸，扦脚数目等。如</a:t>
            </a:r>
            <a:r>
              <a:rPr lang="en-US" altLang="zh-CN"/>
              <a:t>RS-232C</a:t>
            </a:r>
            <a:r>
              <a:rPr lang="zh-CN" altLang="en-US"/>
              <a:t>使用</a:t>
            </a:r>
            <a:r>
              <a:rPr lang="en-US" altLang="zh-CN"/>
              <a:t>25</a:t>
            </a:r>
            <a:r>
              <a:rPr lang="zh-CN" altLang="en-US"/>
              <a:t>脚扦头（座）。</a:t>
            </a:r>
          </a:p>
          <a:p>
            <a:pPr eaLnBrk="1" hangingPunct="1"/>
            <a:r>
              <a:rPr lang="zh-CN" altLang="en-US"/>
              <a:t>功能特性。</a:t>
            </a:r>
          </a:p>
          <a:p>
            <a:pPr lvl="1" eaLnBrk="1" hangingPunct="1"/>
            <a:r>
              <a:rPr lang="zh-CN" altLang="en-US"/>
              <a:t>对接口的各信号线的作用进行定义和说明。</a:t>
            </a:r>
          </a:p>
          <a:p>
            <a:pPr eaLnBrk="1" hangingPunct="1"/>
            <a:r>
              <a:rPr lang="zh-CN" altLang="en-US"/>
              <a:t>规程特性。</a:t>
            </a:r>
          </a:p>
          <a:p>
            <a:pPr lvl="1" eaLnBrk="1" hangingPunct="1"/>
            <a:r>
              <a:rPr lang="zh-CN" altLang="en-US"/>
              <a:t>规定各信号线之间的相互关系，动作发生的先后次序。</a:t>
            </a:r>
          </a:p>
          <a:p>
            <a:pPr eaLnBrk="1" hangingPunct="1"/>
            <a:r>
              <a:rPr lang="zh-CN" altLang="en-US"/>
              <a:t>电气特性</a:t>
            </a:r>
          </a:p>
          <a:p>
            <a:pPr lvl="1" eaLnBrk="1" hangingPunct="1"/>
            <a:r>
              <a:rPr lang="zh-CN" altLang="en-US"/>
              <a:t>规定信号的传输速率，电平关系，负载要求和电缆长度等。</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BA09B8A-D379-472C-A044-B059933F556A}"/>
              </a:ext>
            </a:extLst>
          </p:cNvPr>
          <p:cNvSpPr>
            <a:spLocks noGrp="1" noChangeArrowheads="1"/>
          </p:cNvSpPr>
          <p:nvPr>
            <p:ph type="title"/>
          </p:nvPr>
        </p:nvSpPr>
        <p:spPr/>
        <p:txBody>
          <a:bodyPr/>
          <a:lstStyle/>
          <a:p>
            <a:pPr eaLnBrk="1" hangingPunct="1"/>
            <a:r>
              <a:rPr lang="en-US" altLang="zh-CN" sz="2800" dirty="0"/>
              <a:t>3.5.2 </a:t>
            </a:r>
            <a:r>
              <a:rPr lang="zh-CN" altLang="en-US" sz="2800" dirty="0"/>
              <a:t>四类物理层协议</a:t>
            </a:r>
          </a:p>
        </p:txBody>
      </p:sp>
      <p:sp>
        <p:nvSpPr>
          <p:cNvPr id="72707" name="Rectangle 3">
            <a:extLst>
              <a:ext uri="{FF2B5EF4-FFF2-40B4-BE49-F238E27FC236}">
                <a16:creationId xmlns:a16="http://schemas.microsoft.com/office/drawing/2014/main" id="{7EFFB708-4B3B-45E7-A9C3-9BFC4E81F510}"/>
              </a:ext>
            </a:extLst>
          </p:cNvPr>
          <p:cNvSpPr>
            <a:spLocks noGrp="1" noChangeArrowheads="1"/>
          </p:cNvSpPr>
          <p:nvPr>
            <p:ph type="body" idx="1"/>
          </p:nvPr>
        </p:nvSpPr>
        <p:spPr>
          <a:xfrm>
            <a:off x="468313" y="1196975"/>
            <a:ext cx="8172450" cy="5158335"/>
          </a:xfrm>
        </p:spPr>
        <p:txBody>
          <a:bodyPr/>
          <a:lstStyle/>
          <a:p>
            <a:pPr marL="711200" indent="-711200" eaLnBrk="1" hangingPunct="1"/>
            <a:r>
              <a:rPr lang="zh-CN" altLang="en-US" sz="2600" dirty="0"/>
              <a:t>美国电子工业协会</a:t>
            </a:r>
            <a:r>
              <a:rPr lang="en-US" altLang="zh-CN" sz="2600" dirty="0"/>
              <a:t>EIA</a:t>
            </a:r>
            <a:r>
              <a:rPr lang="zh-CN" altLang="en-US" sz="2600" dirty="0"/>
              <a:t>制定的</a:t>
            </a:r>
            <a:r>
              <a:rPr lang="en-US" altLang="zh-CN" sz="2600" dirty="0"/>
              <a:t>RS-232-C,RS-422A,RS-423A,RS-449,RS-485,RS-530</a:t>
            </a:r>
            <a:r>
              <a:rPr lang="zh-CN" altLang="en-US" sz="2600" dirty="0"/>
              <a:t>等串行接口标准。</a:t>
            </a:r>
          </a:p>
          <a:p>
            <a:pPr marL="711200" indent="-711200" eaLnBrk="1" hangingPunct="1"/>
            <a:r>
              <a:rPr lang="en-US" altLang="zh-CN" sz="2600" dirty="0"/>
              <a:t>CCITT(</a:t>
            </a:r>
            <a:r>
              <a:rPr lang="zh-CN" altLang="en-US" sz="2600" dirty="0"/>
              <a:t>现为</a:t>
            </a:r>
            <a:r>
              <a:rPr lang="en-US" altLang="zh-CN" sz="2600" dirty="0"/>
              <a:t>ITU</a:t>
            </a:r>
            <a:r>
              <a:rPr lang="zh-CN" altLang="en-US" sz="2600" dirty="0"/>
              <a:t>的一部分</a:t>
            </a:r>
            <a:r>
              <a:rPr lang="en-US" altLang="zh-CN" sz="2600" dirty="0"/>
              <a:t>)</a:t>
            </a:r>
            <a:r>
              <a:rPr lang="zh-CN" altLang="en-US" sz="2600" dirty="0"/>
              <a:t>制定的</a:t>
            </a:r>
            <a:r>
              <a:rPr lang="en-US" altLang="zh-CN" sz="2600" dirty="0"/>
              <a:t>X</a:t>
            </a:r>
            <a:r>
              <a:rPr lang="zh-CN" altLang="en-US" sz="2600" dirty="0"/>
              <a:t>系列和</a:t>
            </a:r>
            <a:r>
              <a:rPr lang="en-US" altLang="zh-CN" sz="2600" dirty="0"/>
              <a:t>V</a:t>
            </a:r>
            <a:r>
              <a:rPr lang="zh-CN" altLang="en-US" sz="2600" dirty="0"/>
              <a:t>系列接口标准。</a:t>
            </a:r>
          </a:p>
          <a:p>
            <a:pPr marL="995363" lvl="1" indent="-609600" eaLnBrk="1" hangingPunct="1"/>
            <a:r>
              <a:rPr lang="en-US" altLang="zh-CN" dirty="0"/>
              <a:t>V</a:t>
            </a:r>
            <a:r>
              <a:rPr lang="zh-CN" altLang="en-US" dirty="0"/>
              <a:t>系列规定了数字设备与模拟信道的接口标准，适用于电话信道的数据传输；</a:t>
            </a:r>
          </a:p>
          <a:p>
            <a:pPr marL="995363" lvl="1" indent="-609600" eaLnBrk="1" hangingPunct="1"/>
            <a:r>
              <a:rPr lang="en-US" altLang="zh-CN" dirty="0"/>
              <a:t>X</a:t>
            </a:r>
            <a:r>
              <a:rPr lang="zh-CN" altLang="en-US" dirty="0"/>
              <a:t>系列定义了数据设备与数据信道的接口标准，适用于公用数据网的数据通信。</a:t>
            </a:r>
          </a:p>
          <a:p>
            <a:pPr marL="711200" indent="-711200" algn="l" eaLnBrk="1" hangingPunct="1"/>
            <a:r>
              <a:rPr lang="en-US" altLang="zh-CN" sz="2600" dirty="0"/>
              <a:t>ISO</a:t>
            </a:r>
            <a:r>
              <a:rPr lang="zh-CN" altLang="en-US" sz="2600" dirty="0"/>
              <a:t>制定的</a:t>
            </a:r>
            <a:r>
              <a:rPr lang="en-US" altLang="zh-CN" sz="2600" dirty="0"/>
              <a:t>ISO2110, ISO4902,ISO4903, ISO1177</a:t>
            </a:r>
            <a:r>
              <a:rPr lang="zh-CN" altLang="en-US" sz="2600" dirty="0"/>
              <a:t>等接口标准。这些标准很少用到。</a:t>
            </a:r>
          </a:p>
          <a:p>
            <a:pPr marL="711200" indent="-711200" algn="l" eaLnBrk="1" hangingPunct="1"/>
            <a:r>
              <a:rPr lang="en-US" altLang="zh-CN" sz="2600" dirty="0"/>
              <a:t>IEEE802</a:t>
            </a:r>
            <a:r>
              <a:rPr lang="zh-CN" altLang="en-US" sz="2600" dirty="0"/>
              <a:t>物理层规范</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5">
            <a:extLst>
              <a:ext uri="{FF2B5EF4-FFF2-40B4-BE49-F238E27FC236}">
                <a16:creationId xmlns:a16="http://schemas.microsoft.com/office/drawing/2014/main" id="{809F39CF-465D-47B6-BE6C-A1AFDE3ACC2A}"/>
              </a:ext>
            </a:extLst>
          </p:cNvPr>
          <p:cNvGrpSpPr>
            <a:grpSpLocks/>
          </p:cNvGrpSpPr>
          <p:nvPr/>
        </p:nvGrpSpPr>
        <p:grpSpPr bwMode="auto">
          <a:xfrm>
            <a:off x="1476375" y="2060575"/>
            <a:ext cx="6192838" cy="549275"/>
            <a:chOff x="2520" y="5376"/>
            <a:chExt cx="6840" cy="624"/>
          </a:xfrm>
        </p:grpSpPr>
        <p:sp>
          <p:nvSpPr>
            <p:cNvPr id="73743" name="Rectangle 6">
              <a:extLst>
                <a:ext uri="{FF2B5EF4-FFF2-40B4-BE49-F238E27FC236}">
                  <a16:creationId xmlns:a16="http://schemas.microsoft.com/office/drawing/2014/main" id="{354FFA99-7FC3-4B4E-9E5B-4C634D46ED6D}"/>
                </a:ext>
              </a:extLst>
            </p:cNvPr>
            <p:cNvSpPr>
              <a:spLocks noChangeArrowheads="1"/>
            </p:cNvSpPr>
            <p:nvPr/>
          </p:nvSpPr>
          <p:spPr bwMode="auto">
            <a:xfrm>
              <a:off x="2520" y="5376"/>
              <a:ext cx="90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44" name="Line 7">
              <a:extLst>
                <a:ext uri="{FF2B5EF4-FFF2-40B4-BE49-F238E27FC236}">
                  <a16:creationId xmlns:a16="http://schemas.microsoft.com/office/drawing/2014/main" id="{9FE0B677-9D3E-4C63-BF6A-56337FC44A33}"/>
                </a:ext>
              </a:extLst>
            </p:cNvPr>
            <p:cNvSpPr>
              <a:spLocks noChangeShapeType="1"/>
            </p:cNvSpPr>
            <p:nvPr/>
          </p:nvSpPr>
          <p:spPr bwMode="auto">
            <a:xfrm>
              <a:off x="3420" y="568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Rectangle 8">
              <a:extLst>
                <a:ext uri="{FF2B5EF4-FFF2-40B4-BE49-F238E27FC236}">
                  <a16:creationId xmlns:a16="http://schemas.microsoft.com/office/drawing/2014/main" id="{B7D28A8A-07FD-4DA1-9692-B0C2E40A1470}"/>
                </a:ext>
              </a:extLst>
            </p:cNvPr>
            <p:cNvSpPr>
              <a:spLocks noChangeArrowheads="1"/>
            </p:cNvSpPr>
            <p:nvPr/>
          </p:nvSpPr>
          <p:spPr bwMode="auto">
            <a:xfrm>
              <a:off x="4320" y="5376"/>
              <a:ext cx="54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M</a:t>
              </a:r>
              <a:endParaRPr lang="en-US" altLang="zh-CN" sz="1800"/>
            </a:p>
          </p:txBody>
        </p:sp>
        <p:sp>
          <p:nvSpPr>
            <p:cNvPr id="73746" name="Line 9">
              <a:extLst>
                <a:ext uri="{FF2B5EF4-FFF2-40B4-BE49-F238E27FC236}">
                  <a16:creationId xmlns:a16="http://schemas.microsoft.com/office/drawing/2014/main" id="{A502E221-E1F7-4B58-B85F-AA5B09B587ED}"/>
                </a:ext>
              </a:extLst>
            </p:cNvPr>
            <p:cNvSpPr>
              <a:spLocks noChangeShapeType="1"/>
            </p:cNvSpPr>
            <p:nvPr/>
          </p:nvSpPr>
          <p:spPr bwMode="auto">
            <a:xfrm>
              <a:off x="4860" y="553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10">
              <a:extLst>
                <a:ext uri="{FF2B5EF4-FFF2-40B4-BE49-F238E27FC236}">
                  <a16:creationId xmlns:a16="http://schemas.microsoft.com/office/drawing/2014/main" id="{0F62A97D-C819-4E6E-86B5-E716F8E91045}"/>
                </a:ext>
              </a:extLst>
            </p:cNvPr>
            <p:cNvSpPr>
              <a:spLocks noChangeShapeType="1"/>
            </p:cNvSpPr>
            <p:nvPr/>
          </p:nvSpPr>
          <p:spPr bwMode="auto">
            <a:xfrm flipH="1">
              <a:off x="5760" y="5532"/>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11">
              <a:extLst>
                <a:ext uri="{FF2B5EF4-FFF2-40B4-BE49-F238E27FC236}">
                  <a16:creationId xmlns:a16="http://schemas.microsoft.com/office/drawing/2014/main" id="{E1CABDDB-EB83-4256-B853-F46FEB768B4E}"/>
                </a:ext>
              </a:extLst>
            </p:cNvPr>
            <p:cNvSpPr>
              <a:spLocks noChangeShapeType="1"/>
            </p:cNvSpPr>
            <p:nvPr/>
          </p:nvSpPr>
          <p:spPr bwMode="auto">
            <a:xfrm>
              <a:off x="5760" y="56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Rectangle 12">
              <a:extLst>
                <a:ext uri="{FF2B5EF4-FFF2-40B4-BE49-F238E27FC236}">
                  <a16:creationId xmlns:a16="http://schemas.microsoft.com/office/drawing/2014/main" id="{9EDA06F7-A184-40B0-8774-528048B5123D}"/>
                </a:ext>
              </a:extLst>
            </p:cNvPr>
            <p:cNvSpPr>
              <a:spLocks noChangeArrowheads="1"/>
            </p:cNvSpPr>
            <p:nvPr/>
          </p:nvSpPr>
          <p:spPr bwMode="auto">
            <a:xfrm>
              <a:off x="7020" y="5376"/>
              <a:ext cx="54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M</a:t>
              </a:r>
              <a:endParaRPr lang="en-US" altLang="zh-CN" sz="1800"/>
            </a:p>
          </p:txBody>
        </p:sp>
        <p:sp>
          <p:nvSpPr>
            <p:cNvPr id="73750" name="Line 13">
              <a:extLst>
                <a:ext uri="{FF2B5EF4-FFF2-40B4-BE49-F238E27FC236}">
                  <a16:creationId xmlns:a16="http://schemas.microsoft.com/office/drawing/2014/main" id="{AF15B3BE-B78C-4FA1-BF17-049C52AF2511}"/>
                </a:ext>
              </a:extLst>
            </p:cNvPr>
            <p:cNvSpPr>
              <a:spLocks noChangeShapeType="1"/>
            </p:cNvSpPr>
            <p:nvPr/>
          </p:nvSpPr>
          <p:spPr bwMode="auto">
            <a:xfrm>
              <a:off x="7560" y="568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Rectangle 14">
              <a:extLst>
                <a:ext uri="{FF2B5EF4-FFF2-40B4-BE49-F238E27FC236}">
                  <a16:creationId xmlns:a16="http://schemas.microsoft.com/office/drawing/2014/main" id="{AB418731-5142-4ED5-96BB-D02C48097E06}"/>
                </a:ext>
              </a:extLst>
            </p:cNvPr>
            <p:cNvSpPr>
              <a:spLocks noChangeArrowheads="1"/>
            </p:cNvSpPr>
            <p:nvPr/>
          </p:nvSpPr>
          <p:spPr bwMode="auto">
            <a:xfrm>
              <a:off x="8460" y="5376"/>
              <a:ext cx="90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grpSp>
      <p:sp>
        <p:nvSpPr>
          <p:cNvPr id="73731" name="Line 15">
            <a:extLst>
              <a:ext uri="{FF2B5EF4-FFF2-40B4-BE49-F238E27FC236}">
                <a16:creationId xmlns:a16="http://schemas.microsoft.com/office/drawing/2014/main" id="{3F78D47B-E4BE-4020-9565-043AD62DF709}"/>
              </a:ext>
            </a:extLst>
          </p:cNvPr>
          <p:cNvSpPr>
            <a:spLocks noChangeShapeType="1"/>
          </p:cNvSpPr>
          <p:nvPr/>
        </p:nvSpPr>
        <p:spPr bwMode="auto">
          <a:xfrm flipV="1">
            <a:off x="2617788" y="2335213"/>
            <a:ext cx="0" cy="825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2" name="Rectangle 16">
            <a:extLst>
              <a:ext uri="{FF2B5EF4-FFF2-40B4-BE49-F238E27FC236}">
                <a16:creationId xmlns:a16="http://schemas.microsoft.com/office/drawing/2014/main" id="{B1AC00A7-BF86-4322-ADB7-407DD58BE11D}"/>
              </a:ext>
            </a:extLst>
          </p:cNvPr>
          <p:cNvSpPr>
            <a:spLocks noChangeArrowheads="1"/>
          </p:cNvSpPr>
          <p:nvPr/>
        </p:nvSpPr>
        <p:spPr bwMode="auto">
          <a:xfrm>
            <a:off x="1476375" y="3860800"/>
            <a:ext cx="814388" cy="549275"/>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33" name="Line 17">
            <a:extLst>
              <a:ext uri="{FF2B5EF4-FFF2-40B4-BE49-F238E27FC236}">
                <a16:creationId xmlns:a16="http://schemas.microsoft.com/office/drawing/2014/main" id="{6ACE35F7-D50D-4A44-8FA3-838FC1EFC06E}"/>
              </a:ext>
            </a:extLst>
          </p:cNvPr>
          <p:cNvSpPr>
            <a:spLocks noChangeShapeType="1"/>
          </p:cNvSpPr>
          <p:nvPr/>
        </p:nvSpPr>
        <p:spPr bwMode="auto">
          <a:xfrm>
            <a:off x="2290763" y="4135438"/>
            <a:ext cx="1466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Rectangle 18">
            <a:extLst>
              <a:ext uri="{FF2B5EF4-FFF2-40B4-BE49-F238E27FC236}">
                <a16:creationId xmlns:a16="http://schemas.microsoft.com/office/drawing/2014/main" id="{99D8F900-B4A1-48FA-A208-9B4C5478B5BF}"/>
              </a:ext>
            </a:extLst>
          </p:cNvPr>
          <p:cNvSpPr>
            <a:spLocks noChangeArrowheads="1"/>
          </p:cNvSpPr>
          <p:nvPr/>
        </p:nvSpPr>
        <p:spPr bwMode="auto">
          <a:xfrm>
            <a:off x="3757613" y="3860800"/>
            <a:ext cx="815975" cy="549275"/>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35" name="Line 19">
            <a:extLst>
              <a:ext uri="{FF2B5EF4-FFF2-40B4-BE49-F238E27FC236}">
                <a16:creationId xmlns:a16="http://schemas.microsoft.com/office/drawing/2014/main" id="{D51B19B9-5795-43B3-A1E6-0348A33439F1}"/>
              </a:ext>
            </a:extLst>
          </p:cNvPr>
          <p:cNvSpPr>
            <a:spLocks noChangeShapeType="1"/>
          </p:cNvSpPr>
          <p:nvPr/>
        </p:nvSpPr>
        <p:spPr bwMode="auto">
          <a:xfrm flipH="1">
            <a:off x="2617788" y="3330575"/>
            <a:ext cx="9525" cy="804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6" name="Rectangle 20">
            <a:extLst>
              <a:ext uri="{FF2B5EF4-FFF2-40B4-BE49-F238E27FC236}">
                <a16:creationId xmlns:a16="http://schemas.microsoft.com/office/drawing/2014/main" id="{CFD5A8D5-8736-4841-9E0D-FCB2D2875907}"/>
              </a:ext>
            </a:extLst>
          </p:cNvPr>
          <p:cNvSpPr>
            <a:spLocks noChangeArrowheads="1"/>
          </p:cNvSpPr>
          <p:nvPr/>
        </p:nvSpPr>
        <p:spPr bwMode="auto">
          <a:xfrm>
            <a:off x="5940425" y="1989138"/>
            <a:ext cx="1047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RS232C</a:t>
            </a:r>
          </a:p>
        </p:txBody>
      </p:sp>
      <p:sp>
        <p:nvSpPr>
          <p:cNvPr id="73737" name="Rectangle 22">
            <a:extLst>
              <a:ext uri="{FF2B5EF4-FFF2-40B4-BE49-F238E27FC236}">
                <a16:creationId xmlns:a16="http://schemas.microsoft.com/office/drawing/2014/main" id="{8F38203B-D096-4FD9-94FD-E126D8D7F726}"/>
              </a:ext>
            </a:extLst>
          </p:cNvPr>
          <p:cNvSpPr>
            <a:spLocks noChangeArrowheads="1"/>
          </p:cNvSpPr>
          <p:nvPr/>
        </p:nvSpPr>
        <p:spPr bwMode="auto">
          <a:xfrm>
            <a:off x="1979613" y="2997200"/>
            <a:ext cx="1482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RS-232</a:t>
            </a:r>
            <a:r>
              <a:rPr lang="zh-CN" altLang="en-US" sz="1800"/>
              <a:t>电缆 </a:t>
            </a:r>
          </a:p>
        </p:txBody>
      </p:sp>
      <p:sp>
        <p:nvSpPr>
          <p:cNvPr id="73738" name="Rectangle 23">
            <a:extLst>
              <a:ext uri="{FF2B5EF4-FFF2-40B4-BE49-F238E27FC236}">
                <a16:creationId xmlns:a16="http://schemas.microsoft.com/office/drawing/2014/main" id="{B6378F60-8C6B-4BD6-A9A4-942B82D96A48}"/>
              </a:ext>
            </a:extLst>
          </p:cNvPr>
          <p:cNvSpPr>
            <a:spLocks noChangeArrowheads="1"/>
          </p:cNvSpPr>
          <p:nvPr/>
        </p:nvSpPr>
        <p:spPr bwMode="auto">
          <a:xfrm>
            <a:off x="971550" y="981075"/>
            <a:ext cx="7391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RS-232C</a:t>
            </a:r>
            <a:r>
              <a:rPr lang="zh-CN" altLang="en-US"/>
              <a:t>是最广泛使用的物理层协议（</a:t>
            </a:r>
            <a:r>
              <a:rPr lang="en-US" altLang="zh-CN"/>
              <a:t>1969</a:t>
            </a:r>
            <a:r>
              <a:rPr lang="zh-CN" altLang="en-US"/>
              <a:t>年制定）</a:t>
            </a:r>
            <a:r>
              <a:rPr lang="en-US" altLang="zh-CN"/>
              <a:t>. </a:t>
            </a:r>
          </a:p>
        </p:txBody>
      </p:sp>
      <p:sp>
        <p:nvSpPr>
          <p:cNvPr id="73739" name="Rectangle 24">
            <a:extLst>
              <a:ext uri="{FF2B5EF4-FFF2-40B4-BE49-F238E27FC236}">
                <a16:creationId xmlns:a16="http://schemas.microsoft.com/office/drawing/2014/main" id="{3CD4A7A9-F4E4-468D-8BFB-6D1732D5D87E}"/>
              </a:ext>
            </a:extLst>
          </p:cNvPr>
          <p:cNvSpPr>
            <a:spLocks noGrp="1" noChangeArrowheads="1"/>
          </p:cNvSpPr>
          <p:nvPr>
            <p:ph type="title"/>
          </p:nvPr>
        </p:nvSpPr>
        <p:spPr>
          <a:noFill/>
        </p:spPr>
        <p:txBody>
          <a:bodyPr/>
          <a:lstStyle/>
          <a:p>
            <a:pPr eaLnBrk="1" hangingPunct="1"/>
            <a:r>
              <a:rPr lang="en-US" altLang="zh-CN" dirty="0"/>
              <a:t>3.5.3 </a:t>
            </a:r>
            <a:r>
              <a:rPr lang="zh-CN" altLang="en-US" dirty="0"/>
              <a:t>物理层协议举例 </a:t>
            </a:r>
          </a:p>
        </p:txBody>
      </p:sp>
      <p:sp>
        <p:nvSpPr>
          <p:cNvPr id="73740" name="Rectangle 25">
            <a:extLst>
              <a:ext uri="{FF2B5EF4-FFF2-40B4-BE49-F238E27FC236}">
                <a16:creationId xmlns:a16="http://schemas.microsoft.com/office/drawing/2014/main" id="{CD033F0B-918C-4657-A927-28F862EC6400}"/>
              </a:ext>
            </a:extLst>
          </p:cNvPr>
          <p:cNvSpPr>
            <a:spLocks noChangeArrowheads="1"/>
          </p:cNvSpPr>
          <p:nvPr/>
        </p:nvSpPr>
        <p:spPr bwMode="auto">
          <a:xfrm>
            <a:off x="2195513" y="1916113"/>
            <a:ext cx="1174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RS232C </a:t>
            </a:r>
          </a:p>
        </p:txBody>
      </p:sp>
      <p:sp>
        <p:nvSpPr>
          <p:cNvPr id="73741" name="Rectangle 26">
            <a:extLst>
              <a:ext uri="{FF2B5EF4-FFF2-40B4-BE49-F238E27FC236}">
                <a16:creationId xmlns:a16="http://schemas.microsoft.com/office/drawing/2014/main" id="{0607ADDF-DB44-4D14-AF31-E76BF524E2E7}"/>
              </a:ext>
            </a:extLst>
          </p:cNvPr>
          <p:cNvSpPr>
            <a:spLocks noChangeArrowheads="1"/>
          </p:cNvSpPr>
          <p:nvPr/>
        </p:nvSpPr>
        <p:spPr bwMode="auto">
          <a:xfrm>
            <a:off x="4308475" y="1889125"/>
            <a:ext cx="8747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电话线</a:t>
            </a:r>
          </a:p>
        </p:txBody>
      </p:sp>
      <p:sp>
        <p:nvSpPr>
          <p:cNvPr id="73742" name="Text Box 28">
            <a:extLst>
              <a:ext uri="{FF2B5EF4-FFF2-40B4-BE49-F238E27FC236}">
                <a16:creationId xmlns:a16="http://schemas.microsoft.com/office/drawing/2014/main" id="{E3259960-9A4C-41E6-842D-251DF9E2F830}"/>
              </a:ext>
            </a:extLst>
          </p:cNvPr>
          <p:cNvSpPr txBox="1">
            <a:spLocks noChangeArrowheads="1"/>
          </p:cNvSpPr>
          <p:nvPr/>
        </p:nvSpPr>
        <p:spPr bwMode="auto">
          <a:xfrm>
            <a:off x="1403350" y="4437063"/>
            <a:ext cx="25908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400"/>
              <a:t>DTE</a:t>
            </a:r>
            <a:r>
              <a:rPr lang="zh-CN" altLang="en-US" sz="2400"/>
              <a:t>通常为</a:t>
            </a:r>
            <a:r>
              <a:rPr lang="en-US" altLang="zh-CN" sz="2400"/>
              <a:t>PC</a:t>
            </a:r>
            <a:r>
              <a:rPr lang="zh-CN" altLang="en-US" sz="2400"/>
              <a:t>机</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3911EF3-D83E-42AD-98AB-B7F25A32E072}"/>
              </a:ext>
            </a:extLst>
          </p:cNvPr>
          <p:cNvSpPr>
            <a:spLocks noGrp="1" noChangeArrowheads="1"/>
          </p:cNvSpPr>
          <p:nvPr>
            <p:ph type="title"/>
          </p:nvPr>
        </p:nvSpPr>
        <p:spPr/>
        <p:txBody>
          <a:bodyPr/>
          <a:lstStyle/>
          <a:p>
            <a:pPr marL="812800" indent="-812800" eaLnBrk="1" hangingPunct="1"/>
            <a:r>
              <a:rPr lang="zh-CN" altLang="en-US"/>
              <a:t>机械特性</a:t>
            </a:r>
          </a:p>
        </p:txBody>
      </p:sp>
      <p:sp>
        <p:nvSpPr>
          <p:cNvPr id="74755" name="Rectangle 19">
            <a:extLst>
              <a:ext uri="{FF2B5EF4-FFF2-40B4-BE49-F238E27FC236}">
                <a16:creationId xmlns:a16="http://schemas.microsoft.com/office/drawing/2014/main" id="{8AFD73D2-16E8-409B-8DD6-A7FD5416F545}"/>
              </a:ext>
            </a:extLst>
          </p:cNvPr>
          <p:cNvSpPr>
            <a:spLocks noChangeArrowheads="1"/>
          </p:cNvSpPr>
          <p:nvPr/>
        </p:nvSpPr>
        <p:spPr bwMode="auto">
          <a:xfrm>
            <a:off x="1187450" y="1196975"/>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采用</a:t>
            </a:r>
            <a:r>
              <a:rPr lang="en-US" altLang="zh-CN"/>
              <a:t>DB-25(25</a:t>
            </a:r>
            <a:r>
              <a:rPr lang="zh-CN" altLang="en-US"/>
              <a:t>脚</a:t>
            </a:r>
            <a:r>
              <a:rPr lang="en-US" altLang="zh-CN"/>
              <a:t>)</a:t>
            </a:r>
            <a:r>
              <a:rPr lang="zh-CN" altLang="en-US"/>
              <a:t>标准连接口</a:t>
            </a:r>
          </a:p>
        </p:txBody>
      </p:sp>
      <p:sp>
        <p:nvSpPr>
          <p:cNvPr id="74756" name="Oval 27">
            <a:extLst>
              <a:ext uri="{FF2B5EF4-FFF2-40B4-BE49-F238E27FC236}">
                <a16:creationId xmlns:a16="http://schemas.microsoft.com/office/drawing/2014/main" id="{BBF46FFE-1C2C-43EB-ADF4-E3523CCEB8FA}"/>
              </a:ext>
            </a:extLst>
          </p:cNvPr>
          <p:cNvSpPr>
            <a:spLocks noChangeArrowheads="1"/>
          </p:cNvSpPr>
          <p:nvPr/>
        </p:nvSpPr>
        <p:spPr bwMode="auto">
          <a:xfrm>
            <a:off x="1547813" y="5229225"/>
            <a:ext cx="936625" cy="720725"/>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57" name="Rectangle 20">
            <a:extLst>
              <a:ext uri="{FF2B5EF4-FFF2-40B4-BE49-F238E27FC236}">
                <a16:creationId xmlns:a16="http://schemas.microsoft.com/office/drawing/2014/main" id="{1E3250CB-9AA6-4EE6-9A46-5A3B42077A9C}"/>
              </a:ext>
            </a:extLst>
          </p:cNvPr>
          <p:cNvSpPr>
            <a:spLocks noChangeArrowheads="1"/>
          </p:cNvSpPr>
          <p:nvPr/>
        </p:nvSpPr>
        <p:spPr bwMode="auto">
          <a:xfrm>
            <a:off x="4549775" y="1612902"/>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t>1</a:t>
            </a:r>
          </a:p>
        </p:txBody>
      </p:sp>
      <p:grpSp>
        <p:nvGrpSpPr>
          <p:cNvPr id="74758" name="Group 44">
            <a:extLst>
              <a:ext uri="{FF2B5EF4-FFF2-40B4-BE49-F238E27FC236}">
                <a16:creationId xmlns:a16="http://schemas.microsoft.com/office/drawing/2014/main" id="{60C9983F-825F-4AD2-9A1A-FBD503F85589}"/>
              </a:ext>
            </a:extLst>
          </p:cNvPr>
          <p:cNvGrpSpPr>
            <a:grpSpLocks/>
          </p:cNvGrpSpPr>
          <p:nvPr/>
        </p:nvGrpSpPr>
        <p:grpSpPr bwMode="auto">
          <a:xfrm>
            <a:off x="3059113" y="1989138"/>
            <a:ext cx="2020887" cy="2954337"/>
            <a:chOff x="975" y="1253"/>
            <a:chExt cx="1273" cy="1861"/>
          </a:xfrm>
        </p:grpSpPr>
        <p:grpSp>
          <p:nvGrpSpPr>
            <p:cNvPr id="74759" name="Group 12">
              <a:extLst>
                <a:ext uri="{FF2B5EF4-FFF2-40B4-BE49-F238E27FC236}">
                  <a16:creationId xmlns:a16="http://schemas.microsoft.com/office/drawing/2014/main" id="{EAF81F04-A76C-4BAC-825F-E7BAC9B41A71}"/>
                </a:ext>
              </a:extLst>
            </p:cNvPr>
            <p:cNvGrpSpPr>
              <a:grpSpLocks/>
            </p:cNvGrpSpPr>
            <p:nvPr/>
          </p:nvGrpSpPr>
          <p:grpSpPr bwMode="auto">
            <a:xfrm>
              <a:off x="1247" y="1253"/>
              <a:ext cx="692" cy="1608"/>
              <a:chOff x="2880" y="10212"/>
              <a:chExt cx="540" cy="1872"/>
            </a:xfrm>
          </p:grpSpPr>
          <p:sp>
            <p:nvSpPr>
              <p:cNvPr id="74777" name="Line 16">
                <a:extLst>
                  <a:ext uri="{FF2B5EF4-FFF2-40B4-BE49-F238E27FC236}">
                    <a16:creationId xmlns:a16="http://schemas.microsoft.com/office/drawing/2014/main" id="{C5FB3811-13CD-459E-936E-EA54710866EF}"/>
                  </a:ext>
                </a:extLst>
              </p:cNvPr>
              <p:cNvSpPr>
                <a:spLocks noChangeShapeType="1"/>
              </p:cNvSpPr>
              <p:nvPr/>
            </p:nvSpPr>
            <p:spPr bwMode="auto">
              <a:xfrm>
                <a:off x="2880" y="1068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Line 15">
                <a:extLst>
                  <a:ext uri="{FF2B5EF4-FFF2-40B4-BE49-F238E27FC236}">
                    <a16:creationId xmlns:a16="http://schemas.microsoft.com/office/drawing/2014/main" id="{837CF880-5FF5-41F8-909C-428C3FE5702B}"/>
                  </a:ext>
                </a:extLst>
              </p:cNvPr>
              <p:cNvSpPr>
                <a:spLocks noChangeShapeType="1"/>
              </p:cNvSpPr>
              <p:nvPr/>
            </p:nvSpPr>
            <p:spPr bwMode="auto">
              <a:xfrm flipV="1">
                <a:off x="2880" y="10212"/>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Line 14">
                <a:extLst>
                  <a:ext uri="{FF2B5EF4-FFF2-40B4-BE49-F238E27FC236}">
                    <a16:creationId xmlns:a16="http://schemas.microsoft.com/office/drawing/2014/main" id="{A122623F-B7A9-42BC-A619-5A8A4063EDE4}"/>
                  </a:ext>
                </a:extLst>
              </p:cNvPr>
              <p:cNvSpPr>
                <a:spLocks noChangeShapeType="1"/>
              </p:cNvSpPr>
              <p:nvPr/>
            </p:nvSpPr>
            <p:spPr bwMode="auto">
              <a:xfrm>
                <a:off x="3420" y="1021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13">
                <a:extLst>
                  <a:ext uri="{FF2B5EF4-FFF2-40B4-BE49-F238E27FC236}">
                    <a16:creationId xmlns:a16="http://schemas.microsoft.com/office/drawing/2014/main" id="{C976E2D5-45E2-4B10-B64D-DF13848420F7}"/>
                  </a:ext>
                </a:extLst>
              </p:cNvPr>
              <p:cNvSpPr>
                <a:spLocks noChangeShapeType="1"/>
              </p:cNvSpPr>
              <p:nvPr/>
            </p:nvSpPr>
            <p:spPr bwMode="auto">
              <a:xfrm>
                <a:off x="2880" y="1161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60" name="Rectangle 21">
              <a:extLst>
                <a:ext uri="{FF2B5EF4-FFF2-40B4-BE49-F238E27FC236}">
                  <a16:creationId xmlns:a16="http://schemas.microsoft.com/office/drawing/2014/main" id="{8D993B14-0187-42D1-9B4F-13CC63927BBF}"/>
                </a:ext>
              </a:extLst>
            </p:cNvPr>
            <p:cNvSpPr>
              <a:spLocks noChangeArrowheads="1"/>
            </p:cNvSpPr>
            <p:nvPr/>
          </p:nvSpPr>
          <p:spPr bwMode="auto">
            <a:xfrm>
              <a:off x="1972" y="2883"/>
              <a:ext cx="2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t>13</a:t>
              </a:r>
            </a:p>
          </p:txBody>
        </p:sp>
        <p:sp>
          <p:nvSpPr>
            <p:cNvPr id="74761" name="Rectangle 22">
              <a:extLst>
                <a:ext uri="{FF2B5EF4-FFF2-40B4-BE49-F238E27FC236}">
                  <a16:creationId xmlns:a16="http://schemas.microsoft.com/office/drawing/2014/main" id="{BE32BE98-B163-43AF-9DBE-C78304F3D47C}"/>
                </a:ext>
              </a:extLst>
            </p:cNvPr>
            <p:cNvSpPr>
              <a:spLocks noChangeArrowheads="1"/>
            </p:cNvSpPr>
            <p:nvPr/>
          </p:nvSpPr>
          <p:spPr bwMode="auto">
            <a:xfrm>
              <a:off x="975" y="1525"/>
              <a:ext cx="27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dirty="0"/>
                <a:t>14</a:t>
              </a:r>
            </a:p>
          </p:txBody>
        </p:sp>
        <p:sp>
          <p:nvSpPr>
            <p:cNvPr id="74762" name="Rectangle 23">
              <a:extLst>
                <a:ext uri="{FF2B5EF4-FFF2-40B4-BE49-F238E27FC236}">
                  <a16:creationId xmlns:a16="http://schemas.microsoft.com/office/drawing/2014/main" id="{9AE85DE4-B267-4F86-AC77-C64674342A38}"/>
                </a:ext>
              </a:extLst>
            </p:cNvPr>
            <p:cNvSpPr>
              <a:spLocks noChangeArrowheads="1"/>
            </p:cNvSpPr>
            <p:nvPr/>
          </p:nvSpPr>
          <p:spPr bwMode="auto">
            <a:xfrm>
              <a:off x="1020" y="2341"/>
              <a:ext cx="27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25</a:t>
              </a:r>
            </a:p>
          </p:txBody>
        </p:sp>
        <p:sp>
          <p:nvSpPr>
            <p:cNvPr id="74763" name="Oval 28">
              <a:extLst>
                <a:ext uri="{FF2B5EF4-FFF2-40B4-BE49-F238E27FC236}">
                  <a16:creationId xmlns:a16="http://schemas.microsoft.com/office/drawing/2014/main" id="{D4257ADC-7E83-4D8C-84D9-1B197D5308C1}"/>
                </a:ext>
              </a:extLst>
            </p:cNvPr>
            <p:cNvSpPr>
              <a:spLocks noChangeArrowheads="1"/>
            </p:cNvSpPr>
            <p:nvPr/>
          </p:nvSpPr>
          <p:spPr bwMode="auto">
            <a:xfrm>
              <a:off x="1746" y="1434"/>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4" name="Oval 29">
              <a:extLst>
                <a:ext uri="{FF2B5EF4-FFF2-40B4-BE49-F238E27FC236}">
                  <a16:creationId xmlns:a16="http://schemas.microsoft.com/office/drawing/2014/main" id="{D24FB8B0-0322-481B-AFC2-A7188CC8128C}"/>
                </a:ext>
              </a:extLst>
            </p:cNvPr>
            <p:cNvSpPr>
              <a:spLocks noChangeArrowheads="1"/>
            </p:cNvSpPr>
            <p:nvPr/>
          </p:nvSpPr>
          <p:spPr bwMode="auto">
            <a:xfrm>
              <a:off x="1746" y="1570"/>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5" name="Oval 30">
              <a:extLst>
                <a:ext uri="{FF2B5EF4-FFF2-40B4-BE49-F238E27FC236}">
                  <a16:creationId xmlns:a16="http://schemas.microsoft.com/office/drawing/2014/main" id="{88DDC08B-A13C-4406-BB04-B20FCB234518}"/>
                </a:ext>
              </a:extLst>
            </p:cNvPr>
            <p:cNvSpPr>
              <a:spLocks noChangeArrowheads="1"/>
            </p:cNvSpPr>
            <p:nvPr/>
          </p:nvSpPr>
          <p:spPr bwMode="auto">
            <a:xfrm>
              <a:off x="1746" y="1752"/>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6" name="Oval 31">
              <a:extLst>
                <a:ext uri="{FF2B5EF4-FFF2-40B4-BE49-F238E27FC236}">
                  <a16:creationId xmlns:a16="http://schemas.microsoft.com/office/drawing/2014/main" id="{F4338DAD-C0E9-4D9E-87DC-4991D450A212}"/>
                </a:ext>
              </a:extLst>
            </p:cNvPr>
            <p:cNvSpPr>
              <a:spLocks noChangeArrowheads="1"/>
            </p:cNvSpPr>
            <p:nvPr/>
          </p:nvSpPr>
          <p:spPr bwMode="auto">
            <a:xfrm>
              <a:off x="1746" y="2477"/>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7" name="Oval 32">
              <a:extLst>
                <a:ext uri="{FF2B5EF4-FFF2-40B4-BE49-F238E27FC236}">
                  <a16:creationId xmlns:a16="http://schemas.microsoft.com/office/drawing/2014/main" id="{CE1C0652-33EB-4ED0-AB83-2DFB26C82EEF}"/>
                </a:ext>
              </a:extLst>
            </p:cNvPr>
            <p:cNvSpPr>
              <a:spLocks noChangeArrowheads="1"/>
            </p:cNvSpPr>
            <p:nvPr/>
          </p:nvSpPr>
          <p:spPr bwMode="auto">
            <a:xfrm>
              <a:off x="1746" y="2659"/>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8" name="Oval 33">
              <a:extLst>
                <a:ext uri="{FF2B5EF4-FFF2-40B4-BE49-F238E27FC236}">
                  <a16:creationId xmlns:a16="http://schemas.microsoft.com/office/drawing/2014/main" id="{99B0EE6A-5B9C-4084-A8F4-57459985D416}"/>
                </a:ext>
              </a:extLst>
            </p:cNvPr>
            <p:cNvSpPr>
              <a:spLocks noChangeArrowheads="1"/>
            </p:cNvSpPr>
            <p:nvPr/>
          </p:nvSpPr>
          <p:spPr bwMode="auto">
            <a:xfrm>
              <a:off x="1292" y="1706"/>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9" name="Oval 34">
              <a:extLst>
                <a:ext uri="{FF2B5EF4-FFF2-40B4-BE49-F238E27FC236}">
                  <a16:creationId xmlns:a16="http://schemas.microsoft.com/office/drawing/2014/main" id="{D3C4919F-41DB-4360-8C6C-BD9A01F5C36A}"/>
                </a:ext>
              </a:extLst>
            </p:cNvPr>
            <p:cNvSpPr>
              <a:spLocks noChangeArrowheads="1"/>
            </p:cNvSpPr>
            <p:nvPr/>
          </p:nvSpPr>
          <p:spPr bwMode="auto">
            <a:xfrm>
              <a:off x="1292" y="1888"/>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0" name="Oval 35">
              <a:extLst>
                <a:ext uri="{FF2B5EF4-FFF2-40B4-BE49-F238E27FC236}">
                  <a16:creationId xmlns:a16="http://schemas.microsoft.com/office/drawing/2014/main" id="{D055249E-FEA6-436B-8D1F-24690682D502}"/>
                </a:ext>
              </a:extLst>
            </p:cNvPr>
            <p:cNvSpPr>
              <a:spLocks noChangeArrowheads="1"/>
            </p:cNvSpPr>
            <p:nvPr/>
          </p:nvSpPr>
          <p:spPr bwMode="auto">
            <a:xfrm>
              <a:off x="1292" y="2341"/>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nvGrpSpPr>
            <p:cNvPr id="74771" name="Group 43">
              <a:extLst>
                <a:ext uri="{FF2B5EF4-FFF2-40B4-BE49-F238E27FC236}">
                  <a16:creationId xmlns:a16="http://schemas.microsoft.com/office/drawing/2014/main" id="{30D9E844-DE9F-492D-8618-1812ED2CF40C}"/>
                </a:ext>
              </a:extLst>
            </p:cNvPr>
            <p:cNvGrpSpPr>
              <a:grpSpLocks/>
            </p:cNvGrpSpPr>
            <p:nvPr/>
          </p:nvGrpSpPr>
          <p:grpSpPr bwMode="auto">
            <a:xfrm>
              <a:off x="1324" y="2029"/>
              <a:ext cx="23" cy="82"/>
              <a:chOff x="1308" y="2069"/>
              <a:chExt cx="23" cy="82"/>
            </a:xfrm>
          </p:grpSpPr>
          <p:sp>
            <p:nvSpPr>
              <p:cNvPr id="74775" name="Oval 37">
                <a:extLst>
                  <a:ext uri="{FF2B5EF4-FFF2-40B4-BE49-F238E27FC236}">
                    <a16:creationId xmlns:a16="http://schemas.microsoft.com/office/drawing/2014/main" id="{BE31A586-101D-4161-B763-EB73C5EE242E}"/>
                  </a:ext>
                </a:extLst>
              </p:cNvPr>
              <p:cNvSpPr>
                <a:spLocks noChangeAspect="1" noChangeArrowheads="1"/>
              </p:cNvSpPr>
              <p:nvPr/>
            </p:nvSpPr>
            <p:spPr bwMode="auto">
              <a:xfrm>
                <a:off x="1308" y="2069"/>
                <a:ext cx="23" cy="23"/>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6" name="Oval 38">
                <a:extLst>
                  <a:ext uri="{FF2B5EF4-FFF2-40B4-BE49-F238E27FC236}">
                    <a16:creationId xmlns:a16="http://schemas.microsoft.com/office/drawing/2014/main" id="{2B91B397-4E75-4A23-82A9-F23A41A50ACF}"/>
                  </a:ext>
                </a:extLst>
              </p:cNvPr>
              <p:cNvSpPr>
                <a:spLocks noChangeAspect="1" noChangeArrowheads="1"/>
              </p:cNvSpPr>
              <p:nvPr/>
            </p:nvSpPr>
            <p:spPr bwMode="auto">
              <a:xfrm>
                <a:off x="1308" y="2128"/>
                <a:ext cx="23" cy="23"/>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grpSp>
          <p:nvGrpSpPr>
            <p:cNvPr id="74772" name="Group 42">
              <a:extLst>
                <a:ext uri="{FF2B5EF4-FFF2-40B4-BE49-F238E27FC236}">
                  <a16:creationId xmlns:a16="http://schemas.microsoft.com/office/drawing/2014/main" id="{784CC2AE-B102-4F4B-8FC7-015AC91AFBD3}"/>
                </a:ext>
              </a:extLst>
            </p:cNvPr>
            <p:cNvGrpSpPr>
              <a:grpSpLocks noChangeAspect="1"/>
            </p:cNvGrpSpPr>
            <p:nvPr/>
          </p:nvGrpSpPr>
          <p:grpSpPr bwMode="auto">
            <a:xfrm>
              <a:off x="1776" y="1925"/>
              <a:ext cx="23" cy="68"/>
              <a:chOff x="3243" y="2931"/>
              <a:chExt cx="45" cy="136"/>
            </a:xfrm>
          </p:grpSpPr>
          <p:sp>
            <p:nvSpPr>
              <p:cNvPr id="74773" name="Oval 39">
                <a:extLst>
                  <a:ext uri="{FF2B5EF4-FFF2-40B4-BE49-F238E27FC236}">
                    <a16:creationId xmlns:a16="http://schemas.microsoft.com/office/drawing/2014/main" id="{CE5B1280-6EF1-4C54-96FF-0AE40C4914C8}"/>
                  </a:ext>
                </a:extLst>
              </p:cNvPr>
              <p:cNvSpPr>
                <a:spLocks noChangeAspect="1" noChangeArrowheads="1"/>
              </p:cNvSpPr>
              <p:nvPr/>
            </p:nvSpPr>
            <p:spPr bwMode="auto">
              <a:xfrm>
                <a:off x="3243" y="2931"/>
                <a:ext cx="45"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4" name="Oval 40">
                <a:extLst>
                  <a:ext uri="{FF2B5EF4-FFF2-40B4-BE49-F238E27FC236}">
                    <a16:creationId xmlns:a16="http://schemas.microsoft.com/office/drawing/2014/main" id="{5CB7FD13-F53B-46CE-BEC9-766F5CA4290D}"/>
                  </a:ext>
                </a:extLst>
              </p:cNvPr>
              <p:cNvSpPr>
                <a:spLocks noChangeAspect="1" noChangeArrowheads="1"/>
              </p:cNvSpPr>
              <p:nvPr/>
            </p:nvSpPr>
            <p:spPr bwMode="auto">
              <a:xfrm>
                <a:off x="3243" y="3022"/>
                <a:ext cx="45"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gr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892A814-59DA-466A-B732-13B26E98A506}"/>
              </a:ext>
            </a:extLst>
          </p:cNvPr>
          <p:cNvSpPr>
            <a:spLocks noGrp="1" noChangeArrowheads="1"/>
          </p:cNvSpPr>
          <p:nvPr>
            <p:ph type="title"/>
          </p:nvPr>
        </p:nvSpPr>
        <p:spPr/>
        <p:txBody>
          <a:bodyPr/>
          <a:lstStyle/>
          <a:p>
            <a:pPr eaLnBrk="1" hangingPunct="1"/>
            <a:r>
              <a:rPr lang="zh-CN" altLang="en-US"/>
              <a:t>电气特性 </a:t>
            </a:r>
          </a:p>
        </p:txBody>
      </p:sp>
      <p:sp>
        <p:nvSpPr>
          <p:cNvPr id="75779" name="Rectangle 3">
            <a:extLst>
              <a:ext uri="{FF2B5EF4-FFF2-40B4-BE49-F238E27FC236}">
                <a16:creationId xmlns:a16="http://schemas.microsoft.com/office/drawing/2014/main" id="{66FBC59B-D517-40B3-9299-DD2B974B560B}"/>
              </a:ext>
            </a:extLst>
          </p:cNvPr>
          <p:cNvSpPr>
            <a:spLocks noGrp="1" noChangeArrowheads="1"/>
          </p:cNvSpPr>
          <p:nvPr>
            <p:ph type="body" idx="1"/>
          </p:nvPr>
        </p:nvSpPr>
        <p:spPr>
          <a:xfrm>
            <a:off x="1042988" y="908050"/>
            <a:ext cx="7834312" cy="4538663"/>
          </a:xfrm>
        </p:spPr>
        <p:txBody>
          <a:bodyPr/>
          <a:lstStyle/>
          <a:p>
            <a:pPr marL="533400" indent="-533400" eaLnBrk="1" hangingPunct="1"/>
            <a:r>
              <a:rPr lang="zh-CN" altLang="en-US"/>
              <a:t>电压</a:t>
            </a:r>
          </a:p>
          <a:p>
            <a:pPr marL="842963" lvl="1" indent="-457200" eaLnBrk="1" hangingPunct="1"/>
            <a:r>
              <a:rPr lang="zh-CN" altLang="en-US"/>
              <a:t>低电压（</a:t>
            </a:r>
            <a:r>
              <a:rPr lang="en-US" altLang="zh-CN"/>
              <a:t>&lt; -3V</a:t>
            </a:r>
            <a:r>
              <a:rPr lang="zh-CN" altLang="en-US"/>
              <a:t>）</a:t>
            </a:r>
            <a:r>
              <a:rPr lang="en-US" altLang="zh-CN"/>
              <a:t>:“1”</a:t>
            </a:r>
          </a:p>
          <a:p>
            <a:pPr marL="842963" lvl="1" indent="-457200" eaLnBrk="1" hangingPunct="1"/>
            <a:r>
              <a:rPr lang="zh-CN" altLang="en-US"/>
              <a:t>高电压（</a:t>
            </a:r>
            <a:r>
              <a:rPr lang="en-US" altLang="zh-CN"/>
              <a:t>&gt;+3V</a:t>
            </a:r>
            <a:r>
              <a:rPr lang="zh-CN" altLang="en-US"/>
              <a:t>）</a:t>
            </a:r>
            <a:r>
              <a:rPr lang="en-US" altLang="zh-CN"/>
              <a:t>:“0”</a:t>
            </a:r>
          </a:p>
          <a:p>
            <a:pPr marL="842963" lvl="1" indent="-457200" eaLnBrk="1" hangingPunct="1"/>
            <a:r>
              <a:rPr lang="zh-CN" altLang="en-US"/>
              <a:t>最高电压可达到</a:t>
            </a:r>
            <a:r>
              <a:rPr lang="en-US" altLang="zh-CN" u="sng"/>
              <a:t>+</a:t>
            </a:r>
            <a:r>
              <a:rPr lang="en-US" altLang="zh-CN"/>
              <a:t>12V.</a:t>
            </a:r>
          </a:p>
          <a:p>
            <a:pPr marL="533400" indent="-533400" eaLnBrk="1" hangingPunct="1"/>
            <a:r>
              <a:rPr lang="zh-CN" altLang="en-US"/>
              <a:t>电缆</a:t>
            </a:r>
          </a:p>
          <a:p>
            <a:pPr marL="842963" lvl="1" indent="-457200" eaLnBrk="1" hangingPunct="1"/>
            <a:r>
              <a:rPr lang="en-US" altLang="zh-CN"/>
              <a:t>RS-232C</a:t>
            </a:r>
            <a:r>
              <a:rPr lang="zh-CN" altLang="en-US"/>
              <a:t>电缆长度：不超过</a:t>
            </a:r>
            <a:r>
              <a:rPr lang="en-US" altLang="zh-CN"/>
              <a:t>15m</a:t>
            </a:r>
          </a:p>
          <a:p>
            <a:pPr marL="533400" indent="-533400" eaLnBrk="1" hangingPunct="1"/>
            <a:r>
              <a:rPr lang="zh-CN" altLang="en-US"/>
              <a:t>速率</a:t>
            </a:r>
          </a:p>
          <a:p>
            <a:pPr marL="842963" lvl="1" indent="-457200" eaLnBrk="1" hangingPunct="1"/>
            <a:r>
              <a:rPr lang="zh-CN" altLang="en-US"/>
              <a:t>通信速率：</a:t>
            </a:r>
            <a:r>
              <a:rPr lang="en-US" altLang="zh-CN"/>
              <a:t>&lt;20Kbps</a:t>
            </a:r>
          </a:p>
          <a:p>
            <a:pPr marL="842963" lvl="1" indent="-457200" algn="l" eaLnBrk="1" hangingPunct="1"/>
            <a:r>
              <a:rPr lang="zh-CN" altLang="en-US"/>
              <a:t>标准速率为：</a:t>
            </a:r>
            <a:r>
              <a:rPr lang="en-US" altLang="zh-CN"/>
              <a:t>19.2kbps,9600bps,4800bps,2400bps,1200bps...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D4AF33D1-7D27-49F9-A6D2-370AA174CAC1}"/>
              </a:ext>
            </a:extLst>
          </p:cNvPr>
          <p:cNvGrpSpPr>
            <a:grpSpLocks/>
          </p:cNvGrpSpPr>
          <p:nvPr/>
        </p:nvGrpSpPr>
        <p:grpSpPr bwMode="auto">
          <a:xfrm>
            <a:off x="1282700" y="5089525"/>
            <a:ext cx="7092950" cy="1411288"/>
            <a:chOff x="567" y="2795"/>
            <a:chExt cx="4468" cy="889"/>
          </a:xfrm>
        </p:grpSpPr>
        <p:sp>
          <p:nvSpPr>
            <p:cNvPr id="8202" name="Text Box 15">
              <a:extLst>
                <a:ext uri="{FF2B5EF4-FFF2-40B4-BE49-F238E27FC236}">
                  <a16:creationId xmlns:a16="http://schemas.microsoft.com/office/drawing/2014/main" id="{446649F9-418E-4A75-9080-1A12CD1DD459}"/>
                </a:ext>
              </a:extLst>
            </p:cNvPr>
            <p:cNvSpPr txBox="1">
              <a:spLocks noChangeArrowheads="1"/>
            </p:cNvSpPr>
            <p:nvPr/>
          </p:nvSpPr>
          <p:spPr bwMode="auto">
            <a:xfrm>
              <a:off x="567" y="2795"/>
              <a:ext cx="5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设：</a:t>
              </a:r>
            </a:p>
          </p:txBody>
        </p:sp>
        <p:graphicFrame>
          <p:nvGraphicFramePr>
            <p:cNvPr id="8194" name="Object 16">
              <a:extLst>
                <a:ext uri="{FF2B5EF4-FFF2-40B4-BE49-F238E27FC236}">
                  <a16:creationId xmlns:a16="http://schemas.microsoft.com/office/drawing/2014/main" id="{BB3ACE1D-56F7-4CA4-8B05-5624AB4D7717}"/>
                </a:ext>
              </a:extLst>
            </p:cNvPr>
            <p:cNvGraphicFramePr>
              <a:graphicFrameLocks noChangeAspect="1"/>
            </p:cNvGraphicFramePr>
            <p:nvPr/>
          </p:nvGraphicFramePr>
          <p:xfrm>
            <a:off x="1232" y="2931"/>
            <a:ext cx="212" cy="272"/>
          </p:xfrm>
          <a:graphic>
            <a:graphicData uri="http://schemas.openxmlformats.org/presentationml/2006/ole">
              <mc:AlternateContent xmlns:mc="http://schemas.openxmlformats.org/markup-compatibility/2006">
                <mc:Choice xmlns:v="urn:schemas-microsoft-com:vml" Requires="v">
                  <p:oleObj spid="_x0000_s8230" name="Equation" r:id="rId3" imgW="203040" imgH="228600" progId="Equation.DSMT4">
                    <p:embed/>
                  </p:oleObj>
                </mc:Choice>
                <mc:Fallback>
                  <p:oleObj name="Equation" r:id="rId3" imgW="203040" imgH="228600" progId="Equation.DSMT4">
                    <p:embed/>
                    <p:pic>
                      <p:nvPicPr>
                        <p:cNvPr id="8194" name="Object 16">
                          <a:extLst>
                            <a:ext uri="{FF2B5EF4-FFF2-40B4-BE49-F238E27FC236}">
                              <a16:creationId xmlns:a16="http://schemas.microsoft.com/office/drawing/2014/main" id="{BB3ACE1D-56F7-4CA4-8B05-5624AB4D7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2931"/>
                          <a:ext cx="21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21">
              <a:extLst>
                <a:ext uri="{FF2B5EF4-FFF2-40B4-BE49-F238E27FC236}">
                  <a16:creationId xmlns:a16="http://schemas.microsoft.com/office/drawing/2014/main" id="{82DD3AC9-5367-4D23-8068-DC139E778A75}"/>
                </a:ext>
              </a:extLst>
            </p:cNvPr>
            <p:cNvGraphicFramePr>
              <a:graphicFrameLocks noChangeAspect="1"/>
            </p:cNvGraphicFramePr>
            <p:nvPr/>
          </p:nvGraphicFramePr>
          <p:xfrm>
            <a:off x="1610" y="3385"/>
            <a:ext cx="680" cy="299"/>
          </p:xfrm>
          <a:graphic>
            <a:graphicData uri="http://schemas.openxmlformats.org/presentationml/2006/ole">
              <mc:AlternateContent xmlns:mc="http://schemas.openxmlformats.org/markup-compatibility/2006">
                <mc:Choice xmlns:v="urn:schemas-microsoft-com:vml" Requires="v">
                  <p:oleObj spid="_x0000_s8231" name="Equation" r:id="rId5" imgW="520560" imgH="228600" progId="Equation.DSMT4">
                    <p:embed/>
                  </p:oleObj>
                </mc:Choice>
                <mc:Fallback>
                  <p:oleObj name="Equation" r:id="rId5" imgW="520560" imgH="228600" progId="Equation.DSMT4">
                    <p:embed/>
                    <p:pic>
                      <p:nvPicPr>
                        <p:cNvPr id="8195" name="Object 21">
                          <a:extLst>
                            <a:ext uri="{FF2B5EF4-FFF2-40B4-BE49-F238E27FC236}">
                              <a16:creationId xmlns:a16="http://schemas.microsoft.com/office/drawing/2014/main" id="{82DD3AC9-5367-4D23-8068-DC139E778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3385"/>
                          <a:ext cx="68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19">
              <a:extLst>
                <a:ext uri="{FF2B5EF4-FFF2-40B4-BE49-F238E27FC236}">
                  <a16:creationId xmlns:a16="http://schemas.microsoft.com/office/drawing/2014/main" id="{16665C81-D7E0-4D59-8E68-A9F3C3E62178}"/>
                </a:ext>
              </a:extLst>
            </p:cNvPr>
            <p:cNvSpPr txBox="1">
              <a:spLocks noChangeArrowheads="1"/>
            </p:cNvSpPr>
            <p:nvPr/>
          </p:nvSpPr>
          <p:spPr bwMode="auto">
            <a:xfrm>
              <a:off x="1429" y="2840"/>
              <a:ext cx="24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为频谱密度，则有：</a:t>
              </a:r>
            </a:p>
          </p:txBody>
        </p:sp>
        <p:graphicFrame>
          <p:nvGraphicFramePr>
            <p:cNvPr id="8196" name="Object 20">
              <a:extLst>
                <a:ext uri="{FF2B5EF4-FFF2-40B4-BE49-F238E27FC236}">
                  <a16:creationId xmlns:a16="http://schemas.microsoft.com/office/drawing/2014/main" id="{CFFD34A4-632F-48CA-8A81-80529AD53332}"/>
                </a:ext>
              </a:extLst>
            </p:cNvPr>
            <p:cNvGraphicFramePr>
              <a:graphicFrameLocks noChangeAspect="1"/>
            </p:cNvGraphicFramePr>
            <p:nvPr/>
          </p:nvGraphicFramePr>
          <p:xfrm>
            <a:off x="3787" y="2843"/>
            <a:ext cx="1248" cy="394"/>
          </p:xfrm>
          <a:graphic>
            <a:graphicData uri="http://schemas.openxmlformats.org/presentationml/2006/ole">
              <mc:AlternateContent xmlns:mc="http://schemas.openxmlformats.org/markup-compatibility/2006">
                <mc:Choice xmlns:v="urn:schemas-microsoft-com:vml" Requires="v">
                  <p:oleObj spid="_x0000_s8232" name="Equation" r:id="rId7" imgW="723600" imgH="228600" progId="Equation.DSMT4">
                    <p:embed/>
                  </p:oleObj>
                </mc:Choice>
                <mc:Fallback>
                  <p:oleObj name="Equation" r:id="rId7" imgW="723600" imgH="228600" progId="Equation.DSMT4">
                    <p:embed/>
                    <p:pic>
                      <p:nvPicPr>
                        <p:cNvPr id="8196" name="Object 20">
                          <a:extLst>
                            <a:ext uri="{FF2B5EF4-FFF2-40B4-BE49-F238E27FC236}">
                              <a16:creationId xmlns:a16="http://schemas.microsoft.com/office/drawing/2014/main" id="{CFFD34A4-632F-48CA-8A81-80529AD533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2843"/>
                          <a:ext cx="1248"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8">
              <a:extLst>
                <a:ext uri="{FF2B5EF4-FFF2-40B4-BE49-F238E27FC236}">
                  <a16:creationId xmlns:a16="http://schemas.microsoft.com/office/drawing/2014/main" id="{6C50DA14-6BFC-4F95-AAD0-982F697E42EC}"/>
                </a:ext>
              </a:extLst>
            </p:cNvPr>
            <p:cNvGraphicFramePr>
              <a:graphicFrameLocks noChangeAspect="1"/>
            </p:cNvGraphicFramePr>
            <p:nvPr/>
          </p:nvGraphicFramePr>
          <p:xfrm>
            <a:off x="3833" y="3339"/>
            <a:ext cx="802" cy="295"/>
          </p:xfrm>
          <a:graphic>
            <a:graphicData uri="http://schemas.openxmlformats.org/presentationml/2006/ole">
              <mc:AlternateContent xmlns:mc="http://schemas.openxmlformats.org/markup-compatibility/2006">
                <mc:Choice xmlns:v="urn:schemas-microsoft-com:vml" Requires="v">
                  <p:oleObj spid="_x0000_s8233" name="Equation" r:id="rId9" imgW="482400" imgH="177480" progId="Equation.DSMT4">
                    <p:embed/>
                  </p:oleObj>
                </mc:Choice>
                <mc:Fallback>
                  <p:oleObj name="Equation" r:id="rId9" imgW="482400" imgH="177480" progId="Equation.DSMT4">
                    <p:embed/>
                    <p:pic>
                      <p:nvPicPr>
                        <p:cNvPr id="8197" name="Object 28">
                          <a:extLst>
                            <a:ext uri="{FF2B5EF4-FFF2-40B4-BE49-F238E27FC236}">
                              <a16:creationId xmlns:a16="http://schemas.microsoft.com/office/drawing/2014/main" id="{6C50DA14-6BFC-4F95-AAD0-982F697E42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3339"/>
                          <a:ext cx="802"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31">
              <a:extLst>
                <a:ext uri="{FF2B5EF4-FFF2-40B4-BE49-F238E27FC236}">
                  <a16:creationId xmlns:a16="http://schemas.microsoft.com/office/drawing/2014/main" id="{32DA7E9E-0EE9-4C00-BBC7-3A2FAFD18C6A}"/>
                </a:ext>
              </a:extLst>
            </p:cNvPr>
            <p:cNvSpPr txBox="1">
              <a:spLocks noChangeArrowheads="1"/>
            </p:cNvSpPr>
            <p:nvPr/>
          </p:nvSpPr>
          <p:spPr bwMode="auto">
            <a:xfrm>
              <a:off x="975" y="3294"/>
              <a:ext cx="5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当：</a:t>
              </a:r>
            </a:p>
          </p:txBody>
        </p:sp>
        <p:sp>
          <p:nvSpPr>
            <p:cNvPr id="8205" name="Text Box 32">
              <a:extLst>
                <a:ext uri="{FF2B5EF4-FFF2-40B4-BE49-F238E27FC236}">
                  <a16:creationId xmlns:a16="http://schemas.microsoft.com/office/drawing/2014/main" id="{62632D6A-4B3E-4BB2-BC35-C21F4616FD27}"/>
                </a:ext>
              </a:extLst>
            </p:cNvPr>
            <p:cNvSpPr txBox="1">
              <a:spLocks noChangeArrowheads="1"/>
            </p:cNvSpPr>
            <p:nvPr/>
          </p:nvSpPr>
          <p:spPr bwMode="auto">
            <a:xfrm>
              <a:off x="2517" y="3294"/>
              <a:ext cx="10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时，有：</a:t>
              </a:r>
            </a:p>
          </p:txBody>
        </p:sp>
      </p:grpSp>
      <p:sp>
        <p:nvSpPr>
          <p:cNvPr id="55300" name="Rectangle 4">
            <a:extLst>
              <a:ext uri="{FF2B5EF4-FFF2-40B4-BE49-F238E27FC236}">
                <a16:creationId xmlns:a16="http://schemas.microsoft.com/office/drawing/2014/main" id="{3275976F-47CC-4ADD-87B5-ACE9365DBFCA}"/>
              </a:ext>
            </a:extLst>
          </p:cNvPr>
          <p:cNvSpPr>
            <a:spLocks noChangeArrowheads="1"/>
          </p:cNvSpPr>
          <p:nvPr/>
        </p:nvSpPr>
        <p:spPr bwMode="auto">
          <a:xfrm>
            <a:off x="785813" y="120894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5.</a:t>
            </a:r>
            <a:r>
              <a:rPr lang="zh-CN" altLang="en-US" sz="2800">
                <a:latin typeface="+mn-ea"/>
                <a:ea typeface="+mn-ea"/>
              </a:rPr>
              <a:t>香农公式的讨论</a:t>
            </a:r>
          </a:p>
        </p:txBody>
      </p:sp>
      <p:sp>
        <p:nvSpPr>
          <p:cNvPr id="55308" name="Text Box 12">
            <a:extLst>
              <a:ext uri="{FF2B5EF4-FFF2-40B4-BE49-F238E27FC236}">
                <a16:creationId xmlns:a16="http://schemas.microsoft.com/office/drawing/2014/main" id="{F12C444B-8CDC-4796-8673-D70E3F0E0FE8}"/>
              </a:ext>
            </a:extLst>
          </p:cNvPr>
          <p:cNvSpPr txBox="1">
            <a:spLocks noChangeArrowheads="1"/>
          </p:cNvSpPr>
          <p:nvPr/>
        </p:nvSpPr>
        <p:spPr bwMode="auto">
          <a:xfrm>
            <a:off x="785813" y="1876625"/>
            <a:ext cx="82137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在给定</a:t>
            </a:r>
            <a:r>
              <a:rPr lang="en-US" altLang="zh-CN" sz="2800" dirty="0">
                <a:latin typeface="+mn-ea"/>
                <a:ea typeface="+mn-ea"/>
              </a:rPr>
              <a:t>B</a:t>
            </a:r>
            <a:r>
              <a:rPr lang="zh-CN" altLang="en-US" sz="2800" dirty="0">
                <a:latin typeface="+mn-ea"/>
                <a:ea typeface="+mn-ea"/>
              </a:rPr>
              <a:t>和</a:t>
            </a:r>
            <a:r>
              <a:rPr lang="en-US" altLang="zh-CN" sz="2800" dirty="0">
                <a:latin typeface="+mn-ea"/>
                <a:ea typeface="+mn-ea"/>
              </a:rPr>
              <a:t>S/N </a:t>
            </a:r>
            <a:r>
              <a:rPr lang="zh-CN" altLang="en-US" sz="2800" dirty="0">
                <a:latin typeface="+mn-ea"/>
                <a:ea typeface="+mn-ea"/>
              </a:rPr>
              <a:t>的情况下，信道的极限传输能力为</a:t>
            </a:r>
            <a:r>
              <a:rPr lang="en-US" altLang="zh-CN" sz="2800" dirty="0">
                <a:latin typeface="+mn-ea"/>
                <a:ea typeface="+mn-ea"/>
              </a:rPr>
              <a:t>C</a:t>
            </a:r>
            <a:r>
              <a:rPr lang="zh-CN" altLang="en-US" sz="2800" dirty="0">
                <a:latin typeface="+mn-ea"/>
                <a:ea typeface="+mn-ea"/>
              </a:rPr>
              <a:t>，而且此时能够做到无差错传输（即差错率为零）。即使信道的实际传输速率大于</a:t>
            </a:r>
            <a:r>
              <a:rPr lang="en-US" altLang="zh-CN" sz="2800" dirty="0">
                <a:latin typeface="+mn-ea"/>
                <a:ea typeface="+mn-ea"/>
              </a:rPr>
              <a:t>C</a:t>
            </a:r>
            <a:r>
              <a:rPr lang="zh-CN" altLang="en-US" sz="2800" dirty="0">
                <a:latin typeface="+mn-ea"/>
                <a:ea typeface="+mn-ea"/>
              </a:rPr>
              <a:t>，但无差错传输在理论上就已不可能。</a:t>
            </a:r>
          </a:p>
        </p:txBody>
      </p:sp>
      <p:sp>
        <p:nvSpPr>
          <p:cNvPr id="55309" name="Text Box 13">
            <a:extLst>
              <a:ext uri="{FF2B5EF4-FFF2-40B4-BE49-F238E27FC236}">
                <a16:creationId xmlns:a16="http://schemas.microsoft.com/office/drawing/2014/main" id="{DA27E9FC-4168-479C-99D9-BB37CE8F3336}"/>
              </a:ext>
            </a:extLst>
          </p:cNvPr>
          <p:cNvSpPr txBox="1">
            <a:spLocks noChangeArrowheads="1"/>
          </p:cNvSpPr>
          <p:nvPr/>
        </p:nvSpPr>
        <p:spPr bwMode="auto">
          <a:xfrm>
            <a:off x="785813" y="3865544"/>
            <a:ext cx="82153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latin typeface="+mn-ea"/>
                <a:ea typeface="+mn-ea"/>
              </a:rPr>
              <a:t> </a:t>
            </a:r>
            <a:r>
              <a:rPr lang="zh-CN" altLang="en-US" sz="2800">
                <a:latin typeface="+mn-ea"/>
                <a:ea typeface="+mn-ea"/>
              </a:rPr>
              <a:t>提高信噪比</a:t>
            </a:r>
            <a:r>
              <a:rPr lang="en-US" altLang="zh-CN" sz="2800">
                <a:latin typeface="+mn-ea"/>
                <a:ea typeface="+mn-ea"/>
              </a:rPr>
              <a:t>S/N</a:t>
            </a:r>
            <a:r>
              <a:rPr lang="zh-CN" altLang="en-US" sz="2800">
                <a:latin typeface="+mn-ea"/>
                <a:ea typeface="+mn-ea"/>
              </a:rPr>
              <a:t>，可提高信道容量</a:t>
            </a:r>
            <a:r>
              <a:rPr lang="en-US" altLang="zh-CN" sz="2800">
                <a:latin typeface="+mn-ea"/>
                <a:ea typeface="+mn-ea"/>
              </a:rPr>
              <a:t>C</a:t>
            </a:r>
            <a:r>
              <a:rPr lang="zh-CN" altLang="en-US" sz="2800">
                <a:latin typeface="+mn-ea"/>
                <a:ea typeface="+mn-ea"/>
              </a:rPr>
              <a:t>。特别是，若</a:t>
            </a:r>
            <a:r>
              <a:rPr lang="en-US" altLang="zh-CN" sz="2800">
                <a:latin typeface="+mn-ea"/>
                <a:ea typeface="+mn-ea"/>
              </a:rPr>
              <a:t>N</a:t>
            </a:r>
            <a:r>
              <a:rPr lang="zh-CN" altLang="en-US" sz="2800">
                <a:latin typeface="+mn-ea"/>
                <a:ea typeface="+mn-ea"/>
              </a:rPr>
              <a:t>趋向零 ，则意味着无干扰信道容量为无穷大。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slide(fromBottom)">
                                      <p:cBhvr>
                                        <p:cTn id="7" dur="1000"/>
                                        <p:tgtEl>
                                          <p:spTgt spid="55300"/>
                                        </p:tgtEl>
                                      </p:cBhvr>
                                    </p:animEffect>
                                  </p:childTnLst>
                                </p:cTn>
                              </p:par>
                            </p:childTnLst>
                          </p:cTn>
                        </p:par>
                        <p:par>
                          <p:cTn id="8" fill="hold" nodeType="afterGroup">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55308"/>
                                        </p:tgtEl>
                                        <p:attrNameLst>
                                          <p:attrName>style.visibility</p:attrName>
                                        </p:attrNameLst>
                                      </p:cBhvr>
                                      <p:to>
                                        <p:strVal val="visible"/>
                                      </p:to>
                                    </p:set>
                                    <p:animEffect transition="in" filter="diamond(in)">
                                      <p:cBhvr>
                                        <p:cTn id="11" dur="2000"/>
                                        <p:tgtEl>
                                          <p:spTgt spid="553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5309"/>
                                        </p:tgtEl>
                                        <p:attrNameLst>
                                          <p:attrName>style.visibility</p:attrName>
                                        </p:attrNameLst>
                                      </p:cBhvr>
                                      <p:to>
                                        <p:strVal val="visible"/>
                                      </p:to>
                                    </p:set>
                                    <p:animEffect transition="in" filter="checkerboard(across)">
                                      <p:cBhvr>
                                        <p:cTn id="16" dur="1000"/>
                                        <p:tgtEl>
                                          <p:spTgt spid="553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3"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plus(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8" grpId="0"/>
      <p:bldP spid="5530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637" name="Rectangle 173">
            <a:extLst>
              <a:ext uri="{FF2B5EF4-FFF2-40B4-BE49-F238E27FC236}">
                <a16:creationId xmlns:a16="http://schemas.microsoft.com/office/drawing/2014/main" id="{07E6D25A-20DE-4DDC-802E-B5572E479D77}"/>
              </a:ext>
            </a:extLst>
          </p:cNvPr>
          <p:cNvSpPr>
            <a:spLocks noChangeArrowheads="1"/>
          </p:cNvSpPr>
          <p:nvPr/>
        </p:nvSpPr>
        <p:spPr bwMode="auto">
          <a:xfrm>
            <a:off x="2484438" y="1412875"/>
            <a:ext cx="20129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发送数据	</a:t>
            </a:r>
          </a:p>
        </p:txBody>
      </p:sp>
      <p:sp>
        <p:nvSpPr>
          <p:cNvPr id="702641" name="Rectangle 177">
            <a:extLst>
              <a:ext uri="{FF2B5EF4-FFF2-40B4-BE49-F238E27FC236}">
                <a16:creationId xmlns:a16="http://schemas.microsoft.com/office/drawing/2014/main" id="{3932B8A2-E9B2-40E0-BD45-CE1D37402D0F}"/>
              </a:ext>
            </a:extLst>
          </p:cNvPr>
          <p:cNvSpPr>
            <a:spLocks noChangeArrowheads="1"/>
          </p:cNvSpPr>
          <p:nvPr/>
        </p:nvSpPr>
        <p:spPr bwMode="auto">
          <a:xfrm>
            <a:off x="2555875" y="2781300"/>
            <a:ext cx="17287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MODEM</a:t>
            </a:r>
            <a:r>
              <a:rPr lang="zh-CN" altLang="en-US" sz="1800"/>
              <a:t>就绪</a:t>
            </a:r>
          </a:p>
        </p:txBody>
      </p:sp>
      <p:sp>
        <p:nvSpPr>
          <p:cNvPr id="702646" name="Rectangle 182">
            <a:extLst>
              <a:ext uri="{FF2B5EF4-FFF2-40B4-BE49-F238E27FC236}">
                <a16:creationId xmlns:a16="http://schemas.microsoft.com/office/drawing/2014/main" id="{C1083FB2-E7DA-4C40-9EFD-13C06F736942}"/>
              </a:ext>
            </a:extLst>
          </p:cNvPr>
          <p:cNvSpPr>
            <a:spLocks noChangeArrowheads="1"/>
          </p:cNvSpPr>
          <p:nvPr/>
        </p:nvSpPr>
        <p:spPr bwMode="auto">
          <a:xfrm>
            <a:off x="4770438" y="2095500"/>
            <a:ext cx="9969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600"/>
              <a:t>载波信号</a:t>
            </a:r>
          </a:p>
        </p:txBody>
      </p:sp>
      <p:sp>
        <p:nvSpPr>
          <p:cNvPr id="76805" name="Rectangle 183">
            <a:extLst>
              <a:ext uri="{FF2B5EF4-FFF2-40B4-BE49-F238E27FC236}">
                <a16:creationId xmlns:a16="http://schemas.microsoft.com/office/drawing/2014/main" id="{E83033BE-4E9B-4A8F-8EAA-82CBD96F768B}"/>
              </a:ext>
            </a:extLst>
          </p:cNvPr>
          <p:cNvSpPr>
            <a:spLocks noChangeArrowheads="1"/>
          </p:cNvSpPr>
          <p:nvPr/>
        </p:nvSpPr>
        <p:spPr bwMode="auto">
          <a:xfrm>
            <a:off x="4787900" y="2636838"/>
            <a:ext cx="874713"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电话线</a:t>
            </a:r>
          </a:p>
        </p:txBody>
      </p:sp>
      <p:sp>
        <p:nvSpPr>
          <p:cNvPr id="76806" name="AutoShape 114">
            <a:extLst>
              <a:ext uri="{FF2B5EF4-FFF2-40B4-BE49-F238E27FC236}">
                <a16:creationId xmlns:a16="http://schemas.microsoft.com/office/drawing/2014/main" id="{D0E24304-6123-4B29-9F0A-B1A144AC9373}"/>
              </a:ext>
            </a:extLst>
          </p:cNvPr>
          <p:cNvSpPr>
            <a:spLocks noChangeArrowheads="1"/>
          </p:cNvSpPr>
          <p:nvPr/>
        </p:nvSpPr>
        <p:spPr bwMode="auto">
          <a:xfrm>
            <a:off x="998538" y="2698750"/>
            <a:ext cx="349250" cy="190500"/>
          </a:xfrm>
          <a:prstGeom prst="leftRightArrow">
            <a:avLst>
              <a:gd name="adj1" fmla="val 50000"/>
              <a:gd name="adj2" fmla="val 36667"/>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02579" name="Line 115">
            <a:extLst>
              <a:ext uri="{FF2B5EF4-FFF2-40B4-BE49-F238E27FC236}">
                <a16:creationId xmlns:a16="http://schemas.microsoft.com/office/drawing/2014/main" id="{D6D643B7-AF27-40BA-9A0D-38AA1E44F91D}"/>
              </a:ext>
            </a:extLst>
          </p:cNvPr>
          <p:cNvSpPr>
            <a:spLocks noChangeShapeType="1"/>
          </p:cNvSpPr>
          <p:nvPr/>
        </p:nvSpPr>
        <p:spPr bwMode="auto">
          <a:xfrm>
            <a:off x="2295525" y="1474788"/>
            <a:ext cx="1852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80" name="Line 116">
            <a:extLst>
              <a:ext uri="{FF2B5EF4-FFF2-40B4-BE49-F238E27FC236}">
                <a16:creationId xmlns:a16="http://schemas.microsoft.com/office/drawing/2014/main" id="{EB28A251-00C1-4A55-BB02-645AEF40E54D}"/>
              </a:ext>
            </a:extLst>
          </p:cNvPr>
          <p:cNvSpPr>
            <a:spLocks noChangeShapeType="1"/>
          </p:cNvSpPr>
          <p:nvPr/>
        </p:nvSpPr>
        <p:spPr bwMode="auto">
          <a:xfrm>
            <a:off x="2295525" y="182562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1" name="Line 117">
            <a:extLst>
              <a:ext uri="{FF2B5EF4-FFF2-40B4-BE49-F238E27FC236}">
                <a16:creationId xmlns:a16="http://schemas.microsoft.com/office/drawing/2014/main" id="{27DF7652-9C63-4DD0-AEC1-EAF72FD34593}"/>
              </a:ext>
            </a:extLst>
          </p:cNvPr>
          <p:cNvSpPr>
            <a:spLocks noChangeShapeType="1"/>
          </p:cNvSpPr>
          <p:nvPr/>
        </p:nvSpPr>
        <p:spPr bwMode="auto">
          <a:xfrm flipH="1">
            <a:off x="2295525" y="217487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2" name="Line 118">
            <a:extLst>
              <a:ext uri="{FF2B5EF4-FFF2-40B4-BE49-F238E27FC236}">
                <a16:creationId xmlns:a16="http://schemas.microsoft.com/office/drawing/2014/main" id="{CD4CD145-D8F1-4624-9B0A-EE534E0B63B7}"/>
              </a:ext>
            </a:extLst>
          </p:cNvPr>
          <p:cNvSpPr>
            <a:spLocks noChangeShapeType="1"/>
          </p:cNvSpPr>
          <p:nvPr/>
        </p:nvSpPr>
        <p:spPr bwMode="auto">
          <a:xfrm>
            <a:off x="2295525" y="252412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3" name="Line 119">
            <a:extLst>
              <a:ext uri="{FF2B5EF4-FFF2-40B4-BE49-F238E27FC236}">
                <a16:creationId xmlns:a16="http://schemas.microsoft.com/office/drawing/2014/main" id="{D2EF05D8-412A-484B-BDBA-BD81A830DE63}"/>
              </a:ext>
            </a:extLst>
          </p:cNvPr>
          <p:cNvSpPr>
            <a:spLocks noChangeShapeType="1"/>
          </p:cNvSpPr>
          <p:nvPr/>
        </p:nvSpPr>
        <p:spPr bwMode="auto">
          <a:xfrm flipH="1">
            <a:off x="2295525" y="287337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4" name="Line 120">
            <a:extLst>
              <a:ext uri="{FF2B5EF4-FFF2-40B4-BE49-F238E27FC236}">
                <a16:creationId xmlns:a16="http://schemas.microsoft.com/office/drawing/2014/main" id="{849AE883-B053-41E0-BD7C-2A0344B141F1}"/>
              </a:ext>
            </a:extLst>
          </p:cNvPr>
          <p:cNvSpPr>
            <a:spLocks noChangeShapeType="1"/>
          </p:cNvSpPr>
          <p:nvPr/>
        </p:nvSpPr>
        <p:spPr bwMode="auto">
          <a:xfrm flipH="1">
            <a:off x="2295525" y="3224213"/>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5" name="Line 121">
            <a:extLst>
              <a:ext uri="{FF2B5EF4-FFF2-40B4-BE49-F238E27FC236}">
                <a16:creationId xmlns:a16="http://schemas.microsoft.com/office/drawing/2014/main" id="{49C30F70-5026-4DC4-8778-63CDFCF278D4}"/>
              </a:ext>
            </a:extLst>
          </p:cNvPr>
          <p:cNvSpPr>
            <a:spLocks noChangeShapeType="1"/>
          </p:cNvSpPr>
          <p:nvPr/>
        </p:nvSpPr>
        <p:spPr bwMode="auto">
          <a:xfrm>
            <a:off x="2295525" y="3573463"/>
            <a:ext cx="1852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86" name="Line 122">
            <a:extLst>
              <a:ext uri="{FF2B5EF4-FFF2-40B4-BE49-F238E27FC236}">
                <a16:creationId xmlns:a16="http://schemas.microsoft.com/office/drawing/2014/main" id="{C2C9FAF8-1301-43DB-A4B1-6FB7CB50FCC1}"/>
              </a:ext>
            </a:extLst>
          </p:cNvPr>
          <p:cNvSpPr>
            <a:spLocks noChangeShapeType="1"/>
          </p:cNvSpPr>
          <p:nvPr/>
        </p:nvSpPr>
        <p:spPr bwMode="auto">
          <a:xfrm flipH="1">
            <a:off x="2295525" y="3922713"/>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7" name="Line 123">
            <a:extLst>
              <a:ext uri="{FF2B5EF4-FFF2-40B4-BE49-F238E27FC236}">
                <a16:creationId xmlns:a16="http://schemas.microsoft.com/office/drawing/2014/main" id="{A4C89616-1511-4B37-A72A-147D0DBCF97B}"/>
              </a:ext>
            </a:extLst>
          </p:cNvPr>
          <p:cNvSpPr>
            <a:spLocks noChangeShapeType="1"/>
          </p:cNvSpPr>
          <p:nvPr/>
        </p:nvSpPr>
        <p:spPr bwMode="auto">
          <a:xfrm>
            <a:off x="2295525" y="4273550"/>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6" name="AutoShape 125">
            <a:extLst>
              <a:ext uri="{FF2B5EF4-FFF2-40B4-BE49-F238E27FC236}">
                <a16:creationId xmlns:a16="http://schemas.microsoft.com/office/drawing/2014/main" id="{63D4D9A2-03FE-45CB-9230-13EE880B72FD}"/>
              </a:ext>
            </a:extLst>
          </p:cNvPr>
          <p:cNvSpPr>
            <a:spLocks noChangeArrowheads="1"/>
          </p:cNvSpPr>
          <p:nvPr/>
        </p:nvSpPr>
        <p:spPr bwMode="auto">
          <a:xfrm>
            <a:off x="7481888" y="2349500"/>
            <a:ext cx="450850" cy="222250"/>
          </a:xfrm>
          <a:prstGeom prst="leftRightArrow">
            <a:avLst>
              <a:gd name="adj1" fmla="val 50000"/>
              <a:gd name="adj2" fmla="val 40571"/>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17" name="Text Box 126">
            <a:extLst>
              <a:ext uri="{FF2B5EF4-FFF2-40B4-BE49-F238E27FC236}">
                <a16:creationId xmlns:a16="http://schemas.microsoft.com/office/drawing/2014/main" id="{1B5153DC-620E-49B0-82AD-864DC4A95C91}"/>
              </a:ext>
            </a:extLst>
          </p:cNvPr>
          <p:cNvSpPr txBox="1">
            <a:spLocks noChangeArrowheads="1"/>
          </p:cNvSpPr>
          <p:nvPr/>
        </p:nvSpPr>
        <p:spPr bwMode="auto">
          <a:xfrm>
            <a:off x="1414463" y="1125538"/>
            <a:ext cx="741362"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en-US" altLang="zh-CN" sz="1800">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2</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3</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4</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5</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6</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7</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8</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20</a:t>
            </a:r>
          </a:p>
          <a:p>
            <a:pPr eaLnBrk="1" hangingPunct="1">
              <a:lnSpc>
                <a:spcPct val="110000"/>
              </a:lnSpc>
              <a:buFont typeface="Wingdings" panose="05000000000000000000" pitchFamily="2" charset="2"/>
              <a:buNone/>
            </a:pPr>
            <a:endParaRPr lang="en-US" altLang="zh-CN" sz="1800"/>
          </a:p>
        </p:txBody>
      </p:sp>
      <p:sp>
        <p:nvSpPr>
          <p:cNvPr id="76818" name="Text Box 127">
            <a:extLst>
              <a:ext uri="{FF2B5EF4-FFF2-40B4-BE49-F238E27FC236}">
                <a16:creationId xmlns:a16="http://schemas.microsoft.com/office/drawing/2014/main" id="{6343A8BF-B17F-4481-A746-D6EADB7305AD}"/>
              </a:ext>
            </a:extLst>
          </p:cNvPr>
          <p:cNvSpPr txBox="1">
            <a:spLocks noChangeArrowheads="1"/>
          </p:cNvSpPr>
          <p:nvPr/>
        </p:nvSpPr>
        <p:spPr bwMode="auto">
          <a:xfrm>
            <a:off x="4148138" y="1125538"/>
            <a:ext cx="739775"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p:txBody>
      </p:sp>
      <p:sp>
        <p:nvSpPr>
          <p:cNvPr id="76819" name="Text Box 128">
            <a:extLst>
              <a:ext uri="{FF2B5EF4-FFF2-40B4-BE49-F238E27FC236}">
                <a16:creationId xmlns:a16="http://schemas.microsoft.com/office/drawing/2014/main" id="{66E95450-9350-4F89-AFDE-AAD1B1DE4EC9}"/>
              </a:ext>
            </a:extLst>
          </p:cNvPr>
          <p:cNvSpPr txBox="1">
            <a:spLocks noChangeArrowheads="1"/>
          </p:cNvSpPr>
          <p:nvPr/>
        </p:nvSpPr>
        <p:spPr bwMode="auto">
          <a:xfrm>
            <a:off x="5629275" y="1125538"/>
            <a:ext cx="741363"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p>
        </p:txBody>
      </p:sp>
      <p:sp>
        <p:nvSpPr>
          <p:cNvPr id="702593" name="Text Box 129">
            <a:extLst>
              <a:ext uri="{FF2B5EF4-FFF2-40B4-BE49-F238E27FC236}">
                <a16:creationId xmlns:a16="http://schemas.microsoft.com/office/drawing/2014/main" id="{E21BB957-3E46-4B07-B62C-852C66D79275}"/>
              </a:ext>
            </a:extLst>
          </p:cNvPr>
          <p:cNvSpPr txBox="1">
            <a:spLocks noChangeArrowheads="1"/>
          </p:cNvSpPr>
          <p:nvPr/>
        </p:nvSpPr>
        <p:spPr bwMode="auto">
          <a:xfrm>
            <a:off x="6742113" y="1125538"/>
            <a:ext cx="739775"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en-US" altLang="zh-CN" sz="1800"/>
              <a:t>1</a:t>
            </a:r>
          </a:p>
          <a:p>
            <a:pPr algn="ctr" eaLnBrk="1" hangingPunct="1">
              <a:lnSpc>
                <a:spcPct val="110000"/>
              </a:lnSpc>
              <a:buFont typeface="Wingdings" panose="05000000000000000000" pitchFamily="2" charset="2"/>
              <a:buNone/>
            </a:pPr>
            <a:r>
              <a:rPr lang="en-US" altLang="zh-CN" sz="1800"/>
              <a:t>2</a:t>
            </a:r>
          </a:p>
          <a:p>
            <a:pPr algn="ctr" eaLnBrk="1" hangingPunct="1">
              <a:lnSpc>
                <a:spcPct val="110000"/>
              </a:lnSpc>
              <a:buFont typeface="Wingdings" panose="05000000000000000000" pitchFamily="2" charset="2"/>
              <a:buNone/>
            </a:pPr>
            <a:r>
              <a:rPr lang="en-US" altLang="zh-CN" sz="1800"/>
              <a:t>3</a:t>
            </a:r>
          </a:p>
          <a:p>
            <a:pPr algn="ctr" eaLnBrk="1" hangingPunct="1">
              <a:lnSpc>
                <a:spcPct val="110000"/>
              </a:lnSpc>
              <a:buFont typeface="Wingdings" panose="05000000000000000000" pitchFamily="2" charset="2"/>
              <a:buNone/>
            </a:pPr>
            <a:r>
              <a:rPr lang="en-US" altLang="zh-CN" sz="1800"/>
              <a:t>4</a:t>
            </a:r>
          </a:p>
          <a:p>
            <a:pPr algn="ctr" eaLnBrk="1" hangingPunct="1">
              <a:lnSpc>
                <a:spcPct val="110000"/>
              </a:lnSpc>
              <a:buFont typeface="Wingdings" panose="05000000000000000000" pitchFamily="2" charset="2"/>
              <a:buNone/>
            </a:pPr>
            <a:r>
              <a:rPr lang="en-US" altLang="zh-CN" sz="1800"/>
              <a:t>5</a:t>
            </a:r>
          </a:p>
          <a:p>
            <a:pPr algn="ctr" eaLnBrk="1" hangingPunct="1">
              <a:lnSpc>
                <a:spcPct val="110000"/>
              </a:lnSpc>
              <a:buFont typeface="Wingdings" panose="05000000000000000000" pitchFamily="2" charset="2"/>
              <a:buNone/>
            </a:pPr>
            <a:r>
              <a:rPr lang="en-US" altLang="zh-CN" sz="1800"/>
              <a:t>6</a:t>
            </a:r>
          </a:p>
          <a:p>
            <a:pPr algn="ctr" eaLnBrk="1" hangingPunct="1">
              <a:lnSpc>
                <a:spcPct val="110000"/>
              </a:lnSpc>
              <a:buFont typeface="Wingdings" panose="05000000000000000000" pitchFamily="2" charset="2"/>
              <a:buNone/>
            </a:pPr>
            <a:r>
              <a:rPr lang="en-US" altLang="zh-CN" sz="1800"/>
              <a:t>7</a:t>
            </a:r>
          </a:p>
          <a:p>
            <a:pPr algn="ctr" eaLnBrk="1" hangingPunct="1">
              <a:lnSpc>
                <a:spcPct val="110000"/>
              </a:lnSpc>
              <a:buFont typeface="Wingdings" panose="05000000000000000000" pitchFamily="2" charset="2"/>
              <a:buNone/>
            </a:pPr>
            <a:r>
              <a:rPr lang="en-US" altLang="zh-CN" sz="1800"/>
              <a:t>8</a:t>
            </a:r>
          </a:p>
          <a:p>
            <a:pPr algn="ctr" eaLnBrk="1" hangingPunct="1">
              <a:lnSpc>
                <a:spcPct val="110000"/>
              </a:lnSpc>
              <a:buFont typeface="Wingdings" panose="05000000000000000000" pitchFamily="2" charset="2"/>
              <a:buNone/>
            </a:pPr>
            <a:r>
              <a:rPr lang="en-US" altLang="zh-CN" sz="1800"/>
              <a:t>20</a:t>
            </a:r>
          </a:p>
          <a:p>
            <a:pPr algn="ctr" eaLnBrk="1" hangingPunct="1">
              <a:lnSpc>
                <a:spcPct val="110000"/>
              </a:lnSpc>
              <a:buFont typeface="Wingdings" panose="05000000000000000000" pitchFamily="2" charset="2"/>
              <a:buNone/>
            </a:pPr>
            <a:endParaRPr lang="en-US" altLang="zh-CN" sz="1800"/>
          </a:p>
          <a:p>
            <a:pPr eaLnBrk="1" hangingPunct="1">
              <a:lnSpc>
                <a:spcPct val="110000"/>
              </a:lnSpc>
              <a:buFont typeface="Wingdings" panose="05000000000000000000" pitchFamily="2" charset="2"/>
              <a:buNone/>
            </a:pPr>
            <a:endParaRPr lang="en-US" altLang="zh-CN" sz="1800"/>
          </a:p>
        </p:txBody>
      </p:sp>
      <p:sp>
        <p:nvSpPr>
          <p:cNvPr id="76821" name="Text Box 130">
            <a:extLst>
              <a:ext uri="{FF2B5EF4-FFF2-40B4-BE49-F238E27FC236}">
                <a16:creationId xmlns:a16="http://schemas.microsoft.com/office/drawing/2014/main" id="{5102FDE0-840A-4D56-A25F-E18F560719EA}"/>
              </a:ext>
            </a:extLst>
          </p:cNvPr>
          <p:cNvSpPr txBox="1">
            <a:spLocks noChangeArrowheads="1"/>
          </p:cNvSpPr>
          <p:nvPr/>
        </p:nvSpPr>
        <p:spPr bwMode="auto">
          <a:xfrm>
            <a:off x="8037513" y="1825625"/>
            <a:ext cx="927100" cy="15732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远程</a:t>
            </a:r>
          </a:p>
          <a:p>
            <a:pPr eaLnBrk="1" hangingPunct="1">
              <a:lnSpc>
                <a:spcPct val="130000"/>
              </a:lnSpc>
              <a:buFont typeface="Wingdings" panose="05000000000000000000" pitchFamily="2" charset="2"/>
              <a:buNone/>
            </a:pPr>
            <a:r>
              <a:rPr lang="zh-CN" altLang="en-US" sz="1800">
                <a:latin typeface="Times New Roman" panose="02020603050405020304" pitchFamily="18" charset="0"/>
              </a:rPr>
              <a:t>计算机</a:t>
            </a:r>
          </a:p>
          <a:p>
            <a:pPr algn="l" eaLnBrk="1" hangingPunct="1">
              <a:lnSpc>
                <a:spcPct val="130000"/>
              </a:lnSpc>
              <a:buFont typeface="Wingdings" panose="05000000000000000000" pitchFamily="2" charset="2"/>
              <a:buNone/>
            </a:pPr>
            <a:endParaRPr lang="en-US" altLang="zh-CN" sz="1800"/>
          </a:p>
        </p:txBody>
      </p:sp>
      <p:sp>
        <p:nvSpPr>
          <p:cNvPr id="76822" name="Text Box 131">
            <a:extLst>
              <a:ext uri="{FF2B5EF4-FFF2-40B4-BE49-F238E27FC236}">
                <a16:creationId xmlns:a16="http://schemas.microsoft.com/office/drawing/2014/main" id="{F66A57B3-DA27-4D74-8FD2-07870E938907}"/>
              </a:ext>
            </a:extLst>
          </p:cNvPr>
          <p:cNvSpPr txBox="1">
            <a:spLocks noChangeArrowheads="1"/>
          </p:cNvSpPr>
          <p:nvPr/>
        </p:nvSpPr>
        <p:spPr bwMode="auto">
          <a:xfrm>
            <a:off x="71438" y="1825625"/>
            <a:ext cx="927100" cy="15732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本地计算机</a:t>
            </a:r>
          </a:p>
        </p:txBody>
      </p:sp>
      <p:grpSp>
        <p:nvGrpSpPr>
          <p:cNvPr id="76823" name="Group 193">
            <a:extLst>
              <a:ext uri="{FF2B5EF4-FFF2-40B4-BE49-F238E27FC236}">
                <a16:creationId xmlns:a16="http://schemas.microsoft.com/office/drawing/2014/main" id="{5AABB681-C8A6-4629-B5CF-D1BF6DDB19E8}"/>
              </a:ext>
            </a:extLst>
          </p:cNvPr>
          <p:cNvGrpSpPr>
            <a:grpSpLocks/>
          </p:cNvGrpSpPr>
          <p:nvPr/>
        </p:nvGrpSpPr>
        <p:grpSpPr bwMode="auto">
          <a:xfrm>
            <a:off x="4887913" y="2524125"/>
            <a:ext cx="927100" cy="174625"/>
            <a:chOff x="3079" y="1590"/>
            <a:chExt cx="584" cy="110"/>
          </a:xfrm>
        </p:grpSpPr>
        <p:sp>
          <p:nvSpPr>
            <p:cNvPr id="76842" name="Line 132">
              <a:extLst>
                <a:ext uri="{FF2B5EF4-FFF2-40B4-BE49-F238E27FC236}">
                  <a16:creationId xmlns:a16="http://schemas.microsoft.com/office/drawing/2014/main" id="{3F9B797B-55AD-47AF-9EC6-B22635051048}"/>
                </a:ext>
              </a:extLst>
            </p:cNvPr>
            <p:cNvSpPr>
              <a:spLocks noChangeShapeType="1"/>
            </p:cNvSpPr>
            <p:nvPr/>
          </p:nvSpPr>
          <p:spPr bwMode="auto">
            <a:xfrm>
              <a:off x="3079" y="1590"/>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3" name="Line 133">
              <a:extLst>
                <a:ext uri="{FF2B5EF4-FFF2-40B4-BE49-F238E27FC236}">
                  <a16:creationId xmlns:a16="http://schemas.microsoft.com/office/drawing/2014/main" id="{3A85BB36-7E79-488E-8C79-D83F776C891F}"/>
                </a:ext>
              </a:extLst>
            </p:cNvPr>
            <p:cNvSpPr>
              <a:spLocks noChangeShapeType="1"/>
            </p:cNvSpPr>
            <p:nvPr/>
          </p:nvSpPr>
          <p:spPr bwMode="auto">
            <a:xfrm flipH="1">
              <a:off x="3196" y="1590"/>
              <a:ext cx="117" cy="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4" name="Line 134">
              <a:extLst>
                <a:ext uri="{FF2B5EF4-FFF2-40B4-BE49-F238E27FC236}">
                  <a16:creationId xmlns:a16="http://schemas.microsoft.com/office/drawing/2014/main" id="{AAD86BE5-C23D-4B63-A81A-D987CD73C278}"/>
                </a:ext>
              </a:extLst>
            </p:cNvPr>
            <p:cNvSpPr>
              <a:spLocks noChangeShapeType="1"/>
            </p:cNvSpPr>
            <p:nvPr/>
          </p:nvSpPr>
          <p:spPr bwMode="auto">
            <a:xfrm>
              <a:off x="3196" y="1700"/>
              <a:ext cx="4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24" name="Rectangle 2">
            <a:extLst>
              <a:ext uri="{FF2B5EF4-FFF2-40B4-BE49-F238E27FC236}">
                <a16:creationId xmlns:a16="http://schemas.microsoft.com/office/drawing/2014/main" id="{C6A585AD-AE88-4E78-AFEE-8BF2027218AD}"/>
              </a:ext>
            </a:extLst>
          </p:cNvPr>
          <p:cNvSpPr>
            <a:spLocks noGrp="1" noChangeArrowheads="1"/>
          </p:cNvSpPr>
          <p:nvPr>
            <p:ph type="title"/>
          </p:nvPr>
        </p:nvSpPr>
        <p:spPr/>
        <p:txBody>
          <a:bodyPr/>
          <a:lstStyle/>
          <a:p>
            <a:pPr eaLnBrk="1" hangingPunct="1"/>
            <a:r>
              <a:rPr lang="zh-CN" altLang="en-US"/>
              <a:t>规程特性 </a:t>
            </a:r>
          </a:p>
        </p:txBody>
      </p:sp>
      <p:sp>
        <p:nvSpPr>
          <p:cNvPr id="702636" name="Rectangle 172">
            <a:extLst>
              <a:ext uri="{FF2B5EF4-FFF2-40B4-BE49-F238E27FC236}">
                <a16:creationId xmlns:a16="http://schemas.microsoft.com/office/drawing/2014/main" id="{532C95C3-5DBB-46B8-B5C3-0187D689FA30}"/>
              </a:ext>
            </a:extLst>
          </p:cNvPr>
          <p:cNvSpPr>
            <a:spLocks noChangeArrowheads="1"/>
          </p:cNvSpPr>
          <p:nvPr/>
        </p:nvSpPr>
        <p:spPr bwMode="auto">
          <a:xfrm>
            <a:off x="2627313" y="981075"/>
            <a:ext cx="108108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保护地</a:t>
            </a:r>
          </a:p>
        </p:txBody>
      </p:sp>
      <p:sp>
        <p:nvSpPr>
          <p:cNvPr id="702638" name="Rectangle 174">
            <a:extLst>
              <a:ext uri="{FF2B5EF4-FFF2-40B4-BE49-F238E27FC236}">
                <a16:creationId xmlns:a16="http://schemas.microsoft.com/office/drawing/2014/main" id="{AF98C2B5-650D-43F3-A677-0E0B162406EE}"/>
              </a:ext>
            </a:extLst>
          </p:cNvPr>
          <p:cNvSpPr>
            <a:spLocks noChangeArrowheads="1"/>
          </p:cNvSpPr>
          <p:nvPr/>
        </p:nvSpPr>
        <p:spPr bwMode="auto">
          <a:xfrm>
            <a:off x="2555875" y="17732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接收数据</a:t>
            </a:r>
          </a:p>
        </p:txBody>
      </p:sp>
      <p:sp>
        <p:nvSpPr>
          <p:cNvPr id="702639" name="Rectangle 175">
            <a:extLst>
              <a:ext uri="{FF2B5EF4-FFF2-40B4-BE49-F238E27FC236}">
                <a16:creationId xmlns:a16="http://schemas.microsoft.com/office/drawing/2014/main" id="{4A5E1E84-F3B7-4C82-82C9-07174CF3C34B}"/>
              </a:ext>
            </a:extLst>
          </p:cNvPr>
          <p:cNvSpPr>
            <a:spLocks noChangeArrowheads="1"/>
          </p:cNvSpPr>
          <p:nvPr/>
        </p:nvSpPr>
        <p:spPr bwMode="auto">
          <a:xfrm>
            <a:off x="2662238" y="2133600"/>
            <a:ext cx="13335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请求发送</a:t>
            </a:r>
          </a:p>
        </p:txBody>
      </p:sp>
      <p:sp>
        <p:nvSpPr>
          <p:cNvPr id="702640" name="Rectangle 176">
            <a:extLst>
              <a:ext uri="{FF2B5EF4-FFF2-40B4-BE49-F238E27FC236}">
                <a16:creationId xmlns:a16="http://schemas.microsoft.com/office/drawing/2014/main" id="{D473DB99-F3D0-4F5F-8132-AC004C6E2E4A}"/>
              </a:ext>
            </a:extLst>
          </p:cNvPr>
          <p:cNvSpPr>
            <a:spLocks noChangeArrowheads="1"/>
          </p:cNvSpPr>
          <p:nvPr/>
        </p:nvSpPr>
        <p:spPr bwMode="auto">
          <a:xfrm>
            <a:off x="2627313" y="2474913"/>
            <a:ext cx="12239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允许发送</a:t>
            </a:r>
          </a:p>
        </p:txBody>
      </p:sp>
      <p:sp>
        <p:nvSpPr>
          <p:cNvPr id="702642" name="Rectangle 178">
            <a:extLst>
              <a:ext uri="{FF2B5EF4-FFF2-40B4-BE49-F238E27FC236}">
                <a16:creationId xmlns:a16="http://schemas.microsoft.com/office/drawing/2014/main" id="{19784A05-C80D-4C4D-8E0A-4A149C0F0F99}"/>
              </a:ext>
            </a:extLst>
          </p:cNvPr>
          <p:cNvSpPr>
            <a:spLocks noChangeArrowheads="1"/>
          </p:cNvSpPr>
          <p:nvPr/>
        </p:nvSpPr>
        <p:spPr bwMode="auto">
          <a:xfrm>
            <a:off x="2627313" y="3141663"/>
            <a:ext cx="11525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信号地</a:t>
            </a:r>
          </a:p>
        </p:txBody>
      </p:sp>
      <p:sp>
        <p:nvSpPr>
          <p:cNvPr id="702643" name="Rectangle 179">
            <a:extLst>
              <a:ext uri="{FF2B5EF4-FFF2-40B4-BE49-F238E27FC236}">
                <a16:creationId xmlns:a16="http://schemas.microsoft.com/office/drawing/2014/main" id="{38A9781B-AC11-4612-BE63-DFD0DAE63095}"/>
              </a:ext>
            </a:extLst>
          </p:cNvPr>
          <p:cNvSpPr>
            <a:spLocks noChangeArrowheads="1"/>
          </p:cNvSpPr>
          <p:nvPr/>
        </p:nvSpPr>
        <p:spPr bwMode="auto">
          <a:xfrm>
            <a:off x="2627313" y="35004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载波检测</a:t>
            </a:r>
          </a:p>
        </p:txBody>
      </p:sp>
      <p:sp>
        <p:nvSpPr>
          <p:cNvPr id="702644" name="Rectangle 180">
            <a:extLst>
              <a:ext uri="{FF2B5EF4-FFF2-40B4-BE49-F238E27FC236}">
                <a16:creationId xmlns:a16="http://schemas.microsoft.com/office/drawing/2014/main" id="{D9193B02-0274-4F49-A7AF-3E4133D16B1C}"/>
              </a:ext>
            </a:extLst>
          </p:cNvPr>
          <p:cNvSpPr>
            <a:spLocks noChangeArrowheads="1"/>
          </p:cNvSpPr>
          <p:nvPr/>
        </p:nvSpPr>
        <p:spPr bwMode="auto">
          <a:xfrm>
            <a:off x="2555875" y="38433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终端就绪</a:t>
            </a:r>
          </a:p>
        </p:txBody>
      </p:sp>
      <p:sp>
        <p:nvSpPr>
          <p:cNvPr id="76832" name="Rectangle 185">
            <a:extLst>
              <a:ext uri="{FF2B5EF4-FFF2-40B4-BE49-F238E27FC236}">
                <a16:creationId xmlns:a16="http://schemas.microsoft.com/office/drawing/2014/main" id="{25A16F7C-67B6-4431-9A2B-9F763CFAB5AA}"/>
              </a:ext>
            </a:extLst>
          </p:cNvPr>
          <p:cNvSpPr>
            <a:spLocks noChangeArrowheads="1"/>
          </p:cNvSpPr>
          <p:nvPr/>
        </p:nvSpPr>
        <p:spPr bwMode="auto">
          <a:xfrm>
            <a:off x="5292725" y="5084763"/>
            <a:ext cx="158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远程</a:t>
            </a:r>
            <a:r>
              <a:rPr lang="en-US" altLang="zh-CN" sz="1800"/>
              <a:t>MODEM </a:t>
            </a:r>
          </a:p>
        </p:txBody>
      </p:sp>
      <p:grpSp>
        <p:nvGrpSpPr>
          <p:cNvPr id="76833" name="Group 192">
            <a:extLst>
              <a:ext uri="{FF2B5EF4-FFF2-40B4-BE49-F238E27FC236}">
                <a16:creationId xmlns:a16="http://schemas.microsoft.com/office/drawing/2014/main" id="{49F9CBD5-46AF-49C5-A691-AF1D38C70396}"/>
              </a:ext>
            </a:extLst>
          </p:cNvPr>
          <p:cNvGrpSpPr>
            <a:grpSpLocks/>
          </p:cNvGrpSpPr>
          <p:nvPr/>
        </p:nvGrpSpPr>
        <p:grpSpPr bwMode="auto">
          <a:xfrm>
            <a:off x="6372225" y="1412875"/>
            <a:ext cx="360363" cy="3095625"/>
            <a:chOff x="4014" y="890"/>
            <a:chExt cx="227" cy="1950"/>
          </a:xfrm>
        </p:grpSpPr>
        <p:sp>
          <p:nvSpPr>
            <p:cNvPr id="76837" name="Line 186">
              <a:extLst>
                <a:ext uri="{FF2B5EF4-FFF2-40B4-BE49-F238E27FC236}">
                  <a16:creationId xmlns:a16="http://schemas.microsoft.com/office/drawing/2014/main" id="{AA296BA9-38A8-4B97-BF2C-EB1DD71B06EE}"/>
                </a:ext>
              </a:extLst>
            </p:cNvPr>
            <p:cNvSpPr>
              <a:spLocks noChangeShapeType="1"/>
            </p:cNvSpPr>
            <p:nvPr/>
          </p:nvSpPr>
          <p:spPr bwMode="auto">
            <a:xfrm>
              <a:off x="4014" y="89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6838" name="Line 187">
              <a:extLst>
                <a:ext uri="{FF2B5EF4-FFF2-40B4-BE49-F238E27FC236}">
                  <a16:creationId xmlns:a16="http://schemas.microsoft.com/office/drawing/2014/main" id="{2B5FE023-7B1E-4AC7-83D2-0BD41EBF6EC7}"/>
                </a:ext>
              </a:extLst>
            </p:cNvPr>
            <p:cNvSpPr>
              <a:spLocks noChangeShapeType="1"/>
            </p:cNvSpPr>
            <p:nvPr/>
          </p:nvSpPr>
          <p:spPr bwMode="auto">
            <a:xfrm>
              <a:off x="4014" y="284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6839" name="Oval 188">
              <a:extLst>
                <a:ext uri="{FF2B5EF4-FFF2-40B4-BE49-F238E27FC236}">
                  <a16:creationId xmlns:a16="http://schemas.microsoft.com/office/drawing/2014/main" id="{B30BFB1E-CDE5-4A62-B0EA-701A93454972}"/>
                </a:ext>
              </a:extLst>
            </p:cNvPr>
            <p:cNvSpPr>
              <a:spLocks noChangeArrowheads="1"/>
            </p:cNvSpPr>
            <p:nvPr/>
          </p:nvSpPr>
          <p:spPr bwMode="auto">
            <a:xfrm>
              <a:off x="4104" y="1026"/>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40" name="Oval 189">
              <a:extLst>
                <a:ext uri="{FF2B5EF4-FFF2-40B4-BE49-F238E27FC236}">
                  <a16:creationId xmlns:a16="http://schemas.microsoft.com/office/drawing/2014/main" id="{FB63CE51-3A55-48D0-B3CF-9418BF0F6CAD}"/>
                </a:ext>
              </a:extLst>
            </p:cNvPr>
            <p:cNvSpPr>
              <a:spLocks noChangeArrowheads="1"/>
            </p:cNvSpPr>
            <p:nvPr/>
          </p:nvSpPr>
          <p:spPr bwMode="auto">
            <a:xfrm>
              <a:off x="4105" y="1207"/>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41" name="Oval 190">
              <a:extLst>
                <a:ext uri="{FF2B5EF4-FFF2-40B4-BE49-F238E27FC236}">
                  <a16:creationId xmlns:a16="http://schemas.microsoft.com/office/drawing/2014/main" id="{308D381B-9E42-4E46-B412-C022AABDA00A}"/>
                </a:ext>
              </a:extLst>
            </p:cNvPr>
            <p:cNvSpPr>
              <a:spLocks noChangeArrowheads="1"/>
            </p:cNvSpPr>
            <p:nvPr/>
          </p:nvSpPr>
          <p:spPr bwMode="auto">
            <a:xfrm>
              <a:off x="4105" y="1344"/>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sp>
        <p:nvSpPr>
          <p:cNvPr id="76834" name="Rectangle 194">
            <a:extLst>
              <a:ext uri="{FF2B5EF4-FFF2-40B4-BE49-F238E27FC236}">
                <a16:creationId xmlns:a16="http://schemas.microsoft.com/office/drawing/2014/main" id="{BBBBD088-6223-4932-8CF2-2524F83BECDD}"/>
              </a:ext>
            </a:extLst>
          </p:cNvPr>
          <p:cNvSpPr>
            <a:spLocks noChangeArrowheads="1"/>
          </p:cNvSpPr>
          <p:nvPr/>
        </p:nvSpPr>
        <p:spPr bwMode="auto">
          <a:xfrm>
            <a:off x="1258888" y="4941888"/>
            <a:ext cx="1047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RS232C</a:t>
            </a:r>
          </a:p>
        </p:txBody>
      </p:sp>
      <p:sp>
        <p:nvSpPr>
          <p:cNvPr id="76835" name="Rectangle 195">
            <a:extLst>
              <a:ext uri="{FF2B5EF4-FFF2-40B4-BE49-F238E27FC236}">
                <a16:creationId xmlns:a16="http://schemas.microsoft.com/office/drawing/2014/main" id="{406F5F25-06B9-401A-AE78-182CEF7016CB}"/>
              </a:ext>
            </a:extLst>
          </p:cNvPr>
          <p:cNvSpPr>
            <a:spLocks noChangeArrowheads="1"/>
          </p:cNvSpPr>
          <p:nvPr/>
        </p:nvSpPr>
        <p:spPr bwMode="auto">
          <a:xfrm>
            <a:off x="3492500" y="5013325"/>
            <a:ext cx="1517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本地</a:t>
            </a:r>
            <a:r>
              <a:rPr lang="en-US" altLang="zh-CN" sz="1800"/>
              <a:t>MODEM</a:t>
            </a:r>
          </a:p>
        </p:txBody>
      </p:sp>
      <p:sp>
        <p:nvSpPr>
          <p:cNvPr id="76836" name="Rectangle 196">
            <a:extLst>
              <a:ext uri="{FF2B5EF4-FFF2-40B4-BE49-F238E27FC236}">
                <a16:creationId xmlns:a16="http://schemas.microsoft.com/office/drawing/2014/main" id="{0AC1965C-F7BA-45F5-8514-4282875866D9}"/>
              </a:ext>
            </a:extLst>
          </p:cNvPr>
          <p:cNvSpPr>
            <a:spLocks noChangeArrowheads="1"/>
          </p:cNvSpPr>
          <p:nvPr/>
        </p:nvSpPr>
        <p:spPr bwMode="auto">
          <a:xfrm>
            <a:off x="6732588" y="4941888"/>
            <a:ext cx="1047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RS232C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6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25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26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025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26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26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25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264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mph" presetSubtype="2" fill="hold" nodeType="clickEffect">
                                  <p:stCondLst>
                                    <p:cond delay="0"/>
                                  </p:stCondLst>
                                  <p:childTnLst>
                                    <p:animClr clrSpc="rgb" dir="cw">
                                      <p:cBhvr override="childStyle">
                                        <p:cTn id="36" dur="500" fill="hold"/>
                                        <p:tgtEl>
                                          <p:spTgt spid="702593">
                                            <p:txEl>
                                              <p:pRg st="7" end="7"/>
                                            </p:txEl>
                                          </p:spTgt>
                                        </p:tgtEl>
                                        <p:attrNameLst>
                                          <p:attrName>style.color</p:attrName>
                                        </p:attrNameLst>
                                      </p:cBhvr>
                                      <p:to>
                                        <a:srgbClr val="FF0000"/>
                                      </p:to>
                                    </p:animClr>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025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26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025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26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5" presetClass="emph" presetSubtype="0" fill="hold" nodeType="clickEffect">
                                  <p:stCondLst>
                                    <p:cond delay="0"/>
                                  </p:stCondLst>
                                  <p:childTnLst>
                                    <p:anim calcmode="discrete" valueType="str">
                                      <p:cBhvr>
                                        <p:cTn id="52" dur="1000" fill="hold"/>
                                        <p:tgtEl>
                                          <p:spTgt spid="702582"/>
                                        </p:tgtEl>
                                        <p:attrNameLst>
                                          <p:attrName>style.visibility</p:attrName>
                                        </p:attrNameLst>
                                      </p:cBhvr>
                                      <p:tavLst>
                                        <p:tav tm="0">
                                          <p:val>
                                            <p:strVal val="hidden"/>
                                          </p:val>
                                        </p:tav>
                                        <p:tav tm="50000">
                                          <p:val>
                                            <p:strVal val="visible"/>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5" presetClass="emph" presetSubtype="0" fill="hold" nodeType="clickEffect">
                                  <p:stCondLst>
                                    <p:cond delay="0"/>
                                  </p:stCondLst>
                                  <p:childTnLst>
                                    <p:anim calcmode="discrete" valueType="str">
                                      <p:cBhvr>
                                        <p:cTn id="56" dur="1000" fill="hold"/>
                                        <p:tgtEl>
                                          <p:spTgt spid="702583"/>
                                        </p:tgtEl>
                                        <p:attrNameLst>
                                          <p:attrName>style.visibility</p:attrName>
                                        </p:attrNameLst>
                                      </p:cBhvr>
                                      <p:tavLst>
                                        <p:tav tm="0">
                                          <p:val>
                                            <p:strVal val="hidden"/>
                                          </p:val>
                                        </p:tav>
                                        <p:tav tm="50000">
                                          <p:val>
                                            <p:strVal val="visible"/>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fill="hold" nodeType="clickEffect">
                                  <p:stCondLst>
                                    <p:cond delay="0"/>
                                  </p:stCondLst>
                                  <p:childTnLst>
                                    <p:anim calcmode="discrete" valueType="str">
                                      <p:cBhvr>
                                        <p:cTn id="60" dur="1000" fill="hold"/>
                                        <p:tgtEl>
                                          <p:spTgt spid="702593">
                                            <p:txEl>
                                              <p:pRg st="7" end="7"/>
                                            </p:txEl>
                                          </p:spTgt>
                                        </p:tgtEl>
                                        <p:attrNameLst>
                                          <p:attrName>style.visibility</p:attrName>
                                        </p:attrNameLst>
                                      </p:cBhvr>
                                      <p:tavLst>
                                        <p:tav tm="0">
                                          <p:val>
                                            <p:strVal val="hidden"/>
                                          </p:val>
                                        </p:tav>
                                        <p:tav tm="50000">
                                          <p:val>
                                            <p:strVal val="visible"/>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5" presetClass="emph" presetSubtype="0" fill="hold" nodeType="clickEffect">
                                  <p:stCondLst>
                                    <p:cond delay="0"/>
                                  </p:stCondLst>
                                  <p:childTnLst>
                                    <p:anim calcmode="discrete" valueType="str">
                                      <p:cBhvr>
                                        <p:cTn id="64" dur="1000" fill="hold"/>
                                        <p:tgtEl>
                                          <p:spTgt spid="702587"/>
                                        </p:tgtEl>
                                        <p:attrNameLst>
                                          <p:attrName>style.visibility</p:attrName>
                                        </p:attrNameLst>
                                      </p:cBhvr>
                                      <p:tavLst>
                                        <p:tav tm="0">
                                          <p:val>
                                            <p:strVal val="hidden"/>
                                          </p:val>
                                        </p:tav>
                                        <p:tav tm="50000">
                                          <p:val>
                                            <p:strVal val="visible"/>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5" presetClass="emph" presetSubtype="0" fill="hold" nodeType="clickEffect">
                                  <p:stCondLst>
                                    <p:cond delay="0"/>
                                  </p:stCondLst>
                                  <p:childTnLst>
                                    <p:anim calcmode="discrete" valueType="str">
                                      <p:cBhvr>
                                        <p:cTn id="68" dur="1000" fill="hold"/>
                                        <p:tgtEl>
                                          <p:spTgt spid="702584"/>
                                        </p:tgtEl>
                                        <p:attrNameLst>
                                          <p:attrName>style.visibility</p:attrName>
                                        </p:attrNameLst>
                                      </p:cBhvr>
                                      <p:tavLst>
                                        <p:tav tm="0">
                                          <p:val>
                                            <p:strVal val="hidden"/>
                                          </p:val>
                                        </p:tav>
                                        <p:tav tm="50000">
                                          <p:val>
                                            <p:strVal val="visible"/>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26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025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025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264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70258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2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637" grpId="0"/>
      <p:bldP spid="702641" grpId="0"/>
      <p:bldP spid="702646" grpId="0"/>
      <p:bldP spid="702636" grpId="0"/>
      <p:bldP spid="702638" grpId="0"/>
      <p:bldP spid="702639" grpId="0"/>
      <p:bldP spid="702640" grpId="0"/>
      <p:bldP spid="702642" grpId="0"/>
      <p:bldP spid="702643" grpId="0"/>
      <p:bldP spid="70264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F847577-9053-4DE0-839F-6D470794C9B6}"/>
              </a:ext>
            </a:extLst>
          </p:cNvPr>
          <p:cNvSpPr>
            <a:spLocks noGrp="1" noChangeArrowheads="1"/>
          </p:cNvSpPr>
          <p:nvPr>
            <p:ph type="title"/>
          </p:nvPr>
        </p:nvSpPr>
        <p:spPr/>
        <p:txBody>
          <a:bodyPr/>
          <a:lstStyle/>
          <a:p>
            <a:pPr eaLnBrk="1" hangingPunct="1"/>
            <a:r>
              <a:rPr lang="en-US" altLang="zh-CN"/>
              <a:t>RS-232C</a:t>
            </a:r>
            <a:r>
              <a:rPr lang="zh-CN" altLang="en-US"/>
              <a:t>通信规程</a:t>
            </a:r>
          </a:p>
        </p:txBody>
      </p:sp>
      <p:sp>
        <p:nvSpPr>
          <p:cNvPr id="704515" name="Rectangle 3">
            <a:extLst>
              <a:ext uri="{FF2B5EF4-FFF2-40B4-BE49-F238E27FC236}">
                <a16:creationId xmlns:a16="http://schemas.microsoft.com/office/drawing/2014/main" id="{0EDC87BC-AEE5-4B7E-9AFF-6BACA12F8ED2}"/>
              </a:ext>
            </a:extLst>
          </p:cNvPr>
          <p:cNvSpPr>
            <a:spLocks noGrp="1" noChangeArrowheads="1"/>
          </p:cNvSpPr>
          <p:nvPr>
            <p:ph type="body" idx="1"/>
          </p:nvPr>
        </p:nvSpPr>
        <p:spPr>
          <a:xfrm>
            <a:off x="914400" y="1524000"/>
            <a:ext cx="7391400" cy="3513138"/>
          </a:xfrm>
        </p:spPr>
        <p:txBody>
          <a:bodyPr/>
          <a:lstStyle/>
          <a:p>
            <a:pPr eaLnBrk="1" hangingPunct="1"/>
            <a:r>
              <a:rPr lang="zh-CN" altLang="en-US" sz="2400"/>
              <a:t>本地计算机网络准备就绪时，将脚</a:t>
            </a:r>
            <a:r>
              <a:rPr lang="en-US" altLang="zh-CN" sz="2400">
                <a:solidFill>
                  <a:srgbClr val="FF0000"/>
                </a:solidFill>
              </a:rPr>
              <a:t>20</a:t>
            </a:r>
            <a:r>
              <a:rPr lang="zh-CN" altLang="en-US" sz="2400"/>
              <a:t>置成高电平，通知本地</a:t>
            </a:r>
            <a:r>
              <a:rPr lang="en-US" altLang="zh-CN" sz="2400"/>
              <a:t>MODEM</a:t>
            </a:r>
            <a:r>
              <a:rPr lang="zh-CN" altLang="en-US" sz="2400"/>
              <a:t>：计算机就绪状态。若</a:t>
            </a:r>
            <a:r>
              <a:rPr lang="en-US" altLang="zh-CN" sz="2400"/>
              <a:t>MODEM</a:t>
            </a:r>
            <a:r>
              <a:rPr lang="zh-CN" altLang="en-US" sz="2400"/>
              <a:t>也准备就绪，则将脚</a:t>
            </a:r>
            <a:r>
              <a:rPr lang="en-US" altLang="zh-CN" sz="2400">
                <a:solidFill>
                  <a:srgbClr val="FF0000"/>
                </a:solidFill>
              </a:rPr>
              <a:t>6</a:t>
            </a:r>
            <a:r>
              <a:rPr lang="zh-CN" altLang="en-US" sz="2400"/>
              <a:t>置高电平，以示响应。</a:t>
            </a:r>
          </a:p>
          <a:p>
            <a:pPr eaLnBrk="1" hangingPunct="1"/>
            <a:r>
              <a:rPr lang="zh-CN" altLang="en-US" sz="2400"/>
              <a:t>计算机将脚</a:t>
            </a:r>
            <a:r>
              <a:rPr lang="en-US" altLang="zh-CN" sz="2400">
                <a:solidFill>
                  <a:srgbClr val="FF0000"/>
                </a:solidFill>
              </a:rPr>
              <a:t>4</a:t>
            </a:r>
            <a:r>
              <a:rPr lang="zh-CN" altLang="en-US" sz="2400"/>
              <a:t>置高电平请求发送数据；</a:t>
            </a:r>
            <a:r>
              <a:rPr lang="en-US" altLang="zh-CN" sz="2400"/>
              <a:t>MODEM</a:t>
            </a:r>
            <a:r>
              <a:rPr lang="zh-CN" altLang="en-US" sz="2400"/>
              <a:t>检测到脚</a:t>
            </a:r>
            <a:r>
              <a:rPr lang="en-US" altLang="zh-CN" sz="2400"/>
              <a:t>4</a:t>
            </a:r>
            <a:r>
              <a:rPr lang="zh-CN" altLang="en-US" sz="2400"/>
              <a:t>高电平后，向远程</a:t>
            </a:r>
            <a:r>
              <a:rPr lang="en-US" altLang="zh-CN" sz="2400"/>
              <a:t>MODEM</a:t>
            </a:r>
            <a:r>
              <a:rPr lang="zh-CN" altLang="en-US" sz="2400"/>
              <a:t>发一载波信号，让远程</a:t>
            </a:r>
            <a:r>
              <a:rPr lang="en-US" altLang="zh-CN" sz="2400"/>
              <a:t>MODEM</a:t>
            </a:r>
            <a:r>
              <a:rPr lang="zh-CN" altLang="en-US" sz="2400"/>
              <a:t>做好接收数据准备，然后通过延迟电路将脚</a:t>
            </a:r>
            <a:r>
              <a:rPr lang="en-US" altLang="zh-CN" sz="2400">
                <a:solidFill>
                  <a:srgbClr val="FF0000"/>
                </a:solidFill>
              </a:rPr>
              <a:t>5</a:t>
            </a:r>
            <a:r>
              <a:rPr lang="zh-CN" altLang="en-US" sz="2400"/>
              <a:t>置成高电平，以示允许本地计算机发送数据。远程</a:t>
            </a:r>
            <a:r>
              <a:rPr lang="en-US" altLang="zh-CN" sz="2400"/>
              <a:t>MODEM</a:t>
            </a:r>
            <a:r>
              <a:rPr lang="zh-CN" altLang="en-US" sz="2400"/>
              <a:t>检测到载波信号后，将脚</a:t>
            </a:r>
            <a:r>
              <a:rPr lang="en-US" altLang="zh-CN" sz="2400">
                <a:solidFill>
                  <a:srgbClr val="FF0000"/>
                </a:solidFill>
              </a:rPr>
              <a:t>8</a:t>
            </a:r>
            <a:r>
              <a:rPr lang="zh-CN" altLang="en-US" sz="2400"/>
              <a:t>置高电平，通知远程计算机做好接收数据准备</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a:extLst>
              <a:ext uri="{FF2B5EF4-FFF2-40B4-BE49-F238E27FC236}">
                <a16:creationId xmlns:a16="http://schemas.microsoft.com/office/drawing/2014/main" id="{B2BA0072-503A-4A77-B875-F4793056C69C}"/>
              </a:ext>
            </a:extLst>
          </p:cNvPr>
          <p:cNvSpPr>
            <a:spLocks noGrp="1" noChangeArrowheads="1"/>
          </p:cNvSpPr>
          <p:nvPr>
            <p:ph type="body" idx="1"/>
          </p:nvPr>
        </p:nvSpPr>
        <p:spPr>
          <a:xfrm>
            <a:off x="914400" y="1524000"/>
            <a:ext cx="7391400" cy="3524250"/>
          </a:xfrm>
        </p:spPr>
        <p:txBody>
          <a:bodyPr/>
          <a:lstStyle/>
          <a:p>
            <a:pPr eaLnBrk="1" hangingPunct="1">
              <a:lnSpc>
                <a:spcPct val="90000"/>
              </a:lnSpc>
            </a:pPr>
            <a:r>
              <a:rPr lang="zh-CN" altLang="en-US" sz="2400"/>
              <a:t>本地计算机测的脚</a:t>
            </a:r>
            <a:r>
              <a:rPr lang="en-US" altLang="zh-CN" sz="2400">
                <a:solidFill>
                  <a:srgbClr val="FF0000"/>
                </a:solidFill>
              </a:rPr>
              <a:t>5</a:t>
            </a:r>
            <a:r>
              <a:rPr lang="zh-CN" altLang="en-US" sz="2400"/>
              <a:t>为高电平后，即可通过脚</a:t>
            </a:r>
            <a:r>
              <a:rPr lang="en-US" altLang="zh-CN" sz="2400">
                <a:solidFill>
                  <a:srgbClr val="FF0000"/>
                </a:solidFill>
              </a:rPr>
              <a:t>2</a:t>
            </a:r>
            <a:r>
              <a:rPr lang="zh-CN" altLang="en-US" sz="2400"/>
              <a:t>发送数据，并由脚</a:t>
            </a:r>
            <a:r>
              <a:rPr lang="en-US" altLang="zh-CN" sz="2400">
                <a:solidFill>
                  <a:srgbClr val="FF0000"/>
                </a:solidFill>
              </a:rPr>
              <a:t>3</a:t>
            </a:r>
            <a:r>
              <a:rPr lang="zh-CN" altLang="en-US" sz="2400"/>
              <a:t>接受数据。</a:t>
            </a:r>
          </a:p>
          <a:p>
            <a:pPr eaLnBrk="1" hangingPunct="1">
              <a:lnSpc>
                <a:spcPct val="90000"/>
              </a:lnSpc>
            </a:pPr>
            <a:r>
              <a:rPr lang="zh-CN" altLang="en-US" sz="2400"/>
              <a:t>数据发送完毕，将脚</a:t>
            </a:r>
            <a:r>
              <a:rPr lang="en-US" altLang="zh-CN" sz="2400">
                <a:solidFill>
                  <a:srgbClr val="FF0000"/>
                </a:solidFill>
              </a:rPr>
              <a:t>4</a:t>
            </a:r>
            <a:r>
              <a:rPr lang="zh-CN" altLang="en-US" sz="2400"/>
              <a:t>置成低电平，通知本地</a:t>
            </a:r>
            <a:r>
              <a:rPr lang="en-US" altLang="zh-CN" sz="2400"/>
              <a:t>MODEM</a:t>
            </a:r>
            <a:r>
              <a:rPr lang="zh-CN" altLang="en-US" sz="2400"/>
              <a:t>发送完毕。</a:t>
            </a:r>
            <a:r>
              <a:rPr lang="en-US" altLang="zh-CN" sz="2400"/>
              <a:t>MODEM</a:t>
            </a:r>
            <a:r>
              <a:rPr lang="zh-CN" altLang="en-US" sz="2400"/>
              <a:t>收到该电平后，停止向电话线发送载波信号，并将脚</a:t>
            </a:r>
            <a:r>
              <a:rPr lang="en-US" altLang="zh-CN" sz="2400">
                <a:solidFill>
                  <a:srgbClr val="FF0000"/>
                </a:solidFill>
              </a:rPr>
              <a:t>5</a:t>
            </a:r>
            <a:r>
              <a:rPr lang="zh-CN" altLang="en-US" sz="2400"/>
              <a:t>置成低电平作为对计算机的响应。远程</a:t>
            </a:r>
            <a:r>
              <a:rPr lang="en-US" altLang="zh-CN" sz="2400"/>
              <a:t>MODEM</a:t>
            </a:r>
            <a:r>
              <a:rPr lang="zh-CN" altLang="en-US" sz="2400"/>
              <a:t>测不到载波信号后，则将脚</a:t>
            </a:r>
            <a:r>
              <a:rPr lang="en-US" altLang="zh-CN" sz="2400">
                <a:solidFill>
                  <a:srgbClr val="FF0000"/>
                </a:solidFill>
              </a:rPr>
              <a:t>8</a:t>
            </a:r>
            <a:r>
              <a:rPr lang="zh-CN" altLang="en-US" sz="2400"/>
              <a:t>置成低电平，恢复初始状态。</a:t>
            </a:r>
          </a:p>
          <a:p>
            <a:pPr eaLnBrk="1" hangingPunct="1">
              <a:lnSpc>
                <a:spcPct val="90000"/>
              </a:lnSpc>
            </a:pPr>
            <a:r>
              <a:rPr lang="zh-CN" altLang="en-US" sz="2400"/>
              <a:t>本地计算机置脚</a:t>
            </a:r>
            <a:r>
              <a:rPr lang="en-US" altLang="zh-CN" sz="2400">
                <a:solidFill>
                  <a:srgbClr val="FF0000"/>
                </a:solidFill>
              </a:rPr>
              <a:t>20</a:t>
            </a:r>
            <a:r>
              <a:rPr lang="zh-CN" altLang="en-US" sz="2400"/>
              <a:t>位低电平，通知本地</a:t>
            </a:r>
            <a:r>
              <a:rPr lang="en-US" altLang="zh-CN" sz="2400"/>
              <a:t>MODEM</a:t>
            </a:r>
            <a:r>
              <a:rPr lang="zh-CN" altLang="en-US" sz="2400"/>
              <a:t>扦线。</a:t>
            </a:r>
            <a:r>
              <a:rPr lang="en-US" altLang="zh-CN" sz="2400"/>
              <a:t>MODEM</a:t>
            </a:r>
            <a:r>
              <a:rPr lang="zh-CN" altLang="en-US" sz="2400"/>
              <a:t>收到该低电平信号后，将脚</a:t>
            </a:r>
            <a:r>
              <a:rPr lang="en-US" altLang="zh-CN" sz="2400">
                <a:solidFill>
                  <a:srgbClr val="FF0000"/>
                </a:solidFill>
              </a:rPr>
              <a:t>6</a:t>
            </a:r>
            <a:r>
              <a:rPr lang="zh-CN" altLang="en-US" sz="2400"/>
              <a:t>置成低电平同意拆线。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FE07F4-8B01-47A0-AE5F-3D061916A2E8}"/>
              </a:ext>
            </a:extLst>
          </p:cNvPr>
          <p:cNvSpPr>
            <a:spLocks noGrp="1" noChangeArrowheads="1"/>
          </p:cNvSpPr>
          <p:nvPr>
            <p:ph type="title"/>
          </p:nvPr>
        </p:nvSpPr>
        <p:spPr/>
        <p:txBody>
          <a:bodyPr/>
          <a:lstStyle/>
          <a:p>
            <a:pPr eaLnBrk="1" hangingPunct="1"/>
            <a:r>
              <a:rPr lang="zh-CN" altLang="en-US"/>
              <a:t>本章小结</a:t>
            </a:r>
          </a:p>
        </p:txBody>
      </p:sp>
      <p:sp>
        <p:nvSpPr>
          <p:cNvPr id="713731" name="Rectangle 3">
            <a:extLst>
              <a:ext uri="{FF2B5EF4-FFF2-40B4-BE49-F238E27FC236}">
                <a16:creationId xmlns:a16="http://schemas.microsoft.com/office/drawing/2014/main" id="{65B2E1F5-6145-493D-8786-8C2563171DE7}"/>
              </a:ext>
            </a:extLst>
          </p:cNvPr>
          <p:cNvSpPr>
            <a:spLocks noGrp="1" noChangeArrowheads="1"/>
          </p:cNvSpPr>
          <p:nvPr>
            <p:ph type="body" idx="1"/>
          </p:nvPr>
        </p:nvSpPr>
        <p:spPr>
          <a:xfrm>
            <a:off x="914400" y="1524000"/>
            <a:ext cx="7391400" cy="4216539"/>
          </a:xfrm>
        </p:spPr>
        <p:txBody>
          <a:bodyPr/>
          <a:lstStyle/>
          <a:p>
            <a:pPr eaLnBrk="1" hangingPunct="1"/>
            <a:r>
              <a:rPr lang="zh-CN" altLang="en-US" dirty="0"/>
              <a:t>主要内容</a:t>
            </a:r>
          </a:p>
          <a:p>
            <a:pPr lvl="1" eaLnBrk="1" hangingPunct="1"/>
            <a:r>
              <a:rPr lang="zh-CN" altLang="en-US" dirty="0"/>
              <a:t>介绍与网络物理层相关的数据通信领域的背景知识，包括数据通信的基本概念、模拟通信与数字通信、传输介质、数据编码、数据同步、数据传输方式、多路复用技术等。</a:t>
            </a:r>
          </a:p>
          <a:p>
            <a:pPr lvl="1" eaLnBrk="1" hangingPunct="1"/>
            <a:r>
              <a:rPr lang="zh-CN" altLang="en-US" dirty="0"/>
              <a:t>在此基础上，介绍物理层的主要功能和常用的几种物理层接口标准（协议）。</a:t>
            </a:r>
          </a:p>
          <a:p>
            <a:pPr eaLnBrk="1" hangingPunct="1"/>
            <a:r>
              <a:rPr lang="zh-CN" altLang="en-US" dirty="0"/>
              <a:t>重点</a:t>
            </a:r>
          </a:p>
          <a:p>
            <a:pPr lvl="1" eaLnBrk="1" hangingPunct="1"/>
            <a:r>
              <a:rPr lang="zh-CN" altLang="en-US" dirty="0"/>
              <a:t>信道带宽、通信系统模型、数据传输方式、信源编码、多路复用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37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EEA0ADB-3412-4106-BE81-28777F811B16}"/>
              </a:ext>
            </a:extLst>
          </p:cNvPr>
          <p:cNvSpPr>
            <a:spLocks noGrp="1" noChangeArrowheads="1"/>
          </p:cNvSpPr>
          <p:nvPr>
            <p:ph type="title"/>
          </p:nvPr>
        </p:nvSpPr>
        <p:spPr/>
        <p:txBody>
          <a:bodyPr/>
          <a:lstStyle/>
          <a:p>
            <a:pPr eaLnBrk="1" hangingPunct="1"/>
            <a:r>
              <a:rPr lang="zh-CN" altLang="en-US"/>
              <a:t>本章作业</a:t>
            </a:r>
          </a:p>
        </p:txBody>
      </p:sp>
      <p:sp>
        <p:nvSpPr>
          <p:cNvPr id="80899" name="Rectangle 3">
            <a:extLst>
              <a:ext uri="{FF2B5EF4-FFF2-40B4-BE49-F238E27FC236}">
                <a16:creationId xmlns:a16="http://schemas.microsoft.com/office/drawing/2014/main" id="{F40CE71E-031F-44A9-90D6-A1D58971472B}"/>
              </a:ext>
            </a:extLst>
          </p:cNvPr>
          <p:cNvSpPr>
            <a:spLocks noGrp="1" noChangeArrowheads="1"/>
          </p:cNvSpPr>
          <p:nvPr>
            <p:ph type="body" idx="1"/>
          </p:nvPr>
        </p:nvSpPr>
        <p:spPr>
          <a:xfrm>
            <a:off x="914400" y="1524000"/>
            <a:ext cx="7391400" cy="4832092"/>
          </a:xfrm>
        </p:spPr>
        <p:txBody>
          <a:bodyPr/>
          <a:lstStyle/>
          <a:p>
            <a:pPr marL="514350" indent="-514350" eaLnBrk="1" hangingPunct="1">
              <a:buAutoNum type="arabicPeriod"/>
            </a:pPr>
            <a:r>
              <a:rPr lang="zh-CN" altLang="en-US" dirty="0"/>
              <a:t>阐述通信系统模型结构、指出各部分的主要作用和功能</a:t>
            </a:r>
            <a:endParaRPr lang="en-US" altLang="zh-CN" dirty="0"/>
          </a:p>
          <a:p>
            <a:pPr marL="514350" indent="-514350" eaLnBrk="1" hangingPunct="1">
              <a:buAutoNum type="arabicPeriod"/>
            </a:pPr>
            <a:r>
              <a:rPr lang="zh-CN" altLang="en-US" dirty="0"/>
              <a:t>数据通信方式有哪几种？各有什么特点？</a:t>
            </a:r>
            <a:endParaRPr lang="en-US" altLang="zh-CN" dirty="0"/>
          </a:p>
          <a:p>
            <a:pPr marL="514350" indent="-514350" eaLnBrk="1" hangingPunct="1">
              <a:buAutoNum type="arabicPeriod"/>
            </a:pPr>
            <a:r>
              <a:rPr lang="zh-CN" altLang="en-US" dirty="0"/>
              <a:t>阐述信源编码的目的、作用和主要过程。</a:t>
            </a:r>
            <a:endParaRPr lang="en-US" altLang="zh-CN" dirty="0"/>
          </a:p>
          <a:p>
            <a:pPr marL="514350" indent="-514350" eaLnBrk="1" hangingPunct="1">
              <a:buAutoNum type="arabicPeriod"/>
            </a:pPr>
            <a:r>
              <a:rPr lang="zh-CN" altLang="en-US" dirty="0"/>
              <a:t>阐述数字数据编码的目的和作用，并对二进制字符串“</a:t>
            </a:r>
            <a:r>
              <a:rPr lang="en-US" altLang="zh-CN" dirty="0"/>
              <a:t>01101001</a:t>
            </a:r>
            <a:r>
              <a:rPr lang="zh-CN" altLang="en-US" dirty="0"/>
              <a:t>”分别给出非归零、曼彻斯特和差分曼彻斯特编码。</a:t>
            </a:r>
            <a:endParaRPr lang="en-US" altLang="zh-CN" dirty="0"/>
          </a:p>
          <a:p>
            <a:pPr marL="514350" indent="-514350" eaLnBrk="1" hangingPunct="1">
              <a:buAutoNum type="arabicPeriod"/>
            </a:pPr>
            <a:r>
              <a:rPr lang="zh-CN" altLang="en-US" dirty="0"/>
              <a:t>阐述多路复用的目的和作用，分别说明频分、时分和码分复用的原理和特点。</a:t>
            </a:r>
            <a:endParaRPr lang="en-US" altLang="zh-CN" dirty="0"/>
          </a:p>
          <a:p>
            <a:pPr marL="514350" indent="-514350" eaLnBrk="1" hangingPunct="1">
              <a:buAutoNum type="arabicPeriod"/>
            </a:pPr>
            <a:endParaRPr lang="en-US" altLang="zh-CN" dirty="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第三章结束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a:extLst>
              <a:ext uri="{FF2B5EF4-FFF2-40B4-BE49-F238E27FC236}">
                <a16:creationId xmlns:a16="http://schemas.microsoft.com/office/drawing/2014/main" id="{AA9EC144-C2D5-4BDF-A126-63DC3A7D14B4}"/>
              </a:ext>
            </a:extLst>
          </p:cNvPr>
          <p:cNvSpPr txBox="1">
            <a:spLocks noChangeArrowheads="1"/>
          </p:cNvSpPr>
          <p:nvPr/>
        </p:nvSpPr>
        <p:spPr bwMode="auto">
          <a:xfrm>
            <a:off x="790575" y="4653136"/>
            <a:ext cx="79962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维持信道容量不变，可以通过调整信道的</a:t>
            </a:r>
            <a:r>
              <a:rPr lang="zh-CN" altLang="en-US" sz="2800" i="1" dirty="0">
                <a:latin typeface="+mn-ea"/>
                <a:ea typeface="+mn-ea"/>
              </a:rPr>
              <a:t> </a:t>
            </a:r>
            <a:r>
              <a:rPr lang="en-US" altLang="zh-CN" sz="2800" i="1" dirty="0">
                <a:latin typeface="+mn-ea"/>
                <a:ea typeface="+mn-ea"/>
              </a:rPr>
              <a:t>B</a:t>
            </a:r>
            <a:r>
              <a:rPr lang="zh-CN" altLang="en-US" sz="2800" dirty="0">
                <a:latin typeface="+mn-ea"/>
                <a:ea typeface="+mn-ea"/>
              </a:rPr>
              <a:t>及</a:t>
            </a:r>
            <a:r>
              <a:rPr lang="en-US" altLang="zh-CN" sz="2800" dirty="0">
                <a:latin typeface="+mn-ea"/>
                <a:ea typeface="+mn-ea"/>
              </a:rPr>
              <a:t>S/N </a:t>
            </a:r>
            <a:r>
              <a:rPr lang="zh-CN" altLang="en-US" sz="2800" dirty="0">
                <a:latin typeface="+mn-ea"/>
                <a:ea typeface="+mn-ea"/>
              </a:rPr>
              <a:t>来达到，即信道容量可以通过系统带宽与信噪比的互换而保持不变。 </a:t>
            </a:r>
          </a:p>
        </p:txBody>
      </p:sp>
      <p:sp>
        <p:nvSpPr>
          <p:cNvPr id="56325" name="Text Box 5">
            <a:extLst>
              <a:ext uri="{FF2B5EF4-FFF2-40B4-BE49-F238E27FC236}">
                <a16:creationId xmlns:a16="http://schemas.microsoft.com/office/drawing/2014/main" id="{21CE3308-9EB1-4580-9DD0-497AD2E037EB}"/>
              </a:ext>
            </a:extLst>
          </p:cNvPr>
          <p:cNvSpPr txBox="1">
            <a:spLocks noChangeArrowheads="1"/>
          </p:cNvSpPr>
          <p:nvPr/>
        </p:nvSpPr>
        <p:spPr bwMode="auto">
          <a:xfrm>
            <a:off x="720725" y="1512366"/>
            <a:ext cx="80660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dirty="0">
                <a:latin typeface="+mn-ea"/>
                <a:ea typeface="+mn-ea"/>
              </a:rPr>
              <a:t> </a:t>
            </a:r>
            <a:r>
              <a:rPr kumimoji="1" lang="zh-CN" altLang="en-US" sz="2800" dirty="0">
                <a:latin typeface="+mn-ea"/>
                <a:ea typeface="+mn-ea"/>
              </a:rPr>
              <a:t>增大信道带宽</a:t>
            </a:r>
            <a:r>
              <a:rPr kumimoji="1" lang="en-US" altLang="zh-CN" sz="2800" i="1" dirty="0">
                <a:latin typeface="+mn-ea"/>
                <a:ea typeface="+mn-ea"/>
              </a:rPr>
              <a:t>B</a:t>
            </a:r>
            <a:r>
              <a:rPr kumimoji="1" lang="zh-CN" altLang="en-US" sz="2800" dirty="0">
                <a:latin typeface="+mn-ea"/>
                <a:ea typeface="+mn-ea"/>
              </a:rPr>
              <a:t>可以增加信道容量</a:t>
            </a:r>
            <a:r>
              <a:rPr kumimoji="1" lang="en-US" altLang="zh-CN" sz="2800" i="1" dirty="0">
                <a:latin typeface="+mn-ea"/>
                <a:ea typeface="+mn-ea"/>
              </a:rPr>
              <a:t>C</a:t>
            </a:r>
            <a:r>
              <a:rPr kumimoji="1" lang="zh-CN" altLang="en-US" sz="2800" dirty="0">
                <a:latin typeface="+mn-ea"/>
                <a:ea typeface="+mn-ea"/>
              </a:rPr>
              <a:t>，但不能使信道容量</a:t>
            </a:r>
            <a:r>
              <a:rPr kumimoji="1" lang="en-US" altLang="zh-CN" sz="2800" dirty="0">
                <a:latin typeface="+mn-ea"/>
                <a:ea typeface="+mn-ea"/>
              </a:rPr>
              <a:t>C</a:t>
            </a:r>
            <a:r>
              <a:rPr kumimoji="1" lang="zh-CN" altLang="en-US" sz="2800" dirty="0">
                <a:latin typeface="+mn-ea"/>
                <a:ea typeface="+mn-ea"/>
              </a:rPr>
              <a:t>无限制地增大。当信道带宽</a:t>
            </a:r>
            <a:r>
              <a:rPr kumimoji="1" lang="en-US" altLang="zh-CN" sz="2800" i="1" dirty="0">
                <a:latin typeface="+mn-ea"/>
                <a:ea typeface="+mn-ea"/>
              </a:rPr>
              <a:t>B</a:t>
            </a:r>
            <a:r>
              <a:rPr kumimoji="1" lang="zh-CN" altLang="en-US" sz="2800" dirty="0">
                <a:latin typeface="+mn-ea"/>
                <a:ea typeface="+mn-ea"/>
              </a:rPr>
              <a:t>趋于无穷大时，信道容量</a:t>
            </a:r>
            <a:r>
              <a:rPr kumimoji="1" lang="en-US" altLang="zh-CN" sz="2800" i="1" dirty="0">
                <a:latin typeface="+mn-ea"/>
                <a:ea typeface="+mn-ea"/>
              </a:rPr>
              <a:t>C</a:t>
            </a:r>
            <a:r>
              <a:rPr kumimoji="1" lang="zh-CN" altLang="en-US" sz="2800" dirty="0">
                <a:latin typeface="+mn-ea"/>
                <a:ea typeface="+mn-ea"/>
              </a:rPr>
              <a:t>的极限值为：</a:t>
            </a:r>
          </a:p>
        </p:txBody>
      </p:sp>
      <p:graphicFrame>
        <p:nvGraphicFramePr>
          <p:cNvPr id="56326" name="Object 6">
            <a:extLst>
              <a:ext uri="{FF2B5EF4-FFF2-40B4-BE49-F238E27FC236}">
                <a16:creationId xmlns:a16="http://schemas.microsoft.com/office/drawing/2014/main" id="{0CB96C98-E2A9-4676-93AB-6E4357F271DC}"/>
              </a:ext>
            </a:extLst>
          </p:cNvPr>
          <p:cNvGraphicFramePr>
            <a:graphicFrameLocks noGrp="1" noChangeAspect="1"/>
          </p:cNvGraphicFramePr>
          <p:nvPr>
            <p:ph/>
            <p:extLst>
              <p:ext uri="{D42A27DB-BD31-4B8C-83A1-F6EECF244321}">
                <p14:modId xmlns:p14="http://schemas.microsoft.com/office/powerpoint/2010/main" val="3912974408"/>
              </p:ext>
            </p:extLst>
          </p:nvPr>
        </p:nvGraphicFramePr>
        <p:xfrm>
          <a:off x="1713706" y="3140968"/>
          <a:ext cx="6149975" cy="1111250"/>
        </p:xfrm>
        <a:graphic>
          <a:graphicData uri="http://schemas.openxmlformats.org/presentationml/2006/ole">
            <mc:AlternateContent xmlns:mc="http://schemas.openxmlformats.org/markup-compatibility/2006">
              <mc:Choice xmlns:v="urn:schemas-microsoft-com:vml" Requires="v">
                <p:oleObj spid="_x0000_s9227" name="Equation" r:id="rId3" imgW="2387520" imgH="431640" progId="Equation.DSMT4">
                  <p:embed/>
                </p:oleObj>
              </mc:Choice>
              <mc:Fallback>
                <p:oleObj name="Equation" r:id="rId3" imgW="2387520" imgH="431640" progId="Equation.DSMT4">
                  <p:embed/>
                  <p:pic>
                    <p:nvPicPr>
                      <p:cNvPr id="56326" name="Object 6">
                        <a:extLst>
                          <a:ext uri="{FF2B5EF4-FFF2-40B4-BE49-F238E27FC236}">
                            <a16:creationId xmlns:a16="http://schemas.microsoft.com/office/drawing/2014/main" id="{0CB96C98-E2A9-4676-93AB-6E4357F27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706" y="3140968"/>
                        <a:ext cx="614997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checkerboard(across)">
                                      <p:cBhvr>
                                        <p:cTn id="7" dur="10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plus(in)">
                                      <p:cBhvr>
                                        <p:cTn id="12" dur="1000"/>
                                        <p:tgtEl>
                                          <p:spTgt spid="56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diamond(in)">
                                      <p:cBhvr>
                                        <p:cTn id="17" dur="20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a:extLst>
              <a:ext uri="{FF2B5EF4-FFF2-40B4-BE49-F238E27FC236}">
                <a16:creationId xmlns:a16="http://schemas.microsoft.com/office/drawing/2014/main" id="{17D26D37-E705-41EE-82CD-02EEB58C6A4E}"/>
              </a:ext>
            </a:extLst>
          </p:cNvPr>
          <p:cNvSpPr txBox="1">
            <a:spLocks noChangeArrowheads="1"/>
          </p:cNvSpPr>
          <p:nvPr/>
        </p:nvSpPr>
        <p:spPr bwMode="auto">
          <a:xfrm>
            <a:off x="832634" y="1400830"/>
            <a:ext cx="8286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二、模拟通信系统和数字通信系统</a:t>
            </a:r>
          </a:p>
        </p:txBody>
      </p:sp>
      <p:sp>
        <p:nvSpPr>
          <p:cNvPr id="62469" name="Rectangle 5">
            <a:extLst>
              <a:ext uri="{FF2B5EF4-FFF2-40B4-BE49-F238E27FC236}">
                <a16:creationId xmlns:a16="http://schemas.microsoft.com/office/drawing/2014/main" id="{48C9503D-D2E9-4BE4-BA7F-4B88042F834E}"/>
              </a:ext>
            </a:extLst>
          </p:cNvPr>
          <p:cNvSpPr>
            <a:spLocks noGrp="1" noChangeArrowheads="1"/>
          </p:cNvSpPr>
          <p:nvPr>
            <p:ph idx="1"/>
          </p:nvPr>
        </p:nvSpPr>
        <p:spPr>
          <a:xfrm>
            <a:off x="837105" y="2203102"/>
            <a:ext cx="7469790" cy="954107"/>
          </a:xfrm>
        </p:spPr>
        <p:txBody>
          <a:bodyPr/>
          <a:lstStyle/>
          <a:p>
            <a:pPr eaLnBrk="1" hangingPunct="1">
              <a:buClr>
                <a:schemeClr val="tx1"/>
              </a:buClr>
              <a:buFont typeface="Wingdings" panose="05000000000000000000" pitchFamily="2" charset="2"/>
              <a:buChar char="®"/>
            </a:pPr>
            <a:r>
              <a:rPr lang="en-US" altLang="zh-CN" dirty="0">
                <a:latin typeface="+mn-ea"/>
              </a:rPr>
              <a:t> </a:t>
            </a:r>
            <a:r>
              <a:rPr lang="zh-CN" altLang="en-US" dirty="0">
                <a:latin typeface="+mn-ea"/>
              </a:rPr>
              <a:t>根据信号的不同，通信系统可以分为数字通信系统和模拟通信系统。</a:t>
            </a:r>
          </a:p>
        </p:txBody>
      </p:sp>
      <p:sp>
        <p:nvSpPr>
          <p:cNvPr id="62470" name="Text Box 6">
            <a:extLst>
              <a:ext uri="{FF2B5EF4-FFF2-40B4-BE49-F238E27FC236}">
                <a16:creationId xmlns:a16="http://schemas.microsoft.com/office/drawing/2014/main" id="{EA5D4BFE-1E45-41F0-B845-D6A6A8D30521}"/>
              </a:ext>
            </a:extLst>
          </p:cNvPr>
          <p:cNvSpPr txBox="1">
            <a:spLocks noChangeArrowheads="1"/>
          </p:cNvSpPr>
          <p:nvPr/>
        </p:nvSpPr>
        <p:spPr bwMode="auto">
          <a:xfrm>
            <a:off x="857250" y="3573016"/>
            <a:ext cx="75514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0000"/>
              <a:buFont typeface="Wingdings" panose="05000000000000000000" pitchFamily="2" charset="2"/>
              <a:buChar char="®"/>
            </a:pPr>
            <a:r>
              <a:rPr lang="en-US" altLang="zh-CN" sz="2800" b="1" dirty="0">
                <a:latin typeface="+mn-ea"/>
                <a:ea typeface="+mn-ea"/>
              </a:rPr>
              <a:t> </a:t>
            </a:r>
            <a:r>
              <a:rPr lang="zh-CN" altLang="en-US" sz="2800" b="1" dirty="0">
                <a:latin typeface="+mn-ea"/>
                <a:ea typeface="+mn-ea"/>
              </a:rPr>
              <a:t>利用模拟信号传递信息的叫做模拟通信系统，利用数字信号传递信息的叫做数字通信系统</a:t>
            </a:r>
          </a:p>
        </p:txBody>
      </p:sp>
      <p:sp>
        <p:nvSpPr>
          <p:cNvPr id="62471" name="Text Box 7">
            <a:extLst>
              <a:ext uri="{FF2B5EF4-FFF2-40B4-BE49-F238E27FC236}">
                <a16:creationId xmlns:a16="http://schemas.microsoft.com/office/drawing/2014/main" id="{2AEB4720-E56A-42FB-87E8-E5B1E65A0561}"/>
              </a:ext>
            </a:extLst>
          </p:cNvPr>
          <p:cNvSpPr txBox="1">
            <a:spLocks noChangeArrowheads="1"/>
          </p:cNvSpPr>
          <p:nvPr/>
        </p:nvSpPr>
        <p:spPr bwMode="auto">
          <a:xfrm>
            <a:off x="865188" y="4933950"/>
            <a:ext cx="78304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0000"/>
              <a:buFont typeface="Wingdings" panose="05000000000000000000" pitchFamily="2" charset="2"/>
              <a:buChar char="®"/>
            </a:pPr>
            <a:r>
              <a:rPr lang="en-US" altLang="zh-CN" sz="2800" b="1">
                <a:latin typeface="+mn-ea"/>
                <a:ea typeface="+mn-ea"/>
              </a:rPr>
              <a:t> </a:t>
            </a:r>
            <a:r>
              <a:rPr lang="zh-CN" altLang="en-US" sz="2800" b="1">
                <a:latin typeface="+mn-ea"/>
                <a:ea typeface="+mn-ea"/>
              </a:rPr>
              <a:t>数字通信系统可分为数字电话通信系统和数字数据通信系统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slide(fromBottom)">
                                      <p:cBhvr>
                                        <p:cTn id="7" dur="1000"/>
                                        <p:tgtEl>
                                          <p:spTgt spid="62468"/>
                                        </p:tgtEl>
                                      </p:cBhvr>
                                    </p:animEffect>
                                  </p:childTnLst>
                                </p:cTn>
                              </p:par>
                            </p:childTnLst>
                          </p:cTn>
                        </p:par>
                        <p:par>
                          <p:cTn id="8" fill="hold" nodeType="afterGroup">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2469">
                                            <p:txEl>
                                              <p:pRg st="0" end="0"/>
                                            </p:txEl>
                                          </p:spTgt>
                                        </p:tgtEl>
                                        <p:attrNameLst>
                                          <p:attrName>style.visibility</p:attrName>
                                        </p:attrNameLst>
                                      </p:cBhvr>
                                      <p:to>
                                        <p:strVal val="visible"/>
                                      </p:to>
                                    </p:set>
                                    <p:animEffect transition="in" filter="slide(fromBottom)">
                                      <p:cBhvr>
                                        <p:cTn id="11" dur="1000"/>
                                        <p:tgtEl>
                                          <p:spTgt spid="6246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2470"/>
                                        </p:tgtEl>
                                        <p:attrNameLst>
                                          <p:attrName>style.visibility</p:attrName>
                                        </p:attrNameLst>
                                      </p:cBhvr>
                                      <p:to>
                                        <p:strVal val="visible"/>
                                      </p:to>
                                    </p:set>
                                    <p:animEffect transition="in" filter="slide(fromBottom)">
                                      <p:cBhvr>
                                        <p:cTn id="16" dur="1000"/>
                                        <p:tgtEl>
                                          <p:spTgt spid="624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2471"/>
                                        </p:tgtEl>
                                        <p:attrNameLst>
                                          <p:attrName>style.visibility</p:attrName>
                                        </p:attrNameLst>
                                      </p:cBhvr>
                                      <p:to>
                                        <p:strVal val="visible"/>
                                      </p:to>
                                    </p:set>
                                    <p:animEffect transition="in" filter="slide(fromBottom)">
                                      <p:cBhvr>
                                        <p:cTn id="21"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build="p"/>
      <p:bldP spid="62470" grpId="0"/>
      <p:bldP spid="624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a:extLst>
              <a:ext uri="{FF2B5EF4-FFF2-40B4-BE49-F238E27FC236}">
                <a16:creationId xmlns:a16="http://schemas.microsoft.com/office/drawing/2014/main" id="{22DCBEC9-A3A2-4D6F-B01A-3C96A41CECD2}"/>
              </a:ext>
            </a:extLst>
          </p:cNvPr>
          <p:cNvGraphicFramePr>
            <a:graphicFrameLocks noGrp="1" noChangeAspect="1"/>
          </p:cNvGraphicFramePr>
          <p:nvPr>
            <p:ph sz="half" idx="1"/>
            <p:extLst>
              <p:ext uri="{D42A27DB-BD31-4B8C-83A1-F6EECF244321}">
                <p14:modId xmlns:p14="http://schemas.microsoft.com/office/powerpoint/2010/main" val="2227669747"/>
              </p:ext>
            </p:extLst>
          </p:nvPr>
        </p:nvGraphicFramePr>
        <p:xfrm>
          <a:off x="1368846" y="1579068"/>
          <a:ext cx="6728273" cy="1513533"/>
        </p:xfrm>
        <a:graphic>
          <a:graphicData uri="http://schemas.openxmlformats.org/presentationml/2006/ole">
            <mc:AlternateContent xmlns:mc="http://schemas.openxmlformats.org/markup-compatibility/2006">
              <mc:Choice xmlns:v="urn:schemas-microsoft-com:vml" Requires="v">
                <p:oleObj spid="_x0000_s10260" name="Picture" r:id="rId3" imgW="3331800" imgH="749160" progId="Word.Picture.8">
                  <p:embed/>
                </p:oleObj>
              </mc:Choice>
              <mc:Fallback>
                <p:oleObj name="Picture" r:id="rId3" imgW="3331800" imgH="749160" progId="Word.Picture.8">
                  <p:embed/>
                  <p:pic>
                    <p:nvPicPr>
                      <p:cNvPr id="63493" name="Object 5">
                        <a:extLst>
                          <a:ext uri="{FF2B5EF4-FFF2-40B4-BE49-F238E27FC236}">
                            <a16:creationId xmlns:a16="http://schemas.microsoft.com/office/drawing/2014/main" id="{58B49FE2-9EE2-4EF8-AD90-89FE16288CE4}"/>
                          </a:ext>
                        </a:extLst>
                      </p:cNvPr>
                      <p:cNvPicPr>
                        <a:picLocks noChangeAspect="1" noChangeArrowheads="1"/>
                      </p:cNvPicPr>
                      <p:nvPr/>
                    </p:nvPicPr>
                    <p:blipFill>
                      <a:blip r:embed="rId4"/>
                      <a:srcRect/>
                      <a:stretch>
                        <a:fillRect/>
                      </a:stretch>
                    </p:blipFill>
                    <p:spPr bwMode="auto">
                      <a:xfrm>
                        <a:off x="1368846" y="1579068"/>
                        <a:ext cx="6728273" cy="1513533"/>
                      </a:xfrm>
                      <a:prstGeom prst="rect">
                        <a:avLst/>
                      </a:prstGeom>
                      <a:noFill/>
                      <a:ln>
                        <a:noFill/>
                      </a:ln>
                      <a:effectLst/>
                    </p:spPr>
                  </p:pic>
                </p:oleObj>
              </mc:Fallback>
            </mc:AlternateContent>
          </a:graphicData>
        </a:graphic>
      </p:graphicFrame>
      <p:grpSp>
        <p:nvGrpSpPr>
          <p:cNvPr id="6" name="Group 23">
            <a:extLst>
              <a:ext uri="{FF2B5EF4-FFF2-40B4-BE49-F238E27FC236}">
                <a16:creationId xmlns:a16="http://schemas.microsoft.com/office/drawing/2014/main" id="{0D47CDB7-A440-4A81-B48A-1EDBB612DA60}"/>
              </a:ext>
            </a:extLst>
          </p:cNvPr>
          <p:cNvGrpSpPr>
            <a:grpSpLocks/>
          </p:cNvGrpSpPr>
          <p:nvPr/>
        </p:nvGrpSpPr>
        <p:grpSpPr bwMode="auto">
          <a:xfrm>
            <a:off x="1874934" y="4243968"/>
            <a:ext cx="5616575" cy="2089150"/>
            <a:chOff x="1111" y="2296"/>
            <a:chExt cx="3538" cy="1316"/>
          </a:xfrm>
        </p:grpSpPr>
        <p:graphicFrame>
          <p:nvGraphicFramePr>
            <p:cNvPr id="7" name="Object 8">
              <a:extLst>
                <a:ext uri="{FF2B5EF4-FFF2-40B4-BE49-F238E27FC236}">
                  <a16:creationId xmlns:a16="http://schemas.microsoft.com/office/drawing/2014/main" id="{840D26BF-F12E-4167-9BC4-388EF43E3073}"/>
                </a:ext>
              </a:extLst>
            </p:cNvPr>
            <p:cNvGraphicFramePr>
              <a:graphicFrameLocks noChangeAspect="1"/>
            </p:cNvGraphicFramePr>
            <p:nvPr>
              <p:extLst>
                <p:ext uri="{D42A27DB-BD31-4B8C-83A1-F6EECF244321}">
                  <p14:modId xmlns:p14="http://schemas.microsoft.com/office/powerpoint/2010/main" val="4162091167"/>
                </p:ext>
              </p:extLst>
            </p:nvPr>
          </p:nvGraphicFramePr>
          <p:xfrm>
            <a:off x="1156" y="2296"/>
            <a:ext cx="3448" cy="776"/>
          </p:xfrm>
          <a:graphic>
            <a:graphicData uri="http://schemas.openxmlformats.org/presentationml/2006/ole">
              <mc:AlternateContent xmlns:mc="http://schemas.openxmlformats.org/markup-compatibility/2006">
                <mc:Choice xmlns:v="urn:schemas-microsoft-com:vml" Requires="v">
                  <p:oleObj spid="_x0000_s10261" name="Picture" r:id="rId5" imgW="3331800" imgH="749160" progId="Word.Picture.8">
                    <p:embed/>
                  </p:oleObj>
                </mc:Choice>
                <mc:Fallback>
                  <p:oleObj name="Picture" r:id="rId5" imgW="3331800" imgH="749160" progId="Word.Picture.8">
                    <p:embed/>
                    <p:pic>
                      <p:nvPicPr>
                        <p:cNvPr id="10243" name="Object 8">
                          <a:extLst>
                            <a:ext uri="{FF2B5EF4-FFF2-40B4-BE49-F238E27FC236}">
                              <a16:creationId xmlns:a16="http://schemas.microsoft.com/office/drawing/2014/main" id="{058EDA7A-F873-464C-A658-863A565028F1}"/>
                            </a:ext>
                          </a:extLst>
                        </p:cNvPr>
                        <p:cNvPicPr>
                          <a:picLocks noChangeAspect="1" noChangeArrowheads="1"/>
                        </p:cNvPicPr>
                        <p:nvPr/>
                      </p:nvPicPr>
                      <p:blipFill>
                        <a:blip r:embed="rId6"/>
                        <a:srcRect/>
                        <a:stretch>
                          <a:fillRect/>
                        </a:stretch>
                      </p:blipFill>
                      <p:spPr bwMode="auto">
                        <a:xfrm>
                          <a:off x="1156" y="2296"/>
                          <a:ext cx="3448" cy="776"/>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2">
              <a:extLst>
                <a:ext uri="{FF2B5EF4-FFF2-40B4-BE49-F238E27FC236}">
                  <a16:creationId xmlns:a16="http://schemas.microsoft.com/office/drawing/2014/main" id="{2C779951-5222-40FA-9E6A-E23A5BDE741B}"/>
                </a:ext>
              </a:extLst>
            </p:cNvPr>
            <p:cNvSpPr>
              <a:spLocks noChangeArrowheads="1"/>
            </p:cNvSpPr>
            <p:nvPr/>
          </p:nvSpPr>
          <p:spPr bwMode="auto">
            <a:xfrm>
              <a:off x="1111" y="3430"/>
              <a:ext cx="499"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rPr>
                <a:t>编码器</a:t>
              </a:r>
            </a:p>
          </p:txBody>
        </p:sp>
        <p:sp>
          <p:nvSpPr>
            <p:cNvPr id="9" name="Rectangle 13">
              <a:extLst>
                <a:ext uri="{FF2B5EF4-FFF2-40B4-BE49-F238E27FC236}">
                  <a16:creationId xmlns:a16="http://schemas.microsoft.com/office/drawing/2014/main" id="{EB32FACC-561B-431A-A505-4991ACF7B1C7}"/>
                </a:ext>
              </a:extLst>
            </p:cNvPr>
            <p:cNvSpPr>
              <a:spLocks noChangeArrowheads="1"/>
            </p:cNvSpPr>
            <p:nvPr/>
          </p:nvSpPr>
          <p:spPr bwMode="auto">
            <a:xfrm>
              <a:off x="1927" y="3430"/>
              <a:ext cx="454"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调制器</a:t>
              </a:r>
            </a:p>
          </p:txBody>
        </p:sp>
        <p:sp>
          <p:nvSpPr>
            <p:cNvPr id="10" name="Rectangle 14">
              <a:extLst>
                <a:ext uri="{FF2B5EF4-FFF2-40B4-BE49-F238E27FC236}">
                  <a16:creationId xmlns:a16="http://schemas.microsoft.com/office/drawing/2014/main" id="{8DD20236-C789-4323-92D0-1273ED0866D5}"/>
                </a:ext>
              </a:extLst>
            </p:cNvPr>
            <p:cNvSpPr>
              <a:spLocks noChangeArrowheads="1"/>
            </p:cNvSpPr>
            <p:nvPr/>
          </p:nvSpPr>
          <p:spPr bwMode="auto">
            <a:xfrm>
              <a:off x="2699"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信道</a:t>
              </a:r>
            </a:p>
          </p:txBody>
        </p:sp>
        <p:sp>
          <p:nvSpPr>
            <p:cNvPr id="11" name="Rectangle 15">
              <a:extLst>
                <a:ext uri="{FF2B5EF4-FFF2-40B4-BE49-F238E27FC236}">
                  <a16:creationId xmlns:a16="http://schemas.microsoft.com/office/drawing/2014/main" id="{D8B98510-6D36-4B66-9C0C-9F7F12A8D641}"/>
                </a:ext>
              </a:extLst>
            </p:cNvPr>
            <p:cNvSpPr>
              <a:spLocks noChangeArrowheads="1"/>
            </p:cNvSpPr>
            <p:nvPr/>
          </p:nvSpPr>
          <p:spPr bwMode="auto">
            <a:xfrm>
              <a:off x="3424"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解调器</a:t>
              </a:r>
            </a:p>
          </p:txBody>
        </p:sp>
        <p:sp>
          <p:nvSpPr>
            <p:cNvPr id="12" name="Rectangle 16">
              <a:extLst>
                <a:ext uri="{FF2B5EF4-FFF2-40B4-BE49-F238E27FC236}">
                  <a16:creationId xmlns:a16="http://schemas.microsoft.com/office/drawing/2014/main" id="{3186ABC4-470B-4D35-B36E-BAFC8B544C32}"/>
                </a:ext>
              </a:extLst>
            </p:cNvPr>
            <p:cNvSpPr>
              <a:spLocks noChangeArrowheads="1"/>
            </p:cNvSpPr>
            <p:nvPr/>
          </p:nvSpPr>
          <p:spPr bwMode="auto">
            <a:xfrm>
              <a:off x="4195"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rPr>
                <a:t>解码器</a:t>
              </a:r>
            </a:p>
          </p:txBody>
        </p:sp>
        <p:sp>
          <p:nvSpPr>
            <p:cNvPr id="13" name="Line 17">
              <a:extLst>
                <a:ext uri="{FF2B5EF4-FFF2-40B4-BE49-F238E27FC236}">
                  <a16:creationId xmlns:a16="http://schemas.microsoft.com/office/drawing/2014/main" id="{5A263E7A-678E-41F1-B3B9-CC9F5246D6D7}"/>
                </a:ext>
              </a:extLst>
            </p:cNvPr>
            <p:cNvSpPr>
              <a:spLocks noChangeShapeType="1"/>
            </p:cNvSpPr>
            <p:nvPr/>
          </p:nvSpPr>
          <p:spPr bwMode="auto">
            <a:xfrm>
              <a:off x="1610" y="3521"/>
              <a:ext cx="31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8">
              <a:extLst>
                <a:ext uri="{FF2B5EF4-FFF2-40B4-BE49-F238E27FC236}">
                  <a16:creationId xmlns:a16="http://schemas.microsoft.com/office/drawing/2014/main" id="{9AF63ED1-9814-472D-85AE-C5FE71B3C916}"/>
                </a:ext>
              </a:extLst>
            </p:cNvPr>
            <p:cNvSpPr>
              <a:spLocks noChangeShapeType="1"/>
            </p:cNvSpPr>
            <p:nvPr/>
          </p:nvSpPr>
          <p:spPr bwMode="auto">
            <a:xfrm>
              <a:off x="2381" y="3521"/>
              <a:ext cx="318"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9">
              <a:extLst>
                <a:ext uri="{FF2B5EF4-FFF2-40B4-BE49-F238E27FC236}">
                  <a16:creationId xmlns:a16="http://schemas.microsoft.com/office/drawing/2014/main" id="{7C6C7DD3-899D-43DC-9C2A-15D2DE20BDD7}"/>
                </a:ext>
              </a:extLst>
            </p:cNvPr>
            <p:cNvSpPr>
              <a:spLocks noChangeShapeType="1"/>
            </p:cNvSpPr>
            <p:nvPr/>
          </p:nvSpPr>
          <p:spPr bwMode="auto">
            <a:xfrm>
              <a:off x="3152" y="3521"/>
              <a:ext cx="272"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0">
              <a:extLst>
                <a:ext uri="{FF2B5EF4-FFF2-40B4-BE49-F238E27FC236}">
                  <a16:creationId xmlns:a16="http://schemas.microsoft.com/office/drawing/2014/main" id="{B409FF92-5597-4F06-B7F6-A7532B69CCC1}"/>
                </a:ext>
              </a:extLst>
            </p:cNvPr>
            <p:cNvSpPr>
              <a:spLocks noChangeShapeType="1"/>
            </p:cNvSpPr>
            <p:nvPr/>
          </p:nvSpPr>
          <p:spPr bwMode="auto">
            <a:xfrm>
              <a:off x="3878" y="3521"/>
              <a:ext cx="31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1">
              <a:extLst>
                <a:ext uri="{FF2B5EF4-FFF2-40B4-BE49-F238E27FC236}">
                  <a16:creationId xmlns:a16="http://schemas.microsoft.com/office/drawing/2014/main" id="{C88E93CE-F0B4-4986-8CAD-2F5BC8E29D07}"/>
                </a:ext>
              </a:extLst>
            </p:cNvPr>
            <p:cNvSpPr>
              <a:spLocks noChangeShapeType="1"/>
            </p:cNvSpPr>
            <p:nvPr/>
          </p:nvSpPr>
          <p:spPr bwMode="auto">
            <a:xfrm flipH="1">
              <a:off x="1111" y="3022"/>
              <a:ext cx="726" cy="408"/>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2">
              <a:extLst>
                <a:ext uri="{FF2B5EF4-FFF2-40B4-BE49-F238E27FC236}">
                  <a16:creationId xmlns:a16="http://schemas.microsoft.com/office/drawing/2014/main" id="{F7D78821-67C4-47B1-816F-0C1397149649}"/>
                </a:ext>
              </a:extLst>
            </p:cNvPr>
            <p:cNvSpPr>
              <a:spLocks noChangeShapeType="1"/>
            </p:cNvSpPr>
            <p:nvPr/>
          </p:nvSpPr>
          <p:spPr bwMode="auto">
            <a:xfrm>
              <a:off x="3924" y="3022"/>
              <a:ext cx="725" cy="408"/>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左大括号 18">
            <a:extLst>
              <a:ext uri="{FF2B5EF4-FFF2-40B4-BE49-F238E27FC236}">
                <a16:creationId xmlns:a16="http://schemas.microsoft.com/office/drawing/2014/main" id="{273F8529-CE76-4973-9E0C-761B290A17CE}"/>
              </a:ext>
            </a:extLst>
          </p:cNvPr>
          <p:cNvSpPr/>
          <p:nvPr/>
        </p:nvSpPr>
        <p:spPr bwMode="auto">
          <a:xfrm rot="16200000">
            <a:off x="2392128" y="2700889"/>
            <a:ext cx="382205" cy="1129268"/>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0" name="左大括号 19">
            <a:extLst>
              <a:ext uri="{FF2B5EF4-FFF2-40B4-BE49-F238E27FC236}">
                <a16:creationId xmlns:a16="http://schemas.microsoft.com/office/drawing/2014/main" id="{39EC3BE6-C2B7-41BD-9DF6-08D804652264}"/>
              </a:ext>
            </a:extLst>
          </p:cNvPr>
          <p:cNvSpPr/>
          <p:nvPr/>
        </p:nvSpPr>
        <p:spPr bwMode="auto">
          <a:xfrm rot="16200000">
            <a:off x="6761861" y="2654641"/>
            <a:ext cx="382205" cy="1129268"/>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1" name="Rectangle 27">
            <a:extLst>
              <a:ext uri="{FF2B5EF4-FFF2-40B4-BE49-F238E27FC236}">
                <a16:creationId xmlns:a16="http://schemas.microsoft.com/office/drawing/2014/main" id="{FD7A814C-4F49-4201-89D5-877E4A428F2F}"/>
              </a:ext>
            </a:extLst>
          </p:cNvPr>
          <p:cNvSpPr>
            <a:spLocks noChangeArrowheads="1"/>
          </p:cNvSpPr>
          <p:nvPr/>
        </p:nvSpPr>
        <p:spPr bwMode="auto">
          <a:xfrm>
            <a:off x="2170759" y="3410378"/>
            <a:ext cx="8699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8"/>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发送端</a:t>
            </a:r>
          </a:p>
        </p:txBody>
      </p:sp>
      <p:sp>
        <p:nvSpPr>
          <p:cNvPr id="22" name="Rectangle 28">
            <a:extLst>
              <a:ext uri="{FF2B5EF4-FFF2-40B4-BE49-F238E27FC236}">
                <a16:creationId xmlns:a16="http://schemas.microsoft.com/office/drawing/2014/main" id="{A5B37F09-1440-4A93-8D46-D935EBB2178D}"/>
              </a:ext>
            </a:extLst>
          </p:cNvPr>
          <p:cNvSpPr>
            <a:spLocks noChangeArrowheads="1"/>
          </p:cNvSpPr>
          <p:nvPr/>
        </p:nvSpPr>
        <p:spPr bwMode="auto">
          <a:xfrm>
            <a:off x="6574827" y="3398482"/>
            <a:ext cx="933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8"/>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接收端 </a:t>
            </a:r>
          </a:p>
        </p:txBody>
      </p:sp>
      <p:sp>
        <p:nvSpPr>
          <p:cNvPr id="24" name="Rectangle 10">
            <a:extLst>
              <a:ext uri="{FF2B5EF4-FFF2-40B4-BE49-F238E27FC236}">
                <a16:creationId xmlns:a16="http://schemas.microsoft.com/office/drawing/2014/main" id="{A145652D-9592-4959-BD08-9CCA8C6699A8}"/>
              </a:ext>
            </a:extLst>
          </p:cNvPr>
          <p:cNvSpPr>
            <a:spLocks noChangeArrowheads="1"/>
          </p:cNvSpPr>
          <p:nvPr/>
        </p:nvSpPr>
        <p:spPr bwMode="auto">
          <a:xfrm>
            <a:off x="971550" y="1137771"/>
            <a:ext cx="3600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altLang="zh-CN" sz="2800" dirty="0">
                <a:latin typeface="+mn-ea"/>
                <a:ea typeface="+mn-ea"/>
              </a:rPr>
              <a:t>1.</a:t>
            </a:r>
            <a:r>
              <a:rPr lang="zh-CN" altLang="en-US" sz="2800" dirty="0">
                <a:latin typeface="+mn-ea"/>
                <a:ea typeface="+mn-ea"/>
              </a:rPr>
              <a:t>通信系统模型</a:t>
            </a:r>
          </a:p>
        </p:txBody>
      </p:sp>
      <p:grpSp>
        <p:nvGrpSpPr>
          <p:cNvPr id="28" name="组合 27">
            <a:extLst>
              <a:ext uri="{FF2B5EF4-FFF2-40B4-BE49-F238E27FC236}">
                <a16:creationId xmlns:a16="http://schemas.microsoft.com/office/drawing/2014/main" id="{48018A92-725B-4840-9419-12802D85189D}"/>
              </a:ext>
            </a:extLst>
          </p:cNvPr>
          <p:cNvGrpSpPr/>
          <p:nvPr/>
        </p:nvGrpSpPr>
        <p:grpSpPr>
          <a:xfrm>
            <a:off x="4342953" y="3129768"/>
            <a:ext cx="869951" cy="1091750"/>
            <a:chOff x="4342953" y="3129768"/>
            <a:chExt cx="869951" cy="1091750"/>
          </a:xfrm>
        </p:grpSpPr>
        <p:sp>
          <p:nvSpPr>
            <p:cNvPr id="26" name="箭头: 下 25">
              <a:extLst>
                <a:ext uri="{FF2B5EF4-FFF2-40B4-BE49-F238E27FC236}">
                  <a16:creationId xmlns:a16="http://schemas.microsoft.com/office/drawing/2014/main" id="{3174F4E1-4281-4B5F-8D35-5ED9F79C0BA9}"/>
                </a:ext>
              </a:extLst>
            </p:cNvPr>
            <p:cNvSpPr/>
            <p:nvPr/>
          </p:nvSpPr>
          <p:spPr bwMode="auto">
            <a:xfrm>
              <a:off x="4342953" y="3129768"/>
              <a:ext cx="869951" cy="1091750"/>
            </a:xfrm>
            <a:prstGeom prst="downArrow">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7" name="文本框 26">
              <a:extLst>
                <a:ext uri="{FF2B5EF4-FFF2-40B4-BE49-F238E27FC236}">
                  <a16:creationId xmlns:a16="http://schemas.microsoft.com/office/drawing/2014/main" id="{6D5193BA-F1FD-47D8-8FB9-CE56DC338453}"/>
                </a:ext>
              </a:extLst>
            </p:cNvPr>
            <p:cNvSpPr txBox="1"/>
            <p:nvPr/>
          </p:nvSpPr>
          <p:spPr>
            <a:xfrm>
              <a:off x="4491098" y="3176816"/>
              <a:ext cx="553998" cy="810044"/>
            </a:xfrm>
            <a:prstGeom prst="rect">
              <a:avLst/>
            </a:prstGeom>
            <a:noFill/>
          </p:spPr>
          <p:txBody>
            <a:bodyPr vert="eaVert" wrap="square" rtlCol="0">
              <a:spAutoFit/>
            </a:bodyPr>
            <a:lstStyle/>
            <a:p>
              <a:r>
                <a:rPr lang="zh-CN" altLang="en-US" sz="2400" dirty="0">
                  <a:solidFill>
                    <a:schemeClr val="bg1"/>
                  </a:solidFill>
                </a:rPr>
                <a:t>细化</a:t>
              </a:r>
            </a:p>
          </p:txBody>
        </p:sp>
      </p:grpSp>
    </p:spTree>
    <p:extLst>
      <p:ext uri="{BB962C8B-B14F-4D97-AF65-F5344CB8AC3E}">
        <p14:creationId xmlns:p14="http://schemas.microsoft.com/office/powerpoint/2010/main" val="1530201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1000"/>
                                        <p:tgtEl>
                                          <p:spTgt spid="2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52" name="Rectangle 24">
            <a:extLst>
              <a:ext uri="{FF2B5EF4-FFF2-40B4-BE49-F238E27FC236}">
                <a16:creationId xmlns:a16="http://schemas.microsoft.com/office/drawing/2014/main" id="{C300628A-04D5-4CCE-810E-DAAF558BC0FF}"/>
              </a:ext>
            </a:extLst>
          </p:cNvPr>
          <p:cNvSpPr>
            <a:spLocks noChangeArrowheads="1"/>
          </p:cNvSpPr>
          <p:nvPr/>
        </p:nvSpPr>
        <p:spPr bwMode="auto">
          <a:xfrm>
            <a:off x="419571" y="1700808"/>
            <a:ext cx="8190557" cy="408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l"/>
            </a:pPr>
            <a:r>
              <a:rPr lang="zh-CN" altLang="en-US" sz="2400" dirty="0">
                <a:latin typeface="+mn-ea"/>
                <a:ea typeface="+mn-ea"/>
              </a:rPr>
              <a:t>信源：把各种信息转换成原始物理信号，如计算机，</a:t>
            </a:r>
            <a:r>
              <a:rPr lang="en-US" altLang="zh-CN" sz="2400" dirty="0">
                <a:latin typeface="+mn-ea"/>
                <a:ea typeface="+mn-ea"/>
              </a:rPr>
              <a:t>FAX</a:t>
            </a:r>
            <a:r>
              <a:rPr lang="zh-CN" altLang="en-US" sz="2400" dirty="0">
                <a:latin typeface="+mn-ea"/>
                <a:ea typeface="+mn-ea"/>
              </a:rPr>
              <a:t>，电话机等。</a:t>
            </a:r>
          </a:p>
          <a:p>
            <a:pPr algn="l" eaLnBrk="1" hangingPunct="1">
              <a:lnSpc>
                <a:spcPct val="130000"/>
              </a:lnSpc>
              <a:buFont typeface="Wingdings" panose="05000000000000000000" pitchFamily="2" charset="2"/>
              <a:buChar char="l"/>
            </a:pPr>
            <a:r>
              <a:rPr lang="zh-CN" altLang="en-US" sz="2400" dirty="0">
                <a:latin typeface="+mn-ea"/>
                <a:ea typeface="+mn-ea"/>
              </a:rPr>
              <a:t>变换器：将原始物理信号转换成适合在信道上传输的信号，如</a:t>
            </a:r>
            <a:r>
              <a:rPr lang="en-US" altLang="zh-CN" sz="2400" dirty="0">
                <a:latin typeface="+mn-ea"/>
                <a:ea typeface="+mn-ea"/>
              </a:rPr>
              <a:t>MODEM,TA,</a:t>
            </a:r>
            <a:r>
              <a:rPr lang="zh-CN" altLang="en-US" sz="2400" dirty="0">
                <a:latin typeface="+mn-ea"/>
                <a:ea typeface="+mn-ea"/>
              </a:rPr>
              <a:t>光电转换器等。</a:t>
            </a:r>
          </a:p>
          <a:p>
            <a:pPr algn="l" eaLnBrk="1" hangingPunct="1">
              <a:lnSpc>
                <a:spcPct val="130000"/>
              </a:lnSpc>
              <a:buFont typeface="Wingdings" panose="05000000000000000000" pitchFamily="2" charset="2"/>
              <a:buChar char="l"/>
            </a:pPr>
            <a:r>
              <a:rPr lang="zh-CN" altLang="en-US" sz="2400" dirty="0">
                <a:latin typeface="+mn-ea"/>
                <a:ea typeface="+mn-ea"/>
              </a:rPr>
              <a:t>信道：传输信号的一条通路。通常一条物理线路可构成一个或多个信道。</a:t>
            </a:r>
          </a:p>
          <a:p>
            <a:pPr algn="l" eaLnBrk="1" hangingPunct="1">
              <a:lnSpc>
                <a:spcPct val="130000"/>
              </a:lnSpc>
              <a:buFont typeface="Wingdings" panose="05000000000000000000" pitchFamily="2" charset="2"/>
              <a:buChar char="l"/>
            </a:pPr>
            <a:r>
              <a:rPr lang="zh-CN" altLang="en-US" sz="2400" dirty="0">
                <a:latin typeface="+mn-ea"/>
                <a:ea typeface="+mn-ea"/>
              </a:rPr>
              <a:t>噪声源：信道自身的噪声以及周围环境对信道的干扰。如热噪声，闪电，强电磁场干扰等。</a:t>
            </a:r>
          </a:p>
        </p:txBody>
      </p:sp>
      <p:sp>
        <p:nvSpPr>
          <p:cNvPr id="2" name="标题 1">
            <a:extLst>
              <a:ext uri="{FF2B5EF4-FFF2-40B4-BE49-F238E27FC236}">
                <a16:creationId xmlns:a16="http://schemas.microsoft.com/office/drawing/2014/main" id="{947DB1BA-E474-4866-8843-21AF93A17EF9}"/>
              </a:ext>
            </a:extLst>
          </p:cNvPr>
          <p:cNvSpPr>
            <a:spLocks noGrp="1"/>
          </p:cNvSpPr>
          <p:nvPr>
            <p:ph type="title"/>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13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13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13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1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96A353-3EE7-463F-B172-028CCC03826D}"/>
              </a:ext>
            </a:extLst>
          </p:cNvPr>
          <p:cNvSpPr>
            <a:spLocks noGrp="1" noChangeArrowheads="1"/>
          </p:cNvSpPr>
          <p:nvPr>
            <p:ph type="title"/>
          </p:nvPr>
        </p:nvSpPr>
        <p:spPr/>
        <p:txBody>
          <a:bodyPr/>
          <a:lstStyle/>
          <a:p>
            <a:pPr eaLnBrk="1" hangingPunct="1"/>
            <a:r>
              <a:rPr lang="zh-CN" altLang="en-US"/>
              <a:t>数字通信的优点 </a:t>
            </a:r>
          </a:p>
        </p:txBody>
      </p:sp>
      <p:sp>
        <p:nvSpPr>
          <p:cNvPr id="654339" name="Rectangle 3">
            <a:extLst>
              <a:ext uri="{FF2B5EF4-FFF2-40B4-BE49-F238E27FC236}">
                <a16:creationId xmlns:a16="http://schemas.microsoft.com/office/drawing/2014/main" id="{51B91DFC-942E-4E88-8732-64DB93BF3A44}"/>
              </a:ext>
            </a:extLst>
          </p:cNvPr>
          <p:cNvSpPr>
            <a:spLocks noGrp="1" noChangeArrowheads="1"/>
          </p:cNvSpPr>
          <p:nvPr>
            <p:ph type="body" idx="1"/>
          </p:nvPr>
        </p:nvSpPr>
        <p:spPr>
          <a:xfrm>
            <a:off x="914400" y="1196975"/>
            <a:ext cx="7391400" cy="4832350"/>
          </a:xfrm>
        </p:spPr>
        <p:txBody>
          <a:bodyPr/>
          <a:lstStyle/>
          <a:p>
            <a:pPr marL="533400" indent="-533400" eaLnBrk="1" hangingPunct="1"/>
            <a:r>
              <a:rPr lang="zh-CN" altLang="en-US" dirty="0"/>
              <a:t>抗干扰能力强。</a:t>
            </a:r>
          </a:p>
          <a:p>
            <a:pPr marL="533400" indent="-533400" eaLnBrk="1" hangingPunct="1"/>
            <a:r>
              <a:rPr lang="zh-CN" altLang="en-US" dirty="0"/>
              <a:t>适合远距离传输。</a:t>
            </a:r>
          </a:p>
          <a:p>
            <a:pPr marL="842963" lvl="1" indent="-457200" eaLnBrk="1" hangingPunct="1"/>
            <a:r>
              <a:rPr lang="zh-CN" altLang="en-US" dirty="0"/>
              <a:t>因为在远距离传输过程中，可通过中继器对信号进行放大，整形，避免由于干扰而产生的积累效应。</a:t>
            </a:r>
          </a:p>
          <a:p>
            <a:pPr marL="533400" indent="-533400" eaLnBrk="1" hangingPunct="1"/>
            <a:r>
              <a:rPr lang="zh-CN" altLang="en-US" dirty="0"/>
              <a:t>安全保密性好。</a:t>
            </a:r>
          </a:p>
          <a:p>
            <a:pPr marL="842963" lvl="1" indent="-457200" eaLnBrk="1" hangingPunct="1"/>
            <a:r>
              <a:rPr lang="zh-CN" altLang="en-US" dirty="0"/>
              <a:t>可采用复杂的加密技术对数字信号进行加密处理，有效的防止非法者窃取信息。</a:t>
            </a:r>
          </a:p>
          <a:p>
            <a:pPr marL="533400" indent="-533400" eaLnBrk="1" hangingPunct="1"/>
            <a:r>
              <a:rPr lang="zh-CN" altLang="en-US" dirty="0"/>
              <a:t>适合多媒体信息传输。</a:t>
            </a:r>
          </a:p>
          <a:p>
            <a:pPr marL="842963" lvl="1" indent="-457200" eaLnBrk="1" hangingPunct="1"/>
            <a:r>
              <a:rPr lang="zh-CN" altLang="en-US" dirty="0"/>
              <a:t>文字、语音、图像、视频等信息都可以统一转换成数字信号进行传输。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33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4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43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BF147F66-28A8-4DF1-876F-81CDCB7629F2}"/>
              </a:ext>
            </a:extLst>
          </p:cNvPr>
          <p:cNvSpPr txBox="1">
            <a:spLocks noChangeArrowheads="1"/>
          </p:cNvSpPr>
          <p:nvPr/>
        </p:nvSpPr>
        <p:spPr bwMode="auto">
          <a:xfrm>
            <a:off x="827584" y="1360585"/>
            <a:ext cx="3455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数据传输类型</a:t>
            </a:r>
          </a:p>
        </p:txBody>
      </p:sp>
      <p:sp>
        <p:nvSpPr>
          <p:cNvPr id="66565" name="Rectangle 5">
            <a:extLst>
              <a:ext uri="{FF2B5EF4-FFF2-40B4-BE49-F238E27FC236}">
                <a16:creationId xmlns:a16="http://schemas.microsoft.com/office/drawing/2014/main" id="{AF6D6D41-39BC-474E-ABA7-D8DF9EF02AA8}"/>
              </a:ext>
            </a:extLst>
          </p:cNvPr>
          <p:cNvSpPr>
            <a:spLocks noGrp="1" noChangeArrowheads="1"/>
          </p:cNvSpPr>
          <p:nvPr>
            <p:ph idx="1"/>
          </p:nvPr>
        </p:nvSpPr>
        <p:spPr>
          <a:xfrm>
            <a:off x="758825" y="2060848"/>
            <a:ext cx="7591425" cy="1815882"/>
          </a:xfrm>
        </p:spPr>
        <p:txBody>
          <a:bodyPr/>
          <a:lstStyle/>
          <a:p>
            <a:pPr eaLnBrk="1" hangingPunct="1">
              <a:buFont typeface="Wingdings" panose="05000000000000000000" pitchFamily="2" charset="2"/>
              <a:buChar char="®"/>
            </a:pPr>
            <a:r>
              <a:rPr lang="zh-CN" altLang="en-US" dirty="0">
                <a:latin typeface="+mn-ea"/>
              </a:rPr>
              <a:t>数据在计算机中是以离散的二进制数字信号表示的，但在通信过程中，数据以何种方式表示，主要取决于选用的通信信道所允许传输的信号类型。</a:t>
            </a:r>
          </a:p>
        </p:txBody>
      </p:sp>
      <p:sp>
        <p:nvSpPr>
          <p:cNvPr id="66566" name="Text Box 6">
            <a:extLst>
              <a:ext uri="{FF2B5EF4-FFF2-40B4-BE49-F238E27FC236}">
                <a16:creationId xmlns:a16="http://schemas.microsoft.com/office/drawing/2014/main" id="{19F46489-90EF-4CCF-A58F-35DCCA1F8466}"/>
              </a:ext>
            </a:extLst>
          </p:cNvPr>
          <p:cNvSpPr txBox="1">
            <a:spLocks noChangeArrowheads="1"/>
          </p:cNvSpPr>
          <p:nvPr/>
        </p:nvSpPr>
        <p:spPr bwMode="auto">
          <a:xfrm>
            <a:off x="758825" y="4077072"/>
            <a:ext cx="7992814" cy="1815882"/>
          </a:xfrm>
          <a:prstGeom prst="rect">
            <a:avLst/>
          </a:prstGeom>
          <a:noFill/>
          <a:ln w="9525">
            <a:noFill/>
            <a:miter lim="800000"/>
            <a:headEnd/>
            <a:tailEnd/>
          </a:ln>
        </p:spPr>
        <p:txBody>
          <a:bodyPr wrap="square">
            <a:spAutoFit/>
          </a:bodyPr>
          <a:lstStyle/>
          <a:p>
            <a:pPr marL="342900" indent="-342900">
              <a:spcBef>
                <a:spcPct val="20000"/>
              </a:spcBef>
              <a:buClr>
                <a:schemeClr val="tx1"/>
              </a:buClr>
              <a:buSzPct val="75000"/>
              <a:buFont typeface="Wingdings" pitchFamily="2" charset="2"/>
              <a:buChar char="®"/>
              <a:defRPr/>
            </a:pPr>
            <a:r>
              <a:rPr lang="en-US" altLang="zh-CN" sz="2800" dirty="0">
                <a:latin typeface="+mn-ea"/>
                <a:ea typeface="+mn-ea"/>
              </a:rPr>
              <a:t> </a:t>
            </a:r>
            <a:r>
              <a:rPr lang="zh-CN" altLang="en-US" sz="2800" dirty="0">
                <a:latin typeface="+mn-ea"/>
                <a:ea typeface="+mn-ea"/>
              </a:rPr>
              <a:t>若选用的是模拟信道，它不能直接传输数字信号，需要在发送端将数字信号变换成模拟信号，在接收端再将模拟信号还原成数字信号，也就是所谓的调制和解调。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slide(fromBottom)">
                                      <p:cBhvr>
                                        <p:cTn id="7" dur="1000"/>
                                        <p:tgtEl>
                                          <p:spTgt spid="66564"/>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66565">
                                            <p:txEl>
                                              <p:pRg st="0" end="0"/>
                                            </p:txEl>
                                          </p:spTgt>
                                        </p:tgtEl>
                                        <p:attrNameLst>
                                          <p:attrName>style.visibility</p:attrName>
                                        </p:attrNameLst>
                                      </p:cBhvr>
                                      <p:to>
                                        <p:strVal val="visible"/>
                                      </p:to>
                                    </p:set>
                                    <p:animEffect transition="in" filter="wheel(4)">
                                      <p:cBhvr>
                                        <p:cTn id="11" dur="2000"/>
                                        <p:tgtEl>
                                          <p:spTgt spid="6656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6566"/>
                                        </p:tgtEl>
                                        <p:attrNameLst>
                                          <p:attrName>style.visibility</p:attrName>
                                        </p:attrNameLst>
                                      </p:cBhvr>
                                      <p:to>
                                        <p:strVal val="visible"/>
                                      </p:to>
                                    </p:set>
                                    <p:animEffect transition="in" filter="circle(in)">
                                      <p:cBhvr>
                                        <p:cTn id="16" dur="20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build="p"/>
      <p:bldP spid="665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5A5961-19DC-44F1-820F-BFA35DD0843D}"/>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17411" name="Rectangle 5">
            <a:extLst>
              <a:ext uri="{FF2B5EF4-FFF2-40B4-BE49-F238E27FC236}">
                <a16:creationId xmlns:a16="http://schemas.microsoft.com/office/drawing/2014/main" id="{21656B27-95DE-40B1-9422-43256555258D}"/>
              </a:ext>
            </a:extLst>
          </p:cNvPr>
          <p:cNvSpPr>
            <a:spLocks noChangeArrowheads="1"/>
          </p:cNvSpPr>
          <p:nvPr/>
        </p:nvSpPr>
        <p:spPr bwMode="auto">
          <a:xfrm>
            <a:off x="684213" y="1052513"/>
            <a:ext cx="4175125" cy="510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3.1 </a:t>
            </a:r>
            <a:r>
              <a:rPr lang="zh-CN" altLang="en-US" dirty="0"/>
              <a:t>基本概念</a:t>
            </a:r>
          </a:p>
          <a:p>
            <a:pPr lvl="1" eaLnBrk="1" hangingPunct="1">
              <a:buFont typeface="Wingdings" panose="05000000000000000000" pitchFamily="2" charset="2"/>
              <a:buChar char="l"/>
            </a:pPr>
            <a:r>
              <a:rPr lang="en-US" altLang="zh-CN" dirty="0"/>
              <a:t>3.1.1 </a:t>
            </a:r>
            <a:r>
              <a:rPr lang="zh-CN" altLang="en-US" dirty="0"/>
              <a:t>概念和术语</a:t>
            </a:r>
          </a:p>
          <a:p>
            <a:pPr lvl="1" eaLnBrk="1" hangingPunct="1">
              <a:buFont typeface="Wingdings" panose="05000000000000000000" pitchFamily="2" charset="2"/>
              <a:buChar char="l"/>
            </a:pPr>
            <a:r>
              <a:rPr lang="en-US" altLang="zh-CN" dirty="0"/>
              <a:t>3.1.2 </a:t>
            </a:r>
            <a:r>
              <a:rPr lang="zh-CN" altLang="en-US" dirty="0"/>
              <a:t>传输媒体</a:t>
            </a:r>
          </a:p>
          <a:p>
            <a:pPr lvl="1" eaLnBrk="1" hangingPunct="1">
              <a:buFont typeface="Wingdings" panose="05000000000000000000" pitchFamily="2" charset="2"/>
              <a:buChar char="l"/>
            </a:pPr>
            <a:r>
              <a:rPr lang="en-US" altLang="zh-CN" dirty="0"/>
              <a:t>3.1.3 </a:t>
            </a:r>
            <a:r>
              <a:rPr lang="zh-CN" altLang="en-US" dirty="0"/>
              <a:t>数据传输方式</a:t>
            </a:r>
          </a:p>
          <a:p>
            <a:pPr marL="195263" lvl="1" indent="-195263" eaLnBrk="1" hangingPunct="1">
              <a:buBlip>
                <a:blip r:embed="rId2"/>
              </a:buBlip>
            </a:pPr>
            <a:r>
              <a:rPr lang="en-US" altLang="zh-CN" sz="2800" dirty="0"/>
              <a:t>3.2 </a:t>
            </a:r>
            <a:r>
              <a:rPr lang="zh-CN" altLang="en-US" sz="2800" dirty="0"/>
              <a:t>数字通信主要过程</a:t>
            </a:r>
          </a:p>
          <a:p>
            <a:pPr lvl="1" eaLnBrk="1" hangingPunct="1">
              <a:buFont typeface="Wingdings" panose="05000000000000000000" pitchFamily="2" charset="2"/>
              <a:buChar char="l"/>
            </a:pPr>
            <a:r>
              <a:rPr lang="en-US" altLang="zh-CN" dirty="0"/>
              <a:t>3.2.1 </a:t>
            </a:r>
            <a:r>
              <a:rPr lang="zh-CN" altLang="en-US" dirty="0"/>
              <a:t>信源编码</a:t>
            </a:r>
          </a:p>
          <a:p>
            <a:pPr lvl="1" eaLnBrk="1" hangingPunct="1">
              <a:buFont typeface="Wingdings" panose="05000000000000000000" pitchFamily="2" charset="2"/>
              <a:buChar char="l"/>
            </a:pPr>
            <a:r>
              <a:rPr lang="en-US" altLang="zh-CN" dirty="0"/>
              <a:t>3.2.2 </a:t>
            </a:r>
            <a:r>
              <a:rPr lang="zh-CN" altLang="en-US" dirty="0"/>
              <a:t>信道编码 </a:t>
            </a:r>
          </a:p>
          <a:p>
            <a:pPr lvl="1" eaLnBrk="1" hangingPunct="1">
              <a:buFont typeface="Wingdings" panose="05000000000000000000" pitchFamily="2" charset="2"/>
              <a:buChar char="l"/>
            </a:pPr>
            <a:r>
              <a:rPr lang="en-US" altLang="zh-CN" dirty="0"/>
              <a:t>3.2.3 </a:t>
            </a:r>
            <a:r>
              <a:rPr lang="zh-CN" altLang="en-US" dirty="0"/>
              <a:t>数字调制</a:t>
            </a:r>
            <a:endParaRPr lang="en-US" altLang="zh-CN" dirty="0"/>
          </a:p>
          <a:p>
            <a:pPr marL="195263" lvl="1" indent="-195263" eaLnBrk="1" hangingPunct="1">
              <a:buBlip>
                <a:blip r:embed="rId2"/>
              </a:buBlip>
            </a:pPr>
            <a:r>
              <a:rPr lang="en-US" altLang="zh-CN" sz="2800" dirty="0"/>
              <a:t>3.3 </a:t>
            </a:r>
            <a:r>
              <a:rPr lang="zh-CN" altLang="en-US" sz="2800" dirty="0"/>
              <a:t>多路复用技术</a:t>
            </a:r>
            <a:endParaRPr lang="en-US" altLang="zh-CN" sz="2800" dirty="0"/>
          </a:p>
          <a:p>
            <a:pPr lvl="1" eaLnBrk="1" hangingPunct="1">
              <a:buFont typeface="Wingdings" panose="05000000000000000000" pitchFamily="2" charset="2"/>
              <a:buChar char="l"/>
            </a:pPr>
            <a:r>
              <a:rPr lang="en-US" altLang="zh-CN" dirty="0"/>
              <a:t>3.3.1 </a:t>
            </a:r>
            <a:r>
              <a:rPr lang="zh-CN" altLang="en-US" dirty="0"/>
              <a:t>频分复用</a:t>
            </a:r>
            <a:endParaRPr lang="en-US" altLang="zh-CN" dirty="0"/>
          </a:p>
          <a:p>
            <a:pPr lvl="1" eaLnBrk="1" hangingPunct="1">
              <a:buFont typeface="Wingdings" panose="05000000000000000000" pitchFamily="2" charset="2"/>
              <a:buChar char="l"/>
            </a:pPr>
            <a:r>
              <a:rPr lang="en-US" altLang="zh-CN" dirty="0"/>
              <a:t>3.3.2 </a:t>
            </a:r>
            <a:r>
              <a:rPr lang="zh-CN" altLang="en-US" dirty="0"/>
              <a:t>时分复用</a:t>
            </a:r>
            <a:endParaRPr lang="en-US" altLang="zh-CN" dirty="0"/>
          </a:p>
        </p:txBody>
      </p:sp>
      <p:sp>
        <p:nvSpPr>
          <p:cNvPr id="17412" name="Rectangle 7">
            <a:extLst>
              <a:ext uri="{FF2B5EF4-FFF2-40B4-BE49-F238E27FC236}">
                <a16:creationId xmlns:a16="http://schemas.microsoft.com/office/drawing/2014/main" id="{F459039E-E483-47E4-8657-8001ADE94177}"/>
              </a:ext>
            </a:extLst>
          </p:cNvPr>
          <p:cNvSpPr>
            <a:spLocks noChangeArrowheads="1"/>
          </p:cNvSpPr>
          <p:nvPr/>
        </p:nvSpPr>
        <p:spPr bwMode="auto">
          <a:xfrm>
            <a:off x="4793887" y="1052513"/>
            <a:ext cx="3960812" cy="548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eaLnBrk="1" hangingPunct="1">
              <a:buFont typeface="Wingdings" panose="05000000000000000000" pitchFamily="2" charset="2"/>
              <a:buChar char="l"/>
            </a:pPr>
            <a:r>
              <a:rPr lang="en-US" altLang="zh-CN" dirty="0"/>
              <a:t>3.3.3 </a:t>
            </a:r>
            <a:r>
              <a:rPr lang="zh-CN" altLang="en-US" dirty="0"/>
              <a:t>码分复用</a:t>
            </a:r>
            <a:endParaRPr lang="en-US" altLang="zh-CN" dirty="0"/>
          </a:p>
          <a:p>
            <a:pPr lvl="1" eaLnBrk="1" hangingPunct="1">
              <a:buFont typeface="Wingdings" panose="05000000000000000000" pitchFamily="2" charset="2"/>
              <a:buChar char="l"/>
            </a:pPr>
            <a:r>
              <a:rPr lang="en-US" altLang="zh-CN" dirty="0"/>
              <a:t>3.3.4 </a:t>
            </a:r>
            <a:r>
              <a:rPr lang="zh-CN" altLang="en-US" dirty="0"/>
              <a:t>波分复用</a:t>
            </a:r>
            <a:endParaRPr lang="en-US" altLang="zh-CN" dirty="0"/>
          </a:p>
          <a:p>
            <a:pPr marL="195263" lvl="1" indent="-195263" eaLnBrk="1" hangingPunct="1">
              <a:buBlip>
                <a:blip r:embed="rId2"/>
              </a:buBlip>
            </a:pPr>
            <a:r>
              <a:rPr lang="en-US" altLang="zh-CN" sz="2800" dirty="0"/>
              <a:t>3.4 </a:t>
            </a:r>
            <a:r>
              <a:rPr lang="zh-CN" altLang="en-US" sz="2800" dirty="0"/>
              <a:t>宽带接入技术</a:t>
            </a:r>
            <a:endParaRPr lang="en-US" altLang="zh-CN" sz="2800" dirty="0"/>
          </a:p>
          <a:p>
            <a:pPr lvl="1" eaLnBrk="1" hangingPunct="1">
              <a:buFont typeface="Wingdings" panose="05000000000000000000" pitchFamily="2" charset="2"/>
              <a:buChar char="l"/>
            </a:pPr>
            <a:r>
              <a:rPr lang="en-US" altLang="zh-CN" dirty="0"/>
              <a:t>3.4.1 </a:t>
            </a:r>
            <a:r>
              <a:rPr lang="zh-CN" altLang="en-US" dirty="0"/>
              <a:t>用户数字线技术</a:t>
            </a:r>
          </a:p>
          <a:p>
            <a:pPr lvl="1" eaLnBrk="1" hangingPunct="1">
              <a:buFont typeface="Wingdings" panose="05000000000000000000" pitchFamily="2" charset="2"/>
              <a:buChar char="l"/>
            </a:pPr>
            <a:r>
              <a:rPr lang="en-US" altLang="zh-CN" dirty="0"/>
              <a:t>3.4.2  </a:t>
            </a:r>
            <a:r>
              <a:rPr lang="zh-CN" altLang="en-US" dirty="0"/>
              <a:t>光纤同轴混合网</a:t>
            </a:r>
            <a:endParaRPr lang="en-US" altLang="zh-CN" dirty="0"/>
          </a:p>
          <a:p>
            <a:pPr lvl="1" eaLnBrk="1" hangingPunct="1">
              <a:buFont typeface="Wingdings" panose="05000000000000000000" pitchFamily="2" charset="2"/>
              <a:buChar char="l"/>
            </a:pPr>
            <a:r>
              <a:rPr lang="en-US" altLang="zh-CN" dirty="0"/>
              <a:t>3.4.3 </a:t>
            </a:r>
            <a:r>
              <a:rPr lang="zh-CN" altLang="en-US" dirty="0"/>
              <a:t>无线接入技术</a:t>
            </a:r>
            <a:endParaRPr lang="en-US" altLang="zh-CN" dirty="0"/>
          </a:p>
          <a:p>
            <a:pPr lvl="1" eaLnBrk="1" hangingPunct="1">
              <a:buFont typeface="Wingdings" panose="05000000000000000000" pitchFamily="2" charset="2"/>
              <a:buChar char="l"/>
            </a:pPr>
            <a:r>
              <a:rPr lang="en-US" altLang="zh-CN" dirty="0"/>
              <a:t>3.4.4  </a:t>
            </a:r>
            <a:r>
              <a:rPr lang="en-US" altLang="zh-CN" dirty="0" err="1"/>
              <a:t>FTTx</a:t>
            </a:r>
            <a:r>
              <a:rPr lang="en-US" altLang="zh-CN" dirty="0"/>
              <a:t> </a:t>
            </a:r>
            <a:r>
              <a:rPr lang="zh-CN" altLang="en-US" dirty="0"/>
              <a:t>技术 </a:t>
            </a:r>
            <a:endParaRPr lang="en-US" altLang="zh-CN" dirty="0"/>
          </a:p>
          <a:p>
            <a:pPr eaLnBrk="1" hangingPunct="1"/>
            <a:r>
              <a:rPr lang="en-US" altLang="zh-CN" dirty="0"/>
              <a:t>3.5 </a:t>
            </a:r>
            <a:r>
              <a:rPr lang="zh-CN" altLang="en-US" dirty="0"/>
              <a:t>物理层协议</a:t>
            </a:r>
          </a:p>
          <a:p>
            <a:pPr lvl="1" eaLnBrk="1" hangingPunct="1">
              <a:buFont typeface="Wingdings" panose="05000000000000000000" pitchFamily="2" charset="2"/>
              <a:buChar char="l"/>
            </a:pPr>
            <a:r>
              <a:rPr lang="en-US" altLang="zh-CN" dirty="0"/>
              <a:t>3.2.1</a:t>
            </a:r>
            <a:r>
              <a:rPr lang="zh-CN" altLang="en-US" dirty="0"/>
              <a:t>物理层协议在通信系统中的地位</a:t>
            </a:r>
          </a:p>
          <a:p>
            <a:pPr lvl="1" eaLnBrk="1" hangingPunct="1">
              <a:buFont typeface="Wingdings" panose="05000000000000000000" pitchFamily="2" charset="2"/>
              <a:buChar char="l"/>
            </a:pPr>
            <a:r>
              <a:rPr lang="en-US" altLang="zh-CN" dirty="0"/>
              <a:t>3.2.2 </a:t>
            </a:r>
            <a:r>
              <a:rPr lang="zh-CN" altLang="en-US" dirty="0"/>
              <a:t>四类物理层协议</a:t>
            </a:r>
          </a:p>
          <a:p>
            <a:pPr eaLnBrk="1" hangingPunct="1"/>
            <a:r>
              <a:rPr lang="en-US" altLang="zh-CN" dirty="0"/>
              <a:t>3.6 </a:t>
            </a:r>
            <a:r>
              <a:rPr lang="zh-CN" altLang="en-US" dirty="0"/>
              <a:t>物理层协议举例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a:extLst>
              <a:ext uri="{FF2B5EF4-FFF2-40B4-BE49-F238E27FC236}">
                <a16:creationId xmlns:a16="http://schemas.microsoft.com/office/drawing/2014/main" id="{2A1607D9-AB93-4115-87C0-401ABC322EC2}"/>
              </a:ext>
            </a:extLst>
          </p:cNvPr>
          <p:cNvSpPr txBox="1">
            <a:spLocks noChangeArrowheads="1"/>
          </p:cNvSpPr>
          <p:nvPr/>
        </p:nvSpPr>
        <p:spPr bwMode="auto">
          <a:xfrm>
            <a:off x="735012" y="1268760"/>
            <a:ext cx="4464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三、通信系统性能指标</a:t>
            </a:r>
          </a:p>
        </p:txBody>
      </p:sp>
      <p:sp>
        <p:nvSpPr>
          <p:cNvPr id="67589" name="Rectangle 5">
            <a:extLst>
              <a:ext uri="{FF2B5EF4-FFF2-40B4-BE49-F238E27FC236}">
                <a16:creationId xmlns:a16="http://schemas.microsoft.com/office/drawing/2014/main" id="{E05C1DFB-5ED8-4DF1-9B01-7850DB326029}"/>
              </a:ext>
            </a:extLst>
          </p:cNvPr>
          <p:cNvSpPr>
            <a:spLocks noGrp="1" noChangeArrowheads="1"/>
          </p:cNvSpPr>
          <p:nvPr>
            <p:ph idx="1"/>
          </p:nvPr>
        </p:nvSpPr>
        <p:spPr>
          <a:xfrm>
            <a:off x="735012" y="2564904"/>
            <a:ext cx="7673975" cy="1384995"/>
          </a:xfrm>
        </p:spPr>
        <p:txBody>
          <a:bodyPr/>
          <a:lstStyle/>
          <a:p>
            <a:pPr eaLnBrk="1" hangingPunct="1"/>
            <a:r>
              <a:rPr lang="en-US" altLang="zh-CN" dirty="0">
                <a:latin typeface="+mn-ea"/>
              </a:rPr>
              <a:t> </a:t>
            </a:r>
            <a:r>
              <a:rPr lang="zh-CN" altLang="en-US" dirty="0">
                <a:latin typeface="+mn-ea"/>
              </a:rPr>
              <a:t>一般说来，评价通信系统的性能指标可以归纳为</a:t>
            </a:r>
            <a:r>
              <a:rPr lang="zh-CN" altLang="en-US" dirty="0">
                <a:solidFill>
                  <a:srgbClr val="C00000"/>
                </a:solidFill>
                <a:latin typeface="+mn-ea"/>
              </a:rPr>
              <a:t>有效性、可靠性、适应性、经济性、保密性、标准性、维修性、工艺性</a:t>
            </a:r>
            <a:r>
              <a:rPr lang="zh-CN" altLang="en-US" dirty="0">
                <a:latin typeface="+mn-ea"/>
              </a:rPr>
              <a:t>等几个指标。</a:t>
            </a:r>
          </a:p>
        </p:txBody>
      </p:sp>
      <p:sp>
        <p:nvSpPr>
          <p:cNvPr id="67590" name="Text Box 6">
            <a:extLst>
              <a:ext uri="{FF2B5EF4-FFF2-40B4-BE49-F238E27FC236}">
                <a16:creationId xmlns:a16="http://schemas.microsoft.com/office/drawing/2014/main" id="{E954F860-9523-4AD8-AECA-9033D0C27314}"/>
              </a:ext>
            </a:extLst>
          </p:cNvPr>
          <p:cNvSpPr txBox="1">
            <a:spLocks noChangeArrowheads="1"/>
          </p:cNvSpPr>
          <p:nvPr/>
        </p:nvSpPr>
        <p:spPr bwMode="auto">
          <a:xfrm>
            <a:off x="928688" y="4500563"/>
            <a:ext cx="75311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在本课程中，我们主要关心</a:t>
            </a:r>
            <a:r>
              <a:rPr kumimoji="1" lang="zh-CN" altLang="en-US" sz="2800">
                <a:solidFill>
                  <a:srgbClr val="C00000"/>
                </a:solidFill>
                <a:latin typeface="+mn-ea"/>
                <a:ea typeface="+mn-ea"/>
              </a:rPr>
              <a:t>有效性</a:t>
            </a:r>
            <a:r>
              <a:rPr kumimoji="1" lang="zh-CN" altLang="en-US" sz="2800">
                <a:latin typeface="+mn-ea"/>
                <a:ea typeface="+mn-ea"/>
              </a:rPr>
              <a:t>和</a:t>
            </a:r>
            <a:r>
              <a:rPr kumimoji="1" lang="zh-CN" altLang="en-US" sz="2800">
                <a:solidFill>
                  <a:srgbClr val="C00000"/>
                </a:solidFill>
                <a:latin typeface="+mn-ea"/>
                <a:ea typeface="+mn-ea"/>
              </a:rPr>
              <a:t>可靠性</a:t>
            </a:r>
            <a:r>
              <a:rPr kumimoji="1" lang="zh-CN" altLang="en-US" sz="2800">
                <a:latin typeface="+mn-ea"/>
                <a:ea typeface="+mn-ea"/>
              </a:rPr>
              <a:t>两个指标。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slide(fromBottom)">
                                      <p:cBhvr>
                                        <p:cTn id="7" dur="10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67589">
                                            <p:txEl>
                                              <p:pRg st="0" end="0"/>
                                            </p:txEl>
                                          </p:spTgt>
                                        </p:tgtEl>
                                        <p:attrNameLst>
                                          <p:attrName>style.visibility</p:attrName>
                                        </p:attrNameLst>
                                      </p:cBhvr>
                                      <p:to>
                                        <p:strVal val="visible"/>
                                      </p:to>
                                    </p:set>
                                    <p:anim calcmode="lin" valueType="num">
                                      <p:cBhvr>
                                        <p:cTn id="12" dur="1000" fill="hold"/>
                                        <p:tgtEl>
                                          <p:spTgt spid="67589">
                                            <p:txEl>
                                              <p:pRg st="0" end="0"/>
                                            </p:txEl>
                                          </p:spTgt>
                                        </p:tgtEl>
                                        <p:attrNameLst>
                                          <p:attrName>ppt_w</p:attrName>
                                        </p:attrNameLst>
                                      </p:cBhvr>
                                      <p:tavLst>
                                        <p:tav tm="0">
                                          <p:val>
                                            <p:strVal val="4*#ppt_w"/>
                                          </p:val>
                                        </p:tav>
                                        <p:tav tm="100000">
                                          <p:val>
                                            <p:strVal val="#ppt_w"/>
                                          </p:val>
                                        </p:tav>
                                      </p:tavLst>
                                    </p:anim>
                                    <p:anim calcmode="lin" valueType="num">
                                      <p:cBhvr>
                                        <p:cTn id="13" dur="1000" fill="hold"/>
                                        <p:tgtEl>
                                          <p:spTgt spid="67589">
                                            <p:txEl>
                                              <p:pRg st="0" end="0"/>
                                            </p:txEl>
                                          </p:spTgt>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67590"/>
                                        </p:tgtEl>
                                        <p:attrNameLst>
                                          <p:attrName>style.visibility</p:attrName>
                                        </p:attrNameLst>
                                      </p:cBhvr>
                                      <p:to>
                                        <p:strVal val="visible"/>
                                      </p:to>
                                    </p:set>
                                    <p:animEffect transition="in" filter="wedge">
                                      <p:cBhvr>
                                        <p:cTn id="18" dur="20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build="p"/>
      <p:bldP spid="675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ACEA6B4-84A4-470A-B07C-76A86E73D9FB}"/>
              </a:ext>
            </a:extLst>
          </p:cNvPr>
          <p:cNvSpPr>
            <a:spLocks noChangeArrowheads="1"/>
          </p:cNvSpPr>
          <p:nvPr/>
        </p:nvSpPr>
        <p:spPr bwMode="auto">
          <a:xfrm>
            <a:off x="828725" y="1293291"/>
            <a:ext cx="21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1. </a:t>
            </a:r>
            <a:r>
              <a:rPr kumimoji="1" lang="zh-CN" altLang="en-US" sz="2800" b="1">
                <a:latin typeface="+mn-ea"/>
                <a:ea typeface="+mn-ea"/>
              </a:rPr>
              <a:t>有效性</a:t>
            </a:r>
          </a:p>
        </p:txBody>
      </p:sp>
      <p:sp>
        <p:nvSpPr>
          <p:cNvPr id="68611" name="Rectangle 3">
            <a:extLst>
              <a:ext uri="{FF2B5EF4-FFF2-40B4-BE49-F238E27FC236}">
                <a16:creationId xmlns:a16="http://schemas.microsoft.com/office/drawing/2014/main" id="{60329E54-925B-4638-AAB1-87D3918EE973}"/>
              </a:ext>
            </a:extLst>
          </p:cNvPr>
          <p:cNvSpPr>
            <a:spLocks noChangeArrowheads="1"/>
          </p:cNvSpPr>
          <p:nvPr/>
        </p:nvSpPr>
        <p:spPr bwMode="auto">
          <a:xfrm>
            <a:off x="614413" y="1892900"/>
            <a:ext cx="37861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a:latin typeface="+mn-ea"/>
                <a:ea typeface="+mn-ea"/>
              </a:rPr>
              <a:t> (1) </a:t>
            </a:r>
            <a:r>
              <a:rPr kumimoji="1" lang="zh-CN" altLang="en-US" sz="2800">
                <a:latin typeface="+mn-ea"/>
                <a:ea typeface="+mn-ea"/>
              </a:rPr>
              <a:t>码元</a:t>
            </a:r>
            <a:r>
              <a:rPr kumimoji="1" lang="en-US" altLang="zh-CN" sz="2800">
                <a:latin typeface="+mn-ea"/>
                <a:ea typeface="+mn-ea"/>
              </a:rPr>
              <a:t>(Code Cell)</a:t>
            </a:r>
            <a:r>
              <a:rPr kumimoji="1" lang="zh-CN" altLang="en-US" sz="2800">
                <a:latin typeface="+mn-ea"/>
                <a:ea typeface="+mn-ea"/>
              </a:rPr>
              <a:t>：</a:t>
            </a:r>
          </a:p>
        </p:txBody>
      </p:sp>
      <p:sp>
        <p:nvSpPr>
          <p:cNvPr id="68612" name="Rectangle 4">
            <a:extLst>
              <a:ext uri="{FF2B5EF4-FFF2-40B4-BE49-F238E27FC236}">
                <a16:creationId xmlns:a16="http://schemas.microsoft.com/office/drawing/2014/main" id="{74C044DF-5E10-4FD2-8544-78817CB15C50}"/>
              </a:ext>
            </a:extLst>
          </p:cNvPr>
          <p:cNvSpPr>
            <a:spLocks noChangeArrowheads="1"/>
          </p:cNvSpPr>
          <p:nvPr/>
        </p:nvSpPr>
        <p:spPr bwMode="auto">
          <a:xfrm>
            <a:off x="685850" y="3722166"/>
            <a:ext cx="3255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(2) </a:t>
            </a:r>
            <a:r>
              <a:rPr kumimoji="1" lang="zh-CN" altLang="en-US" sz="2800" b="1">
                <a:latin typeface="+mn-ea"/>
                <a:ea typeface="+mn-ea"/>
              </a:rPr>
              <a:t>码元传输速率：</a:t>
            </a:r>
          </a:p>
        </p:txBody>
      </p:sp>
      <p:sp>
        <p:nvSpPr>
          <p:cNvPr id="68613" name="Text Box 5">
            <a:extLst>
              <a:ext uri="{FF2B5EF4-FFF2-40B4-BE49-F238E27FC236}">
                <a16:creationId xmlns:a16="http://schemas.microsoft.com/office/drawing/2014/main" id="{66B80B5E-AC11-45C0-AAF1-BEF3361080B3}"/>
              </a:ext>
            </a:extLst>
          </p:cNvPr>
          <p:cNvSpPr txBox="1">
            <a:spLocks noChangeArrowheads="1"/>
          </p:cNvSpPr>
          <p:nvPr/>
        </p:nvSpPr>
        <p:spPr bwMode="auto">
          <a:xfrm>
            <a:off x="971600" y="2436291"/>
            <a:ext cx="77152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mn-ea"/>
                <a:ea typeface="+mn-ea"/>
              </a:rPr>
              <a:t>信号的二进制编码单元，编码所需的时间长度称为码元宽度（</a:t>
            </a:r>
            <a:r>
              <a:rPr kumimoji="1" lang="en-US" altLang="zh-CN" sz="2800">
                <a:latin typeface="+mn-ea"/>
                <a:ea typeface="+mn-ea"/>
              </a:rPr>
              <a:t>T</a:t>
            </a:r>
            <a:r>
              <a:rPr kumimoji="1" lang="zh-CN" altLang="en-US" sz="2800">
                <a:latin typeface="+mn-ea"/>
                <a:ea typeface="+mn-ea"/>
              </a:rPr>
              <a:t>） 。</a:t>
            </a:r>
          </a:p>
        </p:txBody>
      </p:sp>
      <p:sp>
        <p:nvSpPr>
          <p:cNvPr id="68614" name="Text Box 6">
            <a:extLst>
              <a:ext uri="{FF2B5EF4-FFF2-40B4-BE49-F238E27FC236}">
                <a16:creationId xmlns:a16="http://schemas.microsoft.com/office/drawing/2014/main" id="{1630581B-F4CA-465E-9908-3771AD902A0C}"/>
              </a:ext>
            </a:extLst>
          </p:cNvPr>
          <p:cNvSpPr txBox="1">
            <a:spLocks noChangeArrowheads="1"/>
          </p:cNvSpPr>
          <p:nvPr/>
        </p:nvSpPr>
        <p:spPr bwMode="auto">
          <a:xfrm>
            <a:off x="971600" y="4365104"/>
            <a:ext cx="7786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信号传输速率，指每秒传送的码元数，单位是波特每秒（</a:t>
            </a:r>
            <a:r>
              <a:rPr kumimoji="1" lang="en-US" altLang="zh-CN" sz="2800">
                <a:latin typeface="+mn-ea"/>
                <a:ea typeface="+mn-ea"/>
              </a:rPr>
              <a:t>Baud</a:t>
            </a:r>
            <a:r>
              <a:rPr kumimoji="1" lang="zh-CN" altLang="en-US" sz="2800">
                <a:latin typeface="+mn-ea"/>
                <a:ea typeface="+mn-ea"/>
              </a:rPr>
              <a:t>），通常用“</a:t>
            </a:r>
            <a:r>
              <a:rPr kumimoji="1" lang="en-US" altLang="zh-CN" sz="2800">
                <a:latin typeface="+mn-ea"/>
                <a:ea typeface="+mn-ea"/>
              </a:rPr>
              <a:t>B”</a:t>
            </a:r>
            <a:r>
              <a:rPr kumimoji="1" lang="zh-CN" altLang="en-US" sz="2800">
                <a:latin typeface="+mn-ea"/>
                <a:ea typeface="+mn-ea"/>
              </a:rPr>
              <a:t>表示。</a:t>
            </a:r>
          </a:p>
        </p:txBody>
      </p:sp>
      <mc:AlternateContent xmlns:mc="http://schemas.openxmlformats.org/markup-compatibility/2006" xmlns:a14="http://schemas.microsoft.com/office/drawing/2010/main">
        <mc:Choice Requires="a14">
          <p:sp>
            <p:nvSpPr>
              <p:cNvPr id="68615" name="Object 7">
                <a:extLst>
                  <a:ext uri="{FF2B5EF4-FFF2-40B4-BE49-F238E27FC236}">
                    <a16:creationId xmlns:a16="http://schemas.microsoft.com/office/drawing/2014/main" id="{4EBCABCF-6CCA-44F9-AE61-A9D8B2ECE40F}"/>
                  </a:ext>
                </a:extLst>
              </p:cNvPr>
              <p:cNvSpPr txBox="1">
                <a:spLocks noGrp="1"/>
              </p:cNvSpPr>
              <p:nvPr>
                <p:ph idx="1"/>
              </p:nvPr>
            </p:nvSpPr>
            <p:spPr bwMode="auto">
              <a:xfrm>
                <a:off x="3650270" y="5269364"/>
                <a:ext cx="1843459" cy="1109116"/>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𝑅</m:t>
                          </m:r>
                        </m:e>
                        <m:sub>
                          <m:r>
                            <a:rPr lang="zh-CN" altLang="en-US" sz="3200" i="1">
                              <a:solidFill>
                                <a:srgbClr val="0000FF"/>
                              </a:solidFill>
                              <a:latin typeface="Cambria Math" panose="02040503050406030204" pitchFamily="18" charset="0"/>
                            </a:rPr>
                            <m:t>𝐵</m:t>
                          </m:r>
                        </m:sub>
                      </m:sSub>
                      <m:r>
                        <a:rPr lang="zh-CN" altLang="en-US" sz="3200" i="1">
                          <a:solidFill>
                            <a:srgbClr val="0000FF"/>
                          </a:solidFill>
                          <a:latin typeface="Cambria Math" panose="02040503050406030204" pitchFamily="18" charset="0"/>
                        </a:rPr>
                        <m:t>=</m:t>
                      </m:r>
                      <m:f>
                        <m:fPr>
                          <m:ctrlPr>
                            <a:rPr lang="zh-CN" altLang="en-US" sz="3200" i="1">
                              <a:solidFill>
                                <a:srgbClr val="0000FF"/>
                              </a:solidFill>
                              <a:latin typeface="Cambria Math" panose="02040503050406030204" pitchFamily="18" charset="0"/>
                            </a:rPr>
                          </m:ctrlPr>
                        </m:fPr>
                        <m:num>
                          <m:r>
                            <a:rPr lang="zh-CN" altLang="en-US" sz="3200" i="1">
                              <a:solidFill>
                                <a:srgbClr val="0000FF"/>
                              </a:solidFill>
                              <a:latin typeface="Cambria Math" panose="02040503050406030204" pitchFamily="18" charset="0"/>
                            </a:rPr>
                            <m:t>1</m:t>
                          </m:r>
                        </m:num>
                        <m:den>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𝑇</m:t>
                              </m:r>
                            </m:e>
                            <m:sub>
                              <m:r>
                                <a:rPr lang="zh-CN" altLang="en-US" sz="3200" i="1">
                                  <a:solidFill>
                                    <a:srgbClr val="0000FF"/>
                                  </a:solidFill>
                                  <a:latin typeface="Cambria Math" panose="02040503050406030204" pitchFamily="18" charset="0"/>
                                </a:rPr>
                                <m:t>𝑏</m:t>
                              </m:r>
                            </m:sub>
                          </m:sSub>
                        </m:den>
                      </m:f>
                    </m:oMath>
                  </m:oMathPara>
                </a14:m>
                <a:endParaRPr lang="zh-CN" altLang="en-US" sz="3200" dirty="0"/>
              </a:p>
            </p:txBody>
          </p:sp>
        </mc:Choice>
        <mc:Fallback xmlns="">
          <p:sp>
            <p:nvSpPr>
              <p:cNvPr id="68615" name="Object 7">
                <a:extLst>
                  <a:ext uri="{FF2B5EF4-FFF2-40B4-BE49-F238E27FC236}">
                    <a16:creationId xmlns:a16="http://schemas.microsoft.com/office/drawing/2014/main" id="{4EBCABCF-6CCA-44F9-AE61-A9D8B2ECE40F}"/>
                  </a:ext>
                </a:extLst>
              </p:cNvPr>
              <p:cNvSpPr txBox="1">
                <a:spLocks noRot="1" noChangeAspect="1" noMove="1" noResize="1" noEditPoints="1" noAdjustHandles="1" noChangeArrowheads="1" noChangeShapeType="1" noTextEdit="1"/>
              </p:cNvSpPr>
              <p:nvPr>
                <p:ph idx="1"/>
              </p:nvPr>
            </p:nvSpPr>
            <p:spPr bwMode="auto">
              <a:xfrm>
                <a:off x="3650270" y="5269364"/>
                <a:ext cx="1843459" cy="1109116"/>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68616" name="PubRRectCallout">
            <a:extLst>
              <a:ext uri="{FF2B5EF4-FFF2-40B4-BE49-F238E27FC236}">
                <a16:creationId xmlns:a16="http://schemas.microsoft.com/office/drawing/2014/main" id="{DF649C5E-A2CE-483C-B646-91C521F0CCFF}"/>
              </a:ext>
            </a:extLst>
          </p:cNvPr>
          <p:cNvSpPr>
            <a:spLocks noEditPoints="1" noChangeArrowheads="1"/>
          </p:cNvSpPr>
          <p:nvPr/>
        </p:nvSpPr>
        <p:spPr bwMode="auto">
          <a:xfrm flipV="1">
            <a:off x="1447850" y="2209279"/>
            <a:ext cx="7272338" cy="1943100"/>
          </a:xfrm>
          <a:custGeom>
            <a:avLst/>
            <a:gdLst>
              <a:gd name="G0" fmla="+- 0 0 0"/>
              <a:gd name="G1" fmla="+- 0 0 0"/>
              <a:gd name="T0" fmla="*/ 10800 w 21600"/>
              <a:gd name="T1" fmla="*/ 0 h 21600"/>
              <a:gd name="T2" fmla="*/ 0 w 21600"/>
              <a:gd name="T3" fmla="*/ 8638 h 21600"/>
              <a:gd name="T4" fmla="*/ 0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0"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rot="10800000"/>
          <a:lstStyle/>
          <a:p>
            <a:pPr>
              <a:defRPr/>
            </a:pPr>
            <a:r>
              <a:rPr kumimoji="1" lang="zh-CN" altLang="en-US" sz="2800" dirty="0">
                <a:solidFill>
                  <a:schemeClr val="bg2"/>
                </a:solidFill>
                <a:latin typeface="+mn-ea"/>
                <a:ea typeface="+mn-ea"/>
              </a:rPr>
              <a:t>码元与编码方案有关。如</a:t>
            </a:r>
            <a:r>
              <a:rPr kumimoji="1" lang="en-US" altLang="zh-CN" sz="2800" dirty="0">
                <a:solidFill>
                  <a:schemeClr val="bg2"/>
                </a:solidFill>
                <a:latin typeface="+mn-ea"/>
                <a:ea typeface="+mn-ea"/>
              </a:rPr>
              <a:t>ASCII</a:t>
            </a:r>
            <a:r>
              <a:rPr kumimoji="1" lang="zh-CN" altLang="en-US" sz="2800" dirty="0">
                <a:solidFill>
                  <a:schemeClr val="bg2"/>
                </a:solidFill>
                <a:latin typeface="+mn-ea"/>
                <a:ea typeface="+mn-ea"/>
              </a:rPr>
              <a:t>码中“</a:t>
            </a:r>
            <a:r>
              <a:rPr kumimoji="1" lang="en-US" altLang="zh-CN" sz="2800" dirty="0">
                <a:solidFill>
                  <a:schemeClr val="bg2"/>
                </a:solidFill>
                <a:latin typeface="+mn-ea"/>
                <a:ea typeface="+mn-ea"/>
              </a:rPr>
              <a:t>A”</a:t>
            </a:r>
            <a:r>
              <a:rPr kumimoji="1" lang="zh-CN" altLang="en-US" sz="2800" dirty="0">
                <a:solidFill>
                  <a:schemeClr val="bg2"/>
                </a:solidFill>
                <a:latin typeface="+mn-ea"/>
                <a:ea typeface="+mn-ea"/>
              </a:rPr>
              <a:t>码元为“</a:t>
            </a:r>
            <a:r>
              <a:rPr kumimoji="1" lang="en-US" altLang="zh-CN" sz="2800" dirty="0">
                <a:solidFill>
                  <a:schemeClr val="bg2"/>
                </a:solidFill>
                <a:latin typeface="+mn-ea"/>
                <a:ea typeface="+mn-ea"/>
              </a:rPr>
              <a:t>01000001</a:t>
            </a:r>
            <a:r>
              <a:rPr kumimoji="1" lang="en-US" altLang="zh-CN" sz="2800" dirty="0">
                <a:solidFill>
                  <a:schemeClr val="tx2"/>
                </a:solidFill>
                <a:latin typeface="+mn-ea"/>
                <a:ea typeface="+mn-ea"/>
              </a:rPr>
              <a:t> </a:t>
            </a:r>
            <a:r>
              <a:rPr kumimoji="1" lang="en-US" altLang="zh-CN" sz="2800" dirty="0">
                <a:solidFill>
                  <a:schemeClr val="bg2"/>
                </a:solidFill>
                <a:latin typeface="+mn-ea"/>
                <a:ea typeface="+mn-ea"/>
              </a:rPr>
              <a:t>”</a:t>
            </a:r>
            <a:r>
              <a:rPr kumimoji="1" lang="zh-CN" altLang="en-US" sz="2800" dirty="0">
                <a:solidFill>
                  <a:schemeClr val="bg2"/>
                </a:solidFill>
                <a:latin typeface="+mn-ea"/>
                <a:ea typeface="+mn-ea"/>
              </a:rPr>
              <a:t>。</a:t>
            </a:r>
          </a:p>
        </p:txBody>
      </p:sp>
      <p:sp>
        <p:nvSpPr>
          <p:cNvPr id="68617" name="PubRRectCallout">
            <a:extLst>
              <a:ext uri="{FF2B5EF4-FFF2-40B4-BE49-F238E27FC236}">
                <a16:creationId xmlns:a16="http://schemas.microsoft.com/office/drawing/2014/main" id="{658E7A9B-66C8-4683-8FA3-C3C008B8A1EF}"/>
              </a:ext>
            </a:extLst>
          </p:cNvPr>
          <p:cNvSpPr>
            <a:spLocks noEditPoints="1" noChangeArrowheads="1"/>
          </p:cNvSpPr>
          <p:nvPr/>
        </p:nvSpPr>
        <p:spPr bwMode="auto">
          <a:xfrm>
            <a:off x="2111226" y="1293291"/>
            <a:ext cx="7059613" cy="2519362"/>
          </a:xfrm>
          <a:custGeom>
            <a:avLst/>
            <a:gdLst>
              <a:gd name="G0" fmla="+- 0 0 0"/>
              <a:gd name="G1" fmla="+- 0 0 0"/>
              <a:gd name="T0" fmla="*/ 10800 w 21600"/>
              <a:gd name="T1" fmla="*/ 0 h 21600"/>
              <a:gd name="T2" fmla="*/ 0 w 21600"/>
              <a:gd name="T3" fmla="*/ 8638 h 21600"/>
              <a:gd name="T4" fmla="*/ 0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0"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kumimoji="1" lang="zh-CN" altLang="en-US" sz="2800" dirty="0">
                <a:solidFill>
                  <a:schemeClr val="bg2"/>
                </a:solidFill>
                <a:latin typeface="+mn-ea"/>
                <a:ea typeface="+mn-ea"/>
              </a:rPr>
              <a:t>码元速率与进制无关，为码元宽度的倒数。如：某系统可以每</a:t>
            </a:r>
            <a:r>
              <a:rPr kumimoji="1" lang="en-US" altLang="zh-CN" sz="2800" dirty="0">
                <a:solidFill>
                  <a:schemeClr val="bg2"/>
                </a:solidFill>
                <a:latin typeface="+mn-ea"/>
                <a:ea typeface="+mn-ea"/>
              </a:rPr>
              <a:t>2</a:t>
            </a:r>
            <a:r>
              <a:rPr kumimoji="1" lang="zh-CN" altLang="en-US" sz="2800" dirty="0">
                <a:solidFill>
                  <a:schemeClr val="bg2"/>
                </a:solidFill>
                <a:latin typeface="+mn-ea"/>
                <a:ea typeface="+mn-ea"/>
              </a:rPr>
              <a:t>秒传输</a:t>
            </a:r>
            <a:r>
              <a:rPr kumimoji="1" lang="en-US" altLang="zh-CN" sz="2800" dirty="0">
                <a:solidFill>
                  <a:schemeClr val="bg2"/>
                </a:solidFill>
                <a:latin typeface="+mn-ea"/>
                <a:ea typeface="+mn-ea"/>
              </a:rPr>
              <a:t>4800</a:t>
            </a:r>
            <a:r>
              <a:rPr kumimoji="1" lang="zh-CN" altLang="en-US" sz="2800" dirty="0">
                <a:solidFill>
                  <a:schemeClr val="bg2"/>
                </a:solidFill>
                <a:latin typeface="+mn-ea"/>
                <a:ea typeface="+mn-ea"/>
              </a:rPr>
              <a:t>个码元，则码元宽度为：</a:t>
            </a:r>
            <a:r>
              <a:rPr kumimoji="1" lang="en-US" altLang="zh-CN" sz="2800" dirty="0">
                <a:solidFill>
                  <a:schemeClr val="bg2"/>
                </a:solidFill>
                <a:latin typeface="+mn-ea"/>
                <a:ea typeface="+mn-ea"/>
              </a:rPr>
              <a:t>1/2400</a:t>
            </a:r>
            <a:r>
              <a:rPr kumimoji="1" lang="zh-CN" altLang="en-US" sz="2800" dirty="0">
                <a:solidFill>
                  <a:schemeClr val="bg2"/>
                </a:solidFill>
                <a:latin typeface="+mn-ea"/>
                <a:ea typeface="+mn-ea"/>
              </a:rPr>
              <a:t>秒。码元速率为：</a:t>
            </a:r>
            <a:r>
              <a:rPr kumimoji="1" lang="en-US" altLang="zh-CN" sz="2800" dirty="0">
                <a:solidFill>
                  <a:schemeClr val="bg2"/>
                </a:solidFill>
                <a:latin typeface="+mn-ea"/>
                <a:ea typeface="+mn-ea"/>
              </a:rPr>
              <a:t>2400</a:t>
            </a:r>
            <a:r>
              <a:rPr kumimoji="1" lang="zh-CN" altLang="en-US" sz="2800" dirty="0">
                <a:solidFill>
                  <a:schemeClr val="bg2"/>
                </a:solidFill>
                <a:latin typeface="+mn-ea"/>
                <a:ea typeface="+mn-ea"/>
              </a:rPr>
              <a:t>波特每秒。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slide(fromBottom)">
                                      <p:cBhvr>
                                        <p:cTn id="7" dur="1000"/>
                                        <p:tgtEl>
                                          <p:spTgt spid="68610"/>
                                        </p:tgtEl>
                                      </p:cBhvr>
                                    </p:animEffect>
                                  </p:childTnLst>
                                </p:cTn>
                              </p:par>
                            </p:childTnLst>
                          </p:cTn>
                        </p:par>
                        <p:par>
                          <p:cTn id="8" fill="hold" nodeType="afterGroup">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68611"/>
                                        </p:tgtEl>
                                        <p:attrNameLst>
                                          <p:attrName>style.visibility</p:attrName>
                                        </p:attrNameLst>
                                      </p:cBhvr>
                                      <p:to>
                                        <p:strVal val="visible"/>
                                      </p:to>
                                    </p:set>
                                    <p:animEffect transition="in" filter="circle(in)">
                                      <p:cBhvr>
                                        <p:cTn id="11" dur="2000"/>
                                        <p:tgtEl>
                                          <p:spTgt spid="686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wedge">
                                      <p:cBhvr>
                                        <p:cTn id="16" dur="2000"/>
                                        <p:tgtEl>
                                          <p:spTgt spid="686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616"/>
                                        </p:tgtEl>
                                        <p:attrNameLst>
                                          <p:attrName>style.visibility</p:attrName>
                                        </p:attrNameLst>
                                      </p:cBhvr>
                                      <p:to>
                                        <p:strVal val="visible"/>
                                      </p:to>
                                    </p:set>
                                    <p:animEffect transition="in" filter="wipe(left)">
                                      <p:cBhvr>
                                        <p:cTn id="21" dur="500"/>
                                        <p:tgtEl>
                                          <p:spTgt spid="686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2" fill="hold" grpId="1" nodeType="clickEffect">
                                  <p:stCondLst>
                                    <p:cond delay="0"/>
                                  </p:stCondLst>
                                  <p:childTnLst>
                                    <p:animEffect transition="out" filter="wipe(right)">
                                      <p:cBhvr>
                                        <p:cTn id="25" dur="500"/>
                                        <p:tgtEl>
                                          <p:spTgt spid="68616"/>
                                        </p:tgtEl>
                                      </p:cBhvr>
                                    </p:animEffect>
                                    <p:set>
                                      <p:cBhvr>
                                        <p:cTn id="26" dur="1" fill="hold">
                                          <p:stCondLst>
                                            <p:cond delay="499"/>
                                          </p:stCondLst>
                                        </p:cTn>
                                        <p:tgtEl>
                                          <p:spTgt spid="68616"/>
                                        </p:tgtEl>
                                        <p:attrNameLst>
                                          <p:attrName>style.visibility</p:attrName>
                                        </p:attrNameLst>
                                      </p:cBhvr>
                                      <p:to>
                                        <p:strVal val="hidden"/>
                                      </p:to>
                                    </p:set>
                                  </p:childTnLst>
                                </p:cTn>
                              </p:par>
                            </p:childTnLst>
                          </p:cTn>
                        </p:par>
                        <p:par>
                          <p:cTn id="27" fill="hold" nodeType="afterGroup">
                            <p:stCondLst>
                              <p:cond delay="500"/>
                            </p:stCondLst>
                            <p:childTnLst>
                              <p:par>
                                <p:cTn id="28" presetID="6" presetClass="entr" presetSubtype="16" fill="hold" grpId="0" nodeType="afterEffect">
                                  <p:stCondLst>
                                    <p:cond delay="0"/>
                                  </p:stCondLst>
                                  <p:childTnLst>
                                    <p:set>
                                      <p:cBhvr>
                                        <p:cTn id="29" dur="1" fill="hold">
                                          <p:stCondLst>
                                            <p:cond delay="0"/>
                                          </p:stCondLst>
                                        </p:cTn>
                                        <p:tgtEl>
                                          <p:spTgt spid="68612"/>
                                        </p:tgtEl>
                                        <p:attrNameLst>
                                          <p:attrName>style.visibility</p:attrName>
                                        </p:attrNameLst>
                                      </p:cBhvr>
                                      <p:to>
                                        <p:strVal val="visible"/>
                                      </p:to>
                                    </p:set>
                                    <p:animEffect transition="in" filter="circle(in)">
                                      <p:cBhvr>
                                        <p:cTn id="30" dur="2000"/>
                                        <p:tgtEl>
                                          <p:spTgt spid="686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68614"/>
                                        </p:tgtEl>
                                        <p:attrNameLst>
                                          <p:attrName>style.visibility</p:attrName>
                                        </p:attrNameLst>
                                      </p:cBhvr>
                                      <p:to>
                                        <p:strVal val="visible"/>
                                      </p:to>
                                    </p:set>
                                    <p:animEffect transition="in" filter="wedge">
                                      <p:cBhvr>
                                        <p:cTn id="35" dur="2000"/>
                                        <p:tgtEl>
                                          <p:spTgt spid="686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8617"/>
                                        </p:tgtEl>
                                        <p:attrNameLst>
                                          <p:attrName>style.visibility</p:attrName>
                                        </p:attrNameLst>
                                      </p:cBhvr>
                                      <p:to>
                                        <p:strVal val="visible"/>
                                      </p:to>
                                    </p:set>
                                    <p:animEffect transition="in" filter="wipe(left)">
                                      <p:cBhvr>
                                        <p:cTn id="40" dur="500"/>
                                        <p:tgtEl>
                                          <p:spTgt spid="686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2" fill="hold" grpId="1" nodeType="clickEffect">
                                  <p:stCondLst>
                                    <p:cond delay="0"/>
                                  </p:stCondLst>
                                  <p:childTnLst>
                                    <p:animEffect transition="out" filter="wipe(right)">
                                      <p:cBhvr>
                                        <p:cTn id="44" dur="500"/>
                                        <p:tgtEl>
                                          <p:spTgt spid="68617"/>
                                        </p:tgtEl>
                                      </p:cBhvr>
                                    </p:animEffect>
                                    <p:set>
                                      <p:cBhvr>
                                        <p:cTn id="45" dur="1" fill="hold">
                                          <p:stCondLst>
                                            <p:cond delay="499"/>
                                          </p:stCondLst>
                                        </p:cTn>
                                        <p:tgtEl>
                                          <p:spTgt spid="6861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8615">
                                            <p:txEl>
                                              <p:pRg st="0" end="0"/>
                                            </p:txEl>
                                          </p:spTgt>
                                        </p:tgtEl>
                                        <p:attrNameLst>
                                          <p:attrName>style.visibility</p:attrName>
                                        </p:attrNameLst>
                                      </p:cBhvr>
                                      <p:to>
                                        <p:strVal val="visible"/>
                                      </p:to>
                                    </p:set>
                                    <p:animEffect transition="in" filter="fade">
                                      <p:cBhvr>
                                        <p:cTn id="50" dur="1000"/>
                                        <p:tgtEl>
                                          <p:spTgt spid="68615">
                                            <p:txEl>
                                              <p:pRg st="0" end="0"/>
                                            </p:txEl>
                                          </p:spTgt>
                                        </p:tgtEl>
                                      </p:cBhvr>
                                    </p:animEffect>
                                    <p:anim calcmode="lin" valueType="num">
                                      <p:cBhvr>
                                        <p:cTn id="51" dur="1000" fill="hold"/>
                                        <p:tgtEl>
                                          <p:spTgt spid="68615">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686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p:bldP spid="68612" grpId="0"/>
      <p:bldP spid="68613" grpId="0"/>
      <p:bldP spid="68614" grpId="0"/>
      <p:bldP spid="68615" grpId="0" build="p"/>
      <p:bldP spid="68616" grpId="0" animBg="1"/>
      <p:bldP spid="68616" grpId="1" animBg="1"/>
      <p:bldP spid="68617" grpId="0" animBg="1"/>
      <p:bldP spid="686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824C690E-4006-4889-BCB9-2454C56FE071}"/>
              </a:ext>
            </a:extLst>
          </p:cNvPr>
          <p:cNvSpPr txBox="1">
            <a:spLocks noChangeArrowheads="1"/>
          </p:cNvSpPr>
          <p:nvPr/>
        </p:nvSpPr>
        <p:spPr bwMode="auto">
          <a:xfrm>
            <a:off x="757288" y="3624411"/>
            <a:ext cx="83581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en-US" altLang="zh-CN" sz="2800" b="1">
                <a:latin typeface="+mn-ea"/>
                <a:ea typeface="+mn-ea"/>
              </a:rPr>
              <a:t>(4) </a:t>
            </a:r>
            <a:r>
              <a:rPr kumimoji="1" lang="zh-CN" altLang="en-US" sz="2800" b="1">
                <a:latin typeface="+mn-ea"/>
                <a:ea typeface="+mn-ea"/>
              </a:rPr>
              <a:t>码元传输速率与信息传输速率之间的关系：</a:t>
            </a:r>
          </a:p>
        </p:txBody>
      </p:sp>
      <p:graphicFrame>
        <p:nvGraphicFramePr>
          <p:cNvPr id="69635" name="Object 3">
            <a:extLst>
              <a:ext uri="{FF2B5EF4-FFF2-40B4-BE49-F238E27FC236}">
                <a16:creationId xmlns:a16="http://schemas.microsoft.com/office/drawing/2014/main" id="{21C0CC6A-DD81-4E83-BE7E-A073AB252340}"/>
              </a:ext>
            </a:extLst>
          </p:cNvPr>
          <p:cNvGraphicFramePr>
            <a:graphicFrameLocks noGrp="1" noChangeAspect="1"/>
          </p:cNvGraphicFramePr>
          <p:nvPr>
            <p:ph sz="half" idx="1"/>
            <p:extLst>
              <p:ext uri="{D42A27DB-BD31-4B8C-83A1-F6EECF244321}">
                <p14:modId xmlns:p14="http://schemas.microsoft.com/office/powerpoint/2010/main" val="423832913"/>
              </p:ext>
            </p:extLst>
          </p:nvPr>
        </p:nvGraphicFramePr>
        <p:xfrm>
          <a:off x="757288" y="4483249"/>
          <a:ext cx="3246437" cy="649287"/>
        </p:xfrm>
        <a:graphic>
          <a:graphicData uri="http://schemas.openxmlformats.org/presentationml/2006/ole">
            <mc:AlternateContent xmlns:mc="http://schemas.openxmlformats.org/markup-compatibility/2006">
              <mc:Choice xmlns:v="urn:schemas-microsoft-com:vml" Requires="v">
                <p:oleObj spid="_x0000_s11284" name="Equation" r:id="rId3" imgW="1143000" imgH="228600" progId="Equation.DSMT4">
                  <p:embed/>
                </p:oleObj>
              </mc:Choice>
              <mc:Fallback>
                <p:oleObj name="Equation" r:id="rId3" imgW="1143000" imgH="228600" progId="Equation.DSMT4">
                  <p:embed/>
                  <p:pic>
                    <p:nvPicPr>
                      <p:cNvPr id="69635" name="Object 3">
                        <a:extLst>
                          <a:ext uri="{FF2B5EF4-FFF2-40B4-BE49-F238E27FC236}">
                            <a16:creationId xmlns:a16="http://schemas.microsoft.com/office/drawing/2014/main" id="{21C0CC6A-DD81-4E83-BE7E-A073AB252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88" y="4483249"/>
                        <a:ext cx="324643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a:extLst>
              <a:ext uri="{FF2B5EF4-FFF2-40B4-BE49-F238E27FC236}">
                <a16:creationId xmlns:a16="http://schemas.microsoft.com/office/drawing/2014/main" id="{D8A804AD-9E62-4ED3-BE92-870BC1AA7223}"/>
              </a:ext>
            </a:extLst>
          </p:cNvPr>
          <p:cNvGraphicFramePr>
            <a:graphicFrameLocks noGrp="1" noChangeAspect="1"/>
          </p:cNvGraphicFramePr>
          <p:nvPr>
            <p:ph sz="half" idx="2"/>
            <p:extLst>
              <p:ext uri="{D42A27DB-BD31-4B8C-83A1-F6EECF244321}">
                <p14:modId xmlns:p14="http://schemas.microsoft.com/office/powerpoint/2010/main" val="3461101921"/>
              </p:ext>
            </p:extLst>
          </p:nvPr>
        </p:nvGraphicFramePr>
        <p:xfrm>
          <a:off x="900163" y="5483374"/>
          <a:ext cx="3160712" cy="642937"/>
        </p:xfrm>
        <a:graphic>
          <a:graphicData uri="http://schemas.openxmlformats.org/presentationml/2006/ole">
            <mc:AlternateContent xmlns:mc="http://schemas.openxmlformats.org/markup-compatibility/2006">
              <mc:Choice xmlns:v="urn:schemas-microsoft-com:vml" Requires="v">
                <p:oleObj spid="_x0000_s11285" name="Equation" r:id="rId5" imgW="1422360" imgH="228600" progId="Equation.DSMT4">
                  <p:embed/>
                </p:oleObj>
              </mc:Choice>
              <mc:Fallback>
                <p:oleObj name="Equation" r:id="rId5" imgW="1422360" imgH="228600" progId="Equation.DSMT4">
                  <p:embed/>
                  <p:pic>
                    <p:nvPicPr>
                      <p:cNvPr id="69638" name="Object 6">
                        <a:extLst>
                          <a:ext uri="{FF2B5EF4-FFF2-40B4-BE49-F238E27FC236}">
                            <a16:creationId xmlns:a16="http://schemas.microsoft.com/office/drawing/2014/main" id="{D8A804AD-9E62-4ED3-BE92-870BC1AA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63" y="5483374"/>
                        <a:ext cx="3160712" cy="642937"/>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Rectangle 4">
            <a:extLst>
              <a:ext uri="{FF2B5EF4-FFF2-40B4-BE49-F238E27FC236}">
                <a16:creationId xmlns:a16="http://schemas.microsoft.com/office/drawing/2014/main" id="{2084150D-73FD-4050-8B70-9C2822B10413}"/>
              </a:ext>
            </a:extLst>
          </p:cNvPr>
          <p:cNvSpPr>
            <a:spLocks noChangeArrowheads="1"/>
          </p:cNvSpPr>
          <p:nvPr/>
        </p:nvSpPr>
        <p:spPr bwMode="auto">
          <a:xfrm>
            <a:off x="828725" y="1268561"/>
            <a:ext cx="3433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(3) </a:t>
            </a:r>
            <a:r>
              <a:rPr kumimoji="1" lang="zh-CN" altLang="en-US" sz="2800" b="1">
                <a:latin typeface="+mn-ea"/>
                <a:ea typeface="+mn-ea"/>
              </a:rPr>
              <a:t>信息传输速率：</a:t>
            </a:r>
          </a:p>
        </p:txBody>
      </p:sp>
      <p:sp>
        <p:nvSpPr>
          <p:cNvPr id="69637" name="Rectangle 5">
            <a:extLst>
              <a:ext uri="{FF2B5EF4-FFF2-40B4-BE49-F238E27FC236}">
                <a16:creationId xmlns:a16="http://schemas.microsoft.com/office/drawing/2014/main" id="{2B3F691A-065B-40A1-A073-5B8B2EBBBD90}"/>
              </a:ext>
            </a:extLst>
          </p:cNvPr>
          <p:cNvSpPr>
            <a:spLocks noChangeArrowheads="1"/>
          </p:cNvSpPr>
          <p:nvPr/>
        </p:nvSpPr>
        <p:spPr bwMode="auto">
          <a:xfrm>
            <a:off x="971600" y="1844824"/>
            <a:ext cx="7786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单位时间内传输的信息量，</a:t>
            </a:r>
            <a:endParaRPr kumimoji="1" lang="en-US" altLang="zh-CN" sz="2800" b="1">
              <a:latin typeface="+mn-ea"/>
              <a:ea typeface="+mn-ea"/>
            </a:endParaRPr>
          </a:p>
          <a:p>
            <a:pPr eaLnBrk="1" hangingPunct="1"/>
            <a:r>
              <a:rPr kumimoji="1" lang="zh-CN" altLang="en-US" sz="2800" b="1">
                <a:latin typeface="+mn-ea"/>
                <a:ea typeface="+mn-ea"/>
              </a:rPr>
              <a:t>通常用</a:t>
            </a:r>
            <a:r>
              <a:rPr kumimoji="1" lang="zh-CN" altLang="en-US" sz="2800" b="1">
                <a:solidFill>
                  <a:srgbClr val="C00000"/>
                </a:solidFill>
                <a:latin typeface="+mn-ea"/>
                <a:ea typeface="+mn-ea"/>
              </a:rPr>
              <a:t>比特</a:t>
            </a:r>
            <a:r>
              <a:rPr kumimoji="1" lang="en-US" altLang="zh-CN" sz="2800" b="1">
                <a:solidFill>
                  <a:srgbClr val="C00000"/>
                </a:solidFill>
                <a:latin typeface="+mn-ea"/>
                <a:ea typeface="+mn-ea"/>
              </a:rPr>
              <a:t>/</a:t>
            </a:r>
            <a:r>
              <a:rPr kumimoji="1" lang="zh-CN" altLang="en-US" sz="2800" b="1">
                <a:solidFill>
                  <a:srgbClr val="C00000"/>
                </a:solidFill>
                <a:latin typeface="+mn-ea"/>
                <a:ea typeface="+mn-ea"/>
              </a:rPr>
              <a:t>秒</a:t>
            </a:r>
            <a:r>
              <a:rPr kumimoji="1" lang="en-US" altLang="zh-CN" sz="2800" b="1">
                <a:solidFill>
                  <a:srgbClr val="C00000"/>
                </a:solidFill>
                <a:latin typeface="+mn-ea"/>
                <a:ea typeface="+mn-ea"/>
              </a:rPr>
              <a:t>(bit/s) </a:t>
            </a:r>
            <a:r>
              <a:rPr kumimoji="1" lang="zh-CN" altLang="en-US" sz="2800" b="1">
                <a:latin typeface="+mn-ea"/>
                <a:ea typeface="+mn-ea"/>
              </a:rPr>
              <a:t>，简记为</a:t>
            </a:r>
            <a:r>
              <a:rPr kumimoji="1" lang="en-US" altLang="zh-CN" sz="2800" b="1">
                <a:solidFill>
                  <a:srgbClr val="C00000"/>
                </a:solidFill>
                <a:latin typeface="+mn-ea"/>
                <a:ea typeface="+mn-ea"/>
              </a:rPr>
              <a:t>bps</a:t>
            </a:r>
            <a:r>
              <a:rPr kumimoji="1" lang="zh-CN" altLang="en-US" sz="2800" b="1">
                <a:latin typeface="+mn-ea"/>
                <a:ea typeface="+mn-ea"/>
              </a:rPr>
              <a:t>。</a:t>
            </a:r>
          </a:p>
        </p:txBody>
      </p:sp>
      <p:sp>
        <p:nvSpPr>
          <p:cNvPr id="69639" name="Text Box 7">
            <a:extLst>
              <a:ext uri="{FF2B5EF4-FFF2-40B4-BE49-F238E27FC236}">
                <a16:creationId xmlns:a16="http://schemas.microsoft.com/office/drawing/2014/main" id="{8124A03D-C157-405D-8CF1-EBA977DD9A8B}"/>
              </a:ext>
            </a:extLst>
          </p:cNvPr>
          <p:cNvSpPr txBox="1">
            <a:spLocks noChangeArrowheads="1"/>
          </p:cNvSpPr>
          <p:nvPr/>
        </p:nvSpPr>
        <p:spPr bwMode="auto">
          <a:xfrm>
            <a:off x="4111675" y="4416574"/>
            <a:ext cx="4464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即：信息传输速率通常会大于码元传输速率。</a:t>
            </a:r>
          </a:p>
        </p:txBody>
      </p:sp>
      <p:sp>
        <p:nvSpPr>
          <p:cNvPr id="69640" name="Text Box 8">
            <a:extLst>
              <a:ext uri="{FF2B5EF4-FFF2-40B4-BE49-F238E27FC236}">
                <a16:creationId xmlns:a16="http://schemas.microsoft.com/office/drawing/2014/main" id="{1CEF0C03-F9E1-4DA2-9426-415D7BCA11DA}"/>
              </a:ext>
            </a:extLst>
          </p:cNvPr>
          <p:cNvSpPr txBox="1">
            <a:spLocks noChangeArrowheads="1"/>
          </p:cNvSpPr>
          <p:nvPr/>
        </p:nvSpPr>
        <p:spPr bwMode="auto">
          <a:xfrm>
            <a:off x="4038650" y="5569099"/>
            <a:ext cx="5076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在二进制条件下，二者相等</a:t>
            </a:r>
          </a:p>
        </p:txBody>
      </p:sp>
      <p:sp>
        <p:nvSpPr>
          <p:cNvPr id="10" name="云形标注 9">
            <a:extLst>
              <a:ext uri="{FF2B5EF4-FFF2-40B4-BE49-F238E27FC236}">
                <a16:creationId xmlns:a16="http://schemas.microsoft.com/office/drawing/2014/main" id="{DF305C82-620A-48A3-9FB7-6F8FF1377478}"/>
              </a:ext>
            </a:extLst>
          </p:cNvPr>
          <p:cNvSpPr/>
          <p:nvPr/>
        </p:nvSpPr>
        <p:spPr>
          <a:xfrm>
            <a:off x="1114475" y="2268686"/>
            <a:ext cx="7358063" cy="3071813"/>
          </a:xfrm>
          <a:prstGeom prst="cloudCallout">
            <a:avLst>
              <a:gd name="adj1" fmla="val -21092"/>
              <a:gd name="adj2" fmla="val 339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mn-ea"/>
              </a:rPr>
              <a:t>注意：最大信息传输速率等于信道容量！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slide(fromBottom)">
                                      <p:cBhvr>
                                        <p:cTn id="7" dur="1000"/>
                                        <p:tgtEl>
                                          <p:spTgt spid="69636"/>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69637"/>
                                        </p:tgtEl>
                                        <p:attrNameLst>
                                          <p:attrName>style.visibility</p:attrName>
                                        </p:attrNameLst>
                                      </p:cBhvr>
                                      <p:to>
                                        <p:strVal val="visible"/>
                                      </p:to>
                                    </p:set>
                                    <p:anim calcmode="lin" valueType="num">
                                      <p:cBhvr>
                                        <p:cTn id="11" dur="1000" fill="hold"/>
                                        <p:tgtEl>
                                          <p:spTgt spid="69637"/>
                                        </p:tgtEl>
                                        <p:attrNameLst>
                                          <p:attrName>ppt_w</p:attrName>
                                        </p:attrNameLst>
                                      </p:cBhvr>
                                      <p:tavLst>
                                        <p:tav tm="0">
                                          <p:val>
                                            <p:fltVal val="0"/>
                                          </p:val>
                                        </p:tav>
                                        <p:tav tm="100000">
                                          <p:val>
                                            <p:strVal val="#ppt_w"/>
                                          </p:val>
                                        </p:tav>
                                      </p:tavLst>
                                    </p:anim>
                                    <p:anim calcmode="lin" valueType="num">
                                      <p:cBhvr>
                                        <p:cTn id="12" dur="1000" fill="hold"/>
                                        <p:tgtEl>
                                          <p:spTgt spid="6963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70" decel="100000"/>
                                        <p:tgtEl>
                                          <p:spTgt spid="10"/>
                                        </p:tgtEl>
                                      </p:cBhvr>
                                    </p:animEffect>
                                    <p:animScale>
                                      <p:cBhvr>
                                        <p:cTn id="18" dur="770" decel="100000"/>
                                        <p:tgtEl>
                                          <p:spTgt spid="10"/>
                                        </p:tgtEl>
                                      </p:cBhvr>
                                      <p:from x="10000" y="10000"/>
                                      <p:to x="200000" y="450000"/>
                                    </p:animScale>
                                    <p:animScale>
                                      <p:cBhvr>
                                        <p:cTn id="19" dur="1230" accel="100000" fill="hold">
                                          <p:stCondLst>
                                            <p:cond delay="770"/>
                                          </p:stCondLst>
                                        </p:cTn>
                                        <p:tgtEl>
                                          <p:spTgt spid="10"/>
                                        </p:tgtEl>
                                      </p:cBhvr>
                                      <p:from x="200000" y="450000"/>
                                      <p:to x="100000" y="100000"/>
                                    </p:animScale>
                                    <p:set>
                                      <p:cBhvr>
                                        <p:cTn id="20" dur="770" fill="hold"/>
                                        <p:tgtEl>
                                          <p:spTgt spid="10"/>
                                        </p:tgtEl>
                                        <p:attrNameLst>
                                          <p:attrName>ppt_x</p:attrName>
                                        </p:attrNameLst>
                                      </p:cBhvr>
                                      <p:to>
                                        <p:strVal val="(0.5)"/>
                                      </p:to>
                                    </p:set>
                                    <p:anim from="(0.5)" to="(#ppt_x)" calcmode="lin" valueType="num">
                                      <p:cBhvr>
                                        <p:cTn id="21" dur="1230" accel="100000" fill="hold">
                                          <p:stCondLst>
                                            <p:cond delay="770"/>
                                          </p:stCondLst>
                                        </p:cTn>
                                        <p:tgtEl>
                                          <p:spTgt spid="10"/>
                                        </p:tgtEl>
                                        <p:attrNameLst>
                                          <p:attrName>ppt_x</p:attrName>
                                        </p:attrNameLst>
                                      </p:cBhvr>
                                    </p:anim>
                                    <p:set>
                                      <p:cBhvr>
                                        <p:cTn id="22" dur="770" fill="hold"/>
                                        <p:tgtEl>
                                          <p:spTgt spid="10"/>
                                        </p:tgtEl>
                                        <p:attrNameLst>
                                          <p:attrName>ppt_y</p:attrName>
                                        </p:attrNameLst>
                                      </p:cBhvr>
                                      <p:to>
                                        <p:strVal val="(#ppt_y+0.4)"/>
                                      </p:to>
                                    </p:set>
                                    <p:anim from="(#ppt_y+0.4)" to="(#ppt_y)" calcmode="lin" valueType="num">
                                      <p:cBhvr>
                                        <p:cTn id="23" dur="1230" accel="100000" fill="hold">
                                          <p:stCondLst>
                                            <p:cond delay="770"/>
                                          </p:stCondLst>
                                        </p:cTn>
                                        <p:tgtEl>
                                          <p:spTgt spid="10"/>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2000"/>
                                        <p:tgtEl>
                                          <p:spTgt spid="10"/>
                                        </p:tgtEl>
                                      </p:cBhvr>
                                    </p:animEffect>
                                    <p:set>
                                      <p:cBhvr>
                                        <p:cTn id="28" dur="1" fill="hold">
                                          <p:stCondLst>
                                            <p:cond delay="1999"/>
                                          </p:stCondLst>
                                        </p:cTn>
                                        <p:tgtEl>
                                          <p:spTgt spid="1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69634"/>
                                        </p:tgtEl>
                                        <p:attrNameLst>
                                          <p:attrName>style.visibility</p:attrName>
                                        </p:attrNameLst>
                                      </p:cBhvr>
                                      <p:to>
                                        <p:strVal val="visible"/>
                                      </p:to>
                                    </p:set>
                                    <p:animEffect transition="in" filter="fade">
                                      <p:cBhvr>
                                        <p:cTn id="33" dur="1000"/>
                                        <p:tgtEl>
                                          <p:spTgt spid="69634"/>
                                        </p:tgtEl>
                                      </p:cBhvr>
                                    </p:animEffect>
                                    <p:anim calcmode="lin" valueType="num">
                                      <p:cBhvr>
                                        <p:cTn id="34" dur="1000" fill="hold"/>
                                        <p:tgtEl>
                                          <p:spTgt spid="69634"/>
                                        </p:tgtEl>
                                        <p:attrNameLst>
                                          <p:attrName>ppt_x</p:attrName>
                                        </p:attrNameLst>
                                      </p:cBhvr>
                                      <p:tavLst>
                                        <p:tav tm="0">
                                          <p:val>
                                            <p:strVal val="#ppt_x"/>
                                          </p:val>
                                        </p:tav>
                                        <p:tav tm="100000">
                                          <p:val>
                                            <p:strVal val="#ppt_x"/>
                                          </p:val>
                                        </p:tav>
                                      </p:tavLst>
                                    </p:anim>
                                    <p:anim calcmode="lin" valueType="num">
                                      <p:cBhvr>
                                        <p:cTn id="35" dur="900" decel="100000" fill="hold"/>
                                        <p:tgtEl>
                                          <p:spTgt spid="6963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9634"/>
                                        </p:tgtEl>
                                        <p:attrNameLst>
                                          <p:attrName>ppt_y</p:attrName>
                                        </p:attrNameLst>
                                      </p:cBhvr>
                                      <p:tavLst>
                                        <p:tav tm="0">
                                          <p:val>
                                            <p:strVal val="#ppt_y-.03"/>
                                          </p:val>
                                        </p:tav>
                                        <p:tav tm="100000">
                                          <p:val>
                                            <p:strVal val="#ppt_y"/>
                                          </p:val>
                                        </p:tav>
                                      </p:tavLst>
                                    </p:anim>
                                  </p:childTnLst>
                                </p:cTn>
                              </p:par>
                            </p:childTnLst>
                          </p:cTn>
                        </p:par>
                        <p:par>
                          <p:cTn id="37" fill="hold" nodeType="afterGroup">
                            <p:stCondLst>
                              <p:cond delay="1000"/>
                            </p:stCondLst>
                            <p:childTnLst>
                              <p:par>
                                <p:cTn id="38" presetID="6" presetClass="entr" presetSubtype="16" fill="hold" nodeType="afterEffect">
                                  <p:stCondLst>
                                    <p:cond delay="0"/>
                                  </p:stCondLst>
                                  <p:childTnLst>
                                    <p:set>
                                      <p:cBhvr>
                                        <p:cTn id="39" dur="1" fill="hold">
                                          <p:stCondLst>
                                            <p:cond delay="0"/>
                                          </p:stCondLst>
                                        </p:cTn>
                                        <p:tgtEl>
                                          <p:spTgt spid="69635"/>
                                        </p:tgtEl>
                                        <p:attrNameLst>
                                          <p:attrName>style.visibility</p:attrName>
                                        </p:attrNameLst>
                                      </p:cBhvr>
                                      <p:to>
                                        <p:strVal val="visible"/>
                                      </p:to>
                                    </p:set>
                                    <p:animEffect transition="in" filter="circle(in)">
                                      <p:cBhvr>
                                        <p:cTn id="40" dur="2000"/>
                                        <p:tgtEl>
                                          <p:spTgt spid="69635"/>
                                        </p:tgtEl>
                                      </p:cBhvr>
                                    </p:animEffect>
                                  </p:childTnLst>
                                </p:cTn>
                              </p:par>
                            </p:childTnLst>
                          </p:cTn>
                        </p:par>
                        <p:par>
                          <p:cTn id="41" fill="hold" nodeType="afterGroup">
                            <p:stCondLst>
                              <p:cond delay="3000"/>
                            </p:stCondLst>
                            <p:childTnLst>
                              <p:par>
                                <p:cTn id="42" presetID="6" presetClass="entr" presetSubtype="16" fill="hold" grpId="0" nodeType="afterEffect">
                                  <p:stCondLst>
                                    <p:cond delay="0"/>
                                  </p:stCondLst>
                                  <p:childTnLst>
                                    <p:set>
                                      <p:cBhvr>
                                        <p:cTn id="43" dur="1" fill="hold">
                                          <p:stCondLst>
                                            <p:cond delay="0"/>
                                          </p:stCondLst>
                                        </p:cTn>
                                        <p:tgtEl>
                                          <p:spTgt spid="69639"/>
                                        </p:tgtEl>
                                        <p:attrNameLst>
                                          <p:attrName>style.visibility</p:attrName>
                                        </p:attrNameLst>
                                      </p:cBhvr>
                                      <p:to>
                                        <p:strVal val="visible"/>
                                      </p:to>
                                    </p:set>
                                    <p:animEffect transition="in" filter="circle(in)">
                                      <p:cBhvr>
                                        <p:cTn id="44" dur="2000"/>
                                        <p:tgtEl>
                                          <p:spTgt spid="696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69638"/>
                                        </p:tgtEl>
                                        <p:attrNameLst>
                                          <p:attrName>style.visibility</p:attrName>
                                        </p:attrNameLst>
                                      </p:cBhvr>
                                      <p:to>
                                        <p:strVal val="visible"/>
                                      </p:to>
                                    </p:set>
                                    <p:animEffect transition="in" filter="wedge">
                                      <p:cBhvr>
                                        <p:cTn id="49" dur="2000"/>
                                        <p:tgtEl>
                                          <p:spTgt spid="69638"/>
                                        </p:tgtEl>
                                      </p:cBhvr>
                                    </p:animEffect>
                                  </p:childTnLst>
                                </p:cTn>
                              </p:par>
                            </p:childTnLst>
                          </p:cTn>
                        </p:par>
                        <p:par>
                          <p:cTn id="50" fill="hold" nodeType="afterGroup">
                            <p:stCondLst>
                              <p:cond delay="2000"/>
                            </p:stCondLst>
                            <p:childTnLst>
                              <p:par>
                                <p:cTn id="51" presetID="20" presetClass="entr" presetSubtype="0" fill="hold" grpId="0" nodeType="afterEffect">
                                  <p:stCondLst>
                                    <p:cond delay="0"/>
                                  </p:stCondLst>
                                  <p:childTnLst>
                                    <p:set>
                                      <p:cBhvr>
                                        <p:cTn id="52" dur="1" fill="hold">
                                          <p:stCondLst>
                                            <p:cond delay="0"/>
                                          </p:stCondLst>
                                        </p:cTn>
                                        <p:tgtEl>
                                          <p:spTgt spid="69640"/>
                                        </p:tgtEl>
                                        <p:attrNameLst>
                                          <p:attrName>style.visibility</p:attrName>
                                        </p:attrNameLst>
                                      </p:cBhvr>
                                      <p:to>
                                        <p:strVal val="visible"/>
                                      </p:to>
                                    </p:set>
                                    <p:animEffect transition="in" filter="wedge">
                                      <p:cBhvr>
                                        <p:cTn id="53" dur="20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6" grpId="0"/>
      <p:bldP spid="69637" grpId="0"/>
      <p:bldP spid="69639" grpId="0"/>
      <p:bldP spid="69640" grpId="0"/>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2">
            <a:extLst>
              <a:ext uri="{FF2B5EF4-FFF2-40B4-BE49-F238E27FC236}">
                <a16:creationId xmlns:a16="http://schemas.microsoft.com/office/drawing/2014/main" id="{502BF0EF-0747-4AC8-ADCE-3D3979DC7F00}"/>
              </a:ext>
            </a:extLst>
          </p:cNvPr>
          <p:cNvGraphicFramePr>
            <a:graphicFrameLocks noGrp="1" noChangeAspect="1"/>
          </p:cNvGraphicFramePr>
          <p:nvPr>
            <p:ph sz="half" idx="1"/>
            <p:extLst>
              <p:ext uri="{D42A27DB-BD31-4B8C-83A1-F6EECF244321}">
                <p14:modId xmlns:p14="http://schemas.microsoft.com/office/powerpoint/2010/main" val="3191261091"/>
              </p:ext>
            </p:extLst>
          </p:nvPr>
        </p:nvGraphicFramePr>
        <p:xfrm>
          <a:off x="1756272" y="2554064"/>
          <a:ext cx="5132387" cy="1368425"/>
        </p:xfrm>
        <a:graphic>
          <a:graphicData uri="http://schemas.openxmlformats.org/presentationml/2006/ole">
            <mc:AlternateContent xmlns:mc="http://schemas.openxmlformats.org/markup-compatibility/2006">
              <mc:Choice xmlns:v="urn:schemas-microsoft-com:vml" Requires="v">
                <p:oleObj spid="_x0000_s12317" name="Equation" r:id="rId3" imgW="1714320" imgH="457200" progId="Equation.DSMT4">
                  <p:embed/>
                </p:oleObj>
              </mc:Choice>
              <mc:Fallback>
                <p:oleObj name="Equation" r:id="rId3" imgW="1714320" imgH="457200" progId="Equation.DSMT4">
                  <p:embed/>
                  <p:pic>
                    <p:nvPicPr>
                      <p:cNvPr id="70658" name="Object 2">
                        <a:extLst>
                          <a:ext uri="{FF2B5EF4-FFF2-40B4-BE49-F238E27FC236}">
                            <a16:creationId xmlns:a16="http://schemas.microsoft.com/office/drawing/2014/main" id="{502BF0EF-0747-4AC8-ADCE-3D3979DC7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272" y="2554064"/>
                        <a:ext cx="5132387"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 name="Object 3">
            <a:extLst>
              <a:ext uri="{FF2B5EF4-FFF2-40B4-BE49-F238E27FC236}">
                <a16:creationId xmlns:a16="http://schemas.microsoft.com/office/drawing/2014/main" id="{5A07DC57-ABA8-4577-80AD-740791C217E6}"/>
              </a:ext>
            </a:extLst>
          </p:cNvPr>
          <p:cNvGraphicFramePr>
            <a:graphicFrameLocks noGrp="1" noChangeAspect="1"/>
          </p:cNvGraphicFramePr>
          <p:nvPr>
            <p:ph sz="quarter" idx="2"/>
            <p:extLst>
              <p:ext uri="{D42A27DB-BD31-4B8C-83A1-F6EECF244321}">
                <p14:modId xmlns:p14="http://schemas.microsoft.com/office/powerpoint/2010/main" val="4164720338"/>
              </p:ext>
            </p:extLst>
          </p:nvPr>
        </p:nvGraphicFramePr>
        <p:xfrm>
          <a:off x="1399084" y="4911502"/>
          <a:ext cx="2806700" cy="1295400"/>
        </p:xfrm>
        <a:graphic>
          <a:graphicData uri="http://schemas.openxmlformats.org/presentationml/2006/ole">
            <mc:AlternateContent xmlns:mc="http://schemas.openxmlformats.org/markup-compatibility/2006">
              <mc:Choice xmlns:v="urn:schemas-microsoft-com:vml" Requires="v">
                <p:oleObj spid="_x0000_s12318" name="Equation" r:id="rId5" imgW="990360" imgH="457200" progId="Equation.DSMT4">
                  <p:embed/>
                </p:oleObj>
              </mc:Choice>
              <mc:Fallback>
                <p:oleObj name="Equation" r:id="rId5" imgW="990360" imgH="457200" progId="Equation.DSMT4">
                  <p:embed/>
                  <p:pic>
                    <p:nvPicPr>
                      <p:cNvPr id="70659" name="Object 3">
                        <a:extLst>
                          <a:ext uri="{FF2B5EF4-FFF2-40B4-BE49-F238E27FC236}">
                            <a16:creationId xmlns:a16="http://schemas.microsoft.com/office/drawing/2014/main" id="{5A07DC57-ABA8-4577-80AD-740791C21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084" y="4911502"/>
                        <a:ext cx="28067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6">
            <a:extLst>
              <a:ext uri="{FF2B5EF4-FFF2-40B4-BE49-F238E27FC236}">
                <a16:creationId xmlns:a16="http://schemas.microsoft.com/office/drawing/2014/main" id="{D03AA81E-C716-48DF-9094-A805CABBACD2}"/>
              </a:ext>
            </a:extLst>
          </p:cNvPr>
          <p:cNvGraphicFramePr>
            <a:graphicFrameLocks noGrp="1" noChangeAspect="1"/>
          </p:cNvGraphicFramePr>
          <p:nvPr>
            <p:ph sz="quarter" idx="3"/>
            <p:extLst>
              <p:ext uri="{D42A27DB-BD31-4B8C-83A1-F6EECF244321}">
                <p14:modId xmlns:p14="http://schemas.microsoft.com/office/powerpoint/2010/main" val="842968143"/>
              </p:ext>
            </p:extLst>
          </p:nvPr>
        </p:nvGraphicFramePr>
        <p:xfrm>
          <a:off x="5328147" y="4919439"/>
          <a:ext cx="2303462" cy="1152525"/>
        </p:xfrm>
        <a:graphic>
          <a:graphicData uri="http://schemas.openxmlformats.org/presentationml/2006/ole">
            <mc:AlternateContent xmlns:mc="http://schemas.openxmlformats.org/markup-compatibility/2006">
              <mc:Choice xmlns:v="urn:schemas-microsoft-com:vml" Requires="v">
                <p:oleObj spid="_x0000_s12319" name="Equation" r:id="rId7" imgW="863280" imgH="431640" progId="Equation.DSMT4">
                  <p:embed/>
                </p:oleObj>
              </mc:Choice>
              <mc:Fallback>
                <p:oleObj name="Equation" r:id="rId7" imgW="863280" imgH="431640" progId="Equation.DSMT4">
                  <p:embed/>
                  <p:pic>
                    <p:nvPicPr>
                      <p:cNvPr id="70662" name="Object 6">
                        <a:extLst>
                          <a:ext uri="{FF2B5EF4-FFF2-40B4-BE49-F238E27FC236}">
                            <a16:creationId xmlns:a16="http://schemas.microsoft.com/office/drawing/2014/main" id="{D03AA81E-C716-48DF-9094-A805CABBAC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8147" y="4919439"/>
                        <a:ext cx="2303462"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Rectangle 4">
            <a:extLst>
              <a:ext uri="{FF2B5EF4-FFF2-40B4-BE49-F238E27FC236}">
                <a16:creationId xmlns:a16="http://schemas.microsoft.com/office/drawing/2014/main" id="{3A58BB39-81C1-45BC-8F5C-18097E12066C}"/>
              </a:ext>
            </a:extLst>
          </p:cNvPr>
          <p:cNvSpPr>
            <a:spLocks noChangeArrowheads="1"/>
          </p:cNvSpPr>
          <p:nvPr/>
        </p:nvSpPr>
        <p:spPr bwMode="auto">
          <a:xfrm>
            <a:off x="827584" y="1196752"/>
            <a:ext cx="66800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(5) </a:t>
            </a:r>
            <a:r>
              <a:rPr kumimoji="1" lang="zh-CN" altLang="en-US" sz="2800" b="1">
                <a:latin typeface="+mn-ea"/>
                <a:ea typeface="+mn-ea"/>
              </a:rPr>
              <a:t>不同进制下，传输速率之间的关系：</a:t>
            </a:r>
          </a:p>
        </p:txBody>
      </p:sp>
      <p:sp>
        <p:nvSpPr>
          <p:cNvPr id="70661" name="Rectangle 5">
            <a:extLst>
              <a:ext uri="{FF2B5EF4-FFF2-40B4-BE49-F238E27FC236}">
                <a16:creationId xmlns:a16="http://schemas.microsoft.com/office/drawing/2014/main" id="{4ECDCE9C-D4BA-4A16-8DBD-BE62FB52BC8B}"/>
              </a:ext>
            </a:extLst>
          </p:cNvPr>
          <p:cNvSpPr>
            <a:spLocks noChangeArrowheads="1"/>
          </p:cNvSpPr>
          <p:nvPr/>
        </p:nvSpPr>
        <p:spPr bwMode="auto">
          <a:xfrm>
            <a:off x="684709" y="1982564"/>
            <a:ext cx="3932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kumimoji="1" lang="en-US" altLang="zh-CN" sz="2800" b="1">
                <a:latin typeface="+mn-ea"/>
                <a:ea typeface="+mn-ea"/>
              </a:rPr>
              <a:t> </a:t>
            </a:r>
            <a:r>
              <a:rPr kumimoji="1" lang="zh-CN" altLang="en-US" sz="2800" b="1">
                <a:latin typeface="+mn-ea"/>
                <a:ea typeface="+mn-ea"/>
              </a:rPr>
              <a:t>如果码元速率不变：</a:t>
            </a:r>
          </a:p>
        </p:txBody>
      </p:sp>
      <p:sp>
        <p:nvSpPr>
          <p:cNvPr id="70663" name="Rectangle 7">
            <a:extLst>
              <a:ext uri="{FF2B5EF4-FFF2-40B4-BE49-F238E27FC236}">
                <a16:creationId xmlns:a16="http://schemas.microsoft.com/office/drawing/2014/main" id="{FB7427F0-0052-4DF1-9ED3-1143CEBAA13F}"/>
              </a:ext>
            </a:extLst>
          </p:cNvPr>
          <p:cNvSpPr>
            <a:spLocks noChangeArrowheads="1"/>
          </p:cNvSpPr>
          <p:nvPr/>
        </p:nvSpPr>
        <p:spPr bwMode="auto">
          <a:xfrm>
            <a:off x="684709" y="4125689"/>
            <a:ext cx="3932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kumimoji="1" lang="en-US" altLang="zh-CN" sz="2800" b="1">
                <a:latin typeface="+mn-ea"/>
                <a:ea typeface="+mn-ea"/>
              </a:rPr>
              <a:t> </a:t>
            </a:r>
            <a:r>
              <a:rPr kumimoji="1" lang="zh-CN" altLang="en-US" sz="2800" b="1">
                <a:latin typeface="+mn-ea"/>
                <a:ea typeface="+mn-ea"/>
              </a:rPr>
              <a:t>如果信息速率不变：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slide(fromBottom)">
                                      <p:cBhvr>
                                        <p:cTn id="7" dur="1000"/>
                                        <p:tgtEl>
                                          <p:spTgt spid="7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slide(fromLeft)">
                                      <p:cBhvr>
                                        <p:cTn id="12" dur="1000"/>
                                        <p:tgtEl>
                                          <p:spTgt spid="70661"/>
                                        </p:tgtEl>
                                      </p:cBhvr>
                                    </p:animEffect>
                                  </p:childTnLst>
                                </p:cTn>
                              </p:par>
                            </p:childTnLst>
                          </p:cTn>
                        </p:par>
                        <p:par>
                          <p:cTn id="13" fill="hold" nodeType="afterGroup">
                            <p:stCondLst>
                              <p:cond delay="1000"/>
                            </p:stCondLst>
                            <p:childTnLst>
                              <p:par>
                                <p:cTn id="14" presetID="20" presetClass="entr" presetSubtype="0" fill="hold" nodeType="afterEffect">
                                  <p:stCondLst>
                                    <p:cond delay="0"/>
                                  </p:stCondLst>
                                  <p:childTnLst>
                                    <p:set>
                                      <p:cBhvr>
                                        <p:cTn id="15" dur="1" fill="hold">
                                          <p:stCondLst>
                                            <p:cond delay="0"/>
                                          </p:stCondLst>
                                        </p:cTn>
                                        <p:tgtEl>
                                          <p:spTgt spid="70658"/>
                                        </p:tgtEl>
                                        <p:attrNameLst>
                                          <p:attrName>style.visibility</p:attrName>
                                        </p:attrNameLst>
                                      </p:cBhvr>
                                      <p:to>
                                        <p:strVal val="visible"/>
                                      </p:to>
                                    </p:set>
                                    <p:animEffect transition="in" filter="wedge">
                                      <p:cBhvr>
                                        <p:cTn id="16" dur="2000"/>
                                        <p:tgtEl>
                                          <p:spTgt spid="706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0663"/>
                                        </p:tgtEl>
                                        <p:attrNameLst>
                                          <p:attrName>style.visibility</p:attrName>
                                        </p:attrNameLst>
                                      </p:cBhvr>
                                      <p:to>
                                        <p:strVal val="visible"/>
                                      </p:to>
                                    </p:set>
                                    <p:animEffect transition="in" filter="slide(fromLeft)">
                                      <p:cBhvr>
                                        <p:cTn id="21" dur="1000"/>
                                        <p:tgtEl>
                                          <p:spTgt spid="70663"/>
                                        </p:tgtEl>
                                      </p:cBhvr>
                                    </p:animEffect>
                                  </p:childTnLst>
                                </p:cTn>
                              </p:par>
                            </p:childTnLst>
                          </p:cTn>
                        </p:par>
                        <p:par>
                          <p:cTn id="22" fill="hold" nodeType="afterGroup">
                            <p:stCondLst>
                              <p:cond delay="1000"/>
                            </p:stCondLst>
                            <p:childTnLst>
                              <p:par>
                                <p:cTn id="23" presetID="6" presetClass="entr" presetSubtype="16" fill="hold" nodeType="afterEffect">
                                  <p:stCondLst>
                                    <p:cond delay="0"/>
                                  </p:stCondLst>
                                  <p:childTnLst>
                                    <p:set>
                                      <p:cBhvr>
                                        <p:cTn id="24" dur="1" fill="hold">
                                          <p:stCondLst>
                                            <p:cond delay="0"/>
                                          </p:stCondLst>
                                        </p:cTn>
                                        <p:tgtEl>
                                          <p:spTgt spid="70659"/>
                                        </p:tgtEl>
                                        <p:attrNameLst>
                                          <p:attrName>style.visibility</p:attrName>
                                        </p:attrNameLst>
                                      </p:cBhvr>
                                      <p:to>
                                        <p:strVal val="visible"/>
                                      </p:to>
                                    </p:set>
                                    <p:animEffect transition="in" filter="circle(in)">
                                      <p:cBhvr>
                                        <p:cTn id="25" dur="2000"/>
                                        <p:tgtEl>
                                          <p:spTgt spid="70659"/>
                                        </p:tgtEl>
                                      </p:cBhvr>
                                    </p:animEffect>
                                  </p:childTnLst>
                                </p:cTn>
                              </p:par>
                            </p:childTnLst>
                          </p:cTn>
                        </p:par>
                        <p:par>
                          <p:cTn id="26" fill="hold" nodeType="afterGroup">
                            <p:stCondLst>
                              <p:cond delay="3000"/>
                            </p:stCondLst>
                            <p:childTnLst>
                              <p:par>
                                <p:cTn id="27" presetID="6" presetClass="entr" presetSubtype="16" fill="hold" nodeType="afterEffect">
                                  <p:stCondLst>
                                    <p:cond delay="0"/>
                                  </p:stCondLst>
                                  <p:childTnLst>
                                    <p:set>
                                      <p:cBhvr>
                                        <p:cTn id="28" dur="1" fill="hold">
                                          <p:stCondLst>
                                            <p:cond delay="0"/>
                                          </p:stCondLst>
                                        </p:cTn>
                                        <p:tgtEl>
                                          <p:spTgt spid="70662"/>
                                        </p:tgtEl>
                                        <p:attrNameLst>
                                          <p:attrName>style.visibility</p:attrName>
                                        </p:attrNameLst>
                                      </p:cBhvr>
                                      <p:to>
                                        <p:strVal val="visible"/>
                                      </p:to>
                                    </p:set>
                                    <p:animEffect transition="in" filter="circle(in)">
                                      <p:cBhvr>
                                        <p:cTn id="29" dur="20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EB733F4-DBC4-46B8-8554-F5045B406576}"/>
              </a:ext>
            </a:extLst>
          </p:cNvPr>
          <p:cNvSpPr>
            <a:spLocks noChangeArrowheads="1"/>
          </p:cNvSpPr>
          <p:nvPr/>
        </p:nvSpPr>
        <p:spPr bwMode="auto">
          <a:xfrm>
            <a:off x="928688" y="1203027"/>
            <a:ext cx="2531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2. </a:t>
            </a:r>
            <a:r>
              <a:rPr kumimoji="1" lang="zh-CN" altLang="en-US" sz="2800" b="1">
                <a:latin typeface="+mn-ea"/>
                <a:ea typeface="+mn-ea"/>
              </a:rPr>
              <a:t>可靠性指标</a:t>
            </a:r>
          </a:p>
        </p:txBody>
      </p:sp>
      <p:sp>
        <p:nvSpPr>
          <p:cNvPr id="71683" name="Rectangle 3">
            <a:extLst>
              <a:ext uri="{FF2B5EF4-FFF2-40B4-BE49-F238E27FC236}">
                <a16:creationId xmlns:a16="http://schemas.microsoft.com/office/drawing/2014/main" id="{78266314-E4BB-439E-941A-C702C3D4E384}"/>
              </a:ext>
            </a:extLst>
          </p:cNvPr>
          <p:cNvSpPr>
            <a:spLocks noChangeArrowheads="1"/>
          </p:cNvSpPr>
          <p:nvPr/>
        </p:nvSpPr>
        <p:spPr bwMode="auto">
          <a:xfrm>
            <a:off x="965200" y="1988840"/>
            <a:ext cx="8178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可靠性的指标是利用差错率来衡量。差错率通常有两种表示方法。</a:t>
            </a:r>
          </a:p>
        </p:txBody>
      </p:sp>
      <p:sp>
        <p:nvSpPr>
          <p:cNvPr id="71684" name="Rectangle 4">
            <a:extLst>
              <a:ext uri="{FF2B5EF4-FFF2-40B4-BE49-F238E27FC236}">
                <a16:creationId xmlns:a16="http://schemas.microsoft.com/office/drawing/2014/main" id="{00E1A726-C90C-41DF-89B3-107954831D43}"/>
              </a:ext>
            </a:extLst>
          </p:cNvPr>
          <p:cNvSpPr>
            <a:spLocks noChangeArrowheads="1"/>
          </p:cNvSpPr>
          <p:nvPr/>
        </p:nvSpPr>
        <p:spPr bwMode="auto">
          <a:xfrm>
            <a:off x="857250" y="3195340"/>
            <a:ext cx="46971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(1) </a:t>
            </a:r>
            <a:r>
              <a:rPr kumimoji="1" lang="zh-CN" altLang="en-US" sz="2800" b="1">
                <a:latin typeface="+mn-ea"/>
                <a:ea typeface="+mn-ea"/>
              </a:rPr>
              <a:t>码元差错率（误码率 ）</a:t>
            </a:r>
          </a:p>
        </p:txBody>
      </p:sp>
      <p:sp>
        <p:nvSpPr>
          <p:cNvPr id="71685" name="Text Box 5">
            <a:extLst>
              <a:ext uri="{FF2B5EF4-FFF2-40B4-BE49-F238E27FC236}">
                <a16:creationId xmlns:a16="http://schemas.microsoft.com/office/drawing/2014/main" id="{090E38F0-A744-43F5-BD47-B526C540CE73}"/>
              </a:ext>
            </a:extLst>
          </p:cNvPr>
          <p:cNvSpPr txBox="1">
            <a:spLocks noChangeArrowheads="1"/>
          </p:cNvSpPr>
          <p:nvPr/>
        </p:nvSpPr>
        <p:spPr bwMode="auto">
          <a:xfrm>
            <a:off x="785813" y="3846215"/>
            <a:ext cx="83581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mn-ea"/>
                <a:ea typeface="+mn-ea"/>
              </a:rPr>
              <a:t>发生差错的码元数在传输总码元数中所占的比例，也就是说，误码率就是码元在传输系统中被传错的概率。</a:t>
            </a:r>
          </a:p>
        </p:txBody>
      </p:sp>
      <p:pic>
        <p:nvPicPr>
          <p:cNvPr id="8" name="图片 7" descr="图片1.png">
            <a:extLst>
              <a:ext uri="{FF2B5EF4-FFF2-40B4-BE49-F238E27FC236}">
                <a16:creationId xmlns:a16="http://schemas.microsoft.com/office/drawing/2014/main" id="{1AC7FDFC-0ED1-4209-A140-E6D9EB65B147}"/>
              </a:ext>
            </a:extLst>
          </p:cNvPr>
          <p:cNvPicPr>
            <a:picLocks noChangeAspect="1"/>
          </p:cNvPicPr>
          <p:nvPr/>
        </p:nvPicPr>
        <p:blipFill>
          <a:blip r:embed="rId2">
            <a:lum bright="-100000"/>
          </a:blip>
          <a:stretch>
            <a:fillRect/>
          </a:stretch>
        </p:blipFill>
        <p:spPr>
          <a:xfrm>
            <a:off x="2699792" y="5085184"/>
            <a:ext cx="4048125" cy="969963"/>
          </a:xfrm>
          <a:prstGeom prst="rect">
            <a:avLst/>
          </a:prstGeom>
          <a:noFill/>
          <a:ln>
            <a:noFill/>
          </a:ln>
          <a:effectLst>
            <a:outerShdw blurRad="152400" dist="317500" dir="5400000" sx="90000" sy="-19000" rotWithShape="0">
              <a:prstClr val="black">
                <a:alpha val="15000"/>
              </a:prst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slide(fromBottom)">
                                      <p:cBhvr>
                                        <p:cTn id="7" dur="1000"/>
                                        <p:tgtEl>
                                          <p:spTgt spid="71682"/>
                                        </p:tgtEl>
                                      </p:cBhvr>
                                    </p:animEffect>
                                  </p:childTnLst>
                                </p:cTn>
                              </p:par>
                            </p:childTnLst>
                          </p:cTn>
                        </p:par>
                        <p:par>
                          <p:cTn id="8" fill="hold" nodeType="afterGroup">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71683"/>
                                        </p:tgtEl>
                                        <p:attrNameLst>
                                          <p:attrName>style.visibility</p:attrName>
                                        </p:attrNameLst>
                                      </p:cBhvr>
                                      <p:to>
                                        <p:strVal val="visible"/>
                                      </p:to>
                                    </p:set>
                                    <p:animEffect transition="in" filter="box(in)">
                                      <p:cBhvr>
                                        <p:cTn id="11" dur="500"/>
                                        <p:tgtEl>
                                          <p:spTgt spid="716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71684"/>
                                        </p:tgtEl>
                                        <p:attrNameLst>
                                          <p:attrName>style.visibility</p:attrName>
                                        </p:attrNameLst>
                                      </p:cBhvr>
                                      <p:to>
                                        <p:strVal val="visible"/>
                                      </p:to>
                                    </p:set>
                                    <p:animEffect transition="in" filter="wedge">
                                      <p:cBhvr>
                                        <p:cTn id="16" dur="2000"/>
                                        <p:tgtEl>
                                          <p:spTgt spid="71684"/>
                                        </p:tgtEl>
                                      </p:cBhvr>
                                    </p:animEffect>
                                  </p:childTnLst>
                                </p:cTn>
                              </p:par>
                            </p:childTnLst>
                          </p:cTn>
                        </p:par>
                        <p:par>
                          <p:cTn id="17" fill="hold" nodeType="afterGroup">
                            <p:stCondLst>
                              <p:cond delay="2000"/>
                            </p:stCondLst>
                            <p:childTnLst>
                              <p:par>
                                <p:cTn id="18" presetID="6" presetClass="entr" presetSubtype="16" fill="hold" grpId="0" nodeType="afterEffect">
                                  <p:stCondLst>
                                    <p:cond delay="0"/>
                                  </p:stCondLst>
                                  <p:childTnLst>
                                    <p:set>
                                      <p:cBhvr>
                                        <p:cTn id="19" dur="1" fill="hold">
                                          <p:stCondLst>
                                            <p:cond delay="0"/>
                                          </p:stCondLst>
                                        </p:cTn>
                                        <p:tgtEl>
                                          <p:spTgt spid="71685"/>
                                        </p:tgtEl>
                                        <p:attrNameLst>
                                          <p:attrName>style.visibility</p:attrName>
                                        </p:attrNameLst>
                                      </p:cBhvr>
                                      <p:to>
                                        <p:strVal val="visible"/>
                                      </p:to>
                                    </p:set>
                                    <p:animEffect transition="in" filter="circle(in)">
                                      <p:cBhvr>
                                        <p:cTn id="20" dur="2000"/>
                                        <p:tgtEl>
                                          <p:spTgt spid="716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edg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p:bldP spid="71684" grpId="0"/>
      <p:bldP spid="716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A245AF7-F552-44B7-BC4A-A7635325EA40}"/>
              </a:ext>
            </a:extLst>
          </p:cNvPr>
          <p:cNvSpPr>
            <a:spLocks noChangeArrowheads="1"/>
          </p:cNvSpPr>
          <p:nvPr/>
        </p:nvSpPr>
        <p:spPr bwMode="auto">
          <a:xfrm>
            <a:off x="928167" y="1439862"/>
            <a:ext cx="4515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(2) </a:t>
            </a:r>
            <a:r>
              <a:rPr kumimoji="1" lang="zh-CN" altLang="en-US" sz="2800" b="1">
                <a:latin typeface="+mn-ea"/>
                <a:ea typeface="+mn-ea"/>
              </a:rPr>
              <a:t>信息差错率（误信率）</a:t>
            </a:r>
          </a:p>
        </p:txBody>
      </p:sp>
      <p:sp>
        <p:nvSpPr>
          <p:cNvPr id="72707" name="Rectangle 3">
            <a:extLst>
              <a:ext uri="{FF2B5EF4-FFF2-40B4-BE49-F238E27FC236}">
                <a16:creationId xmlns:a16="http://schemas.microsoft.com/office/drawing/2014/main" id="{639B9E52-642D-4364-B8E9-E338DA667536}"/>
              </a:ext>
            </a:extLst>
          </p:cNvPr>
          <p:cNvSpPr>
            <a:spLocks noChangeArrowheads="1"/>
          </p:cNvSpPr>
          <p:nvPr/>
        </p:nvSpPr>
        <p:spPr bwMode="auto">
          <a:xfrm>
            <a:off x="899592" y="2500312"/>
            <a:ext cx="7775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发生差错的信息量在信息传输总量中所占的比例，或者说，它是码元的信息量在传输系统中被丢失的概率。</a:t>
            </a:r>
          </a:p>
        </p:txBody>
      </p:sp>
      <p:pic>
        <p:nvPicPr>
          <p:cNvPr id="6" name="图片 5" descr="图片1.png">
            <a:extLst>
              <a:ext uri="{FF2B5EF4-FFF2-40B4-BE49-F238E27FC236}">
                <a16:creationId xmlns:a16="http://schemas.microsoft.com/office/drawing/2014/main" id="{2FD09C0A-AB08-4C64-9D9B-E92A8CD68A08}"/>
              </a:ext>
            </a:extLst>
          </p:cNvPr>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857375" y="4357688"/>
            <a:ext cx="56261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slide(fromBottom)">
                                      <p:cBhvr>
                                        <p:cTn id="7" dur="1000"/>
                                        <p:tgtEl>
                                          <p:spTgt spid="72706"/>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72707"/>
                                        </p:tgtEl>
                                        <p:attrNameLst>
                                          <p:attrName>style.visibility</p:attrName>
                                        </p:attrNameLst>
                                      </p:cBhvr>
                                      <p:to>
                                        <p:strVal val="visible"/>
                                      </p:to>
                                    </p:set>
                                    <p:animEffect transition="in" filter="wedge">
                                      <p:cBhvr>
                                        <p:cTn id="11" dur="2000"/>
                                        <p:tgtEl>
                                          <p:spTgt spid="727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12CF232A-AC36-4CBA-8D2E-40EA76B0C40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3.1.2 </a:t>
            </a:r>
            <a:r>
              <a:rPr lang="zh-CN" altLang="en-US" dirty="0"/>
              <a:t>传输媒体</a:t>
            </a:r>
          </a:p>
        </p:txBody>
      </p:sp>
      <p:sp>
        <p:nvSpPr>
          <p:cNvPr id="74756" name="Text Box 4">
            <a:extLst>
              <a:ext uri="{FF2B5EF4-FFF2-40B4-BE49-F238E27FC236}">
                <a16:creationId xmlns:a16="http://schemas.microsoft.com/office/drawing/2014/main" id="{BF35B807-495A-4F5B-B721-5EA3C20C7FC2}"/>
              </a:ext>
            </a:extLst>
          </p:cNvPr>
          <p:cNvSpPr txBox="1">
            <a:spLocks noChangeArrowheads="1"/>
          </p:cNvSpPr>
          <p:nvPr/>
        </p:nvSpPr>
        <p:spPr bwMode="auto">
          <a:xfrm>
            <a:off x="755576" y="1482724"/>
            <a:ext cx="78200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latin typeface="+mn-ea"/>
                <a:ea typeface="+mn-ea"/>
              </a:rPr>
              <a:t>现代通信技术的基础是电磁理论，所有的通信方式都是采用目前已知的电磁频率作为传输通道。</a:t>
            </a:r>
            <a:endParaRPr lang="en-US" altLang="zh-CN" sz="3200" dirty="0">
              <a:latin typeface="+mn-ea"/>
              <a:ea typeface="+mn-ea"/>
            </a:endParaRPr>
          </a:p>
          <a:p>
            <a:pPr eaLnBrk="1" hangingPunct="1">
              <a:spcBef>
                <a:spcPct val="50000"/>
              </a:spcBef>
            </a:pPr>
            <a:r>
              <a:rPr lang="zh-CN" altLang="en-US" sz="3200" dirty="0">
                <a:latin typeface="+mn-ea"/>
                <a:ea typeface="+mn-ea"/>
              </a:rPr>
              <a:t>共有三类传输媒体：</a:t>
            </a:r>
          </a:p>
        </p:txBody>
      </p:sp>
      <p:sp>
        <p:nvSpPr>
          <p:cNvPr id="74757" name="Text Box 5">
            <a:extLst>
              <a:ext uri="{FF2B5EF4-FFF2-40B4-BE49-F238E27FC236}">
                <a16:creationId xmlns:a16="http://schemas.microsoft.com/office/drawing/2014/main" id="{14E91AC7-FB03-4F48-BB03-93F308CDD8A8}"/>
              </a:ext>
            </a:extLst>
          </p:cNvPr>
          <p:cNvSpPr txBox="1">
            <a:spLocks noChangeArrowheads="1"/>
          </p:cNvSpPr>
          <p:nvPr/>
        </p:nvSpPr>
        <p:spPr bwMode="auto">
          <a:xfrm>
            <a:off x="961558" y="4005064"/>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3200">
                <a:latin typeface="+mn-ea"/>
                <a:ea typeface="+mn-ea"/>
              </a:rPr>
              <a:t> </a:t>
            </a:r>
            <a:r>
              <a:rPr lang="zh-CN" altLang="en-US" sz="3200">
                <a:latin typeface="+mn-ea"/>
                <a:ea typeface="+mn-ea"/>
              </a:rPr>
              <a:t>金属导体</a:t>
            </a:r>
          </a:p>
        </p:txBody>
      </p:sp>
      <p:sp>
        <p:nvSpPr>
          <p:cNvPr id="74758" name="Text Box 6">
            <a:extLst>
              <a:ext uri="{FF2B5EF4-FFF2-40B4-BE49-F238E27FC236}">
                <a16:creationId xmlns:a16="http://schemas.microsoft.com/office/drawing/2014/main" id="{BED41C3B-601E-48D9-A208-9F7FC012E07C}"/>
              </a:ext>
            </a:extLst>
          </p:cNvPr>
          <p:cNvSpPr txBox="1">
            <a:spLocks noChangeArrowheads="1"/>
          </p:cNvSpPr>
          <p:nvPr/>
        </p:nvSpPr>
        <p:spPr bwMode="auto">
          <a:xfrm>
            <a:off x="961558" y="4726087"/>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3200">
                <a:latin typeface="+mn-ea"/>
                <a:ea typeface="+mn-ea"/>
              </a:rPr>
              <a:t> </a:t>
            </a:r>
            <a:r>
              <a:rPr lang="zh-CN" altLang="en-US" sz="3200">
                <a:latin typeface="+mn-ea"/>
                <a:ea typeface="+mn-ea"/>
              </a:rPr>
              <a:t>光导纤维</a:t>
            </a:r>
          </a:p>
        </p:txBody>
      </p:sp>
      <p:sp>
        <p:nvSpPr>
          <p:cNvPr id="74759" name="Text Box 7">
            <a:extLst>
              <a:ext uri="{FF2B5EF4-FFF2-40B4-BE49-F238E27FC236}">
                <a16:creationId xmlns:a16="http://schemas.microsoft.com/office/drawing/2014/main" id="{6EFAA9AF-93F5-4F34-8B1D-8033F542F3D5}"/>
              </a:ext>
            </a:extLst>
          </p:cNvPr>
          <p:cNvSpPr txBox="1">
            <a:spLocks noChangeArrowheads="1"/>
          </p:cNvSpPr>
          <p:nvPr/>
        </p:nvSpPr>
        <p:spPr bwMode="auto">
          <a:xfrm>
            <a:off x="961558" y="5445224"/>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
            </a:pPr>
            <a:r>
              <a:rPr lang="en-US" altLang="zh-CN" sz="3200">
                <a:latin typeface="+mn-ea"/>
                <a:ea typeface="+mn-ea"/>
              </a:rPr>
              <a:t> </a:t>
            </a:r>
            <a:r>
              <a:rPr lang="zh-CN" altLang="en-US" sz="3200">
                <a:latin typeface="+mn-ea"/>
                <a:ea typeface="+mn-ea"/>
              </a:rPr>
              <a:t>电磁波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ox(in)">
                                      <p:cBhvr>
                                        <p:cTn id="7" dur="10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slide(fromBottom)">
                                      <p:cBhvr>
                                        <p:cTn id="12" dur="1000"/>
                                        <p:tgtEl>
                                          <p:spTgt spid="74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758"/>
                                        </p:tgtEl>
                                        <p:attrNameLst>
                                          <p:attrName>style.visibility</p:attrName>
                                        </p:attrNameLst>
                                      </p:cBhvr>
                                      <p:to>
                                        <p:strVal val="visible"/>
                                      </p:to>
                                    </p:set>
                                    <p:animEffect transition="in" filter="slide(fromBottom)">
                                      <p:cBhvr>
                                        <p:cTn id="17" dur="1000"/>
                                        <p:tgtEl>
                                          <p:spTgt spid="74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4759"/>
                                        </p:tgtEl>
                                        <p:attrNameLst>
                                          <p:attrName>style.visibility</p:attrName>
                                        </p:attrNameLst>
                                      </p:cBhvr>
                                      <p:to>
                                        <p:strVal val="visible"/>
                                      </p:to>
                                    </p:set>
                                    <p:animEffect transition="in" filter="slide(fromBottom)">
                                      <p:cBhvr>
                                        <p:cTn id="22" dur="1000"/>
                                        <p:tgtEl>
                                          <p:spTgt spid="7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a:extLst>
              <a:ext uri="{FF2B5EF4-FFF2-40B4-BE49-F238E27FC236}">
                <a16:creationId xmlns:a16="http://schemas.microsoft.com/office/drawing/2014/main" id="{78593566-C3AA-409E-9FCB-8A4E775063E3}"/>
              </a:ext>
            </a:extLst>
          </p:cNvPr>
          <p:cNvSpPr txBox="1">
            <a:spLocks noChangeArrowheads="1"/>
          </p:cNvSpPr>
          <p:nvPr/>
        </p:nvSpPr>
        <p:spPr bwMode="auto">
          <a:xfrm>
            <a:off x="785813" y="2214563"/>
            <a:ext cx="7921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金属导体是最古老的一种传输媒体。早在</a:t>
            </a:r>
            <a:r>
              <a:rPr lang="en-US" altLang="zh-CN" sz="2800" dirty="0">
                <a:latin typeface="+mn-ea"/>
                <a:ea typeface="+mn-ea"/>
              </a:rPr>
              <a:t>Samuel Morse</a:t>
            </a:r>
            <a:r>
              <a:rPr lang="zh-CN" altLang="en-US" sz="2800" dirty="0">
                <a:latin typeface="+mn-ea"/>
                <a:ea typeface="+mn-ea"/>
              </a:rPr>
              <a:t>发明电报时，就被用来传输信息。</a:t>
            </a:r>
          </a:p>
        </p:txBody>
      </p:sp>
      <p:sp>
        <p:nvSpPr>
          <p:cNvPr id="5" name="文本框 4">
            <a:extLst>
              <a:ext uri="{FF2B5EF4-FFF2-40B4-BE49-F238E27FC236}">
                <a16:creationId xmlns:a16="http://schemas.microsoft.com/office/drawing/2014/main" id="{0A9D5555-7917-43C8-96CB-F5F705F07FC9}"/>
              </a:ext>
            </a:extLst>
          </p:cNvPr>
          <p:cNvSpPr txBox="1"/>
          <p:nvPr/>
        </p:nvSpPr>
        <p:spPr>
          <a:xfrm>
            <a:off x="785813" y="1412776"/>
            <a:ext cx="2634059" cy="584775"/>
          </a:xfrm>
          <a:prstGeom prst="rect">
            <a:avLst/>
          </a:prstGeom>
          <a:noFill/>
        </p:spPr>
        <p:txBody>
          <a:bodyPr wrap="square">
            <a:spAutoFit/>
          </a:bodyPr>
          <a:lstStyle/>
          <a:p>
            <a:r>
              <a:rPr lang="zh-CN" altLang="en-US" sz="3200" dirty="0"/>
              <a:t>一、金属导体</a:t>
            </a:r>
          </a:p>
        </p:txBody>
      </p:sp>
      <p:sp>
        <p:nvSpPr>
          <p:cNvPr id="7" name="文本框 6">
            <a:extLst>
              <a:ext uri="{FF2B5EF4-FFF2-40B4-BE49-F238E27FC236}">
                <a16:creationId xmlns:a16="http://schemas.microsoft.com/office/drawing/2014/main" id="{F8F56236-E4AC-4998-9DDE-0017E392FAF9}"/>
              </a:ext>
            </a:extLst>
          </p:cNvPr>
          <p:cNvSpPr txBox="1"/>
          <p:nvPr/>
        </p:nvSpPr>
        <p:spPr>
          <a:xfrm>
            <a:off x="785813" y="3629342"/>
            <a:ext cx="7890643" cy="1815882"/>
          </a:xfrm>
          <a:prstGeom prst="rect">
            <a:avLst/>
          </a:prstGeom>
          <a:noFill/>
        </p:spPr>
        <p:txBody>
          <a:bodyPr wrap="square">
            <a:spAutoFit/>
          </a:bodyPr>
          <a:lstStyle/>
          <a:p>
            <a:r>
              <a:rPr lang="zh-CN" altLang="en-US" sz="2800" dirty="0"/>
              <a:t>在所有的金属导体中，铜导线最常用的传输媒体，因为铜有优良的导电特性。电流经过时，铜线的电阻将比其他材料小得多。另外，比起铁线等其他金属导体，铜线具有更好的抗腐蚀性。</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a:extLst>
              <a:ext uri="{FF2B5EF4-FFF2-40B4-BE49-F238E27FC236}">
                <a16:creationId xmlns:a16="http://schemas.microsoft.com/office/drawing/2014/main" id="{89CCFCB7-4B92-495A-9776-C657D05AAA37}"/>
              </a:ext>
            </a:extLst>
          </p:cNvPr>
          <p:cNvSpPr txBox="1">
            <a:spLocks noChangeArrowheads="1"/>
          </p:cNvSpPr>
          <p:nvPr/>
        </p:nvSpPr>
        <p:spPr bwMode="auto">
          <a:xfrm>
            <a:off x="857250" y="1258491"/>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t>1. </a:t>
            </a:r>
            <a:r>
              <a:rPr lang="zh-CN" altLang="en-US" sz="3200" dirty="0"/>
              <a:t>双绞线</a:t>
            </a:r>
          </a:p>
        </p:txBody>
      </p:sp>
      <p:sp>
        <p:nvSpPr>
          <p:cNvPr id="76805" name="Text Box 5">
            <a:extLst>
              <a:ext uri="{FF2B5EF4-FFF2-40B4-BE49-F238E27FC236}">
                <a16:creationId xmlns:a16="http://schemas.microsoft.com/office/drawing/2014/main" id="{85B27D2C-EA4B-4691-A190-9F744899D31C}"/>
              </a:ext>
            </a:extLst>
          </p:cNvPr>
          <p:cNvSpPr txBox="1">
            <a:spLocks noChangeArrowheads="1"/>
          </p:cNvSpPr>
          <p:nvPr/>
        </p:nvSpPr>
        <p:spPr bwMode="auto">
          <a:xfrm>
            <a:off x="857250" y="1988840"/>
            <a:ext cx="777686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spcAft>
                <a:spcPts val="600"/>
              </a:spcAft>
            </a:pPr>
            <a:r>
              <a:rPr lang="zh-CN" altLang="en-US" sz="2800" dirty="0">
                <a:latin typeface="+mn-ea"/>
                <a:ea typeface="+mn-ea"/>
              </a:rPr>
              <a:t>双绞线由相互缠绕在一起的两根绝缘铜线组成。绝缘材料使两根线中的金属导体不会因为互碰而导致电路短路。</a:t>
            </a:r>
            <a:endParaRPr lang="en-US" altLang="zh-CN" sz="2800" dirty="0">
              <a:latin typeface="+mn-ea"/>
              <a:ea typeface="+mn-ea"/>
            </a:endParaRPr>
          </a:p>
          <a:p>
            <a:pPr eaLnBrk="1" hangingPunct="1">
              <a:spcBef>
                <a:spcPts val="600"/>
              </a:spcBef>
              <a:spcAft>
                <a:spcPts val="600"/>
              </a:spcAft>
            </a:pPr>
            <a:r>
              <a:rPr lang="zh-CN" altLang="en-US" sz="2800" dirty="0">
                <a:latin typeface="+mn-ea"/>
                <a:ea typeface="+mn-ea"/>
              </a:rPr>
              <a:t>双绞线通常用于传输平衡信号。即，两根导线分别带有信号相位相差</a:t>
            </a:r>
            <a:r>
              <a:rPr lang="en-US" altLang="zh-CN" sz="2800" dirty="0">
                <a:latin typeface="+mn-ea"/>
                <a:ea typeface="+mn-ea"/>
              </a:rPr>
              <a:t>180</a:t>
            </a:r>
            <a:r>
              <a:rPr lang="zh-CN" altLang="en-US" sz="2800" dirty="0">
                <a:latin typeface="+mn-ea"/>
                <a:ea typeface="+mn-ea"/>
              </a:rPr>
              <a:t>度的电流，因此外界电磁干扰给两个电流带来的影响将相互抵销，从而使信号不至于迅速衰退。</a:t>
            </a:r>
            <a:endParaRPr lang="en-US" altLang="zh-CN" sz="2800" dirty="0">
              <a:latin typeface="+mn-ea"/>
              <a:ea typeface="+mn-ea"/>
            </a:endParaRPr>
          </a:p>
          <a:p>
            <a:pPr eaLnBrk="1" hangingPunct="1">
              <a:spcBef>
                <a:spcPts val="600"/>
              </a:spcBef>
              <a:spcAft>
                <a:spcPts val="600"/>
              </a:spcAft>
            </a:pPr>
            <a:r>
              <a:rPr lang="zh-CN" altLang="en-US" sz="2800" dirty="0">
                <a:latin typeface="+mn-ea"/>
                <a:ea typeface="+mn-ea"/>
              </a:rPr>
              <a:t>螺旋状的结构有助于抵销电流流经导线过程中有可能增大的电容。</a:t>
            </a:r>
          </a:p>
        </p:txBody>
      </p:sp>
      <p:pic>
        <p:nvPicPr>
          <p:cNvPr id="3" name="图片 2">
            <a:extLst>
              <a:ext uri="{FF2B5EF4-FFF2-40B4-BE49-F238E27FC236}">
                <a16:creationId xmlns:a16="http://schemas.microsoft.com/office/drawing/2014/main" id="{10CC4361-EF6B-4534-9943-0C7EDAE65090}"/>
              </a:ext>
            </a:extLst>
          </p:cNvPr>
          <p:cNvPicPr>
            <a:picLocks noChangeAspect="1"/>
          </p:cNvPicPr>
          <p:nvPr/>
        </p:nvPicPr>
        <p:blipFill>
          <a:blip r:embed="rId2"/>
          <a:stretch>
            <a:fillRect/>
          </a:stretch>
        </p:blipFill>
        <p:spPr>
          <a:xfrm>
            <a:off x="1546425" y="1507779"/>
            <a:ext cx="5979142" cy="4492898"/>
          </a:xfrm>
          <a:prstGeom prst="rect">
            <a:avLst/>
          </a:prstGeom>
        </p:spPr>
      </p:pic>
      <p:pic>
        <p:nvPicPr>
          <p:cNvPr id="2" name="图片 1">
            <a:extLst>
              <a:ext uri="{FF2B5EF4-FFF2-40B4-BE49-F238E27FC236}">
                <a16:creationId xmlns:a16="http://schemas.microsoft.com/office/drawing/2014/main" id="{4ACD2482-D5E4-4A90-85FD-27B622121039}"/>
              </a:ext>
            </a:extLst>
          </p:cNvPr>
          <p:cNvPicPr>
            <a:picLocks noChangeAspect="1"/>
          </p:cNvPicPr>
          <p:nvPr/>
        </p:nvPicPr>
        <p:blipFill rotWithShape="1">
          <a:blip r:embed="rId3"/>
          <a:srcRect l="3204" t="4020" r="5700" b="3935"/>
          <a:stretch/>
        </p:blipFill>
        <p:spPr>
          <a:xfrm>
            <a:off x="2340991" y="591066"/>
            <a:ext cx="5256584" cy="58326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1000"/>
                            </p:stCondLst>
                            <p:childTnLst>
                              <p:par>
                                <p:cTn id="5" presetID="12" presetClass="entr" presetSubtype="4" fill="hold" grpId="0" nodeType="after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slide(fromBottom)">
                                      <p:cBhvr>
                                        <p:cTn id="7" dur="1000"/>
                                        <p:tgtEl>
                                          <p:spTgt spid="76804"/>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wedge">
                                      <p:cBhvr>
                                        <p:cTn id="12" dur="20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3"/>
                                        </p:tgtEl>
                                      </p:cBhvr>
                                    </p:animEffect>
                                    <p:anim calcmode="lin" valueType="num">
                                      <p:cBhvr>
                                        <p:cTn id="24" dur="1000"/>
                                        <p:tgtEl>
                                          <p:spTgt spid="3"/>
                                        </p:tgtEl>
                                        <p:attrNameLst>
                                          <p:attrName>ppt_x</p:attrName>
                                        </p:attrNameLst>
                                      </p:cBhvr>
                                      <p:tavLst>
                                        <p:tav tm="0">
                                          <p:val>
                                            <p:strVal val="ppt_x"/>
                                          </p:val>
                                        </p:tav>
                                        <p:tav tm="100000">
                                          <p:val>
                                            <p:strVal val="ppt_x"/>
                                          </p:val>
                                        </p:tav>
                                      </p:tavLst>
                                    </p:anim>
                                    <p:anim calcmode="lin" valueType="num">
                                      <p:cBhvr>
                                        <p:cTn id="25" dur="1000"/>
                                        <p:tgtEl>
                                          <p:spTgt spid="3"/>
                                        </p:tgtEl>
                                        <p:attrNameLst>
                                          <p:attrName>ppt_y</p:attrName>
                                        </p:attrNameLst>
                                      </p:cBhvr>
                                      <p:tavLst>
                                        <p:tav tm="0">
                                          <p:val>
                                            <p:strVal val="ppt_y"/>
                                          </p:val>
                                        </p:tav>
                                        <p:tav tm="100000">
                                          <p:val>
                                            <p:strVal val="ppt_y+.1"/>
                                          </p:val>
                                        </p:tav>
                                      </p:tavLst>
                                    </p:anim>
                                    <p:set>
                                      <p:cBhvr>
                                        <p:cTn id="26" dur="1" fill="hold">
                                          <p:stCondLst>
                                            <p:cond delay="999"/>
                                          </p:stCondLst>
                                        </p:cTn>
                                        <p:tgtEl>
                                          <p:spTgt spid="3"/>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a:extLst>
              <a:ext uri="{FF2B5EF4-FFF2-40B4-BE49-F238E27FC236}">
                <a16:creationId xmlns:a16="http://schemas.microsoft.com/office/drawing/2014/main" id="{F341337D-B0E3-4AEB-87A0-D295F7A65DC8}"/>
              </a:ext>
            </a:extLst>
          </p:cNvPr>
          <p:cNvSpPr txBox="1">
            <a:spLocks noChangeArrowheads="1"/>
          </p:cNvSpPr>
          <p:nvPr/>
        </p:nvSpPr>
        <p:spPr bwMode="auto">
          <a:xfrm>
            <a:off x="753810" y="1412776"/>
            <a:ext cx="8064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双绞线的模拟信号带宽可以达到</a:t>
            </a:r>
            <a:r>
              <a:rPr lang="en-US" altLang="zh-CN" sz="2800" dirty="0">
                <a:latin typeface="+mn-ea"/>
                <a:ea typeface="+mn-ea"/>
              </a:rPr>
              <a:t>2 5 0 kHz</a:t>
            </a:r>
            <a:r>
              <a:rPr lang="zh-CN" altLang="en-US" sz="2800" dirty="0">
                <a:latin typeface="+mn-ea"/>
                <a:ea typeface="+mn-ea"/>
              </a:rPr>
              <a:t>数字信号的数据速率随距离而不同。如，一种称为快速以太网的局域网协议采用双绞线传输数据，速率可达</a:t>
            </a:r>
            <a:r>
              <a:rPr lang="en-US" altLang="zh-CN" sz="2800" dirty="0">
                <a:latin typeface="+mn-ea"/>
                <a:ea typeface="+mn-ea"/>
              </a:rPr>
              <a:t>1 0 0 M b p s</a:t>
            </a:r>
            <a:r>
              <a:rPr lang="zh-CN" altLang="en-US" sz="2800" dirty="0">
                <a:latin typeface="+mn-ea"/>
                <a:ea typeface="+mn-ea"/>
              </a:rPr>
              <a:t>，每段长</a:t>
            </a:r>
            <a:r>
              <a:rPr lang="en-US" altLang="zh-CN" sz="2800" dirty="0">
                <a:latin typeface="+mn-ea"/>
                <a:ea typeface="+mn-ea"/>
              </a:rPr>
              <a:t>1 0 0</a:t>
            </a:r>
            <a:r>
              <a:rPr lang="zh-CN" altLang="en-US" sz="2800" dirty="0">
                <a:latin typeface="+mn-ea"/>
                <a:ea typeface="+mn-ea"/>
              </a:rPr>
              <a:t>米。</a:t>
            </a:r>
          </a:p>
        </p:txBody>
      </p:sp>
      <p:sp>
        <p:nvSpPr>
          <p:cNvPr id="114691" name="Text Box 5">
            <a:extLst>
              <a:ext uri="{FF2B5EF4-FFF2-40B4-BE49-F238E27FC236}">
                <a16:creationId xmlns:a16="http://schemas.microsoft.com/office/drawing/2014/main" id="{65B3C623-3285-4FFF-A44A-76B2AF2E951D}"/>
              </a:ext>
            </a:extLst>
          </p:cNvPr>
          <p:cNvSpPr txBox="1">
            <a:spLocks noChangeArrowheads="1"/>
          </p:cNvSpPr>
          <p:nvPr/>
        </p:nvSpPr>
        <p:spPr bwMode="auto">
          <a:xfrm>
            <a:off x="753810" y="3628684"/>
            <a:ext cx="79200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如果必须连接相隔很远的两点，可以在中间插入中继器</a:t>
            </a:r>
            <a:r>
              <a:rPr lang="en-US" altLang="zh-CN" sz="2800" dirty="0">
                <a:latin typeface="+mn-ea"/>
                <a:ea typeface="+mn-ea"/>
              </a:rPr>
              <a:t>( R e p e a t e r ) </a:t>
            </a:r>
            <a:r>
              <a:rPr lang="zh-CN" altLang="en-US" sz="2800" dirty="0">
                <a:latin typeface="+mn-ea"/>
                <a:ea typeface="+mn-ea"/>
              </a:rPr>
              <a:t>。中继器在传输信号被误传或严重衰减之前进行截取，然后重新产生信号并转发，从而起到延长传输距离的目的。</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a:extLst>
              <a:ext uri="{FF2B5EF4-FFF2-40B4-BE49-F238E27FC236}">
                <a16:creationId xmlns:a16="http://schemas.microsoft.com/office/drawing/2014/main" id="{2791763F-EB60-448A-BB94-198FDD6EDED9}"/>
              </a:ext>
            </a:extLst>
          </p:cNvPr>
          <p:cNvSpPr txBox="1">
            <a:spLocks noChangeArrowheads="1"/>
          </p:cNvSpPr>
          <p:nvPr/>
        </p:nvSpPr>
        <p:spPr bwMode="auto">
          <a:xfrm>
            <a:off x="928688" y="2218184"/>
            <a:ext cx="727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通信是将信息从一个地方传送到另外一个地方的过程。</a:t>
            </a:r>
          </a:p>
        </p:txBody>
      </p:sp>
      <p:sp>
        <p:nvSpPr>
          <p:cNvPr id="34824" name="Text Box 8">
            <a:extLst>
              <a:ext uri="{FF2B5EF4-FFF2-40B4-BE49-F238E27FC236}">
                <a16:creationId xmlns:a16="http://schemas.microsoft.com/office/drawing/2014/main" id="{70806060-FEEE-4F34-9B41-70A7107E4289}"/>
              </a:ext>
            </a:extLst>
          </p:cNvPr>
          <p:cNvSpPr txBox="1">
            <a:spLocks noChangeArrowheads="1"/>
          </p:cNvSpPr>
          <p:nvPr/>
        </p:nvSpPr>
        <p:spPr bwMode="auto">
          <a:xfrm>
            <a:off x="928688" y="3573016"/>
            <a:ext cx="720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在这个过程中，涉及信号的识别、采集、传送，并且还要保证传送的质量和速度。</a:t>
            </a:r>
          </a:p>
        </p:txBody>
      </p:sp>
      <p:sp>
        <p:nvSpPr>
          <p:cNvPr id="2" name="标题 1">
            <a:extLst>
              <a:ext uri="{FF2B5EF4-FFF2-40B4-BE49-F238E27FC236}">
                <a16:creationId xmlns:a16="http://schemas.microsoft.com/office/drawing/2014/main" id="{70D16A4B-DE19-4593-928B-AA0FF4FECB1E}"/>
              </a:ext>
            </a:extLst>
          </p:cNvPr>
          <p:cNvSpPr>
            <a:spLocks noGrp="1"/>
          </p:cNvSpPr>
          <p:nvPr>
            <p:ph type="title"/>
          </p:nvPr>
        </p:nvSpPr>
        <p:spPr/>
        <p:txBody>
          <a:bodyPr/>
          <a:lstStyle/>
          <a:p>
            <a:r>
              <a:rPr lang="en-US" altLang="zh-CN" dirty="0">
                <a:effectLst>
                  <a:outerShdw blurRad="38100" dist="38100" dir="2700000" algn="tl">
                    <a:srgbClr val="FFFFFF"/>
                  </a:outerShdw>
                </a:effectLst>
                <a:latin typeface="楷体_GB2312" pitchFamily="49" charset="-122"/>
                <a:ea typeface="楷体_GB2312" pitchFamily="49" charset="-122"/>
              </a:rPr>
              <a:t>3.1 </a:t>
            </a:r>
            <a:r>
              <a:rPr lang="zh-CN" altLang="en-US" dirty="0">
                <a:effectLst>
                  <a:outerShdw blurRad="38100" dist="38100" dir="2700000" algn="tl">
                    <a:srgbClr val="FFFFFF"/>
                  </a:outerShdw>
                </a:effectLst>
                <a:latin typeface="楷体_GB2312" pitchFamily="49" charset="-122"/>
                <a:ea typeface="楷体_GB2312" pitchFamily="49" charset="-122"/>
              </a:rPr>
              <a:t>基本概念</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4822"/>
                                        </p:tgtEl>
                                        <p:attrNameLst>
                                          <p:attrName>style.visibility</p:attrName>
                                        </p:attrNameLst>
                                      </p:cBhvr>
                                      <p:to>
                                        <p:strVal val="visible"/>
                                      </p:to>
                                    </p:set>
                                    <p:anim calcmode="lin" valueType="num">
                                      <p:cBhvr>
                                        <p:cTn id="7" dur="1000" fill="hold"/>
                                        <p:tgtEl>
                                          <p:spTgt spid="34822"/>
                                        </p:tgtEl>
                                        <p:attrNameLst>
                                          <p:attrName>ppt_x</p:attrName>
                                        </p:attrNameLst>
                                      </p:cBhvr>
                                      <p:tavLst>
                                        <p:tav tm="0">
                                          <p:val>
                                            <p:strVal val="#ppt_x-.2"/>
                                          </p:val>
                                        </p:tav>
                                        <p:tav tm="100000">
                                          <p:val>
                                            <p:strVal val="#ppt_x"/>
                                          </p:val>
                                        </p:tav>
                                      </p:tavLst>
                                    </p:anim>
                                    <p:anim calcmode="lin" valueType="num">
                                      <p:cBhvr>
                                        <p:cTn id="8" dur="1000" fill="hold"/>
                                        <p:tgtEl>
                                          <p:spTgt spid="348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8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4824"/>
                                        </p:tgtEl>
                                        <p:attrNameLst>
                                          <p:attrName>style.visibility</p:attrName>
                                        </p:attrNameLst>
                                      </p:cBhvr>
                                      <p:to>
                                        <p:strVal val="visible"/>
                                      </p:to>
                                    </p:set>
                                    <p:anim calcmode="lin" valueType="num">
                                      <p:cBhvr>
                                        <p:cTn id="14" dur="1000" fill="hold"/>
                                        <p:tgtEl>
                                          <p:spTgt spid="34824"/>
                                        </p:tgtEl>
                                        <p:attrNameLst>
                                          <p:attrName>ppt_w</p:attrName>
                                        </p:attrNameLst>
                                      </p:cBhvr>
                                      <p:tavLst>
                                        <p:tav tm="0">
                                          <p:val>
                                            <p:fltVal val="0"/>
                                          </p:val>
                                        </p:tav>
                                        <p:tav tm="100000">
                                          <p:val>
                                            <p:strVal val="#ppt_w"/>
                                          </p:val>
                                        </p:tav>
                                      </p:tavLst>
                                    </p:anim>
                                    <p:anim calcmode="lin" valueType="num">
                                      <p:cBhvr>
                                        <p:cTn id="15" dur="1000" fill="hold"/>
                                        <p:tgtEl>
                                          <p:spTgt spid="348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a:extLst>
              <a:ext uri="{FF2B5EF4-FFF2-40B4-BE49-F238E27FC236}">
                <a16:creationId xmlns:a16="http://schemas.microsoft.com/office/drawing/2014/main" id="{A5D48BFB-CBB5-4F21-945F-A2C096C5B335}"/>
              </a:ext>
            </a:extLst>
          </p:cNvPr>
          <p:cNvSpPr txBox="1">
            <a:spLocks noChangeArrowheads="1"/>
          </p:cNvSpPr>
          <p:nvPr/>
        </p:nvSpPr>
        <p:spPr bwMode="auto">
          <a:xfrm>
            <a:off x="928688" y="1250062"/>
            <a:ext cx="3455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双绞线分类：</a:t>
            </a:r>
          </a:p>
        </p:txBody>
      </p:sp>
      <p:grpSp>
        <p:nvGrpSpPr>
          <p:cNvPr id="2" name="组合 1">
            <a:extLst>
              <a:ext uri="{FF2B5EF4-FFF2-40B4-BE49-F238E27FC236}">
                <a16:creationId xmlns:a16="http://schemas.microsoft.com/office/drawing/2014/main" id="{92837A6C-A386-4813-94B0-E5996D71ADD5}"/>
              </a:ext>
            </a:extLst>
          </p:cNvPr>
          <p:cNvGrpSpPr/>
          <p:nvPr/>
        </p:nvGrpSpPr>
        <p:grpSpPr>
          <a:xfrm>
            <a:off x="683568" y="1916832"/>
            <a:ext cx="8242300" cy="4186168"/>
            <a:chOff x="928688" y="1875190"/>
            <a:chExt cx="8242300" cy="4186168"/>
          </a:xfrm>
        </p:grpSpPr>
        <p:sp>
          <p:nvSpPr>
            <p:cNvPr id="78853" name="Text Box 5">
              <a:extLst>
                <a:ext uri="{FF2B5EF4-FFF2-40B4-BE49-F238E27FC236}">
                  <a16:creationId xmlns:a16="http://schemas.microsoft.com/office/drawing/2014/main" id="{C9FC5078-909B-4D8E-8ACA-D2253CD28FA2}"/>
                </a:ext>
              </a:extLst>
            </p:cNvPr>
            <p:cNvSpPr txBox="1">
              <a:spLocks noChangeArrowheads="1"/>
            </p:cNvSpPr>
            <p:nvPr/>
          </p:nvSpPr>
          <p:spPr bwMode="auto">
            <a:xfrm>
              <a:off x="928688" y="1875190"/>
              <a:ext cx="7715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一类（</a:t>
              </a:r>
              <a:r>
                <a:rPr kumimoji="1" lang="en-US" altLang="zh-CN" sz="2000" dirty="0">
                  <a:latin typeface="+mn-ea"/>
                  <a:ea typeface="+mn-ea"/>
                </a:rPr>
                <a:t>CAT1</a:t>
              </a:r>
              <a:r>
                <a:rPr kumimoji="1" lang="zh-CN" altLang="en-US" sz="2000" dirty="0">
                  <a:latin typeface="+mn-ea"/>
                  <a:ea typeface="+mn-ea"/>
                </a:rPr>
                <a:t>）：用于传输语音，不用于数据传输。 </a:t>
              </a:r>
            </a:p>
          </p:txBody>
        </p:sp>
        <p:sp>
          <p:nvSpPr>
            <p:cNvPr id="78854" name="Text Box 6">
              <a:extLst>
                <a:ext uri="{FF2B5EF4-FFF2-40B4-BE49-F238E27FC236}">
                  <a16:creationId xmlns:a16="http://schemas.microsoft.com/office/drawing/2014/main" id="{A1947EF9-A981-4ECB-BF03-2C733B8A8CEF}"/>
                </a:ext>
              </a:extLst>
            </p:cNvPr>
            <p:cNvSpPr txBox="1">
              <a:spLocks noChangeArrowheads="1"/>
            </p:cNvSpPr>
            <p:nvPr/>
          </p:nvSpPr>
          <p:spPr bwMode="auto">
            <a:xfrm>
              <a:off x="928688" y="2352243"/>
              <a:ext cx="78197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二类（</a:t>
              </a:r>
              <a:r>
                <a:rPr kumimoji="1" lang="en-US" altLang="zh-CN" sz="2000" dirty="0">
                  <a:latin typeface="+mn-ea"/>
                  <a:ea typeface="+mn-ea"/>
                </a:rPr>
                <a:t>CAT2</a:t>
              </a:r>
              <a:r>
                <a:rPr kumimoji="1" lang="zh-CN" altLang="en-US" sz="2000" dirty="0">
                  <a:latin typeface="+mn-ea"/>
                  <a:ea typeface="+mn-ea"/>
                </a:rPr>
                <a:t>）：频率</a:t>
              </a:r>
              <a:r>
                <a:rPr kumimoji="1" lang="en-US" altLang="zh-CN" sz="2000" dirty="0">
                  <a:latin typeface="+mn-ea"/>
                  <a:ea typeface="+mn-ea"/>
                </a:rPr>
                <a:t>1MHZ</a:t>
              </a:r>
              <a:r>
                <a:rPr kumimoji="1" lang="zh-CN" altLang="en-US" sz="2000" dirty="0">
                  <a:latin typeface="+mn-ea"/>
                  <a:ea typeface="+mn-ea"/>
                </a:rPr>
                <a:t>，用于语音传输和最高为</a:t>
              </a:r>
              <a:r>
                <a:rPr kumimoji="1" lang="en-US" altLang="zh-CN" sz="2000" dirty="0">
                  <a:latin typeface="+mn-ea"/>
                  <a:ea typeface="+mn-ea"/>
                </a:rPr>
                <a:t>4Mbps</a:t>
              </a:r>
              <a:r>
                <a:rPr kumimoji="1" lang="zh-CN" altLang="en-US" sz="2000" dirty="0">
                  <a:latin typeface="+mn-ea"/>
                  <a:ea typeface="+mn-ea"/>
                </a:rPr>
                <a:t>的数据传输（旧令牌网）</a:t>
              </a:r>
            </a:p>
          </p:txBody>
        </p:sp>
        <p:sp>
          <p:nvSpPr>
            <p:cNvPr id="78855" name="Text Box 7">
              <a:extLst>
                <a:ext uri="{FF2B5EF4-FFF2-40B4-BE49-F238E27FC236}">
                  <a16:creationId xmlns:a16="http://schemas.microsoft.com/office/drawing/2014/main" id="{55665237-621D-48C9-AD2A-5925312FAA6A}"/>
                </a:ext>
              </a:extLst>
            </p:cNvPr>
            <p:cNvSpPr txBox="1">
              <a:spLocks noChangeArrowheads="1"/>
            </p:cNvSpPr>
            <p:nvPr/>
          </p:nvSpPr>
          <p:spPr bwMode="auto">
            <a:xfrm>
              <a:off x="928688" y="3137072"/>
              <a:ext cx="76031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三类（</a:t>
              </a:r>
              <a:r>
                <a:rPr kumimoji="1" lang="en-US" altLang="zh-CN" sz="2000" dirty="0">
                  <a:latin typeface="+mn-ea"/>
                  <a:ea typeface="+mn-ea"/>
                </a:rPr>
                <a:t>CAT3</a:t>
              </a:r>
              <a:r>
                <a:rPr kumimoji="1" lang="zh-CN" altLang="en-US" sz="2000" dirty="0">
                  <a:latin typeface="+mn-ea"/>
                  <a:ea typeface="+mn-ea"/>
                </a:rPr>
                <a:t>）：符合</a:t>
              </a:r>
              <a:r>
                <a:rPr kumimoji="1" lang="en-US" altLang="zh-CN" sz="2000" dirty="0">
                  <a:latin typeface="+mn-ea"/>
                  <a:ea typeface="+mn-ea"/>
                </a:rPr>
                <a:t>568</a:t>
              </a:r>
              <a:r>
                <a:rPr kumimoji="1" lang="zh-CN" altLang="en-US" sz="2000" dirty="0">
                  <a:latin typeface="+mn-ea"/>
                  <a:ea typeface="+mn-ea"/>
                </a:rPr>
                <a:t>标准，频率</a:t>
              </a:r>
              <a:r>
                <a:rPr kumimoji="1" lang="en-US" altLang="zh-CN" sz="2000" dirty="0">
                  <a:latin typeface="+mn-ea"/>
                  <a:ea typeface="+mn-ea"/>
                </a:rPr>
                <a:t>16MHz</a:t>
              </a:r>
              <a:r>
                <a:rPr kumimoji="1" lang="zh-CN" altLang="en-US" sz="2000" dirty="0">
                  <a:latin typeface="+mn-ea"/>
                  <a:ea typeface="+mn-ea"/>
                </a:rPr>
                <a:t>，用于语音传输及最高为</a:t>
              </a:r>
              <a:r>
                <a:rPr kumimoji="1" lang="en-US" altLang="zh-CN" sz="2000" dirty="0">
                  <a:latin typeface="+mn-ea"/>
                  <a:ea typeface="+mn-ea"/>
                </a:rPr>
                <a:t>10Mbps</a:t>
              </a:r>
              <a:r>
                <a:rPr kumimoji="1" lang="zh-CN" altLang="en-US" sz="2000" dirty="0">
                  <a:latin typeface="+mn-ea"/>
                  <a:ea typeface="+mn-ea"/>
                </a:rPr>
                <a:t>的数据传输</a:t>
              </a:r>
              <a:r>
                <a:rPr lang="zh-CN" altLang="en-US" sz="2000" dirty="0">
                  <a:latin typeface="+mn-ea"/>
                  <a:ea typeface="+mn-ea"/>
                </a:rPr>
                <a:t>。</a:t>
              </a:r>
              <a:endParaRPr kumimoji="1" lang="zh-CN" altLang="en-US" sz="2000" dirty="0">
                <a:latin typeface="+mn-ea"/>
                <a:ea typeface="+mn-ea"/>
              </a:endParaRPr>
            </a:p>
          </p:txBody>
        </p:sp>
        <p:sp>
          <p:nvSpPr>
            <p:cNvPr id="6" name="Text Box 4">
              <a:extLst>
                <a:ext uri="{FF2B5EF4-FFF2-40B4-BE49-F238E27FC236}">
                  <a16:creationId xmlns:a16="http://schemas.microsoft.com/office/drawing/2014/main" id="{DE035CFD-C659-4629-B169-F5D855A1CA90}"/>
                </a:ext>
              </a:extLst>
            </p:cNvPr>
            <p:cNvSpPr txBox="1">
              <a:spLocks noChangeArrowheads="1"/>
            </p:cNvSpPr>
            <p:nvPr/>
          </p:nvSpPr>
          <p:spPr bwMode="auto">
            <a:xfrm>
              <a:off x="928688" y="4396734"/>
              <a:ext cx="8242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五</a:t>
              </a:r>
              <a:r>
                <a:rPr lang="zh-CN" altLang="en-US" sz="2000" dirty="0">
                  <a:latin typeface="+mn-ea"/>
                  <a:ea typeface="+mn-ea"/>
                </a:rPr>
                <a:t>类（</a:t>
              </a:r>
              <a:r>
                <a:rPr lang="en-US" altLang="zh-CN" sz="2000" dirty="0">
                  <a:latin typeface="+mn-ea"/>
                  <a:ea typeface="+mn-ea"/>
                </a:rPr>
                <a:t>CAT5</a:t>
              </a:r>
              <a:r>
                <a:rPr lang="zh-CN" altLang="en-US" sz="2000" dirty="0">
                  <a:latin typeface="+mn-ea"/>
                  <a:ea typeface="+mn-ea"/>
                </a:rPr>
                <a:t>）：</a:t>
              </a:r>
              <a:r>
                <a:rPr kumimoji="1" lang="zh-CN" altLang="en-US" sz="2000" dirty="0">
                  <a:latin typeface="+mn-ea"/>
                  <a:ea typeface="+mn-ea"/>
                </a:rPr>
                <a:t>频率</a:t>
              </a:r>
              <a:r>
                <a:rPr kumimoji="1" lang="en-US" altLang="zh-CN" sz="2000" dirty="0">
                  <a:latin typeface="+mn-ea"/>
                  <a:ea typeface="+mn-ea"/>
                </a:rPr>
                <a:t>100MHz</a:t>
              </a:r>
              <a:r>
                <a:rPr kumimoji="1" lang="zh-CN" altLang="en-US" sz="2000" dirty="0">
                  <a:latin typeface="+mn-ea"/>
                  <a:ea typeface="+mn-ea"/>
                </a:rPr>
                <a:t>，用于语音</a:t>
              </a:r>
              <a:r>
                <a:rPr lang="zh-CN" altLang="en-US" sz="2000" dirty="0">
                  <a:latin typeface="+mn-ea"/>
                  <a:ea typeface="+mn-ea"/>
                </a:rPr>
                <a:t>语音</a:t>
              </a:r>
              <a:r>
                <a:rPr kumimoji="1" lang="zh-CN" altLang="en-US" sz="2000" dirty="0">
                  <a:latin typeface="+mn-ea"/>
                  <a:ea typeface="+mn-ea"/>
                </a:rPr>
                <a:t>和最高</a:t>
              </a:r>
              <a:r>
                <a:rPr kumimoji="1" lang="en-US" altLang="zh-CN" sz="2000" dirty="0">
                  <a:latin typeface="+mn-ea"/>
                  <a:ea typeface="+mn-ea"/>
                </a:rPr>
                <a:t>100Mbps</a:t>
              </a:r>
              <a:r>
                <a:rPr kumimoji="1" lang="zh-CN" altLang="en-US" sz="2000" dirty="0">
                  <a:latin typeface="+mn-ea"/>
                  <a:ea typeface="+mn-ea"/>
                </a:rPr>
                <a:t>的数据传输。</a:t>
              </a:r>
            </a:p>
          </p:txBody>
        </p:sp>
        <p:sp>
          <p:nvSpPr>
            <p:cNvPr id="7" name="Text Box 5">
              <a:extLst>
                <a:ext uri="{FF2B5EF4-FFF2-40B4-BE49-F238E27FC236}">
                  <a16:creationId xmlns:a16="http://schemas.microsoft.com/office/drawing/2014/main" id="{0BC0A823-0C55-43D8-902B-93598F9C244E}"/>
                </a:ext>
              </a:extLst>
            </p:cNvPr>
            <p:cNvSpPr txBox="1">
              <a:spLocks noChangeArrowheads="1"/>
            </p:cNvSpPr>
            <p:nvPr/>
          </p:nvSpPr>
          <p:spPr bwMode="auto">
            <a:xfrm>
              <a:off x="928688" y="4875103"/>
              <a:ext cx="8142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超五</a:t>
              </a:r>
              <a:r>
                <a:rPr lang="zh-CN" altLang="en-US" sz="2000" dirty="0">
                  <a:latin typeface="+mn-ea"/>
                  <a:ea typeface="+mn-ea"/>
                </a:rPr>
                <a:t>类（</a:t>
              </a:r>
              <a:r>
                <a:rPr lang="en-US" altLang="zh-CN" sz="2000" dirty="0">
                  <a:latin typeface="+mn-ea"/>
                  <a:ea typeface="+mn-ea"/>
                </a:rPr>
                <a:t>CAT5e</a:t>
              </a:r>
              <a:r>
                <a:rPr lang="zh-CN" altLang="en-US" sz="2000" dirty="0">
                  <a:latin typeface="+mn-ea"/>
                  <a:ea typeface="+mn-ea"/>
                </a:rPr>
                <a:t>）：频率</a:t>
              </a:r>
              <a:r>
                <a:rPr lang="en-US" altLang="zh-CN" sz="2000" dirty="0">
                  <a:latin typeface="+mn-ea"/>
                  <a:ea typeface="+mn-ea"/>
                </a:rPr>
                <a:t>100MHz</a:t>
              </a:r>
              <a:r>
                <a:rPr kumimoji="1" lang="zh-CN" altLang="en-US" sz="2000" dirty="0">
                  <a:latin typeface="+mn-ea"/>
                  <a:ea typeface="+mn-ea"/>
                </a:rPr>
                <a:t>，能很好的抗衰减、串扰等。</a:t>
              </a:r>
              <a:r>
                <a:rPr lang="zh-CN" altLang="en-US" sz="2000" dirty="0">
                  <a:latin typeface="+mn-ea"/>
                  <a:ea typeface="+mn-ea"/>
                </a:rPr>
                <a:t>可</a:t>
              </a:r>
              <a:r>
                <a:rPr kumimoji="1" lang="zh-CN" altLang="en-US" sz="2000" dirty="0">
                  <a:latin typeface="+mn-ea"/>
                  <a:ea typeface="+mn-ea"/>
                </a:rPr>
                <a:t>用于语音和最高</a:t>
              </a:r>
              <a:r>
                <a:rPr kumimoji="1" lang="en-US" altLang="zh-CN" sz="2000" dirty="0">
                  <a:latin typeface="+mn-ea"/>
                  <a:ea typeface="+mn-ea"/>
                </a:rPr>
                <a:t>100Mbps</a:t>
              </a:r>
              <a:r>
                <a:rPr kumimoji="1" lang="zh-CN" altLang="en-US" sz="2000" dirty="0">
                  <a:latin typeface="+mn-ea"/>
                  <a:ea typeface="+mn-ea"/>
                </a:rPr>
                <a:t>的数据传输。 </a:t>
              </a:r>
            </a:p>
          </p:txBody>
        </p:sp>
        <p:sp>
          <p:nvSpPr>
            <p:cNvPr id="8" name="Text Box 6">
              <a:extLst>
                <a:ext uri="{FF2B5EF4-FFF2-40B4-BE49-F238E27FC236}">
                  <a16:creationId xmlns:a16="http://schemas.microsoft.com/office/drawing/2014/main" id="{B9B0AA67-EB5E-47BA-95B6-8396EC660D47}"/>
                </a:ext>
              </a:extLst>
            </p:cNvPr>
            <p:cNvSpPr txBox="1">
              <a:spLocks noChangeArrowheads="1"/>
            </p:cNvSpPr>
            <p:nvPr/>
          </p:nvSpPr>
          <p:spPr bwMode="auto">
            <a:xfrm>
              <a:off x="928688" y="5661248"/>
              <a:ext cx="7942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六</a:t>
              </a:r>
              <a:r>
                <a:rPr lang="zh-CN" altLang="en-US" sz="2000" dirty="0">
                  <a:latin typeface="+mn-ea"/>
                  <a:ea typeface="+mn-ea"/>
                </a:rPr>
                <a:t>类（</a:t>
              </a:r>
              <a:r>
                <a:rPr lang="en-US" altLang="zh-CN" sz="2000" dirty="0">
                  <a:latin typeface="+mn-ea"/>
                  <a:ea typeface="+mn-ea"/>
                </a:rPr>
                <a:t>CAT6</a:t>
              </a:r>
              <a:r>
                <a:rPr lang="zh-CN" altLang="en-US" sz="2000" dirty="0">
                  <a:latin typeface="+mn-ea"/>
                  <a:ea typeface="+mn-ea"/>
                </a:rPr>
                <a:t>），</a:t>
              </a:r>
              <a:r>
                <a:rPr kumimoji="1" lang="zh-CN" altLang="en-US" sz="2000" dirty="0">
                  <a:latin typeface="+mn-ea"/>
                  <a:ea typeface="+mn-ea"/>
                </a:rPr>
                <a:t>频率</a:t>
              </a:r>
              <a:r>
                <a:rPr kumimoji="1" lang="en-US" altLang="zh-CN" sz="2000" dirty="0">
                  <a:latin typeface="+mn-ea"/>
                  <a:ea typeface="+mn-ea"/>
                </a:rPr>
                <a:t>250MHz</a:t>
              </a:r>
              <a:r>
                <a:rPr lang="zh-CN" altLang="en-US" sz="2000" dirty="0">
                  <a:latin typeface="+mn-ea"/>
                  <a:ea typeface="+mn-ea"/>
                </a:rPr>
                <a:t>，</a:t>
              </a:r>
              <a:r>
                <a:rPr kumimoji="1" lang="zh-CN" altLang="en-US" sz="2000" dirty="0">
                  <a:latin typeface="+mn-ea"/>
                  <a:ea typeface="+mn-ea"/>
                </a:rPr>
                <a:t>适用于传输速率高于</a:t>
              </a:r>
              <a:r>
                <a:rPr kumimoji="1" lang="en-US" altLang="zh-CN" sz="2000" dirty="0">
                  <a:latin typeface="+mn-ea"/>
                  <a:ea typeface="+mn-ea"/>
                </a:rPr>
                <a:t>1Gbps</a:t>
              </a:r>
              <a:r>
                <a:rPr kumimoji="1" lang="zh-CN" altLang="en-US" sz="2000" dirty="0">
                  <a:latin typeface="+mn-ea"/>
                  <a:ea typeface="+mn-ea"/>
                </a:rPr>
                <a:t>的应用。 </a:t>
              </a:r>
            </a:p>
          </p:txBody>
        </p:sp>
        <p:sp>
          <p:nvSpPr>
            <p:cNvPr id="9" name="Text Box 7">
              <a:extLst>
                <a:ext uri="{FF2B5EF4-FFF2-40B4-BE49-F238E27FC236}">
                  <a16:creationId xmlns:a16="http://schemas.microsoft.com/office/drawing/2014/main" id="{0019EA89-F7EB-450B-BB52-FE786396F846}"/>
                </a:ext>
              </a:extLst>
            </p:cNvPr>
            <p:cNvSpPr txBox="1">
              <a:spLocks noChangeArrowheads="1"/>
            </p:cNvSpPr>
            <p:nvPr/>
          </p:nvSpPr>
          <p:spPr bwMode="auto">
            <a:xfrm>
              <a:off x="928688" y="3918365"/>
              <a:ext cx="817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四类（</a:t>
              </a:r>
              <a:r>
                <a:rPr kumimoji="1" lang="en-US" altLang="zh-CN" sz="2000" dirty="0">
                  <a:latin typeface="+mn-ea"/>
                  <a:ea typeface="+mn-ea"/>
                </a:rPr>
                <a:t>CAT4</a:t>
              </a:r>
              <a:r>
                <a:rPr kumimoji="1" lang="zh-CN" altLang="en-US" sz="2000" dirty="0">
                  <a:latin typeface="+mn-ea"/>
                  <a:ea typeface="+mn-ea"/>
                </a:rPr>
                <a:t>）：频率</a:t>
              </a:r>
              <a:r>
                <a:rPr kumimoji="1" lang="en-US" altLang="zh-CN" sz="2000" dirty="0">
                  <a:latin typeface="+mn-ea"/>
                  <a:ea typeface="+mn-ea"/>
                </a:rPr>
                <a:t>20MHz</a:t>
              </a:r>
              <a:r>
                <a:rPr kumimoji="1" lang="zh-CN" altLang="en-US" sz="2000" dirty="0">
                  <a:latin typeface="+mn-ea"/>
                  <a:ea typeface="+mn-ea"/>
                </a:rPr>
                <a:t>，用于语音传输和最高为</a:t>
              </a:r>
              <a:r>
                <a:rPr kumimoji="1" lang="en-US" altLang="zh-CN" sz="2000" dirty="0">
                  <a:latin typeface="+mn-ea"/>
                  <a:ea typeface="+mn-ea"/>
                </a:rPr>
                <a:t>16Mbps</a:t>
              </a:r>
              <a:r>
                <a:rPr kumimoji="1" lang="zh-CN" altLang="en-US" sz="2000" dirty="0">
                  <a:latin typeface="+mn-ea"/>
                  <a:ea typeface="+mn-ea"/>
                </a:rPr>
                <a:t>的数据传输。</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slide(fromBottom)">
                                      <p:cBhvr>
                                        <p:cTn id="7" dur="1000"/>
                                        <p:tgtEl>
                                          <p:spTgt spid="7885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a:extLst>
              <a:ext uri="{FF2B5EF4-FFF2-40B4-BE49-F238E27FC236}">
                <a16:creationId xmlns:a16="http://schemas.microsoft.com/office/drawing/2014/main" id="{B015CBD2-3079-4F0D-A9EF-03B3C39331DB}"/>
              </a:ext>
            </a:extLst>
          </p:cNvPr>
          <p:cNvSpPr txBox="1">
            <a:spLocks noChangeArrowheads="1"/>
          </p:cNvSpPr>
          <p:nvPr/>
        </p:nvSpPr>
        <p:spPr bwMode="auto">
          <a:xfrm>
            <a:off x="825500" y="1257606"/>
            <a:ext cx="3743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双绞线的连接方式：</a:t>
            </a:r>
          </a:p>
        </p:txBody>
      </p:sp>
      <p:sp>
        <p:nvSpPr>
          <p:cNvPr id="80901" name="Rectangle 5">
            <a:extLst>
              <a:ext uri="{FF2B5EF4-FFF2-40B4-BE49-F238E27FC236}">
                <a16:creationId xmlns:a16="http://schemas.microsoft.com/office/drawing/2014/main" id="{7DA56E70-975B-48E6-807F-C1D389119F4B}"/>
              </a:ext>
            </a:extLst>
          </p:cNvPr>
          <p:cNvSpPr>
            <a:spLocks noChangeArrowheads="1"/>
          </p:cNvSpPr>
          <p:nvPr/>
        </p:nvSpPr>
        <p:spPr bwMode="auto">
          <a:xfrm>
            <a:off x="825500" y="1916832"/>
            <a:ext cx="81073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水晶头的两种做法标准及做法</a:t>
            </a:r>
            <a:r>
              <a:rPr lang="en-US" altLang="zh-CN" sz="2800" dirty="0">
                <a:latin typeface="+mn-ea"/>
                <a:ea typeface="+mn-ea"/>
              </a:rPr>
              <a:t>:</a:t>
            </a:r>
            <a:br>
              <a:rPr lang="en-US" altLang="zh-CN" sz="2800" dirty="0">
                <a:latin typeface="+mn-ea"/>
                <a:ea typeface="+mn-ea"/>
              </a:rPr>
            </a:br>
            <a:r>
              <a:rPr lang="en-US" altLang="zh-CN" sz="2800" dirty="0">
                <a:solidFill>
                  <a:srgbClr val="C00000"/>
                </a:solidFill>
                <a:latin typeface="+mn-ea"/>
                <a:ea typeface="+mn-ea"/>
              </a:rPr>
              <a:t>568A</a:t>
            </a:r>
            <a:r>
              <a:rPr lang="zh-CN" altLang="en-US" sz="2800" dirty="0">
                <a:solidFill>
                  <a:srgbClr val="C00000"/>
                </a:solidFill>
                <a:latin typeface="+mn-ea"/>
                <a:ea typeface="+mn-ea"/>
              </a:rPr>
              <a:t>标准：</a:t>
            </a:r>
          </a:p>
          <a:p>
            <a:pPr eaLnBrk="1" hangingPunct="1"/>
            <a:r>
              <a:rPr lang="zh-CN" altLang="en-US" sz="2800" dirty="0">
                <a:latin typeface="+mn-ea"/>
                <a:ea typeface="+mn-ea"/>
              </a:rPr>
              <a:t>白绿，绿，白橙，蓝，白蓝，橙，白棕，棕 </a:t>
            </a:r>
            <a:br>
              <a:rPr lang="zh-CN" altLang="en-US" sz="2800" dirty="0">
                <a:latin typeface="+mn-ea"/>
                <a:ea typeface="+mn-ea"/>
              </a:rPr>
            </a:br>
            <a:r>
              <a:rPr lang="en-US" altLang="zh-CN" sz="2800" dirty="0">
                <a:solidFill>
                  <a:srgbClr val="C00000"/>
                </a:solidFill>
                <a:latin typeface="+mn-ea"/>
                <a:ea typeface="+mn-ea"/>
              </a:rPr>
              <a:t>568B</a:t>
            </a:r>
            <a:r>
              <a:rPr lang="zh-CN" altLang="en-US" sz="2800" dirty="0">
                <a:solidFill>
                  <a:srgbClr val="C00000"/>
                </a:solidFill>
                <a:latin typeface="+mn-ea"/>
                <a:ea typeface="+mn-ea"/>
              </a:rPr>
              <a:t>标准：</a:t>
            </a:r>
          </a:p>
          <a:p>
            <a:pPr eaLnBrk="1" hangingPunct="1"/>
            <a:r>
              <a:rPr lang="zh-CN" altLang="en-US" sz="2800" dirty="0">
                <a:latin typeface="+mn-ea"/>
                <a:ea typeface="+mn-ea"/>
              </a:rPr>
              <a:t>白橙，橙，白绿，蓝，白蓝，绿，白棕，棕</a:t>
            </a:r>
          </a:p>
        </p:txBody>
      </p:sp>
      <p:sp>
        <p:nvSpPr>
          <p:cNvPr id="80902" name="Text Box 6">
            <a:extLst>
              <a:ext uri="{FF2B5EF4-FFF2-40B4-BE49-F238E27FC236}">
                <a16:creationId xmlns:a16="http://schemas.microsoft.com/office/drawing/2014/main" id="{5B653ABB-048B-4F10-90C8-34BEEBCB1553}"/>
              </a:ext>
            </a:extLst>
          </p:cNvPr>
          <p:cNvSpPr txBox="1">
            <a:spLocks noChangeArrowheads="1"/>
          </p:cNvSpPr>
          <p:nvPr/>
        </p:nvSpPr>
        <p:spPr bwMode="auto">
          <a:xfrm>
            <a:off x="825500" y="4303713"/>
            <a:ext cx="75612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制作跳线的一般性原则： </a:t>
            </a:r>
            <a:br>
              <a:rPr lang="zh-CN" altLang="en-US" sz="2800" dirty="0">
                <a:latin typeface="+mn-ea"/>
                <a:ea typeface="+mn-ea"/>
              </a:rPr>
            </a:br>
            <a:r>
              <a:rPr lang="zh-CN" altLang="en-US" sz="2800" dirty="0">
                <a:latin typeface="+mn-ea"/>
                <a:ea typeface="+mn-ea"/>
              </a:rPr>
              <a:t>同类设备交叉，即一端</a:t>
            </a:r>
            <a:r>
              <a:rPr lang="en-US" altLang="zh-CN" sz="2800" dirty="0">
                <a:latin typeface="+mn-ea"/>
                <a:ea typeface="+mn-ea"/>
              </a:rPr>
              <a:t>568A</a:t>
            </a:r>
            <a:r>
              <a:rPr lang="zh-CN" altLang="en-US" sz="2800" dirty="0">
                <a:latin typeface="+mn-ea"/>
                <a:ea typeface="+mn-ea"/>
              </a:rPr>
              <a:t>另外一端</a:t>
            </a:r>
            <a:r>
              <a:rPr lang="en-US" altLang="zh-CN" sz="2800" dirty="0">
                <a:latin typeface="+mn-ea"/>
                <a:ea typeface="+mn-ea"/>
              </a:rPr>
              <a:t>568B</a:t>
            </a:r>
            <a:r>
              <a:rPr lang="zh-CN" altLang="en-US" sz="2800" dirty="0">
                <a:latin typeface="+mn-ea"/>
                <a:ea typeface="+mn-ea"/>
              </a:rPr>
              <a:t>。 </a:t>
            </a:r>
            <a:br>
              <a:rPr lang="zh-CN" altLang="en-US" sz="2800" dirty="0">
                <a:latin typeface="+mn-ea"/>
                <a:ea typeface="+mn-ea"/>
              </a:rPr>
            </a:br>
            <a:r>
              <a:rPr lang="zh-CN" altLang="en-US" sz="2800" dirty="0">
                <a:latin typeface="+mn-ea"/>
                <a:ea typeface="+mn-ea"/>
              </a:rPr>
              <a:t>异类设备平行，即两端都采用</a:t>
            </a:r>
            <a:r>
              <a:rPr lang="en-US" altLang="zh-CN" sz="2800" dirty="0">
                <a:latin typeface="+mn-ea"/>
                <a:ea typeface="+mn-ea"/>
              </a:rPr>
              <a:t>568A/B</a:t>
            </a:r>
            <a:r>
              <a:rPr lang="zh-CN" altLang="en-US" sz="2800" dirty="0">
                <a:latin typeface="+mn-ea"/>
                <a:ea typeface="+mn-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slide(fromBottom)">
                                      <p:cBhvr>
                                        <p:cTn id="7" dur="1000"/>
                                        <p:tgtEl>
                                          <p:spTgt spid="80900"/>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80901"/>
                                        </p:tgtEl>
                                        <p:attrNameLst>
                                          <p:attrName>style.visibility</p:attrName>
                                        </p:attrNameLst>
                                      </p:cBhvr>
                                      <p:to>
                                        <p:strVal val="visible"/>
                                      </p:to>
                                    </p:set>
                                    <p:animEffect transition="in" filter="wheel(4)">
                                      <p:cBhvr>
                                        <p:cTn id="11" dur="2000"/>
                                        <p:tgtEl>
                                          <p:spTgt spid="809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80902"/>
                                        </p:tgtEl>
                                        <p:attrNameLst>
                                          <p:attrName>style.visibility</p:attrName>
                                        </p:attrNameLst>
                                      </p:cBhvr>
                                      <p:to>
                                        <p:strVal val="visible"/>
                                      </p:to>
                                    </p:set>
                                    <p:anim calcmode="lin" valueType="num">
                                      <p:cBhvr>
                                        <p:cTn id="16" dur="1000" fill="hold"/>
                                        <p:tgtEl>
                                          <p:spTgt spid="80902"/>
                                        </p:tgtEl>
                                        <p:attrNameLst>
                                          <p:attrName>ppt_w</p:attrName>
                                        </p:attrNameLst>
                                      </p:cBhvr>
                                      <p:tavLst>
                                        <p:tav tm="0">
                                          <p:val>
                                            <p:fltVal val="0"/>
                                          </p:val>
                                        </p:tav>
                                        <p:tav tm="100000">
                                          <p:val>
                                            <p:strVal val="#ppt_w"/>
                                          </p:val>
                                        </p:tav>
                                      </p:tavLst>
                                    </p:anim>
                                    <p:anim calcmode="lin" valueType="num">
                                      <p:cBhvr>
                                        <p:cTn id="17" dur="1000" fill="hold"/>
                                        <p:tgtEl>
                                          <p:spTgt spid="809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P spid="8090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C88549B-C316-459B-A7D3-43EF678B2F0E}"/>
              </a:ext>
            </a:extLst>
          </p:cNvPr>
          <p:cNvSpPr>
            <a:spLocks noChangeArrowheads="1"/>
          </p:cNvSpPr>
          <p:nvPr/>
        </p:nvSpPr>
        <p:spPr bwMode="auto">
          <a:xfrm>
            <a:off x="606871" y="2305615"/>
            <a:ext cx="84296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mn-ea"/>
                <a:ea typeface="+mn-ea"/>
              </a:rPr>
              <a:t>同轴电缆（</a:t>
            </a:r>
            <a:r>
              <a:rPr kumimoji="1" lang="en-US" altLang="zh-CN" sz="2800" dirty="0">
                <a:latin typeface="+mn-ea"/>
                <a:ea typeface="+mn-ea"/>
              </a:rPr>
              <a:t>COARIAL  CABLE</a:t>
            </a:r>
            <a:r>
              <a:rPr kumimoji="1" lang="zh-CN" altLang="en-US" sz="2800" dirty="0">
                <a:latin typeface="+mn-ea"/>
                <a:ea typeface="+mn-ea"/>
              </a:rPr>
              <a:t>）的得名与其结构相关。一个导体套在另一个导体外面，两个导体间用绝缘材料隔离。外层导体与内部导体的圆心在同一根轴上，所以称为同轴电缆。之所以这样设计，是为了防止外部电磁波干扰</a:t>
            </a:r>
            <a:r>
              <a:rPr lang="zh-CN" altLang="en-US" sz="2800" dirty="0">
                <a:latin typeface="+mn-ea"/>
                <a:ea typeface="+mn-ea"/>
              </a:rPr>
              <a:t>电信</a:t>
            </a:r>
            <a:r>
              <a:rPr kumimoji="1" lang="zh-CN" altLang="en-US" sz="2800" dirty="0">
                <a:latin typeface="+mn-ea"/>
                <a:ea typeface="+mn-ea"/>
              </a:rPr>
              <a:t>号的传输。    </a:t>
            </a:r>
          </a:p>
        </p:txBody>
      </p:sp>
      <p:sp>
        <p:nvSpPr>
          <p:cNvPr id="3076" name="Text Box 4">
            <a:extLst>
              <a:ext uri="{FF2B5EF4-FFF2-40B4-BE49-F238E27FC236}">
                <a16:creationId xmlns:a16="http://schemas.microsoft.com/office/drawing/2014/main" id="{B655A37F-1766-41BE-A7EE-CFAF961E6D9C}"/>
              </a:ext>
            </a:extLst>
          </p:cNvPr>
          <p:cNvSpPr txBox="1">
            <a:spLocks noChangeArrowheads="1"/>
          </p:cNvSpPr>
          <p:nvPr/>
        </p:nvSpPr>
        <p:spPr bwMode="auto">
          <a:xfrm>
            <a:off x="606871" y="1207373"/>
            <a:ext cx="2380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同轴电缆</a:t>
            </a:r>
          </a:p>
        </p:txBody>
      </p:sp>
      <p:sp>
        <p:nvSpPr>
          <p:cNvPr id="3137" name="Text Box 65">
            <a:extLst>
              <a:ext uri="{FF2B5EF4-FFF2-40B4-BE49-F238E27FC236}">
                <a16:creationId xmlns:a16="http://schemas.microsoft.com/office/drawing/2014/main" id="{091FDBF1-7D0F-4886-8820-A815C85DD471}"/>
              </a:ext>
            </a:extLst>
          </p:cNvPr>
          <p:cNvSpPr txBox="1">
            <a:spLocks noChangeArrowheads="1"/>
          </p:cNvSpPr>
          <p:nvPr/>
        </p:nvSpPr>
        <p:spPr bwMode="auto">
          <a:xfrm>
            <a:off x="606870" y="4700597"/>
            <a:ext cx="842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中心导体要与屏蔽层保持等距以确保信号传输性能；弯曲半径应至少为电缆外径的</a:t>
            </a:r>
            <a:r>
              <a:rPr lang="en-US" altLang="zh-CN" sz="2800" dirty="0">
                <a:latin typeface="+mn-ea"/>
                <a:ea typeface="+mn-ea"/>
              </a:rPr>
              <a:t>6</a:t>
            </a:r>
            <a:r>
              <a:rPr lang="zh-CN" altLang="en-US" sz="2800" dirty="0">
                <a:latin typeface="+mn-ea"/>
                <a:ea typeface="+mn-ea"/>
              </a:rPr>
              <a:t>倍。</a:t>
            </a:r>
          </a:p>
        </p:txBody>
      </p:sp>
      <p:pic>
        <p:nvPicPr>
          <p:cNvPr id="3077" name="Picture 5">
            <a:extLst>
              <a:ext uri="{FF2B5EF4-FFF2-40B4-BE49-F238E27FC236}">
                <a16:creationId xmlns:a16="http://schemas.microsoft.com/office/drawing/2014/main" id="{B1FB6796-0470-455C-8EB4-A182A1CFC6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457" y="1347327"/>
            <a:ext cx="5472608" cy="416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243BBF6-3C4B-42B6-A6C8-0447B65ECDA7}"/>
              </a:ext>
            </a:extLst>
          </p:cNvPr>
          <p:cNvPicPr>
            <a:picLocks noChangeAspect="1"/>
          </p:cNvPicPr>
          <p:nvPr/>
        </p:nvPicPr>
        <p:blipFill rotWithShape="1">
          <a:blip r:embed="rId3"/>
          <a:srcRect b="10072"/>
          <a:stretch/>
        </p:blipFill>
        <p:spPr>
          <a:xfrm>
            <a:off x="1791026" y="1468983"/>
            <a:ext cx="5772150" cy="402588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slide(fromBottom)">
                                      <p:cBhvr>
                                        <p:cTn id="7" dur="1000"/>
                                        <p:tgtEl>
                                          <p:spTgt spid="3076"/>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edge">
                                      <p:cBhvr>
                                        <p:cTn id="11" dur="2000"/>
                                        <p:tgtEl>
                                          <p:spTgt spid="30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137"/>
                                        </p:tgtEl>
                                        <p:attrNameLst>
                                          <p:attrName>style.visibility</p:attrName>
                                        </p:attrNameLst>
                                      </p:cBhvr>
                                      <p:to>
                                        <p:strVal val="visible"/>
                                      </p:to>
                                    </p:set>
                                    <p:animEffect transition="in" filter="slide(fromBottom)">
                                      <p:cBhvr>
                                        <p:cTn id="16" dur="1000"/>
                                        <p:tgtEl>
                                          <p:spTgt spid="313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gtEl>
                                        <p:attrNameLst>
                                          <p:attrName>style.visibility</p:attrName>
                                        </p:attrNameLst>
                                      </p:cBhvr>
                                      <p:to>
                                        <p:strVal val="visible"/>
                                      </p:to>
                                    </p:set>
                                    <p:animEffect transition="in" filter="fade">
                                      <p:cBhvr>
                                        <p:cTn id="21" dur="1000"/>
                                        <p:tgtEl>
                                          <p:spTgt spid="3077"/>
                                        </p:tgtEl>
                                      </p:cBhvr>
                                    </p:animEffect>
                                    <p:anim calcmode="lin" valueType="num">
                                      <p:cBhvr>
                                        <p:cTn id="22" dur="1000" fill="hold"/>
                                        <p:tgtEl>
                                          <p:spTgt spid="3077"/>
                                        </p:tgtEl>
                                        <p:attrNameLst>
                                          <p:attrName>ppt_x</p:attrName>
                                        </p:attrNameLst>
                                      </p:cBhvr>
                                      <p:tavLst>
                                        <p:tav tm="0">
                                          <p:val>
                                            <p:strVal val="#ppt_x"/>
                                          </p:val>
                                        </p:tav>
                                        <p:tav tm="100000">
                                          <p:val>
                                            <p:strVal val="#ppt_x"/>
                                          </p:val>
                                        </p:tav>
                                      </p:tavLst>
                                    </p:anim>
                                    <p:anim calcmode="lin" valueType="num">
                                      <p:cBhvr>
                                        <p:cTn id="23"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077"/>
                                        </p:tgtEl>
                                      </p:cBhvr>
                                    </p:animEffect>
                                    <p:set>
                                      <p:cBhvr>
                                        <p:cTn id="28" dur="1" fill="hold">
                                          <p:stCondLst>
                                            <p:cond delay="499"/>
                                          </p:stCondLst>
                                        </p:cTn>
                                        <p:tgtEl>
                                          <p:spTgt spid="3077"/>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6" grpId="0"/>
      <p:bldP spid="31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7" name="Text Box 7">
            <a:extLst>
              <a:ext uri="{FF2B5EF4-FFF2-40B4-BE49-F238E27FC236}">
                <a16:creationId xmlns:a16="http://schemas.microsoft.com/office/drawing/2014/main" id="{A7ECE035-B2FB-4697-9E9B-18D0AD96F2A2}"/>
              </a:ext>
            </a:extLst>
          </p:cNvPr>
          <p:cNvSpPr txBox="1">
            <a:spLocks noChangeArrowheads="1"/>
          </p:cNvSpPr>
          <p:nvPr/>
        </p:nvSpPr>
        <p:spPr bwMode="auto">
          <a:xfrm>
            <a:off x="827584" y="1123571"/>
            <a:ext cx="3382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同轴电缆分类：</a:t>
            </a:r>
          </a:p>
        </p:txBody>
      </p:sp>
      <p:sp>
        <p:nvSpPr>
          <p:cNvPr id="81929" name="Text Box 9">
            <a:extLst>
              <a:ext uri="{FF2B5EF4-FFF2-40B4-BE49-F238E27FC236}">
                <a16:creationId xmlns:a16="http://schemas.microsoft.com/office/drawing/2014/main" id="{8A6B8CA7-EF0E-40F5-B295-148BD985A0D9}"/>
              </a:ext>
            </a:extLst>
          </p:cNvPr>
          <p:cNvSpPr txBox="1">
            <a:spLocks noChangeArrowheads="1"/>
          </p:cNvSpPr>
          <p:nvPr/>
        </p:nvSpPr>
        <p:spPr bwMode="auto">
          <a:xfrm>
            <a:off x="2287525" y="1746299"/>
            <a:ext cx="640791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细电缆：</a:t>
            </a:r>
            <a:r>
              <a:rPr lang="zh-CN" altLang="en-US" sz="2800" dirty="0">
                <a:latin typeface="+mn-ea"/>
                <a:ea typeface="+mn-ea"/>
              </a:rPr>
              <a:t>直径为</a:t>
            </a:r>
            <a:r>
              <a:rPr lang="en-US" altLang="zh-CN" sz="2800" dirty="0">
                <a:solidFill>
                  <a:srgbClr val="00B0F0"/>
                </a:solidFill>
                <a:latin typeface="+mn-ea"/>
                <a:ea typeface="+mn-ea"/>
              </a:rPr>
              <a:t>0.26cm</a:t>
            </a:r>
            <a:r>
              <a:rPr lang="zh-CN" altLang="en-US" sz="2800" dirty="0">
                <a:latin typeface="+mn-ea"/>
                <a:ea typeface="+mn-ea"/>
              </a:rPr>
              <a:t>，最大传输距离</a:t>
            </a:r>
            <a:r>
              <a:rPr lang="en-US" altLang="zh-CN" sz="2800" dirty="0">
                <a:solidFill>
                  <a:srgbClr val="00B0F0"/>
                </a:solidFill>
                <a:latin typeface="+mn-ea"/>
                <a:ea typeface="+mn-ea"/>
              </a:rPr>
              <a:t>185</a:t>
            </a:r>
            <a:r>
              <a:rPr lang="zh-CN" altLang="en-US" sz="2800" dirty="0">
                <a:solidFill>
                  <a:srgbClr val="00B0F0"/>
                </a:solidFill>
                <a:latin typeface="+mn-ea"/>
                <a:ea typeface="+mn-ea"/>
              </a:rPr>
              <a:t>米</a:t>
            </a:r>
            <a:r>
              <a:rPr lang="zh-CN" altLang="en-US" sz="2800" dirty="0">
                <a:latin typeface="+mn-ea"/>
                <a:ea typeface="+mn-ea"/>
              </a:rPr>
              <a:t>，使用时与</a:t>
            </a:r>
            <a:r>
              <a:rPr lang="en-US" altLang="zh-CN" sz="2800" dirty="0">
                <a:solidFill>
                  <a:srgbClr val="00B0F0"/>
                </a:solidFill>
                <a:latin typeface="+mn-ea"/>
                <a:ea typeface="+mn-ea"/>
              </a:rPr>
              <a:t>50Ω</a:t>
            </a:r>
            <a:r>
              <a:rPr lang="zh-CN" altLang="en-US" sz="2800" dirty="0">
                <a:solidFill>
                  <a:srgbClr val="00B0F0"/>
                </a:solidFill>
                <a:latin typeface="+mn-ea"/>
                <a:ea typeface="+mn-ea"/>
              </a:rPr>
              <a:t>终端电阻、</a:t>
            </a:r>
            <a:r>
              <a:rPr lang="en-US" altLang="zh-CN" sz="2800" dirty="0">
                <a:solidFill>
                  <a:srgbClr val="00B0F0"/>
                </a:solidFill>
                <a:latin typeface="+mn-ea"/>
                <a:ea typeface="+mn-ea"/>
              </a:rPr>
              <a:t>T</a:t>
            </a:r>
            <a:r>
              <a:rPr lang="zh-CN" altLang="en-US" sz="2800" dirty="0">
                <a:solidFill>
                  <a:srgbClr val="00B0F0"/>
                </a:solidFill>
                <a:latin typeface="+mn-ea"/>
                <a:ea typeface="+mn-ea"/>
              </a:rPr>
              <a:t>型连接器、</a:t>
            </a:r>
            <a:r>
              <a:rPr lang="en-US" altLang="zh-CN" sz="2800" dirty="0">
                <a:solidFill>
                  <a:srgbClr val="00B0F0"/>
                </a:solidFill>
                <a:latin typeface="+mn-ea"/>
                <a:ea typeface="+mn-ea"/>
              </a:rPr>
              <a:t>BNC</a:t>
            </a:r>
            <a:r>
              <a:rPr lang="zh-CN" altLang="en-US" sz="2800" dirty="0">
                <a:solidFill>
                  <a:srgbClr val="00B0F0"/>
                </a:solidFill>
                <a:latin typeface="+mn-ea"/>
                <a:ea typeface="+mn-ea"/>
              </a:rPr>
              <a:t>接头</a:t>
            </a:r>
            <a:r>
              <a:rPr lang="zh-CN" altLang="en-US" sz="2800" dirty="0">
                <a:latin typeface="+mn-ea"/>
                <a:ea typeface="+mn-ea"/>
              </a:rPr>
              <a:t>与通信设备连接。</a:t>
            </a:r>
          </a:p>
        </p:txBody>
      </p:sp>
      <p:pic>
        <p:nvPicPr>
          <p:cNvPr id="81931" name="Picture 11" descr="20060326205700982">
            <a:extLst>
              <a:ext uri="{FF2B5EF4-FFF2-40B4-BE49-F238E27FC236}">
                <a16:creationId xmlns:a16="http://schemas.microsoft.com/office/drawing/2014/main" id="{D0529858-8011-4EEF-9408-83D05D4CF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935421"/>
            <a:ext cx="1905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13" descr="20060326205703614">
            <a:extLst>
              <a:ext uri="{FF2B5EF4-FFF2-40B4-BE49-F238E27FC236}">
                <a16:creationId xmlns:a16="http://schemas.microsoft.com/office/drawing/2014/main" id="{D46CF46E-B680-4535-8057-B806A3413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573016"/>
            <a:ext cx="18002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4" name="Text Box 14">
            <a:extLst>
              <a:ext uri="{FF2B5EF4-FFF2-40B4-BE49-F238E27FC236}">
                <a16:creationId xmlns:a16="http://schemas.microsoft.com/office/drawing/2014/main" id="{8647D562-23D3-4170-9E79-CADD6F3D9773}"/>
              </a:ext>
            </a:extLst>
          </p:cNvPr>
          <p:cNvSpPr txBox="1">
            <a:spLocks noChangeArrowheads="1"/>
          </p:cNvSpPr>
          <p:nvPr/>
        </p:nvSpPr>
        <p:spPr bwMode="auto">
          <a:xfrm>
            <a:off x="2339975" y="3464303"/>
            <a:ext cx="6336481"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粗电缆：</a:t>
            </a:r>
            <a:r>
              <a:rPr lang="zh-CN" altLang="en-US" sz="2800" dirty="0">
                <a:latin typeface="+mn-ea"/>
                <a:ea typeface="+mn-ea"/>
              </a:rPr>
              <a:t>直径为</a:t>
            </a:r>
            <a:r>
              <a:rPr lang="en-US" altLang="zh-CN" sz="2800" dirty="0">
                <a:solidFill>
                  <a:schemeClr val="accent1"/>
                </a:solidFill>
                <a:latin typeface="+mn-ea"/>
                <a:ea typeface="+mn-ea"/>
              </a:rPr>
              <a:t>1.27cm</a:t>
            </a:r>
            <a:r>
              <a:rPr lang="zh-CN" altLang="en-US" sz="2800" dirty="0">
                <a:latin typeface="+mn-ea"/>
                <a:ea typeface="+mn-ea"/>
              </a:rPr>
              <a:t>，最大传输距离达到</a:t>
            </a:r>
            <a:r>
              <a:rPr lang="en-US" altLang="zh-CN" sz="2800" dirty="0">
                <a:solidFill>
                  <a:schemeClr val="accent1"/>
                </a:solidFill>
                <a:latin typeface="+mn-ea"/>
                <a:ea typeface="+mn-ea"/>
              </a:rPr>
              <a:t>500</a:t>
            </a:r>
            <a:r>
              <a:rPr lang="zh-CN" altLang="en-US" sz="2800" dirty="0">
                <a:solidFill>
                  <a:schemeClr val="accent1"/>
                </a:solidFill>
                <a:latin typeface="+mn-ea"/>
                <a:ea typeface="+mn-ea"/>
              </a:rPr>
              <a:t>米</a:t>
            </a:r>
            <a:r>
              <a:rPr lang="zh-CN" altLang="en-US" sz="2800" dirty="0">
                <a:latin typeface="+mn-ea"/>
                <a:ea typeface="+mn-ea"/>
              </a:rPr>
              <a:t>，阻抗是</a:t>
            </a:r>
            <a:r>
              <a:rPr lang="en-US" altLang="zh-CN" sz="2800" dirty="0">
                <a:solidFill>
                  <a:schemeClr val="accent1"/>
                </a:solidFill>
                <a:latin typeface="+mn-ea"/>
                <a:ea typeface="+mn-ea"/>
              </a:rPr>
              <a:t>75Ω</a:t>
            </a:r>
            <a:r>
              <a:rPr lang="en-US" altLang="zh-CN" sz="2800" dirty="0">
                <a:latin typeface="+mn-ea"/>
                <a:ea typeface="+mn-ea"/>
              </a:rPr>
              <a:t> </a:t>
            </a:r>
            <a:r>
              <a:rPr lang="zh-CN" altLang="en-US" sz="2800" dirty="0">
                <a:latin typeface="+mn-ea"/>
                <a:ea typeface="+mn-ea"/>
              </a:rPr>
              <a:t>。弹性较差，连接复杂，不能直接与电脑连接，需要通过转接器接到设备上。</a:t>
            </a:r>
          </a:p>
          <a:p>
            <a:pPr eaLnBrk="1" hangingPunct="1">
              <a:spcBef>
                <a:spcPct val="50000"/>
              </a:spcBef>
            </a:pPr>
            <a:r>
              <a:rPr lang="zh-CN" altLang="en-US" sz="2800" dirty="0">
                <a:latin typeface="+mn-ea"/>
                <a:ea typeface="+mn-ea"/>
              </a:rPr>
              <a:t>主要用途是扮演网络主干的角色，用来连接数个由细缆所结成的网络。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slide(fromBottom)">
                                      <p:cBhvr>
                                        <p:cTn id="7" dur="1000"/>
                                        <p:tgtEl>
                                          <p:spTgt spid="81927"/>
                                        </p:tgtEl>
                                      </p:cBhvr>
                                    </p:animEffect>
                                  </p:childTnLst>
                                </p:cTn>
                              </p:par>
                            </p:childTnLst>
                          </p:cTn>
                        </p:par>
                        <p:par>
                          <p:cTn id="8" fill="hold" nodeType="afterGroup">
                            <p:stCondLst>
                              <p:cond delay="1000"/>
                            </p:stCondLst>
                            <p:childTnLst>
                              <p:par>
                                <p:cTn id="9" presetID="20" presetClass="entr" presetSubtype="0" fill="hold" nodeType="afterEffect">
                                  <p:stCondLst>
                                    <p:cond delay="0"/>
                                  </p:stCondLst>
                                  <p:childTnLst>
                                    <p:set>
                                      <p:cBhvr>
                                        <p:cTn id="10" dur="1" fill="hold">
                                          <p:stCondLst>
                                            <p:cond delay="0"/>
                                          </p:stCondLst>
                                        </p:cTn>
                                        <p:tgtEl>
                                          <p:spTgt spid="81931"/>
                                        </p:tgtEl>
                                        <p:attrNameLst>
                                          <p:attrName>style.visibility</p:attrName>
                                        </p:attrNameLst>
                                      </p:cBhvr>
                                      <p:to>
                                        <p:strVal val="visible"/>
                                      </p:to>
                                    </p:set>
                                    <p:animEffect transition="in" filter="wedge">
                                      <p:cBhvr>
                                        <p:cTn id="11" dur="2000"/>
                                        <p:tgtEl>
                                          <p:spTgt spid="819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81929"/>
                                        </p:tgtEl>
                                        <p:attrNameLst>
                                          <p:attrName>style.visibility</p:attrName>
                                        </p:attrNameLst>
                                      </p:cBhvr>
                                      <p:to>
                                        <p:strVal val="visible"/>
                                      </p:to>
                                    </p:set>
                                    <p:animEffect transition="in" filter="circle(in)">
                                      <p:cBhvr>
                                        <p:cTn id="16" dur="2000"/>
                                        <p:tgtEl>
                                          <p:spTgt spid="819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4" fill="hold" nodeType="clickEffect">
                                  <p:stCondLst>
                                    <p:cond delay="0"/>
                                  </p:stCondLst>
                                  <p:childTnLst>
                                    <p:set>
                                      <p:cBhvr>
                                        <p:cTn id="20" dur="1" fill="hold">
                                          <p:stCondLst>
                                            <p:cond delay="0"/>
                                          </p:stCondLst>
                                        </p:cTn>
                                        <p:tgtEl>
                                          <p:spTgt spid="81933"/>
                                        </p:tgtEl>
                                        <p:attrNameLst>
                                          <p:attrName>style.visibility</p:attrName>
                                        </p:attrNameLst>
                                      </p:cBhvr>
                                      <p:to>
                                        <p:strVal val="visible"/>
                                      </p:to>
                                    </p:set>
                                    <p:animEffect transition="in" filter="wheel(4)">
                                      <p:cBhvr>
                                        <p:cTn id="21" dur="2000"/>
                                        <p:tgtEl>
                                          <p:spTgt spid="81933"/>
                                        </p:tgtEl>
                                      </p:cBhvr>
                                    </p:animEffect>
                                  </p:childTnLst>
                                </p:cTn>
                              </p:par>
                            </p:childTnLst>
                          </p:cTn>
                        </p:par>
                        <p:par>
                          <p:cTn id="22" fill="hold" nodeType="afterGroup">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81934"/>
                                        </p:tgtEl>
                                        <p:attrNameLst>
                                          <p:attrName>style.visibility</p:attrName>
                                        </p:attrNameLst>
                                      </p:cBhvr>
                                      <p:to>
                                        <p:strVal val="visible"/>
                                      </p:to>
                                    </p:set>
                                    <p:animEffect transition="in" filter="circle(in)">
                                      <p:cBhvr>
                                        <p:cTn id="25" dur="20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p:bldP spid="81929" grpId="0"/>
      <p:bldP spid="819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63A4AE1E-9FDB-4E8F-880E-7BC7BB2437E6}"/>
              </a:ext>
            </a:extLst>
          </p:cNvPr>
          <p:cNvSpPr txBox="1">
            <a:spLocks noChangeArrowheads="1"/>
          </p:cNvSpPr>
          <p:nvPr/>
        </p:nvSpPr>
        <p:spPr bwMode="auto">
          <a:xfrm>
            <a:off x="928688" y="1143000"/>
            <a:ext cx="3024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二、光导纤维</a:t>
            </a:r>
          </a:p>
        </p:txBody>
      </p:sp>
      <p:sp>
        <p:nvSpPr>
          <p:cNvPr id="99331" name="Text Box 3">
            <a:extLst>
              <a:ext uri="{FF2B5EF4-FFF2-40B4-BE49-F238E27FC236}">
                <a16:creationId xmlns:a16="http://schemas.microsoft.com/office/drawing/2014/main" id="{103042D7-F483-4026-BC5F-6551BA684F0C}"/>
              </a:ext>
            </a:extLst>
          </p:cNvPr>
          <p:cNvSpPr txBox="1">
            <a:spLocks noChangeArrowheads="1"/>
          </p:cNvSpPr>
          <p:nvPr/>
        </p:nvSpPr>
        <p:spPr bwMode="auto">
          <a:xfrm>
            <a:off x="785813" y="1785938"/>
            <a:ext cx="76739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光纤通信的原理基于物理学、光学和电磁波理论。在这里只是简要地介绍关于光纤的基本知识，形成对光纤通信的基本了解。</a:t>
            </a:r>
          </a:p>
        </p:txBody>
      </p:sp>
      <p:sp>
        <p:nvSpPr>
          <p:cNvPr id="99332" name="Text Box 4">
            <a:extLst>
              <a:ext uri="{FF2B5EF4-FFF2-40B4-BE49-F238E27FC236}">
                <a16:creationId xmlns:a16="http://schemas.microsoft.com/office/drawing/2014/main" id="{A947F18D-7BCE-4C0E-947C-3671DA5A0262}"/>
              </a:ext>
            </a:extLst>
          </p:cNvPr>
          <p:cNvSpPr txBox="1">
            <a:spLocks noChangeArrowheads="1"/>
          </p:cNvSpPr>
          <p:nvPr/>
        </p:nvSpPr>
        <p:spPr bwMode="auto">
          <a:xfrm>
            <a:off x="785813" y="3292028"/>
            <a:ext cx="2592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光纤结构</a:t>
            </a:r>
          </a:p>
        </p:txBody>
      </p:sp>
      <p:sp>
        <p:nvSpPr>
          <p:cNvPr id="99333" name="Text Box 5">
            <a:extLst>
              <a:ext uri="{FF2B5EF4-FFF2-40B4-BE49-F238E27FC236}">
                <a16:creationId xmlns:a16="http://schemas.microsoft.com/office/drawing/2014/main" id="{75EF3215-6697-4556-84F4-3B4344A1A895}"/>
              </a:ext>
            </a:extLst>
          </p:cNvPr>
          <p:cNvSpPr txBox="1">
            <a:spLocks noChangeArrowheads="1"/>
          </p:cNvSpPr>
          <p:nvPr/>
        </p:nvSpPr>
        <p:spPr bwMode="auto">
          <a:xfrm>
            <a:off x="785813" y="3958997"/>
            <a:ext cx="80645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FF3300"/>
                </a:solidFill>
                <a:latin typeface="+mn-ea"/>
                <a:ea typeface="+mn-ea"/>
              </a:rPr>
              <a:t>光纤</a:t>
            </a:r>
            <a:r>
              <a:rPr kumimoji="1" lang="zh-CN" altLang="en-US" sz="2800" b="1" dirty="0">
                <a:latin typeface="+mn-ea"/>
                <a:ea typeface="+mn-ea"/>
              </a:rPr>
              <a:t>（</a:t>
            </a:r>
            <a:r>
              <a:rPr kumimoji="1" lang="en-US" altLang="zh-CN" sz="2800" b="1" dirty="0">
                <a:latin typeface="+mn-ea"/>
                <a:ea typeface="+mn-ea"/>
              </a:rPr>
              <a:t>Optical Fiber</a:t>
            </a:r>
            <a:r>
              <a:rPr kumimoji="1" lang="zh-CN" altLang="en-US" sz="2800" b="1" dirty="0">
                <a:latin typeface="+mn-ea"/>
                <a:ea typeface="+mn-ea"/>
              </a:rPr>
              <a:t>）是由中心的纤芯和外围的包层同轴组成的圆柱形细丝</a:t>
            </a:r>
            <a:r>
              <a:rPr kumimoji="1" lang="zh-CN" altLang="en-US" sz="2800" dirty="0">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lide(fromBottom)">
                                      <p:cBhvr>
                                        <p:cTn id="7" dur="1000"/>
                                        <p:tgtEl>
                                          <p:spTgt spid="99330"/>
                                        </p:tgtEl>
                                      </p:cBhvr>
                                    </p:animEffect>
                                  </p:childTnLst>
                                </p:cTn>
                              </p:par>
                            </p:childTnLst>
                          </p:cTn>
                        </p:par>
                        <p:par>
                          <p:cTn id="8" fill="hold" nodeType="afterGroup">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99331"/>
                                        </p:tgtEl>
                                        <p:attrNameLst>
                                          <p:attrName>style.visibility</p:attrName>
                                        </p:attrNameLst>
                                      </p:cBhvr>
                                      <p:to>
                                        <p:strVal val="visible"/>
                                      </p:to>
                                    </p:set>
                                    <p:animEffect transition="in" filter="checkerboard(across)">
                                      <p:cBhvr>
                                        <p:cTn id="11" dur="1000"/>
                                        <p:tgtEl>
                                          <p:spTgt spid="993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9332"/>
                                        </p:tgtEl>
                                        <p:attrNameLst>
                                          <p:attrName>style.visibility</p:attrName>
                                        </p:attrNameLst>
                                      </p:cBhvr>
                                      <p:to>
                                        <p:strVal val="visible"/>
                                      </p:to>
                                    </p:set>
                                    <p:animEffect transition="in" filter="slide(fromBottom)">
                                      <p:cBhvr>
                                        <p:cTn id="16" dur="500"/>
                                        <p:tgtEl>
                                          <p:spTgt spid="99332"/>
                                        </p:tgtEl>
                                      </p:cBhvr>
                                    </p:animEffect>
                                  </p:childTnLst>
                                </p:cTn>
                              </p:par>
                            </p:childTnLst>
                          </p:cTn>
                        </p:par>
                        <p:par>
                          <p:cTn id="17" fill="hold" nodeType="afterGroup">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99333"/>
                                        </p:tgtEl>
                                        <p:attrNameLst>
                                          <p:attrName>style.visibility</p:attrName>
                                        </p:attrNameLst>
                                      </p:cBhvr>
                                      <p:to>
                                        <p:strVal val="visible"/>
                                      </p:to>
                                    </p:set>
                                    <p:animEffect transition="in" filter="wedge">
                                      <p:cBhvr>
                                        <p:cTn id="20" dur="20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p:bldP spid="99332" grpId="0"/>
      <p:bldP spid="993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E305EAE-1EF2-4FBD-AC43-3EFE0DA08691}"/>
              </a:ext>
            </a:extLst>
          </p:cNvPr>
          <p:cNvGrpSpPr>
            <a:grpSpLocks noChangeAspect="1"/>
          </p:cNvGrpSpPr>
          <p:nvPr/>
        </p:nvGrpSpPr>
        <p:grpSpPr bwMode="auto">
          <a:xfrm>
            <a:off x="4714875" y="3143250"/>
            <a:ext cx="4032250" cy="3313113"/>
            <a:chOff x="2971" y="1661"/>
            <a:chExt cx="2540" cy="2087"/>
          </a:xfrm>
        </p:grpSpPr>
        <p:sp>
          <p:nvSpPr>
            <p:cNvPr id="122886" name="AutoShape 3">
              <a:extLst>
                <a:ext uri="{FF2B5EF4-FFF2-40B4-BE49-F238E27FC236}">
                  <a16:creationId xmlns:a16="http://schemas.microsoft.com/office/drawing/2014/main" id="{17139601-064D-4A87-BA4F-CEE2F2AB37FA}"/>
                </a:ext>
              </a:extLst>
            </p:cNvPr>
            <p:cNvSpPr>
              <a:spLocks noChangeAspect="1" noChangeArrowheads="1" noTextEdit="1"/>
            </p:cNvSpPr>
            <p:nvPr/>
          </p:nvSpPr>
          <p:spPr bwMode="auto">
            <a:xfrm>
              <a:off x="2971" y="1661"/>
              <a:ext cx="2540" cy="20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22887" name="Line 4">
              <a:extLst>
                <a:ext uri="{FF2B5EF4-FFF2-40B4-BE49-F238E27FC236}">
                  <a16:creationId xmlns:a16="http://schemas.microsoft.com/office/drawing/2014/main" id="{4D323855-59F4-46F6-8533-8BDFB655848E}"/>
                </a:ext>
              </a:extLst>
            </p:cNvPr>
            <p:cNvSpPr>
              <a:spLocks noChangeShapeType="1"/>
            </p:cNvSpPr>
            <p:nvPr/>
          </p:nvSpPr>
          <p:spPr bwMode="auto">
            <a:xfrm flipH="1">
              <a:off x="3214" y="2178"/>
              <a:ext cx="1068" cy="67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8" name="Freeform 5">
              <a:extLst>
                <a:ext uri="{FF2B5EF4-FFF2-40B4-BE49-F238E27FC236}">
                  <a16:creationId xmlns:a16="http://schemas.microsoft.com/office/drawing/2014/main" id="{CDAC90CD-5415-4F15-A651-89BF7620EFD6}"/>
                </a:ext>
              </a:extLst>
            </p:cNvPr>
            <p:cNvSpPr>
              <a:spLocks/>
            </p:cNvSpPr>
            <p:nvPr/>
          </p:nvSpPr>
          <p:spPr bwMode="auto">
            <a:xfrm>
              <a:off x="4241" y="2178"/>
              <a:ext cx="365" cy="742"/>
            </a:xfrm>
            <a:custGeom>
              <a:avLst/>
              <a:gdLst>
                <a:gd name="T0" fmla="*/ 41 w 365"/>
                <a:gd name="T1" fmla="*/ 0 h 742"/>
                <a:gd name="T2" fmla="*/ 108 w 365"/>
                <a:gd name="T3" fmla="*/ 0 h 742"/>
                <a:gd name="T4" fmla="*/ 176 w 365"/>
                <a:gd name="T5" fmla="*/ 52 h 742"/>
                <a:gd name="T6" fmla="*/ 243 w 365"/>
                <a:gd name="T7" fmla="*/ 156 h 742"/>
                <a:gd name="T8" fmla="*/ 311 w 365"/>
                <a:gd name="T9" fmla="*/ 294 h 742"/>
                <a:gd name="T10" fmla="*/ 351 w 365"/>
                <a:gd name="T11" fmla="*/ 432 h 742"/>
                <a:gd name="T12" fmla="*/ 365 w 365"/>
                <a:gd name="T13" fmla="*/ 570 h 742"/>
                <a:gd name="T14" fmla="*/ 365 w 365"/>
                <a:gd name="T15" fmla="*/ 673 h 742"/>
                <a:gd name="T16" fmla="*/ 324 w 365"/>
                <a:gd name="T17" fmla="*/ 742 h 742"/>
                <a:gd name="T18" fmla="*/ 270 w 365"/>
                <a:gd name="T19" fmla="*/ 742 h 742"/>
                <a:gd name="T20" fmla="*/ 203 w 365"/>
                <a:gd name="T21" fmla="*/ 690 h 742"/>
                <a:gd name="T22" fmla="*/ 122 w 365"/>
                <a:gd name="T23" fmla="*/ 587 h 742"/>
                <a:gd name="T24" fmla="*/ 68 w 365"/>
                <a:gd name="T25" fmla="*/ 449 h 742"/>
                <a:gd name="T26" fmla="*/ 14 w 365"/>
                <a:gd name="T27" fmla="*/ 294 h 742"/>
                <a:gd name="T28" fmla="*/ 0 w 365"/>
                <a:gd name="T29" fmla="*/ 173 h 742"/>
                <a:gd name="T30" fmla="*/ 14 w 365"/>
                <a:gd name="T31" fmla="*/ 52 h 742"/>
                <a:gd name="T32" fmla="*/ 41 w 365"/>
                <a:gd name="T33" fmla="*/ 0 h 7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5"/>
                <a:gd name="T52" fmla="*/ 0 h 742"/>
                <a:gd name="T53" fmla="*/ 365 w 365"/>
                <a:gd name="T54" fmla="*/ 742 h 7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5" h="742">
                  <a:moveTo>
                    <a:pt x="41" y="0"/>
                  </a:moveTo>
                  <a:lnTo>
                    <a:pt x="108" y="0"/>
                  </a:lnTo>
                  <a:lnTo>
                    <a:pt x="176" y="52"/>
                  </a:lnTo>
                  <a:lnTo>
                    <a:pt x="243" y="156"/>
                  </a:lnTo>
                  <a:lnTo>
                    <a:pt x="311" y="294"/>
                  </a:lnTo>
                  <a:lnTo>
                    <a:pt x="351" y="432"/>
                  </a:lnTo>
                  <a:lnTo>
                    <a:pt x="365" y="570"/>
                  </a:lnTo>
                  <a:lnTo>
                    <a:pt x="365" y="673"/>
                  </a:lnTo>
                  <a:lnTo>
                    <a:pt x="324" y="742"/>
                  </a:lnTo>
                  <a:lnTo>
                    <a:pt x="270" y="742"/>
                  </a:lnTo>
                  <a:lnTo>
                    <a:pt x="203" y="690"/>
                  </a:lnTo>
                  <a:lnTo>
                    <a:pt x="122" y="587"/>
                  </a:lnTo>
                  <a:lnTo>
                    <a:pt x="68" y="449"/>
                  </a:lnTo>
                  <a:lnTo>
                    <a:pt x="14" y="294"/>
                  </a:lnTo>
                  <a:lnTo>
                    <a:pt x="0" y="173"/>
                  </a:lnTo>
                  <a:lnTo>
                    <a:pt x="14" y="52"/>
                  </a:lnTo>
                  <a:lnTo>
                    <a:pt x="4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9" name="Line 6">
              <a:extLst>
                <a:ext uri="{FF2B5EF4-FFF2-40B4-BE49-F238E27FC236}">
                  <a16:creationId xmlns:a16="http://schemas.microsoft.com/office/drawing/2014/main" id="{28ABC340-2171-4FA2-AF50-A260118281AE}"/>
                </a:ext>
              </a:extLst>
            </p:cNvPr>
            <p:cNvSpPr>
              <a:spLocks noChangeShapeType="1"/>
            </p:cNvSpPr>
            <p:nvPr/>
          </p:nvSpPr>
          <p:spPr bwMode="auto">
            <a:xfrm flipH="1">
              <a:off x="3498" y="2920"/>
              <a:ext cx="1067" cy="65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Freeform 7">
              <a:extLst>
                <a:ext uri="{FF2B5EF4-FFF2-40B4-BE49-F238E27FC236}">
                  <a16:creationId xmlns:a16="http://schemas.microsoft.com/office/drawing/2014/main" id="{EAC4CE15-8615-4D93-B906-88C064147023}"/>
                </a:ext>
              </a:extLst>
            </p:cNvPr>
            <p:cNvSpPr>
              <a:spLocks/>
            </p:cNvSpPr>
            <p:nvPr/>
          </p:nvSpPr>
          <p:spPr bwMode="auto">
            <a:xfrm>
              <a:off x="3201" y="2851"/>
              <a:ext cx="297" cy="725"/>
            </a:xfrm>
            <a:custGeom>
              <a:avLst/>
              <a:gdLst>
                <a:gd name="T0" fmla="*/ 297 w 297"/>
                <a:gd name="T1" fmla="*/ 725 h 725"/>
                <a:gd name="T2" fmla="*/ 175 w 297"/>
                <a:gd name="T3" fmla="*/ 638 h 725"/>
                <a:gd name="T4" fmla="*/ 81 w 297"/>
                <a:gd name="T5" fmla="*/ 500 h 725"/>
                <a:gd name="T6" fmla="*/ 27 w 297"/>
                <a:gd name="T7" fmla="*/ 345 h 725"/>
                <a:gd name="T8" fmla="*/ 0 w 297"/>
                <a:gd name="T9" fmla="*/ 173 h 725"/>
                <a:gd name="T10" fmla="*/ 13 w 297"/>
                <a:gd name="T11" fmla="*/ 0 h 725"/>
                <a:gd name="T12" fmla="*/ 0 60000 65536"/>
                <a:gd name="T13" fmla="*/ 0 60000 65536"/>
                <a:gd name="T14" fmla="*/ 0 60000 65536"/>
                <a:gd name="T15" fmla="*/ 0 60000 65536"/>
                <a:gd name="T16" fmla="*/ 0 60000 65536"/>
                <a:gd name="T17" fmla="*/ 0 60000 65536"/>
                <a:gd name="T18" fmla="*/ 0 w 297"/>
                <a:gd name="T19" fmla="*/ 0 h 725"/>
                <a:gd name="T20" fmla="*/ 297 w 297"/>
                <a:gd name="T21" fmla="*/ 725 h 725"/>
              </a:gdLst>
              <a:ahLst/>
              <a:cxnLst>
                <a:cxn ang="T12">
                  <a:pos x="T0" y="T1"/>
                </a:cxn>
                <a:cxn ang="T13">
                  <a:pos x="T2" y="T3"/>
                </a:cxn>
                <a:cxn ang="T14">
                  <a:pos x="T4" y="T5"/>
                </a:cxn>
                <a:cxn ang="T15">
                  <a:pos x="T6" y="T7"/>
                </a:cxn>
                <a:cxn ang="T16">
                  <a:pos x="T8" y="T9"/>
                </a:cxn>
                <a:cxn ang="T17">
                  <a:pos x="T10" y="T11"/>
                </a:cxn>
              </a:cxnLst>
              <a:rect l="T18" t="T19" r="T20" b="T21"/>
              <a:pathLst>
                <a:path w="297" h="725">
                  <a:moveTo>
                    <a:pt x="297" y="725"/>
                  </a:moveTo>
                  <a:lnTo>
                    <a:pt x="175" y="638"/>
                  </a:lnTo>
                  <a:lnTo>
                    <a:pt x="81" y="500"/>
                  </a:lnTo>
                  <a:lnTo>
                    <a:pt x="27" y="345"/>
                  </a:lnTo>
                  <a:lnTo>
                    <a:pt x="0" y="173"/>
                  </a:lnTo>
                  <a:lnTo>
                    <a:pt x="13"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1" name="Freeform 8">
              <a:extLst>
                <a:ext uri="{FF2B5EF4-FFF2-40B4-BE49-F238E27FC236}">
                  <a16:creationId xmlns:a16="http://schemas.microsoft.com/office/drawing/2014/main" id="{9D7E2E5D-9F58-4F07-900F-B0B949C844E9}"/>
                </a:ext>
              </a:extLst>
            </p:cNvPr>
            <p:cNvSpPr>
              <a:spLocks/>
            </p:cNvSpPr>
            <p:nvPr/>
          </p:nvSpPr>
          <p:spPr bwMode="auto">
            <a:xfrm>
              <a:off x="5038" y="1902"/>
              <a:ext cx="203" cy="397"/>
            </a:xfrm>
            <a:custGeom>
              <a:avLst/>
              <a:gdLst>
                <a:gd name="T0" fmla="*/ 27 w 203"/>
                <a:gd name="T1" fmla="*/ 0 h 397"/>
                <a:gd name="T2" fmla="*/ 68 w 203"/>
                <a:gd name="T3" fmla="*/ 0 h 397"/>
                <a:gd name="T4" fmla="*/ 122 w 203"/>
                <a:gd name="T5" fmla="*/ 69 h 397"/>
                <a:gd name="T6" fmla="*/ 176 w 203"/>
                <a:gd name="T7" fmla="*/ 156 h 397"/>
                <a:gd name="T8" fmla="*/ 203 w 203"/>
                <a:gd name="T9" fmla="*/ 259 h 397"/>
                <a:gd name="T10" fmla="*/ 203 w 203"/>
                <a:gd name="T11" fmla="*/ 363 h 397"/>
                <a:gd name="T12" fmla="*/ 176 w 203"/>
                <a:gd name="T13" fmla="*/ 397 h 397"/>
                <a:gd name="T14" fmla="*/ 135 w 203"/>
                <a:gd name="T15" fmla="*/ 397 h 397"/>
                <a:gd name="T16" fmla="*/ 81 w 203"/>
                <a:gd name="T17" fmla="*/ 345 h 397"/>
                <a:gd name="T18" fmla="*/ 41 w 203"/>
                <a:gd name="T19" fmla="*/ 242 h 397"/>
                <a:gd name="T20" fmla="*/ 0 w 203"/>
                <a:gd name="T21" fmla="*/ 138 h 397"/>
                <a:gd name="T22" fmla="*/ 0 w 203"/>
                <a:gd name="T23" fmla="*/ 52 h 397"/>
                <a:gd name="T24" fmla="*/ 27 w 203"/>
                <a:gd name="T25" fmla="*/ 0 h 3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3"/>
                <a:gd name="T40" fmla="*/ 0 h 397"/>
                <a:gd name="T41" fmla="*/ 203 w 203"/>
                <a:gd name="T42" fmla="*/ 397 h 3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3" h="397">
                  <a:moveTo>
                    <a:pt x="27" y="0"/>
                  </a:moveTo>
                  <a:lnTo>
                    <a:pt x="68" y="0"/>
                  </a:lnTo>
                  <a:lnTo>
                    <a:pt x="122" y="69"/>
                  </a:lnTo>
                  <a:lnTo>
                    <a:pt x="176" y="156"/>
                  </a:lnTo>
                  <a:lnTo>
                    <a:pt x="203" y="259"/>
                  </a:lnTo>
                  <a:lnTo>
                    <a:pt x="203" y="363"/>
                  </a:lnTo>
                  <a:lnTo>
                    <a:pt x="176" y="397"/>
                  </a:lnTo>
                  <a:lnTo>
                    <a:pt x="135" y="397"/>
                  </a:lnTo>
                  <a:lnTo>
                    <a:pt x="81" y="345"/>
                  </a:lnTo>
                  <a:lnTo>
                    <a:pt x="41" y="242"/>
                  </a:lnTo>
                  <a:lnTo>
                    <a:pt x="0" y="138"/>
                  </a:lnTo>
                  <a:lnTo>
                    <a:pt x="0" y="52"/>
                  </a:lnTo>
                  <a:lnTo>
                    <a:pt x="27"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2" name="Freeform 9">
              <a:extLst>
                <a:ext uri="{FF2B5EF4-FFF2-40B4-BE49-F238E27FC236}">
                  <a16:creationId xmlns:a16="http://schemas.microsoft.com/office/drawing/2014/main" id="{1A524215-E6A7-47F6-9024-11EADD5C9C29}"/>
                </a:ext>
              </a:extLst>
            </p:cNvPr>
            <p:cNvSpPr>
              <a:spLocks/>
            </p:cNvSpPr>
            <p:nvPr/>
          </p:nvSpPr>
          <p:spPr bwMode="auto">
            <a:xfrm>
              <a:off x="4376" y="2316"/>
              <a:ext cx="162" cy="414"/>
            </a:xfrm>
            <a:custGeom>
              <a:avLst/>
              <a:gdLst>
                <a:gd name="T0" fmla="*/ 14 w 162"/>
                <a:gd name="T1" fmla="*/ 0 h 414"/>
                <a:gd name="T2" fmla="*/ 0 w 162"/>
                <a:gd name="T3" fmla="*/ 121 h 414"/>
                <a:gd name="T4" fmla="*/ 27 w 162"/>
                <a:gd name="T5" fmla="*/ 242 h 414"/>
                <a:gd name="T6" fmla="*/ 81 w 162"/>
                <a:gd name="T7" fmla="*/ 345 h 414"/>
                <a:gd name="T8" fmla="*/ 162 w 162"/>
                <a:gd name="T9" fmla="*/ 414 h 414"/>
                <a:gd name="T10" fmla="*/ 0 60000 65536"/>
                <a:gd name="T11" fmla="*/ 0 60000 65536"/>
                <a:gd name="T12" fmla="*/ 0 60000 65536"/>
                <a:gd name="T13" fmla="*/ 0 60000 65536"/>
                <a:gd name="T14" fmla="*/ 0 60000 65536"/>
                <a:gd name="T15" fmla="*/ 0 w 162"/>
                <a:gd name="T16" fmla="*/ 0 h 414"/>
                <a:gd name="T17" fmla="*/ 162 w 162"/>
                <a:gd name="T18" fmla="*/ 414 h 414"/>
              </a:gdLst>
              <a:ahLst/>
              <a:cxnLst>
                <a:cxn ang="T10">
                  <a:pos x="T0" y="T1"/>
                </a:cxn>
                <a:cxn ang="T11">
                  <a:pos x="T2" y="T3"/>
                </a:cxn>
                <a:cxn ang="T12">
                  <a:pos x="T4" y="T5"/>
                </a:cxn>
                <a:cxn ang="T13">
                  <a:pos x="T6" y="T7"/>
                </a:cxn>
                <a:cxn ang="T14">
                  <a:pos x="T8" y="T9"/>
                </a:cxn>
              </a:cxnLst>
              <a:rect l="T15" t="T16" r="T17" b="T18"/>
              <a:pathLst>
                <a:path w="162" h="414">
                  <a:moveTo>
                    <a:pt x="14" y="0"/>
                  </a:moveTo>
                  <a:lnTo>
                    <a:pt x="0" y="121"/>
                  </a:lnTo>
                  <a:lnTo>
                    <a:pt x="27" y="242"/>
                  </a:lnTo>
                  <a:lnTo>
                    <a:pt x="81" y="345"/>
                  </a:lnTo>
                  <a:lnTo>
                    <a:pt x="162" y="41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3" name="Freeform 10">
              <a:extLst>
                <a:ext uri="{FF2B5EF4-FFF2-40B4-BE49-F238E27FC236}">
                  <a16:creationId xmlns:a16="http://schemas.microsoft.com/office/drawing/2014/main" id="{42A75210-F2EC-42B4-A378-433EC3E834F4}"/>
                </a:ext>
              </a:extLst>
            </p:cNvPr>
            <p:cNvSpPr>
              <a:spLocks/>
            </p:cNvSpPr>
            <p:nvPr/>
          </p:nvSpPr>
          <p:spPr bwMode="auto">
            <a:xfrm>
              <a:off x="4403" y="2230"/>
              <a:ext cx="297" cy="500"/>
            </a:xfrm>
            <a:custGeom>
              <a:avLst/>
              <a:gdLst>
                <a:gd name="T0" fmla="*/ 0 w 297"/>
                <a:gd name="T1" fmla="*/ 86 h 500"/>
                <a:gd name="T2" fmla="*/ 162 w 297"/>
                <a:gd name="T3" fmla="*/ 500 h 500"/>
                <a:gd name="T4" fmla="*/ 297 w 297"/>
                <a:gd name="T5" fmla="*/ 414 h 500"/>
                <a:gd name="T6" fmla="*/ 135 w 297"/>
                <a:gd name="T7" fmla="*/ 0 h 500"/>
                <a:gd name="T8" fmla="*/ 0 w 297"/>
                <a:gd name="T9" fmla="*/ 86 h 500"/>
                <a:gd name="T10" fmla="*/ 0 60000 65536"/>
                <a:gd name="T11" fmla="*/ 0 60000 65536"/>
                <a:gd name="T12" fmla="*/ 0 60000 65536"/>
                <a:gd name="T13" fmla="*/ 0 60000 65536"/>
                <a:gd name="T14" fmla="*/ 0 60000 65536"/>
                <a:gd name="T15" fmla="*/ 0 w 297"/>
                <a:gd name="T16" fmla="*/ 0 h 500"/>
                <a:gd name="T17" fmla="*/ 297 w 297"/>
                <a:gd name="T18" fmla="*/ 500 h 500"/>
              </a:gdLst>
              <a:ahLst/>
              <a:cxnLst>
                <a:cxn ang="T10">
                  <a:pos x="T0" y="T1"/>
                </a:cxn>
                <a:cxn ang="T11">
                  <a:pos x="T2" y="T3"/>
                </a:cxn>
                <a:cxn ang="T12">
                  <a:pos x="T4" y="T5"/>
                </a:cxn>
                <a:cxn ang="T13">
                  <a:pos x="T6" y="T7"/>
                </a:cxn>
                <a:cxn ang="T14">
                  <a:pos x="T8" y="T9"/>
                </a:cxn>
              </a:cxnLst>
              <a:rect l="T15" t="T16" r="T17" b="T18"/>
              <a:pathLst>
                <a:path w="297" h="500">
                  <a:moveTo>
                    <a:pt x="0" y="86"/>
                  </a:moveTo>
                  <a:lnTo>
                    <a:pt x="162" y="500"/>
                  </a:lnTo>
                  <a:lnTo>
                    <a:pt x="297" y="414"/>
                  </a:lnTo>
                  <a:lnTo>
                    <a:pt x="135" y="0"/>
                  </a:lnTo>
                  <a:lnTo>
                    <a:pt x="0" y="86"/>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894" name="Line 11">
              <a:extLst>
                <a:ext uri="{FF2B5EF4-FFF2-40B4-BE49-F238E27FC236}">
                  <a16:creationId xmlns:a16="http://schemas.microsoft.com/office/drawing/2014/main" id="{48024A72-AF94-4FFD-81AA-312B466E804E}"/>
                </a:ext>
              </a:extLst>
            </p:cNvPr>
            <p:cNvSpPr>
              <a:spLocks noChangeShapeType="1"/>
            </p:cNvSpPr>
            <p:nvPr/>
          </p:nvSpPr>
          <p:spPr bwMode="auto">
            <a:xfrm flipH="1">
              <a:off x="4538" y="2299"/>
              <a:ext cx="676"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Line 12">
              <a:extLst>
                <a:ext uri="{FF2B5EF4-FFF2-40B4-BE49-F238E27FC236}">
                  <a16:creationId xmlns:a16="http://schemas.microsoft.com/office/drawing/2014/main" id="{C028C235-BA9A-446C-880B-15464EEB3DBC}"/>
                </a:ext>
              </a:extLst>
            </p:cNvPr>
            <p:cNvSpPr>
              <a:spLocks noChangeShapeType="1"/>
            </p:cNvSpPr>
            <p:nvPr/>
          </p:nvSpPr>
          <p:spPr bwMode="auto">
            <a:xfrm flipH="1">
              <a:off x="4390" y="1902"/>
              <a:ext cx="675" cy="41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6" name="Line 13">
              <a:extLst>
                <a:ext uri="{FF2B5EF4-FFF2-40B4-BE49-F238E27FC236}">
                  <a16:creationId xmlns:a16="http://schemas.microsoft.com/office/drawing/2014/main" id="{D465A7A9-4DDC-4452-B30D-301C2F8F35D7}"/>
                </a:ext>
              </a:extLst>
            </p:cNvPr>
            <p:cNvSpPr>
              <a:spLocks noChangeShapeType="1"/>
            </p:cNvSpPr>
            <p:nvPr/>
          </p:nvSpPr>
          <p:spPr bwMode="auto">
            <a:xfrm>
              <a:off x="3714" y="2230"/>
              <a:ext cx="270" cy="3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7" name="Rectangle 14">
              <a:extLst>
                <a:ext uri="{FF2B5EF4-FFF2-40B4-BE49-F238E27FC236}">
                  <a16:creationId xmlns:a16="http://schemas.microsoft.com/office/drawing/2014/main" id="{51557DBE-214D-4423-90E5-AD82197C5F44}"/>
                </a:ext>
              </a:extLst>
            </p:cNvPr>
            <p:cNvSpPr>
              <a:spLocks noChangeArrowheads="1"/>
            </p:cNvSpPr>
            <p:nvPr/>
          </p:nvSpPr>
          <p:spPr bwMode="auto">
            <a:xfrm>
              <a:off x="3430" y="1954"/>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000000"/>
                  </a:solidFill>
                  <a:latin typeface="宋体" panose="02010600030101010101" pitchFamily="2" charset="-122"/>
                </a:rPr>
                <a:t>包层</a:t>
              </a:r>
              <a:endParaRPr lang="zh-CN" altLang="en-US"/>
            </a:p>
          </p:txBody>
        </p:sp>
        <p:sp>
          <p:nvSpPr>
            <p:cNvPr id="122898" name="Rectangle 15">
              <a:extLst>
                <a:ext uri="{FF2B5EF4-FFF2-40B4-BE49-F238E27FC236}">
                  <a16:creationId xmlns:a16="http://schemas.microsoft.com/office/drawing/2014/main" id="{D1686FA2-6185-42F0-93D7-1772EB370F55}"/>
                </a:ext>
              </a:extLst>
            </p:cNvPr>
            <p:cNvSpPr>
              <a:spLocks noChangeArrowheads="1"/>
            </p:cNvSpPr>
            <p:nvPr/>
          </p:nvSpPr>
          <p:spPr bwMode="auto">
            <a:xfrm>
              <a:off x="3511" y="216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i="1">
                  <a:solidFill>
                    <a:srgbClr val="000000"/>
                  </a:solidFill>
                  <a:latin typeface="Times" panose="02020603050405020304" pitchFamily="18" charset="0"/>
                </a:rPr>
                <a:t>n</a:t>
              </a:r>
              <a:endParaRPr lang="en-US" altLang="zh-CN"/>
            </a:p>
          </p:txBody>
        </p:sp>
        <p:sp>
          <p:nvSpPr>
            <p:cNvPr id="122899" name="Rectangle 16">
              <a:extLst>
                <a:ext uri="{FF2B5EF4-FFF2-40B4-BE49-F238E27FC236}">
                  <a16:creationId xmlns:a16="http://schemas.microsoft.com/office/drawing/2014/main" id="{0CD7E072-FADF-42A3-ADCB-9D1A2D1FC6A2}"/>
                </a:ext>
              </a:extLst>
            </p:cNvPr>
            <p:cNvSpPr>
              <a:spLocks noChangeArrowheads="1"/>
            </p:cNvSpPr>
            <p:nvPr/>
          </p:nvSpPr>
          <p:spPr bwMode="auto">
            <a:xfrm>
              <a:off x="3579" y="22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300">
                  <a:solidFill>
                    <a:srgbClr val="000000"/>
                  </a:solidFill>
                  <a:latin typeface="Times" panose="02020603050405020304" pitchFamily="18" charset="0"/>
                </a:rPr>
                <a:t>2</a:t>
              </a:r>
              <a:endParaRPr lang="en-US" altLang="zh-CN"/>
            </a:p>
          </p:txBody>
        </p:sp>
        <p:sp>
          <p:nvSpPr>
            <p:cNvPr id="122900" name="Line 17">
              <a:extLst>
                <a:ext uri="{FF2B5EF4-FFF2-40B4-BE49-F238E27FC236}">
                  <a16:creationId xmlns:a16="http://schemas.microsoft.com/office/drawing/2014/main" id="{C53BF331-5BC1-4043-A905-75D3ADC30A0C}"/>
                </a:ext>
              </a:extLst>
            </p:cNvPr>
            <p:cNvSpPr>
              <a:spLocks noChangeShapeType="1"/>
            </p:cNvSpPr>
            <p:nvPr/>
          </p:nvSpPr>
          <p:spPr bwMode="auto">
            <a:xfrm>
              <a:off x="4714" y="2454"/>
              <a:ext cx="284" cy="3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1" name="Rectangle 18">
              <a:extLst>
                <a:ext uri="{FF2B5EF4-FFF2-40B4-BE49-F238E27FC236}">
                  <a16:creationId xmlns:a16="http://schemas.microsoft.com/office/drawing/2014/main" id="{772A78AC-E8C3-47C5-8921-53FA25760342}"/>
                </a:ext>
              </a:extLst>
            </p:cNvPr>
            <p:cNvSpPr>
              <a:spLocks noChangeArrowheads="1"/>
            </p:cNvSpPr>
            <p:nvPr/>
          </p:nvSpPr>
          <p:spPr bwMode="auto">
            <a:xfrm>
              <a:off x="5079" y="2662"/>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000000"/>
                  </a:solidFill>
                  <a:latin typeface="宋体" panose="02010600030101010101" pitchFamily="2" charset="-122"/>
                </a:rPr>
                <a:t>纤芯</a:t>
              </a:r>
              <a:endParaRPr lang="zh-CN" altLang="en-US"/>
            </a:p>
          </p:txBody>
        </p:sp>
        <p:sp>
          <p:nvSpPr>
            <p:cNvPr id="122902" name="Rectangle 19">
              <a:extLst>
                <a:ext uri="{FF2B5EF4-FFF2-40B4-BE49-F238E27FC236}">
                  <a16:creationId xmlns:a16="http://schemas.microsoft.com/office/drawing/2014/main" id="{2C8544E8-2988-4B16-992A-BED27889F620}"/>
                </a:ext>
              </a:extLst>
            </p:cNvPr>
            <p:cNvSpPr>
              <a:spLocks noChangeArrowheads="1"/>
            </p:cNvSpPr>
            <p:nvPr/>
          </p:nvSpPr>
          <p:spPr bwMode="auto">
            <a:xfrm>
              <a:off x="5160" y="285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i="1">
                  <a:solidFill>
                    <a:srgbClr val="000000"/>
                  </a:solidFill>
                  <a:latin typeface="Times" panose="02020603050405020304" pitchFamily="18" charset="0"/>
                </a:rPr>
                <a:t>n</a:t>
              </a:r>
              <a:endParaRPr lang="en-US" altLang="zh-CN"/>
            </a:p>
          </p:txBody>
        </p:sp>
        <p:sp>
          <p:nvSpPr>
            <p:cNvPr id="122903" name="Rectangle 20">
              <a:extLst>
                <a:ext uri="{FF2B5EF4-FFF2-40B4-BE49-F238E27FC236}">
                  <a16:creationId xmlns:a16="http://schemas.microsoft.com/office/drawing/2014/main" id="{D440C3E2-125A-4F89-BBBD-33D1FB98D07E}"/>
                </a:ext>
              </a:extLst>
            </p:cNvPr>
            <p:cNvSpPr>
              <a:spLocks noChangeArrowheads="1"/>
            </p:cNvSpPr>
            <p:nvPr/>
          </p:nvSpPr>
          <p:spPr bwMode="auto">
            <a:xfrm>
              <a:off x="5227" y="29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300">
                  <a:solidFill>
                    <a:srgbClr val="000000"/>
                  </a:solidFill>
                  <a:latin typeface="Times" panose="02020603050405020304" pitchFamily="18" charset="0"/>
                </a:rPr>
                <a:t>1</a:t>
              </a:r>
              <a:endParaRPr lang="en-US" altLang="zh-CN"/>
            </a:p>
          </p:txBody>
        </p:sp>
      </p:grpSp>
      <p:sp>
        <p:nvSpPr>
          <p:cNvPr id="100373" name="Text Box 21">
            <a:extLst>
              <a:ext uri="{FF2B5EF4-FFF2-40B4-BE49-F238E27FC236}">
                <a16:creationId xmlns:a16="http://schemas.microsoft.com/office/drawing/2014/main" id="{3AF4B3C8-8F99-41A8-8EFB-1844580D5360}"/>
              </a:ext>
            </a:extLst>
          </p:cNvPr>
          <p:cNvSpPr txBox="1">
            <a:spLocks noChangeArrowheads="1"/>
          </p:cNvSpPr>
          <p:nvPr/>
        </p:nvSpPr>
        <p:spPr bwMode="auto">
          <a:xfrm>
            <a:off x="755576" y="1127221"/>
            <a:ext cx="803433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00000"/>
                </a:solidFill>
              </a:rPr>
              <a:t>纤芯</a:t>
            </a:r>
            <a:r>
              <a:rPr kumimoji="1" lang="zh-CN" altLang="en-US" sz="2800" dirty="0"/>
              <a:t>的</a:t>
            </a:r>
            <a:r>
              <a:rPr kumimoji="1" lang="zh-CN" altLang="en-US" sz="2800" dirty="0">
                <a:solidFill>
                  <a:srgbClr val="C00000"/>
                </a:solidFill>
              </a:rPr>
              <a:t>折射率</a:t>
            </a:r>
            <a:r>
              <a:rPr kumimoji="1" lang="zh-CN" altLang="en-US" sz="2800" dirty="0"/>
              <a:t>比包层稍高，</a:t>
            </a:r>
            <a:r>
              <a:rPr kumimoji="1" lang="zh-CN" altLang="en-US" sz="2800" dirty="0">
                <a:solidFill>
                  <a:srgbClr val="C00000"/>
                </a:solidFill>
              </a:rPr>
              <a:t>损耗</a:t>
            </a:r>
            <a:r>
              <a:rPr kumimoji="1" lang="zh-CN" altLang="en-US" sz="2800" dirty="0"/>
              <a:t>比包层更低，光能量主要在纤芯内传输。</a:t>
            </a:r>
          </a:p>
          <a:p>
            <a:pPr eaLnBrk="1" hangingPunct="1"/>
            <a:r>
              <a:rPr kumimoji="1" lang="zh-CN" altLang="en-US" sz="2800" dirty="0">
                <a:solidFill>
                  <a:srgbClr val="C00000"/>
                </a:solidFill>
              </a:rPr>
              <a:t>包层</a:t>
            </a:r>
            <a:r>
              <a:rPr kumimoji="1" lang="zh-CN" altLang="en-US" sz="2800" dirty="0"/>
              <a:t>为光的传输提供</a:t>
            </a:r>
            <a:r>
              <a:rPr kumimoji="1" lang="zh-CN" altLang="en-US" sz="2800" dirty="0">
                <a:solidFill>
                  <a:srgbClr val="C00000"/>
                </a:solidFill>
              </a:rPr>
              <a:t>反射面</a:t>
            </a:r>
            <a:r>
              <a:rPr kumimoji="1" lang="zh-CN" altLang="en-US" sz="2800" dirty="0"/>
              <a:t>和</a:t>
            </a:r>
            <a:r>
              <a:rPr kumimoji="1" lang="zh-CN" altLang="en-US" sz="2800" dirty="0">
                <a:solidFill>
                  <a:srgbClr val="C00000"/>
                </a:solidFill>
              </a:rPr>
              <a:t>光隔离</a:t>
            </a:r>
            <a:r>
              <a:rPr kumimoji="1" lang="zh-CN" altLang="en-US" sz="2800" dirty="0"/>
              <a:t>，并起一定的机械保护作用。</a:t>
            </a:r>
          </a:p>
        </p:txBody>
      </p:sp>
      <p:sp>
        <p:nvSpPr>
          <p:cNvPr id="100374" name="Text Box 22">
            <a:extLst>
              <a:ext uri="{FF2B5EF4-FFF2-40B4-BE49-F238E27FC236}">
                <a16:creationId xmlns:a16="http://schemas.microsoft.com/office/drawing/2014/main" id="{387A5968-99FC-43A0-8656-74C5666C537F}"/>
              </a:ext>
            </a:extLst>
          </p:cNvPr>
          <p:cNvSpPr txBox="1">
            <a:spLocks noChangeArrowheads="1"/>
          </p:cNvSpPr>
          <p:nvPr/>
        </p:nvSpPr>
        <p:spPr bwMode="auto">
          <a:xfrm>
            <a:off x="714375" y="3716338"/>
            <a:ext cx="3714750"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zh-CN" altLang="en-US" sz="2800">
                <a:latin typeface="+mn-ea"/>
                <a:ea typeface="+mn-ea"/>
              </a:rPr>
              <a:t>设纤芯和包层的折射率分别为</a:t>
            </a:r>
            <a:r>
              <a:rPr kumimoji="1" lang="en-US" altLang="zh-CN" sz="2800">
                <a:latin typeface="+mn-ea"/>
                <a:ea typeface="+mn-ea"/>
              </a:rPr>
              <a:t>n</a:t>
            </a:r>
            <a:r>
              <a:rPr kumimoji="1" lang="en-US" altLang="zh-CN" sz="2800" baseline="-25000">
                <a:latin typeface="+mn-ea"/>
                <a:ea typeface="+mn-ea"/>
              </a:rPr>
              <a:t>1</a:t>
            </a:r>
            <a:r>
              <a:rPr kumimoji="1" lang="zh-CN" altLang="en-US" sz="2800">
                <a:latin typeface="+mn-ea"/>
                <a:ea typeface="+mn-ea"/>
              </a:rPr>
              <a:t>和</a:t>
            </a:r>
            <a:r>
              <a:rPr kumimoji="1" lang="en-US" altLang="zh-CN" sz="2800">
                <a:latin typeface="+mn-ea"/>
                <a:ea typeface="+mn-ea"/>
              </a:rPr>
              <a:t>n</a:t>
            </a:r>
            <a:r>
              <a:rPr kumimoji="1" lang="en-US" altLang="zh-CN" sz="2800" baseline="-25000">
                <a:latin typeface="+mn-ea"/>
                <a:ea typeface="+mn-ea"/>
              </a:rPr>
              <a:t>2</a:t>
            </a:r>
            <a:r>
              <a:rPr kumimoji="1" lang="zh-CN" altLang="en-US" sz="2800">
                <a:latin typeface="+mn-ea"/>
                <a:ea typeface="+mn-ea"/>
              </a:rPr>
              <a:t>，光能量在光纤中传输的必要条件是</a:t>
            </a:r>
            <a:r>
              <a:rPr kumimoji="1" lang="en-US" altLang="zh-CN" sz="2800">
                <a:latin typeface="+mn-ea"/>
                <a:ea typeface="+mn-ea"/>
              </a:rPr>
              <a:t>n</a:t>
            </a:r>
            <a:r>
              <a:rPr kumimoji="1" lang="en-US" altLang="zh-CN" sz="2800" baseline="-25000">
                <a:latin typeface="+mn-ea"/>
                <a:ea typeface="+mn-ea"/>
              </a:rPr>
              <a:t>1</a:t>
            </a:r>
            <a:r>
              <a:rPr kumimoji="1" lang="en-US" altLang="zh-CN" sz="2800">
                <a:latin typeface="+mn-ea"/>
                <a:ea typeface="+mn-ea"/>
              </a:rPr>
              <a:t>&gt;n</a:t>
            </a:r>
            <a:r>
              <a:rPr kumimoji="1" lang="en-US" altLang="zh-CN" sz="2800" baseline="-25000">
                <a:latin typeface="+mn-ea"/>
                <a:ea typeface="+mn-ea"/>
              </a:rPr>
              <a:t>2</a:t>
            </a:r>
            <a:r>
              <a:rPr kumimoji="1" lang="zh-CN" altLang="en-US" sz="2800">
                <a:latin typeface="+mn-ea"/>
                <a:ea typeface="+mn-ea"/>
              </a:rPr>
              <a:t>。</a:t>
            </a:r>
            <a:endParaRPr lang="zh-CN" altLang="en-US" sz="2800">
              <a:latin typeface="+mn-ea"/>
              <a:ea typeface="+mn-ea"/>
            </a:endParaRPr>
          </a:p>
        </p:txBody>
      </p:sp>
      <p:sp>
        <p:nvSpPr>
          <p:cNvPr id="100375" name="Text Box 23">
            <a:extLst>
              <a:ext uri="{FF2B5EF4-FFF2-40B4-BE49-F238E27FC236}">
                <a16:creationId xmlns:a16="http://schemas.microsoft.com/office/drawing/2014/main" id="{7E0184E2-9504-42C7-904F-E4D7EB652BC2}"/>
              </a:ext>
            </a:extLst>
          </p:cNvPr>
          <p:cNvSpPr txBox="1">
            <a:spLocks noChangeArrowheads="1"/>
          </p:cNvSpPr>
          <p:nvPr/>
        </p:nvSpPr>
        <p:spPr bwMode="auto">
          <a:xfrm>
            <a:off x="714375" y="3071813"/>
            <a:ext cx="2735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必要条件：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00373"/>
                                        </p:tgtEl>
                                        <p:attrNameLst>
                                          <p:attrName>style.visibility</p:attrName>
                                        </p:attrNameLst>
                                      </p:cBhvr>
                                      <p:to>
                                        <p:strVal val="visible"/>
                                      </p:to>
                                    </p:set>
                                    <p:animEffect transition="in" filter="circle(in)">
                                      <p:cBhvr>
                                        <p:cTn id="7" dur="2000"/>
                                        <p:tgtEl>
                                          <p:spTgt spid="100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0375"/>
                                        </p:tgtEl>
                                        <p:attrNameLst>
                                          <p:attrName>style.visibility</p:attrName>
                                        </p:attrNameLst>
                                      </p:cBhvr>
                                      <p:to>
                                        <p:strVal val="visible"/>
                                      </p:to>
                                    </p:set>
                                    <p:animEffect transition="in" filter="slide(fromBottom)">
                                      <p:cBhvr>
                                        <p:cTn id="19" dur="1000"/>
                                        <p:tgtEl>
                                          <p:spTgt spid="1003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00374"/>
                                        </p:tgtEl>
                                        <p:attrNameLst>
                                          <p:attrName>style.visibility</p:attrName>
                                        </p:attrNameLst>
                                      </p:cBhvr>
                                      <p:to>
                                        <p:strVal val="visible"/>
                                      </p:to>
                                    </p:set>
                                    <p:animEffect transition="in" filter="wedge">
                                      <p:cBhvr>
                                        <p:cTn id="24" dur="2000"/>
                                        <p:tgtEl>
                                          <p:spTgt spid="10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3" grpId="0"/>
      <p:bldP spid="100374" grpId="0"/>
      <p:bldP spid="10037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ctr"/>
            <a:r>
              <a:rPr lang="zh-CN" altLang="en-US" dirty="0"/>
              <a:t>光纤工作原理</a:t>
            </a:r>
          </a:p>
        </p:txBody>
      </p:sp>
      <p:sp>
        <p:nvSpPr>
          <p:cNvPr id="20" name="Rectangle 3">
            <a:extLst>
              <a:ext uri="{FF2B5EF4-FFF2-40B4-BE49-F238E27FC236}">
                <a16:creationId xmlns:a16="http://schemas.microsoft.com/office/drawing/2014/main" id="{95A89DF3-736B-4A1E-A4A0-7B56FD4DAB2A}"/>
              </a:ext>
            </a:extLst>
          </p:cNvPr>
          <p:cNvSpPr>
            <a:spLocks noChangeArrowheads="1"/>
          </p:cNvSpPr>
          <p:nvPr/>
        </p:nvSpPr>
        <p:spPr bwMode="auto">
          <a:xfrm>
            <a:off x="2843808" y="3573016"/>
            <a:ext cx="4891087" cy="2444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1" name="Rectangle 4">
            <a:extLst>
              <a:ext uri="{FF2B5EF4-FFF2-40B4-BE49-F238E27FC236}">
                <a16:creationId xmlns:a16="http://schemas.microsoft.com/office/drawing/2014/main" id="{AF41C1F4-ED60-4BD2-B40C-58B72A912718}"/>
              </a:ext>
            </a:extLst>
          </p:cNvPr>
          <p:cNvSpPr>
            <a:spLocks noChangeArrowheads="1"/>
          </p:cNvSpPr>
          <p:nvPr/>
        </p:nvSpPr>
        <p:spPr bwMode="auto">
          <a:xfrm>
            <a:off x="2843808" y="3817491"/>
            <a:ext cx="4891087" cy="3444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2" name="Rectangle 5">
            <a:extLst>
              <a:ext uri="{FF2B5EF4-FFF2-40B4-BE49-F238E27FC236}">
                <a16:creationId xmlns:a16="http://schemas.microsoft.com/office/drawing/2014/main" id="{873159F7-97C5-4FE8-A9E4-B5F5297CAF8F}"/>
              </a:ext>
            </a:extLst>
          </p:cNvPr>
          <p:cNvSpPr>
            <a:spLocks noChangeArrowheads="1"/>
          </p:cNvSpPr>
          <p:nvPr/>
        </p:nvSpPr>
        <p:spPr bwMode="auto">
          <a:xfrm>
            <a:off x="2843808" y="4161978"/>
            <a:ext cx="4891087" cy="246063"/>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3" name="AutoShape 6">
            <a:extLst>
              <a:ext uri="{FF2B5EF4-FFF2-40B4-BE49-F238E27FC236}">
                <a16:creationId xmlns:a16="http://schemas.microsoft.com/office/drawing/2014/main" id="{C75F6B59-0029-4982-95EC-C393F3B490E6}"/>
              </a:ext>
            </a:extLst>
          </p:cNvPr>
          <p:cNvSpPr>
            <a:spLocks noChangeArrowheads="1"/>
          </p:cNvSpPr>
          <p:nvPr/>
        </p:nvSpPr>
        <p:spPr bwMode="auto">
          <a:xfrm rot="5400000">
            <a:off x="1556345" y="3555554"/>
            <a:ext cx="835025" cy="869950"/>
          </a:xfrm>
          <a:prstGeom prst="can">
            <a:avLst>
              <a:gd name="adj" fmla="val 26046"/>
            </a:avLst>
          </a:prstGeom>
          <a:gradFill rotWithShape="1">
            <a:gsLst>
              <a:gs pos="0">
                <a:srgbClr val="666666"/>
              </a:gs>
              <a:gs pos="50000">
                <a:srgbClr val="DDDDDD"/>
              </a:gs>
              <a:gs pos="100000">
                <a:srgbClr val="666666"/>
              </a:gs>
            </a:gsLst>
            <a:lin ang="0" scaled="1"/>
          </a:gra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AutoShape 7">
            <a:extLst>
              <a:ext uri="{FF2B5EF4-FFF2-40B4-BE49-F238E27FC236}">
                <a16:creationId xmlns:a16="http://schemas.microsoft.com/office/drawing/2014/main" id="{1A14C200-D1D5-45C5-A244-84F21A83A18B}"/>
              </a:ext>
            </a:extLst>
          </p:cNvPr>
          <p:cNvSpPr>
            <a:spLocks noChangeArrowheads="1"/>
          </p:cNvSpPr>
          <p:nvPr/>
        </p:nvSpPr>
        <p:spPr bwMode="auto">
          <a:xfrm rot="5400000">
            <a:off x="2290564" y="3772247"/>
            <a:ext cx="344487" cy="434975"/>
          </a:xfrm>
          <a:prstGeom prst="can">
            <a:avLst>
              <a:gd name="adj" fmla="val 20711"/>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5" name="Group 8">
            <a:extLst>
              <a:ext uri="{FF2B5EF4-FFF2-40B4-BE49-F238E27FC236}">
                <a16:creationId xmlns:a16="http://schemas.microsoft.com/office/drawing/2014/main" id="{C45536AB-88BB-4CC9-AF4C-1FAF6F093300}"/>
              </a:ext>
            </a:extLst>
          </p:cNvPr>
          <p:cNvGrpSpPr>
            <a:grpSpLocks/>
          </p:cNvGrpSpPr>
          <p:nvPr/>
        </p:nvGrpSpPr>
        <p:grpSpPr bwMode="auto">
          <a:xfrm>
            <a:off x="2843808" y="3573016"/>
            <a:ext cx="4891087" cy="835025"/>
            <a:chOff x="912" y="912"/>
            <a:chExt cx="4608" cy="816"/>
          </a:xfrm>
        </p:grpSpPr>
        <p:sp>
          <p:nvSpPr>
            <p:cNvPr id="26" name="Line 9">
              <a:extLst>
                <a:ext uri="{FF2B5EF4-FFF2-40B4-BE49-F238E27FC236}">
                  <a16:creationId xmlns:a16="http://schemas.microsoft.com/office/drawing/2014/main" id="{6D2CA1E8-C5D9-4E27-88C9-917E62E40890}"/>
                </a:ext>
              </a:extLst>
            </p:cNvPr>
            <p:cNvSpPr>
              <a:spLocks noChangeShapeType="1"/>
            </p:cNvSpPr>
            <p:nvPr/>
          </p:nvSpPr>
          <p:spPr bwMode="auto">
            <a:xfrm>
              <a:off x="912" y="91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10">
              <a:extLst>
                <a:ext uri="{FF2B5EF4-FFF2-40B4-BE49-F238E27FC236}">
                  <a16:creationId xmlns:a16="http://schemas.microsoft.com/office/drawing/2014/main" id="{8DBF662E-6253-4196-93AA-B3322990BA2E}"/>
                </a:ext>
              </a:extLst>
            </p:cNvPr>
            <p:cNvSpPr>
              <a:spLocks noChangeShapeType="1"/>
            </p:cNvSpPr>
            <p:nvPr/>
          </p:nvSpPr>
          <p:spPr bwMode="auto">
            <a:xfrm>
              <a:off x="912" y="115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11">
              <a:extLst>
                <a:ext uri="{FF2B5EF4-FFF2-40B4-BE49-F238E27FC236}">
                  <a16:creationId xmlns:a16="http://schemas.microsoft.com/office/drawing/2014/main" id="{70743661-F3DA-4E09-A9AD-AB3889FA9E8A}"/>
                </a:ext>
              </a:extLst>
            </p:cNvPr>
            <p:cNvSpPr>
              <a:spLocks noChangeShapeType="1"/>
            </p:cNvSpPr>
            <p:nvPr/>
          </p:nvSpPr>
          <p:spPr bwMode="auto">
            <a:xfrm>
              <a:off x="912" y="148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12">
              <a:extLst>
                <a:ext uri="{FF2B5EF4-FFF2-40B4-BE49-F238E27FC236}">
                  <a16:creationId xmlns:a16="http://schemas.microsoft.com/office/drawing/2014/main" id="{BC1CD4DB-4B89-4195-9A16-1AF725FC47DA}"/>
                </a:ext>
              </a:extLst>
            </p:cNvPr>
            <p:cNvSpPr>
              <a:spLocks noChangeShapeType="1"/>
            </p:cNvSpPr>
            <p:nvPr/>
          </p:nvSpPr>
          <p:spPr bwMode="auto">
            <a:xfrm>
              <a:off x="912" y="172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0" name="Line 13">
            <a:extLst>
              <a:ext uri="{FF2B5EF4-FFF2-40B4-BE49-F238E27FC236}">
                <a16:creationId xmlns:a16="http://schemas.microsoft.com/office/drawing/2014/main" id="{3793A635-D63C-4D32-A241-B51A90D542FF}"/>
              </a:ext>
            </a:extLst>
          </p:cNvPr>
          <p:cNvSpPr>
            <a:spLocks noChangeShapeType="1"/>
          </p:cNvSpPr>
          <p:nvPr/>
        </p:nvSpPr>
        <p:spPr bwMode="auto">
          <a:xfrm>
            <a:off x="2745383" y="3987353"/>
            <a:ext cx="5176837" cy="3175"/>
          </a:xfrm>
          <a:prstGeom prst="line">
            <a:avLst/>
          </a:prstGeom>
          <a:noFill/>
          <a:ln w="19050">
            <a:solidFill>
              <a:srgbClr val="333399"/>
            </a:solidFill>
            <a:prstDash val="lgDashDot"/>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1" name="Text Box 14">
            <a:extLst>
              <a:ext uri="{FF2B5EF4-FFF2-40B4-BE49-F238E27FC236}">
                <a16:creationId xmlns:a16="http://schemas.microsoft.com/office/drawing/2014/main" id="{5AA98F45-0568-4BCC-B1A7-7B3001CCAC70}"/>
              </a:ext>
            </a:extLst>
          </p:cNvPr>
          <p:cNvSpPr txBox="1">
            <a:spLocks noChangeArrowheads="1"/>
          </p:cNvSpPr>
          <p:nvPr/>
        </p:nvSpPr>
        <p:spPr bwMode="auto">
          <a:xfrm>
            <a:off x="2161183" y="2391916"/>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高折射率</a:t>
            </a:r>
          </a:p>
          <a:p>
            <a:pPr eaLnBrk="1" hangingPunct="1"/>
            <a:r>
              <a:rPr lang="en-US" altLang="zh-CN" sz="2000" b="0">
                <a:solidFill>
                  <a:srgbClr val="333399"/>
                </a:solidFill>
                <a:latin typeface="黑体" pitchFamily="49" charset="-122"/>
                <a:ea typeface="黑体" pitchFamily="49" charset="-122"/>
              </a:rPr>
              <a:t>(</a:t>
            </a:r>
            <a:r>
              <a:rPr lang="zh-CN" altLang="en-US" sz="2000" b="0">
                <a:solidFill>
                  <a:srgbClr val="333399"/>
                </a:solidFill>
                <a:latin typeface="黑体" pitchFamily="49" charset="-122"/>
                <a:ea typeface="黑体" pitchFamily="49" charset="-122"/>
              </a:rPr>
              <a:t>纤芯</a:t>
            </a:r>
            <a:r>
              <a:rPr lang="en-US" altLang="zh-CN" sz="2000" b="0">
                <a:solidFill>
                  <a:srgbClr val="333399"/>
                </a:solidFill>
                <a:latin typeface="黑体" pitchFamily="49" charset="-122"/>
                <a:ea typeface="黑体" pitchFamily="49" charset="-122"/>
              </a:rPr>
              <a:t>)</a:t>
            </a:r>
          </a:p>
        </p:txBody>
      </p:sp>
      <p:sp>
        <p:nvSpPr>
          <p:cNvPr id="32" name="Text Box 15">
            <a:extLst>
              <a:ext uri="{FF2B5EF4-FFF2-40B4-BE49-F238E27FC236}">
                <a16:creationId xmlns:a16="http://schemas.microsoft.com/office/drawing/2014/main" id="{CF2DD989-17A3-4DCE-9427-25BC4095FFF9}"/>
              </a:ext>
            </a:extLst>
          </p:cNvPr>
          <p:cNvSpPr txBox="1">
            <a:spLocks noChangeArrowheads="1"/>
          </p:cNvSpPr>
          <p:nvPr/>
        </p:nvSpPr>
        <p:spPr bwMode="auto">
          <a:xfrm>
            <a:off x="865783" y="2391916"/>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低折射率</a:t>
            </a:r>
          </a:p>
          <a:p>
            <a:pPr eaLnBrk="1" hangingPunct="1"/>
            <a:r>
              <a:rPr lang="en-US" altLang="zh-CN" sz="2000" b="0">
                <a:solidFill>
                  <a:srgbClr val="333399"/>
                </a:solidFill>
                <a:latin typeface="黑体" pitchFamily="49" charset="-122"/>
                <a:ea typeface="黑体" pitchFamily="49" charset="-122"/>
              </a:rPr>
              <a:t>(</a:t>
            </a:r>
            <a:r>
              <a:rPr lang="zh-CN" altLang="en-US" sz="2000" b="0">
                <a:solidFill>
                  <a:srgbClr val="333399"/>
                </a:solidFill>
                <a:latin typeface="黑体" pitchFamily="49" charset="-122"/>
                <a:ea typeface="黑体" pitchFamily="49" charset="-122"/>
              </a:rPr>
              <a:t>包层</a:t>
            </a:r>
            <a:r>
              <a:rPr lang="en-US" altLang="zh-CN" sz="2000" b="0">
                <a:solidFill>
                  <a:srgbClr val="333399"/>
                </a:solidFill>
                <a:latin typeface="黑体" pitchFamily="49" charset="-122"/>
                <a:ea typeface="黑体" pitchFamily="49" charset="-122"/>
              </a:rPr>
              <a:t>)</a:t>
            </a:r>
          </a:p>
        </p:txBody>
      </p:sp>
      <p:sp>
        <p:nvSpPr>
          <p:cNvPr id="33" name="Line 16">
            <a:extLst>
              <a:ext uri="{FF2B5EF4-FFF2-40B4-BE49-F238E27FC236}">
                <a16:creationId xmlns:a16="http://schemas.microsoft.com/office/drawing/2014/main" id="{D9591CEE-1860-4B63-A383-07188A4EB83B}"/>
              </a:ext>
            </a:extLst>
          </p:cNvPr>
          <p:cNvSpPr>
            <a:spLocks noChangeShapeType="1"/>
          </p:cNvSpPr>
          <p:nvPr/>
        </p:nvSpPr>
        <p:spPr bwMode="auto">
          <a:xfrm flipH="1">
            <a:off x="2516783" y="3111053"/>
            <a:ext cx="220662" cy="7064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4" name="Line 17">
            <a:extLst>
              <a:ext uri="{FF2B5EF4-FFF2-40B4-BE49-F238E27FC236}">
                <a16:creationId xmlns:a16="http://schemas.microsoft.com/office/drawing/2014/main" id="{7FFAE78E-123E-4E56-9761-30E71CEC8526}"/>
              </a:ext>
            </a:extLst>
          </p:cNvPr>
          <p:cNvSpPr>
            <a:spLocks noChangeShapeType="1"/>
          </p:cNvSpPr>
          <p:nvPr/>
        </p:nvSpPr>
        <p:spPr bwMode="auto">
          <a:xfrm>
            <a:off x="1584920" y="3039616"/>
            <a:ext cx="388938" cy="533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5" name="Text Box 18">
            <a:extLst>
              <a:ext uri="{FF2B5EF4-FFF2-40B4-BE49-F238E27FC236}">
                <a16:creationId xmlns:a16="http://schemas.microsoft.com/office/drawing/2014/main" id="{4FEDC060-7B01-4E06-BB25-F46080671C93}"/>
              </a:ext>
            </a:extLst>
          </p:cNvPr>
          <p:cNvSpPr txBox="1">
            <a:spLocks noChangeArrowheads="1"/>
          </p:cNvSpPr>
          <p:nvPr/>
        </p:nvSpPr>
        <p:spPr bwMode="auto">
          <a:xfrm>
            <a:off x="2953345" y="3136453"/>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光线在纤芯中传输的方式是不断地全反射</a:t>
            </a:r>
          </a:p>
        </p:txBody>
      </p:sp>
      <p:sp>
        <p:nvSpPr>
          <p:cNvPr id="36" name="Freeform 19">
            <a:extLst>
              <a:ext uri="{FF2B5EF4-FFF2-40B4-BE49-F238E27FC236}">
                <a16:creationId xmlns:a16="http://schemas.microsoft.com/office/drawing/2014/main" id="{CCAE2081-9C8C-4B9E-9EC1-8FB21FDCEC91}"/>
              </a:ext>
            </a:extLst>
          </p:cNvPr>
          <p:cNvSpPr>
            <a:spLocks/>
          </p:cNvSpPr>
          <p:nvPr/>
        </p:nvSpPr>
        <p:spPr bwMode="auto">
          <a:xfrm>
            <a:off x="2870795" y="3817491"/>
            <a:ext cx="4870450" cy="344487"/>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 name="T12" fmla="*/ 0 60000 65536"/>
              <a:gd name="T13" fmla="*/ 0 60000 65536"/>
              <a:gd name="T14" fmla="*/ 0 60000 65536"/>
              <a:gd name="T15" fmla="*/ 0 60000 65536"/>
              <a:gd name="T16" fmla="*/ 0 60000 65536"/>
              <a:gd name="T17" fmla="*/ 0 60000 65536"/>
              <a:gd name="T18" fmla="*/ 0 w 4302"/>
              <a:gd name="T19" fmla="*/ 0 h 336"/>
              <a:gd name="T20" fmla="*/ 4302 w 4302"/>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4302" h="336">
                <a:moveTo>
                  <a:pt x="0" y="108"/>
                </a:moveTo>
                <a:lnTo>
                  <a:pt x="384" y="0"/>
                </a:lnTo>
                <a:lnTo>
                  <a:pt x="1560" y="336"/>
                </a:lnTo>
                <a:lnTo>
                  <a:pt x="2742" y="0"/>
                </a:lnTo>
                <a:lnTo>
                  <a:pt x="3918" y="330"/>
                </a:lnTo>
                <a:lnTo>
                  <a:pt x="4302" y="204"/>
                </a:lnTo>
              </a:path>
            </a:pathLst>
          </a:custGeom>
          <a:noFill/>
          <a:ln w="57150" cmpd="sng">
            <a:solidFill>
              <a:srgbClr val="FF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文本框 37">
            <a:extLst>
              <a:ext uri="{FF2B5EF4-FFF2-40B4-BE49-F238E27FC236}">
                <a16:creationId xmlns:a16="http://schemas.microsoft.com/office/drawing/2014/main" id="{69279CD6-6C54-48AB-BCDC-856C0F4774EA}"/>
              </a:ext>
            </a:extLst>
          </p:cNvPr>
          <p:cNvSpPr txBox="1"/>
          <p:nvPr/>
        </p:nvSpPr>
        <p:spPr>
          <a:xfrm>
            <a:off x="971550" y="1272503"/>
            <a:ext cx="4592594" cy="523220"/>
          </a:xfrm>
          <a:prstGeom prst="rect">
            <a:avLst/>
          </a:prstGeom>
          <a:noFill/>
        </p:spPr>
        <p:txBody>
          <a:bodyPr wrap="square">
            <a:spAutoFit/>
          </a:bodyPr>
          <a:lstStyle/>
          <a:p>
            <a:r>
              <a:rPr lang="en-US" altLang="zh-CN" sz="2800" dirty="0">
                <a:latin typeface="+mn-ea"/>
                <a:ea typeface="+mn-ea"/>
              </a:rPr>
              <a:t>2.</a:t>
            </a:r>
            <a:r>
              <a:rPr lang="zh-CN" altLang="en-US" sz="2800" dirty="0">
                <a:latin typeface="+mn-ea"/>
                <a:ea typeface="+mn-ea"/>
              </a:rPr>
              <a:t> 光纤工作原理</a:t>
            </a:r>
          </a:p>
        </p:txBody>
      </p:sp>
    </p:spTree>
    <p:extLst>
      <p:ext uri="{BB962C8B-B14F-4D97-AF65-F5344CB8AC3E}">
        <p14:creationId xmlns:p14="http://schemas.microsoft.com/office/powerpoint/2010/main" val="2695770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0644E709-DDCC-4029-8B1F-424993EF9955}"/>
              </a:ext>
            </a:extLst>
          </p:cNvPr>
          <p:cNvSpPr txBox="1">
            <a:spLocks noChangeArrowheads="1"/>
          </p:cNvSpPr>
          <p:nvPr/>
        </p:nvSpPr>
        <p:spPr bwMode="auto">
          <a:xfrm>
            <a:off x="899592" y="1145183"/>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3.</a:t>
            </a:r>
            <a:r>
              <a:rPr kumimoji="1" lang="zh-CN" altLang="en-US" sz="2800" b="1" dirty="0">
                <a:latin typeface="+mn-ea"/>
                <a:ea typeface="+mn-ea"/>
              </a:rPr>
              <a:t>光纤类型</a:t>
            </a:r>
          </a:p>
        </p:txBody>
      </p:sp>
      <p:sp>
        <p:nvSpPr>
          <p:cNvPr id="101379" name="Text Box 3">
            <a:extLst>
              <a:ext uri="{FF2B5EF4-FFF2-40B4-BE49-F238E27FC236}">
                <a16:creationId xmlns:a16="http://schemas.microsoft.com/office/drawing/2014/main" id="{42E9FB71-3C2D-4E92-8905-3C3052747DD7}"/>
              </a:ext>
            </a:extLst>
          </p:cNvPr>
          <p:cNvSpPr txBox="1">
            <a:spLocks noChangeArrowheads="1"/>
          </p:cNvSpPr>
          <p:nvPr/>
        </p:nvSpPr>
        <p:spPr bwMode="auto">
          <a:xfrm>
            <a:off x="899592" y="1700808"/>
            <a:ext cx="7962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latin typeface="+mn-ea"/>
                <a:ea typeface="+mn-ea"/>
              </a:rPr>
              <a:t>光纤种类很多，这里只</a:t>
            </a:r>
            <a:r>
              <a:rPr lang="zh-CN" altLang="en-US" sz="2800" dirty="0">
                <a:latin typeface="+mn-ea"/>
                <a:ea typeface="+mn-ea"/>
              </a:rPr>
              <a:t>介绍</a:t>
            </a:r>
            <a:r>
              <a:rPr kumimoji="1" lang="zh-CN" altLang="en-US" sz="2800" dirty="0">
                <a:latin typeface="+mn-ea"/>
                <a:ea typeface="+mn-ea"/>
              </a:rPr>
              <a:t>作为信息传输波导用的由</a:t>
            </a:r>
            <a:r>
              <a:rPr kumimoji="1" lang="zh-CN" altLang="en-US" sz="2800" b="1" dirty="0">
                <a:latin typeface="+mn-ea"/>
                <a:ea typeface="+mn-ea"/>
              </a:rPr>
              <a:t>高纯度石英</a:t>
            </a:r>
            <a:r>
              <a:rPr kumimoji="1" lang="zh-CN" altLang="en-US" sz="2800" dirty="0">
                <a:latin typeface="+mn-ea"/>
                <a:ea typeface="+mn-ea"/>
              </a:rPr>
              <a:t>（</a:t>
            </a:r>
            <a:r>
              <a:rPr kumimoji="1" lang="en-US" altLang="zh-CN" sz="2800" dirty="0">
                <a:latin typeface="+mn-ea"/>
                <a:ea typeface="+mn-ea"/>
              </a:rPr>
              <a:t>SiO</a:t>
            </a:r>
            <a:r>
              <a:rPr kumimoji="1" lang="en-US" altLang="zh-CN" sz="2800" baseline="-25000" dirty="0">
                <a:latin typeface="+mn-ea"/>
                <a:ea typeface="+mn-ea"/>
              </a:rPr>
              <a:t>2</a:t>
            </a:r>
            <a:r>
              <a:rPr kumimoji="1" lang="zh-CN" altLang="en-US" sz="2800" dirty="0">
                <a:latin typeface="+mn-ea"/>
                <a:ea typeface="+mn-ea"/>
              </a:rPr>
              <a:t>）制成的光纤。</a:t>
            </a:r>
          </a:p>
        </p:txBody>
      </p:sp>
      <p:sp>
        <p:nvSpPr>
          <p:cNvPr id="101380" name="Rectangle 4">
            <a:extLst>
              <a:ext uri="{FF2B5EF4-FFF2-40B4-BE49-F238E27FC236}">
                <a16:creationId xmlns:a16="http://schemas.microsoft.com/office/drawing/2014/main" id="{1E3026B7-A77F-493D-9EB4-0374DB52934C}"/>
              </a:ext>
            </a:extLst>
          </p:cNvPr>
          <p:cNvSpPr>
            <a:spLocks noChangeArrowheads="1"/>
          </p:cNvSpPr>
          <p:nvPr/>
        </p:nvSpPr>
        <p:spPr bwMode="auto">
          <a:xfrm>
            <a:off x="828155" y="2851745"/>
            <a:ext cx="6105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mn-ea"/>
                <a:ea typeface="+mn-ea"/>
              </a:rPr>
              <a:t>常用的光纤主要有三种基本类型：</a:t>
            </a:r>
          </a:p>
        </p:txBody>
      </p:sp>
      <p:sp>
        <p:nvSpPr>
          <p:cNvPr id="101381" name="Rectangle 5">
            <a:extLst>
              <a:ext uri="{FF2B5EF4-FFF2-40B4-BE49-F238E27FC236}">
                <a16:creationId xmlns:a16="http://schemas.microsoft.com/office/drawing/2014/main" id="{B506FA3F-8A0D-4BFE-8A50-A49766409A07}"/>
              </a:ext>
            </a:extLst>
          </p:cNvPr>
          <p:cNvSpPr>
            <a:spLocks noChangeArrowheads="1"/>
          </p:cNvSpPr>
          <p:nvPr/>
        </p:nvSpPr>
        <p:spPr bwMode="auto">
          <a:xfrm>
            <a:off x="797992" y="3759795"/>
            <a:ext cx="7234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3300"/>
                </a:solidFill>
                <a:latin typeface="+mn-ea"/>
                <a:ea typeface="+mn-ea"/>
              </a:rPr>
              <a:t>突变型多模光纤</a:t>
            </a:r>
            <a:r>
              <a:rPr kumimoji="1" lang="zh-CN" altLang="en-US" sz="2800">
                <a:latin typeface="+mn-ea"/>
                <a:ea typeface="+mn-ea"/>
              </a:rPr>
              <a:t>（</a:t>
            </a:r>
            <a:r>
              <a:rPr kumimoji="1" lang="en-US" altLang="zh-CN" sz="2800">
                <a:latin typeface="+mn-ea"/>
                <a:ea typeface="+mn-ea"/>
              </a:rPr>
              <a:t>Step-Index Fiber, SIF</a:t>
            </a:r>
            <a:r>
              <a:rPr kumimoji="1" lang="zh-CN" altLang="en-US" sz="2800">
                <a:latin typeface="+mn-ea"/>
                <a:ea typeface="+mn-ea"/>
              </a:rPr>
              <a:t>）</a:t>
            </a:r>
          </a:p>
        </p:txBody>
      </p:sp>
      <p:sp>
        <p:nvSpPr>
          <p:cNvPr id="101382" name="Rectangle 6">
            <a:extLst>
              <a:ext uri="{FF2B5EF4-FFF2-40B4-BE49-F238E27FC236}">
                <a16:creationId xmlns:a16="http://schemas.microsoft.com/office/drawing/2014/main" id="{11C7FA03-21D8-4F28-B560-8FBCB75AD025}"/>
              </a:ext>
            </a:extLst>
          </p:cNvPr>
          <p:cNvSpPr>
            <a:spLocks noChangeArrowheads="1"/>
          </p:cNvSpPr>
          <p:nvPr/>
        </p:nvSpPr>
        <p:spPr bwMode="auto">
          <a:xfrm>
            <a:off x="839267" y="4436070"/>
            <a:ext cx="7596951"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a:solidFill>
                  <a:srgbClr val="FF3300"/>
                </a:solidFill>
                <a:latin typeface="+mn-ea"/>
                <a:ea typeface="+mn-ea"/>
              </a:rPr>
              <a:t>渐变型多模光纤</a:t>
            </a:r>
            <a:r>
              <a:rPr kumimoji="1" lang="zh-CN" altLang="en-US" sz="2800">
                <a:latin typeface="+mn-ea"/>
                <a:ea typeface="+mn-ea"/>
              </a:rPr>
              <a:t>（</a:t>
            </a:r>
            <a:r>
              <a:rPr kumimoji="1" lang="en-US" altLang="zh-CN" sz="2800">
                <a:latin typeface="+mn-ea"/>
                <a:ea typeface="+mn-ea"/>
              </a:rPr>
              <a:t>Graded-Index Fiber, GIF</a:t>
            </a:r>
            <a:r>
              <a:rPr kumimoji="1" lang="zh-CN" altLang="en-US" sz="2800">
                <a:latin typeface="+mn-ea"/>
                <a:ea typeface="+mn-ea"/>
              </a:rPr>
              <a:t>）</a:t>
            </a:r>
          </a:p>
        </p:txBody>
      </p:sp>
      <p:sp>
        <p:nvSpPr>
          <p:cNvPr id="101383" name="Rectangle 7">
            <a:extLst>
              <a:ext uri="{FF2B5EF4-FFF2-40B4-BE49-F238E27FC236}">
                <a16:creationId xmlns:a16="http://schemas.microsoft.com/office/drawing/2014/main" id="{C30AB250-483F-491E-AAF3-C429EF76F220}"/>
              </a:ext>
            </a:extLst>
          </p:cNvPr>
          <p:cNvSpPr>
            <a:spLocks noChangeArrowheads="1"/>
          </p:cNvSpPr>
          <p:nvPr/>
        </p:nvSpPr>
        <p:spPr bwMode="auto">
          <a:xfrm>
            <a:off x="797992" y="5301258"/>
            <a:ext cx="6333785"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a:solidFill>
                  <a:srgbClr val="FF3300"/>
                </a:solidFill>
                <a:latin typeface="+mn-ea"/>
                <a:ea typeface="+mn-ea"/>
              </a:rPr>
              <a:t>单模光纤</a:t>
            </a:r>
            <a:r>
              <a:rPr kumimoji="1" lang="zh-CN" altLang="en-US" sz="2800">
                <a:latin typeface="+mn-ea"/>
                <a:ea typeface="+mn-ea"/>
              </a:rPr>
              <a:t>（</a:t>
            </a:r>
            <a:r>
              <a:rPr kumimoji="1" lang="en-US" altLang="zh-CN" sz="2800">
                <a:latin typeface="+mn-ea"/>
                <a:ea typeface="+mn-ea"/>
              </a:rPr>
              <a:t>Single-Mode Fiber, SMF</a:t>
            </a:r>
            <a:r>
              <a:rPr kumimoji="1" lang="zh-CN" altLang="en-US" sz="2800">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1000"/>
                                        <p:tgtEl>
                                          <p:spTgt spid="101378"/>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101379"/>
                                        </p:tgtEl>
                                        <p:attrNameLst>
                                          <p:attrName>style.visibility</p:attrName>
                                        </p:attrNameLst>
                                      </p:cBhvr>
                                      <p:to>
                                        <p:strVal val="visible"/>
                                      </p:to>
                                    </p:set>
                                    <p:animEffect transition="in" filter="wedge">
                                      <p:cBhvr>
                                        <p:cTn id="11" dur="2000"/>
                                        <p:tgtEl>
                                          <p:spTgt spid="101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101380"/>
                                        </p:tgtEl>
                                        <p:attrNameLst>
                                          <p:attrName>style.visibility</p:attrName>
                                        </p:attrNameLst>
                                      </p:cBhvr>
                                      <p:to>
                                        <p:strVal val="visible"/>
                                      </p:to>
                                    </p:set>
                                    <p:animEffect transition="in" filter="wedge">
                                      <p:cBhvr>
                                        <p:cTn id="16" dur="2000"/>
                                        <p:tgtEl>
                                          <p:spTgt spid="101380"/>
                                        </p:tgtEl>
                                      </p:cBhvr>
                                    </p:animEffect>
                                  </p:childTnLst>
                                </p:cTn>
                              </p:par>
                            </p:childTnLst>
                          </p:cTn>
                        </p:par>
                        <p:par>
                          <p:cTn id="17" fill="hold" nodeType="afterGroup">
                            <p:stCondLst>
                              <p:cond delay="2000"/>
                            </p:stCondLst>
                            <p:childTnLst>
                              <p:par>
                                <p:cTn id="18" presetID="23" presetClass="entr" presetSubtype="16" fill="hold" grpId="0" nodeType="afterEffect">
                                  <p:stCondLst>
                                    <p:cond delay="0"/>
                                  </p:stCondLst>
                                  <p:childTnLst>
                                    <p:set>
                                      <p:cBhvr>
                                        <p:cTn id="19" dur="1" fill="hold">
                                          <p:stCondLst>
                                            <p:cond delay="0"/>
                                          </p:stCondLst>
                                        </p:cTn>
                                        <p:tgtEl>
                                          <p:spTgt spid="101381"/>
                                        </p:tgtEl>
                                        <p:attrNameLst>
                                          <p:attrName>style.visibility</p:attrName>
                                        </p:attrNameLst>
                                      </p:cBhvr>
                                      <p:to>
                                        <p:strVal val="visible"/>
                                      </p:to>
                                    </p:set>
                                    <p:anim calcmode="lin" valueType="num">
                                      <p:cBhvr>
                                        <p:cTn id="20" dur="1000" fill="hold"/>
                                        <p:tgtEl>
                                          <p:spTgt spid="101381"/>
                                        </p:tgtEl>
                                        <p:attrNameLst>
                                          <p:attrName>ppt_w</p:attrName>
                                        </p:attrNameLst>
                                      </p:cBhvr>
                                      <p:tavLst>
                                        <p:tav tm="0">
                                          <p:val>
                                            <p:fltVal val="0"/>
                                          </p:val>
                                        </p:tav>
                                        <p:tav tm="100000">
                                          <p:val>
                                            <p:strVal val="#ppt_w"/>
                                          </p:val>
                                        </p:tav>
                                      </p:tavLst>
                                    </p:anim>
                                    <p:anim calcmode="lin" valueType="num">
                                      <p:cBhvr>
                                        <p:cTn id="21" dur="1000" fill="hold"/>
                                        <p:tgtEl>
                                          <p:spTgt spid="101381"/>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01382"/>
                                        </p:tgtEl>
                                        <p:attrNameLst>
                                          <p:attrName>style.visibility</p:attrName>
                                        </p:attrNameLst>
                                      </p:cBhvr>
                                      <p:to>
                                        <p:strVal val="visible"/>
                                      </p:to>
                                    </p:set>
                                    <p:anim calcmode="lin" valueType="num">
                                      <p:cBhvr>
                                        <p:cTn id="26" dur="1000" fill="hold"/>
                                        <p:tgtEl>
                                          <p:spTgt spid="101382"/>
                                        </p:tgtEl>
                                        <p:attrNameLst>
                                          <p:attrName>ppt_w</p:attrName>
                                        </p:attrNameLst>
                                      </p:cBhvr>
                                      <p:tavLst>
                                        <p:tav tm="0">
                                          <p:val>
                                            <p:fltVal val="0"/>
                                          </p:val>
                                        </p:tav>
                                        <p:tav tm="100000">
                                          <p:val>
                                            <p:strVal val="#ppt_w"/>
                                          </p:val>
                                        </p:tav>
                                      </p:tavLst>
                                    </p:anim>
                                    <p:anim calcmode="lin" valueType="num">
                                      <p:cBhvr>
                                        <p:cTn id="27" dur="1000" fill="hold"/>
                                        <p:tgtEl>
                                          <p:spTgt spid="101382"/>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01383"/>
                                        </p:tgtEl>
                                        <p:attrNameLst>
                                          <p:attrName>style.visibility</p:attrName>
                                        </p:attrNameLst>
                                      </p:cBhvr>
                                      <p:to>
                                        <p:strVal val="visible"/>
                                      </p:to>
                                    </p:set>
                                    <p:anim calcmode="lin" valueType="num">
                                      <p:cBhvr>
                                        <p:cTn id="32" dur="500" fill="hold"/>
                                        <p:tgtEl>
                                          <p:spTgt spid="101383"/>
                                        </p:tgtEl>
                                        <p:attrNameLst>
                                          <p:attrName>ppt_w</p:attrName>
                                        </p:attrNameLst>
                                      </p:cBhvr>
                                      <p:tavLst>
                                        <p:tav tm="0">
                                          <p:val>
                                            <p:fltVal val="0"/>
                                          </p:val>
                                        </p:tav>
                                        <p:tav tm="100000">
                                          <p:val>
                                            <p:strVal val="#ppt_w"/>
                                          </p:val>
                                        </p:tav>
                                      </p:tavLst>
                                    </p:anim>
                                    <p:anim calcmode="lin" valueType="num">
                                      <p:cBhvr>
                                        <p:cTn id="33" dur="500" fill="hold"/>
                                        <p:tgtEl>
                                          <p:spTgt spid="1013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79" grpId="0"/>
      <p:bldP spid="101380" grpId="0"/>
      <p:bldP spid="101381" grpId="0"/>
      <p:bldP spid="101382" grpId="0"/>
      <p:bldP spid="1013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AFF26-2E91-481E-8E63-381471A12F1D}"/>
              </a:ext>
            </a:extLst>
          </p:cNvPr>
          <p:cNvSpPr>
            <a:spLocks noGrp="1"/>
          </p:cNvSpPr>
          <p:nvPr>
            <p:ph type="title"/>
          </p:nvPr>
        </p:nvSpPr>
        <p:spPr/>
        <p:txBody>
          <a:bodyPr/>
          <a:lstStyle/>
          <a:p>
            <a:endParaRPr lang="zh-CN" altLang="en-US"/>
          </a:p>
        </p:txBody>
      </p:sp>
      <p:grpSp>
        <p:nvGrpSpPr>
          <p:cNvPr id="5" name="Group 2">
            <a:extLst>
              <a:ext uri="{FF2B5EF4-FFF2-40B4-BE49-F238E27FC236}">
                <a16:creationId xmlns:a16="http://schemas.microsoft.com/office/drawing/2014/main" id="{E4BEFB6D-C5F4-4854-BA82-6470531B2145}"/>
              </a:ext>
            </a:extLst>
          </p:cNvPr>
          <p:cNvGrpSpPr>
            <a:grpSpLocks/>
          </p:cNvGrpSpPr>
          <p:nvPr/>
        </p:nvGrpSpPr>
        <p:grpSpPr bwMode="auto">
          <a:xfrm>
            <a:off x="39419" y="3933056"/>
            <a:ext cx="9080500" cy="1550987"/>
            <a:chOff x="48" y="2709"/>
            <a:chExt cx="5720" cy="977"/>
          </a:xfrm>
        </p:grpSpPr>
        <p:grpSp>
          <p:nvGrpSpPr>
            <p:cNvPr id="6" name="Group 3">
              <a:extLst>
                <a:ext uri="{FF2B5EF4-FFF2-40B4-BE49-F238E27FC236}">
                  <a16:creationId xmlns:a16="http://schemas.microsoft.com/office/drawing/2014/main" id="{1E47D27C-6311-40ED-8033-271F4E2F17E2}"/>
                </a:ext>
              </a:extLst>
            </p:cNvPr>
            <p:cNvGrpSpPr>
              <a:grpSpLocks/>
            </p:cNvGrpSpPr>
            <p:nvPr/>
          </p:nvGrpSpPr>
          <p:grpSpPr bwMode="auto">
            <a:xfrm>
              <a:off x="682" y="3158"/>
              <a:ext cx="4476" cy="528"/>
              <a:chOff x="682" y="3072"/>
              <a:chExt cx="4476" cy="528"/>
            </a:xfrm>
          </p:grpSpPr>
          <p:sp>
            <p:nvSpPr>
              <p:cNvPr id="23" name="Rectangle 4">
                <a:extLst>
                  <a:ext uri="{FF2B5EF4-FFF2-40B4-BE49-F238E27FC236}">
                    <a16:creationId xmlns:a16="http://schemas.microsoft.com/office/drawing/2014/main" id="{ABF71DE0-D013-429B-9197-B89B0125E8DF}"/>
                  </a:ext>
                </a:extLst>
              </p:cNvPr>
              <p:cNvSpPr>
                <a:spLocks noChangeArrowheads="1"/>
              </p:cNvSpPr>
              <p:nvPr/>
            </p:nvSpPr>
            <p:spPr bwMode="auto">
              <a:xfrm>
                <a:off x="768" y="3168"/>
                <a:ext cx="4320" cy="336"/>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4" name="Group 5">
                <a:extLst>
                  <a:ext uri="{FF2B5EF4-FFF2-40B4-BE49-F238E27FC236}">
                    <a16:creationId xmlns:a16="http://schemas.microsoft.com/office/drawing/2014/main" id="{1FFD864B-2FE7-4A54-84AB-D6798A53981A}"/>
                  </a:ext>
                </a:extLst>
              </p:cNvPr>
              <p:cNvGrpSpPr>
                <a:grpSpLocks/>
              </p:cNvGrpSpPr>
              <p:nvPr/>
            </p:nvGrpSpPr>
            <p:grpSpPr bwMode="auto">
              <a:xfrm>
                <a:off x="682" y="3072"/>
                <a:ext cx="4476" cy="528"/>
                <a:chOff x="682" y="3072"/>
                <a:chExt cx="4476" cy="528"/>
              </a:xfrm>
            </p:grpSpPr>
            <p:sp>
              <p:nvSpPr>
                <p:cNvPr id="25" name="Rectangle 6">
                  <a:extLst>
                    <a:ext uri="{FF2B5EF4-FFF2-40B4-BE49-F238E27FC236}">
                      <a16:creationId xmlns:a16="http://schemas.microsoft.com/office/drawing/2014/main" id="{6E0ABC4E-126B-48C6-A597-A81E6D389A62}"/>
                    </a:ext>
                  </a:extLst>
                </p:cNvPr>
                <p:cNvSpPr>
                  <a:spLocks noChangeArrowheads="1"/>
                </p:cNvSpPr>
                <p:nvPr/>
              </p:nvSpPr>
              <p:spPr bwMode="auto">
                <a:xfrm>
                  <a:off x="768" y="3072"/>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Rectangle 7">
                  <a:extLst>
                    <a:ext uri="{FF2B5EF4-FFF2-40B4-BE49-F238E27FC236}">
                      <a16:creationId xmlns:a16="http://schemas.microsoft.com/office/drawing/2014/main" id="{9FF21B32-0616-4C2F-A7E7-45FF27988A2C}"/>
                    </a:ext>
                  </a:extLst>
                </p:cNvPr>
                <p:cNvSpPr>
                  <a:spLocks noChangeArrowheads="1"/>
                </p:cNvSpPr>
                <p:nvPr/>
              </p:nvSpPr>
              <p:spPr bwMode="auto">
                <a:xfrm>
                  <a:off x="768" y="3360"/>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8">
                  <a:extLst>
                    <a:ext uri="{FF2B5EF4-FFF2-40B4-BE49-F238E27FC236}">
                      <a16:creationId xmlns:a16="http://schemas.microsoft.com/office/drawing/2014/main" id="{173FE1A3-35D9-4AB5-9A5C-64F67E30BDEF}"/>
                    </a:ext>
                  </a:extLst>
                </p:cNvPr>
                <p:cNvSpPr>
                  <a:spLocks noChangeShapeType="1"/>
                </p:cNvSpPr>
                <p:nvPr/>
              </p:nvSpPr>
              <p:spPr bwMode="auto">
                <a:xfrm>
                  <a:off x="768" y="3072"/>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9">
                  <a:extLst>
                    <a:ext uri="{FF2B5EF4-FFF2-40B4-BE49-F238E27FC236}">
                      <a16:creationId xmlns:a16="http://schemas.microsoft.com/office/drawing/2014/main" id="{8658608B-4C04-4543-ADAD-81E22C7A673B}"/>
                    </a:ext>
                  </a:extLst>
                </p:cNvPr>
                <p:cNvSpPr>
                  <a:spLocks noChangeShapeType="1"/>
                </p:cNvSpPr>
                <p:nvPr/>
              </p:nvSpPr>
              <p:spPr bwMode="auto">
                <a:xfrm>
                  <a:off x="768" y="3312"/>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10">
                  <a:extLst>
                    <a:ext uri="{FF2B5EF4-FFF2-40B4-BE49-F238E27FC236}">
                      <a16:creationId xmlns:a16="http://schemas.microsoft.com/office/drawing/2014/main" id="{485B16D7-4D71-48AA-81F0-C9D4A8F839A2}"/>
                    </a:ext>
                  </a:extLst>
                </p:cNvPr>
                <p:cNvSpPr>
                  <a:spLocks noChangeShapeType="1"/>
                </p:cNvSpPr>
                <p:nvPr/>
              </p:nvSpPr>
              <p:spPr bwMode="auto">
                <a:xfrm>
                  <a:off x="768" y="3360"/>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11">
                  <a:extLst>
                    <a:ext uri="{FF2B5EF4-FFF2-40B4-BE49-F238E27FC236}">
                      <a16:creationId xmlns:a16="http://schemas.microsoft.com/office/drawing/2014/main" id="{CC466962-8939-46C3-9D91-1489E0374402}"/>
                    </a:ext>
                  </a:extLst>
                </p:cNvPr>
                <p:cNvSpPr>
                  <a:spLocks noChangeShapeType="1"/>
                </p:cNvSpPr>
                <p:nvPr/>
              </p:nvSpPr>
              <p:spPr bwMode="auto">
                <a:xfrm>
                  <a:off x="768" y="3600"/>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12">
                  <a:extLst>
                    <a:ext uri="{FF2B5EF4-FFF2-40B4-BE49-F238E27FC236}">
                      <a16:creationId xmlns:a16="http://schemas.microsoft.com/office/drawing/2014/main" id="{FC6986AB-B204-47C1-8967-3C59E9822AD7}"/>
                    </a:ext>
                  </a:extLst>
                </p:cNvPr>
                <p:cNvSpPr>
                  <a:spLocks noChangeShapeType="1"/>
                </p:cNvSpPr>
                <p:nvPr/>
              </p:nvSpPr>
              <p:spPr bwMode="auto">
                <a:xfrm>
                  <a:off x="682" y="3333"/>
                  <a:ext cx="4476" cy="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7" name="Group 13">
              <a:extLst>
                <a:ext uri="{FF2B5EF4-FFF2-40B4-BE49-F238E27FC236}">
                  <a16:creationId xmlns:a16="http://schemas.microsoft.com/office/drawing/2014/main" id="{4627FDE1-019A-4202-BBBA-0F4E3EC58108}"/>
                </a:ext>
              </a:extLst>
            </p:cNvPr>
            <p:cNvGrpSpPr>
              <a:grpSpLocks/>
            </p:cNvGrpSpPr>
            <p:nvPr/>
          </p:nvGrpSpPr>
          <p:grpSpPr bwMode="auto">
            <a:xfrm>
              <a:off x="48" y="2840"/>
              <a:ext cx="5720" cy="818"/>
              <a:chOff x="48" y="2930"/>
              <a:chExt cx="5720" cy="818"/>
            </a:xfrm>
          </p:grpSpPr>
          <p:grpSp>
            <p:nvGrpSpPr>
              <p:cNvPr id="9" name="Group 14">
                <a:extLst>
                  <a:ext uri="{FF2B5EF4-FFF2-40B4-BE49-F238E27FC236}">
                    <a16:creationId xmlns:a16="http://schemas.microsoft.com/office/drawing/2014/main" id="{E647A1A1-21D3-4E7F-9EFB-440639E16FE6}"/>
                  </a:ext>
                </a:extLst>
              </p:cNvPr>
              <p:cNvGrpSpPr>
                <a:grpSpLocks/>
              </p:cNvGrpSpPr>
              <p:nvPr/>
            </p:nvGrpSpPr>
            <p:grpSpPr bwMode="auto">
              <a:xfrm>
                <a:off x="48" y="2930"/>
                <a:ext cx="756" cy="818"/>
                <a:chOff x="48" y="2930"/>
                <a:chExt cx="756" cy="818"/>
              </a:xfrm>
            </p:grpSpPr>
            <p:grpSp>
              <p:nvGrpSpPr>
                <p:cNvPr id="17" name="Group 15">
                  <a:extLst>
                    <a:ext uri="{FF2B5EF4-FFF2-40B4-BE49-F238E27FC236}">
                      <a16:creationId xmlns:a16="http://schemas.microsoft.com/office/drawing/2014/main" id="{175E4EEA-90DC-4E2F-B7F2-6956D80C1A56}"/>
                    </a:ext>
                  </a:extLst>
                </p:cNvPr>
                <p:cNvGrpSpPr>
                  <a:grpSpLocks/>
                </p:cNvGrpSpPr>
                <p:nvPr/>
              </p:nvGrpSpPr>
              <p:grpSpPr bwMode="auto">
                <a:xfrm>
                  <a:off x="158" y="3220"/>
                  <a:ext cx="480" cy="528"/>
                  <a:chOff x="240" y="2448"/>
                  <a:chExt cx="480" cy="528"/>
                </a:xfrm>
              </p:grpSpPr>
              <p:grpSp>
                <p:nvGrpSpPr>
                  <p:cNvPr id="19" name="Group 16">
                    <a:extLst>
                      <a:ext uri="{FF2B5EF4-FFF2-40B4-BE49-F238E27FC236}">
                        <a16:creationId xmlns:a16="http://schemas.microsoft.com/office/drawing/2014/main" id="{8D7D91F0-1F70-4C17-8B6C-5E5427FB42B0}"/>
                      </a:ext>
                    </a:extLst>
                  </p:cNvPr>
                  <p:cNvGrpSpPr>
                    <a:grpSpLocks/>
                  </p:cNvGrpSpPr>
                  <p:nvPr/>
                </p:nvGrpSpPr>
                <p:grpSpPr bwMode="auto">
                  <a:xfrm>
                    <a:off x="240" y="2448"/>
                    <a:ext cx="480" cy="528"/>
                    <a:chOff x="240" y="2448"/>
                    <a:chExt cx="672" cy="672"/>
                  </a:xfrm>
                </p:grpSpPr>
                <p:sp>
                  <p:nvSpPr>
                    <p:cNvPr id="21" name="Rectangle 17">
                      <a:extLst>
                        <a:ext uri="{FF2B5EF4-FFF2-40B4-BE49-F238E27FC236}">
                          <a16:creationId xmlns:a16="http://schemas.microsoft.com/office/drawing/2014/main" id="{A6A18CC5-0DA0-4D03-BCE5-36393E2433B5}"/>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18">
                      <a:extLst>
                        <a:ext uri="{FF2B5EF4-FFF2-40B4-BE49-F238E27FC236}">
                          <a16:creationId xmlns:a16="http://schemas.microsoft.com/office/drawing/2014/main" id="{A52CD8F4-C050-4899-85FF-24CFAA31309A}"/>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20" name="Freeform 19">
                    <a:extLst>
                      <a:ext uri="{FF2B5EF4-FFF2-40B4-BE49-F238E27FC236}">
                        <a16:creationId xmlns:a16="http://schemas.microsoft.com/office/drawing/2014/main" id="{356F6E7A-C66D-431A-A4B1-A1D425D7DD5E}"/>
                      </a:ext>
                    </a:extLst>
                  </p:cNvPr>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8" name="Text Box 20">
                  <a:extLst>
                    <a:ext uri="{FF2B5EF4-FFF2-40B4-BE49-F238E27FC236}">
                      <a16:creationId xmlns:a16="http://schemas.microsoft.com/office/drawing/2014/main" id="{71D62356-221D-4B4D-B2E8-CB1EC174F174}"/>
                    </a:ext>
                  </a:extLst>
                </p:cNvPr>
                <p:cNvSpPr txBox="1">
                  <a:spLocks noChangeArrowheads="1"/>
                </p:cNvSpPr>
                <p:nvPr/>
              </p:nvSpPr>
              <p:spPr bwMode="auto">
                <a:xfrm>
                  <a:off x="48" y="293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黑体" pitchFamily="49" charset="-122"/>
                      <a:ea typeface="黑体" pitchFamily="49" charset="-122"/>
                    </a:rPr>
                    <a:t>输入脉冲</a:t>
                  </a:r>
                </a:p>
              </p:txBody>
            </p:sp>
          </p:grpSp>
          <p:grpSp>
            <p:nvGrpSpPr>
              <p:cNvPr id="10" name="Group 21">
                <a:extLst>
                  <a:ext uri="{FF2B5EF4-FFF2-40B4-BE49-F238E27FC236}">
                    <a16:creationId xmlns:a16="http://schemas.microsoft.com/office/drawing/2014/main" id="{13A8CB5A-94B7-4C16-A90E-E46FCB39B193}"/>
                  </a:ext>
                </a:extLst>
              </p:cNvPr>
              <p:cNvGrpSpPr>
                <a:grpSpLocks/>
              </p:cNvGrpSpPr>
              <p:nvPr/>
            </p:nvGrpSpPr>
            <p:grpSpPr bwMode="auto">
              <a:xfrm>
                <a:off x="5012" y="2947"/>
                <a:ext cx="756" cy="801"/>
                <a:chOff x="5012" y="2947"/>
                <a:chExt cx="756" cy="801"/>
              </a:xfrm>
            </p:grpSpPr>
            <p:sp>
              <p:nvSpPr>
                <p:cNvPr id="11" name="Text Box 22">
                  <a:extLst>
                    <a:ext uri="{FF2B5EF4-FFF2-40B4-BE49-F238E27FC236}">
                      <a16:creationId xmlns:a16="http://schemas.microsoft.com/office/drawing/2014/main" id="{1A6C4265-5397-4F3C-84EE-62EE0BAE5E4A}"/>
                    </a:ext>
                  </a:extLst>
                </p:cNvPr>
                <p:cNvSpPr txBox="1">
                  <a:spLocks noChangeArrowheads="1"/>
                </p:cNvSpPr>
                <p:nvPr/>
              </p:nvSpPr>
              <p:spPr bwMode="auto">
                <a:xfrm>
                  <a:off x="5012" y="294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黑体" pitchFamily="49" charset="-122"/>
                      <a:ea typeface="黑体" pitchFamily="49" charset="-122"/>
                    </a:rPr>
                    <a:t>输出脉冲</a:t>
                  </a:r>
                </a:p>
              </p:txBody>
            </p:sp>
            <p:grpSp>
              <p:nvGrpSpPr>
                <p:cNvPr id="12" name="Group 23">
                  <a:extLst>
                    <a:ext uri="{FF2B5EF4-FFF2-40B4-BE49-F238E27FC236}">
                      <a16:creationId xmlns:a16="http://schemas.microsoft.com/office/drawing/2014/main" id="{71AF76CA-2E55-4515-A3A5-3B55C8AAF9EA}"/>
                    </a:ext>
                  </a:extLst>
                </p:cNvPr>
                <p:cNvGrpSpPr>
                  <a:grpSpLocks/>
                </p:cNvGrpSpPr>
                <p:nvPr/>
              </p:nvGrpSpPr>
              <p:grpSpPr bwMode="auto">
                <a:xfrm>
                  <a:off x="5148" y="3220"/>
                  <a:ext cx="480" cy="528"/>
                  <a:chOff x="240" y="2448"/>
                  <a:chExt cx="480" cy="528"/>
                </a:xfrm>
              </p:grpSpPr>
              <p:grpSp>
                <p:nvGrpSpPr>
                  <p:cNvPr id="13" name="Group 24">
                    <a:extLst>
                      <a:ext uri="{FF2B5EF4-FFF2-40B4-BE49-F238E27FC236}">
                        <a16:creationId xmlns:a16="http://schemas.microsoft.com/office/drawing/2014/main" id="{35A8AB50-336A-4002-9795-D1DCD109E4C8}"/>
                      </a:ext>
                    </a:extLst>
                  </p:cNvPr>
                  <p:cNvGrpSpPr>
                    <a:grpSpLocks/>
                  </p:cNvGrpSpPr>
                  <p:nvPr/>
                </p:nvGrpSpPr>
                <p:grpSpPr bwMode="auto">
                  <a:xfrm>
                    <a:off x="240" y="2448"/>
                    <a:ext cx="480" cy="528"/>
                    <a:chOff x="240" y="2448"/>
                    <a:chExt cx="672" cy="672"/>
                  </a:xfrm>
                </p:grpSpPr>
                <p:sp>
                  <p:nvSpPr>
                    <p:cNvPr id="15" name="Rectangle 25">
                      <a:extLst>
                        <a:ext uri="{FF2B5EF4-FFF2-40B4-BE49-F238E27FC236}">
                          <a16:creationId xmlns:a16="http://schemas.microsoft.com/office/drawing/2014/main" id="{0D9A10CF-80F5-4891-80CE-06F33469EE81}"/>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Line 26">
                      <a:extLst>
                        <a:ext uri="{FF2B5EF4-FFF2-40B4-BE49-F238E27FC236}">
                          <a16:creationId xmlns:a16="http://schemas.microsoft.com/office/drawing/2014/main" id="{1F30E2C6-F080-4A95-92B3-0048F7A72835}"/>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4" name="Freeform 27">
                    <a:extLst>
                      <a:ext uri="{FF2B5EF4-FFF2-40B4-BE49-F238E27FC236}">
                        <a16:creationId xmlns:a16="http://schemas.microsoft.com/office/drawing/2014/main" id="{35D696C8-436E-41F9-8108-2450CB9D28DD}"/>
                      </a:ext>
                    </a:extLst>
                  </p:cNvPr>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sp>
          <p:nvSpPr>
            <p:cNvPr id="8" name="Text Box 28">
              <a:extLst>
                <a:ext uri="{FF2B5EF4-FFF2-40B4-BE49-F238E27FC236}">
                  <a16:creationId xmlns:a16="http://schemas.microsoft.com/office/drawing/2014/main" id="{92A7CA6A-73F1-4D28-BD29-069620D0236C}"/>
                </a:ext>
              </a:extLst>
            </p:cNvPr>
            <p:cNvSpPr txBox="1">
              <a:spLocks noChangeArrowheads="1"/>
            </p:cNvSpPr>
            <p:nvPr/>
          </p:nvSpPr>
          <p:spPr bwMode="auto">
            <a:xfrm>
              <a:off x="2381" y="2709"/>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0" i="0" u="none" strike="noStrike" kern="0" cap="none" spc="0" normalizeH="0" baseline="0" noProof="0">
                  <a:ln>
                    <a:noFill/>
                  </a:ln>
                  <a:solidFill>
                    <a:srgbClr val="333399"/>
                  </a:solidFill>
                  <a:effectLst/>
                  <a:uLnTx/>
                  <a:uFillTx/>
                  <a:latin typeface="Arial" pitchFamily="34" charset="0"/>
                  <a:ea typeface="黑体" pitchFamily="49" charset="-122"/>
                </a:rPr>
                <a:t>单模光纤</a:t>
              </a:r>
            </a:p>
          </p:txBody>
        </p:sp>
      </p:grpSp>
      <p:sp>
        <p:nvSpPr>
          <p:cNvPr id="32" name="Freeform 30">
            <a:extLst>
              <a:ext uri="{FF2B5EF4-FFF2-40B4-BE49-F238E27FC236}">
                <a16:creationId xmlns:a16="http://schemas.microsoft.com/office/drawing/2014/main" id="{64855884-0E1E-4EA0-9870-35B5FBA89400}"/>
              </a:ext>
            </a:extLst>
          </p:cNvPr>
          <p:cNvSpPr>
            <a:spLocks/>
          </p:cNvSpPr>
          <p:nvPr/>
        </p:nvSpPr>
        <p:spPr bwMode="auto">
          <a:xfrm>
            <a:off x="1258619" y="2658293"/>
            <a:ext cx="6762750"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 name="T10" fmla="*/ 0 60000 65536"/>
              <a:gd name="T11" fmla="*/ 0 60000 65536"/>
              <a:gd name="T12" fmla="*/ 0 60000 65536"/>
              <a:gd name="T13" fmla="*/ 0 60000 65536"/>
              <a:gd name="T14" fmla="*/ 0 60000 65536"/>
              <a:gd name="T15" fmla="*/ 0 w 4260"/>
              <a:gd name="T16" fmla="*/ 0 h 336"/>
              <a:gd name="T17" fmla="*/ 4260 w 4260"/>
              <a:gd name="T18" fmla="*/ 336 h 336"/>
            </a:gdLst>
            <a:ahLst/>
            <a:cxnLst>
              <a:cxn ang="T10">
                <a:pos x="T0" y="T1"/>
              </a:cxn>
              <a:cxn ang="T11">
                <a:pos x="T2" y="T3"/>
              </a:cxn>
              <a:cxn ang="T12">
                <a:pos x="T4" y="T5"/>
              </a:cxn>
              <a:cxn ang="T13">
                <a:pos x="T6" y="T7"/>
              </a:cxn>
              <a:cxn ang="T14">
                <a:pos x="T8" y="T9"/>
              </a:cxn>
            </a:cxnLst>
            <a:rect l="T15" t="T16" r="T17" b="T18"/>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b="0">
              <a:solidFill>
                <a:srgbClr val="000000"/>
              </a:solidFill>
              <a:latin typeface="Arial"/>
            </a:endParaRPr>
          </a:p>
        </p:txBody>
      </p:sp>
      <p:sp>
        <p:nvSpPr>
          <p:cNvPr id="33" name="Rectangle 31">
            <a:extLst>
              <a:ext uri="{FF2B5EF4-FFF2-40B4-BE49-F238E27FC236}">
                <a16:creationId xmlns:a16="http://schemas.microsoft.com/office/drawing/2014/main" id="{C0019B83-5912-4693-952D-9FDBD48DC7C0}"/>
              </a:ext>
            </a:extLst>
          </p:cNvPr>
          <p:cNvSpPr>
            <a:spLocks noChangeArrowheads="1"/>
          </p:cNvSpPr>
          <p:nvPr/>
        </p:nvSpPr>
        <p:spPr bwMode="auto">
          <a:xfrm>
            <a:off x="1150669" y="2286818"/>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34" name="Rectangle 32">
            <a:extLst>
              <a:ext uri="{FF2B5EF4-FFF2-40B4-BE49-F238E27FC236}">
                <a16:creationId xmlns:a16="http://schemas.microsoft.com/office/drawing/2014/main" id="{D909B9F3-0159-4D30-9D7B-11E7180C7C33}"/>
              </a:ext>
            </a:extLst>
          </p:cNvPr>
          <p:cNvSpPr>
            <a:spLocks noChangeArrowheads="1"/>
          </p:cNvSpPr>
          <p:nvPr/>
        </p:nvSpPr>
        <p:spPr bwMode="auto">
          <a:xfrm>
            <a:off x="1166544" y="3199631"/>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grpSp>
        <p:nvGrpSpPr>
          <p:cNvPr id="35" name="Group 33">
            <a:extLst>
              <a:ext uri="{FF2B5EF4-FFF2-40B4-BE49-F238E27FC236}">
                <a16:creationId xmlns:a16="http://schemas.microsoft.com/office/drawing/2014/main" id="{F4E417FE-854F-465C-AB3D-B41432473211}"/>
              </a:ext>
            </a:extLst>
          </p:cNvPr>
          <p:cNvGrpSpPr>
            <a:grpSpLocks/>
          </p:cNvGrpSpPr>
          <p:nvPr/>
        </p:nvGrpSpPr>
        <p:grpSpPr bwMode="auto">
          <a:xfrm>
            <a:off x="1166544" y="2285231"/>
            <a:ext cx="6858000" cy="1295400"/>
            <a:chOff x="912" y="912"/>
            <a:chExt cx="4608" cy="816"/>
          </a:xfrm>
        </p:grpSpPr>
        <p:sp>
          <p:nvSpPr>
            <p:cNvPr id="36" name="Line 34">
              <a:extLst>
                <a:ext uri="{FF2B5EF4-FFF2-40B4-BE49-F238E27FC236}">
                  <a16:creationId xmlns:a16="http://schemas.microsoft.com/office/drawing/2014/main" id="{CE89B6BA-AFFA-4F8E-A8FD-67AE073B867D}"/>
                </a:ext>
              </a:extLst>
            </p:cNvPr>
            <p:cNvSpPr>
              <a:spLocks noChangeShapeType="1"/>
            </p:cNvSpPr>
            <p:nvPr/>
          </p:nvSpPr>
          <p:spPr bwMode="auto">
            <a:xfrm>
              <a:off x="912" y="91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35">
              <a:extLst>
                <a:ext uri="{FF2B5EF4-FFF2-40B4-BE49-F238E27FC236}">
                  <a16:creationId xmlns:a16="http://schemas.microsoft.com/office/drawing/2014/main" id="{304B947F-3235-40A5-A5B8-CFE316019607}"/>
                </a:ext>
              </a:extLst>
            </p:cNvPr>
            <p:cNvSpPr>
              <a:spLocks noChangeShapeType="1"/>
            </p:cNvSpPr>
            <p:nvPr/>
          </p:nvSpPr>
          <p:spPr bwMode="auto">
            <a:xfrm>
              <a:off x="912" y="115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6">
              <a:extLst>
                <a:ext uri="{FF2B5EF4-FFF2-40B4-BE49-F238E27FC236}">
                  <a16:creationId xmlns:a16="http://schemas.microsoft.com/office/drawing/2014/main" id="{EC8B8EE1-C8B7-4EDE-8865-65B02D895698}"/>
                </a:ext>
              </a:extLst>
            </p:cNvPr>
            <p:cNvSpPr>
              <a:spLocks noChangeShapeType="1"/>
            </p:cNvSpPr>
            <p:nvPr/>
          </p:nvSpPr>
          <p:spPr bwMode="auto">
            <a:xfrm>
              <a:off x="912" y="148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37">
              <a:extLst>
                <a:ext uri="{FF2B5EF4-FFF2-40B4-BE49-F238E27FC236}">
                  <a16:creationId xmlns:a16="http://schemas.microsoft.com/office/drawing/2014/main" id="{D672453A-E3D3-4AAB-A097-51C2C12282CD}"/>
                </a:ext>
              </a:extLst>
            </p:cNvPr>
            <p:cNvSpPr>
              <a:spLocks noChangeShapeType="1"/>
            </p:cNvSpPr>
            <p:nvPr/>
          </p:nvSpPr>
          <p:spPr bwMode="auto">
            <a:xfrm>
              <a:off x="912" y="172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0" name="Line 38">
            <a:extLst>
              <a:ext uri="{FF2B5EF4-FFF2-40B4-BE49-F238E27FC236}">
                <a16:creationId xmlns:a16="http://schemas.microsoft.com/office/drawing/2014/main" id="{F7CCCF63-BA1A-48D3-8DC7-867C456EBB5F}"/>
              </a:ext>
            </a:extLst>
          </p:cNvPr>
          <p:cNvSpPr>
            <a:spLocks noChangeShapeType="1"/>
          </p:cNvSpPr>
          <p:nvPr/>
        </p:nvSpPr>
        <p:spPr bwMode="auto">
          <a:xfrm>
            <a:off x="1030019" y="2928168"/>
            <a:ext cx="7105650" cy="476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1" name="Group 39">
            <a:extLst>
              <a:ext uri="{FF2B5EF4-FFF2-40B4-BE49-F238E27FC236}">
                <a16:creationId xmlns:a16="http://schemas.microsoft.com/office/drawing/2014/main" id="{1AF85909-2314-4B56-AF24-9A7C4C0240DD}"/>
              </a:ext>
            </a:extLst>
          </p:cNvPr>
          <p:cNvGrpSpPr>
            <a:grpSpLocks/>
          </p:cNvGrpSpPr>
          <p:nvPr/>
        </p:nvGrpSpPr>
        <p:grpSpPr bwMode="auto">
          <a:xfrm>
            <a:off x="23544" y="2053456"/>
            <a:ext cx="9096375" cy="1298575"/>
            <a:chOff x="38" y="1288"/>
            <a:chExt cx="5730" cy="818"/>
          </a:xfrm>
        </p:grpSpPr>
        <p:grpSp>
          <p:nvGrpSpPr>
            <p:cNvPr id="42" name="Group 40">
              <a:extLst>
                <a:ext uri="{FF2B5EF4-FFF2-40B4-BE49-F238E27FC236}">
                  <a16:creationId xmlns:a16="http://schemas.microsoft.com/office/drawing/2014/main" id="{A0959363-AABE-4421-A35A-C6BF1E9A6577}"/>
                </a:ext>
              </a:extLst>
            </p:cNvPr>
            <p:cNvGrpSpPr>
              <a:grpSpLocks/>
            </p:cNvGrpSpPr>
            <p:nvPr/>
          </p:nvGrpSpPr>
          <p:grpSpPr bwMode="auto">
            <a:xfrm>
              <a:off x="38" y="1288"/>
              <a:ext cx="756" cy="818"/>
              <a:chOff x="38" y="1288"/>
              <a:chExt cx="756" cy="818"/>
            </a:xfrm>
          </p:grpSpPr>
          <p:sp>
            <p:nvSpPr>
              <p:cNvPr id="48" name="Rectangle 41">
                <a:extLst>
                  <a:ext uri="{FF2B5EF4-FFF2-40B4-BE49-F238E27FC236}">
                    <a16:creationId xmlns:a16="http://schemas.microsoft.com/office/drawing/2014/main" id="{A2771E59-3DA5-453F-968C-691C0DAF5100}"/>
                  </a:ext>
                </a:extLst>
              </p:cNvPr>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p:spPr>
            <p:txBody>
              <a:bodyPr wrap="none" anchor="ctr"/>
              <a:lstStyle/>
              <a:p>
                <a:pPr eaLnBrk="1" hangingPunct="1"/>
                <a:endParaRPr kumimoji="0" lang="zh-CN" altLang="en-US" b="0">
                  <a:solidFill>
                    <a:srgbClr val="000000"/>
                  </a:solidFill>
                  <a:latin typeface="Arial"/>
                </a:endParaRPr>
              </a:p>
            </p:txBody>
          </p:sp>
          <p:sp>
            <p:nvSpPr>
              <p:cNvPr id="49" name="Line 42">
                <a:extLst>
                  <a:ext uri="{FF2B5EF4-FFF2-40B4-BE49-F238E27FC236}">
                    <a16:creationId xmlns:a16="http://schemas.microsoft.com/office/drawing/2014/main" id="{BCCEE77B-0045-4515-AF22-C2C81B9E6A48}"/>
                  </a:ext>
                </a:extLst>
              </p:cNvPr>
              <p:cNvSpPr>
                <a:spLocks noChangeShapeType="1"/>
              </p:cNvSpPr>
              <p:nvPr/>
            </p:nvSpPr>
            <p:spPr bwMode="auto">
              <a:xfrm>
                <a:off x="417"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50" name="Freeform 43">
                <a:extLst>
                  <a:ext uri="{FF2B5EF4-FFF2-40B4-BE49-F238E27FC236}">
                    <a16:creationId xmlns:a16="http://schemas.microsoft.com/office/drawing/2014/main" id="{E513DB7C-6FAF-4FD8-8A07-AEF4F27FFEF9}"/>
                  </a:ext>
                </a:extLst>
              </p:cNvPr>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kumimoji="0" lang="zh-CN" altLang="en-US" b="0">
                  <a:solidFill>
                    <a:srgbClr val="000000"/>
                  </a:solidFill>
                  <a:latin typeface="Arial"/>
                </a:endParaRPr>
              </a:p>
            </p:txBody>
          </p:sp>
          <p:sp>
            <p:nvSpPr>
              <p:cNvPr id="51" name="Text Box 44">
                <a:extLst>
                  <a:ext uri="{FF2B5EF4-FFF2-40B4-BE49-F238E27FC236}">
                    <a16:creationId xmlns:a16="http://schemas.microsoft.com/office/drawing/2014/main" id="{2B52DC9B-6492-4168-9693-23E635EEDA29}"/>
                  </a:ext>
                </a:extLst>
              </p:cNvPr>
              <p:cNvSpPr txBox="1">
                <a:spLocks noChangeArrowheads="1"/>
              </p:cNvSpPr>
              <p:nvPr/>
            </p:nvSpPr>
            <p:spPr bwMode="auto">
              <a:xfrm>
                <a:off x="38" y="128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输入脉冲</a:t>
                </a:r>
              </a:p>
            </p:txBody>
          </p:sp>
        </p:grpSp>
        <p:grpSp>
          <p:nvGrpSpPr>
            <p:cNvPr id="43" name="Group 45">
              <a:extLst>
                <a:ext uri="{FF2B5EF4-FFF2-40B4-BE49-F238E27FC236}">
                  <a16:creationId xmlns:a16="http://schemas.microsoft.com/office/drawing/2014/main" id="{27FF7857-9C68-454E-8AE4-702E47474ACA}"/>
                </a:ext>
              </a:extLst>
            </p:cNvPr>
            <p:cNvGrpSpPr>
              <a:grpSpLocks/>
            </p:cNvGrpSpPr>
            <p:nvPr/>
          </p:nvGrpSpPr>
          <p:grpSpPr bwMode="auto">
            <a:xfrm>
              <a:off x="5012" y="1305"/>
              <a:ext cx="756" cy="801"/>
              <a:chOff x="5012" y="1305"/>
              <a:chExt cx="756" cy="801"/>
            </a:xfrm>
          </p:grpSpPr>
          <p:sp>
            <p:nvSpPr>
              <p:cNvPr id="44" name="Rectangle 46">
                <a:extLst>
                  <a:ext uri="{FF2B5EF4-FFF2-40B4-BE49-F238E27FC236}">
                    <a16:creationId xmlns:a16="http://schemas.microsoft.com/office/drawing/2014/main" id="{F8189F52-B442-432A-9D45-D6FFE288CBB0}"/>
                  </a:ext>
                </a:extLst>
              </p:cNvPr>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p:spPr>
            <p:txBody>
              <a:bodyPr wrap="none" anchor="ctr"/>
              <a:lstStyle/>
              <a:p>
                <a:pPr eaLnBrk="1" hangingPunct="1"/>
                <a:endParaRPr kumimoji="0" lang="zh-CN" altLang="en-US" b="0">
                  <a:solidFill>
                    <a:srgbClr val="000000"/>
                  </a:solidFill>
                  <a:latin typeface="Arial"/>
                </a:endParaRPr>
              </a:p>
            </p:txBody>
          </p:sp>
          <p:sp>
            <p:nvSpPr>
              <p:cNvPr id="45" name="Line 47">
                <a:extLst>
                  <a:ext uri="{FF2B5EF4-FFF2-40B4-BE49-F238E27FC236}">
                    <a16:creationId xmlns:a16="http://schemas.microsoft.com/office/drawing/2014/main" id="{F6328910-4108-4308-B831-716D8206183A}"/>
                  </a:ext>
                </a:extLst>
              </p:cNvPr>
              <p:cNvSpPr>
                <a:spLocks noChangeShapeType="1"/>
              </p:cNvSpPr>
              <p:nvPr/>
            </p:nvSpPr>
            <p:spPr bwMode="auto">
              <a:xfrm>
                <a:off x="5348"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46" name="Freeform 48">
                <a:extLst>
                  <a:ext uri="{FF2B5EF4-FFF2-40B4-BE49-F238E27FC236}">
                    <a16:creationId xmlns:a16="http://schemas.microsoft.com/office/drawing/2014/main" id="{551AD134-27EA-45CC-AB58-1DD7A194EC59}"/>
                  </a:ext>
                </a:extLst>
              </p:cNvPr>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8"/>
                  <a:gd name="T34" fmla="*/ 0 h 283"/>
                  <a:gd name="T35" fmla="*/ 678 w 678"/>
                  <a:gd name="T36" fmla="*/ 283 h 2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kumimoji="0" lang="zh-CN" altLang="en-US" b="0">
                  <a:solidFill>
                    <a:srgbClr val="000000"/>
                  </a:solidFill>
                  <a:latin typeface="Arial"/>
                </a:endParaRPr>
              </a:p>
            </p:txBody>
          </p:sp>
          <p:sp>
            <p:nvSpPr>
              <p:cNvPr id="47" name="Text Box 49">
                <a:extLst>
                  <a:ext uri="{FF2B5EF4-FFF2-40B4-BE49-F238E27FC236}">
                    <a16:creationId xmlns:a16="http://schemas.microsoft.com/office/drawing/2014/main" id="{F9471028-7752-4555-A8D1-AFD405DA8191}"/>
                  </a:ext>
                </a:extLst>
              </p:cNvPr>
              <p:cNvSpPr txBox="1">
                <a:spLocks noChangeArrowheads="1"/>
              </p:cNvSpPr>
              <p:nvPr/>
            </p:nvSpPr>
            <p:spPr bwMode="auto">
              <a:xfrm>
                <a:off x="5012" y="130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输出脉冲</a:t>
                </a:r>
              </a:p>
            </p:txBody>
          </p:sp>
        </p:grpSp>
      </p:grpSp>
      <p:sp>
        <p:nvSpPr>
          <p:cNvPr id="52" name="Line 50">
            <a:extLst>
              <a:ext uri="{FF2B5EF4-FFF2-40B4-BE49-F238E27FC236}">
                <a16:creationId xmlns:a16="http://schemas.microsoft.com/office/drawing/2014/main" id="{EE751D99-8893-4632-AD9B-95814BE29B0D}"/>
              </a:ext>
            </a:extLst>
          </p:cNvPr>
          <p:cNvSpPr>
            <a:spLocks noChangeShapeType="1"/>
          </p:cNvSpPr>
          <p:nvPr/>
        </p:nvSpPr>
        <p:spPr bwMode="auto">
          <a:xfrm flipV="1">
            <a:off x="1182419" y="5064943"/>
            <a:ext cx="6951663" cy="11113"/>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Freeform 51">
            <a:extLst>
              <a:ext uri="{FF2B5EF4-FFF2-40B4-BE49-F238E27FC236}">
                <a16:creationId xmlns:a16="http://schemas.microsoft.com/office/drawing/2014/main" id="{91ACA5A6-A43E-42FB-96FD-B54B8E2F5EE8}"/>
              </a:ext>
            </a:extLst>
          </p:cNvPr>
          <p:cNvSpPr>
            <a:spLocks/>
          </p:cNvSpPr>
          <p:nvPr/>
        </p:nvSpPr>
        <p:spPr bwMode="auto">
          <a:xfrm>
            <a:off x="1150669" y="2658293"/>
            <a:ext cx="6851650"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 name="T12" fmla="*/ 0 60000 65536"/>
              <a:gd name="T13" fmla="*/ 0 60000 65536"/>
              <a:gd name="T14" fmla="*/ 0 60000 65536"/>
              <a:gd name="T15" fmla="*/ 0 60000 65536"/>
              <a:gd name="T16" fmla="*/ 0 60000 65536"/>
              <a:gd name="T17" fmla="*/ 0 60000 65536"/>
              <a:gd name="T18" fmla="*/ 0 w 4316"/>
              <a:gd name="T19" fmla="*/ 0 h 330"/>
              <a:gd name="T20" fmla="*/ 4316 w 4316"/>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b="0">
              <a:solidFill>
                <a:srgbClr val="000000"/>
              </a:solidFill>
              <a:latin typeface="Arial"/>
            </a:endParaRPr>
          </a:p>
        </p:txBody>
      </p:sp>
      <p:sp>
        <p:nvSpPr>
          <p:cNvPr id="54" name="Text Box 52">
            <a:extLst>
              <a:ext uri="{FF2B5EF4-FFF2-40B4-BE49-F238E27FC236}">
                <a16:creationId xmlns:a16="http://schemas.microsoft.com/office/drawing/2014/main" id="{573C9013-EAB3-4928-B021-B8DA72EE94E3}"/>
              </a:ext>
            </a:extLst>
          </p:cNvPr>
          <p:cNvSpPr txBox="1">
            <a:spLocks noChangeArrowheads="1"/>
          </p:cNvSpPr>
          <p:nvPr/>
        </p:nvSpPr>
        <p:spPr bwMode="auto">
          <a:xfrm>
            <a:off x="3743057" y="1556568"/>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3600" b="0">
                <a:solidFill>
                  <a:srgbClr val="333399"/>
                </a:solidFill>
                <a:ea typeface="黑体" pitchFamily="49" charset="-122"/>
              </a:rPr>
              <a:t>多模光纤</a:t>
            </a:r>
          </a:p>
        </p:txBody>
      </p:sp>
    </p:spTree>
    <p:extLst>
      <p:ext uri="{BB962C8B-B14F-4D97-AF65-F5344CB8AC3E}">
        <p14:creationId xmlns:p14="http://schemas.microsoft.com/office/powerpoint/2010/main" val="112424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20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2" grpId="0" animBg="1"/>
      <p:bldP spid="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78" name="Group 78">
            <a:extLst>
              <a:ext uri="{FF2B5EF4-FFF2-40B4-BE49-F238E27FC236}">
                <a16:creationId xmlns:a16="http://schemas.microsoft.com/office/drawing/2014/main" id="{39978606-C609-46A3-B3D5-550CF5B8559F}"/>
              </a:ext>
            </a:extLst>
          </p:cNvPr>
          <p:cNvGraphicFramePr>
            <a:graphicFrameLocks noGrp="1"/>
          </p:cNvGraphicFramePr>
          <p:nvPr>
            <p:ph/>
            <p:extLst>
              <p:ext uri="{D42A27DB-BD31-4B8C-83A1-F6EECF244321}">
                <p14:modId xmlns:p14="http://schemas.microsoft.com/office/powerpoint/2010/main" val="145170016"/>
              </p:ext>
            </p:extLst>
          </p:nvPr>
        </p:nvGraphicFramePr>
        <p:xfrm>
          <a:off x="621258" y="1765970"/>
          <a:ext cx="8142289" cy="4854574"/>
        </p:xfrm>
        <a:graphic>
          <a:graphicData uri="http://schemas.openxmlformats.org/drawingml/2006/table">
            <a:tbl>
              <a:tblPr/>
              <a:tblGrid>
                <a:gridCol w="1641459">
                  <a:extLst>
                    <a:ext uri="{9D8B030D-6E8A-4147-A177-3AD203B41FA5}">
                      <a16:colId xmlns:a16="http://schemas.microsoft.com/office/drawing/2014/main" val="20000"/>
                    </a:ext>
                  </a:extLst>
                </a:gridCol>
                <a:gridCol w="1644679">
                  <a:extLst>
                    <a:ext uri="{9D8B030D-6E8A-4147-A177-3AD203B41FA5}">
                      <a16:colId xmlns:a16="http://schemas.microsoft.com/office/drawing/2014/main" val="20001"/>
                    </a:ext>
                  </a:extLst>
                </a:gridCol>
                <a:gridCol w="1714507">
                  <a:extLst>
                    <a:ext uri="{9D8B030D-6E8A-4147-A177-3AD203B41FA5}">
                      <a16:colId xmlns:a16="http://schemas.microsoft.com/office/drawing/2014/main" val="20002"/>
                    </a:ext>
                  </a:extLst>
                </a:gridCol>
                <a:gridCol w="1714507">
                  <a:extLst>
                    <a:ext uri="{9D8B030D-6E8A-4147-A177-3AD203B41FA5}">
                      <a16:colId xmlns:a16="http://schemas.microsoft.com/office/drawing/2014/main" val="20003"/>
                    </a:ext>
                  </a:extLst>
                </a:gridCol>
                <a:gridCol w="1427137">
                  <a:extLst>
                    <a:ext uri="{9D8B030D-6E8A-4147-A177-3AD203B41FA5}">
                      <a16:colId xmlns:a16="http://schemas.microsoft.com/office/drawing/2014/main" val="20004"/>
                    </a:ext>
                  </a:extLst>
                </a:gridCol>
              </a:tblGrid>
              <a:tr h="945009">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光纤类型</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直径</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传输速率</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传输距离</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用途</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8699">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a:ln>
                            <a:noFill/>
                          </a:ln>
                          <a:solidFill>
                            <a:srgbClr val="FF3300"/>
                          </a:solidFill>
                          <a:effectLst/>
                          <a:latin typeface="Times New Roman" pitchFamily="18" charset="0"/>
                          <a:ea typeface="宋体" pitchFamily="2" charset="-122"/>
                        </a:rPr>
                        <a:t>突变型多模光纤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zh-CN" altLang="zh-CN" sz="2800" b="1"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低速率</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短距离</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zh-CN" altLang="zh-CN" sz="2800" b="1"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5433">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dirty="0">
                          <a:ln>
                            <a:noFill/>
                          </a:ln>
                          <a:solidFill>
                            <a:srgbClr val="FF3300"/>
                          </a:solidFill>
                          <a:effectLst/>
                          <a:latin typeface="Times New Roman" pitchFamily="18" charset="0"/>
                          <a:ea typeface="宋体" pitchFamily="2" charset="-122"/>
                        </a:rPr>
                        <a:t>渐变型多模光纤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62.5/125 um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中等速率</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1Gbps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中等距离</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几</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Km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接入网</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5433">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a:ln>
                            <a:noFill/>
                          </a:ln>
                          <a:solidFill>
                            <a:srgbClr val="FF3300"/>
                          </a:solidFill>
                          <a:effectLst/>
                          <a:latin typeface="Times New Roman" pitchFamily="18" charset="0"/>
                          <a:ea typeface="宋体" pitchFamily="2" charset="-122"/>
                        </a:rPr>
                        <a:t>单模光纤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8/125</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um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大容量</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2Gbps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长距离</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数百</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Km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长途骨干网</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2480" name="Text Box 80">
            <a:extLst>
              <a:ext uri="{FF2B5EF4-FFF2-40B4-BE49-F238E27FC236}">
                <a16:creationId xmlns:a16="http://schemas.microsoft.com/office/drawing/2014/main" id="{5B26A7BC-7AA9-4652-8236-E095EC16F04F}"/>
              </a:ext>
            </a:extLst>
          </p:cNvPr>
          <p:cNvSpPr txBox="1">
            <a:spLocks noChangeArrowheads="1"/>
          </p:cNvSpPr>
          <p:nvPr/>
        </p:nvSpPr>
        <p:spPr bwMode="auto">
          <a:xfrm>
            <a:off x="2987824" y="1124744"/>
            <a:ext cx="4248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不同类型的光纤对比表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80"/>
                                        </p:tgtEl>
                                        <p:attrNameLst>
                                          <p:attrName>style.visibility</p:attrName>
                                        </p:attrNameLst>
                                      </p:cBhvr>
                                      <p:to>
                                        <p:strVal val="visible"/>
                                      </p:to>
                                    </p:set>
                                    <p:animEffect transition="in" filter="slide(fromBottom)">
                                      <p:cBhvr>
                                        <p:cTn id="7" dur="500"/>
                                        <p:tgtEl>
                                          <p:spTgt spid="102480"/>
                                        </p:tgtEl>
                                      </p:cBhvr>
                                    </p:animEffect>
                                  </p:childTnLst>
                                </p:cTn>
                              </p:par>
                            </p:childTnLst>
                          </p:cTn>
                        </p:par>
                        <p:par>
                          <p:cTn id="8" fill="hold" nodeType="afterGroup">
                            <p:stCondLst>
                              <p:cond delay="500"/>
                            </p:stCondLst>
                            <p:childTnLst>
                              <p:par>
                                <p:cTn id="9" presetID="55" presetClass="entr" presetSubtype="0" fill="hold" nodeType="afterEffect">
                                  <p:stCondLst>
                                    <p:cond delay="0"/>
                                  </p:stCondLst>
                                  <p:childTnLst>
                                    <p:set>
                                      <p:cBhvr>
                                        <p:cTn id="10" dur="1" fill="hold">
                                          <p:stCondLst>
                                            <p:cond delay="0"/>
                                          </p:stCondLst>
                                        </p:cTn>
                                        <p:tgtEl>
                                          <p:spTgt spid="102478"/>
                                        </p:tgtEl>
                                        <p:attrNameLst>
                                          <p:attrName>style.visibility</p:attrName>
                                        </p:attrNameLst>
                                      </p:cBhvr>
                                      <p:to>
                                        <p:strVal val="visible"/>
                                      </p:to>
                                    </p:set>
                                    <p:anim calcmode="lin" valueType="num">
                                      <p:cBhvr>
                                        <p:cTn id="11" dur="1000" fill="hold"/>
                                        <p:tgtEl>
                                          <p:spTgt spid="102478"/>
                                        </p:tgtEl>
                                        <p:attrNameLst>
                                          <p:attrName>ppt_w</p:attrName>
                                        </p:attrNameLst>
                                      </p:cBhvr>
                                      <p:tavLst>
                                        <p:tav tm="0">
                                          <p:val>
                                            <p:strVal val="#ppt_w*0.70"/>
                                          </p:val>
                                        </p:tav>
                                        <p:tav tm="100000">
                                          <p:val>
                                            <p:strVal val="#ppt_w"/>
                                          </p:val>
                                        </p:tav>
                                      </p:tavLst>
                                    </p:anim>
                                    <p:anim calcmode="lin" valueType="num">
                                      <p:cBhvr>
                                        <p:cTn id="12" dur="1000" fill="hold"/>
                                        <p:tgtEl>
                                          <p:spTgt spid="102478"/>
                                        </p:tgtEl>
                                        <p:attrNameLst>
                                          <p:attrName>ppt_h</p:attrName>
                                        </p:attrNameLst>
                                      </p:cBhvr>
                                      <p:tavLst>
                                        <p:tav tm="0">
                                          <p:val>
                                            <p:strVal val="#ppt_h"/>
                                          </p:val>
                                        </p:tav>
                                        <p:tav tm="100000">
                                          <p:val>
                                            <p:strVal val="#ppt_h"/>
                                          </p:val>
                                        </p:tav>
                                      </p:tavLst>
                                    </p:anim>
                                    <p:animEffect transition="in" filter="fade">
                                      <p:cBhvr>
                                        <p:cTn id="13" dur="1000"/>
                                        <p:tgtEl>
                                          <p:spTgt spid="10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D3AF73E-1F68-476C-991F-9DABD0FF51C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3.1.1 </a:t>
            </a:r>
            <a:r>
              <a:rPr lang="zh-CN" altLang="en-US" dirty="0"/>
              <a:t>概念和术语</a:t>
            </a:r>
          </a:p>
        </p:txBody>
      </p:sp>
      <p:sp>
        <p:nvSpPr>
          <p:cNvPr id="35845" name="Text Box 5">
            <a:extLst>
              <a:ext uri="{FF2B5EF4-FFF2-40B4-BE49-F238E27FC236}">
                <a16:creationId xmlns:a16="http://schemas.microsoft.com/office/drawing/2014/main" id="{C45C85D4-5D8B-4BB4-A306-ACA35AADA6AC}"/>
              </a:ext>
            </a:extLst>
          </p:cNvPr>
          <p:cNvSpPr txBox="1">
            <a:spLocks noChangeArrowheads="1"/>
          </p:cNvSpPr>
          <p:nvPr/>
        </p:nvSpPr>
        <p:spPr bwMode="auto">
          <a:xfrm>
            <a:off x="730746" y="1260757"/>
            <a:ext cx="6913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一、数据、信号和信息</a:t>
            </a:r>
          </a:p>
        </p:txBody>
      </p:sp>
      <p:sp>
        <p:nvSpPr>
          <p:cNvPr id="35846" name="Rectangle 6">
            <a:extLst>
              <a:ext uri="{FF2B5EF4-FFF2-40B4-BE49-F238E27FC236}">
                <a16:creationId xmlns:a16="http://schemas.microsoft.com/office/drawing/2014/main" id="{BF767AFD-AB95-43B8-9788-230BBBD68D81}"/>
              </a:ext>
            </a:extLst>
          </p:cNvPr>
          <p:cNvSpPr>
            <a:spLocks noChangeArrowheads="1"/>
          </p:cNvSpPr>
          <p:nvPr/>
        </p:nvSpPr>
        <p:spPr bwMode="auto">
          <a:xfrm>
            <a:off x="1126034" y="1837019"/>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1. </a:t>
            </a:r>
            <a:r>
              <a:rPr kumimoji="1" lang="zh-CN" altLang="en-US" sz="2800" b="1">
                <a:latin typeface="+mn-ea"/>
                <a:ea typeface="+mn-ea"/>
              </a:rPr>
              <a:t>数据（</a:t>
            </a:r>
            <a:r>
              <a:rPr kumimoji="1" lang="en-US" altLang="zh-CN" sz="2800" b="1">
                <a:latin typeface="+mn-ea"/>
                <a:ea typeface="+mn-ea"/>
              </a:rPr>
              <a:t>data</a:t>
            </a:r>
            <a:r>
              <a:rPr kumimoji="1" lang="zh-CN" altLang="en-US" sz="2800" b="1">
                <a:latin typeface="+mn-ea"/>
                <a:ea typeface="+mn-ea"/>
              </a:rPr>
              <a:t>）</a:t>
            </a:r>
            <a:r>
              <a:rPr kumimoji="1" lang="en-US" altLang="zh-CN" sz="2800" b="1">
                <a:latin typeface="+mn-ea"/>
                <a:ea typeface="+mn-ea"/>
              </a:rPr>
              <a:t>:</a:t>
            </a:r>
          </a:p>
        </p:txBody>
      </p:sp>
      <p:sp>
        <p:nvSpPr>
          <p:cNvPr id="35849" name="Rectangle 9">
            <a:extLst>
              <a:ext uri="{FF2B5EF4-FFF2-40B4-BE49-F238E27FC236}">
                <a16:creationId xmlns:a16="http://schemas.microsoft.com/office/drawing/2014/main" id="{2F04EED2-FB0A-4FD0-8937-5DE7380D22BF}"/>
              </a:ext>
            </a:extLst>
          </p:cNvPr>
          <p:cNvSpPr>
            <a:spLocks noChangeArrowheads="1"/>
          </p:cNvSpPr>
          <p:nvPr/>
        </p:nvSpPr>
        <p:spPr bwMode="auto">
          <a:xfrm>
            <a:off x="1557834" y="2413282"/>
            <a:ext cx="72945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事件的某些属性规范化后的表现形式，它能被识别，也可以被描述。</a:t>
            </a:r>
          </a:p>
        </p:txBody>
      </p:sp>
      <p:sp>
        <p:nvSpPr>
          <p:cNvPr id="35850" name="Rectangle 10">
            <a:extLst>
              <a:ext uri="{FF2B5EF4-FFF2-40B4-BE49-F238E27FC236}">
                <a16:creationId xmlns:a16="http://schemas.microsoft.com/office/drawing/2014/main" id="{AFA4CE1D-3A95-4CBF-8D0F-DCE80B6253C3}"/>
              </a:ext>
            </a:extLst>
          </p:cNvPr>
          <p:cNvSpPr>
            <a:spLocks noChangeArrowheads="1"/>
          </p:cNvSpPr>
          <p:nvPr/>
        </p:nvSpPr>
        <p:spPr bwMode="auto">
          <a:xfrm>
            <a:off x="1187624" y="3595841"/>
            <a:ext cx="7399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dirty="0">
                <a:latin typeface="+mn-ea"/>
                <a:ea typeface="+mn-ea"/>
              </a:rPr>
              <a:t> </a:t>
            </a:r>
            <a:r>
              <a:rPr lang="zh-CN" altLang="en-US" sz="2800" dirty="0">
                <a:latin typeface="+mn-ea"/>
                <a:ea typeface="+mn-ea"/>
              </a:rPr>
              <a:t>模拟数据：可在</a:t>
            </a:r>
            <a:r>
              <a:rPr kumimoji="1" lang="zh-CN" altLang="en-US" sz="2800" dirty="0">
                <a:latin typeface="+mn-ea"/>
                <a:ea typeface="+mn-ea"/>
              </a:rPr>
              <a:t>某一区间内连续取值</a:t>
            </a:r>
            <a:r>
              <a:rPr lang="zh-CN" altLang="en-US" sz="2800" dirty="0">
                <a:latin typeface="+mn-ea"/>
                <a:ea typeface="+mn-ea"/>
              </a:rPr>
              <a:t>的数据。</a:t>
            </a:r>
          </a:p>
        </p:txBody>
      </p:sp>
      <p:sp>
        <p:nvSpPr>
          <p:cNvPr id="35851" name="Rectangle 11">
            <a:extLst>
              <a:ext uri="{FF2B5EF4-FFF2-40B4-BE49-F238E27FC236}">
                <a16:creationId xmlns:a16="http://schemas.microsoft.com/office/drawing/2014/main" id="{9AB1BBBF-3112-4FD4-9889-3011A60EC4F1}"/>
              </a:ext>
            </a:extLst>
          </p:cNvPr>
          <p:cNvSpPr>
            <a:spLocks noChangeArrowheads="1"/>
          </p:cNvSpPr>
          <p:nvPr/>
        </p:nvSpPr>
        <p:spPr bwMode="auto">
          <a:xfrm>
            <a:off x="1187624" y="4365104"/>
            <a:ext cx="7581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数字数据：可在某一区间内取有限个离散值的数据。</a:t>
            </a:r>
          </a:p>
        </p:txBody>
      </p:sp>
      <p:sp>
        <p:nvSpPr>
          <p:cNvPr id="35853" name="Cloud">
            <a:extLst>
              <a:ext uri="{FF2B5EF4-FFF2-40B4-BE49-F238E27FC236}">
                <a16:creationId xmlns:a16="http://schemas.microsoft.com/office/drawing/2014/main" id="{0BEB0AD5-DA5E-4A68-BC1A-4157332F8CB0}"/>
              </a:ext>
            </a:extLst>
          </p:cNvPr>
          <p:cNvSpPr>
            <a:spLocks noChangeAspect="1" noEditPoints="1" noChangeArrowheads="1"/>
          </p:cNvSpPr>
          <p:nvPr/>
        </p:nvSpPr>
        <p:spPr bwMode="auto">
          <a:xfrm>
            <a:off x="2036464" y="1536431"/>
            <a:ext cx="6490121" cy="367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nSpc>
                <a:spcPct val="90000"/>
              </a:lnSpc>
              <a:spcBef>
                <a:spcPct val="20000"/>
              </a:spcBef>
              <a:buClr>
                <a:schemeClr val="tx1"/>
              </a:buClr>
              <a:buSzPct val="75000"/>
              <a:buFont typeface="Wingdings" pitchFamily="2" charset="2"/>
              <a:buChar char="l"/>
              <a:defRPr/>
            </a:pPr>
            <a:r>
              <a:rPr lang="en-US" altLang="zh-CN" sz="2400" dirty="0">
                <a:solidFill>
                  <a:srgbClr val="0066FF"/>
                </a:solidFill>
                <a:latin typeface="+mn-ea"/>
                <a:ea typeface="+mn-ea"/>
              </a:rPr>
              <a:t> </a:t>
            </a:r>
            <a:r>
              <a:rPr lang="zh-CN" altLang="en-US" sz="2400" dirty="0">
                <a:solidFill>
                  <a:srgbClr val="0066FF"/>
                </a:solidFill>
                <a:latin typeface="+mn-ea"/>
                <a:ea typeface="+mn-ea"/>
              </a:rPr>
              <a:t>数字数据比较容易存储、处理和传输，模拟数据经过处理可以很容易变成数字数据。</a:t>
            </a:r>
          </a:p>
          <a:p>
            <a:pPr>
              <a:lnSpc>
                <a:spcPct val="90000"/>
              </a:lnSpc>
              <a:spcBef>
                <a:spcPct val="20000"/>
              </a:spcBef>
              <a:buClr>
                <a:schemeClr val="tx1"/>
              </a:buClr>
              <a:buSzPct val="75000"/>
              <a:buFont typeface="Wingdings" pitchFamily="2" charset="2"/>
              <a:buChar char="l"/>
              <a:defRPr/>
            </a:pPr>
            <a:r>
              <a:rPr lang="zh-CN" altLang="en-US" sz="2400" dirty="0">
                <a:solidFill>
                  <a:srgbClr val="0066FF"/>
                </a:solidFill>
                <a:latin typeface="+mn-ea"/>
                <a:ea typeface="+mn-ea"/>
              </a:rPr>
              <a:t> 数字数据传输存在系统庞大、设备复杂的问题，在需要简化设备的情况下，还会采用模拟数据传输</a:t>
            </a:r>
          </a:p>
          <a:p>
            <a:pPr>
              <a:defRPr/>
            </a:pPr>
            <a:endParaRPr lang="en-US" altLang="zh-CN" sz="2400" dirty="0">
              <a:solidFill>
                <a:srgbClr val="0066FF"/>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slide(fromBottom)">
                                      <p:cBhvr>
                                        <p:cTn id="7" dur="1000"/>
                                        <p:tgtEl>
                                          <p:spTgt spid="35845"/>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wedge">
                                      <p:cBhvr>
                                        <p:cTn id="11" dur="2000"/>
                                        <p:tgtEl>
                                          <p:spTgt spid="35846"/>
                                        </p:tgtEl>
                                      </p:cBhvr>
                                    </p:animEffect>
                                  </p:childTnLst>
                                </p:cTn>
                              </p:par>
                            </p:childTnLst>
                          </p:cTn>
                        </p:par>
                        <p:par>
                          <p:cTn id="12" fill="hold" nodeType="afterGroup">
                            <p:stCondLst>
                              <p:cond delay="3000"/>
                            </p:stCondLst>
                            <p:childTnLst>
                              <p:par>
                                <p:cTn id="13" presetID="4" presetClass="entr" presetSubtype="16" fill="hold" grpId="0" nodeType="afterEffect">
                                  <p:stCondLst>
                                    <p:cond delay="0"/>
                                  </p:stCondLst>
                                  <p:childTnLst>
                                    <p:set>
                                      <p:cBhvr>
                                        <p:cTn id="14" dur="1" fill="hold">
                                          <p:stCondLst>
                                            <p:cond delay="0"/>
                                          </p:stCondLst>
                                        </p:cTn>
                                        <p:tgtEl>
                                          <p:spTgt spid="35849"/>
                                        </p:tgtEl>
                                        <p:attrNameLst>
                                          <p:attrName>style.visibility</p:attrName>
                                        </p:attrNameLst>
                                      </p:cBhvr>
                                      <p:to>
                                        <p:strVal val="visible"/>
                                      </p:to>
                                    </p:set>
                                    <p:animEffect transition="in" filter="box(in)">
                                      <p:cBhvr>
                                        <p:cTn id="15" dur="1000"/>
                                        <p:tgtEl>
                                          <p:spTgt spid="358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5850"/>
                                        </p:tgtEl>
                                        <p:attrNameLst>
                                          <p:attrName>style.visibility</p:attrName>
                                        </p:attrNameLst>
                                      </p:cBhvr>
                                      <p:to>
                                        <p:strVal val="visible"/>
                                      </p:to>
                                    </p:set>
                                    <p:animEffect transition="in" filter="wedge">
                                      <p:cBhvr>
                                        <p:cTn id="20" dur="2000"/>
                                        <p:tgtEl>
                                          <p:spTgt spid="35850"/>
                                        </p:tgtEl>
                                      </p:cBhvr>
                                    </p:animEffect>
                                  </p:childTnLst>
                                </p:cTn>
                              </p:par>
                            </p:childTnLst>
                          </p:cTn>
                        </p:par>
                        <p:par>
                          <p:cTn id="21" fill="hold" nodeType="afterGroup">
                            <p:stCondLst>
                              <p:cond delay="2000"/>
                            </p:stCondLst>
                            <p:childTnLst>
                              <p:par>
                                <p:cTn id="22" presetID="20" presetClass="entr" presetSubtype="0" fill="hold" grpId="0" nodeType="afterEffect">
                                  <p:stCondLst>
                                    <p:cond delay="0"/>
                                  </p:stCondLst>
                                  <p:childTnLst>
                                    <p:set>
                                      <p:cBhvr>
                                        <p:cTn id="23" dur="1" fill="hold">
                                          <p:stCondLst>
                                            <p:cond delay="0"/>
                                          </p:stCondLst>
                                        </p:cTn>
                                        <p:tgtEl>
                                          <p:spTgt spid="35851"/>
                                        </p:tgtEl>
                                        <p:attrNameLst>
                                          <p:attrName>style.visibility</p:attrName>
                                        </p:attrNameLst>
                                      </p:cBhvr>
                                      <p:to>
                                        <p:strVal val="visible"/>
                                      </p:to>
                                    </p:set>
                                    <p:animEffect transition="in" filter="wedge">
                                      <p:cBhvr>
                                        <p:cTn id="24" dur="2000"/>
                                        <p:tgtEl>
                                          <p:spTgt spid="358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35853"/>
                                        </p:tgtEl>
                                        <p:attrNameLst>
                                          <p:attrName>style.visibility</p:attrName>
                                        </p:attrNameLst>
                                      </p:cBhvr>
                                      <p:to>
                                        <p:strVal val="visible"/>
                                      </p:to>
                                    </p:set>
                                    <p:animEffect transition="in" filter="wheel(4)">
                                      <p:cBhvr>
                                        <p:cTn id="29" dur="2000"/>
                                        <p:tgtEl>
                                          <p:spTgt spid="358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xit" presetSubtype="0" fill="hold" grpId="1" nodeType="clickEffect">
                                  <p:stCondLst>
                                    <p:cond delay="0"/>
                                  </p:stCondLst>
                                  <p:childTnLst>
                                    <p:anim calcmode="lin" valueType="num">
                                      <p:cBhvr>
                                        <p:cTn id="33" dur="1000"/>
                                        <p:tgtEl>
                                          <p:spTgt spid="35853"/>
                                        </p:tgtEl>
                                        <p:attrNameLst>
                                          <p:attrName>ppt_w</p:attrName>
                                        </p:attrNameLst>
                                      </p:cBhvr>
                                      <p:tavLst>
                                        <p:tav tm="0">
                                          <p:val>
                                            <p:strVal val="ppt_w"/>
                                          </p:val>
                                        </p:tav>
                                        <p:tav tm="100000">
                                          <p:val>
                                            <p:strVal val="ppt_w*0.70"/>
                                          </p:val>
                                        </p:tav>
                                      </p:tavLst>
                                    </p:anim>
                                    <p:anim calcmode="lin" valueType="num">
                                      <p:cBhvr>
                                        <p:cTn id="34" dur="1000"/>
                                        <p:tgtEl>
                                          <p:spTgt spid="35853"/>
                                        </p:tgtEl>
                                        <p:attrNameLst>
                                          <p:attrName>ppt_h</p:attrName>
                                        </p:attrNameLst>
                                      </p:cBhvr>
                                      <p:tavLst>
                                        <p:tav tm="0">
                                          <p:val>
                                            <p:strVal val="ppt_h"/>
                                          </p:val>
                                        </p:tav>
                                        <p:tav tm="100000">
                                          <p:val>
                                            <p:strVal val="ppt_h"/>
                                          </p:val>
                                        </p:tav>
                                      </p:tavLst>
                                    </p:anim>
                                    <p:animEffect transition="out" filter="fade">
                                      <p:cBhvr>
                                        <p:cTn id="35" dur="1000"/>
                                        <p:tgtEl>
                                          <p:spTgt spid="35853"/>
                                        </p:tgtEl>
                                      </p:cBhvr>
                                    </p:animEffect>
                                    <p:set>
                                      <p:cBhvr>
                                        <p:cTn id="36" dur="1" fill="hold">
                                          <p:stCondLst>
                                            <p:cond delay="999"/>
                                          </p:stCondLst>
                                        </p:cTn>
                                        <p:tgtEl>
                                          <p:spTgt spid="358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49" grpId="0"/>
      <p:bldP spid="35850" grpId="0"/>
      <p:bldP spid="35851" grpId="0"/>
      <p:bldP spid="35853" grpId="0" animBg="1"/>
      <p:bldP spid="35853"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extLst>
              <a:ext uri="{FF2B5EF4-FFF2-40B4-BE49-F238E27FC236}">
                <a16:creationId xmlns:a16="http://schemas.microsoft.com/office/drawing/2014/main" id="{4F82D610-9F29-4766-828B-AB7AE48BFC8B}"/>
              </a:ext>
            </a:extLst>
          </p:cNvPr>
          <p:cNvSpPr txBox="1">
            <a:spLocks noChangeArrowheads="1"/>
          </p:cNvSpPr>
          <p:nvPr/>
        </p:nvSpPr>
        <p:spPr bwMode="auto">
          <a:xfrm>
            <a:off x="857251" y="1149370"/>
            <a:ext cx="1554510" cy="523220"/>
          </a:xfrm>
          <a:prstGeom prst="rect">
            <a:avLst/>
          </a:prstGeom>
          <a:noFill/>
          <a:ln w="9525" algn="ctr">
            <a:noFill/>
            <a:miter lim="800000"/>
            <a:headEnd/>
            <a:tailEnd/>
          </a:ln>
        </p:spPr>
        <p:txBody>
          <a:bodyPr wrap="square">
            <a:spAutoFit/>
          </a:bodyPr>
          <a:lstStyle/>
          <a:p>
            <a:pPr>
              <a:spcBef>
                <a:spcPct val="50000"/>
              </a:spcBef>
              <a:defRPr/>
            </a:pPr>
            <a:r>
              <a:rPr lang="en-US" altLang="zh-CN" sz="2800" b="1" dirty="0">
                <a:latin typeface="+mn-ea"/>
                <a:ea typeface="+mn-ea"/>
              </a:rPr>
              <a:t>4.</a:t>
            </a:r>
            <a:r>
              <a:rPr lang="zh-CN" altLang="en-US" sz="2800" b="1" dirty="0">
                <a:latin typeface="+mn-ea"/>
                <a:ea typeface="+mn-ea"/>
              </a:rPr>
              <a:t>光缆</a:t>
            </a:r>
          </a:p>
        </p:txBody>
      </p:sp>
      <p:sp>
        <p:nvSpPr>
          <p:cNvPr id="125955" name="Rectangle 5">
            <a:extLst>
              <a:ext uri="{FF2B5EF4-FFF2-40B4-BE49-F238E27FC236}">
                <a16:creationId xmlns:a16="http://schemas.microsoft.com/office/drawing/2014/main" id="{7D992014-5996-4773-BBFA-E08C4BF0A3BC}"/>
              </a:ext>
            </a:extLst>
          </p:cNvPr>
          <p:cNvSpPr>
            <a:spLocks noChangeArrowheads="1"/>
          </p:cNvSpPr>
          <p:nvPr/>
        </p:nvSpPr>
        <p:spPr bwMode="auto">
          <a:xfrm>
            <a:off x="857251" y="1770722"/>
            <a:ext cx="7559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mn-ea"/>
                <a:ea typeface="+mn-ea"/>
              </a:rPr>
              <a:t>光缆一般由缆芯和护套两部分组成，有时在护套外面加有铠装。</a:t>
            </a:r>
          </a:p>
        </p:txBody>
      </p:sp>
      <p:sp>
        <p:nvSpPr>
          <p:cNvPr id="125956" name="Text Box 6">
            <a:extLst>
              <a:ext uri="{FF2B5EF4-FFF2-40B4-BE49-F238E27FC236}">
                <a16:creationId xmlns:a16="http://schemas.microsoft.com/office/drawing/2014/main" id="{70700CC0-F772-41FD-A107-C12FABF88464}"/>
              </a:ext>
            </a:extLst>
          </p:cNvPr>
          <p:cNvSpPr txBox="1">
            <a:spLocks noChangeArrowheads="1"/>
          </p:cNvSpPr>
          <p:nvPr/>
        </p:nvSpPr>
        <p:spPr bwMode="auto">
          <a:xfrm>
            <a:off x="854534" y="2924944"/>
            <a:ext cx="76311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b="1" dirty="0">
                <a:latin typeface="+mn-ea"/>
                <a:ea typeface="+mn-ea"/>
              </a:rPr>
              <a:t> </a:t>
            </a:r>
            <a:r>
              <a:rPr kumimoji="1" lang="zh-CN" altLang="en-US" sz="2800" b="1" dirty="0">
                <a:latin typeface="+mn-ea"/>
                <a:ea typeface="+mn-ea"/>
              </a:rPr>
              <a:t>缆芯：包括被覆</a:t>
            </a:r>
            <a:r>
              <a:rPr kumimoji="1" lang="zh-CN" altLang="en-US" sz="2800" b="1" dirty="0">
                <a:solidFill>
                  <a:srgbClr val="C00000"/>
                </a:solidFill>
                <a:latin typeface="+mn-ea"/>
                <a:ea typeface="+mn-ea"/>
              </a:rPr>
              <a:t>光纤</a:t>
            </a:r>
            <a:r>
              <a:rPr kumimoji="1" lang="en-US" altLang="zh-CN" sz="2800" b="1" dirty="0">
                <a:latin typeface="+mn-ea"/>
                <a:ea typeface="+mn-ea"/>
              </a:rPr>
              <a:t>(</a:t>
            </a:r>
            <a:r>
              <a:rPr kumimoji="1" lang="zh-CN" altLang="en-US" sz="2800" b="1" dirty="0">
                <a:latin typeface="+mn-ea"/>
                <a:ea typeface="+mn-ea"/>
              </a:rPr>
              <a:t>或称</a:t>
            </a:r>
            <a:r>
              <a:rPr kumimoji="1" lang="zh-CN" altLang="en-US" sz="2800" b="1" dirty="0">
                <a:solidFill>
                  <a:srgbClr val="C00000"/>
                </a:solidFill>
                <a:latin typeface="+mn-ea"/>
                <a:ea typeface="+mn-ea"/>
              </a:rPr>
              <a:t>芯线</a:t>
            </a:r>
            <a:r>
              <a:rPr kumimoji="1" lang="en-US" altLang="zh-CN" sz="2800" b="1" dirty="0">
                <a:latin typeface="+mn-ea"/>
                <a:ea typeface="+mn-ea"/>
              </a:rPr>
              <a:t>)</a:t>
            </a:r>
            <a:r>
              <a:rPr kumimoji="1" lang="zh-CN" altLang="en-US" sz="2800" b="1" dirty="0">
                <a:latin typeface="+mn-ea"/>
                <a:ea typeface="+mn-ea"/>
              </a:rPr>
              <a:t>和</a:t>
            </a:r>
            <a:r>
              <a:rPr kumimoji="1" lang="zh-CN" altLang="en-US" sz="2800" b="1" dirty="0">
                <a:solidFill>
                  <a:srgbClr val="C00000"/>
                </a:solidFill>
                <a:latin typeface="+mn-ea"/>
                <a:ea typeface="+mn-ea"/>
              </a:rPr>
              <a:t>加强件</a:t>
            </a:r>
            <a:r>
              <a:rPr kumimoji="1" lang="zh-CN" altLang="en-US" sz="2800" b="1" dirty="0">
                <a:latin typeface="+mn-ea"/>
                <a:ea typeface="+mn-ea"/>
              </a:rPr>
              <a:t>两部分。被覆光纤是光缆的核心，决定着光缆的传输特性。加强件起着承受光缆拉力的作用，通常处在缆芯中心，有时配置在护套中。</a:t>
            </a:r>
          </a:p>
        </p:txBody>
      </p:sp>
      <p:sp>
        <p:nvSpPr>
          <p:cNvPr id="125957" name="Text Box 7">
            <a:extLst>
              <a:ext uri="{FF2B5EF4-FFF2-40B4-BE49-F238E27FC236}">
                <a16:creationId xmlns:a16="http://schemas.microsoft.com/office/drawing/2014/main" id="{39A108FD-0023-408B-B3FB-53C1AA39D36B}"/>
              </a:ext>
            </a:extLst>
          </p:cNvPr>
          <p:cNvSpPr txBox="1">
            <a:spLocks noChangeArrowheads="1"/>
          </p:cNvSpPr>
          <p:nvPr/>
        </p:nvSpPr>
        <p:spPr bwMode="auto">
          <a:xfrm>
            <a:off x="854535" y="4940941"/>
            <a:ext cx="78219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b="1" dirty="0">
                <a:latin typeface="+mn-ea"/>
                <a:ea typeface="+mn-ea"/>
              </a:rPr>
              <a:t> </a:t>
            </a:r>
            <a:r>
              <a:rPr kumimoji="1" lang="zh-CN" altLang="en-US" sz="2800" b="1" dirty="0">
                <a:latin typeface="+mn-ea"/>
                <a:ea typeface="+mn-ea"/>
              </a:rPr>
              <a:t>护套：对缆芯的机械保护和环境保护，具有良好的抗侧压力性能及密封防潮和耐腐蚀的能力。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slide(fromBottom)">
                                      <p:cBhvr>
                                        <p:cTn id="7" dur="10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box(in)">
                                      <p:cBhvr>
                                        <p:cTn id="12" dur="500"/>
                                        <p:tgtEl>
                                          <p:spTgt spid="1259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blinds(horizontal)">
                                      <p:cBhvr>
                                        <p:cTn id="17" dur="500"/>
                                        <p:tgtEl>
                                          <p:spTgt spid="125956"/>
                                        </p:tgtEl>
                                      </p:cBhvr>
                                    </p:animEffect>
                                  </p:childTnLst>
                                </p:cTn>
                              </p:par>
                            </p:childTnLst>
                          </p:cTn>
                        </p:par>
                        <p:par>
                          <p:cTn id="18" fill="hold" nodeType="afterGroup">
                            <p:stCondLst>
                              <p:cond delay="500"/>
                            </p:stCondLst>
                            <p:childTnLst>
                              <p:par>
                                <p:cTn id="19" presetID="8" presetClass="entr" presetSubtype="16" fill="hold" grpId="0" nodeType="afterEffect">
                                  <p:stCondLst>
                                    <p:cond delay="0"/>
                                  </p:stCondLst>
                                  <p:childTnLst>
                                    <p:set>
                                      <p:cBhvr>
                                        <p:cTn id="20" dur="1" fill="hold">
                                          <p:stCondLst>
                                            <p:cond delay="0"/>
                                          </p:stCondLst>
                                        </p:cTn>
                                        <p:tgtEl>
                                          <p:spTgt spid="125957"/>
                                        </p:tgtEl>
                                        <p:attrNameLst>
                                          <p:attrName>style.visibility</p:attrName>
                                        </p:attrNameLst>
                                      </p:cBhvr>
                                      <p:to>
                                        <p:strVal val="visible"/>
                                      </p:to>
                                    </p:set>
                                    <p:animEffect transition="in" filter="diamond(in)">
                                      <p:cBhvr>
                                        <p:cTn id="21" dur="20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25955" grpId="0"/>
      <p:bldP spid="125956" grpId="0"/>
      <p:bldP spid="1259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5" name="Rectangle 11">
            <a:extLst>
              <a:ext uri="{FF2B5EF4-FFF2-40B4-BE49-F238E27FC236}">
                <a16:creationId xmlns:a16="http://schemas.microsoft.com/office/drawing/2014/main" id="{B9BDA83E-A90B-46F8-A088-FEB5533CBDCC}"/>
              </a:ext>
            </a:extLst>
          </p:cNvPr>
          <p:cNvSpPr>
            <a:spLocks noGrp="1" noChangeArrowheads="1"/>
          </p:cNvSpPr>
          <p:nvPr>
            <p:ph type="title"/>
          </p:nvPr>
        </p:nvSpPr>
        <p:spPr>
          <a:xfrm>
            <a:off x="854075" y="122160"/>
            <a:ext cx="7772400" cy="809625"/>
          </a:xfrm>
        </p:spPr>
        <p:txBody>
          <a:bodyPr/>
          <a:lstStyle/>
          <a:p>
            <a:pPr algn="ctr" eaLnBrk="1" hangingPunct="1">
              <a:defRPr/>
            </a:pPr>
            <a:r>
              <a:rPr lang="zh-CN" altLang="en-US" dirty="0">
                <a:effectLst>
                  <a:outerShdw blurRad="38100" dist="38100" dir="2700000" algn="tl">
                    <a:srgbClr val="000000"/>
                  </a:outerShdw>
                </a:effectLst>
              </a:rPr>
              <a:t>光  缆  的  结  构</a:t>
            </a:r>
          </a:p>
        </p:txBody>
      </p:sp>
      <p:grpSp>
        <p:nvGrpSpPr>
          <p:cNvPr id="2" name="Group 32">
            <a:extLst>
              <a:ext uri="{FF2B5EF4-FFF2-40B4-BE49-F238E27FC236}">
                <a16:creationId xmlns:a16="http://schemas.microsoft.com/office/drawing/2014/main" id="{3BAC64D8-DBE2-412A-81D1-883C6FF0A24C}"/>
              </a:ext>
            </a:extLst>
          </p:cNvPr>
          <p:cNvGrpSpPr>
            <a:grpSpLocks/>
          </p:cNvGrpSpPr>
          <p:nvPr/>
        </p:nvGrpSpPr>
        <p:grpSpPr bwMode="auto">
          <a:xfrm>
            <a:off x="1127125" y="1600200"/>
            <a:ext cx="7762875" cy="4724400"/>
            <a:chOff x="710" y="1008"/>
            <a:chExt cx="4890" cy="2976"/>
          </a:xfrm>
        </p:grpSpPr>
        <p:sp>
          <p:nvSpPr>
            <p:cNvPr id="126980" name="Text Box 27">
              <a:extLst>
                <a:ext uri="{FF2B5EF4-FFF2-40B4-BE49-F238E27FC236}">
                  <a16:creationId xmlns:a16="http://schemas.microsoft.com/office/drawing/2014/main" id="{13783748-C386-4A32-8DB9-54A04BC20B0B}"/>
                </a:ext>
              </a:extLst>
            </p:cNvPr>
            <p:cNvSpPr txBox="1">
              <a:spLocks noChangeArrowheads="1"/>
            </p:cNvSpPr>
            <p:nvPr/>
          </p:nvSpPr>
          <p:spPr bwMode="auto">
            <a:xfrm>
              <a:off x="1392" y="3696"/>
              <a:ext cx="3853" cy="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12</a:t>
              </a:r>
              <a:r>
                <a:rPr kumimoji="1" lang="en-US" altLang="zh-CN" sz="2400">
                  <a:latin typeface="Times New Roman" panose="02020603050405020304" pitchFamily="18" charset="0"/>
                  <a:sym typeface="Symbol" panose="05050102010706020507" pitchFamily="18" charset="2"/>
                </a:rPr>
                <a:t>12</a:t>
              </a:r>
              <a:r>
                <a:rPr kumimoji="1" lang="zh-CN" altLang="en-US" sz="2400">
                  <a:latin typeface="Times New Roman" panose="02020603050405020304" pitchFamily="18" charset="0"/>
                  <a:sym typeface="Symbol" panose="05050102010706020507" pitchFamily="18" charset="2"/>
                </a:rPr>
                <a:t>阵列（每</a:t>
              </a:r>
              <a:r>
                <a:rPr kumimoji="1" lang="en-US" altLang="zh-CN" sz="2400">
                  <a:latin typeface="Times New Roman" panose="02020603050405020304" pitchFamily="18" charset="0"/>
                  <a:sym typeface="Symbol" panose="05050102010706020507" pitchFamily="18" charset="2"/>
                </a:rPr>
                <a:t>12</a:t>
              </a:r>
              <a:r>
                <a:rPr kumimoji="1" lang="zh-CN" altLang="en-US" sz="2400">
                  <a:latin typeface="Times New Roman" panose="02020603050405020304" pitchFamily="18" charset="0"/>
                  <a:sym typeface="Symbol" panose="05050102010706020507" pitchFamily="18" charset="2"/>
                </a:rPr>
                <a:t>根光纤熔在一条塑料带内）</a:t>
              </a:r>
              <a:endParaRPr kumimoji="1" lang="zh-CN" altLang="en-US" sz="2400">
                <a:latin typeface="Times New Roman" panose="02020603050405020304" pitchFamily="18" charset="0"/>
              </a:endParaRPr>
            </a:p>
          </p:txBody>
        </p:sp>
        <p:sp>
          <p:nvSpPr>
            <p:cNvPr id="126981" name="Line 28">
              <a:extLst>
                <a:ext uri="{FF2B5EF4-FFF2-40B4-BE49-F238E27FC236}">
                  <a16:creationId xmlns:a16="http://schemas.microsoft.com/office/drawing/2014/main" id="{5CAA940A-BACA-4812-BFB8-97449314D204}"/>
                </a:ext>
              </a:extLst>
            </p:cNvPr>
            <p:cNvSpPr>
              <a:spLocks noChangeShapeType="1"/>
            </p:cNvSpPr>
            <p:nvPr/>
          </p:nvSpPr>
          <p:spPr bwMode="auto">
            <a:xfrm>
              <a:off x="1248" y="3360"/>
              <a:ext cx="5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6982" name="Group 31">
              <a:extLst>
                <a:ext uri="{FF2B5EF4-FFF2-40B4-BE49-F238E27FC236}">
                  <a16:creationId xmlns:a16="http://schemas.microsoft.com/office/drawing/2014/main" id="{F51BBAF2-9D81-4128-A819-312588F6FDC4}"/>
                </a:ext>
              </a:extLst>
            </p:cNvPr>
            <p:cNvGrpSpPr>
              <a:grpSpLocks/>
            </p:cNvGrpSpPr>
            <p:nvPr/>
          </p:nvGrpSpPr>
          <p:grpSpPr bwMode="auto">
            <a:xfrm>
              <a:off x="710" y="1008"/>
              <a:ext cx="4890" cy="2529"/>
              <a:chOff x="710" y="1008"/>
              <a:chExt cx="4890" cy="2529"/>
            </a:xfrm>
          </p:grpSpPr>
          <p:grpSp>
            <p:nvGrpSpPr>
              <p:cNvPr id="126983" name="Group 30">
                <a:extLst>
                  <a:ext uri="{FF2B5EF4-FFF2-40B4-BE49-F238E27FC236}">
                    <a16:creationId xmlns:a16="http://schemas.microsoft.com/office/drawing/2014/main" id="{D722DBBA-833B-4F97-8A63-5149FFA858F5}"/>
                  </a:ext>
                </a:extLst>
              </p:cNvPr>
              <p:cNvGrpSpPr>
                <a:grpSpLocks/>
              </p:cNvGrpSpPr>
              <p:nvPr/>
            </p:nvGrpSpPr>
            <p:grpSpPr bwMode="auto">
              <a:xfrm>
                <a:off x="1066" y="1253"/>
                <a:ext cx="3849" cy="2283"/>
                <a:chOff x="1104" y="1200"/>
                <a:chExt cx="3849" cy="2283"/>
              </a:xfrm>
            </p:grpSpPr>
            <p:sp>
              <p:nvSpPr>
                <p:cNvPr id="126993" name="AutoShape 13">
                  <a:extLst>
                    <a:ext uri="{FF2B5EF4-FFF2-40B4-BE49-F238E27FC236}">
                      <a16:creationId xmlns:a16="http://schemas.microsoft.com/office/drawing/2014/main" id="{AD39FC8A-A56C-4A94-BDB4-F2F6295E688D}"/>
                    </a:ext>
                  </a:extLst>
                </p:cNvPr>
                <p:cNvSpPr>
                  <a:spLocks noChangeArrowheads="1"/>
                </p:cNvSpPr>
                <p:nvPr/>
              </p:nvSpPr>
              <p:spPr bwMode="auto">
                <a:xfrm rot="-6725379">
                  <a:off x="3280" y="1297"/>
                  <a:ext cx="1769" cy="1576"/>
                </a:xfrm>
                <a:prstGeom prst="can">
                  <a:avLst>
                    <a:gd name="adj" fmla="val 45278"/>
                  </a:avLst>
                </a:prstGeom>
                <a:solidFill>
                  <a:srgbClr val="44E2E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4" name="AutoShape 14">
                  <a:extLst>
                    <a:ext uri="{FF2B5EF4-FFF2-40B4-BE49-F238E27FC236}">
                      <a16:creationId xmlns:a16="http://schemas.microsoft.com/office/drawing/2014/main" id="{DC46F336-F594-48C4-A7E3-A7D49A98EFBE}"/>
                    </a:ext>
                  </a:extLst>
                </p:cNvPr>
                <p:cNvSpPr>
                  <a:spLocks noChangeArrowheads="1"/>
                </p:cNvSpPr>
                <p:nvPr/>
              </p:nvSpPr>
              <p:spPr bwMode="auto">
                <a:xfrm rot="-6725379">
                  <a:off x="2638" y="1834"/>
                  <a:ext cx="1387" cy="1176"/>
                </a:xfrm>
                <a:prstGeom prst="can">
                  <a:avLst>
                    <a:gd name="adj" fmla="val 45278"/>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5" name="AutoShape 15">
                  <a:extLst>
                    <a:ext uri="{FF2B5EF4-FFF2-40B4-BE49-F238E27FC236}">
                      <a16:creationId xmlns:a16="http://schemas.microsoft.com/office/drawing/2014/main" id="{BC2CF451-CC6E-43B3-8E44-2CD1F25FFF9A}"/>
                    </a:ext>
                  </a:extLst>
                </p:cNvPr>
                <p:cNvSpPr>
                  <a:spLocks noChangeArrowheads="1"/>
                </p:cNvSpPr>
                <p:nvPr/>
              </p:nvSpPr>
              <p:spPr bwMode="auto">
                <a:xfrm rot="-6725379">
                  <a:off x="2251" y="2215"/>
                  <a:ext cx="912" cy="888"/>
                </a:xfrm>
                <a:prstGeom prst="can">
                  <a:avLst>
                    <a:gd name="adj" fmla="val 45278"/>
                  </a:avLst>
                </a:prstGeom>
                <a:solidFill>
                  <a:srgbClr val="DBD84B"/>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6" name="AutoShape 16">
                  <a:extLst>
                    <a:ext uri="{FF2B5EF4-FFF2-40B4-BE49-F238E27FC236}">
                      <a16:creationId xmlns:a16="http://schemas.microsoft.com/office/drawing/2014/main" id="{0F1072EE-A634-4DEB-AC58-C0BCAD9D40B8}"/>
                    </a:ext>
                  </a:extLst>
                </p:cNvPr>
                <p:cNvSpPr>
                  <a:spLocks noChangeArrowheads="1"/>
                </p:cNvSpPr>
                <p:nvPr/>
              </p:nvSpPr>
              <p:spPr bwMode="auto">
                <a:xfrm rot="-6725379">
                  <a:off x="1867" y="2455"/>
                  <a:ext cx="624" cy="888"/>
                </a:xfrm>
                <a:prstGeom prst="can">
                  <a:avLst>
                    <a:gd name="adj" fmla="val 64434"/>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7" name="AutoShape 17">
                  <a:extLst>
                    <a:ext uri="{FF2B5EF4-FFF2-40B4-BE49-F238E27FC236}">
                      <a16:creationId xmlns:a16="http://schemas.microsoft.com/office/drawing/2014/main" id="{2EB44602-6526-4767-B1F3-C1023A2F94FC}"/>
                    </a:ext>
                  </a:extLst>
                </p:cNvPr>
                <p:cNvSpPr>
                  <a:spLocks noChangeArrowheads="1"/>
                </p:cNvSpPr>
                <p:nvPr/>
              </p:nvSpPr>
              <p:spPr bwMode="auto">
                <a:xfrm rot="-6460445">
                  <a:off x="1507" y="2719"/>
                  <a:ext cx="432" cy="744"/>
                </a:xfrm>
                <a:prstGeom prst="can">
                  <a:avLst>
                    <a:gd name="adj" fmla="val 86111"/>
                  </a:avLst>
                </a:prstGeom>
                <a:solidFill>
                  <a:srgbClr val="EBF4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8" name="AutoShape 18">
                  <a:extLst>
                    <a:ext uri="{FF2B5EF4-FFF2-40B4-BE49-F238E27FC236}">
                      <a16:creationId xmlns:a16="http://schemas.microsoft.com/office/drawing/2014/main" id="{213F84B1-53F4-469A-9504-3EA882B9F57B}"/>
                    </a:ext>
                  </a:extLst>
                </p:cNvPr>
                <p:cNvSpPr>
                  <a:spLocks noChangeArrowheads="1"/>
                </p:cNvSpPr>
                <p:nvPr/>
              </p:nvSpPr>
              <p:spPr bwMode="auto">
                <a:xfrm rot="1470143">
                  <a:off x="1104" y="2973"/>
                  <a:ext cx="489" cy="510"/>
                </a:xfrm>
                <a:prstGeom prst="cube">
                  <a:avLst>
                    <a:gd name="adj" fmla="val 63801"/>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6984" name="Text Box 19">
                <a:extLst>
                  <a:ext uri="{FF2B5EF4-FFF2-40B4-BE49-F238E27FC236}">
                    <a16:creationId xmlns:a16="http://schemas.microsoft.com/office/drawing/2014/main" id="{586150F8-9698-4881-B08C-846E5DD27156}"/>
                  </a:ext>
                </a:extLst>
              </p:cNvPr>
              <p:cNvSpPr txBox="1">
                <a:spLocks noChangeArrowheads="1"/>
              </p:cNvSpPr>
              <p:nvPr/>
            </p:nvSpPr>
            <p:spPr bwMode="auto">
              <a:xfrm>
                <a:off x="4332" y="3249"/>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accent1"/>
                    </a:solidFill>
                    <a:latin typeface="Times New Roman" panose="02020603050405020304" pitchFamily="18" charset="0"/>
                  </a:rPr>
                  <a:t>聚乙烯外护套</a:t>
                </a:r>
              </a:p>
            </p:txBody>
          </p:sp>
          <p:sp>
            <p:nvSpPr>
              <p:cNvPr id="126985" name="Text Box 20">
                <a:extLst>
                  <a:ext uri="{FF2B5EF4-FFF2-40B4-BE49-F238E27FC236}">
                    <a16:creationId xmlns:a16="http://schemas.microsoft.com/office/drawing/2014/main" id="{D109A676-8450-4F24-9659-AB1AD44026AB}"/>
                  </a:ext>
                </a:extLst>
              </p:cNvPr>
              <p:cNvSpPr txBox="1">
                <a:spLocks noChangeArrowheads="1"/>
              </p:cNvSpPr>
              <p:nvPr/>
            </p:nvSpPr>
            <p:spPr bwMode="auto">
              <a:xfrm>
                <a:off x="2448" y="100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钢丝增强件</a:t>
                </a:r>
              </a:p>
            </p:txBody>
          </p:sp>
          <p:sp>
            <p:nvSpPr>
              <p:cNvPr id="126986" name="Text Box 21">
                <a:extLst>
                  <a:ext uri="{FF2B5EF4-FFF2-40B4-BE49-F238E27FC236}">
                    <a16:creationId xmlns:a16="http://schemas.microsoft.com/office/drawing/2014/main" id="{54A94657-F20E-4583-A235-7D5BAA90C3E6}"/>
                  </a:ext>
                </a:extLst>
              </p:cNvPr>
              <p:cNvSpPr txBox="1">
                <a:spLocks noChangeArrowheads="1"/>
              </p:cNvSpPr>
              <p:nvPr/>
            </p:nvSpPr>
            <p:spPr bwMode="auto">
              <a:xfrm>
                <a:off x="1334" y="1309"/>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聚烯烃细绳</a:t>
                </a:r>
              </a:p>
            </p:txBody>
          </p:sp>
          <p:sp>
            <p:nvSpPr>
              <p:cNvPr id="126987" name="Line 22">
                <a:extLst>
                  <a:ext uri="{FF2B5EF4-FFF2-40B4-BE49-F238E27FC236}">
                    <a16:creationId xmlns:a16="http://schemas.microsoft.com/office/drawing/2014/main" id="{28DE59A4-CAD3-46B9-8260-1299A83ACF7A}"/>
                  </a:ext>
                </a:extLst>
              </p:cNvPr>
              <p:cNvSpPr>
                <a:spLocks noChangeShapeType="1"/>
              </p:cNvSpPr>
              <p:nvPr/>
            </p:nvSpPr>
            <p:spPr bwMode="auto">
              <a:xfrm>
                <a:off x="2112" y="1536"/>
                <a:ext cx="432"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88" name="Text Box 23">
                <a:extLst>
                  <a:ext uri="{FF2B5EF4-FFF2-40B4-BE49-F238E27FC236}">
                    <a16:creationId xmlns:a16="http://schemas.microsoft.com/office/drawing/2014/main" id="{BEF34F00-A82C-460C-ADAF-3AD64E486D17}"/>
                  </a:ext>
                </a:extLst>
              </p:cNvPr>
              <p:cNvSpPr txBox="1">
                <a:spLocks noChangeArrowheads="1"/>
              </p:cNvSpPr>
              <p:nvPr/>
            </p:nvSpPr>
            <p:spPr bwMode="auto">
              <a:xfrm>
                <a:off x="710" y="2173"/>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聚乙烯内护套</a:t>
                </a:r>
              </a:p>
            </p:txBody>
          </p:sp>
          <p:sp>
            <p:nvSpPr>
              <p:cNvPr id="126989" name="Line 24">
                <a:extLst>
                  <a:ext uri="{FF2B5EF4-FFF2-40B4-BE49-F238E27FC236}">
                    <a16:creationId xmlns:a16="http://schemas.microsoft.com/office/drawing/2014/main" id="{EE2CCC2D-9909-44C6-8662-0E959BD1858A}"/>
                  </a:ext>
                </a:extLst>
              </p:cNvPr>
              <p:cNvSpPr>
                <a:spLocks noChangeShapeType="1"/>
              </p:cNvSpPr>
              <p:nvPr/>
            </p:nvSpPr>
            <p:spPr bwMode="auto">
              <a:xfrm>
                <a:off x="1776" y="2448"/>
                <a:ext cx="43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90" name="Line 25">
                <a:extLst>
                  <a:ext uri="{FF2B5EF4-FFF2-40B4-BE49-F238E27FC236}">
                    <a16:creationId xmlns:a16="http://schemas.microsoft.com/office/drawing/2014/main" id="{AFA4DD97-860C-4805-905D-FC5D34A17226}"/>
                  </a:ext>
                </a:extLst>
              </p:cNvPr>
              <p:cNvSpPr>
                <a:spLocks noChangeShapeType="1"/>
              </p:cNvSpPr>
              <p:nvPr/>
            </p:nvSpPr>
            <p:spPr bwMode="auto">
              <a:xfrm>
                <a:off x="2832" y="1296"/>
                <a:ext cx="576"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91" name="Text Box 26">
                <a:extLst>
                  <a:ext uri="{FF2B5EF4-FFF2-40B4-BE49-F238E27FC236}">
                    <a16:creationId xmlns:a16="http://schemas.microsoft.com/office/drawing/2014/main" id="{371D3FDF-AA28-4AC5-92FE-720116E6B085}"/>
                  </a:ext>
                </a:extLst>
              </p:cNvPr>
              <p:cNvSpPr txBox="1">
                <a:spLocks noChangeArrowheads="1"/>
              </p:cNvSpPr>
              <p:nvPr/>
            </p:nvSpPr>
            <p:spPr bwMode="auto">
              <a:xfrm>
                <a:off x="1718" y="2941"/>
                <a:ext cx="308"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纸</a:t>
                </a:r>
              </a:p>
            </p:txBody>
          </p:sp>
          <p:sp>
            <p:nvSpPr>
              <p:cNvPr id="126992" name="Line 29">
                <a:extLst>
                  <a:ext uri="{FF2B5EF4-FFF2-40B4-BE49-F238E27FC236}">
                    <a16:creationId xmlns:a16="http://schemas.microsoft.com/office/drawing/2014/main" id="{9DCBD479-EDA1-44B8-8D20-8C6E0C1D6FCF}"/>
                  </a:ext>
                </a:extLst>
              </p:cNvPr>
              <p:cNvSpPr>
                <a:spLocks noChangeShapeType="1"/>
              </p:cNvSpPr>
              <p:nvPr/>
            </p:nvSpPr>
            <p:spPr bwMode="auto">
              <a:xfrm flipH="1" flipV="1">
                <a:off x="4604" y="2432"/>
                <a:ext cx="363" cy="86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3675"/>
                                        </p:tgtEl>
                                        <p:attrNameLst>
                                          <p:attrName>style.visibility</p:attrName>
                                        </p:attrNameLst>
                                      </p:cBhvr>
                                      <p:to>
                                        <p:strVal val="visible"/>
                                      </p:to>
                                    </p:set>
                                    <p:animEffect transition="in" filter="strips(downLeft)">
                                      <p:cBhvr>
                                        <p:cTn id="7" dur="500"/>
                                        <p:tgtEl>
                                          <p:spTgt spid="113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4)">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015987A4-957E-43CB-A516-302A428DD90A}"/>
              </a:ext>
            </a:extLst>
          </p:cNvPr>
          <p:cNvGrpSpPr>
            <a:grpSpLocks/>
          </p:cNvGrpSpPr>
          <p:nvPr/>
        </p:nvGrpSpPr>
        <p:grpSpPr bwMode="auto">
          <a:xfrm>
            <a:off x="642938" y="928688"/>
            <a:ext cx="8177212" cy="5357812"/>
            <a:chOff x="295" y="436"/>
            <a:chExt cx="5261" cy="3448"/>
          </a:xfrm>
        </p:grpSpPr>
        <p:graphicFrame>
          <p:nvGraphicFramePr>
            <p:cNvPr id="14338" name="Object 5">
              <a:extLst>
                <a:ext uri="{FF2B5EF4-FFF2-40B4-BE49-F238E27FC236}">
                  <a16:creationId xmlns:a16="http://schemas.microsoft.com/office/drawing/2014/main" id="{79CACD72-A3F1-40F0-B900-2C9D29550BF6}"/>
                </a:ext>
              </a:extLst>
            </p:cNvPr>
            <p:cNvGraphicFramePr>
              <a:graphicFrameLocks noChangeAspect="1"/>
            </p:cNvGraphicFramePr>
            <p:nvPr/>
          </p:nvGraphicFramePr>
          <p:xfrm>
            <a:off x="295" y="436"/>
            <a:ext cx="2630" cy="1724"/>
          </p:xfrm>
          <a:graphic>
            <a:graphicData uri="http://schemas.openxmlformats.org/presentationml/2006/ole">
              <mc:AlternateContent xmlns:mc="http://schemas.openxmlformats.org/markup-compatibility/2006">
                <mc:Choice xmlns:v="urn:schemas-microsoft-com:vml" Requires="v">
                  <p:oleObj spid="_x0000_s13341" name="位图图像" r:id="rId3" imgW="2514286" imgH="1438095" progId="Paint.Picture">
                    <p:embed/>
                  </p:oleObj>
                </mc:Choice>
                <mc:Fallback>
                  <p:oleObj name="位图图像" r:id="rId3" imgW="2514286" imgH="1438095" progId="Paint.Picture">
                    <p:embed/>
                    <p:pic>
                      <p:nvPicPr>
                        <p:cNvPr id="14338" name="Object 5">
                          <a:extLst>
                            <a:ext uri="{FF2B5EF4-FFF2-40B4-BE49-F238E27FC236}">
                              <a16:creationId xmlns:a16="http://schemas.microsoft.com/office/drawing/2014/main" id="{79CACD72-A3F1-40F0-B900-2C9D29550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436"/>
                          <a:ext cx="2630"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7">
              <a:extLst>
                <a:ext uri="{FF2B5EF4-FFF2-40B4-BE49-F238E27FC236}">
                  <a16:creationId xmlns:a16="http://schemas.microsoft.com/office/drawing/2014/main" id="{98579519-8707-468D-9E91-84C42E9F86D8}"/>
                </a:ext>
              </a:extLst>
            </p:cNvPr>
            <p:cNvGraphicFramePr>
              <a:graphicFrameLocks noChangeAspect="1"/>
            </p:cNvGraphicFramePr>
            <p:nvPr/>
          </p:nvGraphicFramePr>
          <p:xfrm>
            <a:off x="2925" y="436"/>
            <a:ext cx="2631" cy="1724"/>
          </p:xfrm>
          <a:graphic>
            <a:graphicData uri="http://schemas.openxmlformats.org/presentationml/2006/ole">
              <mc:AlternateContent xmlns:mc="http://schemas.openxmlformats.org/markup-compatibility/2006">
                <mc:Choice xmlns:v="urn:schemas-microsoft-com:vml" Requires="v">
                  <p:oleObj spid="_x0000_s13342" name="位图图像" r:id="rId5" imgW="7504762" imgH="3362794" progId="Paint.Picture">
                    <p:embed/>
                  </p:oleObj>
                </mc:Choice>
                <mc:Fallback>
                  <p:oleObj name="位图图像" r:id="rId5" imgW="7504762" imgH="3362794" progId="Paint.Picture">
                    <p:embed/>
                    <p:pic>
                      <p:nvPicPr>
                        <p:cNvPr id="14339" name="Object 7">
                          <a:extLst>
                            <a:ext uri="{FF2B5EF4-FFF2-40B4-BE49-F238E27FC236}">
                              <a16:creationId xmlns:a16="http://schemas.microsoft.com/office/drawing/2014/main" id="{98579519-8707-468D-9E91-84C42E9F8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436"/>
                          <a:ext cx="2631"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11">
              <a:extLst>
                <a:ext uri="{FF2B5EF4-FFF2-40B4-BE49-F238E27FC236}">
                  <a16:creationId xmlns:a16="http://schemas.microsoft.com/office/drawing/2014/main" id="{DAF078B4-EF34-42E0-943D-588B70B79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2160"/>
              <a:ext cx="2630"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0" name="Object 12">
              <a:extLst>
                <a:ext uri="{FF2B5EF4-FFF2-40B4-BE49-F238E27FC236}">
                  <a16:creationId xmlns:a16="http://schemas.microsoft.com/office/drawing/2014/main" id="{1084452B-CE30-4349-8A6B-B7DBE025BD8E}"/>
                </a:ext>
              </a:extLst>
            </p:cNvPr>
            <p:cNvGraphicFramePr>
              <a:graphicFrameLocks noChangeAspect="1"/>
            </p:cNvGraphicFramePr>
            <p:nvPr/>
          </p:nvGraphicFramePr>
          <p:xfrm>
            <a:off x="2925" y="2160"/>
            <a:ext cx="2631" cy="1724"/>
          </p:xfrm>
          <a:graphic>
            <a:graphicData uri="http://schemas.openxmlformats.org/presentationml/2006/ole">
              <mc:AlternateContent xmlns:mc="http://schemas.openxmlformats.org/markup-compatibility/2006">
                <mc:Choice xmlns:v="urn:schemas-microsoft-com:vml" Requires="v">
                  <p:oleObj spid="_x0000_s13343" name="位图图像" r:id="rId8" imgW="2019048" imgH="1561905" progId="Paint.Picture">
                    <p:embed/>
                  </p:oleObj>
                </mc:Choice>
                <mc:Fallback>
                  <p:oleObj name="位图图像" r:id="rId8" imgW="2019048" imgH="1561905" progId="Paint.Picture">
                    <p:embed/>
                    <p:pic>
                      <p:nvPicPr>
                        <p:cNvPr id="14340" name="Object 12">
                          <a:extLst>
                            <a:ext uri="{FF2B5EF4-FFF2-40B4-BE49-F238E27FC236}">
                              <a16:creationId xmlns:a16="http://schemas.microsoft.com/office/drawing/2014/main" id="{1084452B-CE30-4349-8A6B-B7DBE025BD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 y="2160"/>
                          <a:ext cx="2631"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a:extLst>
              <a:ext uri="{FF2B5EF4-FFF2-40B4-BE49-F238E27FC236}">
                <a16:creationId xmlns:a16="http://schemas.microsoft.com/office/drawing/2014/main" id="{5B77A36E-5694-4ED0-9490-92093194E0E7}"/>
              </a:ext>
            </a:extLst>
          </p:cNvPr>
          <p:cNvSpPr txBox="1">
            <a:spLocks noChangeArrowheads="1"/>
          </p:cNvSpPr>
          <p:nvPr/>
        </p:nvSpPr>
        <p:spPr bwMode="auto">
          <a:xfrm>
            <a:off x="785812" y="1128694"/>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三、无线传输</a:t>
            </a:r>
          </a:p>
        </p:txBody>
      </p:sp>
      <p:sp>
        <p:nvSpPr>
          <p:cNvPr id="118791" name="Text Box 7">
            <a:extLst>
              <a:ext uri="{FF2B5EF4-FFF2-40B4-BE49-F238E27FC236}">
                <a16:creationId xmlns:a16="http://schemas.microsoft.com/office/drawing/2014/main" id="{9A6669DA-29F8-4B3D-950E-E48ECAE8DDD8}"/>
              </a:ext>
            </a:extLst>
          </p:cNvPr>
          <p:cNvSpPr txBox="1">
            <a:spLocks noChangeArrowheads="1"/>
          </p:cNvSpPr>
          <p:nvPr/>
        </p:nvSpPr>
        <p:spPr bwMode="auto">
          <a:xfrm>
            <a:off x="790748" y="3755897"/>
            <a:ext cx="76755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采用无线通信往往是更好的选择，有时甚至是唯一的选择！</a:t>
            </a:r>
          </a:p>
        </p:txBody>
      </p:sp>
      <p:sp>
        <p:nvSpPr>
          <p:cNvPr id="118792" name="Text Box 8">
            <a:extLst>
              <a:ext uri="{FF2B5EF4-FFF2-40B4-BE49-F238E27FC236}">
                <a16:creationId xmlns:a16="http://schemas.microsoft.com/office/drawing/2014/main" id="{75EB21CF-C8E9-49C9-9723-309E76FCCABB}"/>
              </a:ext>
            </a:extLst>
          </p:cNvPr>
          <p:cNvSpPr txBox="1">
            <a:spLocks noChangeArrowheads="1"/>
          </p:cNvSpPr>
          <p:nvPr/>
        </p:nvSpPr>
        <p:spPr bwMode="auto">
          <a:xfrm>
            <a:off x="698500" y="2272997"/>
            <a:ext cx="7747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无线通信是利用电磁波能够在自由空间中传播的特性进行的通信方式。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slide(fromBottom)">
                                      <p:cBhvr>
                                        <p:cTn id="7" dur="1000"/>
                                        <p:tgtEl>
                                          <p:spTgt spid="118789"/>
                                        </p:tgtEl>
                                      </p:cBhvr>
                                    </p:animEffect>
                                  </p:childTnLst>
                                </p:cTn>
                              </p:par>
                            </p:childTnLst>
                          </p:cTn>
                        </p:par>
                        <p:par>
                          <p:cTn id="8" fill="hold" nodeType="with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118792"/>
                                        </p:tgtEl>
                                        <p:attrNameLst>
                                          <p:attrName>style.visibility</p:attrName>
                                        </p:attrNameLst>
                                      </p:cBhvr>
                                      <p:to>
                                        <p:strVal val="visible"/>
                                      </p:to>
                                    </p:set>
                                    <p:animEffect transition="in" filter="wheel(4)">
                                      <p:cBhvr>
                                        <p:cTn id="11" dur="2000"/>
                                        <p:tgtEl>
                                          <p:spTgt spid="118792"/>
                                        </p:tgtEl>
                                      </p:cBhvr>
                                    </p:animEffect>
                                  </p:childTnLst>
                                </p:cTn>
                              </p:par>
                            </p:childTnLst>
                          </p:cTn>
                        </p:par>
                        <p:par>
                          <p:cTn id="12" fill="hold">
                            <p:stCondLst>
                              <p:cond delay="3000"/>
                            </p:stCondLst>
                            <p:childTnLst>
                              <p:par>
                                <p:cTn id="13" presetID="6" presetClass="entr" presetSubtype="16" fill="hold" grpId="0" nodeType="afterEffect">
                                  <p:stCondLst>
                                    <p:cond delay="0"/>
                                  </p:stCondLst>
                                  <p:childTnLst>
                                    <p:set>
                                      <p:cBhvr>
                                        <p:cTn id="14" dur="1" fill="hold">
                                          <p:stCondLst>
                                            <p:cond delay="0"/>
                                          </p:stCondLst>
                                        </p:cTn>
                                        <p:tgtEl>
                                          <p:spTgt spid="118791"/>
                                        </p:tgtEl>
                                        <p:attrNameLst>
                                          <p:attrName>style.visibility</p:attrName>
                                        </p:attrNameLst>
                                      </p:cBhvr>
                                      <p:to>
                                        <p:strVal val="visible"/>
                                      </p:to>
                                    </p:set>
                                    <p:animEffect transition="in" filter="circle(in)">
                                      <p:cBhvr>
                                        <p:cTn id="15" dur="20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1" grpId="0"/>
      <p:bldP spid="1187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ECF319-EA2C-406A-BF2F-2029692C2AD8}"/>
              </a:ext>
            </a:extLst>
          </p:cNvPr>
          <p:cNvPicPr>
            <a:picLocks noChangeAspect="1"/>
          </p:cNvPicPr>
          <p:nvPr/>
        </p:nvPicPr>
        <p:blipFill>
          <a:blip r:embed="rId2"/>
          <a:stretch>
            <a:fillRect/>
          </a:stretch>
        </p:blipFill>
        <p:spPr>
          <a:xfrm>
            <a:off x="-6311" y="1340768"/>
            <a:ext cx="9144000" cy="43611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a:extLst>
              <a:ext uri="{FF2B5EF4-FFF2-40B4-BE49-F238E27FC236}">
                <a16:creationId xmlns:a16="http://schemas.microsoft.com/office/drawing/2014/main" id="{60FC4BCE-A3AE-4D4A-8885-90EA43EC9639}"/>
              </a:ext>
            </a:extLst>
          </p:cNvPr>
          <p:cNvSpPr txBox="1">
            <a:spLocks noChangeArrowheads="1"/>
          </p:cNvSpPr>
          <p:nvPr/>
        </p:nvSpPr>
        <p:spPr bwMode="auto">
          <a:xfrm>
            <a:off x="683568" y="1208196"/>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mn-ea"/>
                <a:ea typeface="+mn-ea"/>
              </a:rPr>
              <a:t>1.</a:t>
            </a:r>
            <a:r>
              <a:rPr lang="zh-CN" altLang="en-US" sz="2800">
                <a:latin typeface="+mn-ea"/>
                <a:ea typeface="+mn-ea"/>
              </a:rPr>
              <a:t>微波传输</a:t>
            </a:r>
          </a:p>
        </p:txBody>
      </p:sp>
      <p:pic>
        <p:nvPicPr>
          <p:cNvPr id="128009" name="Picture 9" descr="第2章 通信基础1">
            <a:extLst>
              <a:ext uri="{FF2B5EF4-FFF2-40B4-BE49-F238E27FC236}">
                <a16:creationId xmlns:a16="http://schemas.microsoft.com/office/drawing/2014/main" id="{7EF3FE29-6E7E-4CF6-BB7D-B4C12BE04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440" y="4509120"/>
            <a:ext cx="504056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 Box 6">
            <a:extLst>
              <a:ext uri="{FF2B5EF4-FFF2-40B4-BE49-F238E27FC236}">
                <a16:creationId xmlns:a16="http://schemas.microsoft.com/office/drawing/2014/main" id="{84B96630-A5F2-40E9-9A88-698E90CA0D91}"/>
              </a:ext>
            </a:extLst>
          </p:cNvPr>
          <p:cNvSpPr txBox="1">
            <a:spLocks noChangeArrowheads="1"/>
          </p:cNvSpPr>
          <p:nvPr/>
        </p:nvSpPr>
        <p:spPr bwMode="auto">
          <a:xfrm>
            <a:off x="539552" y="3242297"/>
            <a:ext cx="727273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抗干扰能力强：包括人工的和自然的干扰。</a:t>
            </a:r>
          </a:p>
        </p:txBody>
      </p:sp>
      <p:sp>
        <p:nvSpPr>
          <p:cNvPr id="128010" name="Rectangle 10">
            <a:extLst>
              <a:ext uri="{FF2B5EF4-FFF2-40B4-BE49-F238E27FC236}">
                <a16:creationId xmlns:a16="http://schemas.microsoft.com/office/drawing/2014/main" id="{D25670FB-3AB7-47C5-A472-817B11934B47}"/>
              </a:ext>
            </a:extLst>
          </p:cNvPr>
          <p:cNvSpPr>
            <a:spLocks noChangeArrowheads="1"/>
          </p:cNvSpPr>
          <p:nvPr/>
        </p:nvSpPr>
        <p:spPr bwMode="auto">
          <a:xfrm>
            <a:off x="539552" y="1788565"/>
            <a:ext cx="7991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00000"/>
                </a:solidFill>
                <a:latin typeface="+mn-ea"/>
                <a:ea typeface="+mn-ea"/>
              </a:rPr>
              <a:t>微波（</a:t>
            </a:r>
            <a:r>
              <a:rPr kumimoji="1" lang="en-US" altLang="zh-CN" sz="2800" dirty="0">
                <a:solidFill>
                  <a:srgbClr val="C00000"/>
                </a:solidFill>
                <a:latin typeface="+mn-ea"/>
                <a:ea typeface="+mn-ea"/>
              </a:rPr>
              <a:t>Microwave</a:t>
            </a:r>
            <a:r>
              <a:rPr kumimoji="1" lang="zh-CN" altLang="en-US" sz="2800" dirty="0">
                <a:solidFill>
                  <a:srgbClr val="C00000"/>
                </a:solidFill>
                <a:latin typeface="+mn-ea"/>
                <a:ea typeface="+mn-ea"/>
              </a:rPr>
              <a:t>）</a:t>
            </a:r>
            <a:r>
              <a:rPr kumimoji="1" lang="zh-CN" altLang="en-US" sz="2800" dirty="0">
                <a:latin typeface="+mn-ea"/>
                <a:ea typeface="+mn-ea"/>
              </a:rPr>
              <a:t>是一种电磁波，微波射频为</a:t>
            </a:r>
            <a:r>
              <a:rPr kumimoji="1" lang="en-US" altLang="zh-CN" sz="2800" dirty="0">
                <a:latin typeface="+mn-ea"/>
                <a:ea typeface="+mn-ea"/>
              </a:rPr>
              <a:t>300MHz</a:t>
            </a:r>
            <a:r>
              <a:rPr kumimoji="1" lang="zh-CN" altLang="en-US" sz="2800" dirty="0">
                <a:latin typeface="+mn-ea"/>
                <a:ea typeface="+mn-ea"/>
              </a:rPr>
              <a:t>～</a:t>
            </a:r>
            <a:r>
              <a:rPr kumimoji="1" lang="en-US" altLang="zh-CN" sz="2800" dirty="0">
                <a:latin typeface="+mn-ea"/>
                <a:ea typeface="+mn-ea"/>
              </a:rPr>
              <a:t>300GHz</a:t>
            </a:r>
            <a:r>
              <a:rPr kumimoji="1" lang="zh-CN" altLang="en-US" sz="2800" dirty="0">
                <a:latin typeface="+mn-ea"/>
                <a:ea typeface="+mn-ea"/>
              </a:rPr>
              <a:t>，是全部电磁波频谱的一个有限频段。微波一般称为厘米波。微波的特点：</a:t>
            </a:r>
          </a:p>
        </p:txBody>
      </p:sp>
      <p:sp>
        <p:nvSpPr>
          <p:cNvPr id="128011" name="Text Box 11">
            <a:extLst>
              <a:ext uri="{FF2B5EF4-FFF2-40B4-BE49-F238E27FC236}">
                <a16:creationId xmlns:a16="http://schemas.microsoft.com/office/drawing/2014/main" id="{29D646BA-8395-48C9-A510-0A0934F08B37}"/>
              </a:ext>
            </a:extLst>
          </p:cNvPr>
          <p:cNvSpPr txBox="1">
            <a:spLocks noChangeArrowheads="1"/>
          </p:cNvSpPr>
          <p:nvPr/>
        </p:nvSpPr>
        <p:spPr bwMode="auto">
          <a:xfrm>
            <a:off x="539552" y="3875708"/>
            <a:ext cx="561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容量大：有很宽的频率带宽。</a:t>
            </a:r>
          </a:p>
        </p:txBody>
      </p:sp>
      <p:sp>
        <p:nvSpPr>
          <p:cNvPr id="128012" name="Text Box 12">
            <a:extLst>
              <a:ext uri="{FF2B5EF4-FFF2-40B4-BE49-F238E27FC236}">
                <a16:creationId xmlns:a16="http://schemas.microsoft.com/office/drawing/2014/main" id="{31F0D31B-0167-4D78-95A3-9C2E9C6BCF46}"/>
              </a:ext>
            </a:extLst>
          </p:cNvPr>
          <p:cNvSpPr txBox="1">
            <a:spLocks noChangeArrowheads="1"/>
          </p:cNvSpPr>
          <p:nvPr/>
        </p:nvSpPr>
        <p:spPr bwMode="auto">
          <a:xfrm>
            <a:off x="539552" y="4509120"/>
            <a:ext cx="46598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铺设简便，成本较低。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slide(fromBottom)">
                                      <p:cBhvr>
                                        <p:cTn id="7" dur="1000"/>
                                        <p:tgtEl>
                                          <p:spTgt spid="128004"/>
                                        </p:tgtEl>
                                      </p:cBhvr>
                                    </p:animEffect>
                                  </p:childTnLst>
                                </p:cTn>
                              </p:par>
                            </p:childTnLst>
                          </p:cTn>
                        </p:par>
                        <p:par>
                          <p:cTn id="8" fill="hold" nodeType="afterGroup">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128010"/>
                                        </p:tgtEl>
                                        <p:attrNameLst>
                                          <p:attrName>style.visibility</p:attrName>
                                        </p:attrNameLst>
                                      </p:cBhvr>
                                      <p:to>
                                        <p:strVal val="visible"/>
                                      </p:to>
                                    </p:set>
                                    <p:animEffect transition="in" filter="strips(downLeft)">
                                      <p:cBhvr>
                                        <p:cTn id="11" dur="500"/>
                                        <p:tgtEl>
                                          <p:spTgt spid="128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128006"/>
                                        </p:tgtEl>
                                        <p:attrNameLst>
                                          <p:attrName>style.visibility</p:attrName>
                                        </p:attrNameLst>
                                      </p:cBhvr>
                                      <p:to>
                                        <p:strVal val="visible"/>
                                      </p:to>
                                    </p:set>
                                    <p:animEffect transition="in" filter="wheel(4)">
                                      <p:cBhvr>
                                        <p:cTn id="16" dur="2000"/>
                                        <p:tgtEl>
                                          <p:spTgt spid="128006"/>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128011"/>
                                        </p:tgtEl>
                                        <p:attrNameLst>
                                          <p:attrName>style.visibility</p:attrName>
                                        </p:attrNameLst>
                                      </p:cBhvr>
                                      <p:to>
                                        <p:strVal val="visible"/>
                                      </p:to>
                                    </p:set>
                                    <p:animEffect transition="in" filter="wheel(4)">
                                      <p:cBhvr>
                                        <p:cTn id="19" dur="2000"/>
                                        <p:tgtEl>
                                          <p:spTgt spid="128011"/>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128012"/>
                                        </p:tgtEl>
                                        <p:attrNameLst>
                                          <p:attrName>style.visibility</p:attrName>
                                        </p:attrNameLst>
                                      </p:cBhvr>
                                      <p:to>
                                        <p:strVal val="visible"/>
                                      </p:to>
                                    </p:set>
                                    <p:animEffect transition="in" filter="wheel(4)">
                                      <p:cBhvr>
                                        <p:cTn id="22" dur="2000"/>
                                        <p:tgtEl>
                                          <p:spTgt spid="1280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28009"/>
                                        </p:tgtEl>
                                        <p:attrNameLst>
                                          <p:attrName>style.visibility</p:attrName>
                                        </p:attrNameLst>
                                      </p:cBhvr>
                                      <p:to>
                                        <p:strVal val="visible"/>
                                      </p:to>
                                    </p:set>
                                    <p:animEffect transition="in" filter="circle(in)">
                                      <p:cBhvr>
                                        <p:cTn id="27" dur="20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06" grpId="0"/>
      <p:bldP spid="128010" grpId="0"/>
      <p:bldP spid="128011" grpId="0"/>
      <p:bldP spid="1280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Text Box 6">
            <a:extLst>
              <a:ext uri="{FF2B5EF4-FFF2-40B4-BE49-F238E27FC236}">
                <a16:creationId xmlns:a16="http://schemas.microsoft.com/office/drawing/2014/main" id="{573F73B5-FF84-4155-9763-8A3F5876591E}"/>
              </a:ext>
            </a:extLst>
          </p:cNvPr>
          <p:cNvSpPr txBox="1">
            <a:spLocks noChangeArrowheads="1"/>
          </p:cNvSpPr>
          <p:nvPr/>
        </p:nvSpPr>
        <p:spPr bwMode="auto">
          <a:xfrm>
            <a:off x="899592" y="1194435"/>
            <a:ext cx="2736850" cy="523220"/>
          </a:xfrm>
          <a:prstGeom prst="rect">
            <a:avLst/>
          </a:prstGeom>
          <a:noFill/>
          <a:ln w="9525" algn="ctr">
            <a:noFill/>
            <a:miter lim="800000"/>
            <a:headEnd/>
            <a:tailEnd/>
          </a:ln>
        </p:spPr>
        <p:txBody>
          <a:bodyPr>
            <a:spAutoFit/>
          </a:bodyPr>
          <a:lstStyle/>
          <a:p>
            <a:pPr>
              <a:spcBef>
                <a:spcPct val="50000"/>
              </a:spcBef>
              <a:defRPr/>
            </a:pPr>
            <a:r>
              <a:rPr lang="en-US" altLang="zh-CN" sz="2800" dirty="0">
                <a:latin typeface="+mj-ea"/>
                <a:ea typeface="+mj-ea"/>
              </a:rPr>
              <a:t>2.</a:t>
            </a:r>
            <a:r>
              <a:rPr lang="zh-CN" altLang="en-US" sz="2800" dirty="0">
                <a:latin typeface="+mj-ea"/>
                <a:ea typeface="+mj-ea"/>
              </a:rPr>
              <a:t>卫星传输</a:t>
            </a:r>
          </a:p>
        </p:txBody>
      </p:sp>
      <p:sp>
        <p:nvSpPr>
          <p:cNvPr id="129031" name="Text Box 7">
            <a:extLst>
              <a:ext uri="{FF2B5EF4-FFF2-40B4-BE49-F238E27FC236}">
                <a16:creationId xmlns:a16="http://schemas.microsoft.com/office/drawing/2014/main" id="{0039A364-85A4-4DEC-AB46-435F773B2027}"/>
              </a:ext>
            </a:extLst>
          </p:cNvPr>
          <p:cNvSpPr txBox="1">
            <a:spLocks noChangeArrowheads="1"/>
          </p:cNvSpPr>
          <p:nvPr/>
        </p:nvSpPr>
        <p:spPr bwMode="auto">
          <a:xfrm>
            <a:off x="785813" y="1916832"/>
            <a:ext cx="7458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卫星传输是利用通信卫星和卫星地面站构成的一种特殊的微波通信。工作频段在</a:t>
            </a:r>
            <a:r>
              <a:rPr lang="en-US" altLang="zh-CN" sz="2400" dirty="0">
                <a:latin typeface="+mn-ea"/>
                <a:ea typeface="+mn-ea"/>
              </a:rPr>
              <a:t>1GHz</a:t>
            </a:r>
            <a:r>
              <a:rPr lang="zh-CN" altLang="en-US" sz="2400" dirty="0">
                <a:latin typeface="+mn-ea"/>
                <a:ea typeface="+mn-ea"/>
              </a:rPr>
              <a:t>～</a:t>
            </a:r>
            <a:r>
              <a:rPr lang="en-US" altLang="zh-CN" sz="2400" dirty="0">
                <a:latin typeface="+mn-ea"/>
                <a:ea typeface="+mn-ea"/>
              </a:rPr>
              <a:t>30GHz</a:t>
            </a:r>
            <a:r>
              <a:rPr lang="zh-CN" altLang="en-US" sz="2400" dirty="0">
                <a:latin typeface="+mn-ea"/>
                <a:ea typeface="+mn-ea"/>
              </a:rPr>
              <a:t>的范围内。具有的特点包括：</a:t>
            </a:r>
          </a:p>
        </p:txBody>
      </p:sp>
      <p:sp>
        <p:nvSpPr>
          <p:cNvPr id="129032" name="Text Box 8">
            <a:extLst>
              <a:ext uri="{FF2B5EF4-FFF2-40B4-BE49-F238E27FC236}">
                <a16:creationId xmlns:a16="http://schemas.microsoft.com/office/drawing/2014/main" id="{3AB8DAFC-7C9A-44BE-89EC-09C9ABA70FA4}"/>
              </a:ext>
            </a:extLst>
          </p:cNvPr>
          <p:cNvSpPr txBox="1">
            <a:spLocks noChangeArrowheads="1"/>
          </p:cNvSpPr>
          <p:nvPr/>
        </p:nvSpPr>
        <p:spPr bwMode="auto">
          <a:xfrm>
            <a:off x="785813" y="3239512"/>
            <a:ext cx="47148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400" dirty="0">
                <a:latin typeface="+mn-ea"/>
                <a:ea typeface="+mn-ea"/>
              </a:rPr>
              <a:t> </a:t>
            </a:r>
            <a:r>
              <a:rPr lang="zh-CN" altLang="en-US" sz="2400" dirty="0">
                <a:latin typeface="+mn-ea"/>
                <a:ea typeface="+mn-ea"/>
              </a:rPr>
              <a:t>覆盖范围大：凡是在卫星发射的电波所覆盖的范围内的任何两点间都可进行传输。</a:t>
            </a:r>
          </a:p>
          <a:p>
            <a:pPr eaLnBrk="1" hangingPunct="1">
              <a:spcBef>
                <a:spcPct val="50000"/>
              </a:spcBef>
              <a:buFontTx/>
              <a:buChar char="•"/>
            </a:pPr>
            <a:r>
              <a:rPr lang="zh-CN" altLang="en-US" sz="2400" dirty="0">
                <a:latin typeface="+mn-ea"/>
                <a:ea typeface="+mn-ea"/>
              </a:rPr>
              <a:t> 可靠性高：不易受陆地灾害的影响。</a:t>
            </a:r>
          </a:p>
          <a:p>
            <a:pPr eaLnBrk="1" hangingPunct="1">
              <a:spcBef>
                <a:spcPct val="50000"/>
              </a:spcBef>
              <a:buFontTx/>
              <a:buChar char="•"/>
            </a:pPr>
            <a:r>
              <a:rPr lang="zh-CN" altLang="en-US" sz="2400" dirty="0">
                <a:latin typeface="+mn-ea"/>
                <a:ea typeface="+mn-ea"/>
              </a:rPr>
              <a:t> 开通简便、成本低：只要设置地球站电路即可开通。 </a:t>
            </a:r>
          </a:p>
        </p:txBody>
      </p:sp>
      <p:pic>
        <p:nvPicPr>
          <p:cNvPr id="129033" name="Picture 9">
            <a:extLst>
              <a:ext uri="{FF2B5EF4-FFF2-40B4-BE49-F238E27FC236}">
                <a16:creationId xmlns:a16="http://schemas.microsoft.com/office/drawing/2014/main" id="{A00ED606-5A33-4E11-BE80-04DCBEA69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4054475"/>
            <a:ext cx="3321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slide(fromBottom)">
                                      <p:cBhvr>
                                        <p:cTn id="7" dur="1000"/>
                                        <p:tgtEl>
                                          <p:spTgt spid="129030"/>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9031"/>
                                        </p:tgtEl>
                                        <p:attrNameLst>
                                          <p:attrName>style.visibility</p:attrName>
                                        </p:attrNameLst>
                                      </p:cBhvr>
                                      <p:to>
                                        <p:strVal val="visible"/>
                                      </p:to>
                                    </p:set>
                                    <p:animEffect transition="in" filter="wipe(left)">
                                      <p:cBhvr>
                                        <p:cTn id="11" dur="1000"/>
                                        <p:tgtEl>
                                          <p:spTgt spid="1290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129032"/>
                                        </p:tgtEl>
                                        <p:attrNameLst>
                                          <p:attrName>style.visibility</p:attrName>
                                        </p:attrNameLst>
                                      </p:cBhvr>
                                      <p:to>
                                        <p:strVal val="visible"/>
                                      </p:to>
                                    </p:set>
                                    <p:animEffect transition="in" filter="wheel(4)">
                                      <p:cBhvr>
                                        <p:cTn id="16" dur="2000"/>
                                        <p:tgtEl>
                                          <p:spTgt spid="1290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29033"/>
                                        </p:tgtEl>
                                        <p:attrNameLst>
                                          <p:attrName>style.visibility</p:attrName>
                                        </p:attrNameLst>
                                      </p:cBhvr>
                                      <p:to>
                                        <p:strVal val="visible"/>
                                      </p:to>
                                    </p:set>
                                    <p:anim calcmode="lin" valueType="num">
                                      <p:cBhvr>
                                        <p:cTn id="21" dur="1000" fill="hold"/>
                                        <p:tgtEl>
                                          <p:spTgt spid="129033"/>
                                        </p:tgtEl>
                                        <p:attrNameLst>
                                          <p:attrName>ppt_w</p:attrName>
                                        </p:attrNameLst>
                                      </p:cBhvr>
                                      <p:tavLst>
                                        <p:tav tm="0">
                                          <p:val>
                                            <p:strVal val="#ppt_w*0.70"/>
                                          </p:val>
                                        </p:tav>
                                        <p:tav tm="100000">
                                          <p:val>
                                            <p:strVal val="#ppt_w"/>
                                          </p:val>
                                        </p:tav>
                                      </p:tavLst>
                                    </p:anim>
                                    <p:anim calcmode="lin" valueType="num">
                                      <p:cBhvr>
                                        <p:cTn id="22" dur="1000" fill="hold"/>
                                        <p:tgtEl>
                                          <p:spTgt spid="129033"/>
                                        </p:tgtEl>
                                        <p:attrNameLst>
                                          <p:attrName>ppt_h</p:attrName>
                                        </p:attrNameLst>
                                      </p:cBhvr>
                                      <p:tavLst>
                                        <p:tav tm="0">
                                          <p:val>
                                            <p:strVal val="#ppt_h"/>
                                          </p:val>
                                        </p:tav>
                                        <p:tav tm="100000">
                                          <p:val>
                                            <p:strVal val="#ppt_h"/>
                                          </p:val>
                                        </p:tav>
                                      </p:tavLst>
                                    </p:anim>
                                    <p:animEffect transition="in" filter="fade">
                                      <p:cBhvr>
                                        <p:cTn id="23" dur="1000"/>
                                        <p:tgtEl>
                                          <p:spTgt spid="12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p:bldP spid="129031" grpId="0"/>
      <p:bldP spid="1290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a:extLst>
              <a:ext uri="{FF2B5EF4-FFF2-40B4-BE49-F238E27FC236}">
                <a16:creationId xmlns:a16="http://schemas.microsoft.com/office/drawing/2014/main" id="{F48EE40D-BC9F-47ED-8B9D-0DE0D243FEFF}"/>
              </a:ext>
            </a:extLst>
          </p:cNvPr>
          <p:cNvSpPr txBox="1">
            <a:spLocks noChangeArrowheads="1"/>
          </p:cNvSpPr>
          <p:nvPr/>
        </p:nvSpPr>
        <p:spPr bwMode="auto">
          <a:xfrm>
            <a:off x="782638" y="1346672"/>
            <a:ext cx="2663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solidFill>
                  <a:srgbClr val="C00000"/>
                </a:solidFill>
              </a:rPr>
              <a:t>同步地球卫星：</a:t>
            </a:r>
          </a:p>
        </p:txBody>
      </p:sp>
      <p:sp>
        <p:nvSpPr>
          <p:cNvPr id="141315" name="Text Box 5">
            <a:extLst>
              <a:ext uri="{FF2B5EF4-FFF2-40B4-BE49-F238E27FC236}">
                <a16:creationId xmlns:a16="http://schemas.microsoft.com/office/drawing/2014/main" id="{0810414A-D874-4600-93BB-6D1BB4B34830}"/>
              </a:ext>
            </a:extLst>
          </p:cNvPr>
          <p:cNvSpPr txBox="1">
            <a:spLocks noChangeArrowheads="1"/>
          </p:cNvSpPr>
          <p:nvPr/>
        </p:nvSpPr>
        <p:spPr bwMode="auto">
          <a:xfrm>
            <a:off x="782638" y="2105509"/>
            <a:ext cx="8312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处于地球赤道上空约</a:t>
            </a:r>
            <a:r>
              <a:rPr lang="en-US" altLang="zh-CN" sz="2400" dirty="0">
                <a:latin typeface="+mn-ea"/>
                <a:ea typeface="+mn-ea"/>
              </a:rPr>
              <a:t>36000Km</a:t>
            </a:r>
            <a:r>
              <a:rPr lang="zh-CN" altLang="en-US" sz="2400" dirty="0">
                <a:latin typeface="+mn-ea"/>
                <a:ea typeface="+mn-ea"/>
              </a:rPr>
              <a:t>的地方，有一个与地球同步的轨道。在该轨道上运行的卫星就称为地球同步卫星。</a:t>
            </a:r>
          </a:p>
        </p:txBody>
      </p:sp>
      <p:sp>
        <p:nvSpPr>
          <p:cNvPr id="141316" name="Text Box 6">
            <a:extLst>
              <a:ext uri="{FF2B5EF4-FFF2-40B4-BE49-F238E27FC236}">
                <a16:creationId xmlns:a16="http://schemas.microsoft.com/office/drawing/2014/main" id="{1497E476-1897-4CC8-85B9-0C629DD60534}"/>
              </a:ext>
            </a:extLst>
          </p:cNvPr>
          <p:cNvSpPr txBox="1">
            <a:spLocks noChangeArrowheads="1"/>
          </p:cNvSpPr>
          <p:nvPr/>
        </p:nvSpPr>
        <p:spPr bwMode="auto">
          <a:xfrm>
            <a:off x="782638" y="3115906"/>
            <a:ext cx="4857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同步卫星绕行地球一周的时间为</a:t>
            </a:r>
            <a:r>
              <a:rPr lang="en-US" altLang="zh-CN" sz="2400" dirty="0">
                <a:latin typeface="+mn-ea"/>
                <a:ea typeface="+mn-ea"/>
              </a:rPr>
              <a:t>23</a:t>
            </a:r>
            <a:r>
              <a:rPr lang="zh-CN" altLang="en-US" sz="2400" dirty="0">
                <a:latin typeface="+mn-ea"/>
                <a:ea typeface="+mn-ea"/>
              </a:rPr>
              <a:t>小时</a:t>
            </a:r>
            <a:r>
              <a:rPr lang="en-US" altLang="zh-CN" sz="2400" dirty="0">
                <a:latin typeface="+mn-ea"/>
                <a:ea typeface="+mn-ea"/>
              </a:rPr>
              <a:t>56</a:t>
            </a:r>
            <a:r>
              <a:rPr lang="zh-CN" altLang="en-US" sz="2400" dirty="0">
                <a:latin typeface="+mn-ea"/>
                <a:ea typeface="+mn-ea"/>
              </a:rPr>
              <a:t>分</a:t>
            </a:r>
            <a:r>
              <a:rPr lang="en-US" altLang="zh-CN" sz="2400" dirty="0">
                <a:latin typeface="+mn-ea"/>
                <a:ea typeface="+mn-ea"/>
              </a:rPr>
              <a:t>4</a:t>
            </a:r>
            <a:r>
              <a:rPr lang="zh-CN" altLang="en-US" sz="2400" dirty="0">
                <a:latin typeface="+mn-ea"/>
                <a:ea typeface="+mn-ea"/>
              </a:rPr>
              <a:t>秒，与地球的自转时间基本相等。因此，与地面处于相对静止状态。 </a:t>
            </a:r>
          </a:p>
        </p:txBody>
      </p:sp>
      <p:sp>
        <p:nvSpPr>
          <p:cNvPr id="141317" name="Text Box 7">
            <a:extLst>
              <a:ext uri="{FF2B5EF4-FFF2-40B4-BE49-F238E27FC236}">
                <a16:creationId xmlns:a16="http://schemas.microsoft.com/office/drawing/2014/main" id="{5E06DE94-60F8-4955-92A8-F67A5413AB9E}"/>
              </a:ext>
            </a:extLst>
          </p:cNvPr>
          <p:cNvSpPr txBox="1">
            <a:spLocks noChangeArrowheads="1"/>
          </p:cNvSpPr>
          <p:nvPr/>
        </p:nvSpPr>
        <p:spPr bwMode="auto">
          <a:xfrm>
            <a:off x="782638" y="4797425"/>
            <a:ext cx="4786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理论上，只要在赤道上空部署三颗同步卫星就可以覆盖除两极以外的所有地方。</a:t>
            </a:r>
          </a:p>
        </p:txBody>
      </p:sp>
      <p:pic>
        <p:nvPicPr>
          <p:cNvPr id="141318" name="Picture 10" descr="11952989644141232">
            <a:extLst>
              <a:ext uri="{FF2B5EF4-FFF2-40B4-BE49-F238E27FC236}">
                <a16:creationId xmlns:a16="http://schemas.microsoft.com/office/drawing/2014/main" id="{80C6B70F-A7F1-4A5A-ADFC-AD73ACC47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8" y="3360738"/>
            <a:ext cx="27146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slide(fromBottom)">
                                      <p:cBhvr>
                                        <p:cTn id="7" dur="5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1315"/>
                                        </p:tgtEl>
                                        <p:attrNameLst>
                                          <p:attrName>style.visibility</p:attrName>
                                        </p:attrNameLst>
                                      </p:cBhvr>
                                      <p:to>
                                        <p:strVal val="visible"/>
                                      </p:to>
                                    </p:set>
                                    <p:animEffect transition="in" filter="diamond(in)">
                                      <p:cBhvr>
                                        <p:cTn id="12" dur="2000"/>
                                        <p:tgtEl>
                                          <p:spTgt spid="141315"/>
                                        </p:tgtEl>
                                      </p:cBhvr>
                                    </p:animEffect>
                                  </p:childTnLst>
                                </p:cTn>
                              </p:par>
                            </p:childTnLst>
                          </p:cTn>
                        </p:par>
                        <p:par>
                          <p:cTn id="13" fill="hold" nodeType="afterGroup">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141316"/>
                                        </p:tgtEl>
                                        <p:attrNameLst>
                                          <p:attrName>style.visibility</p:attrName>
                                        </p:attrNameLst>
                                      </p:cBhvr>
                                      <p:to>
                                        <p:strVal val="visible"/>
                                      </p:to>
                                    </p:set>
                                    <p:animEffect transition="in" filter="box(in)">
                                      <p:cBhvr>
                                        <p:cTn id="16" dur="500"/>
                                        <p:tgtEl>
                                          <p:spTgt spid="1413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checkerboard(across)">
                                      <p:cBhvr>
                                        <p:cTn id="21" dur="500"/>
                                        <p:tgtEl>
                                          <p:spTgt spid="1413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41318"/>
                                        </p:tgtEl>
                                        <p:attrNameLst>
                                          <p:attrName>style.visibility</p:attrName>
                                        </p:attrNameLst>
                                      </p:cBhvr>
                                      <p:to>
                                        <p:strVal val="visible"/>
                                      </p:to>
                                    </p:set>
                                    <p:animEffect transition="in" filter="fade">
                                      <p:cBhvr>
                                        <p:cTn id="26" dur="20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P spid="141316" grpId="0"/>
      <p:bldP spid="1413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7" name="Picture 5" descr="低轨道卫星">
            <a:hlinkClick r:id="rId2" tooltip="点击查看原图"/>
            <a:extLst>
              <a:ext uri="{FF2B5EF4-FFF2-40B4-BE49-F238E27FC236}">
                <a16:creationId xmlns:a16="http://schemas.microsoft.com/office/drawing/2014/main" id="{77CF212B-754C-4A6B-A9C5-B912ED18775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414337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Text Box 6">
            <a:extLst>
              <a:ext uri="{FF2B5EF4-FFF2-40B4-BE49-F238E27FC236}">
                <a16:creationId xmlns:a16="http://schemas.microsoft.com/office/drawing/2014/main" id="{021EDBCB-D3CB-4783-B176-416DA17ABF07}"/>
              </a:ext>
            </a:extLst>
          </p:cNvPr>
          <p:cNvSpPr txBox="1">
            <a:spLocks noChangeArrowheads="1"/>
          </p:cNvSpPr>
          <p:nvPr/>
        </p:nvSpPr>
        <p:spPr bwMode="auto">
          <a:xfrm>
            <a:off x="714375" y="1427095"/>
            <a:ext cx="27352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solidFill>
                  <a:srgbClr val="C00000"/>
                </a:solidFill>
              </a:rPr>
              <a:t>低轨道卫星：</a:t>
            </a:r>
          </a:p>
        </p:txBody>
      </p:sp>
      <p:sp>
        <p:nvSpPr>
          <p:cNvPr id="131079" name="Text Box 7">
            <a:extLst>
              <a:ext uri="{FF2B5EF4-FFF2-40B4-BE49-F238E27FC236}">
                <a16:creationId xmlns:a16="http://schemas.microsoft.com/office/drawing/2014/main" id="{868B183B-92A6-4045-AEF7-BB7530AA6DE5}"/>
              </a:ext>
            </a:extLst>
          </p:cNvPr>
          <p:cNvSpPr txBox="1">
            <a:spLocks noChangeArrowheads="1"/>
          </p:cNvSpPr>
          <p:nvPr/>
        </p:nvSpPr>
        <p:spPr bwMode="auto">
          <a:xfrm>
            <a:off x="714375" y="2340204"/>
            <a:ext cx="73136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低轨道移动卫星通信系统是</a:t>
            </a:r>
            <a:r>
              <a:rPr lang="en-US" altLang="zh-CN" sz="2400" dirty="0">
                <a:latin typeface="+mn-ea"/>
                <a:ea typeface="+mn-ea"/>
              </a:rPr>
              <a:t>80</a:t>
            </a:r>
            <a:r>
              <a:rPr lang="zh-CN" altLang="en-US" sz="2400" dirty="0">
                <a:latin typeface="+mn-ea"/>
                <a:ea typeface="+mn-ea"/>
              </a:rPr>
              <a:t>年代后期提出的，是目前移动卫星通信发展的一大热 点。低轨道系统的轨道很低，一般为</a:t>
            </a:r>
            <a:r>
              <a:rPr lang="en-US" altLang="zh-CN" sz="2400" dirty="0">
                <a:latin typeface="+mn-ea"/>
                <a:ea typeface="+mn-ea"/>
              </a:rPr>
              <a:t>500km-2000km</a:t>
            </a:r>
            <a:r>
              <a:rPr lang="zh-CN" altLang="en-US" sz="2400" dirty="0">
                <a:latin typeface="+mn-ea"/>
                <a:ea typeface="+mn-ea"/>
              </a:rPr>
              <a:t>，信号的路径衰耗极小，信号时延极短，能有效的频率复用。</a:t>
            </a:r>
          </a:p>
        </p:txBody>
      </p:sp>
      <p:sp>
        <p:nvSpPr>
          <p:cNvPr id="131080" name="Rectangle 8">
            <a:extLst>
              <a:ext uri="{FF2B5EF4-FFF2-40B4-BE49-F238E27FC236}">
                <a16:creationId xmlns:a16="http://schemas.microsoft.com/office/drawing/2014/main" id="{DB720CC1-A723-4FA3-BCCC-FC31200EB6EC}"/>
              </a:ext>
            </a:extLst>
          </p:cNvPr>
          <p:cNvSpPr>
            <a:spLocks noChangeArrowheads="1"/>
          </p:cNvSpPr>
          <p:nvPr/>
        </p:nvSpPr>
        <p:spPr bwMode="auto">
          <a:xfrm>
            <a:off x="714375" y="4164714"/>
            <a:ext cx="559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mn-ea"/>
                <a:ea typeface="+mn-ea"/>
              </a:rPr>
              <a:t>摩托罗拉公司的“铱”系统（已破产） </a:t>
            </a:r>
          </a:p>
        </p:txBody>
      </p:sp>
      <p:sp>
        <p:nvSpPr>
          <p:cNvPr id="131081" name="Rectangle 9">
            <a:extLst>
              <a:ext uri="{FF2B5EF4-FFF2-40B4-BE49-F238E27FC236}">
                <a16:creationId xmlns:a16="http://schemas.microsoft.com/office/drawing/2014/main" id="{95E2A2D7-ED74-4965-8BF8-F2A59EC5757C}"/>
              </a:ext>
            </a:extLst>
          </p:cNvPr>
          <p:cNvSpPr>
            <a:spLocks noChangeArrowheads="1"/>
          </p:cNvSpPr>
          <p:nvPr/>
        </p:nvSpPr>
        <p:spPr bwMode="auto">
          <a:xfrm>
            <a:off x="714375" y="4881229"/>
            <a:ext cx="559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美国劳拉公司和高通公司的“全球星” </a:t>
            </a:r>
          </a:p>
        </p:txBody>
      </p:sp>
      <p:sp>
        <p:nvSpPr>
          <p:cNvPr id="7" name="Rectangle 9">
            <a:extLst>
              <a:ext uri="{FF2B5EF4-FFF2-40B4-BE49-F238E27FC236}">
                <a16:creationId xmlns:a16="http://schemas.microsoft.com/office/drawing/2014/main" id="{DDA55A72-9395-46A3-B7CD-237DE1FCDB5C}"/>
              </a:ext>
            </a:extLst>
          </p:cNvPr>
          <p:cNvSpPr>
            <a:spLocks noChangeArrowheads="1"/>
          </p:cNvSpPr>
          <p:nvPr/>
        </p:nvSpPr>
        <p:spPr bwMode="auto">
          <a:xfrm>
            <a:off x="710110" y="5597744"/>
            <a:ext cx="4980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美国太空探索技术公司的“星链”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slide(fromBottom)">
                                      <p:cBhvr>
                                        <p:cTn id="7" dur="1000"/>
                                        <p:tgtEl>
                                          <p:spTgt spid="131078"/>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131079"/>
                                        </p:tgtEl>
                                        <p:attrNameLst>
                                          <p:attrName>style.visibility</p:attrName>
                                        </p:attrNameLst>
                                      </p:cBhvr>
                                      <p:to>
                                        <p:strVal val="visible"/>
                                      </p:to>
                                    </p:set>
                                    <p:animEffect transition="in" filter="wheel(4)">
                                      <p:cBhvr>
                                        <p:cTn id="11" dur="2000"/>
                                        <p:tgtEl>
                                          <p:spTgt spid="1310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nodeType="clickEffect">
                                  <p:stCondLst>
                                    <p:cond delay="0"/>
                                  </p:stCondLst>
                                  <p:childTnLst>
                                    <p:set>
                                      <p:cBhvr>
                                        <p:cTn id="15" dur="1" fill="hold">
                                          <p:stCondLst>
                                            <p:cond delay="0"/>
                                          </p:stCondLst>
                                        </p:cTn>
                                        <p:tgtEl>
                                          <p:spTgt spid="131077"/>
                                        </p:tgtEl>
                                        <p:attrNameLst>
                                          <p:attrName>style.visibility</p:attrName>
                                        </p:attrNameLst>
                                      </p:cBhvr>
                                      <p:to>
                                        <p:strVal val="visible"/>
                                      </p:to>
                                    </p:set>
                                    <p:anim calcmode="lin" valueType="num">
                                      <p:cBhvr>
                                        <p:cTn id="16" dur="1000" fill="hold"/>
                                        <p:tgtEl>
                                          <p:spTgt spid="131077"/>
                                        </p:tgtEl>
                                        <p:attrNameLst>
                                          <p:attrName>ppt_w</p:attrName>
                                        </p:attrNameLst>
                                      </p:cBhvr>
                                      <p:tavLst>
                                        <p:tav tm="0">
                                          <p:val>
                                            <p:strVal val="#ppt_w*0.70"/>
                                          </p:val>
                                        </p:tav>
                                        <p:tav tm="100000">
                                          <p:val>
                                            <p:strVal val="#ppt_w"/>
                                          </p:val>
                                        </p:tav>
                                      </p:tavLst>
                                    </p:anim>
                                    <p:anim calcmode="lin" valueType="num">
                                      <p:cBhvr>
                                        <p:cTn id="17" dur="1000" fill="hold"/>
                                        <p:tgtEl>
                                          <p:spTgt spid="131077"/>
                                        </p:tgtEl>
                                        <p:attrNameLst>
                                          <p:attrName>ppt_h</p:attrName>
                                        </p:attrNameLst>
                                      </p:cBhvr>
                                      <p:tavLst>
                                        <p:tav tm="0">
                                          <p:val>
                                            <p:strVal val="#ppt_h"/>
                                          </p:val>
                                        </p:tav>
                                        <p:tav tm="100000">
                                          <p:val>
                                            <p:strVal val="#ppt_h"/>
                                          </p:val>
                                        </p:tav>
                                      </p:tavLst>
                                    </p:anim>
                                    <p:animEffect transition="in" filter="fade">
                                      <p:cBhvr>
                                        <p:cTn id="18" dur="1000"/>
                                        <p:tgtEl>
                                          <p:spTgt spid="1310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31080"/>
                                        </p:tgtEl>
                                        <p:attrNameLst>
                                          <p:attrName>style.visibility</p:attrName>
                                        </p:attrNameLst>
                                      </p:cBhvr>
                                      <p:to>
                                        <p:strVal val="visible"/>
                                      </p:to>
                                    </p:set>
                                    <p:animEffect transition="in" filter="strips(downLeft)">
                                      <p:cBhvr>
                                        <p:cTn id="23" dur="1000"/>
                                        <p:tgtEl>
                                          <p:spTgt spid="13108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1081"/>
                                        </p:tgtEl>
                                        <p:attrNameLst>
                                          <p:attrName>style.visibility</p:attrName>
                                        </p:attrNameLst>
                                      </p:cBhvr>
                                      <p:to>
                                        <p:strVal val="visible"/>
                                      </p:to>
                                    </p:set>
                                    <p:animEffect transition="in" filter="blinds(horizontal)">
                                      <p:cBhvr>
                                        <p:cTn id="26" dur="1000"/>
                                        <p:tgtEl>
                                          <p:spTgt spid="13108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P spid="131079" grpId="0"/>
      <p:bldP spid="131080" grpId="0"/>
      <p:bldP spid="131081"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BC4B22F-C3BA-4D2F-9D28-723A2744EEA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3.1.3 </a:t>
            </a:r>
            <a:r>
              <a:rPr lang="zh-CN" altLang="en-US" dirty="0"/>
              <a:t>数据传输方式</a:t>
            </a:r>
          </a:p>
        </p:txBody>
      </p:sp>
      <p:sp>
        <p:nvSpPr>
          <p:cNvPr id="134148" name="Text Box 4">
            <a:extLst>
              <a:ext uri="{FF2B5EF4-FFF2-40B4-BE49-F238E27FC236}">
                <a16:creationId xmlns:a16="http://schemas.microsoft.com/office/drawing/2014/main" id="{97CB67B7-DD81-4721-9B6F-47364F267F74}"/>
              </a:ext>
            </a:extLst>
          </p:cNvPr>
          <p:cNvSpPr txBox="1">
            <a:spLocks noChangeArrowheads="1"/>
          </p:cNvSpPr>
          <p:nvPr/>
        </p:nvSpPr>
        <p:spPr bwMode="auto">
          <a:xfrm>
            <a:off x="828155" y="1439590"/>
            <a:ext cx="712787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在数字通信系统中，数据的传输方式也决定了通信系统的效率。这里主要讨论以下一些方式：</a:t>
            </a:r>
          </a:p>
        </p:txBody>
      </p:sp>
      <p:sp>
        <p:nvSpPr>
          <p:cNvPr id="134149" name="Text Box 5">
            <a:extLst>
              <a:ext uri="{FF2B5EF4-FFF2-40B4-BE49-F238E27FC236}">
                <a16:creationId xmlns:a16="http://schemas.microsoft.com/office/drawing/2014/main" id="{6A2053E5-0395-4F23-A3FE-6C4ADDDA0B3C}"/>
              </a:ext>
            </a:extLst>
          </p:cNvPr>
          <p:cNvSpPr txBox="1">
            <a:spLocks noChangeArrowheads="1"/>
          </p:cNvSpPr>
          <p:nvPr/>
        </p:nvSpPr>
        <p:spPr bwMode="auto">
          <a:xfrm>
            <a:off x="847205" y="3371577"/>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串行与并行方式</a:t>
            </a:r>
          </a:p>
        </p:txBody>
      </p:sp>
      <p:sp>
        <p:nvSpPr>
          <p:cNvPr id="134150" name="Text Box 6">
            <a:extLst>
              <a:ext uri="{FF2B5EF4-FFF2-40B4-BE49-F238E27FC236}">
                <a16:creationId xmlns:a16="http://schemas.microsoft.com/office/drawing/2014/main" id="{8F18E645-5650-47AC-8322-3DA8F5AAE7A7}"/>
              </a:ext>
            </a:extLst>
          </p:cNvPr>
          <p:cNvSpPr txBox="1">
            <a:spLocks noChangeArrowheads="1"/>
          </p:cNvSpPr>
          <p:nvPr/>
        </p:nvSpPr>
        <p:spPr bwMode="auto">
          <a:xfrm>
            <a:off x="4447655" y="3371577"/>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同步与异步方式</a:t>
            </a:r>
          </a:p>
        </p:txBody>
      </p:sp>
      <p:sp>
        <p:nvSpPr>
          <p:cNvPr id="134151" name="Text Box 7">
            <a:extLst>
              <a:ext uri="{FF2B5EF4-FFF2-40B4-BE49-F238E27FC236}">
                <a16:creationId xmlns:a16="http://schemas.microsoft.com/office/drawing/2014/main" id="{FA9A04A3-973E-4E60-92F0-FCA676882A40}"/>
              </a:ext>
            </a:extLst>
          </p:cNvPr>
          <p:cNvSpPr txBox="1">
            <a:spLocks noChangeArrowheads="1"/>
          </p:cNvSpPr>
          <p:nvPr/>
        </p:nvSpPr>
        <p:spPr bwMode="auto">
          <a:xfrm>
            <a:off x="847205" y="4092302"/>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单工、半双工与双工方式</a:t>
            </a:r>
          </a:p>
        </p:txBody>
      </p:sp>
      <p:sp>
        <p:nvSpPr>
          <p:cNvPr id="134152" name="Text Box 8">
            <a:extLst>
              <a:ext uri="{FF2B5EF4-FFF2-40B4-BE49-F238E27FC236}">
                <a16:creationId xmlns:a16="http://schemas.microsoft.com/office/drawing/2014/main" id="{A8BCD39A-8202-4569-8B78-3CF0FE1D3E96}"/>
              </a:ext>
            </a:extLst>
          </p:cNvPr>
          <p:cNvSpPr txBox="1">
            <a:spLocks noChangeArrowheads="1"/>
          </p:cNvSpPr>
          <p:nvPr/>
        </p:nvSpPr>
        <p:spPr bwMode="auto">
          <a:xfrm>
            <a:off x="899592" y="4797152"/>
            <a:ext cx="7056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在实际应用中，这些不同的方式会根据需要混合使用。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strips(downLeft)">
                                      <p:cBhvr>
                                        <p:cTn id="7" dur="10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 calcmode="lin" valueType="num">
                                      <p:cBhvr>
                                        <p:cTn id="12" dur="1000" fill="hold"/>
                                        <p:tgtEl>
                                          <p:spTgt spid="134149"/>
                                        </p:tgtEl>
                                        <p:attrNameLst>
                                          <p:attrName>ppt_w</p:attrName>
                                        </p:attrNameLst>
                                      </p:cBhvr>
                                      <p:tavLst>
                                        <p:tav tm="0">
                                          <p:val>
                                            <p:strVal val="#ppt_w*0.70"/>
                                          </p:val>
                                        </p:tav>
                                        <p:tav tm="100000">
                                          <p:val>
                                            <p:strVal val="#ppt_w"/>
                                          </p:val>
                                        </p:tav>
                                      </p:tavLst>
                                    </p:anim>
                                    <p:anim calcmode="lin" valueType="num">
                                      <p:cBhvr>
                                        <p:cTn id="13" dur="1000" fill="hold"/>
                                        <p:tgtEl>
                                          <p:spTgt spid="134149"/>
                                        </p:tgtEl>
                                        <p:attrNameLst>
                                          <p:attrName>ppt_h</p:attrName>
                                        </p:attrNameLst>
                                      </p:cBhvr>
                                      <p:tavLst>
                                        <p:tav tm="0">
                                          <p:val>
                                            <p:strVal val="#ppt_h"/>
                                          </p:val>
                                        </p:tav>
                                        <p:tav tm="100000">
                                          <p:val>
                                            <p:strVal val="#ppt_h"/>
                                          </p:val>
                                        </p:tav>
                                      </p:tavLst>
                                    </p:anim>
                                    <p:animEffect transition="in" filter="fade">
                                      <p:cBhvr>
                                        <p:cTn id="14" dur="1000"/>
                                        <p:tgtEl>
                                          <p:spTgt spid="13414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4150"/>
                                        </p:tgtEl>
                                        <p:attrNameLst>
                                          <p:attrName>style.visibility</p:attrName>
                                        </p:attrNameLst>
                                      </p:cBhvr>
                                      <p:to>
                                        <p:strVal val="visible"/>
                                      </p:to>
                                    </p:set>
                                    <p:anim calcmode="lin" valueType="num">
                                      <p:cBhvr>
                                        <p:cTn id="17" dur="1000" fill="hold"/>
                                        <p:tgtEl>
                                          <p:spTgt spid="134150"/>
                                        </p:tgtEl>
                                        <p:attrNameLst>
                                          <p:attrName>ppt_w</p:attrName>
                                        </p:attrNameLst>
                                      </p:cBhvr>
                                      <p:tavLst>
                                        <p:tav tm="0">
                                          <p:val>
                                            <p:strVal val="#ppt_w*0.7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animEffect transition="in" filter="fade">
                                      <p:cBhvr>
                                        <p:cTn id="19" dur="1000"/>
                                        <p:tgtEl>
                                          <p:spTgt spid="13415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4151"/>
                                        </p:tgtEl>
                                        <p:attrNameLst>
                                          <p:attrName>style.visibility</p:attrName>
                                        </p:attrNameLst>
                                      </p:cBhvr>
                                      <p:to>
                                        <p:strVal val="visible"/>
                                      </p:to>
                                    </p:set>
                                    <p:anim calcmode="lin" valueType="num">
                                      <p:cBhvr>
                                        <p:cTn id="22" dur="1000" fill="hold"/>
                                        <p:tgtEl>
                                          <p:spTgt spid="134151"/>
                                        </p:tgtEl>
                                        <p:attrNameLst>
                                          <p:attrName>ppt_w</p:attrName>
                                        </p:attrNameLst>
                                      </p:cBhvr>
                                      <p:tavLst>
                                        <p:tav tm="0">
                                          <p:val>
                                            <p:strVal val="#ppt_w*0.70"/>
                                          </p:val>
                                        </p:tav>
                                        <p:tav tm="100000">
                                          <p:val>
                                            <p:strVal val="#ppt_w"/>
                                          </p:val>
                                        </p:tav>
                                      </p:tavLst>
                                    </p:anim>
                                    <p:anim calcmode="lin" valueType="num">
                                      <p:cBhvr>
                                        <p:cTn id="23" dur="1000" fill="hold"/>
                                        <p:tgtEl>
                                          <p:spTgt spid="134151"/>
                                        </p:tgtEl>
                                        <p:attrNameLst>
                                          <p:attrName>ppt_h</p:attrName>
                                        </p:attrNameLst>
                                      </p:cBhvr>
                                      <p:tavLst>
                                        <p:tav tm="0">
                                          <p:val>
                                            <p:strVal val="#ppt_h"/>
                                          </p:val>
                                        </p:tav>
                                        <p:tav tm="100000">
                                          <p:val>
                                            <p:strVal val="#ppt_h"/>
                                          </p:val>
                                        </p:tav>
                                      </p:tavLst>
                                    </p:anim>
                                    <p:animEffect transition="in" filter="fade">
                                      <p:cBhvr>
                                        <p:cTn id="24" dur="1000"/>
                                        <p:tgtEl>
                                          <p:spTgt spid="1341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34152"/>
                                        </p:tgtEl>
                                        <p:attrNameLst>
                                          <p:attrName>style.visibility</p:attrName>
                                        </p:attrNameLst>
                                      </p:cBhvr>
                                      <p:to>
                                        <p:strVal val="visible"/>
                                      </p:to>
                                    </p:set>
                                    <p:animEffect transition="in" filter="wheel(4)">
                                      <p:cBhvr>
                                        <p:cTn id="29" dur="2000"/>
                                        <p:tgtEl>
                                          <p:spTgt spid="13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P spid="134151" grpId="0"/>
      <p:bldP spid="134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a:extLst>
              <a:ext uri="{FF2B5EF4-FFF2-40B4-BE49-F238E27FC236}">
                <a16:creationId xmlns:a16="http://schemas.microsoft.com/office/drawing/2014/main" id="{CBF4A8F7-6C9F-4208-B44A-B8406A2F1F8C}"/>
              </a:ext>
            </a:extLst>
          </p:cNvPr>
          <p:cNvSpPr txBox="1">
            <a:spLocks noChangeArrowheads="1"/>
          </p:cNvSpPr>
          <p:nvPr/>
        </p:nvSpPr>
        <p:spPr bwMode="auto">
          <a:xfrm>
            <a:off x="890067" y="1047721"/>
            <a:ext cx="6913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mn-ea"/>
                <a:ea typeface="+mn-ea"/>
              </a:rPr>
              <a:t>2.</a:t>
            </a:r>
            <a:r>
              <a:rPr lang="zh-CN" altLang="en-US" sz="2800">
                <a:latin typeface="+mn-ea"/>
                <a:ea typeface="+mn-ea"/>
              </a:rPr>
              <a:t>信号</a:t>
            </a:r>
            <a:r>
              <a:rPr kumimoji="1" lang="zh-CN" altLang="en-US" sz="2800" b="1">
                <a:latin typeface="+mn-ea"/>
                <a:ea typeface="+mn-ea"/>
              </a:rPr>
              <a:t>（</a:t>
            </a:r>
            <a:r>
              <a:rPr kumimoji="1" lang="en-US" altLang="zh-CN" sz="2800" b="1">
                <a:latin typeface="+mn-ea"/>
                <a:ea typeface="+mn-ea"/>
              </a:rPr>
              <a:t>signal</a:t>
            </a:r>
            <a:r>
              <a:rPr kumimoji="1" lang="zh-CN" altLang="en-US" sz="2800" b="1">
                <a:latin typeface="+mn-ea"/>
                <a:ea typeface="+mn-ea"/>
              </a:rPr>
              <a:t>）</a:t>
            </a:r>
            <a:r>
              <a:rPr kumimoji="1" lang="en-US" altLang="zh-CN" sz="2800" b="1">
                <a:latin typeface="+mn-ea"/>
                <a:ea typeface="+mn-ea"/>
              </a:rPr>
              <a:t>:</a:t>
            </a:r>
          </a:p>
        </p:txBody>
      </p:sp>
      <p:sp>
        <p:nvSpPr>
          <p:cNvPr id="37895" name="Rectangle 7">
            <a:extLst>
              <a:ext uri="{FF2B5EF4-FFF2-40B4-BE49-F238E27FC236}">
                <a16:creationId xmlns:a16="http://schemas.microsoft.com/office/drawing/2014/main" id="{33DEF4F3-3766-44F3-BBC3-96959EB7EFF3}"/>
              </a:ext>
            </a:extLst>
          </p:cNvPr>
          <p:cNvSpPr>
            <a:spLocks noChangeArrowheads="1"/>
          </p:cNvSpPr>
          <p:nvPr/>
        </p:nvSpPr>
        <p:spPr bwMode="auto">
          <a:xfrm>
            <a:off x="894830" y="2611408"/>
            <a:ext cx="8353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模拟信号：</a:t>
            </a:r>
            <a:r>
              <a:rPr lang="zh-CN" altLang="en-US" sz="2800" dirty="0">
                <a:latin typeface="+mn-ea"/>
                <a:ea typeface="+mn-ea"/>
              </a:rPr>
              <a:t>指幅度随时间作连续变化的信号。</a:t>
            </a:r>
          </a:p>
        </p:txBody>
      </p:sp>
      <p:sp>
        <p:nvSpPr>
          <p:cNvPr id="37897" name="Rectangle 9">
            <a:extLst>
              <a:ext uri="{FF2B5EF4-FFF2-40B4-BE49-F238E27FC236}">
                <a16:creationId xmlns:a16="http://schemas.microsoft.com/office/drawing/2014/main" id="{3A7AF024-6D7B-475B-AC32-C0F414D87034}"/>
              </a:ext>
            </a:extLst>
          </p:cNvPr>
          <p:cNvSpPr>
            <a:spLocks noChangeArrowheads="1"/>
          </p:cNvSpPr>
          <p:nvPr/>
        </p:nvSpPr>
        <p:spPr bwMode="auto">
          <a:xfrm>
            <a:off x="899592" y="3267046"/>
            <a:ext cx="79200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a:latin typeface="+mn-ea"/>
                <a:ea typeface="+mn-ea"/>
              </a:rPr>
              <a:t> </a:t>
            </a:r>
            <a:r>
              <a:rPr kumimoji="1" lang="zh-CN" altLang="en-US" sz="2800">
                <a:latin typeface="+mn-ea"/>
                <a:ea typeface="+mn-ea"/>
              </a:rPr>
              <a:t>数字信号：</a:t>
            </a:r>
            <a:r>
              <a:rPr lang="zh-CN" altLang="en-US" sz="2800">
                <a:latin typeface="+mn-ea"/>
                <a:ea typeface="+mn-ea"/>
              </a:rPr>
              <a:t>指幅度随时间作不连续的、离散变化的信号。</a:t>
            </a:r>
          </a:p>
        </p:txBody>
      </p:sp>
      <p:grpSp>
        <p:nvGrpSpPr>
          <p:cNvPr id="2" name="Group 26">
            <a:extLst>
              <a:ext uri="{FF2B5EF4-FFF2-40B4-BE49-F238E27FC236}">
                <a16:creationId xmlns:a16="http://schemas.microsoft.com/office/drawing/2014/main" id="{EF7F776A-2850-40DE-AE1F-AB4DE1604F24}"/>
              </a:ext>
            </a:extLst>
          </p:cNvPr>
          <p:cNvGrpSpPr>
            <a:grpSpLocks/>
          </p:cNvGrpSpPr>
          <p:nvPr/>
        </p:nvGrpSpPr>
        <p:grpSpPr bwMode="auto">
          <a:xfrm>
            <a:off x="1550988" y="4508500"/>
            <a:ext cx="2663825" cy="1806575"/>
            <a:chOff x="476" y="2795"/>
            <a:chExt cx="1678" cy="1138"/>
          </a:xfrm>
        </p:grpSpPr>
        <p:grpSp>
          <p:nvGrpSpPr>
            <p:cNvPr id="105489" name="Group 23">
              <a:extLst>
                <a:ext uri="{FF2B5EF4-FFF2-40B4-BE49-F238E27FC236}">
                  <a16:creationId xmlns:a16="http://schemas.microsoft.com/office/drawing/2014/main" id="{76600440-BBCC-4065-9150-C39B9CCA27ED}"/>
                </a:ext>
              </a:extLst>
            </p:cNvPr>
            <p:cNvGrpSpPr>
              <a:grpSpLocks/>
            </p:cNvGrpSpPr>
            <p:nvPr/>
          </p:nvGrpSpPr>
          <p:grpSpPr bwMode="auto">
            <a:xfrm>
              <a:off x="476" y="2795"/>
              <a:ext cx="1678" cy="862"/>
              <a:chOff x="476" y="2795"/>
              <a:chExt cx="1678" cy="862"/>
            </a:xfrm>
          </p:grpSpPr>
          <p:sp>
            <p:nvSpPr>
              <p:cNvPr id="105491" name="Line 11">
                <a:extLst>
                  <a:ext uri="{FF2B5EF4-FFF2-40B4-BE49-F238E27FC236}">
                    <a16:creationId xmlns:a16="http://schemas.microsoft.com/office/drawing/2014/main" id="{22C33749-48C2-4653-9F0D-7F063E14E099}"/>
                  </a:ext>
                </a:extLst>
              </p:cNvPr>
              <p:cNvSpPr>
                <a:spLocks noChangeShapeType="1"/>
              </p:cNvSpPr>
              <p:nvPr/>
            </p:nvSpPr>
            <p:spPr bwMode="auto">
              <a:xfrm>
                <a:off x="476" y="3521"/>
                <a:ext cx="167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2" name="Line 12">
                <a:extLst>
                  <a:ext uri="{FF2B5EF4-FFF2-40B4-BE49-F238E27FC236}">
                    <a16:creationId xmlns:a16="http://schemas.microsoft.com/office/drawing/2014/main" id="{368A2AC5-30CD-4BC0-8B33-14A4BFF84D86}"/>
                  </a:ext>
                </a:extLst>
              </p:cNvPr>
              <p:cNvSpPr>
                <a:spLocks noChangeShapeType="1"/>
              </p:cNvSpPr>
              <p:nvPr/>
            </p:nvSpPr>
            <p:spPr bwMode="auto">
              <a:xfrm flipV="1">
                <a:off x="612" y="2795"/>
                <a:ext cx="0" cy="8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4" name="Freeform 16">
                <a:extLst>
                  <a:ext uri="{FF2B5EF4-FFF2-40B4-BE49-F238E27FC236}">
                    <a16:creationId xmlns:a16="http://schemas.microsoft.com/office/drawing/2014/main" id="{0A206E18-BCD0-461C-B495-0C196617FF4C}"/>
                  </a:ext>
                </a:extLst>
              </p:cNvPr>
              <p:cNvSpPr>
                <a:spLocks/>
              </p:cNvSpPr>
              <p:nvPr/>
            </p:nvSpPr>
            <p:spPr bwMode="auto">
              <a:xfrm>
                <a:off x="612" y="2878"/>
                <a:ext cx="1134" cy="643"/>
              </a:xfrm>
              <a:custGeom>
                <a:avLst/>
                <a:gdLst/>
                <a:ahLst/>
                <a:cxnLst>
                  <a:cxn ang="0">
                    <a:pos x="0" y="643"/>
                  </a:cxn>
                  <a:cxn ang="0">
                    <a:pos x="136" y="235"/>
                  </a:cxn>
                  <a:cxn ang="0">
                    <a:pos x="272" y="371"/>
                  </a:cxn>
                  <a:cxn ang="0">
                    <a:pos x="499" y="98"/>
                  </a:cxn>
                  <a:cxn ang="0">
                    <a:pos x="726" y="371"/>
                  </a:cxn>
                  <a:cxn ang="0">
                    <a:pos x="998" y="53"/>
                  </a:cxn>
                  <a:cxn ang="0">
                    <a:pos x="1134" y="53"/>
                  </a:cxn>
                </a:cxnLst>
                <a:rect l="0" t="0" r="r" b="b"/>
                <a:pathLst>
                  <a:path w="1134" h="643">
                    <a:moveTo>
                      <a:pt x="0" y="643"/>
                    </a:moveTo>
                    <a:cubicBezTo>
                      <a:pt x="45" y="461"/>
                      <a:pt x="91" y="280"/>
                      <a:pt x="136" y="235"/>
                    </a:cubicBezTo>
                    <a:cubicBezTo>
                      <a:pt x="181" y="190"/>
                      <a:pt x="211" y="394"/>
                      <a:pt x="272" y="371"/>
                    </a:cubicBezTo>
                    <a:cubicBezTo>
                      <a:pt x="333" y="348"/>
                      <a:pt x="423" y="98"/>
                      <a:pt x="499" y="98"/>
                    </a:cubicBezTo>
                    <a:cubicBezTo>
                      <a:pt x="575" y="98"/>
                      <a:pt x="643" y="378"/>
                      <a:pt x="726" y="371"/>
                    </a:cubicBezTo>
                    <a:cubicBezTo>
                      <a:pt x="809" y="364"/>
                      <a:pt x="930" y="106"/>
                      <a:pt x="998" y="53"/>
                    </a:cubicBezTo>
                    <a:cubicBezTo>
                      <a:pt x="1066" y="0"/>
                      <a:pt x="1100" y="26"/>
                      <a:pt x="1134" y="53"/>
                    </a:cubicBezTo>
                  </a:path>
                </a:pathLst>
              </a:custGeom>
              <a:noFill/>
              <a:ln w="19050">
                <a:solidFill>
                  <a:schemeClr val="tx1"/>
                </a:solidFill>
                <a:round/>
                <a:headEnd/>
                <a:tailEnd/>
              </a:ln>
              <a:effectLst/>
            </p:spPr>
            <p:txBody>
              <a:bodyPr/>
              <a:lstStyle/>
              <a:p>
                <a:pPr>
                  <a:defRPr/>
                </a:pPr>
                <a:endParaRPr lang="zh-CN" altLang="en-US">
                  <a:ln>
                    <a:solidFill>
                      <a:sysClr val="windowText" lastClr="000000"/>
                    </a:solidFill>
                  </a:ln>
                </a:endParaRPr>
              </a:p>
            </p:txBody>
          </p:sp>
        </p:grpSp>
        <p:sp>
          <p:nvSpPr>
            <p:cNvPr id="37912" name="Text Box 24">
              <a:extLst>
                <a:ext uri="{FF2B5EF4-FFF2-40B4-BE49-F238E27FC236}">
                  <a16:creationId xmlns:a16="http://schemas.microsoft.com/office/drawing/2014/main" id="{9836CE74-2B22-49B8-8338-EEC827AEA51B}"/>
                </a:ext>
              </a:extLst>
            </p:cNvPr>
            <p:cNvSpPr txBox="1">
              <a:spLocks noChangeArrowheads="1"/>
            </p:cNvSpPr>
            <p:nvPr/>
          </p:nvSpPr>
          <p:spPr bwMode="auto">
            <a:xfrm>
              <a:off x="839" y="3702"/>
              <a:ext cx="1315" cy="2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a:t>模拟信号</a:t>
              </a:r>
            </a:p>
          </p:txBody>
        </p:sp>
      </p:grpSp>
      <p:grpSp>
        <p:nvGrpSpPr>
          <p:cNvPr id="4" name="Group 27">
            <a:extLst>
              <a:ext uri="{FF2B5EF4-FFF2-40B4-BE49-F238E27FC236}">
                <a16:creationId xmlns:a16="http://schemas.microsoft.com/office/drawing/2014/main" id="{CD3CB74F-ECC9-487F-B758-9FEB28BFC2C1}"/>
              </a:ext>
            </a:extLst>
          </p:cNvPr>
          <p:cNvGrpSpPr>
            <a:grpSpLocks/>
          </p:cNvGrpSpPr>
          <p:nvPr/>
        </p:nvGrpSpPr>
        <p:grpSpPr bwMode="auto">
          <a:xfrm>
            <a:off x="5122863" y="4365625"/>
            <a:ext cx="2663825" cy="1951038"/>
            <a:chOff x="2789" y="2704"/>
            <a:chExt cx="1678" cy="1229"/>
          </a:xfrm>
        </p:grpSpPr>
        <p:grpSp>
          <p:nvGrpSpPr>
            <p:cNvPr id="105480" name="Group 22">
              <a:extLst>
                <a:ext uri="{FF2B5EF4-FFF2-40B4-BE49-F238E27FC236}">
                  <a16:creationId xmlns:a16="http://schemas.microsoft.com/office/drawing/2014/main" id="{F4026459-3D6B-412F-8B48-DEEA78E21E72}"/>
                </a:ext>
              </a:extLst>
            </p:cNvPr>
            <p:cNvGrpSpPr>
              <a:grpSpLocks/>
            </p:cNvGrpSpPr>
            <p:nvPr/>
          </p:nvGrpSpPr>
          <p:grpSpPr bwMode="auto">
            <a:xfrm>
              <a:off x="2789" y="2704"/>
              <a:ext cx="1678" cy="908"/>
              <a:chOff x="2789" y="2704"/>
              <a:chExt cx="1678" cy="908"/>
            </a:xfrm>
          </p:grpSpPr>
          <p:sp>
            <p:nvSpPr>
              <p:cNvPr id="37903" name="Line 15">
                <a:extLst>
                  <a:ext uri="{FF2B5EF4-FFF2-40B4-BE49-F238E27FC236}">
                    <a16:creationId xmlns:a16="http://schemas.microsoft.com/office/drawing/2014/main" id="{B8BF42F9-2C02-43CD-B326-283CB8BDFAB2}"/>
                  </a:ext>
                </a:extLst>
              </p:cNvPr>
              <p:cNvSpPr>
                <a:spLocks noChangeShapeType="1"/>
              </p:cNvSpPr>
              <p:nvPr/>
            </p:nvSpPr>
            <p:spPr bwMode="auto">
              <a:xfrm flipV="1">
                <a:off x="2925" y="2704"/>
                <a:ext cx="0" cy="908"/>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a:lstStyle/>
              <a:p>
                <a:pPr>
                  <a:defRPr/>
                </a:pPr>
                <a:endParaRPr lang="zh-CN" altLang="en-US"/>
              </a:p>
            </p:txBody>
          </p:sp>
          <p:sp>
            <p:nvSpPr>
              <p:cNvPr id="37905" name="Rectangle 17">
                <a:extLst>
                  <a:ext uri="{FF2B5EF4-FFF2-40B4-BE49-F238E27FC236}">
                    <a16:creationId xmlns:a16="http://schemas.microsoft.com/office/drawing/2014/main" id="{423C46F7-DFF3-4E96-BE55-5C20A89896DB}"/>
                  </a:ext>
                </a:extLst>
              </p:cNvPr>
              <p:cNvSpPr>
                <a:spLocks noChangeArrowheads="1"/>
              </p:cNvSpPr>
              <p:nvPr/>
            </p:nvSpPr>
            <p:spPr bwMode="auto">
              <a:xfrm>
                <a:off x="3016" y="3067"/>
                <a:ext cx="137" cy="45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6" name="Rectangle 18">
                <a:extLst>
                  <a:ext uri="{FF2B5EF4-FFF2-40B4-BE49-F238E27FC236}">
                    <a16:creationId xmlns:a16="http://schemas.microsoft.com/office/drawing/2014/main" id="{3230A42A-4009-46B2-9E50-759039FEF258}"/>
                  </a:ext>
                </a:extLst>
              </p:cNvPr>
              <p:cNvSpPr>
                <a:spLocks noChangeArrowheads="1"/>
              </p:cNvSpPr>
              <p:nvPr/>
            </p:nvSpPr>
            <p:spPr bwMode="auto">
              <a:xfrm>
                <a:off x="3288" y="3249"/>
                <a:ext cx="137" cy="27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7" name="Rectangle 19">
                <a:extLst>
                  <a:ext uri="{FF2B5EF4-FFF2-40B4-BE49-F238E27FC236}">
                    <a16:creationId xmlns:a16="http://schemas.microsoft.com/office/drawing/2014/main" id="{049EECD2-9044-4039-820F-5D630639D579}"/>
                  </a:ext>
                </a:extLst>
              </p:cNvPr>
              <p:cNvSpPr>
                <a:spLocks noChangeArrowheads="1"/>
              </p:cNvSpPr>
              <p:nvPr/>
            </p:nvSpPr>
            <p:spPr bwMode="auto">
              <a:xfrm>
                <a:off x="3560" y="2976"/>
                <a:ext cx="137" cy="54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8" name="Rectangle 20">
                <a:extLst>
                  <a:ext uri="{FF2B5EF4-FFF2-40B4-BE49-F238E27FC236}">
                    <a16:creationId xmlns:a16="http://schemas.microsoft.com/office/drawing/2014/main" id="{36072FEC-DE68-4C87-9AB2-6AF8F9433FC6}"/>
                  </a:ext>
                </a:extLst>
              </p:cNvPr>
              <p:cNvSpPr>
                <a:spLocks noChangeArrowheads="1"/>
              </p:cNvSpPr>
              <p:nvPr/>
            </p:nvSpPr>
            <p:spPr bwMode="auto">
              <a:xfrm>
                <a:off x="3787" y="3249"/>
                <a:ext cx="137" cy="27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9" name="Rectangle 21">
                <a:extLst>
                  <a:ext uri="{FF2B5EF4-FFF2-40B4-BE49-F238E27FC236}">
                    <a16:creationId xmlns:a16="http://schemas.microsoft.com/office/drawing/2014/main" id="{44BA9401-AD71-4B16-874F-CAAB85969280}"/>
                  </a:ext>
                </a:extLst>
              </p:cNvPr>
              <p:cNvSpPr>
                <a:spLocks noChangeArrowheads="1"/>
              </p:cNvSpPr>
              <p:nvPr/>
            </p:nvSpPr>
            <p:spPr bwMode="auto">
              <a:xfrm>
                <a:off x="4059" y="2886"/>
                <a:ext cx="137" cy="63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1" name="Line 13">
                <a:extLst>
                  <a:ext uri="{FF2B5EF4-FFF2-40B4-BE49-F238E27FC236}">
                    <a16:creationId xmlns:a16="http://schemas.microsoft.com/office/drawing/2014/main" id="{74EFB488-F6CA-44C3-813B-108B4D4AA0BD}"/>
                  </a:ext>
                </a:extLst>
              </p:cNvPr>
              <p:cNvSpPr>
                <a:spLocks noChangeShapeType="1"/>
              </p:cNvSpPr>
              <p:nvPr/>
            </p:nvSpPr>
            <p:spPr bwMode="auto">
              <a:xfrm>
                <a:off x="2789" y="3517"/>
                <a:ext cx="1678" cy="0"/>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a:lstStyle/>
              <a:p>
                <a:pPr>
                  <a:defRPr/>
                </a:pPr>
                <a:endParaRPr lang="zh-CN" altLang="en-US"/>
              </a:p>
            </p:txBody>
          </p:sp>
        </p:grpSp>
        <p:sp>
          <p:nvSpPr>
            <p:cNvPr id="37913" name="Text Box 25">
              <a:extLst>
                <a:ext uri="{FF2B5EF4-FFF2-40B4-BE49-F238E27FC236}">
                  <a16:creationId xmlns:a16="http://schemas.microsoft.com/office/drawing/2014/main" id="{BD0A6746-4258-472C-836A-5C904CB96941}"/>
                </a:ext>
              </a:extLst>
            </p:cNvPr>
            <p:cNvSpPr txBox="1">
              <a:spLocks noChangeArrowheads="1"/>
            </p:cNvSpPr>
            <p:nvPr/>
          </p:nvSpPr>
          <p:spPr bwMode="auto">
            <a:xfrm>
              <a:off x="3061" y="3702"/>
              <a:ext cx="1315" cy="2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a:t>数字信号</a:t>
              </a:r>
            </a:p>
          </p:txBody>
        </p:sp>
      </p:grpSp>
      <p:sp>
        <p:nvSpPr>
          <p:cNvPr id="105479" name="Rectangle 29">
            <a:extLst>
              <a:ext uri="{FF2B5EF4-FFF2-40B4-BE49-F238E27FC236}">
                <a16:creationId xmlns:a16="http://schemas.microsoft.com/office/drawing/2014/main" id="{DDE1B5EE-758B-4F8C-B13F-1E7406B8796A}"/>
              </a:ext>
            </a:extLst>
          </p:cNvPr>
          <p:cNvSpPr>
            <a:spLocks noChangeArrowheads="1"/>
          </p:cNvSpPr>
          <p:nvPr/>
        </p:nvSpPr>
        <p:spPr bwMode="auto">
          <a:xfrm>
            <a:off x="864667" y="1825596"/>
            <a:ext cx="7398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数据的具体表现形式，具有确定的物理描述。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slide(fromBottom)">
                                      <p:cBhvr>
                                        <p:cTn id="7" dur="1000"/>
                                        <p:tgtEl>
                                          <p:spTgt spid="37893"/>
                                        </p:tgtEl>
                                      </p:cBhvr>
                                    </p:animEffect>
                                  </p:childTnLst>
                                </p:cTn>
                              </p:par>
                            </p:childTnLst>
                          </p:cTn>
                        </p:par>
                        <p:par>
                          <p:cTn id="8" fill="hold" nodeType="afterGroup">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105479"/>
                                        </p:tgtEl>
                                        <p:attrNameLst>
                                          <p:attrName>style.visibility</p:attrName>
                                        </p:attrNameLst>
                                      </p:cBhvr>
                                      <p:to>
                                        <p:strVal val="visible"/>
                                      </p:to>
                                    </p:set>
                                    <p:animEffect transition="in" filter="checkerboard(across)">
                                      <p:cBhvr>
                                        <p:cTn id="11" dur="500"/>
                                        <p:tgtEl>
                                          <p:spTgt spid="1054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7895"/>
                                        </p:tgtEl>
                                        <p:attrNameLst>
                                          <p:attrName>style.visibility</p:attrName>
                                        </p:attrNameLst>
                                      </p:cBhvr>
                                      <p:to>
                                        <p:strVal val="visible"/>
                                      </p:to>
                                    </p:set>
                                    <p:animEffect transition="in" filter="box(in)">
                                      <p:cBhvr>
                                        <p:cTn id="16" dur="1000"/>
                                        <p:tgtEl>
                                          <p:spTgt spid="378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7897"/>
                                        </p:tgtEl>
                                        <p:attrNameLst>
                                          <p:attrName>style.visibility</p:attrName>
                                        </p:attrNameLst>
                                      </p:cBhvr>
                                      <p:to>
                                        <p:strVal val="visible"/>
                                      </p:to>
                                    </p:set>
                                    <p:anim calcmode="lin" valueType="num">
                                      <p:cBhvr>
                                        <p:cTn id="21" dur="1000" fill="hold"/>
                                        <p:tgtEl>
                                          <p:spTgt spid="37897"/>
                                        </p:tgtEl>
                                        <p:attrNameLst>
                                          <p:attrName>ppt_x</p:attrName>
                                        </p:attrNameLst>
                                      </p:cBhvr>
                                      <p:tavLst>
                                        <p:tav tm="0">
                                          <p:val>
                                            <p:strVal val="#ppt_x-.2"/>
                                          </p:val>
                                        </p:tav>
                                        <p:tav tm="100000">
                                          <p:val>
                                            <p:strVal val="#ppt_x"/>
                                          </p:val>
                                        </p:tav>
                                      </p:tavLst>
                                    </p:anim>
                                    <p:anim calcmode="lin" valueType="num">
                                      <p:cBhvr>
                                        <p:cTn id="22" dur="1000" fill="hold"/>
                                        <p:tgtEl>
                                          <p:spTgt spid="3789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78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ppt_x</p:attrName>
                                        </p:attrNameLst>
                                      </p:cBhvr>
                                      <p:tavLst>
                                        <p:tav tm="0">
                                          <p:val>
                                            <p:strVal val="#ppt_x-.2"/>
                                          </p:val>
                                        </p:tav>
                                        <p:tav tm="100000">
                                          <p:val>
                                            <p:strVal val="#ppt_x"/>
                                          </p:val>
                                        </p:tav>
                                      </p:tavLst>
                                    </p:anim>
                                    <p:anim calcmode="lin" valueType="num">
                                      <p:cBhvr>
                                        <p:cTn id="29"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
                                        </p:tgtEl>
                                      </p:cBhvr>
                                    </p:animEffect>
                                  </p:childTnLst>
                                </p:cTn>
                              </p:par>
                            </p:childTnLst>
                          </p:cTn>
                        </p:par>
                        <p:par>
                          <p:cTn id="31" fill="hold" nodeType="afterGroup">
                            <p:stCondLst>
                              <p:cond delay="1000"/>
                            </p:stCondLst>
                            <p:childTnLst>
                              <p:par>
                                <p:cTn id="32" presetID="29"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1000" fill="hold"/>
                                        <p:tgtEl>
                                          <p:spTgt spid="4"/>
                                        </p:tgtEl>
                                        <p:attrNameLst>
                                          <p:attrName>ppt_x</p:attrName>
                                        </p:attrNameLst>
                                      </p:cBhvr>
                                      <p:tavLst>
                                        <p:tav tm="0">
                                          <p:val>
                                            <p:strVal val="#ppt_x-.2"/>
                                          </p:val>
                                        </p:tav>
                                        <p:tav tm="100000">
                                          <p:val>
                                            <p:strVal val="#ppt_x"/>
                                          </p:val>
                                        </p:tav>
                                      </p:tavLst>
                                    </p:anim>
                                    <p:anim calcmode="lin" valueType="num">
                                      <p:cBhvr>
                                        <p:cTn id="3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5" grpId="0"/>
      <p:bldP spid="37897" grpId="0"/>
      <p:bldP spid="10547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a:extLst>
              <a:ext uri="{FF2B5EF4-FFF2-40B4-BE49-F238E27FC236}">
                <a16:creationId xmlns:a16="http://schemas.microsoft.com/office/drawing/2014/main" id="{D743DDDB-5F41-43C0-809C-FDB34C5995B5}"/>
              </a:ext>
            </a:extLst>
          </p:cNvPr>
          <p:cNvSpPr txBox="1">
            <a:spLocks noChangeArrowheads="1"/>
          </p:cNvSpPr>
          <p:nvPr/>
        </p:nvSpPr>
        <p:spPr bwMode="auto">
          <a:xfrm>
            <a:off x="857250" y="1071563"/>
            <a:ext cx="424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t>一、串行与并行方式</a:t>
            </a:r>
          </a:p>
        </p:txBody>
      </p:sp>
      <p:sp>
        <p:nvSpPr>
          <p:cNvPr id="135173" name="Rectangle 5">
            <a:extLst>
              <a:ext uri="{FF2B5EF4-FFF2-40B4-BE49-F238E27FC236}">
                <a16:creationId xmlns:a16="http://schemas.microsoft.com/office/drawing/2014/main" id="{8B6854EC-423C-4D61-9076-17FF7EB6376D}"/>
              </a:ext>
            </a:extLst>
          </p:cNvPr>
          <p:cNvSpPr>
            <a:spLocks noGrp="1" noChangeArrowheads="1"/>
          </p:cNvSpPr>
          <p:nvPr>
            <p:ph idx="1"/>
          </p:nvPr>
        </p:nvSpPr>
        <p:spPr>
          <a:xfrm>
            <a:off x="1000125" y="2214563"/>
            <a:ext cx="7693025" cy="3724275"/>
          </a:xfrm>
        </p:spPr>
        <p:txBody>
          <a:bodyPr/>
          <a:lstStyle/>
          <a:p>
            <a:pPr eaLnBrk="1" hangingPunct="1">
              <a:lnSpc>
                <a:spcPct val="90000"/>
              </a:lnSpc>
              <a:buFont typeface="Wingdings" panose="05000000000000000000" pitchFamily="2" charset="2"/>
              <a:buChar char="®"/>
            </a:pPr>
            <a:r>
              <a:rPr lang="zh-CN" altLang="en-US"/>
              <a:t>数据传输有</a:t>
            </a:r>
            <a:r>
              <a:rPr lang="zh-CN" altLang="en-US">
                <a:solidFill>
                  <a:srgbClr val="C00000"/>
                </a:solidFill>
              </a:rPr>
              <a:t>并行</a:t>
            </a:r>
            <a:r>
              <a:rPr lang="zh-CN" altLang="en-US"/>
              <a:t>和</a:t>
            </a:r>
            <a:r>
              <a:rPr lang="zh-CN" altLang="en-US">
                <a:solidFill>
                  <a:srgbClr val="C00000"/>
                </a:solidFill>
              </a:rPr>
              <a:t>串行</a:t>
            </a:r>
            <a:r>
              <a:rPr lang="zh-CN" altLang="en-US"/>
              <a:t>两种方式</a:t>
            </a:r>
          </a:p>
          <a:p>
            <a:pPr eaLnBrk="1" hangingPunct="1">
              <a:lnSpc>
                <a:spcPct val="90000"/>
              </a:lnSpc>
              <a:buFont typeface="Wingdings" panose="05000000000000000000" pitchFamily="2" charset="2"/>
              <a:buChar char="®"/>
            </a:pPr>
            <a:endParaRPr lang="zh-CN" altLang="en-US"/>
          </a:p>
          <a:p>
            <a:pPr eaLnBrk="1" hangingPunct="1">
              <a:lnSpc>
                <a:spcPct val="90000"/>
              </a:lnSpc>
              <a:buFont typeface="Wingdings" panose="05000000000000000000" pitchFamily="2" charset="2"/>
              <a:buChar char="®"/>
            </a:pPr>
            <a:r>
              <a:rPr lang="zh-CN" altLang="en-US"/>
              <a:t>串行传输将待发送数据的各个比特位，按一定顺序依次发送</a:t>
            </a:r>
          </a:p>
          <a:p>
            <a:pPr eaLnBrk="1" hangingPunct="1">
              <a:lnSpc>
                <a:spcPct val="90000"/>
              </a:lnSpc>
              <a:buFont typeface="Wingdings" panose="05000000000000000000" pitchFamily="2" charset="2"/>
              <a:buChar char="®"/>
            </a:pPr>
            <a:endParaRPr lang="zh-CN" altLang="en-US"/>
          </a:p>
          <a:p>
            <a:pPr eaLnBrk="1" hangingPunct="1">
              <a:lnSpc>
                <a:spcPct val="90000"/>
              </a:lnSpc>
              <a:buFont typeface="Wingdings" panose="05000000000000000000" pitchFamily="2" charset="2"/>
              <a:buChar char="®"/>
            </a:pPr>
            <a:r>
              <a:rPr lang="zh-CN" altLang="en-US"/>
              <a:t>并行传输则将待发送数据的各个比特位使用多个信道同时发出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lide(fromBottom)">
                                      <p:cBhvr>
                                        <p:cTn id="7" dur="10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35173">
                                            <p:txEl>
                                              <p:pRg st="0" end="0"/>
                                            </p:txEl>
                                          </p:spTgt>
                                        </p:tgtEl>
                                        <p:attrNameLst>
                                          <p:attrName>style.visibility</p:attrName>
                                        </p:attrNameLst>
                                      </p:cBhvr>
                                      <p:to>
                                        <p:strVal val="visible"/>
                                      </p:to>
                                    </p:set>
                                    <p:animEffect transition="in" filter="wheel(4)">
                                      <p:cBhvr>
                                        <p:cTn id="12" dur="2000"/>
                                        <p:tgtEl>
                                          <p:spTgt spid="135173">
                                            <p:txEl>
                                              <p:pRg st="0" end="0"/>
                                            </p:txEl>
                                          </p:spTgt>
                                        </p:tgtEl>
                                      </p:cBhvr>
                                    </p:animEffect>
                                  </p:childTnLst>
                                </p:cTn>
                              </p:par>
                              <p:par>
                                <p:cTn id="13" presetID="21" presetClass="entr" presetSubtype="4" fill="hold" nodeType="withEffect">
                                  <p:stCondLst>
                                    <p:cond delay="0"/>
                                  </p:stCondLst>
                                  <p:childTnLst>
                                    <p:set>
                                      <p:cBhvr>
                                        <p:cTn id="14" dur="1" fill="hold">
                                          <p:stCondLst>
                                            <p:cond delay="0"/>
                                          </p:stCondLst>
                                        </p:cTn>
                                        <p:tgtEl>
                                          <p:spTgt spid="135173">
                                            <p:txEl>
                                              <p:pRg st="2" end="2"/>
                                            </p:txEl>
                                          </p:spTgt>
                                        </p:tgtEl>
                                        <p:attrNameLst>
                                          <p:attrName>style.visibility</p:attrName>
                                        </p:attrNameLst>
                                      </p:cBhvr>
                                      <p:to>
                                        <p:strVal val="visible"/>
                                      </p:to>
                                    </p:set>
                                    <p:animEffect transition="in" filter="wheel(4)">
                                      <p:cBhvr>
                                        <p:cTn id="15" dur="2000"/>
                                        <p:tgtEl>
                                          <p:spTgt spid="135173">
                                            <p:txEl>
                                              <p:pRg st="2" end="2"/>
                                            </p:txEl>
                                          </p:spTgt>
                                        </p:tgtEl>
                                      </p:cBhvr>
                                    </p:animEffect>
                                  </p:childTnLst>
                                </p:cTn>
                              </p:par>
                              <p:par>
                                <p:cTn id="16" presetID="21" presetClass="entr" presetSubtype="4" fill="hold" nodeType="withEffect">
                                  <p:stCondLst>
                                    <p:cond delay="0"/>
                                  </p:stCondLst>
                                  <p:childTnLst>
                                    <p:set>
                                      <p:cBhvr>
                                        <p:cTn id="17" dur="1" fill="hold">
                                          <p:stCondLst>
                                            <p:cond delay="0"/>
                                          </p:stCondLst>
                                        </p:cTn>
                                        <p:tgtEl>
                                          <p:spTgt spid="135173">
                                            <p:txEl>
                                              <p:pRg st="4" end="4"/>
                                            </p:txEl>
                                          </p:spTgt>
                                        </p:tgtEl>
                                        <p:attrNameLst>
                                          <p:attrName>style.visibility</p:attrName>
                                        </p:attrNameLst>
                                      </p:cBhvr>
                                      <p:to>
                                        <p:strVal val="visible"/>
                                      </p:to>
                                    </p:set>
                                    <p:animEffect transition="in" filter="wheel(4)">
                                      <p:cBhvr>
                                        <p:cTn id="18" dur="2000"/>
                                        <p:tgtEl>
                                          <p:spTgt spid="135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2D15A3F3-180B-4985-BC43-32243CF6E34F}"/>
              </a:ext>
            </a:extLst>
          </p:cNvPr>
          <p:cNvSpPr>
            <a:spLocks noChangeArrowheads="1"/>
          </p:cNvSpPr>
          <p:nvPr/>
        </p:nvSpPr>
        <p:spPr bwMode="auto">
          <a:xfrm>
            <a:off x="1158875" y="1271588"/>
            <a:ext cx="1223963"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36197" name="Rectangle 5">
            <a:extLst>
              <a:ext uri="{FF2B5EF4-FFF2-40B4-BE49-F238E27FC236}">
                <a16:creationId xmlns:a16="http://schemas.microsoft.com/office/drawing/2014/main" id="{B6D14B38-9191-453C-9138-EF0B9ABCE943}"/>
              </a:ext>
            </a:extLst>
          </p:cNvPr>
          <p:cNvSpPr>
            <a:spLocks noChangeArrowheads="1"/>
          </p:cNvSpPr>
          <p:nvPr/>
        </p:nvSpPr>
        <p:spPr bwMode="auto">
          <a:xfrm>
            <a:off x="6991350" y="1271588"/>
            <a:ext cx="1223963"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36198" name="Line 6">
            <a:extLst>
              <a:ext uri="{FF2B5EF4-FFF2-40B4-BE49-F238E27FC236}">
                <a16:creationId xmlns:a16="http://schemas.microsoft.com/office/drawing/2014/main" id="{7664BAC8-709E-44C8-AB0C-3D0000600BA8}"/>
              </a:ext>
            </a:extLst>
          </p:cNvPr>
          <p:cNvSpPr>
            <a:spLocks noChangeShapeType="1"/>
          </p:cNvSpPr>
          <p:nvPr/>
        </p:nvSpPr>
        <p:spPr bwMode="auto">
          <a:xfrm>
            <a:off x="2382838" y="1628800"/>
            <a:ext cx="4608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199" name="Rectangle 7">
            <a:extLst>
              <a:ext uri="{FF2B5EF4-FFF2-40B4-BE49-F238E27FC236}">
                <a16:creationId xmlns:a16="http://schemas.microsoft.com/office/drawing/2014/main" id="{2518D377-A7E3-4196-A77D-52CC5B061371}"/>
              </a:ext>
            </a:extLst>
          </p:cNvPr>
          <p:cNvSpPr>
            <a:spLocks noChangeArrowheads="1"/>
          </p:cNvSpPr>
          <p:nvPr/>
        </p:nvSpPr>
        <p:spPr bwMode="auto">
          <a:xfrm>
            <a:off x="310197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sp>
        <p:nvSpPr>
          <p:cNvPr id="136200" name="Rectangle 8">
            <a:extLst>
              <a:ext uri="{FF2B5EF4-FFF2-40B4-BE49-F238E27FC236}">
                <a16:creationId xmlns:a16="http://schemas.microsoft.com/office/drawing/2014/main" id="{096A511C-F163-4528-9AE4-B0CBEF688F85}"/>
              </a:ext>
            </a:extLst>
          </p:cNvPr>
          <p:cNvSpPr>
            <a:spLocks noChangeArrowheads="1"/>
          </p:cNvSpPr>
          <p:nvPr/>
        </p:nvSpPr>
        <p:spPr bwMode="auto">
          <a:xfrm>
            <a:off x="3462338"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36201" name="Rectangle 9">
            <a:extLst>
              <a:ext uri="{FF2B5EF4-FFF2-40B4-BE49-F238E27FC236}">
                <a16:creationId xmlns:a16="http://schemas.microsoft.com/office/drawing/2014/main" id="{66E8678B-CED3-4F1B-9DD6-10DA954DEF08}"/>
              </a:ext>
            </a:extLst>
          </p:cNvPr>
          <p:cNvSpPr>
            <a:spLocks noChangeArrowheads="1"/>
          </p:cNvSpPr>
          <p:nvPr/>
        </p:nvSpPr>
        <p:spPr bwMode="auto">
          <a:xfrm>
            <a:off x="3821113"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36202" name="Rectangle 10">
            <a:extLst>
              <a:ext uri="{FF2B5EF4-FFF2-40B4-BE49-F238E27FC236}">
                <a16:creationId xmlns:a16="http://schemas.microsoft.com/office/drawing/2014/main" id="{BBAD57C0-F773-426A-B948-211B8462C555}"/>
              </a:ext>
            </a:extLst>
          </p:cNvPr>
          <p:cNvSpPr>
            <a:spLocks noChangeArrowheads="1"/>
          </p:cNvSpPr>
          <p:nvPr/>
        </p:nvSpPr>
        <p:spPr bwMode="auto">
          <a:xfrm>
            <a:off x="418147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36203" name="Rectangle 11">
            <a:extLst>
              <a:ext uri="{FF2B5EF4-FFF2-40B4-BE49-F238E27FC236}">
                <a16:creationId xmlns:a16="http://schemas.microsoft.com/office/drawing/2014/main" id="{62A50D2B-43FA-492F-9DB3-6DF088D634E9}"/>
              </a:ext>
            </a:extLst>
          </p:cNvPr>
          <p:cNvSpPr>
            <a:spLocks noChangeArrowheads="1"/>
          </p:cNvSpPr>
          <p:nvPr/>
        </p:nvSpPr>
        <p:spPr bwMode="auto">
          <a:xfrm>
            <a:off x="4541838"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36204" name="Rectangle 12">
            <a:extLst>
              <a:ext uri="{FF2B5EF4-FFF2-40B4-BE49-F238E27FC236}">
                <a16:creationId xmlns:a16="http://schemas.microsoft.com/office/drawing/2014/main" id="{5DAF4EF4-D976-4EFD-A4E8-FFD15E61A693}"/>
              </a:ext>
            </a:extLst>
          </p:cNvPr>
          <p:cNvSpPr>
            <a:spLocks noChangeArrowheads="1"/>
          </p:cNvSpPr>
          <p:nvPr/>
        </p:nvSpPr>
        <p:spPr bwMode="auto">
          <a:xfrm>
            <a:off x="4902200"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36205" name="Rectangle 13">
            <a:extLst>
              <a:ext uri="{FF2B5EF4-FFF2-40B4-BE49-F238E27FC236}">
                <a16:creationId xmlns:a16="http://schemas.microsoft.com/office/drawing/2014/main" id="{B5B7ADB4-3720-44DE-85B5-941F53DC2AC2}"/>
              </a:ext>
            </a:extLst>
          </p:cNvPr>
          <p:cNvSpPr>
            <a:spLocks noChangeArrowheads="1"/>
          </p:cNvSpPr>
          <p:nvPr/>
        </p:nvSpPr>
        <p:spPr bwMode="auto">
          <a:xfrm>
            <a:off x="5262563"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36206" name="Rectangle 14">
            <a:extLst>
              <a:ext uri="{FF2B5EF4-FFF2-40B4-BE49-F238E27FC236}">
                <a16:creationId xmlns:a16="http://schemas.microsoft.com/office/drawing/2014/main" id="{E3E5DE56-8A18-45BB-AA01-30ED905D7228}"/>
              </a:ext>
            </a:extLst>
          </p:cNvPr>
          <p:cNvSpPr>
            <a:spLocks noChangeArrowheads="1"/>
          </p:cNvSpPr>
          <p:nvPr/>
        </p:nvSpPr>
        <p:spPr bwMode="auto">
          <a:xfrm>
            <a:off x="562292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b0</a:t>
            </a:r>
          </a:p>
        </p:txBody>
      </p:sp>
      <p:sp>
        <p:nvSpPr>
          <p:cNvPr id="136207" name="Text Box 15">
            <a:extLst>
              <a:ext uri="{FF2B5EF4-FFF2-40B4-BE49-F238E27FC236}">
                <a16:creationId xmlns:a16="http://schemas.microsoft.com/office/drawing/2014/main" id="{4E46926D-DF6C-48CA-8B9B-AF1905D0A073}"/>
              </a:ext>
            </a:extLst>
          </p:cNvPr>
          <p:cNvSpPr txBox="1">
            <a:spLocks noChangeArrowheads="1"/>
          </p:cNvSpPr>
          <p:nvPr/>
        </p:nvSpPr>
        <p:spPr bwMode="auto">
          <a:xfrm>
            <a:off x="3766323" y="1798662"/>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t>串行通信信道</a:t>
            </a:r>
          </a:p>
        </p:txBody>
      </p:sp>
      <p:grpSp>
        <p:nvGrpSpPr>
          <p:cNvPr id="2" name="Group 16">
            <a:extLst>
              <a:ext uri="{FF2B5EF4-FFF2-40B4-BE49-F238E27FC236}">
                <a16:creationId xmlns:a16="http://schemas.microsoft.com/office/drawing/2014/main" id="{1A780574-98EA-4D81-839E-7D5EF578ACEE}"/>
              </a:ext>
            </a:extLst>
          </p:cNvPr>
          <p:cNvGrpSpPr>
            <a:grpSpLocks/>
          </p:cNvGrpSpPr>
          <p:nvPr/>
        </p:nvGrpSpPr>
        <p:grpSpPr bwMode="auto">
          <a:xfrm>
            <a:off x="1665288" y="2420938"/>
            <a:ext cx="1225550" cy="3816350"/>
            <a:chOff x="793" y="1661"/>
            <a:chExt cx="772" cy="2404"/>
          </a:xfrm>
        </p:grpSpPr>
        <p:sp>
          <p:nvSpPr>
            <p:cNvPr id="146466" name="Rectangle 17">
              <a:extLst>
                <a:ext uri="{FF2B5EF4-FFF2-40B4-BE49-F238E27FC236}">
                  <a16:creationId xmlns:a16="http://schemas.microsoft.com/office/drawing/2014/main" id="{EA122ED5-21A5-4F98-9303-1E82618F1619}"/>
                </a:ext>
              </a:extLst>
            </p:cNvPr>
            <p:cNvSpPr>
              <a:spLocks noChangeArrowheads="1"/>
            </p:cNvSpPr>
            <p:nvPr/>
          </p:nvSpPr>
          <p:spPr bwMode="auto">
            <a:xfrm>
              <a:off x="793" y="1661"/>
              <a:ext cx="772" cy="24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46467" name="Rectangle 18">
              <a:extLst>
                <a:ext uri="{FF2B5EF4-FFF2-40B4-BE49-F238E27FC236}">
                  <a16:creationId xmlns:a16="http://schemas.microsoft.com/office/drawing/2014/main" id="{745B71C9-6611-472C-B90A-157E5BFBA257}"/>
                </a:ext>
              </a:extLst>
            </p:cNvPr>
            <p:cNvSpPr>
              <a:spLocks noChangeArrowheads="1"/>
            </p:cNvSpPr>
            <p:nvPr/>
          </p:nvSpPr>
          <p:spPr bwMode="auto">
            <a:xfrm>
              <a:off x="1066" y="206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b0</a:t>
              </a:r>
            </a:p>
          </p:txBody>
        </p:sp>
        <p:sp>
          <p:nvSpPr>
            <p:cNvPr id="146468" name="Rectangle 19">
              <a:extLst>
                <a:ext uri="{FF2B5EF4-FFF2-40B4-BE49-F238E27FC236}">
                  <a16:creationId xmlns:a16="http://schemas.microsoft.com/office/drawing/2014/main" id="{9F2A6583-3D35-4532-8D89-B689240A892E}"/>
                </a:ext>
              </a:extLst>
            </p:cNvPr>
            <p:cNvSpPr>
              <a:spLocks noChangeArrowheads="1"/>
            </p:cNvSpPr>
            <p:nvPr/>
          </p:nvSpPr>
          <p:spPr bwMode="auto">
            <a:xfrm>
              <a:off x="1066" y="229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46469" name="Rectangle 20">
              <a:extLst>
                <a:ext uri="{FF2B5EF4-FFF2-40B4-BE49-F238E27FC236}">
                  <a16:creationId xmlns:a16="http://schemas.microsoft.com/office/drawing/2014/main" id="{EF3DCDDB-BC3D-4C3D-A90C-41BAF0BAA5E0}"/>
                </a:ext>
              </a:extLst>
            </p:cNvPr>
            <p:cNvSpPr>
              <a:spLocks noChangeArrowheads="1"/>
            </p:cNvSpPr>
            <p:nvPr/>
          </p:nvSpPr>
          <p:spPr bwMode="auto">
            <a:xfrm>
              <a:off x="1066" y="252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46470" name="Rectangle 21">
              <a:extLst>
                <a:ext uri="{FF2B5EF4-FFF2-40B4-BE49-F238E27FC236}">
                  <a16:creationId xmlns:a16="http://schemas.microsoft.com/office/drawing/2014/main" id="{E34B11F2-A98F-449F-9896-8ADD8FC91BFD}"/>
                </a:ext>
              </a:extLst>
            </p:cNvPr>
            <p:cNvSpPr>
              <a:spLocks noChangeArrowheads="1"/>
            </p:cNvSpPr>
            <p:nvPr/>
          </p:nvSpPr>
          <p:spPr bwMode="auto">
            <a:xfrm>
              <a:off x="1066" y="274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46471" name="Rectangle 22">
              <a:extLst>
                <a:ext uri="{FF2B5EF4-FFF2-40B4-BE49-F238E27FC236}">
                  <a16:creationId xmlns:a16="http://schemas.microsoft.com/office/drawing/2014/main" id="{58912C4A-8FD6-49A9-88A8-6D64DA799846}"/>
                </a:ext>
              </a:extLst>
            </p:cNvPr>
            <p:cNvSpPr>
              <a:spLocks noChangeArrowheads="1"/>
            </p:cNvSpPr>
            <p:nvPr/>
          </p:nvSpPr>
          <p:spPr bwMode="auto">
            <a:xfrm>
              <a:off x="1066" y="297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46472" name="Rectangle 23">
              <a:extLst>
                <a:ext uri="{FF2B5EF4-FFF2-40B4-BE49-F238E27FC236}">
                  <a16:creationId xmlns:a16="http://schemas.microsoft.com/office/drawing/2014/main" id="{0BFBDF41-B059-470C-B422-115FA20BD9FA}"/>
                </a:ext>
              </a:extLst>
            </p:cNvPr>
            <p:cNvSpPr>
              <a:spLocks noChangeArrowheads="1"/>
            </p:cNvSpPr>
            <p:nvPr/>
          </p:nvSpPr>
          <p:spPr bwMode="auto">
            <a:xfrm>
              <a:off x="1066" y="320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46473" name="Rectangle 24">
              <a:extLst>
                <a:ext uri="{FF2B5EF4-FFF2-40B4-BE49-F238E27FC236}">
                  <a16:creationId xmlns:a16="http://schemas.microsoft.com/office/drawing/2014/main" id="{9D963F59-C337-47A5-9654-ABB98153DFA6}"/>
                </a:ext>
              </a:extLst>
            </p:cNvPr>
            <p:cNvSpPr>
              <a:spLocks noChangeArrowheads="1"/>
            </p:cNvSpPr>
            <p:nvPr/>
          </p:nvSpPr>
          <p:spPr bwMode="auto">
            <a:xfrm>
              <a:off x="1066" y="3430"/>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46474" name="Rectangle 25">
              <a:extLst>
                <a:ext uri="{FF2B5EF4-FFF2-40B4-BE49-F238E27FC236}">
                  <a16:creationId xmlns:a16="http://schemas.microsoft.com/office/drawing/2014/main" id="{DCA83F51-1BFC-4639-BE73-082EBE4EB4AA}"/>
                </a:ext>
              </a:extLst>
            </p:cNvPr>
            <p:cNvSpPr>
              <a:spLocks noChangeArrowheads="1"/>
            </p:cNvSpPr>
            <p:nvPr/>
          </p:nvSpPr>
          <p:spPr bwMode="auto">
            <a:xfrm>
              <a:off x="1066" y="365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grpSp>
      <p:grpSp>
        <p:nvGrpSpPr>
          <p:cNvPr id="3" name="Group 26">
            <a:extLst>
              <a:ext uri="{FF2B5EF4-FFF2-40B4-BE49-F238E27FC236}">
                <a16:creationId xmlns:a16="http://schemas.microsoft.com/office/drawing/2014/main" id="{9209DA42-6000-41D8-B42E-42634E1F821A}"/>
              </a:ext>
            </a:extLst>
          </p:cNvPr>
          <p:cNvGrpSpPr>
            <a:grpSpLocks/>
          </p:cNvGrpSpPr>
          <p:nvPr/>
        </p:nvGrpSpPr>
        <p:grpSpPr bwMode="auto">
          <a:xfrm>
            <a:off x="6346825" y="2420938"/>
            <a:ext cx="1225550" cy="3816350"/>
            <a:chOff x="793" y="1661"/>
            <a:chExt cx="772" cy="2404"/>
          </a:xfrm>
        </p:grpSpPr>
        <p:sp>
          <p:nvSpPr>
            <p:cNvPr id="146457" name="Rectangle 27">
              <a:extLst>
                <a:ext uri="{FF2B5EF4-FFF2-40B4-BE49-F238E27FC236}">
                  <a16:creationId xmlns:a16="http://schemas.microsoft.com/office/drawing/2014/main" id="{72233373-CFC0-45BD-A7E9-77870C50BD51}"/>
                </a:ext>
              </a:extLst>
            </p:cNvPr>
            <p:cNvSpPr>
              <a:spLocks noChangeArrowheads="1"/>
            </p:cNvSpPr>
            <p:nvPr/>
          </p:nvSpPr>
          <p:spPr bwMode="auto">
            <a:xfrm>
              <a:off x="793" y="1661"/>
              <a:ext cx="772" cy="24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接收端</a:t>
              </a:r>
            </a:p>
          </p:txBody>
        </p:sp>
        <p:sp>
          <p:nvSpPr>
            <p:cNvPr id="146458" name="Rectangle 28">
              <a:extLst>
                <a:ext uri="{FF2B5EF4-FFF2-40B4-BE49-F238E27FC236}">
                  <a16:creationId xmlns:a16="http://schemas.microsoft.com/office/drawing/2014/main" id="{E7228369-3CC6-45DE-AA42-84421E326062}"/>
                </a:ext>
              </a:extLst>
            </p:cNvPr>
            <p:cNvSpPr>
              <a:spLocks noChangeArrowheads="1"/>
            </p:cNvSpPr>
            <p:nvPr/>
          </p:nvSpPr>
          <p:spPr bwMode="auto">
            <a:xfrm>
              <a:off x="1066" y="206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b0</a:t>
              </a:r>
            </a:p>
          </p:txBody>
        </p:sp>
        <p:sp>
          <p:nvSpPr>
            <p:cNvPr id="146459" name="Rectangle 29">
              <a:extLst>
                <a:ext uri="{FF2B5EF4-FFF2-40B4-BE49-F238E27FC236}">
                  <a16:creationId xmlns:a16="http://schemas.microsoft.com/office/drawing/2014/main" id="{64130E64-C6B7-4D15-9C33-F67176F448BA}"/>
                </a:ext>
              </a:extLst>
            </p:cNvPr>
            <p:cNvSpPr>
              <a:spLocks noChangeArrowheads="1"/>
            </p:cNvSpPr>
            <p:nvPr/>
          </p:nvSpPr>
          <p:spPr bwMode="auto">
            <a:xfrm>
              <a:off x="1066" y="229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46460" name="Rectangle 30">
              <a:extLst>
                <a:ext uri="{FF2B5EF4-FFF2-40B4-BE49-F238E27FC236}">
                  <a16:creationId xmlns:a16="http://schemas.microsoft.com/office/drawing/2014/main" id="{DCE7DD8F-87B9-44C2-9300-23DC4143D8D7}"/>
                </a:ext>
              </a:extLst>
            </p:cNvPr>
            <p:cNvSpPr>
              <a:spLocks noChangeArrowheads="1"/>
            </p:cNvSpPr>
            <p:nvPr/>
          </p:nvSpPr>
          <p:spPr bwMode="auto">
            <a:xfrm>
              <a:off x="1066" y="252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46461" name="Rectangle 31">
              <a:extLst>
                <a:ext uri="{FF2B5EF4-FFF2-40B4-BE49-F238E27FC236}">
                  <a16:creationId xmlns:a16="http://schemas.microsoft.com/office/drawing/2014/main" id="{D25AE804-6055-4141-808F-5983C2E014B3}"/>
                </a:ext>
              </a:extLst>
            </p:cNvPr>
            <p:cNvSpPr>
              <a:spLocks noChangeArrowheads="1"/>
            </p:cNvSpPr>
            <p:nvPr/>
          </p:nvSpPr>
          <p:spPr bwMode="auto">
            <a:xfrm>
              <a:off x="1066" y="274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46462" name="Rectangle 32">
              <a:extLst>
                <a:ext uri="{FF2B5EF4-FFF2-40B4-BE49-F238E27FC236}">
                  <a16:creationId xmlns:a16="http://schemas.microsoft.com/office/drawing/2014/main" id="{9C0BF0C7-06EC-4092-AA0C-69F46CB8467C}"/>
                </a:ext>
              </a:extLst>
            </p:cNvPr>
            <p:cNvSpPr>
              <a:spLocks noChangeArrowheads="1"/>
            </p:cNvSpPr>
            <p:nvPr/>
          </p:nvSpPr>
          <p:spPr bwMode="auto">
            <a:xfrm>
              <a:off x="1066" y="297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46463" name="Rectangle 33">
              <a:extLst>
                <a:ext uri="{FF2B5EF4-FFF2-40B4-BE49-F238E27FC236}">
                  <a16:creationId xmlns:a16="http://schemas.microsoft.com/office/drawing/2014/main" id="{D53493B0-A27B-40B4-8DC8-17AE6F69D54E}"/>
                </a:ext>
              </a:extLst>
            </p:cNvPr>
            <p:cNvSpPr>
              <a:spLocks noChangeArrowheads="1"/>
            </p:cNvSpPr>
            <p:nvPr/>
          </p:nvSpPr>
          <p:spPr bwMode="auto">
            <a:xfrm>
              <a:off x="1066" y="320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46464" name="Rectangle 34">
              <a:extLst>
                <a:ext uri="{FF2B5EF4-FFF2-40B4-BE49-F238E27FC236}">
                  <a16:creationId xmlns:a16="http://schemas.microsoft.com/office/drawing/2014/main" id="{0319A1B5-FB09-4CA6-B7B2-0DA1B87CF34A}"/>
                </a:ext>
              </a:extLst>
            </p:cNvPr>
            <p:cNvSpPr>
              <a:spLocks noChangeArrowheads="1"/>
            </p:cNvSpPr>
            <p:nvPr/>
          </p:nvSpPr>
          <p:spPr bwMode="auto">
            <a:xfrm>
              <a:off x="1066" y="3430"/>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46465" name="Rectangle 35">
              <a:extLst>
                <a:ext uri="{FF2B5EF4-FFF2-40B4-BE49-F238E27FC236}">
                  <a16:creationId xmlns:a16="http://schemas.microsoft.com/office/drawing/2014/main" id="{ADF60624-4A77-44CC-9F05-5C0F5B93CAC9}"/>
                </a:ext>
              </a:extLst>
            </p:cNvPr>
            <p:cNvSpPr>
              <a:spLocks noChangeArrowheads="1"/>
            </p:cNvSpPr>
            <p:nvPr/>
          </p:nvSpPr>
          <p:spPr bwMode="auto">
            <a:xfrm>
              <a:off x="1066" y="365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grpSp>
      <p:sp>
        <p:nvSpPr>
          <p:cNvPr id="136228" name="Line 36">
            <a:extLst>
              <a:ext uri="{FF2B5EF4-FFF2-40B4-BE49-F238E27FC236}">
                <a16:creationId xmlns:a16="http://schemas.microsoft.com/office/drawing/2014/main" id="{C6D36BD5-6D5E-422E-8E67-3CD0AC5AE018}"/>
              </a:ext>
            </a:extLst>
          </p:cNvPr>
          <p:cNvSpPr>
            <a:spLocks noChangeShapeType="1"/>
          </p:cNvSpPr>
          <p:nvPr/>
        </p:nvSpPr>
        <p:spPr bwMode="auto">
          <a:xfrm>
            <a:off x="2457450" y="321310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29" name="Line 37">
            <a:extLst>
              <a:ext uri="{FF2B5EF4-FFF2-40B4-BE49-F238E27FC236}">
                <a16:creationId xmlns:a16="http://schemas.microsoft.com/office/drawing/2014/main" id="{148BFB30-C86F-4690-BC23-E925B3FB8A0E}"/>
              </a:ext>
            </a:extLst>
          </p:cNvPr>
          <p:cNvSpPr>
            <a:spLocks noChangeShapeType="1"/>
          </p:cNvSpPr>
          <p:nvPr/>
        </p:nvSpPr>
        <p:spPr bwMode="auto">
          <a:xfrm>
            <a:off x="2457450" y="3573463"/>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0" name="Line 38">
            <a:extLst>
              <a:ext uri="{FF2B5EF4-FFF2-40B4-BE49-F238E27FC236}">
                <a16:creationId xmlns:a16="http://schemas.microsoft.com/office/drawing/2014/main" id="{E1DC2596-A876-4B0D-8F79-BA2387992DD1}"/>
              </a:ext>
            </a:extLst>
          </p:cNvPr>
          <p:cNvSpPr>
            <a:spLocks noChangeShapeType="1"/>
          </p:cNvSpPr>
          <p:nvPr/>
        </p:nvSpPr>
        <p:spPr bwMode="auto">
          <a:xfrm>
            <a:off x="2457450" y="3933825"/>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1" name="Line 39">
            <a:extLst>
              <a:ext uri="{FF2B5EF4-FFF2-40B4-BE49-F238E27FC236}">
                <a16:creationId xmlns:a16="http://schemas.microsoft.com/office/drawing/2014/main" id="{25076157-2BA3-459C-A75D-1956FDBE340D}"/>
              </a:ext>
            </a:extLst>
          </p:cNvPr>
          <p:cNvSpPr>
            <a:spLocks noChangeShapeType="1"/>
          </p:cNvSpPr>
          <p:nvPr/>
        </p:nvSpPr>
        <p:spPr bwMode="auto">
          <a:xfrm>
            <a:off x="2457450" y="429260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2" name="Line 40">
            <a:extLst>
              <a:ext uri="{FF2B5EF4-FFF2-40B4-BE49-F238E27FC236}">
                <a16:creationId xmlns:a16="http://schemas.microsoft.com/office/drawing/2014/main" id="{BE9672E1-E777-4B29-9AA1-93D72083EA9F}"/>
              </a:ext>
            </a:extLst>
          </p:cNvPr>
          <p:cNvSpPr>
            <a:spLocks noChangeShapeType="1"/>
          </p:cNvSpPr>
          <p:nvPr/>
        </p:nvSpPr>
        <p:spPr bwMode="auto">
          <a:xfrm>
            <a:off x="2457450" y="4652963"/>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3" name="Line 41">
            <a:extLst>
              <a:ext uri="{FF2B5EF4-FFF2-40B4-BE49-F238E27FC236}">
                <a16:creationId xmlns:a16="http://schemas.microsoft.com/office/drawing/2014/main" id="{D2589B74-6B19-409A-8C77-4FEF72961F53}"/>
              </a:ext>
            </a:extLst>
          </p:cNvPr>
          <p:cNvSpPr>
            <a:spLocks noChangeShapeType="1"/>
          </p:cNvSpPr>
          <p:nvPr/>
        </p:nvSpPr>
        <p:spPr bwMode="auto">
          <a:xfrm>
            <a:off x="2457450" y="5013325"/>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4" name="Line 42">
            <a:extLst>
              <a:ext uri="{FF2B5EF4-FFF2-40B4-BE49-F238E27FC236}">
                <a16:creationId xmlns:a16="http://schemas.microsoft.com/office/drawing/2014/main" id="{9884FE52-271D-4557-9241-B1B65C5B45E2}"/>
              </a:ext>
            </a:extLst>
          </p:cNvPr>
          <p:cNvSpPr>
            <a:spLocks noChangeShapeType="1"/>
          </p:cNvSpPr>
          <p:nvPr/>
        </p:nvSpPr>
        <p:spPr bwMode="auto">
          <a:xfrm>
            <a:off x="2457450" y="5373688"/>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5" name="Line 43">
            <a:extLst>
              <a:ext uri="{FF2B5EF4-FFF2-40B4-BE49-F238E27FC236}">
                <a16:creationId xmlns:a16="http://schemas.microsoft.com/office/drawing/2014/main" id="{65302CAA-1E63-4EF5-996C-30EB227F8832}"/>
              </a:ext>
            </a:extLst>
          </p:cNvPr>
          <p:cNvSpPr>
            <a:spLocks noChangeShapeType="1"/>
          </p:cNvSpPr>
          <p:nvPr/>
        </p:nvSpPr>
        <p:spPr bwMode="auto">
          <a:xfrm>
            <a:off x="2457450" y="573405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7" name="Text Box 45">
            <a:extLst>
              <a:ext uri="{FF2B5EF4-FFF2-40B4-BE49-F238E27FC236}">
                <a16:creationId xmlns:a16="http://schemas.microsoft.com/office/drawing/2014/main" id="{8EF2D159-DDE9-4D36-9104-AAB306EA19AC}"/>
              </a:ext>
            </a:extLst>
          </p:cNvPr>
          <p:cNvSpPr txBox="1">
            <a:spLocks noChangeArrowheads="1"/>
          </p:cNvSpPr>
          <p:nvPr/>
        </p:nvSpPr>
        <p:spPr bwMode="auto">
          <a:xfrm>
            <a:off x="3683000" y="5949950"/>
            <a:ext cx="208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并行通信信道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strips(downRight)">
                                      <p:cBhvr>
                                        <p:cTn id="7" dur="1000"/>
                                        <p:tgtEl>
                                          <p:spTgt spid="136196"/>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36197"/>
                                        </p:tgtEl>
                                        <p:attrNameLst>
                                          <p:attrName>style.visibility</p:attrName>
                                        </p:attrNameLst>
                                      </p:cBhvr>
                                      <p:to>
                                        <p:strVal val="visible"/>
                                      </p:to>
                                    </p:set>
                                    <p:animEffect transition="in" filter="strips(downRight)">
                                      <p:cBhvr>
                                        <p:cTn id="11" dur="1000"/>
                                        <p:tgtEl>
                                          <p:spTgt spid="136197"/>
                                        </p:tgtEl>
                                      </p:cBhvr>
                                    </p:animEffect>
                                  </p:childTnLst>
                                </p:cTn>
                              </p:par>
                            </p:childTnLst>
                          </p:cTn>
                        </p:par>
                        <p:par>
                          <p:cTn id="12" fill="hold" nodeType="afterGroup">
                            <p:stCondLst>
                              <p:cond delay="2000"/>
                            </p:stCondLst>
                            <p:childTnLst>
                              <p:par>
                                <p:cTn id="13" presetID="18" presetClass="entr" presetSubtype="6" fill="hold" nodeType="afterEffect">
                                  <p:stCondLst>
                                    <p:cond delay="0"/>
                                  </p:stCondLst>
                                  <p:childTnLst>
                                    <p:set>
                                      <p:cBhvr>
                                        <p:cTn id="14" dur="1" fill="hold">
                                          <p:stCondLst>
                                            <p:cond delay="0"/>
                                          </p:stCondLst>
                                        </p:cTn>
                                        <p:tgtEl>
                                          <p:spTgt spid="136198"/>
                                        </p:tgtEl>
                                        <p:attrNameLst>
                                          <p:attrName>style.visibility</p:attrName>
                                        </p:attrNameLst>
                                      </p:cBhvr>
                                      <p:to>
                                        <p:strVal val="visible"/>
                                      </p:to>
                                    </p:set>
                                    <p:animEffect transition="in" filter="strips(downRight)">
                                      <p:cBhvr>
                                        <p:cTn id="15" dur="1000"/>
                                        <p:tgtEl>
                                          <p:spTgt spid="136198"/>
                                        </p:tgtEl>
                                      </p:cBhvr>
                                    </p:animEffect>
                                  </p:childTnLst>
                                </p:cTn>
                              </p:par>
                            </p:childTnLst>
                          </p:cTn>
                        </p:par>
                        <p:par>
                          <p:cTn id="16" fill="hold">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136207"/>
                                        </p:tgtEl>
                                        <p:attrNameLst>
                                          <p:attrName>style.visibility</p:attrName>
                                        </p:attrNameLst>
                                      </p:cBhvr>
                                      <p:to>
                                        <p:strVal val="visible"/>
                                      </p:to>
                                    </p:set>
                                    <p:animEffect transition="in" filter="strips(downRight)">
                                      <p:cBhvr>
                                        <p:cTn id="19" dur="1000"/>
                                        <p:tgtEl>
                                          <p:spTgt spid="136207"/>
                                        </p:tgtEl>
                                      </p:cBhvr>
                                    </p:animEffect>
                                  </p:childTnLst>
                                </p:cTn>
                              </p:par>
                            </p:childTnLst>
                          </p:cTn>
                        </p:par>
                        <p:par>
                          <p:cTn id="20" fill="hold" nodeType="afterGroup">
                            <p:stCondLst>
                              <p:cond delay="4000"/>
                            </p:stCondLst>
                            <p:childTnLst>
                              <p:par>
                                <p:cTn id="21" presetID="18" presetClass="entr" presetSubtype="6" fill="hold" grpId="0" nodeType="afterEffect">
                                  <p:stCondLst>
                                    <p:cond delay="0"/>
                                  </p:stCondLst>
                                  <p:childTnLst>
                                    <p:set>
                                      <p:cBhvr>
                                        <p:cTn id="22" dur="1" fill="hold">
                                          <p:stCondLst>
                                            <p:cond delay="0"/>
                                          </p:stCondLst>
                                        </p:cTn>
                                        <p:tgtEl>
                                          <p:spTgt spid="136199"/>
                                        </p:tgtEl>
                                        <p:attrNameLst>
                                          <p:attrName>style.visibility</p:attrName>
                                        </p:attrNameLst>
                                      </p:cBhvr>
                                      <p:to>
                                        <p:strVal val="visible"/>
                                      </p:to>
                                    </p:set>
                                    <p:animEffect transition="in" filter="strips(downRight)">
                                      <p:cBhvr>
                                        <p:cTn id="23" dur="1000"/>
                                        <p:tgtEl>
                                          <p:spTgt spid="136199"/>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136200"/>
                                        </p:tgtEl>
                                        <p:attrNameLst>
                                          <p:attrName>style.visibility</p:attrName>
                                        </p:attrNameLst>
                                      </p:cBhvr>
                                      <p:to>
                                        <p:strVal val="visible"/>
                                      </p:to>
                                    </p:set>
                                    <p:animEffect transition="in" filter="strips(downRight)">
                                      <p:cBhvr>
                                        <p:cTn id="27" dur="1000"/>
                                        <p:tgtEl>
                                          <p:spTgt spid="136200"/>
                                        </p:tgtEl>
                                      </p:cBhvr>
                                    </p:animEffect>
                                  </p:childTnLst>
                                </p:cTn>
                              </p:par>
                            </p:childTnLst>
                          </p:cTn>
                        </p:par>
                        <p:par>
                          <p:cTn id="28" fill="hold" nodeType="afterGroup">
                            <p:stCondLst>
                              <p:cond delay="6000"/>
                            </p:stCondLst>
                            <p:childTnLst>
                              <p:par>
                                <p:cTn id="29" presetID="18" presetClass="entr" presetSubtype="6" fill="hold" grpId="0" nodeType="afterEffect">
                                  <p:stCondLst>
                                    <p:cond delay="0"/>
                                  </p:stCondLst>
                                  <p:childTnLst>
                                    <p:set>
                                      <p:cBhvr>
                                        <p:cTn id="30" dur="1" fill="hold">
                                          <p:stCondLst>
                                            <p:cond delay="0"/>
                                          </p:stCondLst>
                                        </p:cTn>
                                        <p:tgtEl>
                                          <p:spTgt spid="136201"/>
                                        </p:tgtEl>
                                        <p:attrNameLst>
                                          <p:attrName>style.visibility</p:attrName>
                                        </p:attrNameLst>
                                      </p:cBhvr>
                                      <p:to>
                                        <p:strVal val="visible"/>
                                      </p:to>
                                    </p:set>
                                    <p:animEffect transition="in" filter="strips(downRight)">
                                      <p:cBhvr>
                                        <p:cTn id="31" dur="1000"/>
                                        <p:tgtEl>
                                          <p:spTgt spid="136201"/>
                                        </p:tgtEl>
                                      </p:cBhvr>
                                    </p:animEffect>
                                  </p:childTnLst>
                                </p:cTn>
                              </p:par>
                            </p:childTnLst>
                          </p:cTn>
                        </p:par>
                        <p:par>
                          <p:cTn id="32" fill="hold" nodeType="afterGroup">
                            <p:stCondLst>
                              <p:cond delay="7000"/>
                            </p:stCondLst>
                            <p:childTnLst>
                              <p:par>
                                <p:cTn id="33" presetID="18" presetClass="entr" presetSubtype="6" fill="hold" grpId="0" nodeType="afterEffect">
                                  <p:stCondLst>
                                    <p:cond delay="0"/>
                                  </p:stCondLst>
                                  <p:childTnLst>
                                    <p:set>
                                      <p:cBhvr>
                                        <p:cTn id="34" dur="1" fill="hold">
                                          <p:stCondLst>
                                            <p:cond delay="0"/>
                                          </p:stCondLst>
                                        </p:cTn>
                                        <p:tgtEl>
                                          <p:spTgt spid="136202"/>
                                        </p:tgtEl>
                                        <p:attrNameLst>
                                          <p:attrName>style.visibility</p:attrName>
                                        </p:attrNameLst>
                                      </p:cBhvr>
                                      <p:to>
                                        <p:strVal val="visible"/>
                                      </p:to>
                                    </p:set>
                                    <p:animEffect transition="in" filter="strips(downRight)">
                                      <p:cBhvr>
                                        <p:cTn id="35" dur="1000"/>
                                        <p:tgtEl>
                                          <p:spTgt spid="136202"/>
                                        </p:tgtEl>
                                      </p:cBhvr>
                                    </p:animEffect>
                                  </p:childTnLst>
                                </p:cTn>
                              </p:par>
                            </p:childTnLst>
                          </p:cTn>
                        </p:par>
                        <p:par>
                          <p:cTn id="36" fill="hold" nodeType="afterGroup">
                            <p:stCondLst>
                              <p:cond delay="8000"/>
                            </p:stCondLst>
                            <p:childTnLst>
                              <p:par>
                                <p:cTn id="37" presetID="18" presetClass="entr" presetSubtype="6" fill="hold" grpId="0" nodeType="afterEffect">
                                  <p:stCondLst>
                                    <p:cond delay="0"/>
                                  </p:stCondLst>
                                  <p:childTnLst>
                                    <p:set>
                                      <p:cBhvr>
                                        <p:cTn id="38" dur="1" fill="hold">
                                          <p:stCondLst>
                                            <p:cond delay="0"/>
                                          </p:stCondLst>
                                        </p:cTn>
                                        <p:tgtEl>
                                          <p:spTgt spid="136203"/>
                                        </p:tgtEl>
                                        <p:attrNameLst>
                                          <p:attrName>style.visibility</p:attrName>
                                        </p:attrNameLst>
                                      </p:cBhvr>
                                      <p:to>
                                        <p:strVal val="visible"/>
                                      </p:to>
                                    </p:set>
                                    <p:animEffect transition="in" filter="strips(downRight)">
                                      <p:cBhvr>
                                        <p:cTn id="39" dur="1000"/>
                                        <p:tgtEl>
                                          <p:spTgt spid="136203"/>
                                        </p:tgtEl>
                                      </p:cBhvr>
                                    </p:animEffect>
                                  </p:childTnLst>
                                </p:cTn>
                              </p:par>
                            </p:childTnLst>
                          </p:cTn>
                        </p:par>
                        <p:par>
                          <p:cTn id="40" fill="hold" nodeType="afterGroup">
                            <p:stCondLst>
                              <p:cond delay="9000"/>
                            </p:stCondLst>
                            <p:childTnLst>
                              <p:par>
                                <p:cTn id="41" presetID="18" presetClass="entr" presetSubtype="6" fill="hold" grpId="0" nodeType="afterEffect">
                                  <p:stCondLst>
                                    <p:cond delay="0"/>
                                  </p:stCondLst>
                                  <p:childTnLst>
                                    <p:set>
                                      <p:cBhvr>
                                        <p:cTn id="42" dur="1" fill="hold">
                                          <p:stCondLst>
                                            <p:cond delay="0"/>
                                          </p:stCondLst>
                                        </p:cTn>
                                        <p:tgtEl>
                                          <p:spTgt spid="136204"/>
                                        </p:tgtEl>
                                        <p:attrNameLst>
                                          <p:attrName>style.visibility</p:attrName>
                                        </p:attrNameLst>
                                      </p:cBhvr>
                                      <p:to>
                                        <p:strVal val="visible"/>
                                      </p:to>
                                    </p:set>
                                    <p:animEffect transition="in" filter="strips(downRight)">
                                      <p:cBhvr>
                                        <p:cTn id="43" dur="1000"/>
                                        <p:tgtEl>
                                          <p:spTgt spid="136204"/>
                                        </p:tgtEl>
                                      </p:cBhvr>
                                    </p:animEffect>
                                  </p:childTnLst>
                                </p:cTn>
                              </p:par>
                            </p:childTnLst>
                          </p:cTn>
                        </p:par>
                        <p:par>
                          <p:cTn id="44" fill="hold" nodeType="afterGroup">
                            <p:stCondLst>
                              <p:cond delay="10000"/>
                            </p:stCondLst>
                            <p:childTnLst>
                              <p:par>
                                <p:cTn id="45" presetID="18" presetClass="entr" presetSubtype="6" fill="hold" grpId="0" nodeType="afterEffect">
                                  <p:stCondLst>
                                    <p:cond delay="0"/>
                                  </p:stCondLst>
                                  <p:childTnLst>
                                    <p:set>
                                      <p:cBhvr>
                                        <p:cTn id="46" dur="1" fill="hold">
                                          <p:stCondLst>
                                            <p:cond delay="0"/>
                                          </p:stCondLst>
                                        </p:cTn>
                                        <p:tgtEl>
                                          <p:spTgt spid="136205"/>
                                        </p:tgtEl>
                                        <p:attrNameLst>
                                          <p:attrName>style.visibility</p:attrName>
                                        </p:attrNameLst>
                                      </p:cBhvr>
                                      <p:to>
                                        <p:strVal val="visible"/>
                                      </p:to>
                                    </p:set>
                                    <p:animEffect transition="in" filter="strips(downRight)">
                                      <p:cBhvr>
                                        <p:cTn id="47" dur="1000"/>
                                        <p:tgtEl>
                                          <p:spTgt spid="136205"/>
                                        </p:tgtEl>
                                      </p:cBhvr>
                                    </p:animEffect>
                                  </p:childTnLst>
                                </p:cTn>
                              </p:par>
                            </p:childTnLst>
                          </p:cTn>
                        </p:par>
                        <p:par>
                          <p:cTn id="48" fill="hold" nodeType="afterGroup">
                            <p:stCondLst>
                              <p:cond delay="11000"/>
                            </p:stCondLst>
                            <p:childTnLst>
                              <p:par>
                                <p:cTn id="49" presetID="18" presetClass="entr" presetSubtype="6" fill="hold" grpId="0" nodeType="afterEffect">
                                  <p:stCondLst>
                                    <p:cond delay="0"/>
                                  </p:stCondLst>
                                  <p:childTnLst>
                                    <p:set>
                                      <p:cBhvr>
                                        <p:cTn id="50" dur="1" fill="hold">
                                          <p:stCondLst>
                                            <p:cond delay="0"/>
                                          </p:stCondLst>
                                        </p:cTn>
                                        <p:tgtEl>
                                          <p:spTgt spid="136206"/>
                                        </p:tgtEl>
                                        <p:attrNameLst>
                                          <p:attrName>style.visibility</p:attrName>
                                        </p:attrNameLst>
                                      </p:cBhvr>
                                      <p:to>
                                        <p:strVal val="visible"/>
                                      </p:to>
                                    </p:set>
                                    <p:animEffect transition="in" filter="strips(downRight)">
                                      <p:cBhvr>
                                        <p:cTn id="51" dur="1000"/>
                                        <p:tgtEl>
                                          <p:spTgt spid="13620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1000"/>
                                        <p:tgtEl>
                                          <p:spTgt spid="2"/>
                                        </p:tgtEl>
                                      </p:cBhvr>
                                    </p:animEffect>
                                  </p:childTnLst>
                                </p:cTn>
                              </p:par>
                              <p:par>
                                <p:cTn id="57" presetID="22" presetClass="entr" presetSubtype="8"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1000"/>
                                        <p:tgtEl>
                                          <p:spTgt spid="3"/>
                                        </p:tgtEl>
                                      </p:cBhvr>
                                    </p:animEffect>
                                  </p:childTnLst>
                                </p:cTn>
                              </p:par>
                              <p:par>
                                <p:cTn id="60" presetID="22" presetClass="entr" presetSubtype="8" fill="hold" nodeType="withEffect">
                                  <p:stCondLst>
                                    <p:cond delay="0"/>
                                  </p:stCondLst>
                                  <p:childTnLst>
                                    <p:set>
                                      <p:cBhvr>
                                        <p:cTn id="61" dur="1" fill="hold">
                                          <p:stCondLst>
                                            <p:cond delay="0"/>
                                          </p:stCondLst>
                                        </p:cTn>
                                        <p:tgtEl>
                                          <p:spTgt spid="136228"/>
                                        </p:tgtEl>
                                        <p:attrNameLst>
                                          <p:attrName>style.visibility</p:attrName>
                                        </p:attrNameLst>
                                      </p:cBhvr>
                                      <p:to>
                                        <p:strVal val="visible"/>
                                      </p:to>
                                    </p:set>
                                    <p:animEffect transition="in" filter="wipe(left)">
                                      <p:cBhvr>
                                        <p:cTn id="62" dur="1000"/>
                                        <p:tgtEl>
                                          <p:spTgt spid="136228"/>
                                        </p:tgtEl>
                                      </p:cBhvr>
                                    </p:animEffect>
                                  </p:childTnLst>
                                </p:cTn>
                              </p:par>
                              <p:par>
                                <p:cTn id="63" presetID="22" presetClass="entr" presetSubtype="8" fill="hold" nodeType="withEffect">
                                  <p:stCondLst>
                                    <p:cond delay="0"/>
                                  </p:stCondLst>
                                  <p:childTnLst>
                                    <p:set>
                                      <p:cBhvr>
                                        <p:cTn id="64" dur="1" fill="hold">
                                          <p:stCondLst>
                                            <p:cond delay="0"/>
                                          </p:stCondLst>
                                        </p:cTn>
                                        <p:tgtEl>
                                          <p:spTgt spid="136229"/>
                                        </p:tgtEl>
                                        <p:attrNameLst>
                                          <p:attrName>style.visibility</p:attrName>
                                        </p:attrNameLst>
                                      </p:cBhvr>
                                      <p:to>
                                        <p:strVal val="visible"/>
                                      </p:to>
                                    </p:set>
                                    <p:animEffect transition="in" filter="wipe(left)">
                                      <p:cBhvr>
                                        <p:cTn id="65" dur="1000"/>
                                        <p:tgtEl>
                                          <p:spTgt spid="136229"/>
                                        </p:tgtEl>
                                      </p:cBhvr>
                                    </p:animEffect>
                                  </p:childTnLst>
                                </p:cTn>
                              </p:par>
                              <p:par>
                                <p:cTn id="66" presetID="22" presetClass="entr" presetSubtype="8" fill="hold" nodeType="withEffect">
                                  <p:stCondLst>
                                    <p:cond delay="0"/>
                                  </p:stCondLst>
                                  <p:childTnLst>
                                    <p:set>
                                      <p:cBhvr>
                                        <p:cTn id="67" dur="1" fill="hold">
                                          <p:stCondLst>
                                            <p:cond delay="0"/>
                                          </p:stCondLst>
                                        </p:cTn>
                                        <p:tgtEl>
                                          <p:spTgt spid="136230"/>
                                        </p:tgtEl>
                                        <p:attrNameLst>
                                          <p:attrName>style.visibility</p:attrName>
                                        </p:attrNameLst>
                                      </p:cBhvr>
                                      <p:to>
                                        <p:strVal val="visible"/>
                                      </p:to>
                                    </p:set>
                                    <p:animEffect transition="in" filter="wipe(left)">
                                      <p:cBhvr>
                                        <p:cTn id="68" dur="1000"/>
                                        <p:tgtEl>
                                          <p:spTgt spid="136230"/>
                                        </p:tgtEl>
                                      </p:cBhvr>
                                    </p:animEffect>
                                  </p:childTnLst>
                                </p:cTn>
                              </p:par>
                              <p:par>
                                <p:cTn id="69" presetID="22" presetClass="entr" presetSubtype="8" fill="hold" nodeType="withEffect">
                                  <p:stCondLst>
                                    <p:cond delay="0"/>
                                  </p:stCondLst>
                                  <p:childTnLst>
                                    <p:set>
                                      <p:cBhvr>
                                        <p:cTn id="70" dur="1" fill="hold">
                                          <p:stCondLst>
                                            <p:cond delay="0"/>
                                          </p:stCondLst>
                                        </p:cTn>
                                        <p:tgtEl>
                                          <p:spTgt spid="136231"/>
                                        </p:tgtEl>
                                        <p:attrNameLst>
                                          <p:attrName>style.visibility</p:attrName>
                                        </p:attrNameLst>
                                      </p:cBhvr>
                                      <p:to>
                                        <p:strVal val="visible"/>
                                      </p:to>
                                    </p:set>
                                    <p:animEffect transition="in" filter="wipe(left)">
                                      <p:cBhvr>
                                        <p:cTn id="71" dur="1000"/>
                                        <p:tgtEl>
                                          <p:spTgt spid="136231"/>
                                        </p:tgtEl>
                                      </p:cBhvr>
                                    </p:animEffect>
                                  </p:childTnLst>
                                </p:cTn>
                              </p:par>
                              <p:par>
                                <p:cTn id="72" presetID="22" presetClass="entr" presetSubtype="8" fill="hold" nodeType="withEffect">
                                  <p:stCondLst>
                                    <p:cond delay="0"/>
                                  </p:stCondLst>
                                  <p:childTnLst>
                                    <p:set>
                                      <p:cBhvr>
                                        <p:cTn id="73" dur="1" fill="hold">
                                          <p:stCondLst>
                                            <p:cond delay="0"/>
                                          </p:stCondLst>
                                        </p:cTn>
                                        <p:tgtEl>
                                          <p:spTgt spid="136232"/>
                                        </p:tgtEl>
                                        <p:attrNameLst>
                                          <p:attrName>style.visibility</p:attrName>
                                        </p:attrNameLst>
                                      </p:cBhvr>
                                      <p:to>
                                        <p:strVal val="visible"/>
                                      </p:to>
                                    </p:set>
                                    <p:animEffect transition="in" filter="wipe(left)">
                                      <p:cBhvr>
                                        <p:cTn id="74" dur="1000"/>
                                        <p:tgtEl>
                                          <p:spTgt spid="136232"/>
                                        </p:tgtEl>
                                      </p:cBhvr>
                                    </p:animEffect>
                                  </p:childTnLst>
                                </p:cTn>
                              </p:par>
                              <p:par>
                                <p:cTn id="75" presetID="22" presetClass="entr" presetSubtype="8" fill="hold" nodeType="withEffect">
                                  <p:stCondLst>
                                    <p:cond delay="0"/>
                                  </p:stCondLst>
                                  <p:childTnLst>
                                    <p:set>
                                      <p:cBhvr>
                                        <p:cTn id="76" dur="1" fill="hold">
                                          <p:stCondLst>
                                            <p:cond delay="0"/>
                                          </p:stCondLst>
                                        </p:cTn>
                                        <p:tgtEl>
                                          <p:spTgt spid="136233"/>
                                        </p:tgtEl>
                                        <p:attrNameLst>
                                          <p:attrName>style.visibility</p:attrName>
                                        </p:attrNameLst>
                                      </p:cBhvr>
                                      <p:to>
                                        <p:strVal val="visible"/>
                                      </p:to>
                                    </p:set>
                                    <p:animEffect transition="in" filter="wipe(left)">
                                      <p:cBhvr>
                                        <p:cTn id="77" dur="1000"/>
                                        <p:tgtEl>
                                          <p:spTgt spid="136233"/>
                                        </p:tgtEl>
                                      </p:cBhvr>
                                    </p:animEffect>
                                  </p:childTnLst>
                                </p:cTn>
                              </p:par>
                              <p:par>
                                <p:cTn id="78" presetID="22" presetClass="entr" presetSubtype="8" fill="hold" nodeType="withEffect">
                                  <p:stCondLst>
                                    <p:cond delay="0"/>
                                  </p:stCondLst>
                                  <p:childTnLst>
                                    <p:set>
                                      <p:cBhvr>
                                        <p:cTn id="79" dur="1" fill="hold">
                                          <p:stCondLst>
                                            <p:cond delay="0"/>
                                          </p:stCondLst>
                                        </p:cTn>
                                        <p:tgtEl>
                                          <p:spTgt spid="136234"/>
                                        </p:tgtEl>
                                        <p:attrNameLst>
                                          <p:attrName>style.visibility</p:attrName>
                                        </p:attrNameLst>
                                      </p:cBhvr>
                                      <p:to>
                                        <p:strVal val="visible"/>
                                      </p:to>
                                    </p:set>
                                    <p:animEffect transition="in" filter="wipe(left)">
                                      <p:cBhvr>
                                        <p:cTn id="80" dur="1000"/>
                                        <p:tgtEl>
                                          <p:spTgt spid="136234"/>
                                        </p:tgtEl>
                                      </p:cBhvr>
                                    </p:animEffect>
                                  </p:childTnLst>
                                </p:cTn>
                              </p:par>
                              <p:par>
                                <p:cTn id="81" presetID="22" presetClass="entr" presetSubtype="8" fill="hold" nodeType="withEffect">
                                  <p:stCondLst>
                                    <p:cond delay="0"/>
                                  </p:stCondLst>
                                  <p:childTnLst>
                                    <p:set>
                                      <p:cBhvr>
                                        <p:cTn id="82" dur="1" fill="hold">
                                          <p:stCondLst>
                                            <p:cond delay="0"/>
                                          </p:stCondLst>
                                        </p:cTn>
                                        <p:tgtEl>
                                          <p:spTgt spid="136235"/>
                                        </p:tgtEl>
                                        <p:attrNameLst>
                                          <p:attrName>style.visibility</p:attrName>
                                        </p:attrNameLst>
                                      </p:cBhvr>
                                      <p:to>
                                        <p:strVal val="visible"/>
                                      </p:to>
                                    </p:set>
                                    <p:animEffect transition="in" filter="wipe(left)">
                                      <p:cBhvr>
                                        <p:cTn id="83" dur="1000"/>
                                        <p:tgtEl>
                                          <p:spTgt spid="13623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36237"/>
                                        </p:tgtEl>
                                        <p:attrNameLst>
                                          <p:attrName>style.visibility</p:attrName>
                                        </p:attrNameLst>
                                      </p:cBhvr>
                                      <p:to>
                                        <p:strVal val="visible"/>
                                      </p:to>
                                    </p:set>
                                    <p:animEffect transition="in" filter="wipe(left)">
                                      <p:cBhvr>
                                        <p:cTn id="86" dur="1000"/>
                                        <p:tgtEl>
                                          <p:spTgt spid="136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7" grpId="0" animBg="1"/>
      <p:bldP spid="136199" grpId="0" animBg="1"/>
      <p:bldP spid="136200" grpId="0" animBg="1"/>
      <p:bldP spid="136201" grpId="0" animBg="1"/>
      <p:bldP spid="136202" grpId="0" animBg="1"/>
      <p:bldP spid="136203" grpId="0" animBg="1"/>
      <p:bldP spid="136204" grpId="0" animBg="1"/>
      <p:bldP spid="136205" grpId="0" animBg="1"/>
      <p:bldP spid="136206" grpId="0" animBg="1"/>
      <p:bldP spid="136207" grpId="0"/>
      <p:bldP spid="1362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a:extLst>
              <a:ext uri="{FF2B5EF4-FFF2-40B4-BE49-F238E27FC236}">
                <a16:creationId xmlns:a16="http://schemas.microsoft.com/office/drawing/2014/main" id="{E2371165-FA02-493F-99B1-CCAFD4B0AA1C}"/>
              </a:ext>
            </a:extLst>
          </p:cNvPr>
          <p:cNvSpPr>
            <a:spLocks noChangeArrowheads="1"/>
          </p:cNvSpPr>
          <p:nvPr/>
        </p:nvSpPr>
        <p:spPr bwMode="auto">
          <a:xfrm>
            <a:off x="770731" y="1844824"/>
            <a:ext cx="760253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lang="en-US" altLang="zh-CN" sz="2800">
                <a:solidFill>
                  <a:schemeClr val="accent1"/>
                </a:solidFill>
                <a:latin typeface="+mn-ea"/>
                <a:ea typeface="+mn-ea"/>
              </a:rPr>
              <a:t> </a:t>
            </a:r>
            <a:r>
              <a:rPr lang="zh-CN" altLang="en-US" sz="2800">
                <a:latin typeface="+mn-ea"/>
                <a:ea typeface="+mn-ea"/>
              </a:rPr>
              <a:t>串行通信方式只需要在收发双方之间建立一条通信信道，并行通信方式收发双方必须建立多条并行的通信信道</a:t>
            </a:r>
          </a:p>
          <a:p>
            <a:pPr eaLnBrk="1" hangingPunct="1">
              <a:buFont typeface="Wingdings" panose="05000000000000000000" pitchFamily="2" charset="2"/>
              <a:buChar char="®"/>
            </a:pPr>
            <a:endParaRPr lang="zh-CN" altLang="en-US" sz="2800">
              <a:latin typeface="+mn-ea"/>
              <a:ea typeface="+mn-ea"/>
            </a:endParaRPr>
          </a:p>
          <a:p>
            <a:pPr eaLnBrk="1" hangingPunct="1">
              <a:buFont typeface="Wingdings" panose="05000000000000000000" pitchFamily="2" charset="2"/>
              <a:buChar char="®"/>
            </a:pPr>
            <a:r>
              <a:rPr lang="zh-CN" altLang="en-US" sz="2800">
                <a:solidFill>
                  <a:schemeClr val="accent1"/>
                </a:solidFill>
                <a:latin typeface="+mn-ea"/>
                <a:ea typeface="+mn-ea"/>
              </a:rPr>
              <a:t> </a:t>
            </a:r>
            <a:r>
              <a:rPr lang="zh-CN" altLang="en-US" sz="2800">
                <a:latin typeface="+mn-ea"/>
                <a:ea typeface="+mn-ea"/>
              </a:rPr>
              <a:t>在同样的传输速率下，并行传输在单位时间内传送码元数是串行传输的</a:t>
            </a:r>
            <a:r>
              <a:rPr lang="en-US" altLang="zh-CN" sz="2800">
                <a:latin typeface="+mn-ea"/>
                <a:ea typeface="+mn-ea"/>
              </a:rPr>
              <a:t>n</a:t>
            </a:r>
            <a:r>
              <a:rPr lang="zh-CN" altLang="en-US" sz="2800">
                <a:latin typeface="+mn-ea"/>
                <a:ea typeface="+mn-ea"/>
              </a:rPr>
              <a:t>倍</a:t>
            </a:r>
          </a:p>
          <a:p>
            <a:pPr eaLnBrk="1" hangingPunct="1">
              <a:buFont typeface="Wingdings" panose="05000000000000000000" pitchFamily="2" charset="2"/>
              <a:buChar char="®"/>
            </a:pPr>
            <a:endParaRPr lang="zh-CN" altLang="en-US" sz="2800">
              <a:latin typeface="+mn-ea"/>
              <a:ea typeface="+mn-ea"/>
            </a:endParaRPr>
          </a:p>
          <a:p>
            <a:pPr eaLnBrk="1" hangingPunct="1">
              <a:buFont typeface="Wingdings" panose="05000000000000000000" pitchFamily="2" charset="2"/>
              <a:buChar char="®"/>
            </a:pPr>
            <a:r>
              <a:rPr lang="zh-CN" altLang="en-US" sz="2800">
                <a:solidFill>
                  <a:schemeClr val="accent1"/>
                </a:solidFill>
                <a:latin typeface="+mn-ea"/>
                <a:ea typeface="+mn-ea"/>
              </a:rPr>
              <a:t> </a:t>
            </a:r>
            <a:r>
              <a:rPr lang="zh-CN" altLang="en-US" sz="2800">
                <a:latin typeface="+mn-ea"/>
                <a:ea typeface="+mn-ea"/>
              </a:rPr>
              <a:t>由于需要建立多个通信信道，并行通信方式造价较高，因此远程通信中通常采用串行传输方式</a:t>
            </a:r>
          </a:p>
        </p:txBody>
      </p:sp>
      <p:sp>
        <p:nvSpPr>
          <p:cNvPr id="137221" name="Text Box 5">
            <a:extLst>
              <a:ext uri="{FF2B5EF4-FFF2-40B4-BE49-F238E27FC236}">
                <a16:creationId xmlns:a16="http://schemas.microsoft.com/office/drawing/2014/main" id="{92334BB8-FACD-4212-8DC6-EE5451EA621F}"/>
              </a:ext>
            </a:extLst>
          </p:cNvPr>
          <p:cNvSpPr txBox="1">
            <a:spLocks noChangeArrowheads="1"/>
          </p:cNvSpPr>
          <p:nvPr/>
        </p:nvSpPr>
        <p:spPr bwMode="auto">
          <a:xfrm>
            <a:off x="770731" y="1201886"/>
            <a:ext cx="3024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C00000"/>
                </a:solidFill>
                <a:latin typeface="+mn-ea"/>
                <a:ea typeface="+mn-ea"/>
              </a:rPr>
              <a:t>各自特点：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slide(fromBottom)">
                                      <p:cBhvr>
                                        <p:cTn id="7" dur="1000"/>
                                        <p:tgtEl>
                                          <p:spTgt spid="137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heel(4)">
                                      <p:cBhvr>
                                        <p:cTn id="12" dur="20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P spid="1372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a:extLst>
              <a:ext uri="{FF2B5EF4-FFF2-40B4-BE49-F238E27FC236}">
                <a16:creationId xmlns:a16="http://schemas.microsoft.com/office/drawing/2014/main" id="{7A6876D1-E0CF-4CF4-88D3-0FA7D141F561}"/>
              </a:ext>
            </a:extLst>
          </p:cNvPr>
          <p:cNvSpPr txBox="1">
            <a:spLocks noChangeArrowheads="1"/>
          </p:cNvSpPr>
          <p:nvPr/>
        </p:nvSpPr>
        <p:spPr bwMode="auto">
          <a:xfrm>
            <a:off x="827584" y="1223565"/>
            <a:ext cx="424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t>二、同步与异步方式</a:t>
            </a:r>
          </a:p>
        </p:txBody>
      </p:sp>
      <p:sp>
        <p:nvSpPr>
          <p:cNvPr id="138245" name="Rectangle 5">
            <a:extLst>
              <a:ext uri="{FF2B5EF4-FFF2-40B4-BE49-F238E27FC236}">
                <a16:creationId xmlns:a16="http://schemas.microsoft.com/office/drawing/2014/main" id="{93534D7F-1913-45B5-B0FD-BB8465742177}"/>
              </a:ext>
            </a:extLst>
          </p:cNvPr>
          <p:cNvSpPr>
            <a:spLocks noChangeArrowheads="1"/>
          </p:cNvSpPr>
          <p:nvPr/>
        </p:nvSpPr>
        <p:spPr bwMode="auto">
          <a:xfrm>
            <a:off x="756147" y="1937940"/>
            <a:ext cx="8143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数据通信的一个基本要求是接收方必须知道接收的每一个比特位的开始时间和持续时间，这样才能正确的接收发送方发送来的数据。</a:t>
            </a:r>
          </a:p>
        </p:txBody>
      </p:sp>
      <p:sp>
        <p:nvSpPr>
          <p:cNvPr id="138246" name="Rectangle 6">
            <a:extLst>
              <a:ext uri="{FF2B5EF4-FFF2-40B4-BE49-F238E27FC236}">
                <a16:creationId xmlns:a16="http://schemas.microsoft.com/office/drawing/2014/main" id="{9524F7E3-AFB8-417C-935D-B785E83242B4}"/>
              </a:ext>
            </a:extLst>
          </p:cNvPr>
          <p:cNvSpPr>
            <a:spLocks noChangeArrowheads="1"/>
          </p:cNvSpPr>
          <p:nvPr/>
        </p:nvSpPr>
        <p:spPr bwMode="auto">
          <a:xfrm>
            <a:off x="827584" y="3933056"/>
            <a:ext cx="7745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满足上述要求有两类办法：</a:t>
            </a:r>
            <a:endParaRPr lang="en-US" altLang="zh-CN" sz="3200" dirty="0"/>
          </a:p>
        </p:txBody>
      </p:sp>
      <p:sp>
        <p:nvSpPr>
          <p:cNvPr id="6" name="文本框 5">
            <a:extLst>
              <a:ext uri="{FF2B5EF4-FFF2-40B4-BE49-F238E27FC236}">
                <a16:creationId xmlns:a16="http://schemas.microsoft.com/office/drawing/2014/main" id="{F71835C0-519D-4EEA-9F45-B147DCDED3B0}"/>
              </a:ext>
            </a:extLst>
          </p:cNvPr>
          <p:cNvSpPr txBox="1"/>
          <p:nvPr/>
        </p:nvSpPr>
        <p:spPr>
          <a:xfrm>
            <a:off x="2843808" y="4725144"/>
            <a:ext cx="4629664" cy="584775"/>
          </a:xfrm>
          <a:prstGeom prst="rect">
            <a:avLst/>
          </a:prstGeom>
          <a:noFill/>
        </p:spPr>
        <p:txBody>
          <a:bodyPr wrap="square">
            <a:spAutoFit/>
          </a:bodyPr>
          <a:lstStyle/>
          <a:p>
            <a:pPr eaLnBrk="1" hangingPunct="1"/>
            <a:r>
              <a:rPr lang="zh-CN" altLang="en-US" sz="3200" dirty="0">
                <a:solidFill>
                  <a:srgbClr val="C00000"/>
                </a:solidFill>
              </a:rPr>
              <a:t>异步传输和同步传输。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slide(fromBottom)">
                                      <p:cBhvr>
                                        <p:cTn id="7" dur="10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plus(in)">
                                      <p:cBhvr>
                                        <p:cTn id="12" dur="2000"/>
                                        <p:tgtEl>
                                          <p:spTgt spid="13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8246"/>
                                        </p:tgtEl>
                                        <p:attrNameLst>
                                          <p:attrName>style.visibility</p:attrName>
                                        </p:attrNameLst>
                                      </p:cBhvr>
                                      <p:to>
                                        <p:strVal val="visible"/>
                                      </p:to>
                                    </p:set>
                                    <p:anim calcmode="lin" valueType="num">
                                      <p:cBhvr>
                                        <p:cTn id="17" dur="500" fill="hold"/>
                                        <p:tgtEl>
                                          <p:spTgt spid="138246"/>
                                        </p:tgtEl>
                                        <p:attrNameLst>
                                          <p:attrName>ppt_w</p:attrName>
                                        </p:attrNameLst>
                                      </p:cBhvr>
                                      <p:tavLst>
                                        <p:tav tm="0">
                                          <p:val>
                                            <p:fltVal val="0"/>
                                          </p:val>
                                        </p:tav>
                                        <p:tav tm="100000">
                                          <p:val>
                                            <p:strVal val="#ppt_w"/>
                                          </p:val>
                                        </p:tav>
                                      </p:tavLst>
                                    </p:anim>
                                    <p:anim calcmode="lin" valueType="num">
                                      <p:cBhvr>
                                        <p:cTn id="18" dur="500" fill="hold"/>
                                        <p:tgtEl>
                                          <p:spTgt spid="13824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77C270A7-49D0-4034-B560-31E0F0155A71}"/>
              </a:ext>
            </a:extLst>
          </p:cNvPr>
          <p:cNvSpPr txBox="1">
            <a:spLocks noChangeArrowheads="1"/>
          </p:cNvSpPr>
          <p:nvPr/>
        </p:nvSpPr>
        <p:spPr bwMode="auto">
          <a:xfrm>
            <a:off x="907303" y="1310235"/>
            <a:ext cx="3095625" cy="579438"/>
          </a:xfrm>
          <a:prstGeom prst="rect">
            <a:avLst/>
          </a:prstGeom>
          <a:noFill/>
          <a:ln w="9525" algn="ctr">
            <a:noFill/>
            <a:miter lim="800000"/>
            <a:headEnd/>
            <a:tailEnd/>
          </a:ln>
        </p:spPr>
        <p:txBody>
          <a:bodyPr>
            <a:spAutoFit/>
          </a:bodyPr>
          <a:lstStyle/>
          <a:p>
            <a:pPr>
              <a:spcBef>
                <a:spcPct val="50000"/>
              </a:spcBef>
              <a:defRPr/>
            </a:pPr>
            <a:r>
              <a:rPr lang="en-US" altLang="zh-CN" sz="3200" b="1" dirty="0">
                <a:latin typeface="+mj-ea"/>
                <a:ea typeface="+mj-ea"/>
              </a:rPr>
              <a:t>1.</a:t>
            </a:r>
            <a:r>
              <a:rPr lang="zh-CN" altLang="en-US" sz="3200" b="1" dirty="0">
                <a:latin typeface="+mj-ea"/>
                <a:ea typeface="+mj-ea"/>
              </a:rPr>
              <a:t>异步传输方式</a:t>
            </a:r>
          </a:p>
        </p:txBody>
      </p:sp>
      <p:sp>
        <p:nvSpPr>
          <p:cNvPr id="139270" name="Text Box 6">
            <a:extLst>
              <a:ext uri="{FF2B5EF4-FFF2-40B4-BE49-F238E27FC236}">
                <a16:creationId xmlns:a16="http://schemas.microsoft.com/office/drawing/2014/main" id="{206039FE-CCF8-4773-9868-E0EFC9CF5B31}"/>
              </a:ext>
            </a:extLst>
          </p:cNvPr>
          <p:cNvSpPr txBox="1">
            <a:spLocks noChangeArrowheads="1"/>
          </p:cNvSpPr>
          <p:nvPr/>
        </p:nvSpPr>
        <p:spPr bwMode="auto">
          <a:xfrm>
            <a:off x="845711" y="1976836"/>
            <a:ext cx="79295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75000"/>
            </a:pPr>
            <a:r>
              <a:rPr lang="zh-CN" altLang="en-US" sz="2800" dirty="0">
                <a:latin typeface="+mn-ea"/>
                <a:ea typeface="+mn-ea"/>
              </a:rPr>
              <a:t>异步传输方式的工作原理是：每个字节作为一个单元独立传输，字节之间的传输间隔任意。但是为了标志这一字节的开始和结尾，在这一字节之前加上</a:t>
            </a:r>
            <a:r>
              <a:rPr lang="en-US" altLang="zh-CN" sz="2800" dirty="0">
                <a:latin typeface="+mn-ea"/>
                <a:ea typeface="+mn-ea"/>
              </a:rPr>
              <a:t>1</a:t>
            </a:r>
            <a:r>
              <a:rPr lang="zh-CN" altLang="en-US" sz="2800" dirty="0">
                <a:latin typeface="+mn-ea"/>
                <a:ea typeface="+mn-ea"/>
              </a:rPr>
              <a:t>个起始位，在结尾处加上</a:t>
            </a:r>
            <a:r>
              <a:rPr lang="en-US" altLang="zh-CN" sz="2800" dirty="0">
                <a:latin typeface="+mn-ea"/>
                <a:ea typeface="+mn-ea"/>
              </a:rPr>
              <a:t>1-2</a:t>
            </a:r>
            <a:r>
              <a:rPr lang="zh-CN" altLang="en-US" sz="2800" dirty="0">
                <a:latin typeface="+mn-ea"/>
                <a:ea typeface="+mn-ea"/>
              </a:rPr>
              <a:t>位停止位。</a:t>
            </a:r>
          </a:p>
        </p:txBody>
      </p:sp>
      <p:grpSp>
        <p:nvGrpSpPr>
          <p:cNvPr id="2" name="Group 28">
            <a:extLst>
              <a:ext uri="{FF2B5EF4-FFF2-40B4-BE49-F238E27FC236}">
                <a16:creationId xmlns:a16="http://schemas.microsoft.com/office/drawing/2014/main" id="{7255F63B-8932-4B24-B937-40CDAFD7209E}"/>
              </a:ext>
            </a:extLst>
          </p:cNvPr>
          <p:cNvGrpSpPr>
            <a:grpSpLocks/>
          </p:cNvGrpSpPr>
          <p:nvPr/>
        </p:nvGrpSpPr>
        <p:grpSpPr bwMode="auto">
          <a:xfrm>
            <a:off x="1000125" y="4071938"/>
            <a:ext cx="7786688" cy="2238375"/>
            <a:chOff x="204" y="2432"/>
            <a:chExt cx="4854" cy="1455"/>
          </a:xfrm>
        </p:grpSpPr>
        <p:sp>
          <p:nvSpPr>
            <p:cNvPr id="149509" name="Rectangle 7">
              <a:extLst>
                <a:ext uri="{FF2B5EF4-FFF2-40B4-BE49-F238E27FC236}">
                  <a16:creationId xmlns:a16="http://schemas.microsoft.com/office/drawing/2014/main" id="{75D889CD-3C40-4954-869F-C3B096A753B8}"/>
                </a:ext>
              </a:extLst>
            </p:cNvPr>
            <p:cNvSpPr>
              <a:spLocks noChangeArrowheads="1"/>
            </p:cNvSpPr>
            <p:nvPr/>
          </p:nvSpPr>
          <p:spPr bwMode="auto">
            <a:xfrm>
              <a:off x="204"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起始位</a:t>
              </a:r>
            </a:p>
          </p:txBody>
        </p:sp>
        <p:sp>
          <p:nvSpPr>
            <p:cNvPr id="149510" name="Rectangle 8">
              <a:extLst>
                <a:ext uri="{FF2B5EF4-FFF2-40B4-BE49-F238E27FC236}">
                  <a16:creationId xmlns:a16="http://schemas.microsoft.com/office/drawing/2014/main" id="{358D3EEB-3E94-42A8-8849-75CFF65D34FE}"/>
                </a:ext>
              </a:extLst>
            </p:cNvPr>
            <p:cNvSpPr>
              <a:spLocks noChangeArrowheads="1"/>
            </p:cNvSpPr>
            <p:nvPr/>
          </p:nvSpPr>
          <p:spPr bwMode="auto">
            <a:xfrm>
              <a:off x="703"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0</a:t>
              </a:r>
            </a:p>
          </p:txBody>
        </p:sp>
        <p:sp>
          <p:nvSpPr>
            <p:cNvPr id="149511" name="Rectangle 9">
              <a:extLst>
                <a:ext uri="{FF2B5EF4-FFF2-40B4-BE49-F238E27FC236}">
                  <a16:creationId xmlns:a16="http://schemas.microsoft.com/office/drawing/2014/main" id="{E9707BF9-FE96-46B0-ADF6-5517FAF28444}"/>
                </a:ext>
              </a:extLst>
            </p:cNvPr>
            <p:cNvSpPr>
              <a:spLocks noChangeArrowheads="1"/>
            </p:cNvSpPr>
            <p:nvPr/>
          </p:nvSpPr>
          <p:spPr bwMode="auto">
            <a:xfrm>
              <a:off x="4559"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停止位</a:t>
              </a:r>
            </a:p>
          </p:txBody>
        </p:sp>
        <p:sp>
          <p:nvSpPr>
            <p:cNvPr id="149512" name="Rectangle 10">
              <a:extLst>
                <a:ext uri="{FF2B5EF4-FFF2-40B4-BE49-F238E27FC236}">
                  <a16:creationId xmlns:a16="http://schemas.microsoft.com/office/drawing/2014/main" id="{48DE3D1E-FEB0-4FF9-8C9A-0547B94F4969}"/>
                </a:ext>
              </a:extLst>
            </p:cNvPr>
            <p:cNvSpPr>
              <a:spLocks noChangeArrowheads="1"/>
            </p:cNvSpPr>
            <p:nvPr/>
          </p:nvSpPr>
          <p:spPr bwMode="auto">
            <a:xfrm>
              <a:off x="1111"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1</a:t>
              </a:r>
            </a:p>
          </p:txBody>
        </p:sp>
        <p:sp>
          <p:nvSpPr>
            <p:cNvPr id="149513" name="Rectangle 11">
              <a:extLst>
                <a:ext uri="{FF2B5EF4-FFF2-40B4-BE49-F238E27FC236}">
                  <a16:creationId xmlns:a16="http://schemas.microsoft.com/office/drawing/2014/main" id="{18A0E829-0488-4890-B11D-B14D7CD2B407}"/>
                </a:ext>
              </a:extLst>
            </p:cNvPr>
            <p:cNvSpPr>
              <a:spLocks noChangeArrowheads="1"/>
            </p:cNvSpPr>
            <p:nvPr/>
          </p:nvSpPr>
          <p:spPr bwMode="auto">
            <a:xfrm>
              <a:off x="1519"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2</a:t>
              </a:r>
            </a:p>
          </p:txBody>
        </p:sp>
        <p:sp>
          <p:nvSpPr>
            <p:cNvPr id="149514" name="Rectangle 12">
              <a:extLst>
                <a:ext uri="{FF2B5EF4-FFF2-40B4-BE49-F238E27FC236}">
                  <a16:creationId xmlns:a16="http://schemas.microsoft.com/office/drawing/2014/main" id="{A16CD248-904F-4EB7-B77B-6DE167CF0CF2}"/>
                </a:ext>
              </a:extLst>
            </p:cNvPr>
            <p:cNvSpPr>
              <a:spLocks noChangeArrowheads="1"/>
            </p:cNvSpPr>
            <p:nvPr/>
          </p:nvSpPr>
          <p:spPr bwMode="auto">
            <a:xfrm>
              <a:off x="1927"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3</a:t>
              </a:r>
            </a:p>
          </p:txBody>
        </p:sp>
        <p:sp>
          <p:nvSpPr>
            <p:cNvPr id="149515" name="Rectangle 13">
              <a:extLst>
                <a:ext uri="{FF2B5EF4-FFF2-40B4-BE49-F238E27FC236}">
                  <a16:creationId xmlns:a16="http://schemas.microsoft.com/office/drawing/2014/main" id="{3DEB331E-A714-45D1-8D69-8BD4484193B0}"/>
                </a:ext>
              </a:extLst>
            </p:cNvPr>
            <p:cNvSpPr>
              <a:spLocks noChangeArrowheads="1"/>
            </p:cNvSpPr>
            <p:nvPr/>
          </p:nvSpPr>
          <p:spPr bwMode="auto">
            <a:xfrm>
              <a:off x="2336"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4</a:t>
              </a:r>
            </a:p>
          </p:txBody>
        </p:sp>
        <p:sp>
          <p:nvSpPr>
            <p:cNvPr id="149516" name="Rectangle 14">
              <a:extLst>
                <a:ext uri="{FF2B5EF4-FFF2-40B4-BE49-F238E27FC236}">
                  <a16:creationId xmlns:a16="http://schemas.microsoft.com/office/drawing/2014/main" id="{FA8913D0-D2C9-423E-A606-CF562ECEC013}"/>
                </a:ext>
              </a:extLst>
            </p:cNvPr>
            <p:cNvSpPr>
              <a:spLocks noChangeArrowheads="1"/>
            </p:cNvSpPr>
            <p:nvPr/>
          </p:nvSpPr>
          <p:spPr bwMode="auto">
            <a:xfrm>
              <a:off x="2744"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5</a:t>
              </a:r>
            </a:p>
          </p:txBody>
        </p:sp>
        <p:sp>
          <p:nvSpPr>
            <p:cNvPr id="149517" name="Rectangle 15">
              <a:extLst>
                <a:ext uri="{FF2B5EF4-FFF2-40B4-BE49-F238E27FC236}">
                  <a16:creationId xmlns:a16="http://schemas.microsoft.com/office/drawing/2014/main" id="{33553D92-42C7-447E-958D-758B56590EC0}"/>
                </a:ext>
              </a:extLst>
            </p:cNvPr>
            <p:cNvSpPr>
              <a:spLocks noChangeArrowheads="1"/>
            </p:cNvSpPr>
            <p:nvPr/>
          </p:nvSpPr>
          <p:spPr bwMode="auto">
            <a:xfrm>
              <a:off x="3153"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6</a:t>
              </a:r>
            </a:p>
          </p:txBody>
        </p:sp>
        <p:sp>
          <p:nvSpPr>
            <p:cNvPr id="149518" name="Rectangle 16">
              <a:extLst>
                <a:ext uri="{FF2B5EF4-FFF2-40B4-BE49-F238E27FC236}">
                  <a16:creationId xmlns:a16="http://schemas.microsoft.com/office/drawing/2014/main" id="{464563E1-DE97-47AC-A1C5-DD1E9AD1F20C}"/>
                </a:ext>
              </a:extLst>
            </p:cNvPr>
            <p:cNvSpPr>
              <a:spLocks noChangeArrowheads="1"/>
            </p:cNvSpPr>
            <p:nvPr/>
          </p:nvSpPr>
          <p:spPr bwMode="auto">
            <a:xfrm>
              <a:off x="4060"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停止位</a:t>
              </a:r>
            </a:p>
          </p:txBody>
        </p:sp>
        <p:sp>
          <p:nvSpPr>
            <p:cNvPr id="149519" name="Rectangle 17">
              <a:extLst>
                <a:ext uri="{FF2B5EF4-FFF2-40B4-BE49-F238E27FC236}">
                  <a16:creationId xmlns:a16="http://schemas.microsoft.com/office/drawing/2014/main" id="{A4248924-D8AE-4927-8E80-99D78D08D753}"/>
                </a:ext>
              </a:extLst>
            </p:cNvPr>
            <p:cNvSpPr>
              <a:spLocks noChangeArrowheads="1"/>
            </p:cNvSpPr>
            <p:nvPr/>
          </p:nvSpPr>
          <p:spPr bwMode="auto">
            <a:xfrm>
              <a:off x="3561"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校验位</a:t>
              </a:r>
            </a:p>
          </p:txBody>
        </p:sp>
        <p:sp>
          <p:nvSpPr>
            <p:cNvPr id="149520" name="Rectangle 18">
              <a:extLst>
                <a:ext uri="{FF2B5EF4-FFF2-40B4-BE49-F238E27FC236}">
                  <a16:creationId xmlns:a16="http://schemas.microsoft.com/office/drawing/2014/main" id="{A55528C4-5796-4BFB-AD39-AD6B996017D0}"/>
                </a:ext>
              </a:extLst>
            </p:cNvPr>
            <p:cNvSpPr>
              <a:spLocks noChangeArrowheads="1"/>
            </p:cNvSpPr>
            <p:nvPr/>
          </p:nvSpPr>
          <p:spPr bwMode="auto">
            <a:xfrm>
              <a:off x="431"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1" name="Rectangle 19">
              <a:extLst>
                <a:ext uri="{FF2B5EF4-FFF2-40B4-BE49-F238E27FC236}">
                  <a16:creationId xmlns:a16="http://schemas.microsoft.com/office/drawing/2014/main" id="{8C31A7C9-C7B9-410D-884D-0951005C0C96}"/>
                </a:ext>
              </a:extLst>
            </p:cNvPr>
            <p:cNvSpPr>
              <a:spLocks noChangeArrowheads="1"/>
            </p:cNvSpPr>
            <p:nvPr/>
          </p:nvSpPr>
          <p:spPr bwMode="auto">
            <a:xfrm>
              <a:off x="1837"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2" name="Rectangle 20">
              <a:extLst>
                <a:ext uri="{FF2B5EF4-FFF2-40B4-BE49-F238E27FC236}">
                  <a16:creationId xmlns:a16="http://schemas.microsoft.com/office/drawing/2014/main" id="{C3E5E104-CF18-4BE1-89FC-7063C166F619}"/>
                </a:ext>
              </a:extLst>
            </p:cNvPr>
            <p:cNvSpPr>
              <a:spLocks noChangeArrowheads="1"/>
            </p:cNvSpPr>
            <p:nvPr/>
          </p:nvSpPr>
          <p:spPr bwMode="auto">
            <a:xfrm>
              <a:off x="3924"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3" name="Line 21">
              <a:extLst>
                <a:ext uri="{FF2B5EF4-FFF2-40B4-BE49-F238E27FC236}">
                  <a16:creationId xmlns:a16="http://schemas.microsoft.com/office/drawing/2014/main" id="{84E41FC4-048D-4576-AAB4-D1809E036F82}"/>
                </a:ext>
              </a:extLst>
            </p:cNvPr>
            <p:cNvSpPr>
              <a:spLocks noChangeShapeType="1"/>
            </p:cNvSpPr>
            <p:nvPr/>
          </p:nvSpPr>
          <p:spPr bwMode="auto">
            <a:xfrm>
              <a:off x="204" y="2659"/>
              <a:ext cx="1633"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4" name="Line 22">
              <a:extLst>
                <a:ext uri="{FF2B5EF4-FFF2-40B4-BE49-F238E27FC236}">
                  <a16:creationId xmlns:a16="http://schemas.microsoft.com/office/drawing/2014/main" id="{301F8BFD-ED8A-426F-86CD-B32D3130759D}"/>
                </a:ext>
              </a:extLst>
            </p:cNvPr>
            <p:cNvSpPr>
              <a:spLocks noChangeShapeType="1"/>
            </p:cNvSpPr>
            <p:nvPr/>
          </p:nvSpPr>
          <p:spPr bwMode="auto">
            <a:xfrm flipV="1">
              <a:off x="2608" y="2659"/>
              <a:ext cx="2450"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5" name="Line 23">
              <a:extLst>
                <a:ext uri="{FF2B5EF4-FFF2-40B4-BE49-F238E27FC236}">
                  <a16:creationId xmlns:a16="http://schemas.microsoft.com/office/drawing/2014/main" id="{7DDB1509-892E-48F6-AADC-91EECBEDA842}"/>
                </a:ext>
              </a:extLst>
            </p:cNvPr>
            <p:cNvSpPr>
              <a:spLocks noChangeShapeType="1"/>
            </p:cNvSpPr>
            <p:nvPr/>
          </p:nvSpPr>
          <p:spPr bwMode="auto">
            <a:xfrm>
              <a:off x="1202" y="3566"/>
              <a:ext cx="635"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6" name="Line 24">
              <a:extLst>
                <a:ext uri="{FF2B5EF4-FFF2-40B4-BE49-F238E27FC236}">
                  <a16:creationId xmlns:a16="http://schemas.microsoft.com/office/drawing/2014/main" id="{CF8E342F-31A4-4ABD-A1D5-17A8BBA4563E}"/>
                </a:ext>
              </a:extLst>
            </p:cNvPr>
            <p:cNvSpPr>
              <a:spLocks noChangeShapeType="1"/>
            </p:cNvSpPr>
            <p:nvPr/>
          </p:nvSpPr>
          <p:spPr bwMode="auto">
            <a:xfrm>
              <a:off x="2608" y="3566"/>
              <a:ext cx="1316"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7" name="Text Box 25">
              <a:extLst>
                <a:ext uri="{FF2B5EF4-FFF2-40B4-BE49-F238E27FC236}">
                  <a16:creationId xmlns:a16="http://schemas.microsoft.com/office/drawing/2014/main" id="{428991AD-D7B5-4AFC-B21E-E6320627E3AD}"/>
                </a:ext>
              </a:extLst>
            </p:cNvPr>
            <p:cNvSpPr txBox="1">
              <a:spLocks noChangeArrowheads="1"/>
            </p:cNvSpPr>
            <p:nvPr/>
          </p:nvSpPr>
          <p:spPr bwMode="auto">
            <a:xfrm>
              <a:off x="1157" y="365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任意间隔</a:t>
              </a:r>
            </a:p>
          </p:txBody>
        </p:sp>
        <p:sp>
          <p:nvSpPr>
            <p:cNvPr id="149528" name="Text Box 26">
              <a:extLst>
                <a:ext uri="{FF2B5EF4-FFF2-40B4-BE49-F238E27FC236}">
                  <a16:creationId xmlns:a16="http://schemas.microsoft.com/office/drawing/2014/main" id="{DB57D709-A2EC-4FA5-A297-734A6023BAE0}"/>
                </a:ext>
              </a:extLst>
            </p:cNvPr>
            <p:cNvSpPr txBox="1">
              <a:spLocks noChangeArrowheads="1"/>
            </p:cNvSpPr>
            <p:nvPr/>
          </p:nvSpPr>
          <p:spPr bwMode="auto">
            <a:xfrm>
              <a:off x="2926" y="365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任意间隔</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Bottom)">
                                      <p:cBhvr>
                                        <p:cTn id="7" dur="1000"/>
                                        <p:tgtEl>
                                          <p:spTgt spid="139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 calcmode="lin" valueType="num">
                                      <p:cBhvr>
                                        <p:cTn id="12" dur="1000" fill="hold"/>
                                        <p:tgtEl>
                                          <p:spTgt spid="139270"/>
                                        </p:tgtEl>
                                        <p:attrNameLst>
                                          <p:attrName>ppt_w</p:attrName>
                                        </p:attrNameLst>
                                      </p:cBhvr>
                                      <p:tavLst>
                                        <p:tav tm="0">
                                          <p:val>
                                            <p:strVal val="#ppt_w*0.70"/>
                                          </p:val>
                                        </p:tav>
                                        <p:tav tm="100000">
                                          <p:val>
                                            <p:strVal val="#ppt_w"/>
                                          </p:val>
                                        </p:tav>
                                      </p:tavLst>
                                    </p:anim>
                                    <p:anim calcmode="lin" valueType="num">
                                      <p:cBhvr>
                                        <p:cTn id="13" dur="1000" fill="hold"/>
                                        <p:tgtEl>
                                          <p:spTgt spid="139270"/>
                                        </p:tgtEl>
                                        <p:attrNameLst>
                                          <p:attrName>ppt_h</p:attrName>
                                        </p:attrNameLst>
                                      </p:cBhvr>
                                      <p:tavLst>
                                        <p:tav tm="0">
                                          <p:val>
                                            <p:strVal val="#ppt_h"/>
                                          </p:val>
                                        </p:tav>
                                        <p:tav tm="100000">
                                          <p:val>
                                            <p:strVal val="#ppt_h"/>
                                          </p:val>
                                        </p:tav>
                                      </p:tavLst>
                                    </p:anim>
                                    <p:animEffect transition="in" filter="fade">
                                      <p:cBhvr>
                                        <p:cTn id="14" dur="1000"/>
                                        <p:tgtEl>
                                          <p:spTgt spid="1392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4)">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7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a:extLst>
              <a:ext uri="{FF2B5EF4-FFF2-40B4-BE49-F238E27FC236}">
                <a16:creationId xmlns:a16="http://schemas.microsoft.com/office/drawing/2014/main" id="{FD2B5948-1217-4471-8D99-8B9FEB64905F}"/>
              </a:ext>
            </a:extLst>
          </p:cNvPr>
          <p:cNvSpPr txBox="1">
            <a:spLocks noChangeArrowheads="1"/>
          </p:cNvSpPr>
          <p:nvPr/>
        </p:nvSpPr>
        <p:spPr bwMode="auto">
          <a:xfrm>
            <a:off x="755576" y="2420888"/>
            <a:ext cx="807243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Font typeface="Wingdings" panose="05000000000000000000" pitchFamily="2" charset="2"/>
              <a:buChar char="®"/>
            </a:pPr>
            <a:r>
              <a:rPr lang="en-US" altLang="zh-CN" sz="2800" dirty="0">
                <a:latin typeface="+mn-ea"/>
                <a:ea typeface="+mn-ea"/>
              </a:rPr>
              <a:t> </a:t>
            </a:r>
            <a:r>
              <a:rPr lang="zh-CN" altLang="en-US" sz="2800" dirty="0">
                <a:latin typeface="+mn-ea"/>
                <a:ea typeface="+mn-ea"/>
              </a:rPr>
              <a:t>每个字符前后的起始和停止位标识字符的开始和结束。</a:t>
            </a:r>
          </a:p>
          <a:p>
            <a:pPr eaLnBrk="1" hangingPunct="1">
              <a:buClr>
                <a:schemeClr val="folHlink"/>
              </a:buClr>
              <a:buFont typeface="Wingdings" panose="05000000000000000000" pitchFamily="2" charset="2"/>
              <a:buChar char="®"/>
            </a:pPr>
            <a:r>
              <a:rPr lang="zh-CN" altLang="en-US" sz="2800" dirty="0">
                <a:latin typeface="+mn-ea"/>
                <a:ea typeface="+mn-ea"/>
              </a:rPr>
              <a:t> 起始和停止位兼作线路两端的同步时钟，不再需要额外的时钟。</a:t>
            </a:r>
          </a:p>
          <a:p>
            <a:pPr eaLnBrk="1" hangingPunct="1">
              <a:buClr>
                <a:schemeClr val="folHlink"/>
              </a:buClr>
              <a:buFont typeface="Wingdings" panose="05000000000000000000" pitchFamily="2" charset="2"/>
              <a:buChar char="®"/>
            </a:pPr>
            <a:r>
              <a:rPr lang="zh-CN" altLang="en-US" sz="2800" dirty="0">
                <a:latin typeface="+mn-ea"/>
                <a:ea typeface="+mn-ea"/>
              </a:rPr>
              <a:t> 字符间间隔任意。</a:t>
            </a:r>
          </a:p>
          <a:p>
            <a:pPr eaLnBrk="1" hangingPunct="1">
              <a:buClr>
                <a:schemeClr val="folHlink"/>
              </a:buClr>
              <a:buFont typeface="Wingdings" panose="05000000000000000000" pitchFamily="2" charset="2"/>
              <a:buChar char="®"/>
            </a:pPr>
            <a:r>
              <a:rPr lang="zh-CN" altLang="en-US" sz="2800" dirty="0">
                <a:latin typeface="+mn-ea"/>
                <a:ea typeface="+mn-ea"/>
              </a:rPr>
              <a:t> 速率较低，适合于误码率高但是数据速率要求低的线路。</a:t>
            </a:r>
          </a:p>
        </p:txBody>
      </p:sp>
      <p:sp>
        <p:nvSpPr>
          <p:cNvPr id="140293" name="Text Box 5">
            <a:extLst>
              <a:ext uri="{FF2B5EF4-FFF2-40B4-BE49-F238E27FC236}">
                <a16:creationId xmlns:a16="http://schemas.microsoft.com/office/drawing/2014/main" id="{2752F725-FB2A-4BD9-ACF9-9D6E517B192C}"/>
              </a:ext>
            </a:extLst>
          </p:cNvPr>
          <p:cNvSpPr txBox="1">
            <a:spLocks noChangeArrowheads="1"/>
          </p:cNvSpPr>
          <p:nvPr/>
        </p:nvSpPr>
        <p:spPr bwMode="auto">
          <a:xfrm>
            <a:off x="755576" y="1484784"/>
            <a:ext cx="3240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C00000"/>
                </a:solidFill>
                <a:latin typeface="+mn-ea"/>
                <a:ea typeface="+mn-ea"/>
              </a:rPr>
              <a:t>异步传输的特点：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slide(fromBottom)">
                                      <p:cBhvr>
                                        <p:cTn id="7" dur="10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strips(downLeft)">
                                      <p:cBhvr>
                                        <p:cTn id="12" dur="10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a:extLst>
              <a:ext uri="{FF2B5EF4-FFF2-40B4-BE49-F238E27FC236}">
                <a16:creationId xmlns:a16="http://schemas.microsoft.com/office/drawing/2014/main" id="{9F4C8268-C85B-4B9C-8DC2-57F649036446}"/>
              </a:ext>
            </a:extLst>
          </p:cNvPr>
          <p:cNvSpPr>
            <a:spLocks noChangeArrowheads="1"/>
          </p:cNvSpPr>
          <p:nvPr/>
        </p:nvSpPr>
        <p:spPr bwMode="auto">
          <a:xfrm>
            <a:off x="703346" y="1225878"/>
            <a:ext cx="3070225" cy="584200"/>
          </a:xfrm>
          <a:prstGeom prst="rect">
            <a:avLst/>
          </a:prstGeom>
          <a:noFill/>
          <a:ln w="9525" algn="ctr">
            <a:noFill/>
            <a:miter lim="800000"/>
            <a:headEnd/>
            <a:tailEnd/>
          </a:ln>
        </p:spPr>
        <p:txBody>
          <a:bodyPr wrap="none">
            <a:spAutoFit/>
          </a:bodyPr>
          <a:lstStyle/>
          <a:p>
            <a:pPr>
              <a:defRPr/>
            </a:pPr>
            <a:r>
              <a:rPr lang="en-US" altLang="zh-CN" sz="3200" b="1" dirty="0">
                <a:latin typeface="+mj-ea"/>
                <a:ea typeface="+mj-ea"/>
              </a:rPr>
              <a:t>2.</a:t>
            </a:r>
            <a:r>
              <a:rPr lang="zh-CN" altLang="en-US" sz="3200" b="1" dirty="0">
                <a:latin typeface="+mj-ea"/>
                <a:ea typeface="+mj-ea"/>
              </a:rPr>
              <a:t>同步传输方式</a:t>
            </a:r>
          </a:p>
        </p:txBody>
      </p:sp>
      <p:sp>
        <p:nvSpPr>
          <p:cNvPr id="141317" name="Text Box 5">
            <a:extLst>
              <a:ext uri="{FF2B5EF4-FFF2-40B4-BE49-F238E27FC236}">
                <a16:creationId xmlns:a16="http://schemas.microsoft.com/office/drawing/2014/main" id="{83201D78-1439-4ABB-BDB2-142E204D5ED0}"/>
              </a:ext>
            </a:extLst>
          </p:cNvPr>
          <p:cNvSpPr txBox="1">
            <a:spLocks noChangeArrowheads="1"/>
          </p:cNvSpPr>
          <p:nvPr/>
        </p:nvSpPr>
        <p:spPr bwMode="auto">
          <a:xfrm>
            <a:off x="683568" y="1910090"/>
            <a:ext cx="741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pPr>
            <a:r>
              <a:rPr lang="zh-CN" altLang="en-US" sz="2400" b="0" dirty="0"/>
              <a:t>同步传输方式不是对每个字符单独进行同步，而是对一组字符组成的数据块进行同步。</a:t>
            </a:r>
          </a:p>
          <a:p>
            <a:pPr eaLnBrk="1" hangingPunct="1">
              <a:buClr>
                <a:schemeClr val="folHlink"/>
              </a:buClr>
            </a:pPr>
            <a:r>
              <a:rPr lang="zh-CN" altLang="en-US" sz="2400" b="0" dirty="0"/>
              <a:t>同步的方法不是加起始位和停止位，而是在数据块前加特殊模式的位组合，并通过位填充或字符填充技术，保证数据块中的数据不会与同步字符混淆。</a:t>
            </a:r>
          </a:p>
        </p:txBody>
      </p:sp>
      <p:grpSp>
        <p:nvGrpSpPr>
          <p:cNvPr id="2" name="Group 101">
            <a:extLst>
              <a:ext uri="{FF2B5EF4-FFF2-40B4-BE49-F238E27FC236}">
                <a16:creationId xmlns:a16="http://schemas.microsoft.com/office/drawing/2014/main" id="{4EFEAFC8-59C4-4C44-8E8D-130202B0F317}"/>
              </a:ext>
            </a:extLst>
          </p:cNvPr>
          <p:cNvGrpSpPr>
            <a:grpSpLocks/>
          </p:cNvGrpSpPr>
          <p:nvPr/>
        </p:nvGrpSpPr>
        <p:grpSpPr bwMode="auto">
          <a:xfrm>
            <a:off x="734749" y="4149080"/>
            <a:ext cx="7964487" cy="647700"/>
            <a:chOff x="475" y="2795"/>
            <a:chExt cx="5036" cy="408"/>
          </a:xfrm>
        </p:grpSpPr>
        <p:sp>
          <p:nvSpPr>
            <p:cNvPr id="151560" name="Rectangle 96">
              <a:extLst>
                <a:ext uri="{FF2B5EF4-FFF2-40B4-BE49-F238E27FC236}">
                  <a16:creationId xmlns:a16="http://schemas.microsoft.com/office/drawing/2014/main" id="{76A72E4F-8801-4D3C-AF0A-3C2511B859AA}"/>
                </a:ext>
              </a:extLst>
            </p:cNvPr>
            <p:cNvSpPr>
              <a:spLocks noChangeArrowheads="1"/>
            </p:cNvSpPr>
            <p:nvPr/>
          </p:nvSpPr>
          <p:spPr bwMode="auto">
            <a:xfrm>
              <a:off x="475"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sync</a:t>
              </a:r>
            </a:p>
          </p:txBody>
        </p:sp>
        <p:sp>
          <p:nvSpPr>
            <p:cNvPr id="151561" name="Rectangle 97">
              <a:extLst>
                <a:ext uri="{FF2B5EF4-FFF2-40B4-BE49-F238E27FC236}">
                  <a16:creationId xmlns:a16="http://schemas.microsoft.com/office/drawing/2014/main" id="{296864AF-10DB-4C37-AA1B-94F409695A2E}"/>
                </a:ext>
              </a:extLst>
            </p:cNvPr>
            <p:cNvSpPr>
              <a:spLocks noChangeArrowheads="1"/>
            </p:cNvSpPr>
            <p:nvPr/>
          </p:nvSpPr>
          <p:spPr bwMode="auto">
            <a:xfrm>
              <a:off x="1382"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sync</a:t>
              </a:r>
            </a:p>
          </p:txBody>
        </p:sp>
        <p:sp>
          <p:nvSpPr>
            <p:cNvPr id="151562" name="Rectangle 98">
              <a:extLst>
                <a:ext uri="{FF2B5EF4-FFF2-40B4-BE49-F238E27FC236}">
                  <a16:creationId xmlns:a16="http://schemas.microsoft.com/office/drawing/2014/main" id="{AB085510-7ABD-416E-B0E9-C039C852246D}"/>
                </a:ext>
              </a:extLst>
            </p:cNvPr>
            <p:cNvSpPr>
              <a:spLocks noChangeArrowheads="1"/>
            </p:cNvSpPr>
            <p:nvPr/>
          </p:nvSpPr>
          <p:spPr bwMode="auto">
            <a:xfrm>
              <a:off x="2289" y="2795"/>
              <a:ext cx="14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Data block</a:t>
              </a:r>
            </a:p>
          </p:txBody>
        </p:sp>
        <p:sp>
          <p:nvSpPr>
            <p:cNvPr id="151563" name="Rectangle 99">
              <a:extLst>
                <a:ext uri="{FF2B5EF4-FFF2-40B4-BE49-F238E27FC236}">
                  <a16:creationId xmlns:a16="http://schemas.microsoft.com/office/drawing/2014/main" id="{DBF9EA2F-43B0-4AC3-BD29-9CCE7EE0B056}"/>
                </a:ext>
              </a:extLst>
            </p:cNvPr>
            <p:cNvSpPr>
              <a:spLocks noChangeArrowheads="1"/>
            </p:cNvSpPr>
            <p:nvPr/>
          </p:nvSpPr>
          <p:spPr bwMode="auto">
            <a:xfrm>
              <a:off x="3696"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BCC</a:t>
              </a:r>
            </a:p>
          </p:txBody>
        </p:sp>
        <p:sp>
          <p:nvSpPr>
            <p:cNvPr id="151564" name="Rectangle 100">
              <a:extLst>
                <a:ext uri="{FF2B5EF4-FFF2-40B4-BE49-F238E27FC236}">
                  <a16:creationId xmlns:a16="http://schemas.microsoft.com/office/drawing/2014/main" id="{AB590FAC-F898-454B-B1C3-2E0655B1323E}"/>
                </a:ext>
              </a:extLst>
            </p:cNvPr>
            <p:cNvSpPr>
              <a:spLocks noChangeArrowheads="1"/>
            </p:cNvSpPr>
            <p:nvPr/>
          </p:nvSpPr>
          <p:spPr bwMode="auto">
            <a:xfrm>
              <a:off x="4604"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EOB</a:t>
              </a:r>
            </a:p>
          </p:txBody>
        </p:sp>
      </p:grpSp>
      <p:sp>
        <p:nvSpPr>
          <p:cNvPr id="141414" name="Text Box 102">
            <a:extLst>
              <a:ext uri="{FF2B5EF4-FFF2-40B4-BE49-F238E27FC236}">
                <a16:creationId xmlns:a16="http://schemas.microsoft.com/office/drawing/2014/main" id="{07EFCF21-3726-4A39-B471-9EC1A00CBB73}"/>
              </a:ext>
            </a:extLst>
          </p:cNvPr>
          <p:cNvSpPr txBox="1">
            <a:spLocks noChangeArrowheads="1"/>
          </p:cNvSpPr>
          <p:nvPr/>
        </p:nvSpPr>
        <p:spPr bwMode="auto">
          <a:xfrm>
            <a:off x="611188" y="5084421"/>
            <a:ext cx="381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solidFill>
                  <a:srgbClr val="C00000"/>
                </a:solidFill>
                <a:latin typeface="+mn-ea"/>
                <a:ea typeface="+mn-ea"/>
              </a:rPr>
              <a:t>Sync</a:t>
            </a:r>
            <a:r>
              <a:rPr lang="zh-CN" altLang="en-US" sz="2400" dirty="0">
                <a:solidFill>
                  <a:srgbClr val="C00000"/>
                </a:solidFill>
                <a:latin typeface="+mn-ea"/>
                <a:ea typeface="+mn-ea"/>
              </a:rPr>
              <a:t>：</a:t>
            </a:r>
            <a:r>
              <a:rPr lang="en-US" altLang="zh-CN" sz="2400" dirty="0">
                <a:latin typeface="+mn-ea"/>
                <a:ea typeface="+mn-ea"/>
              </a:rPr>
              <a:t>1byte</a:t>
            </a:r>
            <a:r>
              <a:rPr lang="zh-CN" altLang="en-US" sz="2400" dirty="0">
                <a:latin typeface="+mn-ea"/>
                <a:ea typeface="+mn-ea"/>
              </a:rPr>
              <a:t>，同步符号</a:t>
            </a:r>
          </a:p>
        </p:txBody>
      </p:sp>
      <p:sp>
        <p:nvSpPr>
          <p:cNvPr id="141415" name="Text Box 103">
            <a:extLst>
              <a:ext uri="{FF2B5EF4-FFF2-40B4-BE49-F238E27FC236}">
                <a16:creationId xmlns:a16="http://schemas.microsoft.com/office/drawing/2014/main" id="{47DD554B-E0A9-4562-B692-D7B520D6F9AA}"/>
              </a:ext>
            </a:extLst>
          </p:cNvPr>
          <p:cNvSpPr txBox="1">
            <a:spLocks noChangeArrowheads="1"/>
          </p:cNvSpPr>
          <p:nvPr/>
        </p:nvSpPr>
        <p:spPr bwMode="auto">
          <a:xfrm>
            <a:off x="4601357" y="5020943"/>
            <a:ext cx="3816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rgbClr val="C00000"/>
                </a:solidFill>
                <a:latin typeface="+mn-ea"/>
                <a:ea typeface="+mn-ea"/>
              </a:rPr>
              <a:t>BCC</a:t>
            </a:r>
            <a:r>
              <a:rPr lang="zh-CN" altLang="en-US" sz="2400">
                <a:latin typeface="+mn-ea"/>
                <a:ea typeface="+mn-ea"/>
              </a:rPr>
              <a:t>：</a:t>
            </a:r>
            <a:r>
              <a:rPr lang="en-US" altLang="zh-CN" sz="2400">
                <a:latin typeface="+mn-ea"/>
                <a:ea typeface="+mn-ea"/>
              </a:rPr>
              <a:t>1byte</a:t>
            </a:r>
            <a:r>
              <a:rPr lang="zh-CN" altLang="en-US" sz="2400">
                <a:latin typeface="+mn-ea"/>
                <a:ea typeface="+mn-ea"/>
              </a:rPr>
              <a:t>，块检查符号</a:t>
            </a:r>
          </a:p>
        </p:txBody>
      </p:sp>
      <p:sp>
        <p:nvSpPr>
          <p:cNvPr id="141416" name="Text Box 104">
            <a:extLst>
              <a:ext uri="{FF2B5EF4-FFF2-40B4-BE49-F238E27FC236}">
                <a16:creationId xmlns:a16="http://schemas.microsoft.com/office/drawing/2014/main" id="{FF0803E9-8410-4299-B0DF-0144A0765B0B}"/>
              </a:ext>
            </a:extLst>
          </p:cNvPr>
          <p:cNvSpPr txBox="1">
            <a:spLocks noChangeArrowheads="1"/>
          </p:cNvSpPr>
          <p:nvPr/>
        </p:nvSpPr>
        <p:spPr bwMode="auto">
          <a:xfrm>
            <a:off x="611189" y="5606837"/>
            <a:ext cx="38888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solidFill>
                  <a:srgbClr val="C00000"/>
                </a:solidFill>
                <a:latin typeface="+mn-ea"/>
                <a:ea typeface="+mn-ea"/>
              </a:rPr>
              <a:t>EOB</a:t>
            </a:r>
            <a:r>
              <a:rPr lang="zh-CN" altLang="en-US" sz="2400" dirty="0">
                <a:solidFill>
                  <a:srgbClr val="C00000"/>
                </a:solidFill>
                <a:latin typeface="+mn-ea"/>
                <a:ea typeface="+mn-ea"/>
              </a:rPr>
              <a:t>：</a:t>
            </a:r>
            <a:r>
              <a:rPr lang="en-US" altLang="zh-CN" sz="2400" dirty="0">
                <a:latin typeface="+mn-ea"/>
                <a:ea typeface="+mn-ea"/>
              </a:rPr>
              <a:t>1byte</a:t>
            </a:r>
            <a:r>
              <a:rPr lang="zh-CN" altLang="en-US" sz="2400" dirty="0">
                <a:latin typeface="+mn-ea"/>
                <a:ea typeface="+mn-ea"/>
              </a:rPr>
              <a:t>，块结束符号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slide(fromBottom)">
                                      <p:cBhvr>
                                        <p:cTn id="7" dur="1000"/>
                                        <p:tgtEl>
                                          <p:spTgt spid="14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circle(in)">
                                      <p:cBhvr>
                                        <p:cTn id="12" dur="2000"/>
                                        <p:tgtEl>
                                          <p:spTgt spid="141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edge">
                                      <p:cBhvr>
                                        <p:cTn id="17" dur="2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41414"/>
                                        </p:tgtEl>
                                        <p:attrNameLst>
                                          <p:attrName>style.visibility</p:attrName>
                                        </p:attrNameLst>
                                      </p:cBhvr>
                                      <p:to>
                                        <p:strVal val="visible"/>
                                      </p:to>
                                    </p:set>
                                    <p:animEffect transition="in" filter="wedge">
                                      <p:cBhvr>
                                        <p:cTn id="22" dur="2000"/>
                                        <p:tgtEl>
                                          <p:spTgt spid="14141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41415"/>
                                        </p:tgtEl>
                                        <p:attrNameLst>
                                          <p:attrName>style.visibility</p:attrName>
                                        </p:attrNameLst>
                                      </p:cBhvr>
                                      <p:to>
                                        <p:strVal val="visible"/>
                                      </p:to>
                                    </p:set>
                                    <p:animEffect transition="in" filter="wedge">
                                      <p:cBhvr>
                                        <p:cTn id="25" dur="2000"/>
                                        <p:tgtEl>
                                          <p:spTgt spid="141415"/>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41416"/>
                                        </p:tgtEl>
                                        <p:attrNameLst>
                                          <p:attrName>style.visibility</p:attrName>
                                        </p:attrNameLst>
                                      </p:cBhvr>
                                      <p:to>
                                        <p:strVal val="visible"/>
                                      </p:to>
                                    </p:set>
                                    <p:animEffect transition="in" filter="wedge">
                                      <p:cBhvr>
                                        <p:cTn id="28" dur="2000"/>
                                        <p:tgtEl>
                                          <p:spTgt spid="141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7" grpId="0"/>
      <p:bldP spid="141414" grpId="0"/>
      <p:bldP spid="141415" grpId="0"/>
      <p:bldP spid="1414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a:extLst>
              <a:ext uri="{FF2B5EF4-FFF2-40B4-BE49-F238E27FC236}">
                <a16:creationId xmlns:a16="http://schemas.microsoft.com/office/drawing/2014/main" id="{C87EE931-F10B-4993-A845-82238C899AA2}"/>
              </a:ext>
            </a:extLst>
          </p:cNvPr>
          <p:cNvSpPr>
            <a:spLocks noChangeArrowheads="1"/>
          </p:cNvSpPr>
          <p:nvPr/>
        </p:nvSpPr>
        <p:spPr bwMode="auto">
          <a:xfrm>
            <a:off x="1068760" y="1340768"/>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C00000"/>
                </a:solidFill>
              </a:rPr>
              <a:t>同步传输的特点</a:t>
            </a:r>
          </a:p>
        </p:txBody>
      </p:sp>
      <p:sp>
        <p:nvSpPr>
          <p:cNvPr id="142341" name="Rectangle 5">
            <a:extLst>
              <a:ext uri="{FF2B5EF4-FFF2-40B4-BE49-F238E27FC236}">
                <a16:creationId xmlns:a16="http://schemas.microsoft.com/office/drawing/2014/main" id="{43D0F771-9E24-4382-96D6-427B26ECA5E2}"/>
              </a:ext>
            </a:extLst>
          </p:cNvPr>
          <p:cNvSpPr>
            <a:spLocks noChangeArrowheads="1"/>
          </p:cNvSpPr>
          <p:nvPr/>
        </p:nvSpPr>
        <p:spPr bwMode="auto">
          <a:xfrm>
            <a:off x="1071563" y="2071688"/>
            <a:ext cx="724485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Font typeface="Wingdings" panose="05000000000000000000" pitchFamily="2" charset="2"/>
              <a:buChar char="®"/>
            </a:pPr>
            <a:r>
              <a:rPr lang="en-US" altLang="zh-CN" sz="3200" dirty="0"/>
              <a:t> </a:t>
            </a:r>
            <a:r>
              <a:rPr lang="zh-CN" altLang="en-US" sz="3200" dirty="0"/>
              <a:t>开销小、效率高。</a:t>
            </a:r>
          </a:p>
          <a:p>
            <a:pPr eaLnBrk="1" hangingPunct="1">
              <a:buClr>
                <a:schemeClr val="folHlink"/>
              </a:buClr>
              <a:buFont typeface="Wingdings" panose="05000000000000000000" pitchFamily="2" charset="2"/>
              <a:buChar char="®"/>
            </a:pPr>
            <a:endParaRPr lang="zh-CN" altLang="en-US" sz="3200" dirty="0"/>
          </a:p>
          <a:p>
            <a:pPr eaLnBrk="1" hangingPunct="1">
              <a:buClr>
                <a:schemeClr val="folHlink"/>
              </a:buClr>
              <a:buFont typeface="Wingdings" panose="05000000000000000000" pitchFamily="2" charset="2"/>
              <a:buChar char="®"/>
            </a:pPr>
            <a:r>
              <a:rPr lang="zh-CN" altLang="en-US" sz="3200" dirty="0"/>
              <a:t> 适合较高的速率传输数据。</a:t>
            </a:r>
          </a:p>
          <a:p>
            <a:pPr eaLnBrk="1" hangingPunct="1">
              <a:buClr>
                <a:schemeClr val="folHlink"/>
              </a:buClr>
              <a:buFont typeface="Wingdings" panose="05000000000000000000" pitchFamily="2" charset="2"/>
              <a:buChar char="®"/>
            </a:pPr>
            <a:endParaRPr lang="zh-CN" altLang="en-US" sz="3200" dirty="0"/>
          </a:p>
          <a:p>
            <a:pPr eaLnBrk="1" hangingPunct="1">
              <a:buClr>
                <a:schemeClr val="folHlink"/>
              </a:buClr>
              <a:buFont typeface="Wingdings" panose="05000000000000000000" pitchFamily="2" charset="2"/>
              <a:buChar char="®"/>
            </a:pPr>
            <a:r>
              <a:rPr lang="zh-CN" altLang="en-US" sz="3200" dirty="0"/>
              <a:t> 整个数据块一旦有一位传错，就必须重传整个数据块的内容。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Bottom)">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wedge">
                                      <p:cBhvr>
                                        <p:cTn id="12" dur="20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a:extLst>
              <a:ext uri="{FF2B5EF4-FFF2-40B4-BE49-F238E27FC236}">
                <a16:creationId xmlns:a16="http://schemas.microsoft.com/office/drawing/2014/main" id="{F2FC796B-EC85-44BD-A99F-18AB4353DB5C}"/>
              </a:ext>
            </a:extLst>
          </p:cNvPr>
          <p:cNvSpPr txBox="1">
            <a:spLocks noChangeArrowheads="1"/>
          </p:cNvSpPr>
          <p:nvPr/>
        </p:nvSpPr>
        <p:spPr bwMode="auto">
          <a:xfrm>
            <a:off x="1000125" y="1235075"/>
            <a:ext cx="5903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t>三、单工、半双工与双工方式</a:t>
            </a:r>
          </a:p>
        </p:txBody>
      </p:sp>
      <p:sp>
        <p:nvSpPr>
          <p:cNvPr id="143365" name="Rectangle 5">
            <a:extLst>
              <a:ext uri="{FF2B5EF4-FFF2-40B4-BE49-F238E27FC236}">
                <a16:creationId xmlns:a16="http://schemas.microsoft.com/office/drawing/2014/main" id="{F8628592-DF77-49F6-985D-526DF5A0BEEE}"/>
              </a:ext>
            </a:extLst>
          </p:cNvPr>
          <p:cNvSpPr>
            <a:spLocks noChangeArrowheads="1"/>
          </p:cNvSpPr>
          <p:nvPr/>
        </p:nvSpPr>
        <p:spPr bwMode="auto">
          <a:xfrm>
            <a:off x="1000125" y="1928813"/>
            <a:ext cx="7500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数据通信按照信号传送方向与时间的关系，可分为三种：</a:t>
            </a:r>
          </a:p>
        </p:txBody>
      </p:sp>
      <p:sp>
        <p:nvSpPr>
          <p:cNvPr id="143366" name="Text Box 6">
            <a:extLst>
              <a:ext uri="{FF2B5EF4-FFF2-40B4-BE49-F238E27FC236}">
                <a16:creationId xmlns:a16="http://schemas.microsoft.com/office/drawing/2014/main" id="{E0644220-D2C8-46AF-9A51-188FF2CDFFFC}"/>
              </a:ext>
            </a:extLst>
          </p:cNvPr>
          <p:cNvSpPr txBox="1">
            <a:spLocks noChangeArrowheads="1"/>
          </p:cNvSpPr>
          <p:nvPr/>
        </p:nvSpPr>
        <p:spPr bwMode="auto">
          <a:xfrm>
            <a:off x="684213" y="3068638"/>
            <a:ext cx="62642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chemeClr val="accent1"/>
              </a:buClr>
              <a:buFont typeface="Wingdings" panose="05000000000000000000" pitchFamily="2" charset="2"/>
              <a:buChar char="®"/>
            </a:pPr>
            <a:r>
              <a:rPr lang="en-US" altLang="zh-CN" sz="3200"/>
              <a:t> </a:t>
            </a:r>
            <a:r>
              <a:rPr lang="zh-CN" altLang="en-US" sz="3200">
                <a:solidFill>
                  <a:srgbClr val="C00000"/>
                </a:solidFill>
              </a:rPr>
              <a:t>单工通信</a:t>
            </a:r>
          </a:p>
          <a:p>
            <a:pPr lvl="1" eaLnBrk="1" hangingPunct="1">
              <a:buClr>
                <a:schemeClr val="accent1"/>
              </a:buClr>
              <a:buFont typeface="Wingdings" panose="05000000000000000000" pitchFamily="2" charset="2"/>
              <a:buChar char="®"/>
            </a:pPr>
            <a:endParaRPr lang="zh-CN" altLang="en-US" sz="3200"/>
          </a:p>
          <a:p>
            <a:pPr lvl="1" eaLnBrk="1" hangingPunct="1">
              <a:buClr>
                <a:schemeClr val="accent1"/>
              </a:buClr>
              <a:buFont typeface="Wingdings" panose="05000000000000000000" pitchFamily="2" charset="2"/>
              <a:buChar char="®"/>
            </a:pPr>
            <a:r>
              <a:rPr lang="zh-CN" altLang="en-US" sz="3200"/>
              <a:t> </a:t>
            </a:r>
            <a:r>
              <a:rPr lang="zh-CN" altLang="en-US" sz="3200">
                <a:solidFill>
                  <a:srgbClr val="C00000"/>
                </a:solidFill>
              </a:rPr>
              <a:t>半双工通信</a:t>
            </a:r>
          </a:p>
          <a:p>
            <a:pPr lvl="1" eaLnBrk="1" hangingPunct="1">
              <a:buClr>
                <a:schemeClr val="accent1"/>
              </a:buClr>
              <a:buFont typeface="Wingdings" panose="05000000000000000000" pitchFamily="2" charset="2"/>
              <a:buChar char="®"/>
            </a:pPr>
            <a:endParaRPr lang="zh-CN" altLang="en-US" sz="3200"/>
          </a:p>
          <a:p>
            <a:pPr lvl="1" eaLnBrk="1" hangingPunct="1">
              <a:buClr>
                <a:schemeClr val="accent1"/>
              </a:buClr>
              <a:buFont typeface="Wingdings" panose="05000000000000000000" pitchFamily="2" charset="2"/>
              <a:buChar char="®"/>
            </a:pPr>
            <a:r>
              <a:rPr lang="zh-CN" altLang="en-US" sz="3200"/>
              <a:t> </a:t>
            </a:r>
            <a:r>
              <a:rPr lang="zh-CN" altLang="en-US" sz="3200">
                <a:solidFill>
                  <a:srgbClr val="C00000"/>
                </a:solidFill>
              </a:rPr>
              <a:t>全双工通信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lide(fromBottom)">
                                      <p:cBhvr>
                                        <p:cTn id="7" dur="1000"/>
                                        <p:tgtEl>
                                          <p:spTgt spid="143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down)">
                                      <p:cBhvr>
                                        <p:cTn id="12" dur="500"/>
                                        <p:tgtEl>
                                          <p:spTgt spid="143365"/>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strips(downLeft)">
                                      <p:cBhvr>
                                        <p:cTn id="16" dur="10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p:bldP spid="14336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1812B2BF-B7F4-4271-9C5D-272E82D3DAA1}"/>
              </a:ext>
            </a:extLst>
          </p:cNvPr>
          <p:cNvSpPr>
            <a:spLocks noGrp="1" noChangeArrowheads="1"/>
          </p:cNvSpPr>
          <p:nvPr>
            <p:ph type="body" idx="1"/>
          </p:nvPr>
        </p:nvSpPr>
        <p:spPr>
          <a:xfrm>
            <a:off x="914400" y="1524000"/>
            <a:ext cx="7391400" cy="4538663"/>
          </a:xfrm>
        </p:spPr>
        <p:txBody>
          <a:bodyPr/>
          <a:lstStyle/>
          <a:p>
            <a:pPr marL="711200" indent="-711200" eaLnBrk="1" hangingPunct="1"/>
            <a:r>
              <a:rPr lang="zh-CN" altLang="en-US"/>
              <a:t>单工信道 </a:t>
            </a:r>
          </a:p>
          <a:p>
            <a:pPr marL="995363" lvl="1" indent="-609600" eaLnBrk="1" hangingPunct="1"/>
            <a:r>
              <a:rPr lang="zh-CN" altLang="en-US"/>
              <a:t>只允许数据在信道上的单向传输。</a:t>
            </a:r>
          </a:p>
          <a:p>
            <a:pPr marL="995363" lvl="1" indent="-609600" eaLnBrk="1" hangingPunct="1"/>
            <a:r>
              <a:rPr lang="zh-CN" altLang="en-US"/>
              <a:t>例：无线电广播，电视广播 </a:t>
            </a:r>
          </a:p>
          <a:p>
            <a:pPr marL="711200" indent="-711200" eaLnBrk="1" hangingPunct="1"/>
            <a:r>
              <a:rPr lang="zh-CN" altLang="en-US"/>
              <a:t>半双工信道</a:t>
            </a:r>
          </a:p>
          <a:p>
            <a:pPr marL="995363" lvl="1" indent="-609600" eaLnBrk="1" hangingPunct="1"/>
            <a:r>
              <a:rPr lang="zh-CN" altLang="en-US"/>
              <a:t> 数据信号可以在信道上双向传输，但同一时刻只允许单向传输。 </a:t>
            </a:r>
          </a:p>
          <a:p>
            <a:pPr marL="995363" lvl="1" indent="-609600" eaLnBrk="1" hangingPunct="1"/>
            <a:r>
              <a:rPr lang="zh-CN" altLang="en-US"/>
              <a:t>例：无线对讲机。</a:t>
            </a:r>
          </a:p>
          <a:p>
            <a:pPr marL="711200" indent="-711200" eaLnBrk="1" hangingPunct="1"/>
            <a:r>
              <a:rPr lang="zh-CN" altLang="en-US"/>
              <a:t>全双工信道</a:t>
            </a:r>
          </a:p>
          <a:p>
            <a:pPr marL="995363" lvl="1" indent="-609600" eaLnBrk="1" hangingPunct="1"/>
            <a:r>
              <a:rPr lang="zh-CN" altLang="en-US"/>
              <a:t> 允许数据同时双向传输。</a:t>
            </a:r>
          </a:p>
          <a:p>
            <a:pPr marL="995363" lvl="1" indent="-609600" eaLnBrk="1" hangingPunct="1"/>
            <a:r>
              <a:rPr lang="zh-CN" altLang="en-US"/>
              <a:t>例：计算机通信。</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BADFC55-B0D8-41BF-90E2-AA5B0006D23A}"/>
              </a:ext>
            </a:extLst>
          </p:cNvPr>
          <p:cNvSpPr txBox="1">
            <a:spLocks noChangeArrowheads="1"/>
          </p:cNvSpPr>
          <p:nvPr/>
        </p:nvSpPr>
        <p:spPr bwMode="auto">
          <a:xfrm>
            <a:off x="857250" y="1000125"/>
            <a:ext cx="5905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mn-ea"/>
                <a:ea typeface="+mn-ea"/>
              </a:rPr>
              <a:t>3. </a:t>
            </a:r>
            <a:r>
              <a:rPr kumimoji="1" lang="zh-CN" altLang="en-US" sz="2800" b="1">
                <a:latin typeface="+mn-ea"/>
                <a:ea typeface="+mn-ea"/>
              </a:rPr>
              <a:t>信息及其度量</a:t>
            </a:r>
          </a:p>
        </p:txBody>
      </p:sp>
      <p:sp>
        <p:nvSpPr>
          <p:cNvPr id="47107" name="Rectangle 3">
            <a:extLst>
              <a:ext uri="{FF2B5EF4-FFF2-40B4-BE49-F238E27FC236}">
                <a16:creationId xmlns:a16="http://schemas.microsoft.com/office/drawing/2014/main" id="{C6B90B62-EA27-464B-90EB-C12F4558634C}"/>
              </a:ext>
            </a:extLst>
          </p:cNvPr>
          <p:cNvSpPr>
            <a:spLocks noChangeArrowheads="1"/>
          </p:cNvSpPr>
          <p:nvPr/>
        </p:nvSpPr>
        <p:spPr bwMode="auto">
          <a:xfrm>
            <a:off x="1000125" y="157162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b="1">
                <a:latin typeface="+mn-ea"/>
                <a:ea typeface="+mn-ea"/>
              </a:rPr>
              <a:t> </a:t>
            </a:r>
            <a:r>
              <a:rPr kumimoji="1" lang="zh-CN" altLang="en-US" sz="2800" b="1">
                <a:latin typeface="+mn-ea"/>
                <a:ea typeface="+mn-ea"/>
              </a:rPr>
              <a:t>信息定义：</a:t>
            </a:r>
          </a:p>
        </p:txBody>
      </p:sp>
      <p:sp>
        <p:nvSpPr>
          <p:cNvPr id="47108" name="Rectangle 4">
            <a:extLst>
              <a:ext uri="{FF2B5EF4-FFF2-40B4-BE49-F238E27FC236}">
                <a16:creationId xmlns:a16="http://schemas.microsoft.com/office/drawing/2014/main" id="{71B60C20-3CBA-4628-90FE-A2A641BD86A1}"/>
              </a:ext>
            </a:extLst>
          </p:cNvPr>
          <p:cNvSpPr>
            <a:spLocks noChangeArrowheads="1"/>
          </p:cNvSpPr>
          <p:nvPr/>
        </p:nvSpPr>
        <p:spPr bwMode="auto">
          <a:xfrm>
            <a:off x="928688" y="3036888"/>
            <a:ext cx="2709396" cy="52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5000"/>
              </a:spcBef>
              <a:buFontTx/>
              <a:buChar char="•"/>
            </a:pPr>
            <a:r>
              <a:rPr kumimoji="1" lang="en-US" altLang="zh-CN" sz="2800" b="1">
                <a:latin typeface="+mn-ea"/>
                <a:ea typeface="+mn-ea"/>
              </a:rPr>
              <a:t> </a:t>
            </a:r>
            <a:r>
              <a:rPr kumimoji="1" lang="zh-CN" altLang="en-US" sz="2800" b="1">
                <a:latin typeface="+mn-ea"/>
                <a:ea typeface="+mn-ea"/>
              </a:rPr>
              <a:t>信息的度量：</a:t>
            </a:r>
          </a:p>
        </p:txBody>
      </p:sp>
      <p:sp>
        <p:nvSpPr>
          <p:cNvPr id="47109" name="Rectangle 5">
            <a:extLst>
              <a:ext uri="{FF2B5EF4-FFF2-40B4-BE49-F238E27FC236}">
                <a16:creationId xmlns:a16="http://schemas.microsoft.com/office/drawing/2014/main" id="{737D9130-D39A-4641-8E02-65F7FE9EA3CA}"/>
              </a:ext>
            </a:extLst>
          </p:cNvPr>
          <p:cNvSpPr>
            <a:spLocks noChangeArrowheads="1"/>
          </p:cNvSpPr>
          <p:nvPr/>
        </p:nvSpPr>
        <p:spPr bwMode="auto">
          <a:xfrm>
            <a:off x="1143000" y="3714750"/>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信息量与事件出现的概率有关：</a:t>
            </a:r>
          </a:p>
        </p:txBody>
      </p:sp>
      <p:sp>
        <p:nvSpPr>
          <p:cNvPr id="47110" name="Rectangle 6">
            <a:extLst>
              <a:ext uri="{FF2B5EF4-FFF2-40B4-BE49-F238E27FC236}">
                <a16:creationId xmlns:a16="http://schemas.microsoft.com/office/drawing/2014/main" id="{3CFFC575-48F2-48A8-A2F2-EAC8AEBEA477}"/>
              </a:ext>
            </a:extLst>
          </p:cNvPr>
          <p:cNvSpPr>
            <a:spLocks noChangeArrowheads="1"/>
          </p:cNvSpPr>
          <p:nvPr/>
        </p:nvSpPr>
        <p:spPr bwMode="auto">
          <a:xfrm>
            <a:off x="857250" y="4500563"/>
            <a:ext cx="727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a:t>
            </a:r>
            <a:r>
              <a:rPr kumimoji="1" lang="en-US" altLang="zh-CN" sz="2800" b="1">
                <a:latin typeface="+mn-ea"/>
                <a:ea typeface="+mn-ea"/>
              </a:rPr>
              <a:t>1</a:t>
            </a:r>
            <a:r>
              <a:rPr kumimoji="1" lang="zh-CN" altLang="en-US" sz="2800" b="1">
                <a:latin typeface="+mn-ea"/>
                <a:ea typeface="+mn-ea"/>
              </a:rPr>
              <a:t>）信息量是事件出现概率的函数；</a:t>
            </a:r>
          </a:p>
        </p:txBody>
      </p:sp>
      <p:sp>
        <p:nvSpPr>
          <p:cNvPr id="47111" name="Rectangle 7">
            <a:extLst>
              <a:ext uri="{FF2B5EF4-FFF2-40B4-BE49-F238E27FC236}">
                <a16:creationId xmlns:a16="http://schemas.microsoft.com/office/drawing/2014/main" id="{A5C1CF85-5EA0-4EA9-83A4-BEA863E689F2}"/>
              </a:ext>
            </a:extLst>
          </p:cNvPr>
          <p:cNvSpPr>
            <a:spLocks noChangeArrowheads="1"/>
          </p:cNvSpPr>
          <p:nvPr/>
        </p:nvSpPr>
        <p:spPr bwMode="auto">
          <a:xfrm>
            <a:off x="1214438" y="2214563"/>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事件中包含的有意义的内容。</a:t>
            </a:r>
          </a:p>
        </p:txBody>
      </p:sp>
      <p:graphicFrame>
        <p:nvGraphicFramePr>
          <p:cNvPr id="47112" name="Object 8">
            <a:extLst>
              <a:ext uri="{FF2B5EF4-FFF2-40B4-BE49-F238E27FC236}">
                <a16:creationId xmlns:a16="http://schemas.microsoft.com/office/drawing/2014/main" id="{015B9B8D-9061-4CF3-A3E0-F86ECB7B2F96}"/>
              </a:ext>
            </a:extLst>
          </p:cNvPr>
          <p:cNvGraphicFramePr>
            <a:graphicFrameLocks noGrp="1" noChangeAspect="1"/>
          </p:cNvGraphicFramePr>
          <p:nvPr>
            <p:ph idx="1"/>
          </p:nvPr>
        </p:nvGraphicFramePr>
        <p:xfrm>
          <a:off x="3286125" y="5357813"/>
          <a:ext cx="2798763" cy="785812"/>
        </p:xfrm>
        <a:graphic>
          <a:graphicData uri="http://schemas.openxmlformats.org/presentationml/2006/ole">
            <mc:AlternateContent xmlns:mc="http://schemas.openxmlformats.org/markup-compatibility/2006">
              <mc:Choice xmlns:v="urn:schemas-microsoft-com:vml" Requires="v">
                <p:oleObj spid="_x0000_s1035" name="Equation" r:id="rId3" imgW="723600" imgH="203040" progId="Equation.DSMT4">
                  <p:embed/>
                </p:oleObj>
              </mc:Choice>
              <mc:Fallback>
                <p:oleObj name="Equation" r:id="rId3" imgW="723600" imgH="203040" progId="Equation.DSMT4">
                  <p:embed/>
                  <p:pic>
                    <p:nvPicPr>
                      <p:cNvPr id="47112" name="Object 8">
                        <a:extLst>
                          <a:ext uri="{FF2B5EF4-FFF2-40B4-BE49-F238E27FC236}">
                            <a16:creationId xmlns:a16="http://schemas.microsoft.com/office/drawing/2014/main" id="{015B9B8D-9061-4CF3-A3E0-F86ECB7B2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5357813"/>
                        <a:ext cx="2798763" cy="7858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云形标注 8">
            <a:extLst>
              <a:ext uri="{FF2B5EF4-FFF2-40B4-BE49-F238E27FC236}">
                <a16:creationId xmlns:a16="http://schemas.microsoft.com/office/drawing/2014/main" id="{FA8C3239-C5F2-4857-9A36-0525F4919D63}"/>
              </a:ext>
            </a:extLst>
          </p:cNvPr>
          <p:cNvSpPr/>
          <p:nvPr/>
        </p:nvSpPr>
        <p:spPr>
          <a:xfrm>
            <a:off x="1428750" y="1071563"/>
            <a:ext cx="7429500" cy="3929062"/>
          </a:xfrm>
          <a:prstGeom prst="cloudCallout">
            <a:avLst>
              <a:gd name="adj1" fmla="val -23141"/>
              <a:gd name="adj2" fmla="val 2963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800" dirty="0">
              <a:latin typeface="+mn-ea"/>
            </a:endParaRPr>
          </a:p>
          <a:p>
            <a:pPr>
              <a:defRPr/>
            </a:pPr>
            <a:r>
              <a:rPr lang="en-US" altLang="zh-CN" sz="2800" dirty="0">
                <a:solidFill>
                  <a:srgbClr val="7030A0"/>
                </a:solidFill>
                <a:latin typeface="+mn-ea"/>
              </a:rPr>
              <a:t>1948</a:t>
            </a:r>
            <a:r>
              <a:rPr lang="zh-CN" altLang="en-US" sz="2800" dirty="0">
                <a:solidFill>
                  <a:srgbClr val="7030A0"/>
                </a:solidFill>
                <a:latin typeface="+mn-ea"/>
              </a:rPr>
              <a:t>年，香农在其“通讯的数学理论” 一文中首次提出信息的定义：</a:t>
            </a:r>
            <a:endParaRPr lang="en-US" altLang="zh-CN" sz="2800" dirty="0">
              <a:solidFill>
                <a:srgbClr val="7030A0"/>
              </a:solidFill>
              <a:latin typeface="+mn-ea"/>
            </a:endParaRPr>
          </a:p>
          <a:p>
            <a:pPr algn="ctr">
              <a:defRPr/>
            </a:pPr>
            <a:r>
              <a:rPr lang="zh-CN" altLang="en-US" sz="2800" dirty="0">
                <a:solidFill>
                  <a:srgbClr val="7030A0"/>
                </a:solidFill>
                <a:latin typeface="+mn-ea"/>
              </a:rPr>
              <a:t>“信息是用来消除随机不确定性的东西”。</a:t>
            </a:r>
            <a:br>
              <a:rPr lang="zh-CN" altLang="en-US" sz="2800" dirty="0">
                <a:solidFill>
                  <a:srgbClr val="7030A0"/>
                </a:solidFill>
                <a:latin typeface="+mn-ea"/>
              </a:rPr>
            </a:br>
            <a:endParaRPr lang="zh-CN" altLang="en-US" sz="2800" dirty="0">
              <a:solidFill>
                <a:srgbClr val="7030A0"/>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lide(fromBottom)">
                                      <p:cBhvr>
                                        <p:cTn id="7" dur="1000"/>
                                        <p:tgtEl>
                                          <p:spTgt spid="47106"/>
                                        </p:tgtEl>
                                      </p:cBhvr>
                                    </p:animEffect>
                                  </p:childTnLst>
                                </p:cTn>
                              </p:par>
                            </p:childTnLst>
                          </p:cTn>
                        </p:par>
                        <p:par>
                          <p:cTn id="8" fill="hold" nodeType="afterGroup">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47107"/>
                                        </p:tgtEl>
                                        <p:attrNameLst>
                                          <p:attrName>style.visibility</p:attrName>
                                        </p:attrNameLst>
                                      </p:cBhvr>
                                      <p:to>
                                        <p:strVal val="visible"/>
                                      </p:to>
                                    </p:set>
                                    <p:animEffect transition="in" filter="slide(fromLeft)">
                                      <p:cBhvr>
                                        <p:cTn id="11" dur="1000"/>
                                        <p:tgtEl>
                                          <p:spTgt spid="471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3"/>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grpId="1" nodeType="clickEffect">
                                  <p:stCondLst>
                                    <p:cond delay="0"/>
                                  </p:stCondLst>
                                  <p:childTnLst>
                                    <p:animEffect transition="out" filter="fade">
                                      <p:cBhvr>
                                        <p:cTn id="22" dur="2000"/>
                                        <p:tgtEl>
                                          <p:spTgt spid="9"/>
                                        </p:tgtEl>
                                      </p:cBhvr>
                                    </p:animEffect>
                                    <p:set>
                                      <p:cBhvr>
                                        <p:cTn id="23" dur="1" fill="hold">
                                          <p:stCondLst>
                                            <p:cond delay="1999"/>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7111"/>
                                        </p:tgtEl>
                                        <p:attrNameLst>
                                          <p:attrName>style.visibility</p:attrName>
                                        </p:attrNameLst>
                                      </p:cBhvr>
                                      <p:to>
                                        <p:strVal val="visible"/>
                                      </p:to>
                                    </p:set>
                                    <p:animEffect transition="in" filter="circle(in)">
                                      <p:cBhvr>
                                        <p:cTn id="28" dur="2000"/>
                                        <p:tgtEl>
                                          <p:spTgt spid="471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47108"/>
                                        </p:tgtEl>
                                        <p:attrNameLst>
                                          <p:attrName>style.visibility</p:attrName>
                                        </p:attrNameLst>
                                      </p:cBhvr>
                                      <p:to>
                                        <p:strVal val="visible"/>
                                      </p:to>
                                    </p:set>
                                    <p:animEffect transition="in" filter="slide(fromLeft)">
                                      <p:cBhvr>
                                        <p:cTn id="33" dur="1000"/>
                                        <p:tgtEl>
                                          <p:spTgt spid="471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Effect transition="in" filter="circle(in)">
                                      <p:cBhvr>
                                        <p:cTn id="38" dur="2000"/>
                                        <p:tgtEl>
                                          <p:spTgt spid="471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7110"/>
                                        </p:tgtEl>
                                        <p:attrNameLst>
                                          <p:attrName>style.visibility</p:attrName>
                                        </p:attrNameLst>
                                      </p:cBhvr>
                                      <p:to>
                                        <p:strVal val="visible"/>
                                      </p:to>
                                    </p:set>
                                    <p:anim calcmode="lin" valueType="num">
                                      <p:cBhvr>
                                        <p:cTn id="43" dur="500" fill="hold"/>
                                        <p:tgtEl>
                                          <p:spTgt spid="47110"/>
                                        </p:tgtEl>
                                        <p:attrNameLst>
                                          <p:attrName>ppt_w</p:attrName>
                                        </p:attrNameLst>
                                      </p:cBhvr>
                                      <p:tavLst>
                                        <p:tav tm="0">
                                          <p:val>
                                            <p:fltVal val="0"/>
                                          </p:val>
                                        </p:tav>
                                        <p:tav tm="100000">
                                          <p:val>
                                            <p:strVal val="#ppt_w"/>
                                          </p:val>
                                        </p:tav>
                                      </p:tavLst>
                                    </p:anim>
                                    <p:anim calcmode="lin" valueType="num">
                                      <p:cBhvr>
                                        <p:cTn id="44" dur="500" fill="hold"/>
                                        <p:tgtEl>
                                          <p:spTgt spid="471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47112"/>
                                        </p:tgtEl>
                                        <p:attrNameLst>
                                          <p:attrName>style.visibility</p:attrName>
                                        </p:attrNameLst>
                                      </p:cBhvr>
                                      <p:to>
                                        <p:strVal val="visible"/>
                                      </p:to>
                                    </p:set>
                                    <p:animEffect transition="in" filter="wedge">
                                      <p:cBhvr>
                                        <p:cTn id="49" dur="20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09" grpId="0"/>
      <p:bldP spid="47110" grpId="0"/>
      <p:bldP spid="47111" grpId="0"/>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
            <a:extLst>
              <a:ext uri="{FF2B5EF4-FFF2-40B4-BE49-F238E27FC236}">
                <a16:creationId xmlns:a16="http://schemas.microsoft.com/office/drawing/2014/main" id="{D1DB0195-C4AC-4DBD-9037-60541F00B929}"/>
              </a:ext>
            </a:extLst>
          </p:cNvPr>
          <p:cNvGrpSpPr>
            <a:grpSpLocks/>
          </p:cNvGrpSpPr>
          <p:nvPr/>
        </p:nvGrpSpPr>
        <p:grpSpPr bwMode="auto">
          <a:xfrm>
            <a:off x="1979613" y="1484313"/>
            <a:ext cx="4103687" cy="863600"/>
            <a:chOff x="3060" y="10488"/>
            <a:chExt cx="2880" cy="468"/>
          </a:xfrm>
        </p:grpSpPr>
        <p:sp>
          <p:nvSpPr>
            <p:cNvPr id="724996" name="Rectangle 4">
              <a:extLst>
                <a:ext uri="{FF2B5EF4-FFF2-40B4-BE49-F238E27FC236}">
                  <a16:creationId xmlns:a16="http://schemas.microsoft.com/office/drawing/2014/main" id="{752EC14E-301D-4104-A279-C798EBE97F98}"/>
                </a:ext>
              </a:extLst>
            </p:cNvPr>
            <p:cNvSpPr>
              <a:spLocks noChangeArrowheads="1"/>
            </p:cNvSpPr>
            <p:nvPr/>
          </p:nvSpPr>
          <p:spPr bwMode="auto">
            <a:xfrm>
              <a:off x="3060" y="10488"/>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30746" name="Line 5">
              <a:extLst>
                <a:ext uri="{FF2B5EF4-FFF2-40B4-BE49-F238E27FC236}">
                  <a16:creationId xmlns:a16="http://schemas.microsoft.com/office/drawing/2014/main" id="{CE9E065A-16D9-4366-ADA2-72A83A4D625C}"/>
                </a:ext>
              </a:extLst>
            </p:cNvPr>
            <p:cNvSpPr>
              <a:spLocks noChangeShapeType="1"/>
            </p:cNvSpPr>
            <p:nvPr/>
          </p:nvSpPr>
          <p:spPr bwMode="auto">
            <a:xfrm>
              <a:off x="3600" y="10644"/>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4998" name="Rectangle 6">
              <a:extLst>
                <a:ext uri="{FF2B5EF4-FFF2-40B4-BE49-F238E27FC236}">
                  <a16:creationId xmlns:a16="http://schemas.microsoft.com/office/drawing/2014/main" id="{676215AF-9346-4EA7-909C-A286EB2953DC}"/>
                </a:ext>
              </a:extLst>
            </p:cNvPr>
            <p:cNvSpPr>
              <a:spLocks noChangeArrowheads="1"/>
            </p:cNvSpPr>
            <p:nvPr/>
          </p:nvSpPr>
          <p:spPr bwMode="auto">
            <a:xfrm>
              <a:off x="5400" y="10488"/>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48" name="Line 7">
              <a:extLst>
                <a:ext uri="{FF2B5EF4-FFF2-40B4-BE49-F238E27FC236}">
                  <a16:creationId xmlns:a16="http://schemas.microsoft.com/office/drawing/2014/main" id="{B7F923B9-7A33-4590-B858-8B374F615C75}"/>
                </a:ext>
              </a:extLst>
            </p:cNvPr>
            <p:cNvSpPr>
              <a:spLocks noChangeShapeType="1"/>
            </p:cNvSpPr>
            <p:nvPr/>
          </p:nvSpPr>
          <p:spPr bwMode="auto">
            <a:xfrm flipH="1">
              <a:off x="3597" y="10800"/>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24" name="Group 8">
            <a:extLst>
              <a:ext uri="{FF2B5EF4-FFF2-40B4-BE49-F238E27FC236}">
                <a16:creationId xmlns:a16="http://schemas.microsoft.com/office/drawing/2014/main" id="{39B052FC-32BF-44F7-BC78-E7E1381F2241}"/>
              </a:ext>
            </a:extLst>
          </p:cNvPr>
          <p:cNvGrpSpPr>
            <a:grpSpLocks/>
          </p:cNvGrpSpPr>
          <p:nvPr/>
        </p:nvGrpSpPr>
        <p:grpSpPr bwMode="auto">
          <a:xfrm>
            <a:off x="1979613" y="2781300"/>
            <a:ext cx="4103687" cy="863600"/>
            <a:chOff x="3060" y="12360"/>
            <a:chExt cx="2880" cy="468"/>
          </a:xfrm>
        </p:grpSpPr>
        <p:sp>
          <p:nvSpPr>
            <p:cNvPr id="725001" name="Rectangle 9">
              <a:extLst>
                <a:ext uri="{FF2B5EF4-FFF2-40B4-BE49-F238E27FC236}">
                  <a16:creationId xmlns:a16="http://schemas.microsoft.com/office/drawing/2014/main" id="{86C3178C-8372-4EB4-9BE6-45744E1D4CC4}"/>
                </a:ext>
              </a:extLst>
            </p:cNvPr>
            <p:cNvSpPr>
              <a:spLocks noChangeArrowheads="1"/>
            </p:cNvSpPr>
            <p:nvPr/>
          </p:nvSpPr>
          <p:spPr bwMode="auto">
            <a:xfrm>
              <a:off x="3060" y="12360"/>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725002" name="Rectangle 10">
              <a:extLst>
                <a:ext uri="{FF2B5EF4-FFF2-40B4-BE49-F238E27FC236}">
                  <a16:creationId xmlns:a16="http://schemas.microsoft.com/office/drawing/2014/main" id="{A255DC4B-7F67-485A-A15A-BFA3AA0F480D}"/>
                </a:ext>
              </a:extLst>
            </p:cNvPr>
            <p:cNvSpPr>
              <a:spLocks noChangeArrowheads="1"/>
            </p:cNvSpPr>
            <p:nvPr/>
          </p:nvSpPr>
          <p:spPr bwMode="auto">
            <a:xfrm>
              <a:off x="5400" y="12360"/>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43" name="Line 11">
              <a:extLst>
                <a:ext uri="{FF2B5EF4-FFF2-40B4-BE49-F238E27FC236}">
                  <a16:creationId xmlns:a16="http://schemas.microsoft.com/office/drawing/2014/main" id="{3F91C8D1-91D4-40CC-9FAB-EC8F73DD2FA3}"/>
                </a:ext>
              </a:extLst>
            </p:cNvPr>
            <p:cNvSpPr>
              <a:spLocks noChangeShapeType="1"/>
            </p:cNvSpPr>
            <p:nvPr/>
          </p:nvSpPr>
          <p:spPr bwMode="auto">
            <a:xfrm>
              <a:off x="3600" y="12516"/>
              <a:ext cx="18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12">
              <a:extLst>
                <a:ext uri="{FF2B5EF4-FFF2-40B4-BE49-F238E27FC236}">
                  <a16:creationId xmlns:a16="http://schemas.microsoft.com/office/drawing/2014/main" id="{744965BC-188C-4BB2-A0F9-49391EE85301}"/>
                </a:ext>
              </a:extLst>
            </p:cNvPr>
            <p:cNvSpPr>
              <a:spLocks noChangeShapeType="1"/>
            </p:cNvSpPr>
            <p:nvPr/>
          </p:nvSpPr>
          <p:spPr bwMode="auto">
            <a:xfrm>
              <a:off x="3597" y="12672"/>
              <a:ext cx="1800"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25" name="Group 13">
            <a:extLst>
              <a:ext uri="{FF2B5EF4-FFF2-40B4-BE49-F238E27FC236}">
                <a16:creationId xmlns:a16="http://schemas.microsoft.com/office/drawing/2014/main" id="{C1D4C369-1322-4A42-A86F-79E68E376625}"/>
              </a:ext>
            </a:extLst>
          </p:cNvPr>
          <p:cNvGrpSpPr>
            <a:grpSpLocks/>
          </p:cNvGrpSpPr>
          <p:nvPr/>
        </p:nvGrpSpPr>
        <p:grpSpPr bwMode="auto">
          <a:xfrm>
            <a:off x="1979613" y="4149725"/>
            <a:ext cx="4176712" cy="1152525"/>
            <a:chOff x="3060" y="1440"/>
            <a:chExt cx="2880" cy="780"/>
          </a:xfrm>
        </p:grpSpPr>
        <p:sp>
          <p:nvSpPr>
            <p:cNvPr id="725006" name="Rectangle 14">
              <a:extLst>
                <a:ext uri="{FF2B5EF4-FFF2-40B4-BE49-F238E27FC236}">
                  <a16:creationId xmlns:a16="http://schemas.microsoft.com/office/drawing/2014/main" id="{D046298A-E666-4D12-952E-E9489CEA5E0C}"/>
                </a:ext>
              </a:extLst>
            </p:cNvPr>
            <p:cNvSpPr>
              <a:spLocks noChangeArrowheads="1"/>
            </p:cNvSpPr>
            <p:nvPr/>
          </p:nvSpPr>
          <p:spPr bwMode="auto">
            <a:xfrm>
              <a:off x="3060" y="1440"/>
              <a:ext cx="540" cy="780"/>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30736" name="Line 15">
              <a:extLst>
                <a:ext uri="{FF2B5EF4-FFF2-40B4-BE49-F238E27FC236}">
                  <a16:creationId xmlns:a16="http://schemas.microsoft.com/office/drawing/2014/main" id="{08A9E690-4822-4407-A4E0-2488A777E499}"/>
                </a:ext>
              </a:extLst>
            </p:cNvPr>
            <p:cNvSpPr>
              <a:spLocks noChangeShapeType="1"/>
            </p:cNvSpPr>
            <p:nvPr/>
          </p:nvSpPr>
          <p:spPr bwMode="auto">
            <a:xfrm>
              <a:off x="3600" y="1596"/>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5008" name="Rectangle 16">
              <a:extLst>
                <a:ext uri="{FF2B5EF4-FFF2-40B4-BE49-F238E27FC236}">
                  <a16:creationId xmlns:a16="http://schemas.microsoft.com/office/drawing/2014/main" id="{54AA202C-0DFE-4DF0-95F2-85E99D5DE947}"/>
                </a:ext>
              </a:extLst>
            </p:cNvPr>
            <p:cNvSpPr>
              <a:spLocks noChangeArrowheads="1"/>
            </p:cNvSpPr>
            <p:nvPr/>
          </p:nvSpPr>
          <p:spPr bwMode="auto">
            <a:xfrm>
              <a:off x="5400" y="1440"/>
              <a:ext cx="540" cy="780"/>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38" name="Line 17">
              <a:extLst>
                <a:ext uri="{FF2B5EF4-FFF2-40B4-BE49-F238E27FC236}">
                  <a16:creationId xmlns:a16="http://schemas.microsoft.com/office/drawing/2014/main" id="{F4B10459-AFBE-4383-8978-FEC6AC5DFABA}"/>
                </a:ext>
              </a:extLst>
            </p:cNvPr>
            <p:cNvSpPr>
              <a:spLocks noChangeShapeType="1"/>
            </p:cNvSpPr>
            <p:nvPr/>
          </p:nvSpPr>
          <p:spPr bwMode="auto">
            <a:xfrm flipH="1">
              <a:off x="3600" y="1908"/>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18">
              <a:extLst>
                <a:ext uri="{FF2B5EF4-FFF2-40B4-BE49-F238E27FC236}">
                  <a16:creationId xmlns:a16="http://schemas.microsoft.com/office/drawing/2014/main" id="{7DA4E2BF-33B9-4B48-A159-4E590643C2FB}"/>
                </a:ext>
              </a:extLst>
            </p:cNvPr>
            <p:cNvSpPr>
              <a:spLocks noChangeShapeType="1"/>
            </p:cNvSpPr>
            <p:nvPr/>
          </p:nvSpPr>
          <p:spPr bwMode="auto">
            <a:xfrm flipH="1">
              <a:off x="3600" y="1752"/>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19">
              <a:extLst>
                <a:ext uri="{FF2B5EF4-FFF2-40B4-BE49-F238E27FC236}">
                  <a16:creationId xmlns:a16="http://schemas.microsoft.com/office/drawing/2014/main" id="{8E3C8D12-733E-4448-A97F-5BA5BCBCA0DC}"/>
                </a:ext>
              </a:extLst>
            </p:cNvPr>
            <p:cNvSpPr>
              <a:spLocks noChangeShapeType="1"/>
            </p:cNvSpPr>
            <p:nvPr/>
          </p:nvSpPr>
          <p:spPr bwMode="auto">
            <a:xfrm>
              <a:off x="3597" y="2064"/>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5012" name="Rectangle 20">
            <a:extLst>
              <a:ext uri="{FF2B5EF4-FFF2-40B4-BE49-F238E27FC236}">
                <a16:creationId xmlns:a16="http://schemas.microsoft.com/office/drawing/2014/main" id="{3B38EC2D-466E-416F-AA62-9B2D43895CC5}"/>
              </a:ext>
            </a:extLst>
          </p:cNvPr>
          <p:cNvSpPr>
            <a:spLocks noChangeArrowheads="1"/>
          </p:cNvSpPr>
          <p:nvPr/>
        </p:nvSpPr>
        <p:spPr bwMode="auto">
          <a:xfrm>
            <a:off x="3724275" y="1358900"/>
            <a:ext cx="768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3" name="Rectangle 21">
            <a:extLst>
              <a:ext uri="{FF2B5EF4-FFF2-40B4-BE49-F238E27FC236}">
                <a16:creationId xmlns:a16="http://schemas.microsoft.com/office/drawing/2014/main" id="{700F94B5-61FB-4B3D-9859-ABC30F4AB6BC}"/>
              </a:ext>
            </a:extLst>
          </p:cNvPr>
          <p:cNvSpPr>
            <a:spLocks noChangeArrowheads="1"/>
          </p:cNvSpPr>
          <p:nvPr/>
        </p:nvSpPr>
        <p:spPr bwMode="auto">
          <a:xfrm>
            <a:off x="3795713" y="2079625"/>
            <a:ext cx="70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4" name="Rectangle 22">
            <a:extLst>
              <a:ext uri="{FF2B5EF4-FFF2-40B4-BE49-F238E27FC236}">
                <a16:creationId xmlns:a16="http://schemas.microsoft.com/office/drawing/2014/main" id="{F081C054-5D7C-4BD8-B39B-DA707D0C9271}"/>
              </a:ext>
            </a:extLst>
          </p:cNvPr>
          <p:cNvSpPr>
            <a:spLocks noChangeArrowheads="1"/>
          </p:cNvSpPr>
          <p:nvPr/>
        </p:nvSpPr>
        <p:spPr bwMode="auto">
          <a:xfrm>
            <a:off x="3708400" y="2636838"/>
            <a:ext cx="771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5" name="Rectangle 23">
            <a:extLst>
              <a:ext uri="{FF2B5EF4-FFF2-40B4-BE49-F238E27FC236}">
                <a16:creationId xmlns:a16="http://schemas.microsoft.com/office/drawing/2014/main" id="{3B7D638A-EEEE-4CEE-8E68-2F0A036A5D8F}"/>
              </a:ext>
            </a:extLst>
          </p:cNvPr>
          <p:cNvSpPr>
            <a:spLocks noChangeArrowheads="1"/>
          </p:cNvSpPr>
          <p:nvPr/>
        </p:nvSpPr>
        <p:spPr bwMode="auto">
          <a:xfrm>
            <a:off x="3779838" y="3357563"/>
            <a:ext cx="708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6" name="Rectangle 24">
            <a:extLst>
              <a:ext uri="{FF2B5EF4-FFF2-40B4-BE49-F238E27FC236}">
                <a16:creationId xmlns:a16="http://schemas.microsoft.com/office/drawing/2014/main" id="{22CFE0D3-A8F6-4317-BBE1-12A7E12C21A7}"/>
              </a:ext>
            </a:extLst>
          </p:cNvPr>
          <p:cNvSpPr>
            <a:spLocks noChangeArrowheads="1"/>
          </p:cNvSpPr>
          <p:nvPr/>
        </p:nvSpPr>
        <p:spPr bwMode="auto">
          <a:xfrm>
            <a:off x="3708400" y="4005263"/>
            <a:ext cx="771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7" name="Rectangle 25">
            <a:extLst>
              <a:ext uri="{FF2B5EF4-FFF2-40B4-BE49-F238E27FC236}">
                <a16:creationId xmlns:a16="http://schemas.microsoft.com/office/drawing/2014/main" id="{4C237A17-80F7-46B9-A338-366B0725E8A2}"/>
              </a:ext>
            </a:extLst>
          </p:cNvPr>
          <p:cNvSpPr>
            <a:spLocks noChangeArrowheads="1"/>
          </p:cNvSpPr>
          <p:nvPr/>
        </p:nvSpPr>
        <p:spPr bwMode="auto">
          <a:xfrm>
            <a:off x="3779838" y="5157788"/>
            <a:ext cx="708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8" name="Rectangle 26">
            <a:extLst>
              <a:ext uri="{FF2B5EF4-FFF2-40B4-BE49-F238E27FC236}">
                <a16:creationId xmlns:a16="http://schemas.microsoft.com/office/drawing/2014/main" id="{05CC723E-C769-47C9-820A-C1A5C9064B84}"/>
              </a:ext>
            </a:extLst>
          </p:cNvPr>
          <p:cNvSpPr>
            <a:spLocks noChangeArrowheads="1"/>
          </p:cNvSpPr>
          <p:nvPr/>
        </p:nvSpPr>
        <p:spPr bwMode="auto">
          <a:xfrm>
            <a:off x="6372225" y="1790700"/>
            <a:ext cx="1168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单工信道</a:t>
            </a:r>
            <a:r>
              <a:rPr lang="zh-CN" altLang="en-US">
                <a:effectLst>
                  <a:outerShdw blurRad="38100" dist="38100" dir="2700000" algn="tl">
                    <a:srgbClr val="C0C0C0"/>
                  </a:outerShdw>
                </a:effectLst>
                <a:latin typeface="Arial" charset="0"/>
              </a:rPr>
              <a:t> </a:t>
            </a:r>
          </a:p>
        </p:txBody>
      </p:sp>
      <p:sp>
        <p:nvSpPr>
          <p:cNvPr id="30733" name="Rectangle 27">
            <a:extLst>
              <a:ext uri="{FF2B5EF4-FFF2-40B4-BE49-F238E27FC236}">
                <a16:creationId xmlns:a16="http://schemas.microsoft.com/office/drawing/2014/main" id="{60C957EA-61E6-49D4-97B8-EE62B179373E}"/>
              </a:ext>
            </a:extLst>
          </p:cNvPr>
          <p:cNvSpPr>
            <a:spLocks noChangeArrowheads="1"/>
          </p:cNvSpPr>
          <p:nvPr/>
        </p:nvSpPr>
        <p:spPr bwMode="auto">
          <a:xfrm>
            <a:off x="6300788" y="3014663"/>
            <a:ext cx="13350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 pos="1200150" algn="l"/>
                <a:tab pos="2751138" algn="ctr"/>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57200" algn="l"/>
                <a:tab pos="1200150" algn="l"/>
                <a:tab pos="2751138" algn="ctr"/>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 pos="1200150" algn="l"/>
                <a:tab pos="2751138" algn="ctr"/>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 pos="1200150" algn="l"/>
                <a:tab pos="2751138" algn="ctr"/>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半双工信道</a:t>
            </a:r>
          </a:p>
        </p:txBody>
      </p:sp>
      <p:sp>
        <p:nvSpPr>
          <p:cNvPr id="30734" name="Rectangle 28">
            <a:extLst>
              <a:ext uri="{FF2B5EF4-FFF2-40B4-BE49-F238E27FC236}">
                <a16:creationId xmlns:a16="http://schemas.microsoft.com/office/drawing/2014/main" id="{89509B5A-7F96-42DB-9D2C-D9EDFC87593E}"/>
              </a:ext>
            </a:extLst>
          </p:cNvPr>
          <p:cNvSpPr>
            <a:spLocks noChangeArrowheads="1"/>
          </p:cNvSpPr>
          <p:nvPr/>
        </p:nvSpPr>
        <p:spPr bwMode="auto">
          <a:xfrm>
            <a:off x="6300788" y="4598988"/>
            <a:ext cx="13350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 pos="14668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57200" algn="l"/>
                <a:tab pos="14668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 pos="14668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 pos="14668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全双工信道</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9F01BEF-CBE4-43A1-8BD5-26B70510D02B}"/>
              </a:ext>
            </a:extLst>
          </p:cNvPr>
          <p:cNvSpPr>
            <a:spLocks noGrp="1" noChangeArrowheads="1"/>
          </p:cNvSpPr>
          <p:nvPr>
            <p:ph type="title"/>
          </p:nvPr>
        </p:nvSpPr>
        <p:spPr>
          <a:xfrm>
            <a:off x="971550" y="222250"/>
            <a:ext cx="7086600" cy="685800"/>
          </a:xfrm>
        </p:spPr>
        <p:txBody>
          <a:bodyPr/>
          <a:lstStyle/>
          <a:p>
            <a:pPr marL="609600" indent="-609600" eaLnBrk="1" hangingPunct="1"/>
            <a:r>
              <a:rPr lang="en-US" altLang="zh-CN" dirty="0"/>
              <a:t>3.2</a:t>
            </a:r>
            <a:r>
              <a:rPr lang="zh-CN" altLang="en-US" dirty="0"/>
              <a:t>数字通信主要过程</a:t>
            </a:r>
          </a:p>
        </p:txBody>
      </p:sp>
      <p:grpSp>
        <p:nvGrpSpPr>
          <p:cNvPr id="5" name="Group 41">
            <a:extLst>
              <a:ext uri="{FF2B5EF4-FFF2-40B4-BE49-F238E27FC236}">
                <a16:creationId xmlns:a16="http://schemas.microsoft.com/office/drawing/2014/main" id="{4806244D-5067-4C73-A096-0B1C8CAA919B}"/>
              </a:ext>
            </a:extLst>
          </p:cNvPr>
          <p:cNvGrpSpPr>
            <a:grpSpLocks/>
          </p:cNvGrpSpPr>
          <p:nvPr/>
        </p:nvGrpSpPr>
        <p:grpSpPr bwMode="auto">
          <a:xfrm>
            <a:off x="1403648" y="935992"/>
            <a:ext cx="6480175" cy="2374900"/>
            <a:chOff x="884" y="436"/>
            <a:chExt cx="4082" cy="1496"/>
          </a:xfrm>
        </p:grpSpPr>
        <p:graphicFrame>
          <p:nvGraphicFramePr>
            <p:cNvPr id="6" name="Object 5">
              <a:extLst>
                <a:ext uri="{FF2B5EF4-FFF2-40B4-BE49-F238E27FC236}">
                  <a16:creationId xmlns:a16="http://schemas.microsoft.com/office/drawing/2014/main" id="{2CDC74AD-65B0-4D77-8931-F0C1F7FFF4A8}"/>
                </a:ext>
              </a:extLst>
            </p:cNvPr>
            <p:cNvGraphicFramePr>
              <a:graphicFrameLocks noChangeAspect="1"/>
            </p:cNvGraphicFramePr>
            <p:nvPr/>
          </p:nvGraphicFramePr>
          <p:xfrm>
            <a:off x="936" y="436"/>
            <a:ext cx="3978" cy="882"/>
          </p:xfrm>
          <a:graphic>
            <a:graphicData uri="http://schemas.openxmlformats.org/presentationml/2006/ole">
              <mc:AlternateContent xmlns:mc="http://schemas.openxmlformats.org/markup-compatibility/2006">
                <mc:Choice xmlns:v="urn:schemas-microsoft-com:vml" Requires="v">
                  <p:oleObj spid="_x0000_s17415" name="图片" r:id="rId3" imgW="3331800" imgH="749160" progId="Word.Picture.8">
                    <p:embed/>
                  </p:oleObj>
                </mc:Choice>
                <mc:Fallback>
                  <p:oleObj name="图片" r:id="rId3" imgW="3331800" imgH="749160" progId="Word.Picture.8">
                    <p:embed/>
                    <p:pic>
                      <p:nvPicPr>
                        <p:cNvPr id="5" name="Object 5">
                          <a:extLst>
                            <a:ext uri="{FF2B5EF4-FFF2-40B4-BE49-F238E27FC236}">
                              <a16:creationId xmlns:a16="http://schemas.microsoft.com/office/drawing/2014/main" id="{9A3D0885-CA06-4101-8B63-921C3C418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436"/>
                          <a:ext cx="3978" cy="88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7317DC88-AB96-4261-9B60-368DD3F7E724}"/>
                </a:ext>
              </a:extLst>
            </p:cNvPr>
            <p:cNvSpPr>
              <a:spLocks noChangeArrowheads="1"/>
            </p:cNvSpPr>
            <p:nvPr/>
          </p:nvSpPr>
          <p:spPr bwMode="auto">
            <a:xfrm>
              <a:off x="884" y="1725"/>
              <a:ext cx="576"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编码器</a:t>
              </a:r>
            </a:p>
          </p:txBody>
        </p:sp>
        <p:sp>
          <p:nvSpPr>
            <p:cNvPr id="8" name="Rectangle 7">
              <a:extLst>
                <a:ext uri="{FF2B5EF4-FFF2-40B4-BE49-F238E27FC236}">
                  <a16:creationId xmlns:a16="http://schemas.microsoft.com/office/drawing/2014/main" id="{2A2DA12E-C687-4C5B-BC06-58AE276081AE}"/>
                </a:ext>
              </a:extLst>
            </p:cNvPr>
            <p:cNvSpPr>
              <a:spLocks noChangeArrowheads="1"/>
            </p:cNvSpPr>
            <p:nvPr/>
          </p:nvSpPr>
          <p:spPr bwMode="auto">
            <a:xfrm>
              <a:off x="1825" y="1725"/>
              <a:ext cx="524"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调制器</a:t>
              </a:r>
            </a:p>
          </p:txBody>
        </p:sp>
        <p:sp>
          <p:nvSpPr>
            <p:cNvPr id="9" name="Rectangle 8">
              <a:extLst>
                <a:ext uri="{FF2B5EF4-FFF2-40B4-BE49-F238E27FC236}">
                  <a16:creationId xmlns:a16="http://schemas.microsoft.com/office/drawing/2014/main" id="{B7E2FE1B-6FB0-4447-877C-C6AC36EEA5C1}"/>
                </a:ext>
              </a:extLst>
            </p:cNvPr>
            <p:cNvSpPr>
              <a:spLocks noChangeArrowheads="1"/>
            </p:cNvSpPr>
            <p:nvPr/>
          </p:nvSpPr>
          <p:spPr bwMode="auto">
            <a:xfrm>
              <a:off x="2716" y="1725"/>
              <a:ext cx="523"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信道</a:t>
              </a:r>
            </a:p>
          </p:txBody>
        </p:sp>
        <p:sp>
          <p:nvSpPr>
            <p:cNvPr id="11" name="Rectangle 9">
              <a:extLst>
                <a:ext uri="{FF2B5EF4-FFF2-40B4-BE49-F238E27FC236}">
                  <a16:creationId xmlns:a16="http://schemas.microsoft.com/office/drawing/2014/main" id="{0C31C6A8-9733-4060-9BC2-90DCD7530A1F}"/>
                </a:ext>
              </a:extLst>
            </p:cNvPr>
            <p:cNvSpPr>
              <a:spLocks noChangeArrowheads="1"/>
            </p:cNvSpPr>
            <p:nvPr/>
          </p:nvSpPr>
          <p:spPr bwMode="auto">
            <a:xfrm>
              <a:off x="3553" y="1725"/>
              <a:ext cx="522"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解调器</a:t>
              </a:r>
            </a:p>
          </p:txBody>
        </p:sp>
        <p:sp>
          <p:nvSpPr>
            <p:cNvPr id="12" name="Rectangle 10">
              <a:extLst>
                <a:ext uri="{FF2B5EF4-FFF2-40B4-BE49-F238E27FC236}">
                  <a16:creationId xmlns:a16="http://schemas.microsoft.com/office/drawing/2014/main" id="{E84A7EEA-4EA0-4C22-8F86-010050ECBEEA}"/>
                </a:ext>
              </a:extLst>
            </p:cNvPr>
            <p:cNvSpPr>
              <a:spLocks noChangeArrowheads="1"/>
            </p:cNvSpPr>
            <p:nvPr/>
          </p:nvSpPr>
          <p:spPr bwMode="auto">
            <a:xfrm>
              <a:off x="4442" y="1725"/>
              <a:ext cx="523"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解码器</a:t>
              </a:r>
            </a:p>
          </p:txBody>
        </p:sp>
        <p:sp>
          <p:nvSpPr>
            <p:cNvPr id="13" name="Line 11">
              <a:extLst>
                <a:ext uri="{FF2B5EF4-FFF2-40B4-BE49-F238E27FC236}">
                  <a16:creationId xmlns:a16="http://schemas.microsoft.com/office/drawing/2014/main" id="{9C15A231-2E10-44BD-B394-836951FAEE13}"/>
                </a:ext>
              </a:extLst>
            </p:cNvPr>
            <p:cNvSpPr>
              <a:spLocks noChangeShapeType="1"/>
            </p:cNvSpPr>
            <p:nvPr/>
          </p:nvSpPr>
          <p:spPr bwMode="auto">
            <a:xfrm>
              <a:off x="1460" y="1829"/>
              <a:ext cx="365"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4" name="Line 12">
              <a:extLst>
                <a:ext uri="{FF2B5EF4-FFF2-40B4-BE49-F238E27FC236}">
                  <a16:creationId xmlns:a16="http://schemas.microsoft.com/office/drawing/2014/main" id="{D659EA5F-BDE9-4879-934D-6A808968D625}"/>
                </a:ext>
              </a:extLst>
            </p:cNvPr>
            <p:cNvSpPr>
              <a:spLocks noChangeShapeType="1"/>
            </p:cNvSpPr>
            <p:nvPr/>
          </p:nvSpPr>
          <p:spPr bwMode="auto">
            <a:xfrm>
              <a:off x="2349" y="1829"/>
              <a:ext cx="36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5" name="Line 13">
              <a:extLst>
                <a:ext uri="{FF2B5EF4-FFF2-40B4-BE49-F238E27FC236}">
                  <a16:creationId xmlns:a16="http://schemas.microsoft.com/office/drawing/2014/main" id="{B21A625A-2214-4A5F-922A-F0321EF0EA42}"/>
                </a:ext>
              </a:extLst>
            </p:cNvPr>
            <p:cNvSpPr>
              <a:spLocks noChangeShapeType="1"/>
            </p:cNvSpPr>
            <p:nvPr/>
          </p:nvSpPr>
          <p:spPr bwMode="auto">
            <a:xfrm>
              <a:off x="3239" y="1829"/>
              <a:ext cx="314"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6" name="Line 14">
              <a:extLst>
                <a:ext uri="{FF2B5EF4-FFF2-40B4-BE49-F238E27FC236}">
                  <a16:creationId xmlns:a16="http://schemas.microsoft.com/office/drawing/2014/main" id="{AE203536-86A1-4593-BEDB-3C6BD4363BF0}"/>
                </a:ext>
              </a:extLst>
            </p:cNvPr>
            <p:cNvSpPr>
              <a:spLocks noChangeShapeType="1"/>
            </p:cNvSpPr>
            <p:nvPr/>
          </p:nvSpPr>
          <p:spPr bwMode="auto">
            <a:xfrm>
              <a:off x="4076" y="1829"/>
              <a:ext cx="366"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7" name="Line 15">
              <a:extLst>
                <a:ext uri="{FF2B5EF4-FFF2-40B4-BE49-F238E27FC236}">
                  <a16:creationId xmlns:a16="http://schemas.microsoft.com/office/drawing/2014/main" id="{F47B956E-E935-4A5D-A3F2-ACD219B8855D}"/>
                </a:ext>
              </a:extLst>
            </p:cNvPr>
            <p:cNvSpPr>
              <a:spLocks noChangeShapeType="1"/>
            </p:cNvSpPr>
            <p:nvPr/>
          </p:nvSpPr>
          <p:spPr bwMode="auto">
            <a:xfrm flipH="1">
              <a:off x="884" y="1261"/>
              <a:ext cx="838" cy="464"/>
            </a:xfrm>
            <a:prstGeom prst="line">
              <a:avLst/>
            </a:prstGeom>
            <a:noFill/>
            <a:ln w="25400">
              <a:solidFill>
                <a:srgbClr val="CC99FF"/>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8" name="Line 16">
              <a:extLst>
                <a:ext uri="{FF2B5EF4-FFF2-40B4-BE49-F238E27FC236}">
                  <a16:creationId xmlns:a16="http://schemas.microsoft.com/office/drawing/2014/main" id="{5BED85F3-9691-4ADA-815D-973743081DE9}"/>
                </a:ext>
              </a:extLst>
            </p:cNvPr>
            <p:cNvSpPr>
              <a:spLocks noChangeShapeType="1"/>
            </p:cNvSpPr>
            <p:nvPr/>
          </p:nvSpPr>
          <p:spPr bwMode="auto">
            <a:xfrm>
              <a:off x="4130" y="1261"/>
              <a:ext cx="836" cy="464"/>
            </a:xfrm>
            <a:prstGeom prst="line">
              <a:avLst/>
            </a:prstGeom>
            <a:noFill/>
            <a:ln w="25400">
              <a:solidFill>
                <a:srgbClr val="CC99FF"/>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19" name="Group 136">
            <a:extLst>
              <a:ext uri="{FF2B5EF4-FFF2-40B4-BE49-F238E27FC236}">
                <a16:creationId xmlns:a16="http://schemas.microsoft.com/office/drawing/2014/main" id="{289C0A05-ADB7-453C-9A08-B45BB85B5FE1}"/>
              </a:ext>
            </a:extLst>
          </p:cNvPr>
          <p:cNvGrpSpPr>
            <a:grpSpLocks/>
          </p:cNvGrpSpPr>
          <p:nvPr/>
        </p:nvGrpSpPr>
        <p:grpSpPr bwMode="auto">
          <a:xfrm>
            <a:off x="1187748" y="3312479"/>
            <a:ext cx="6915150" cy="2735263"/>
            <a:chOff x="748" y="1752"/>
            <a:chExt cx="4356" cy="1723"/>
          </a:xfrm>
        </p:grpSpPr>
        <p:sp>
          <p:nvSpPr>
            <p:cNvPr id="20" name="Rectangle 30">
              <a:extLst>
                <a:ext uri="{FF2B5EF4-FFF2-40B4-BE49-F238E27FC236}">
                  <a16:creationId xmlns:a16="http://schemas.microsoft.com/office/drawing/2014/main" id="{33149C9F-A8B0-475E-B773-272C0286588D}"/>
                </a:ext>
              </a:extLst>
            </p:cNvPr>
            <p:cNvSpPr>
              <a:spLocks noChangeArrowheads="1"/>
            </p:cNvSpPr>
            <p:nvPr/>
          </p:nvSpPr>
          <p:spPr bwMode="auto">
            <a:xfrm>
              <a:off x="748" y="2341"/>
              <a:ext cx="817" cy="1134"/>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信源编码</a:t>
              </a:r>
            </a:p>
          </p:txBody>
        </p:sp>
        <p:sp>
          <p:nvSpPr>
            <p:cNvPr id="21" name="Text Box 31">
              <a:extLst>
                <a:ext uri="{FF2B5EF4-FFF2-40B4-BE49-F238E27FC236}">
                  <a16:creationId xmlns:a16="http://schemas.microsoft.com/office/drawing/2014/main" id="{A50FE603-EBF0-4E57-B85A-42AA61509207}"/>
                </a:ext>
              </a:extLst>
            </p:cNvPr>
            <p:cNvSpPr txBox="1">
              <a:spLocks noChangeArrowheads="1"/>
            </p:cNvSpPr>
            <p:nvPr/>
          </p:nvSpPr>
          <p:spPr bwMode="auto">
            <a:xfrm>
              <a:off x="839" y="2478"/>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压缩编码</a:t>
              </a:r>
            </a:p>
          </p:txBody>
        </p:sp>
        <p:sp>
          <p:nvSpPr>
            <p:cNvPr id="22" name="Rectangle 33">
              <a:extLst>
                <a:ext uri="{FF2B5EF4-FFF2-40B4-BE49-F238E27FC236}">
                  <a16:creationId xmlns:a16="http://schemas.microsoft.com/office/drawing/2014/main" id="{5F3C19D5-0ACC-4547-B7B5-FA86B2C5D2EE}"/>
                </a:ext>
              </a:extLst>
            </p:cNvPr>
            <p:cNvSpPr>
              <a:spLocks noChangeArrowheads="1"/>
            </p:cNvSpPr>
            <p:nvPr/>
          </p:nvSpPr>
          <p:spPr bwMode="auto">
            <a:xfrm>
              <a:off x="4286" y="2341"/>
              <a:ext cx="817" cy="1134"/>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信源解码</a:t>
              </a:r>
            </a:p>
          </p:txBody>
        </p:sp>
        <p:sp>
          <p:nvSpPr>
            <p:cNvPr id="23" name="Text Box 34">
              <a:extLst>
                <a:ext uri="{FF2B5EF4-FFF2-40B4-BE49-F238E27FC236}">
                  <a16:creationId xmlns:a16="http://schemas.microsoft.com/office/drawing/2014/main" id="{1E073B6D-2E49-4D26-9486-1FF09ED5E40D}"/>
                </a:ext>
              </a:extLst>
            </p:cNvPr>
            <p:cNvSpPr txBox="1">
              <a:spLocks noChangeArrowheads="1"/>
            </p:cNvSpPr>
            <p:nvPr/>
          </p:nvSpPr>
          <p:spPr bwMode="auto">
            <a:xfrm>
              <a:off x="4377" y="2432"/>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压缩解码</a:t>
              </a:r>
            </a:p>
          </p:txBody>
        </p:sp>
        <p:sp>
          <p:nvSpPr>
            <p:cNvPr id="24" name="Text Box 35">
              <a:extLst>
                <a:ext uri="{FF2B5EF4-FFF2-40B4-BE49-F238E27FC236}">
                  <a16:creationId xmlns:a16="http://schemas.microsoft.com/office/drawing/2014/main" id="{6BCBC29B-23B9-4D24-9546-CF772FD8A1B8}"/>
                </a:ext>
              </a:extLst>
            </p:cNvPr>
            <p:cNvSpPr txBox="1">
              <a:spLocks noChangeArrowheads="1"/>
            </p:cNvSpPr>
            <p:nvPr/>
          </p:nvSpPr>
          <p:spPr bwMode="auto">
            <a:xfrm>
              <a:off x="4740" y="2432"/>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保密解码</a:t>
              </a:r>
            </a:p>
          </p:txBody>
        </p:sp>
        <p:sp>
          <p:nvSpPr>
            <p:cNvPr id="25" name="Text Box 32">
              <a:extLst>
                <a:ext uri="{FF2B5EF4-FFF2-40B4-BE49-F238E27FC236}">
                  <a16:creationId xmlns:a16="http://schemas.microsoft.com/office/drawing/2014/main" id="{72082B7B-640B-44F5-A4CA-824793B0E503}"/>
                </a:ext>
              </a:extLst>
            </p:cNvPr>
            <p:cNvSpPr txBox="1">
              <a:spLocks noChangeArrowheads="1"/>
            </p:cNvSpPr>
            <p:nvPr/>
          </p:nvSpPr>
          <p:spPr bwMode="auto">
            <a:xfrm>
              <a:off x="1202" y="2478"/>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保密编码</a:t>
              </a:r>
            </a:p>
          </p:txBody>
        </p:sp>
        <p:sp>
          <p:nvSpPr>
            <p:cNvPr id="26" name="Line 37">
              <a:extLst>
                <a:ext uri="{FF2B5EF4-FFF2-40B4-BE49-F238E27FC236}">
                  <a16:creationId xmlns:a16="http://schemas.microsoft.com/office/drawing/2014/main" id="{EEA0F941-1786-4FDD-8738-7E0B5C8DEB53}"/>
                </a:ext>
              </a:extLst>
            </p:cNvPr>
            <p:cNvSpPr>
              <a:spLocks noChangeShapeType="1"/>
            </p:cNvSpPr>
            <p:nvPr/>
          </p:nvSpPr>
          <p:spPr bwMode="auto">
            <a:xfrm flipH="1">
              <a:off x="748" y="1752"/>
              <a:ext cx="136"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7" name="Line 38">
              <a:extLst>
                <a:ext uri="{FF2B5EF4-FFF2-40B4-BE49-F238E27FC236}">
                  <a16:creationId xmlns:a16="http://schemas.microsoft.com/office/drawing/2014/main" id="{3B01EFD0-37F3-44EA-B9E0-C6ADD4B9554A}"/>
                </a:ext>
              </a:extLst>
            </p:cNvPr>
            <p:cNvSpPr>
              <a:spLocks noChangeShapeType="1"/>
            </p:cNvSpPr>
            <p:nvPr/>
          </p:nvSpPr>
          <p:spPr bwMode="auto">
            <a:xfrm>
              <a:off x="1429" y="1752"/>
              <a:ext cx="137"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8" name="Line 39">
              <a:extLst>
                <a:ext uri="{FF2B5EF4-FFF2-40B4-BE49-F238E27FC236}">
                  <a16:creationId xmlns:a16="http://schemas.microsoft.com/office/drawing/2014/main" id="{878A5485-E19D-4B35-A491-D65E6F0145FD}"/>
                </a:ext>
              </a:extLst>
            </p:cNvPr>
            <p:cNvSpPr>
              <a:spLocks noChangeShapeType="1"/>
            </p:cNvSpPr>
            <p:nvPr/>
          </p:nvSpPr>
          <p:spPr bwMode="auto">
            <a:xfrm flipH="1">
              <a:off x="4286" y="1752"/>
              <a:ext cx="136"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9" name="Line 40">
              <a:extLst>
                <a:ext uri="{FF2B5EF4-FFF2-40B4-BE49-F238E27FC236}">
                  <a16:creationId xmlns:a16="http://schemas.microsoft.com/office/drawing/2014/main" id="{116FF524-0DA5-4E72-AEFB-D650803324BF}"/>
                </a:ext>
              </a:extLst>
            </p:cNvPr>
            <p:cNvSpPr>
              <a:spLocks noChangeShapeType="1"/>
            </p:cNvSpPr>
            <p:nvPr/>
          </p:nvSpPr>
          <p:spPr bwMode="auto">
            <a:xfrm>
              <a:off x="4967" y="1752"/>
              <a:ext cx="137"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31" name="Group 96">
            <a:extLst>
              <a:ext uri="{FF2B5EF4-FFF2-40B4-BE49-F238E27FC236}">
                <a16:creationId xmlns:a16="http://schemas.microsoft.com/office/drawing/2014/main" id="{1FFB2562-BCB2-4D58-AFB0-6CC431A449FB}"/>
              </a:ext>
            </a:extLst>
          </p:cNvPr>
          <p:cNvGrpSpPr>
            <a:grpSpLocks/>
          </p:cNvGrpSpPr>
          <p:nvPr/>
        </p:nvGrpSpPr>
        <p:grpSpPr bwMode="auto">
          <a:xfrm>
            <a:off x="2195811" y="2591754"/>
            <a:ext cx="776287" cy="298450"/>
            <a:chOff x="1967" y="2293"/>
            <a:chExt cx="489" cy="188"/>
          </a:xfrm>
        </p:grpSpPr>
        <p:sp>
          <p:nvSpPr>
            <p:cNvPr id="32" name="Line 87">
              <a:extLst>
                <a:ext uri="{FF2B5EF4-FFF2-40B4-BE49-F238E27FC236}">
                  <a16:creationId xmlns:a16="http://schemas.microsoft.com/office/drawing/2014/main" id="{091DE7E1-F2F4-4E07-B9AE-AC28C6AA734D}"/>
                </a:ext>
              </a:extLst>
            </p:cNvPr>
            <p:cNvSpPr>
              <a:spLocks noChangeShapeType="1"/>
            </p:cNvSpPr>
            <p:nvPr/>
          </p:nvSpPr>
          <p:spPr bwMode="auto">
            <a:xfrm>
              <a:off x="2064" y="2296"/>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3" name="Line 88">
              <a:extLst>
                <a:ext uri="{FF2B5EF4-FFF2-40B4-BE49-F238E27FC236}">
                  <a16:creationId xmlns:a16="http://schemas.microsoft.com/office/drawing/2014/main" id="{17576E69-F423-47E6-A905-186F414FD979}"/>
                </a:ext>
              </a:extLst>
            </p:cNvPr>
            <p:cNvSpPr>
              <a:spLocks noChangeShapeType="1"/>
            </p:cNvSpPr>
            <p:nvPr/>
          </p:nvSpPr>
          <p:spPr bwMode="auto">
            <a:xfrm>
              <a:off x="2064"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4" name="Line 89">
              <a:extLst>
                <a:ext uri="{FF2B5EF4-FFF2-40B4-BE49-F238E27FC236}">
                  <a16:creationId xmlns:a16="http://schemas.microsoft.com/office/drawing/2014/main" id="{4D96A1C0-3BB7-4D16-97E5-64EF115A0D82}"/>
                </a:ext>
              </a:extLst>
            </p:cNvPr>
            <p:cNvSpPr>
              <a:spLocks noChangeShapeType="1"/>
            </p:cNvSpPr>
            <p:nvPr/>
          </p:nvSpPr>
          <p:spPr bwMode="auto">
            <a:xfrm>
              <a:off x="2154" y="2299"/>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5" name="Line 90">
              <a:extLst>
                <a:ext uri="{FF2B5EF4-FFF2-40B4-BE49-F238E27FC236}">
                  <a16:creationId xmlns:a16="http://schemas.microsoft.com/office/drawing/2014/main" id="{DA5A556B-B122-46A7-B934-66E3985E769B}"/>
                </a:ext>
              </a:extLst>
            </p:cNvPr>
            <p:cNvSpPr>
              <a:spLocks noChangeShapeType="1"/>
            </p:cNvSpPr>
            <p:nvPr/>
          </p:nvSpPr>
          <p:spPr bwMode="auto">
            <a:xfrm>
              <a:off x="1967" y="2478"/>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6" name="Line 91">
              <a:extLst>
                <a:ext uri="{FF2B5EF4-FFF2-40B4-BE49-F238E27FC236}">
                  <a16:creationId xmlns:a16="http://schemas.microsoft.com/office/drawing/2014/main" id="{8E3FE8F6-19F3-43DF-B28D-21E06E69C0EA}"/>
                </a:ext>
              </a:extLst>
            </p:cNvPr>
            <p:cNvSpPr>
              <a:spLocks noChangeShapeType="1"/>
            </p:cNvSpPr>
            <p:nvPr/>
          </p:nvSpPr>
          <p:spPr bwMode="auto">
            <a:xfrm>
              <a:off x="2262" y="2293"/>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7" name="Line 92">
              <a:extLst>
                <a:ext uri="{FF2B5EF4-FFF2-40B4-BE49-F238E27FC236}">
                  <a16:creationId xmlns:a16="http://schemas.microsoft.com/office/drawing/2014/main" id="{9AD42F98-4A92-4443-ABD1-CDAFDF1EF9D0}"/>
                </a:ext>
              </a:extLst>
            </p:cNvPr>
            <p:cNvSpPr>
              <a:spLocks noChangeShapeType="1"/>
            </p:cNvSpPr>
            <p:nvPr/>
          </p:nvSpPr>
          <p:spPr bwMode="auto">
            <a:xfrm>
              <a:off x="2262" y="2293"/>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8" name="Line 93">
              <a:extLst>
                <a:ext uri="{FF2B5EF4-FFF2-40B4-BE49-F238E27FC236}">
                  <a16:creationId xmlns:a16="http://schemas.microsoft.com/office/drawing/2014/main" id="{ED264C43-D7C4-4E14-83D2-2AAF6482D6D9}"/>
                </a:ext>
              </a:extLst>
            </p:cNvPr>
            <p:cNvSpPr>
              <a:spLocks noChangeShapeType="1"/>
            </p:cNvSpPr>
            <p:nvPr/>
          </p:nvSpPr>
          <p:spPr bwMode="auto">
            <a:xfrm>
              <a:off x="2352"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9" name="Line 94">
              <a:extLst>
                <a:ext uri="{FF2B5EF4-FFF2-40B4-BE49-F238E27FC236}">
                  <a16:creationId xmlns:a16="http://schemas.microsoft.com/office/drawing/2014/main" id="{6EAFDB84-B494-451A-8824-9C3B75CAD496}"/>
                </a:ext>
              </a:extLst>
            </p:cNvPr>
            <p:cNvSpPr>
              <a:spLocks noChangeShapeType="1"/>
            </p:cNvSpPr>
            <p:nvPr/>
          </p:nvSpPr>
          <p:spPr bwMode="auto">
            <a:xfrm>
              <a:off x="2165" y="2475"/>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0" name="Line 95">
              <a:extLst>
                <a:ext uri="{FF2B5EF4-FFF2-40B4-BE49-F238E27FC236}">
                  <a16:creationId xmlns:a16="http://schemas.microsoft.com/office/drawing/2014/main" id="{BE52E409-34D9-458D-AFE6-8C8F076404B9}"/>
                </a:ext>
              </a:extLst>
            </p:cNvPr>
            <p:cNvSpPr>
              <a:spLocks noChangeShapeType="1"/>
            </p:cNvSpPr>
            <p:nvPr/>
          </p:nvSpPr>
          <p:spPr bwMode="auto">
            <a:xfrm>
              <a:off x="2365" y="2464"/>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41" name="Group 97">
            <a:extLst>
              <a:ext uri="{FF2B5EF4-FFF2-40B4-BE49-F238E27FC236}">
                <a16:creationId xmlns:a16="http://schemas.microsoft.com/office/drawing/2014/main" id="{C2FD9A41-B55E-4FFF-AED3-B998B1550BE3}"/>
              </a:ext>
            </a:extLst>
          </p:cNvPr>
          <p:cNvGrpSpPr>
            <a:grpSpLocks/>
          </p:cNvGrpSpPr>
          <p:nvPr/>
        </p:nvGrpSpPr>
        <p:grpSpPr bwMode="auto">
          <a:xfrm>
            <a:off x="4404299" y="2371445"/>
            <a:ext cx="557213" cy="573087"/>
            <a:chOff x="3077" y="2626"/>
            <a:chExt cx="351" cy="270"/>
          </a:xfrm>
        </p:grpSpPr>
        <p:sp>
          <p:nvSpPr>
            <p:cNvPr id="42" name="Line 98">
              <a:extLst>
                <a:ext uri="{FF2B5EF4-FFF2-40B4-BE49-F238E27FC236}">
                  <a16:creationId xmlns:a16="http://schemas.microsoft.com/office/drawing/2014/main" id="{C6BAD2D2-9131-4F30-9381-E5E0F2DA2D04}"/>
                </a:ext>
              </a:extLst>
            </p:cNvPr>
            <p:cNvSpPr>
              <a:spLocks noChangeShapeType="1"/>
            </p:cNvSpPr>
            <p:nvPr/>
          </p:nvSpPr>
          <p:spPr bwMode="auto">
            <a:xfrm>
              <a:off x="3077" y="2760"/>
              <a:ext cx="351" cy="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3" name="Line 99">
              <a:extLst>
                <a:ext uri="{FF2B5EF4-FFF2-40B4-BE49-F238E27FC236}">
                  <a16:creationId xmlns:a16="http://schemas.microsoft.com/office/drawing/2014/main" id="{C45C37DB-592B-4C8A-8CC0-37BF081B4F31}"/>
                </a:ext>
              </a:extLst>
            </p:cNvPr>
            <p:cNvSpPr>
              <a:spLocks noChangeShapeType="1"/>
            </p:cNvSpPr>
            <p:nvPr/>
          </p:nvSpPr>
          <p:spPr bwMode="auto">
            <a:xfrm flipV="1">
              <a:off x="3148" y="2704"/>
              <a:ext cx="1" cy="57"/>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4" name="Line 100">
              <a:extLst>
                <a:ext uri="{FF2B5EF4-FFF2-40B4-BE49-F238E27FC236}">
                  <a16:creationId xmlns:a16="http://schemas.microsoft.com/office/drawing/2014/main" id="{CCDE2287-F359-4E3F-A3B5-9B0A9C8B8FC2}"/>
                </a:ext>
              </a:extLst>
            </p:cNvPr>
            <p:cNvSpPr>
              <a:spLocks noChangeShapeType="1"/>
            </p:cNvSpPr>
            <p:nvPr/>
          </p:nvSpPr>
          <p:spPr bwMode="auto">
            <a:xfrm>
              <a:off x="3262" y="2762"/>
              <a:ext cx="1" cy="56"/>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5" name="Line 101">
              <a:extLst>
                <a:ext uri="{FF2B5EF4-FFF2-40B4-BE49-F238E27FC236}">
                  <a16:creationId xmlns:a16="http://schemas.microsoft.com/office/drawing/2014/main" id="{4A62D016-E61B-4E98-B471-E80F6EDCCFAD}"/>
                </a:ext>
              </a:extLst>
            </p:cNvPr>
            <p:cNvSpPr>
              <a:spLocks noChangeShapeType="1"/>
            </p:cNvSpPr>
            <p:nvPr/>
          </p:nvSpPr>
          <p:spPr bwMode="auto">
            <a:xfrm flipV="1">
              <a:off x="3135" y="2751"/>
              <a:ext cx="0" cy="1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6" name="Line 102">
              <a:extLst>
                <a:ext uri="{FF2B5EF4-FFF2-40B4-BE49-F238E27FC236}">
                  <a16:creationId xmlns:a16="http://schemas.microsoft.com/office/drawing/2014/main" id="{BB85B89C-0666-4726-AFE5-C2CE22109D78}"/>
                </a:ext>
              </a:extLst>
            </p:cNvPr>
            <p:cNvSpPr>
              <a:spLocks noChangeShapeType="1"/>
            </p:cNvSpPr>
            <p:nvPr/>
          </p:nvSpPr>
          <p:spPr bwMode="auto">
            <a:xfrm>
              <a:off x="3370" y="2762"/>
              <a:ext cx="1" cy="1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7" name="Freeform 103">
              <a:extLst>
                <a:ext uri="{FF2B5EF4-FFF2-40B4-BE49-F238E27FC236}">
                  <a16:creationId xmlns:a16="http://schemas.microsoft.com/office/drawing/2014/main" id="{CFF52E4A-34C7-45AC-9CC2-2E47BF1E40C6}"/>
                </a:ext>
              </a:extLst>
            </p:cNvPr>
            <p:cNvSpPr>
              <a:spLocks/>
            </p:cNvSpPr>
            <p:nvPr/>
          </p:nvSpPr>
          <p:spPr bwMode="auto">
            <a:xfrm>
              <a:off x="3162" y="2658"/>
              <a:ext cx="0" cy="103"/>
            </a:xfrm>
            <a:custGeom>
              <a:avLst/>
              <a:gdLst>
                <a:gd name="T0" fmla="*/ 0 h 510"/>
                <a:gd name="T1" fmla="*/ 0 h 510"/>
                <a:gd name="T2" fmla="*/ 0 h 510"/>
                <a:gd name="T3" fmla="*/ 0 h 510"/>
                <a:gd name="T4" fmla="*/ 0 h 510"/>
                <a:gd name="T5" fmla="*/ 0 h 510"/>
                <a:gd name="T6" fmla="*/ 0 h 510"/>
                <a:gd name="T7" fmla="*/ 0 h 510"/>
                <a:gd name="T8" fmla="*/ 0 h 510"/>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510"/>
                <a:gd name="T19" fmla="*/ 510 h 510"/>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510">
                  <a:moveTo>
                    <a:pt x="0" y="510"/>
                  </a:moveTo>
                  <a:lnTo>
                    <a:pt x="0" y="447"/>
                  </a:lnTo>
                  <a:lnTo>
                    <a:pt x="0" y="383"/>
                  </a:lnTo>
                  <a:lnTo>
                    <a:pt x="0" y="319"/>
                  </a:lnTo>
                  <a:lnTo>
                    <a:pt x="0" y="254"/>
                  </a:lnTo>
                  <a:lnTo>
                    <a:pt x="0" y="191"/>
                  </a:lnTo>
                  <a:lnTo>
                    <a:pt x="0" y="127"/>
                  </a:lnTo>
                  <a:lnTo>
                    <a:pt x="0" y="63"/>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8" name="Freeform 104">
              <a:extLst>
                <a:ext uri="{FF2B5EF4-FFF2-40B4-BE49-F238E27FC236}">
                  <a16:creationId xmlns:a16="http://schemas.microsoft.com/office/drawing/2014/main" id="{CCBD5CAD-0A95-4F87-B335-1D9C062F9BD8}"/>
                </a:ext>
              </a:extLst>
            </p:cNvPr>
            <p:cNvSpPr>
              <a:spLocks/>
            </p:cNvSpPr>
            <p:nvPr/>
          </p:nvSpPr>
          <p:spPr bwMode="auto">
            <a:xfrm>
              <a:off x="3276" y="2762"/>
              <a:ext cx="0" cy="102"/>
            </a:xfrm>
            <a:custGeom>
              <a:avLst/>
              <a:gdLst>
                <a:gd name="T0" fmla="*/ 0 h 510"/>
                <a:gd name="T1" fmla="*/ 0 h 510"/>
                <a:gd name="T2" fmla="*/ 0 h 510"/>
                <a:gd name="T3" fmla="*/ 0 h 510"/>
                <a:gd name="T4" fmla="*/ 0 h 510"/>
                <a:gd name="T5" fmla="*/ 0 h 510"/>
                <a:gd name="T6" fmla="*/ 0 h 510"/>
                <a:gd name="T7" fmla="*/ 0 h 510"/>
                <a:gd name="T8" fmla="*/ 0 h 510"/>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510"/>
                <a:gd name="T19" fmla="*/ 510 h 510"/>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510">
                  <a:moveTo>
                    <a:pt x="0" y="0"/>
                  </a:moveTo>
                  <a:lnTo>
                    <a:pt x="0" y="62"/>
                  </a:lnTo>
                  <a:lnTo>
                    <a:pt x="0" y="127"/>
                  </a:lnTo>
                  <a:lnTo>
                    <a:pt x="0" y="191"/>
                  </a:lnTo>
                  <a:lnTo>
                    <a:pt x="0" y="254"/>
                  </a:lnTo>
                  <a:lnTo>
                    <a:pt x="0" y="318"/>
                  </a:lnTo>
                  <a:lnTo>
                    <a:pt x="0" y="383"/>
                  </a:lnTo>
                  <a:lnTo>
                    <a:pt x="0" y="447"/>
                  </a:lnTo>
                  <a:lnTo>
                    <a:pt x="0" y="51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9" name="Freeform 105">
              <a:extLst>
                <a:ext uri="{FF2B5EF4-FFF2-40B4-BE49-F238E27FC236}">
                  <a16:creationId xmlns:a16="http://schemas.microsoft.com/office/drawing/2014/main" id="{011213B3-A635-409E-A2A5-FB7D0BECEF8D}"/>
                </a:ext>
              </a:extLst>
            </p:cNvPr>
            <p:cNvSpPr>
              <a:spLocks/>
            </p:cNvSpPr>
            <p:nvPr/>
          </p:nvSpPr>
          <p:spPr bwMode="auto">
            <a:xfrm>
              <a:off x="3175" y="2637"/>
              <a:ext cx="0" cy="124"/>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617"/>
                  </a:moveTo>
                  <a:lnTo>
                    <a:pt x="0" y="540"/>
                  </a:lnTo>
                  <a:lnTo>
                    <a:pt x="0" y="463"/>
                  </a:lnTo>
                  <a:lnTo>
                    <a:pt x="0" y="386"/>
                  </a:lnTo>
                  <a:lnTo>
                    <a:pt x="0" y="308"/>
                  </a:lnTo>
                  <a:lnTo>
                    <a:pt x="0" y="231"/>
                  </a:lnTo>
                  <a:lnTo>
                    <a:pt x="0" y="154"/>
                  </a:lnTo>
                  <a:lnTo>
                    <a:pt x="0" y="77"/>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0" name="Freeform 106">
              <a:extLst>
                <a:ext uri="{FF2B5EF4-FFF2-40B4-BE49-F238E27FC236}">
                  <a16:creationId xmlns:a16="http://schemas.microsoft.com/office/drawing/2014/main" id="{C07D594A-1590-4B02-8235-112CB6CC87CA}"/>
                </a:ext>
              </a:extLst>
            </p:cNvPr>
            <p:cNvSpPr>
              <a:spLocks/>
            </p:cNvSpPr>
            <p:nvPr/>
          </p:nvSpPr>
          <p:spPr bwMode="auto">
            <a:xfrm>
              <a:off x="3289" y="2762"/>
              <a:ext cx="0" cy="123"/>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0"/>
                  </a:moveTo>
                  <a:lnTo>
                    <a:pt x="0" y="77"/>
                  </a:lnTo>
                  <a:lnTo>
                    <a:pt x="0" y="154"/>
                  </a:lnTo>
                  <a:lnTo>
                    <a:pt x="0" y="231"/>
                  </a:lnTo>
                  <a:lnTo>
                    <a:pt x="0" y="308"/>
                  </a:lnTo>
                  <a:lnTo>
                    <a:pt x="0" y="385"/>
                  </a:lnTo>
                  <a:lnTo>
                    <a:pt x="0" y="463"/>
                  </a:lnTo>
                  <a:lnTo>
                    <a:pt x="0" y="540"/>
                  </a:lnTo>
                  <a:lnTo>
                    <a:pt x="0" y="617"/>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1" name="Freeform 107">
              <a:extLst>
                <a:ext uri="{FF2B5EF4-FFF2-40B4-BE49-F238E27FC236}">
                  <a16:creationId xmlns:a16="http://schemas.microsoft.com/office/drawing/2014/main" id="{A26A8B1C-2FFC-4687-A86E-3160C7E4001D}"/>
                </a:ext>
              </a:extLst>
            </p:cNvPr>
            <p:cNvSpPr>
              <a:spLocks/>
            </p:cNvSpPr>
            <p:nvPr/>
          </p:nvSpPr>
          <p:spPr bwMode="auto">
            <a:xfrm>
              <a:off x="3189" y="2628"/>
              <a:ext cx="0" cy="133"/>
            </a:xfrm>
            <a:custGeom>
              <a:avLst/>
              <a:gdLst>
                <a:gd name="T0" fmla="*/ 0 h 663"/>
                <a:gd name="T1" fmla="*/ 0 h 663"/>
                <a:gd name="T2" fmla="*/ 0 h 663"/>
                <a:gd name="T3" fmla="*/ 0 h 663"/>
                <a:gd name="T4" fmla="*/ 0 h 663"/>
                <a:gd name="T5" fmla="*/ 0 h 663"/>
                <a:gd name="T6" fmla="*/ 0 h 663"/>
                <a:gd name="T7" fmla="*/ 0 h 663"/>
                <a:gd name="T8" fmla="*/ 0 h 663"/>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63"/>
                <a:gd name="T19" fmla="*/ 663 h 663"/>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63">
                  <a:moveTo>
                    <a:pt x="0" y="663"/>
                  </a:moveTo>
                  <a:lnTo>
                    <a:pt x="0" y="580"/>
                  </a:lnTo>
                  <a:lnTo>
                    <a:pt x="0" y="497"/>
                  </a:lnTo>
                  <a:lnTo>
                    <a:pt x="0" y="415"/>
                  </a:lnTo>
                  <a:lnTo>
                    <a:pt x="0" y="332"/>
                  </a:lnTo>
                  <a:lnTo>
                    <a:pt x="0" y="249"/>
                  </a:lnTo>
                  <a:lnTo>
                    <a:pt x="0" y="166"/>
                  </a:lnTo>
                  <a:lnTo>
                    <a:pt x="0" y="83"/>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2" name="Freeform 108">
              <a:extLst>
                <a:ext uri="{FF2B5EF4-FFF2-40B4-BE49-F238E27FC236}">
                  <a16:creationId xmlns:a16="http://schemas.microsoft.com/office/drawing/2014/main" id="{26490157-7AFE-4765-A508-92B43D6E0644}"/>
                </a:ext>
              </a:extLst>
            </p:cNvPr>
            <p:cNvSpPr>
              <a:spLocks/>
            </p:cNvSpPr>
            <p:nvPr/>
          </p:nvSpPr>
          <p:spPr bwMode="auto">
            <a:xfrm>
              <a:off x="3303" y="2762"/>
              <a:ext cx="0" cy="132"/>
            </a:xfrm>
            <a:custGeom>
              <a:avLst/>
              <a:gdLst>
                <a:gd name="T0" fmla="*/ 0 h 663"/>
                <a:gd name="T1" fmla="*/ 0 h 663"/>
                <a:gd name="T2" fmla="*/ 0 h 663"/>
                <a:gd name="T3" fmla="*/ 0 h 663"/>
                <a:gd name="T4" fmla="*/ 0 h 663"/>
                <a:gd name="T5" fmla="*/ 0 h 663"/>
                <a:gd name="T6" fmla="*/ 0 h 663"/>
                <a:gd name="T7" fmla="*/ 0 h 663"/>
                <a:gd name="T8" fmla="*/ 0 h 663"/>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63"/>
                <a:gd name="T19" fmla="*/ 663 h 663"/>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63">
                  <a:moveTo>
                    <a:pt x="0" y="0"/>
                  </a:moveTo>
                  <a:lnTo>
                    <a:pt x="0" y="82"/>
                  </a:lnTo>
                  <a:lnTo>
                    <a:pt x="0" y="165"/>
                  </a:lnTo>
                  <a:lnTo>
                    <a:pt x="0" y="248"/>
                  </a:lnTo>
                  <a:lnTo>
                    <a:pt x="0" y="331"/>
                  </a:lnTo>
                  <a:lnTo>
                    <a:pt x="0" y="414"/>
                  </a:lnTo>
                  <a:lnTo>
                    <a:pt x="0" y="497"/>
                  </a:lnTo>
                  <a:lnTo>
                    <a:pt x="0" y="580"/>
                  </a:lnTo>
                  <a:lnTo>
                    <a:pt x="0" y="663"/>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3" name="Freeform 109">
              <a:extLst>
                <a:ext uri="{FF2B5EF4-FFF2-40B4-BE49-F238E27FC236}">
                  <a16:creationId xmlns:a16="http://schemas.microsoft.com/office/drawing/2014/main" id="{0BE0221F-DC6A-434C-8908-D24138316635}"/>
                </a:ext>
              </a:extLst>
            </p:cNvPr>
            <p:cNvSpPr>
              <a:spLocks/>
            </p:cNvSpPr>
            <p:nvPr/>
          </p:nvSpPr>
          <p:spPr bwMode="auto">
            <a:xfrm>
              <a:off x="3202" y="2626"/>
              <a:ext cx="1" cy="135"/>
            </a:xfrm>
            <a:custGeom>
              <a:avLst/>
              <a:gdLst>
                <a:gd name="T0" fmla="*/ 0 w 1"/>
                <a:gd name="T1" fmla="*/ 0 h 672"/>
                <a:gd name="T2" fmla="*/ 0 w 1"/>
                <a:gd name="T3" fmla="*/ 0 h 672"/>
                <a:gd name="T4" fmla="*/ 0 w 1"/>
                <a:gd name="T5" fmla="*/ 0 h 672"/>
                <a:gd name="T6" fmla="*/ 0 w 1"/>
                <a:gd name="T7" fmla="*/ 0 h 672"/>
                <a:gd name="T8" fmla="*/ 0 w 1"/>
                <a:gd name="T9" fmla="*/ 0 h 672"/>
                <a:gd name="T10" fmla="*/ 0 w 1"/>
                <a:gd name="T11" fmla="*/ 0 h 672"/>
                <a:gd name="T12" fmla="*/ 0 w 1"/>
                <a:gd name="T13" fmla="*/ 0 h 672"/>
                <a:gd name="T14" fmla="*/ 0 w 1"/>
                <a:gd name="T15" fmla="*/ 0 h 672"/>
                <a:gd name="T16" fmla="*/ 0 w 1"/>
                <a:gd name="T17" fmla="*/ 0 h 6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672"/>
                <a:gd name="T29" fmla="*/ 1 w 1"/>
                <a:gd name="T30" fmla="*/ 672 h 6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672">
                  <a:moveTo>
                    <a:pt x="0" y="672"/>
                  </a:moveTo>
                  <a:lnTo>
                    <a:pt x="0" y="588"/>
                  </a:lnTo>
                  <a:lnTo>
                    <a:pt x="0" y="505"/>
                  </a:lnTo>
                  <a:lnTo>
                    <a:pt x="0" y="421"/>
                  </a:lnTo>
                  <a:lnTo>
                    <a:pt x="0" y="336"/>
                  </a:lnTo>
                  <a:lnTo>
                    <a:pt x="0" y="252"/>
                  </a:lnTo>
                  <a:lnTo>
                    <a:pt x="0" y="168"/>
                  </a:lnTo>
                  <a:lnTo>
                    <a:pt x="0" y="85"/>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4" name="Freeform 110">
              <a:extLst>
                <a:ext uri="{FF2B5EF4-FFF2-40B4-BE49-F238E27FC236}">
                  <a16:creationId xmlns:a16="http://schemas.microsoft.com/office/drawing/2014/main" id="{188BE99C-48DB-4143-B7B5-5D1DEA20E2AF}"/>
                </a:ext>
              </a:extLst>
            </p:cNvPr>
            <p:cNvSpPr>
              <a:spLocks/>
            </p:cNvSpPr>
            <p:nvPr/>
          </p:nvSpPr>
          <p:spPr bwMode="auto">
            <a:xfrm>
              <a:off x="3316" y="2762"/>
              <a:ext cx="0" cy="134"/>
            </a:xfrm>
            <a:custGeom>
              <a:avLst/>
              <a:gdLst>
                <a:gd name="T0" fmla="*/ 0 h 671"/>
                <a:gd name="T1" fmla="*/ 0 h 671"/>
                <a:gd name="T2" fmla="*/ 0 h 671"/>
                <a:gd name="T3" fmla="*/ 0 h 671"/>
                <a:gd name="T4" fmla="*/ 0 h 671"/>
                <a:gd name="T5" fmla="*/ 0 h 671"/>
                <a:gd name="T6" fmla="*/ 0 h 671"/>
                <a:gd name="T7" fmla="*/ 0 h 671"/>
                <a:gd name="T8" fmla="*/ 0 h 671"/>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71"/>
                <a:gd name="T19" fmla="*/ 671 h 671"/>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71">
                  <a:moveTo>
                    <a:pt x="0" y="0"/>
                  </a:moveTo>
                  <a:lnTo>
                    <a:pt x="0" y="82"/>
                  </a:lnTo>
                  <a:lnTo>
                    <a:pt x="0" y="167"/>
                  </a:lnTo>
                  <a:lnTo>
                    <a:pt x="0" y="251"/>
                  </a:lnTo>
                  <a:lnTo>
                    <a:pt x="0" y="335"/>
                  </a:lnTo>
                  <a:lnTo>
                    <a:pt x="0" y="420"/>
                  </a:lnTo>
                  <a:lnTo>
                    <a:pt x="0" y="504"/>
                  </a:lnTo>
                  <a:lnTo>
                    <a:pt x="0" y="587"/>
                  </a:lnTo>
                  <a:lnTo>
                    <a:pt x="0" y="671"/>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5" name="Freeform 111">
              <a:extLst>
                <a:ext uri="{FF2B5EF4-FFF2-40B4-BE49-F238E27FC236}">
                  <a16:creationId xmlns:a16="http://schemas.microsoft.com/office/drawing/2014/main" id="{250468CD-BE11-4B20-868C-95119EB8433D}"/>
                </a:ext>
              </a:extLst>
            </p:cNvPr>
            <p:cNvSpPr>
              <a:spLocks/>
            </p:cNvSpPr>
            <p:nvPr/>
          </p:nvSpPr>
          <p:spPr bwMode="auto">
            <a:xfrm>
              <a:off x="3216" y="2637"/>
              <a:ext cx="0" cy="124"/>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617"/>
                  </a:moveTo>
                  <a:lnTo>
                    <a:pt x="0" y="540"/>
                  </a:lnTo>
                  <a:lnTo>
                    <a:pt x="0" y="463"/>
                  </a:lnTo>
                  <a:lnTo>
                    <a:pt x="0" y="386"/>
                  </a:lnTo>
                  <a:lnTo>
                    <a:pt x="0" y="308"/>
                  </a:lnTo>
                  <a:lnTo>
                    <a:pt x="0" y="231"/>
                  </a:lnTo>
                  <a:lnTo>
                    <a:pt x="0" y="154"/>
                  </a:lnTo>
                  <a:lnTo>
                    <a:pt x="0" y="77"/>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6" name="Freeform 112">
              <a:extLst>
                <a:ext uri="{FF2B5EF4-FFF2-40B4-BE49-F238E27FC236}">
                  <a16:creationId xmlns:a16="http://schemas.microsoft.com/office/drawing/2014/main" id="{8F5F37DB-EA67-4B3A-8AAD-EAA00D70FAD3}"/>
                </a:ext>
              </a:extLst>
            </p:cNvPr>
            <p:cNvSpPr>
              <a:spLocks/>
            </p:cNvSpPr>
            <p:nvPr/>
          </p:nvSpPr>
          <p:spPr bwMode="auto">
            <a:xfrm>
              <a:off x="3329" y="2762"/>
              <a:ext cx="1" cy="123"/>
            </a:xfrm>
            <a:custGeom>
              <a:avLst/>
              <a:gdLst>
                <a:gd name="T0" fmla="*/ 0 w 1"/>
                <a:gd name="T1" fmla="*/ 0 h 617"/>
                <a:gd name="T2" fmla="*/ 0 w 1"/>
                <a:gd name="T3" fmla="*/ 0 h 617"/>
                <a:gd name="T4" fmla="*/ 0 w 1"/>
                <a:gd name="T5" fmla="*/ 0 h 617"/>
                <a:gd name="T6" fmla="*/ 0 w 1"/>
                <a:gd name="T7" fmla="*/ 0 h 617"/>
                <a:gd name="T8" fmla="*/ 0 w 1"/>
                <a:gd name="T9" fmla="*/ 0 h 617"/>
                <a:gd name="T10" fmla="*/ 0 w 1"/>
                <a:gd name="T11" fmla="*/ 0 h 617"/>
                <a:gd name="T12" fmla="*/ 0 w 1"/>
                <a:gd name="T13" fmla="*/ 0 h 617"/>
                <a:gd name="T14" fmla="*/ 0 w 1"/>
                <a:gd name="T15" fmla="*/ 0 h 617"/>
                <a:gd name="T16" fmla="*/ 0 w 1"/>
                <a:gd name="T17" fmla="*/ 0 h 6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617"/>
                <a:gd name="T29" fmla="*/ 1 w 1"/>
                <a:gd name="T30" fmla="*/ 617 h 6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617">
                  <a:moveTo>
                    <a:pt x="0" y="0"/>
                  </a:moveTo>
                  <a:lnTo>
                    <a:pt x="0" y="77"/>
                  </a:lnTo>
                  <a:lnTo>
                    <a:pt x="0" y="154"/>
                  </a:lnTo>
                  <a:lnTo>
                    <a:pt x="0" y="231"/>
                  </a:lnTo>
                  <a:lnTo>
                    <a:pt x="0" y="308"/>
                  </a:lnTo>
                  <a:lnTo>
                    <a:pt x="0" y="385"/>
                  </a:lnTo>
                  <a:lnTo>
                    <a:pt x="0" y="463"/>
                  </a:lnTo>
                  <a:lnTo>
                    <a:pt x="0" y="540"/>
                  </a:lnTo>
                  <a:lnTo>
                    <a:pt x="0" y="617"/>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7" name="Freeform 113">
              <a:extLst>
                <a:ext uri="{FF2B5EF4-FFF2-40B4-BE49-F238E27FC236}">
                  <a16:creationId xmlns:a16="http://schemas.microsoft.com/office/drawing/2014/main" id="{68C82A99-56A5-4B23-9006-DDA2D2A93361}"/>
                </a:ext>
              </a:extLst>
            </p:cNvPr>
            <p:cNvSpPr>
              <a:spLocks/>
            </p:cNvSpPr>
            <p:nvPr/>
          </p:nvSpPr>
          <p:spPr bwMode="auto">
            <a:xfrm>
              <a:off x="3229" y="2665"/>
              <a:ext cx="0" cy="96"/>
            </a:xfrm>
            <a:custGeom>
              <a:avLst/>
              <a:gdLst>
                <a:gd name="T0" fmla="*/ 0 h 479"/>
                <a:gd name="T1" fmla="*/ 0 h 479"/>
                <a:gd name="T2" fmla="*/ 0 h 479"/>
                <a:gd name="T3" fmla="*/ 0 h 479"/>
                <a:gd name="T4" fmla="*/ 0 h 479"/>
                <a:gd name="T5" fmla="*/ 0 h 479"/>
                <a:gd name="T6" fmla="*/ 0 h 479"/>
                <a:gd name="T7" fmla="*/ 0 h 479"/>
                <a:gd name="T8" fmla="*/ 0 h 479"/>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479"/>
                <a:gd name="T19" fmla="*/ 479 h 479"/>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479">
                  <a:moveTo>
                    <a:pt x="0" y="479"/>
                  </a:moveTo>
                  <a:lnTo>
                    <a:pt x="0" y="419"/>
                  </a:lnTo>
                  <a:lnTo>
                    <a:pt x="0" y="361"/>
                  </a:lnTo>
                  <a:lnTo>
                    <a:pt x="0" y="301"/>
                  </a:lnTo>
                  <a:lnTo>
                    <a:pt x="0" y="241"/>
                  </a:lnTo>
                  <a:lnTo>
                    <a:pt x="0" y="180"/>
                  </a:lnTo>
                  <a:lnTo>
                    <a:pt x="0" y="120"/>
                  </a:lnTo>
                  <a:lnTo>
                    <a:pt x="0" y="60"/>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8" name="Freeform 114">
              <a:extLst>
                <a:ext uri="{FF2B5EF4-FFF2-40B4-BE49-F238E27FC236}">
                  <a16:creationId xmlns:a16="http://schemas.microsoft.com/office/drawing/2014/main" id="{8A9212A3-45AD-4913-BEAA-5F43A92D226C}"/>
                </a:ext>
              </a:extLst>
            </p:cNvPr>
            <p:cNvSpPr>
              <a:spLocks/>
            </p:cNvSpPr>
            <p:nvPr/>
          </p:nvSpPr>
          <p:spPr bwMode="auto">
            <a:xfrm>
              <a:off x="3343" y="2762"/>
              <a:ext cx="0" cy="95"/>
            </a:xfrm>
            <a:custGeom>
              <a:avLst/>
              <a:gdLst>
                <a:gd name="T0" fmla="*/ 0 h 478"/>
                <a:gd name="T1" fmla="*/ 0 h 478"/>
                <a:gd name="T2" fmla="*/ 0 h 478"/>
                <a:gd name="T3" fmla="*/ 0 h 478"/>
                <a:gd name="T4" fmla="*/ 0 h 478"/>
                <a:gd name="T5" fmla="*/ 0 h 478"/>
                <a:gd name="T6" fmla="*/ 0 h 478"/>
                <a:gd name="T7" fmla="*/ 0 h 478"/>
                <a:gd name="T8" fmla="*/ 0 h 478"/>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478"/>
                <a:gd name="T19" fmla="*/ 478 h 478"/>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478">
                  <a:moveTo>
                    <a:pt x="0" y="0"/>
                  </a:moveTo>
                  <a:lnTo>
                    <a:pt x="0" y="58"/>
                  </a:lnTo>
                  <a:lnTo>
                    <a:pt x="0" y="118"/>
                  </a:lnTo>
                  <a:lnTo>
                    <a:pt x="0" y="178"/>
                  </a:lnTo>
                  <a:lnTo>
                    <a:pt x="0" y="238"/>
                  </a:lnTo>
                  <a:lnTo>
                    <a:pt x="0" y="298"/>
                  </a:lnTo>
                  <a:lnTo>
                    <a:pt x="0" y="358"/>
                  </a:lnTo>
                  <a:lnTo>
                    <a:pt x="0" y="418"/>
                  </a:lnTo>
                  <a:lnTo>
                    <a:pt x="0" y="478"/>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9" name="Line 115">
              <a:extLst>
                <a:ext uri="{FF2B5EF4-FFF2-40B4-BE49-F238E27FC236}">
                  <a16:creationId xmlns:a16="http://schemas.microsoft.com/office/drawing/2014/main" id="{1621B3C9-CC5F-4E7E-8604-3A838976DC2A}"/>
                </a:ext>
              </a:extLst>
            </p:cNvPr>
            <p:cNvSpPr>
              <a:spLocks noChangeShapeType="1"/>
            </p:cNvSpPr>
            <p:nvPr/>
          </p:nvSpPr>
          <p:spPr bwMode="auto">
            <a:xfrm flipV="1">
              <a:off x="3243" y="2704"/>
              <a:ext cx="0" cy="57"/>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0" name="Line 116">
              <a:extLst>
                <a:ext uri="{FF2B5EF4-FFF2-40B4-BE49-F238E27FC236}">
                  <a16:creationId xmlns:a16="http://schemas.microsoft.com/office/drawing/2014/main" id="{4168AEF0-DC76-4B4A-926A-EC3693D94822}"/>
                </a:ext>
              </a:extLst>
            </p:cNvPr>
            <p:cNvSpPr>
              <a:spLocks noChangeShapeType="1"/>
            </p:cNvSpPr>
            <p:nvPr/>
          </p:nvSpPr>
          <p:spPr bwMode="auto">
            <a:xfrm>
              <a:off x="3357" y="2762"/>
              <a:ext cx="0" cy="56"/>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61" name="Group 117">
            <a:extLst>
              <a:ext uri="{FF2B5EF4-FFF2-40B4-BE49-F238E27FC236}">
                <a16:creationId xmlns:a16="http://schemas.microsoft.com/office/drawing/2014/main" id="{56BFA4A0-FF75-478F-80FB-26D9FE966126}"/>
              </a:ext>
            </a:extLst>
          </p:cNvPr>
          <p:cNvGrpSpPr>
            <a:grpSpLocks/>
          </p:cNvGrpSpPr>
          <p:nvPr/>
        </p:nvGrpSpPr>
        <p:grpSpPr bwMode="auto">
          <a:xfrm>
            <a:off x="6372523" y="2664779"/>
            <a:ext cx="776288" cy="298450"/>
            <a:chOff x="1967" y="2293"/>
            <a:chExt cx="489" cy="188"/>
          </a:xfrm>
        </p:grpSpPr>
        <p:sp>
          <p:nvSpPr>
            <p:cNvPr id="62" name="Line 118">
              <a:extLst>
                <a:ext uri="{FF2B5EF4-FFF2-40B4-BE49-F238E27FC236}">
                  <a16:creationId xmlns:a16="http://schemas.microsoft.com/office/drawing/2014/main" id="{E504B46D-EE52-4BFB-8E6E-50AAC40D4930}"/>
                </a:ext>
              </a:extLst>
            </p:cNvPr>
            <p:cNvSpPr>
              <a:spLocks noChangeShapeType="1"/>
            </p:cNvSpPr>
            <p:nvPr/>
          </p:nvSpPr>
          <p:spPr bwMode="auto">
            <a:xfrm>
              <a:off x="2064" y="2296"/>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3" name="Line 119">
              <a:extLst>
                <a:ext uri="{FF2B5EF4-FFF2-40B4-BE49-F238E27FC236}">
                  <a16:creationId xmlns:a16="http://schemas.microsoft.com/office/drawing/2014/main" id="{634ADE1D-8930-4D6E-AF0A-6E80E48C10B7}"/>
                </a:ext>
              </a:extLst>
            </p:cNvPr>
            <p:cNvSpPr>
              <a:spLocks noChangeShapeType="1"/>
            </p:cNvSpPr>
            <p:nvPr/>
          </p:nvSpPr>
          <p:spPr bwMode="auto">
            <a:xfrm>
              <a:off x="2064"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4" name="Line 120">
              <a:extLst>
                <a:ext uri="{FF2B5EF4-FFF2-40B4-BE49-F238E27FC236}">
                  <a16:creationId xmlns:a16="http://schemas.microsoft.com/office/drawing/2014/main" id="{7598522A-3D22-4697-B5F4-34400C08811E}"/>
                </a:ext>
              </a:extLst>
            </p:cNvPr>
            <p:cNvSpPr>
              <a:spLocks noChangeShapeType="1"/>
            </p:cNvSpPr>
            <p:nvPr/>
          </p:nvSpPr>
          <p:spPr bwMode="auto">
            <a:xfrm>
              <a:off x="2154" y="2299"/>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5" name="Line 121">
              <a:extLst>
                <a:ext uri="{FF2B5EF4-FFF2-40B4-BE49-F238E27FC236}">
                  <a16:creationId xmlns:a16="http://schemas.microsoft.com/office/drawing/2014/main" id="{CBE4ABC7-2F03-4CD9-A67E-3504A23A6B0F}"/>
                </a:ext>
              </a:extLst>
            </p:cNvPr>
            <p:cNvSpPr>
              <a:spLocks noChangeShapeType="1"/>
            </p:cNvSpPr>
            <p:nvPr/>
          </p:nvSpPr>
          <p:spPr bwMode="auto">
            <a:xfrm>
              <a:off x="1967" y="2478"/>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6" name="Line 122">
              <a:extLst>
                <a:ext uri="{FF2B5EF4-FFF2-40B4-BE49-F238E27FC236}">
                  <a16:creationId xmlns:a16="http://schemas.microsoft.com/office/drawing/2014/main" id="{A4A8BB7D-68C4-4838-84B7-73EFD13A29BD}"/>
                </a:ext>
              </a:extLst>
            </p:cNvPr>
            <p:cNvSpPr>
              <a:spLocks noChangeShapeType="1"/>
            </p:cNvSpPr>
            <p:nvPr/>
          </p:nvSpPr>
          <p:spPr bwMode="auto">
            <a:xfrm>
              <a:off x="2262" y="2293"/>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7" name="Line 123">
              <a:extLst>
                <a:ext uri="{FF2B5EF4-FFF2-40B4-BE49-F238E27FC236}">
                  <a16:creationId xmlns:a16="http://schemas.microsoft.com/office/drawing/2014/main" id="{A763BC3A-9775-4A92-BB1B-BF5CF136FDE8}"/>
                </a:ext>
              </a:extLst>
            </p:cNvPr>
            <p:cNvSpPr>
              <a:spLocks noChangeShapeType="1"/>
            </p:cNvSpPr>
            <p:nvPr/>
          </p:nvSpPr>
          <p:spPr bwMode="auto">
            <a:xfrm>
              <a:off x="2262" y="2293"/>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8" name="Line 124">
              <a:extLst>
                <a:ext uri="{FF2B5EF4-FFF2-40B4-BE49-F238E27FC236}">
                  <a16:creationId xmlns:a16="http://schemas.microsoft.com/office/drawing/2014/main" id="{0F0E309C-3C8B-4668-830C-846A07F99EF8}"/>
                </a:ext>
              </a:extLst>
            </p:cNvPr>
            <p:cNvSpPr>
              <a:spLocks noChangeShapeType="1"/>
            </p:cNvSpPr>
            <p:nvPr/>
          </p:nvSpPr>
          <p:spPr bwMode="auto">
            <a:xfrm>
              <a:off x="2352"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9" name="Line 125">
              <a:extLst>
                <a:ext uri="{FF2B5EF4-FFF2-40B4-BE49-F238E27FC236}">
                  <a16:creationId xmlns:a16="http://schemas.microsoft.com/office/drawing/2014/main" id="{0C71EF12-E8D5-47AA-A061-91EFBC89EA1D}"/>
                </a:ext>
              </a:extLst>
            </p:cNvPr>
            <p:cNvSpPr>
              <a:spLocks noChangeShapeType="1"/>
            </p:cNvSpPr>
            <p:nvPr/>
          </p:nvSpPr>
          <p:spPr bwMode="auto">
            <a:xfrm>
              <a:off x="2165" y="2475"/>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0" name="Line 126">
              <a:extLst>
                <a:ext uri="{FF2B5EF4-FFF2-40B4-BE49-F238E27FC236}">
                  <a16:creationId xmlns:a16="http://schemas.microsoft.com/office/drawing/2014/main" id="{8E8732CE-E053-432B-A161-818BB043B663}"/>
                </a:ext>
              </a:extLst>
            </p:cNvPr>
            <p:cNvSpPr>
              <a:spLocks noChangeShapeType="1"/>
            </p:cNvSpPr>
            <p:nvPr/>
          </p:nvSpPr>
          <p:spPr bwMode="auto">
            <a:xfrm>
              <a:off x="2365" y="2464"/>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71" name="Group 127">
            <a:extLst>
              <a:ext uri="{FF2B5EF4-FFF2-40B4-BE49-F238E27FC236}">
                <a16:creationId xmlns:a16="http://schemas.microsoft.com/office/drawing/2014/main" id="{A97FD84B-1316-412E-A00E-762872694B6E}"/>
              </a:ext>
            </a:extLst>
          </p:cNvPr>
          <p:cNvGrpSpPr>
            <a:grpSpLocks/>
          </p:cNvGrpSpPr>
          <p:nvPr/>
        </p:nvGrpSpPr>
        <p:grpSpPr bwMode="auto">
          <a:xfrm>
            <a:off x="8004196" y="2664781"/>
            <a:ext cx="371475" cy="287338"/>
            <a:chOff x="2381" y="2568"/>
            <a:chExt cx="234" cy="263"/>
          </a:xfrm>
        </p:grpSpPr>
        <p:sp>
          <p:nvSpPr>
            <p:cNvPr id="72" name="Freeform 128">
              <a:extLst>
                <a:ext uri="{FF2B5EF4-FFF2-40B4-BE49-F238E27FC236}">
                  <a16:creationId xmlns:a16="http://schemas.microsoft.com/office/drawing/2014/main" id="{F0416E7B-C0C4-4F74-8103-7DBE2327966C}"/>
                </a:ext>
              </a:extLst>
            </p:cNvPr>
            <p:cNvSpPr>
              <a:spLocks/>
            </p:cNvSpPr>
            <p:nvPr/>
          </p:nvSpPr>
          <p:spPr bwMode="auto">
            <a:xfrm>
              <a:off x="2381" y="2568"/>
              <a:ext cx="114" cy="135"/>
            </a:xfrm>
            <a:custGeom>
              <a:avLst/>
              <a:gdLst>
                <a:gd name="T0" fmla="*/ 0 w 570"/>
                <a:gd name="T1" fmla="*/ 0 h 676"/>
                <a:gd name="T2" fmla="*/ 0 w 570"/>
                <a:gd name="T3" fmla="*/ 0 h 676"/>
                <a:gd name="T4" fmla="*/ 0 w 570"/>
                <a:gd name="T5" fmla="*/ 0 h 676"/>
                <a:gd name="T6" fmla="*/ 0 w 570"/>
                <a:gd name="T7" fmla="*/ 0 h 676"/>
                <a:gd name="T8" fmla="*/ 0 w 570"/>
                <a:gd name="T9" fmla="*/ 0 h 676"/>
                <a:gd name="T10" fmla="*/ 0 w 570"/>
                <a:gd name="T11" fmla="*/ 0 h 676"/>
                <a:gd name="T12" fmla="*/ 0 w 570"/>
                <a:gd name="T13" fmla="*/ 0 h 676"/>
                <a:gd name="T14" fmla="*/ 0 w 570"/>
                <a:gd name="T15" fmla="*/ 0 h 676"/>
                <a:gd name="T16" fmla="*/ 0 w 570"/>
                <a:gd name="T17" fmla="*/ 0 h 676"/>
                <a:gd name="T18" fmla="*/ 0 w 570"/>
                <a:gd name="T19" fmla="*/ 0 h 676"/>
                <a:gd name="T20" fmla="*/ 0 w 570"/>
                <a:gd name="T21" fmla="*/ 0 h 676"/>
                <a:gd name="T22" fmla="*/ 0 w 570"/>
                <a:gd name="T23" fmla="*/ 0 h 676"/>
                <a:gd name="T24" fmla="*/ 0 w 570"/>
                <a:gd name="T25" fmla="*/ 0 h 676"/>
                <a:gd name="T26" fmla="*/ 0 w 570"/>
                <a:gd name="T27" fmla="*/ 0 h 676"/>
                <a:gd name="T28" fmla="*/ 0 w 570"/>
                <a:gd name="T29" fmla="*/ 0 h 676"/>
                <a:gd name="T30" fmla="*/ 0 w 570"/>
                <a:gd name="T31" fmla="*/ 0 h 676"/>
                <a:gd name="T32" fmla="*/ 0 w 570"/>
                <a:gd name="T33" fmla="*/ 0 h 676"/>
                <a:gd name="T34" fmla="*/ 0 w 570"/>
                <a:gd name="T35" fmla="*/ 0 h 676"/>
                <a:gd name="T36" fmla="*/ 0 w 570"/>
                <a:gd name="T37" fmla="*/ 0 h 676"/>
                <a:gd name="T38" fmla="*/ 0 w 570"/>
                <a:gd name="T39" fmla="*/ 0 h 676"/>
                <a:gd name="T40" fmla="*/ 0 w 570"/>
                <a:gd name="T41" fmla="*/ 0 h 676"/>
                <a:gd name="T42" fmla="*/ 0 w 570"/>
                <a:gd name="T43" fmla="*/ 0 h 676"/>
                <a:gd name="T44" fmla="*/ 0 w 570"/>
                <a:gd name="T45" fmla="*/ 0 h 676"/>
                <a:gd name="T46" fmla="*/ 0 w 570"/>
                <a:gd name="T47" fmla="*/ 0 h 676"/>
                <a:gd name="T48" fmla="*/ 0 w 570"/>
                <a:gd name="T49" fmla="*/ 0 h 676"/>
                <a:gd name="T50" fmla="*/ 0 w 570"/>
                <a:gd name="T51" fmla="*/ 0 h 676"/>
                <a:gd name="T52" fmla="*/ 0 w 570"/>
                <a:gd name="T53" fmla="*/ 0 h 676"/>
                <a:gd name="T54" fmla="*/ 0 w 570"/>
                <a:gd name="T55" fmla="*/ 0 h 676"/>
                <a:gd name="T56" fmla="*/ 0 w 570"/>
                <a:gd name="T57" fmla="*/ 0 h 676"/>
                <a:gd name="T58" fmla="*/ 0 w 570"/>
                <a:gd name="T59" fmla="*/ 0 h 676"/>
                <a:gd name="T60" fmla="*/ 0 w 570"/>
                <a:gd name="T61" fmla="*/ 0 h 676"/>
                <a:gd name="T62" fmla="*/ 0 w 570"/>
                <a:gd name="T63" fmla="*/ 0 h 676"/>
                <a:gd name="T64" fmla="*/ 0 w 570"/>
                <a:gd name="T65" fmla="*/ 0 h 676"/>
                <a:gd name="T66" fmla="*/ 0 w 570"/>
                <a:gd name="T67" fmla="*/ 0 h 676"/>
                <a:gd name="T68" fmla="*/ 0 w 570"/>
                <a:gd name="T69" fmla="*/ 0 h 676"/>
                <a:gd name="T70" fmla="*/ 0 w 570"/>
                <a:gd name="T71" fmla="*/ 0 h 676"/>
                <a:gd name="T72" fmla="*/ 0 w 570"/>
                <a:gd name="T73" fmla="*/ 0 h 676"/>
                <a:gd name="T74" fmla="*/ 0 w 570"/>
                <a:gd name="T75" fmla="*/ 0 h 676"/>
                <a:gd name="T76" fmla="*/ 0 w 570"/>
                <a:gd name="T77" fmla="*/ 0 h 676"/>
                <a:gd name="T78" fmla="*/ 0 w 570"/>
                <a:gd name="T79" fmla="*/ 0 h 676"/>
                <a:gd name="T80" fmla="*/ 0 w 570"/>
                <a:gd name="T81" fmla="*/ 0 h 676"/>
                <a:gd name="T82" fmla="*/ 0 w 570"/>
                <a:gd name="T83" fmla="*/ 0 h 676"/>
                <a:gd name="T84" fmla="*/ 0 w 570"/>
                <a:gd name="T85" fmla="*/ 0 h 676"/>
                <a:gd name="T86" fmla="*/ 0 w 570"/>
                <a:gd name="T87" fmla="*/ 0 h 676"/>
                <a:gd name="T88" fmla="*/ 0 w 570"/>
                <a:gd name="T89" fmla="*/ 0 h 676"/>
                <a:gd name="T90" fmla="*/ 0 w 570"/>
                <a:gd name="T91" fmla="*/ 0 h 676"/>
                <a:gd name="T92" fmla="*/ 0 w 570"/>
                <a:gd name="T93" fmla="*/ 0 h 676"/>
                <a:gd name="T94" fmla="*/ 0 w 570"/>
                <a:gd name="T95" fmla="*/ 0 h 676"/>
                <a:gd name="T96" fmla="*/ 0 w 570"/>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0"/>
                <a:gd name="T148" fmla="*/ 0 h 676"/>
                <a:gd name="T149" fmla="*/ 570 w 570"/>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0" h="676">
                  <a:moveTo>
                    <a:pt x="0" y="676"/>
                  </a:moveTo>
                  <a:lnTo>
                    <a:pt x="7" y="605"/>
                  </a:lnTo>
                  <a:lnTo>
                    <a:pt x="17" y="535"/>
                  </a:lnTo>
                  <a:lnTo>
                    <a:pt x="27" y="469"/>
                  </a:lnTo>
                  <a:lnTo>
                    <a:pt x="40" y="406"/>
                  </a:lnTo>
                  <a:lnTo>
                    <a:pt x="55" y="346"/>
                  </a:lnTo>
                  <a:lnTo>
                    <a:pt x="71" y="290"/>
                  </a:lnTo>
                  <a:lnTo>
                    <a:pt x="88" y="239"/>
                  </a:lnTo>
                  <a:lnTo>
                    <a:pt x="105" y="192"/>
                  </a:lnTo>
                  <a:lnTo>
                    <a:pt x="116" y="170"/>
                  </a:lnTo>
                  <a:lnTo>
                    <a:pt x="126" y="149"/>
                  </a:lnTo>
                  <a:lnTo>
                    <a:pt x="136" y="130"/>
                  </a:lnTo>
                  <a:lnTo>
                    <a:pt x="146" y="112"/>
                  </a:lnTo>
                  <a:lnTo>
                    <a:pt x="156" y="95"/>
                  </a:lnTo>
                  <a:lnTo>
                    <a:pt x="168" y="79"/>
                  </a:lnTo>
                  <a:lnTo>
                    <a:pt x="178" y="65"/>
                  </a:lnTo>
                  <a:lnTo>
                    <a:pt x="189" y="52"/>
                  </a:lnTo>
                  <a:lnTo>
                    <a:pt x="201" y="40"/>
                  </a:lnTo>
                  <a:lnTo>
                    <a:pt x="212" y="30"/>
                  </a:lnTo>
                  <a:lnTo>
                    <a:pt x="224" y="22"/>
                  </a:lnTo>
                  <a:lnTo>
                    <a:pt x="237" y="15"/>
                  </a:lnTo>
                  <a:lnTo>
                    <a:pt x="249" y="9"/>
                  </a:lnTo>
                  <a:lnTo>
                    <a:pt x="260" y="5"/>
                  </a:lnTo>
                  <a:lnTo>
                    <a:pt x="273" y="2"/>
                  </a:lnTo>
                  <a:lnTo>
                    <a:pt x="285" y="0"/>
                  </a:lnTo>
                  <a:lnTo>
                    <a:pt x="298" y="2"/>
                  </a:lnTo>
                  <a:lnTo>
                    <a:pt x="309" y="5"/>
                  </a:lnTo>
                  <a:lnTo>
                    <a:pt x="322" y="9"/>
                  </a:lnTo>
                  <a:lnTo>
                    <a:pt x="334" y="15"/>
                  </a:lnTo>
                  <a:lnTo>
                    <a:pt x="347" y="22"/>
                  </a:lnTo>
                  <a:lnTo>
                    <a:pt x="358" y="30"/>
                  </a:lnTo>
                  <a:lnTo>
                    <a:pt x="370" y="40"/>
                  </a:lnTo>
                  <a:lnTo>
                    <a:pt x="382" y="52"/>
                  </a:lnTo>
                  <a:lnTo>
                    <a:pt x="392" y="65"/>
                  </a:lnTo>
                  <a:lnTo>
                    <a:pt x="403" y="79"/>
                  </a:lnTo>
                  <a:lnTo>
                    <a:pt x="415" y="95"/>
                  </a:lnTo>
                  <a:lnTo>
                    <a:pt x="425" y="112"/>
                  </a:lnTo>
                  <a:lnTo>
                    <a:pt x="435" y="130"/>
                  </a:lnTo>
                  <a:lnTo>
                    <a:pt x="445" y="149"/>
                  </a:lnTo>
                  <a:lnTo>
                    <a:pt x="455" y="170"/>
                  </a:lnTo>
                  <a:lnTo>
                    <a:pt x="465" y="192"/>
                  </a:lnTo>
                  <a:lnTo>
                    <a:pt x="483" y="239"/>
                  </a:lnTo>
                  <a:lnTo>
                    <a:pt x="500" y="290"/>
                  </a:lnTo>
                  <a:lnTo>
                    <a:pt x="516" y="346"/>
                  </a:lnTo>
                  <a:lnTo>
                    <a:pt x="531" y="406"/>
                  </a:lnTo>
                  <a:lnTo>
                    <a:pt x="544" y="469"/>
                  </a:lnTo>
                  <a:lnTo>
                    <a:pt x="554" y="535"/>
                  </a:lnTo>
                  <a:lnTo>
                    <a:pt x="562" y="605"/>
                  </a:lnTo>
                  <a:lnTo>
                    <a:pt x="570" y="676"/>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3" name="Freeform 129">
              <a:extLst>
                <a:ext uri="{FF2B5EF4-FFF2-40B4-BE49-F238E27FC236}">
                  <a16:creationId xmlns:a16="http://schemas.microsoft.com/office/drawing/2014/main" id="{10DD8082-8A8F-427D-8DBD-1558FCE8FAFD}"/>
                </a:ext>
              </a:extLst>
            </p:cNvPr>
            <p:cNvSpPr>
              <a:spLocks/>
            </p:cNvSpPr>
            <p:nvPr/>
          </p:nvSpPr>
          <p:spPr bwMode="auto">
            <a:xfrm>
              <a:off x="2501" y="2696"/>
              <a:ext cx="114" cy="135"/>
            </a:xfrm>
            <a:custGeom>
              <a:avLst/>
              <a:gdLst>
                <a:gd name="T0" fmla="*/ 0 w 569"/>
                <a:gd name="T1" fmla="*/ 0 h 676"/>
                <a:gd name="T2" fmla="*/ 0 w 569"/>
                <a:gd name="T3" fmla="*/ 0 h 676"/>
                <a:gd name="T4" fmla="*/ 0 w 569"/>
                <a:gd name="T5" fmla="*/ 0 h 676"/>
                <a:gd name="T6" fmla="*/ 0 w 569"/>
                <a:gd name="T7" fmla="*/ 0 h 676"/>
                <a:gd name="T8" fmla="*/ 0 w 569"/>
                <a:gd name="T9" fmla="*/ 0 h 676"/>
                <a:gd name="T10" fmla="*/ 0 w 569"/>
                <a:gd name="T11" fmla="*/ 0 h 676"/>
                <a:gd name="T12" fmla="*/ 0 w 569"/>
                <a:gd name="T13" fmla="*/ 0 h 676"/>
                <a:gd name="T14" fmla="*/ 0 w 569"/>
                <a:gd name="T15" fmla="*/ 0 h 676"/>
                <a:gd name="T16" fmla="*/ 0 w 569"/>
                <a:gd name="T17" fmla="*/ 0 h 676"/>
                <a:gd name="T18" fmla="*/ 0 w 569"/>
                <a:gd name="T19" fmla="*/ 0 h 676"/>
                <a:gd name="T20" fmla="*/ 0 w 569"/>
                <a:gd name="T21" fmla="*/ 0 h 676"/>
                <a:gd name="T22" fmla="*/ 0 w 569"/>
                <a:gd name="T23" fmla="*/ 0 h 676"/>
                <a:gd name="T24" fmla="*/ 0 w 569"/>
                <a:gd name="T25" fmla="*/ 0 h 676"/>
                <a:gd name="T26" fmla="*/ 0 w 569"/>
                <a:gd name="T27" fmla="*/ 0 h 676"/>
                <a:gd name="T28" fmla="*/ 0 w 569"/>
                <a:gd name="T29" fmla="*/ 0 h 676"/>
                <a:gd name="T30" fmla="*/ 0 w 569"/>
                <a:gd name="T31" fmla="*/ 0 h 676"/>
                <a:gd name="T32" fmla="*/ 0 w 569"/>
                <a:gd name="T33" fmla="*/ 0 h 676"/>
                <a:gd name="T34" fmla="*/ 0 w 569"/>
                <a:gd name="T35" fmla="*/ 0 h 676"/>
                <a:gd name="T36" fmla="*/ 0 w 569"/>
                <a:gd name="T37" fmla="*/ 0 h 676"/>
                <a:gd name="T38" fmla="*/ 0 w 569"/>
                <a:gd name="T39" fmla="*/ 0 h 676"/>
                <a:gd name="T40" fmla="*/ 0 w 569"/>
                <a:gd name="T41" fmla="*/ 0 h 676"/>
                <a:gd name="T42" fmla="*/ 0 w 569"/>
                <a:gd name="T43" fmla="*/ 0 h 676"/>
                <a:gd name="T44" fmla="*/ 0 w 569"/>
                <a:gd name="T45" fmla="*/ 0 h 676"/>
                <a:gd name="T46" fmla="*/ 0 w 569"/>
                <a:gd name="T47" fmla="*/ 0 h 676"/>
                <a:gd name="T48" fmla="*/ 0 w 569"/>
                <a:gd name="T49" fmla="*/ 0 h 676"/>
                <a:gd name="T50" fmla="*/ 0 w 569"/>
                <a:gd name="T51" fmla="*/ 0 h 676"/>
                <a:gd name="T52" fmla="*/ 0 w 569"/>
                <a:gd name="T53" fmla="*/ 0 h 676"/>
                <a:gd name="T54" fmla="*/ 0 w 569"/>
                <a:gd name="T55" fmla="*/ 0 h 676"/>
                <a:gd name="T56" fmla="*/ 0 w 569"/>
                <a:gd name="T57" fmla="*/ 0 h 676"/>
                <a:gd name="T58" fmla="*/ 0 w 569"/>
                <a:gd name="T59" fmla="*/ 0 h 676"/>
                <a:gd name="T60" fmla="*/ 0 w 569"/>
                <a:gd name="T61" fmla="*/ 0 h 676"/>
                <a:gd name="T62" fmla="*/ 0 w 569"/>
                <a:gd name="T63" fmla="*/ 0 h 676"/>
                <a:gd name="T64" fmla="*/ 0 w 569"/>
                <a:gd name="T65" fmla="*/ 0 h 676"/>
                <a:gd name="T66" fmla="*/ 0 w 569"/>
                <a:gd name="T67" fmla="*/ 0 h 676"/>
                <a:gd name="T68" fmla="*/ 0 w 569"/>
                <a:gd name="T69" fmla="*/ 0 h 676"/>
                <a:gd name="T70" fmla="*/ 0 w 569"/>
                <a:gd name="T71" fmla="*/ 0 h 676"/>
                <a:gd name="T72" fmla="*/ 0 w 569"/>
                <a:gd name="T73" fmla="*/ 0 h 676"/>
                <a:gd name="T74" fmla="*/ 0 w 569"/>
                <a:gd name="T75" fmla="*/ 0 h 676"/>
                <a:gd name="T76" fmla="*/ 0 w 569"/>
                <a:gd name="T77" fmla="*/ 0 h 676"/>
                <a:gd name="T78" fmla="*/ 0 w 569"/>
                <a:gd name="T79" fmla="*/ 0 h 676"/>
                <a:gd name="T80" fmla="*/ 0 w 569"/>
                <a:gd name="T81" fmla="*/ 0 h 676"/>
                <a:gd name="T82" fmla="*/ 0 w 569"/>
                <a:gd name="T83" fmla="*/ 0 h 676"/>
                <a:gd name="T84" fmla="*/ 0 w 569"/>
                <a:gd name="T85" fmla="*/ 0 h 676"/>
                <a:gd name="T86" fmla="*/ 0 w 569"/>
                <a:gd name="T87" fmla="*/ 0 h 676"/>
                <a:gd name="T88" fmla="*/ 0 w 569"/>
                <a:gd name="T89" fmla="*/ 0 h 676"/>
                <a:gd name="T90" fmla="*/ 0 w 569"/>
                <a:gd name="T91" fmla="*/ 0 h 676"/>
                <a:gd name="T92" fmla="*/ 0 w 569"/>
                <a:gd name="T93" fmla="*/ 0 h 676"/>
                <a:gd name="T94" fmla="*/ 0 w 569"/>
                <a:gd name="T95" fmla="*/ 0 h 676"/>
                <a:gd name="T96" fmla="*/ 0 w 569"/>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9"/>
                <a:gd name="T148" fmla="*/ 0 h 676"/>
                <a:gd name="T149" fmla="*/ 569 w 569"/>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9" h="676">
                  <a:moveTo>
                    <a:pt x="0" y="0"/>
                  </a:moveTo>
                  <a:lnTo>
                    <a:pt x="7" y="73"/>
                  </a:lnTo>
                  <a:lnTo>
                    <a:pt x="17" y="142"/>
                  </a:lnTo>
                  <a:lnTo>
                    <a:pt x="27" y="209"/>
                  </a:lnTo>
                  <a:lnTo>
                    <a:pt x="40" y="272"/>
                  </a:lnTo>
                  <a:lnTo>
                    <a:pt x="55" y="331"/>
                  </a:lnTo>
                  <a:lnTo>
                    <a:pt x="70" y="386"/>
                  </a:lnTo>
                  <a:lnTo>
                    <a:pt x="88" y="438"/>
                  </a:lnTo>
                  <a:lnTo>
                    <a:pt x="105" y="485"/>
                  </a:lnTo>
                  <a:lnTo>
                    <a:pt x="115" y="508"/>
                  </a:lnTo>
                  <a:lnTo>
                    <a:pt x="125" y="528"/>
                  </a:lnTo>
                  <a:lnTo>
                    <a:pt x="135" y="548"/>
                  </a:lnTo>
                  <a:lnTo>
                    <a:pt x="146" y="566"/>
                  </a:lnTo>
                  <a:lnTo>
                    <a:pt x="156" y="584"/>
                  </a:lnTo>
                  <a:lnTo>
                    <a:pt x="167" y="599"/>
                  </a:lnTo>
                  <a:lnTo>
                    <a:pt x="177" y="614"/>
                  </a:lnTo>
                  <a:lnTo>
                    <a:pt x="189" y="626"/>
                  </a:lnTo>
                  <a:lnTo>
                    <a:pt x="201" y="638"/>
                  </a:lnTo>
                  <a:lnTo>
                    <a:pt x="212" y="648"/>
                  </a:lnTo>
                  <a:lnTo>
                    <a:pt x="224" y="656"/>
                  </a:lnTo>
                  <a:lnTo>
                    <a:pt x="237" y="664"/>
                  </a:lnTo>
                  <a:lnTo>
                    <a:pt x="248" y="669"/>
                  </a:lnTo>
                  <a:lnTo>
                    <a:pt x="260" y="674"/>
                  </a:lnTo>
                  <a:lnTo>
                    <a:pt x="273" y="676"/>
                  </a:lnTo>
                  <a:lnTo>
                    <a:pt x="284" y="676"/>
                  </a:lnTo>
                  <a:lnTo>
                    <a:pt x="297" y="676"/>
                  </a:lnTo>
                  <a:lnTo>
                    <a:pt x="310" y="674"/>
                  </a:lnTo>
                  <a:lnTo>
                    <a:pt x="322" y="669"/>
                  </a:lnTo>
                  <a:lnTo>
                    <a:pt x="334" y="664"/>
                  </a:lnTo>
                  <a:lnTo>
                    <a:pt x="347" y="656"/>
                  </a:lnTo>
                  <a:lnTo>
                    <a:pt x="358" y="648"/>
                  </a:lnTo>
                  <a:lnTo>
                    <a:pt x="370" y="638"/>
                  </a:lnTo>
                  <a:lnTo>
                    <a:pt x="381" y="626"/>
                  </a:lnTo>
                  <a:lnTo>
                    <a:pt x="391" y="614"/>
                  </a:lnTo>
                  <a:lnTo>
                    <a:pt x="403" y="599"/>
                  </a:lnTo>
                  <a:lnTo>
                    <a:pt x="415" y="584"/>
                  </a:lnTo>
                  <a:lnTo>
                    <a:pt x="425" y="566"/>
                  </a:lnTo>
                  <a:lnTo>
                    <a:pt x="435" y="548"/>
                  </a:lnTo>
                  <a:lnTo>
                    <a:pt x="445" y="528"/>
                  </a:lnTo>
                  <a:lnTo>
                    <a:pt x="455" y="508"/>
                  </a:lnTo>
                  <a:lnTo>
                    <a:pt x="465" y="485"/>
                  </a:lnTo>
                  <a:lnTo>
                    <a:pt x="482" y="438"/>
                  </a:lnTo>
                  <a:lnTo>
                    <a:pt x="500" y="386"/>
                  </a:lnTo>
                  <a:lnTo>
                    <a:pt x="516" y="331"/>
                  </a:lnTo>
                  <a:lnTo>
                    <a:pt x="530" y="272"/>
                  </a:lnTo>
                  <a:lnTo>
                    <a:pt x="543" y="209"/>
                  </a:lnTo>
                  <a:lnTo>
                    <a:pt x="553" y="142"/>
                  </a:lnTo>
                  <a:lnTo>
                    <a:pt x="562" y="73"/>
                  </a:lnTo>
                  <a:lnTo>
                    <a:pt x="569" y="0"/>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74" name="Group 46">
            <a:extLst>
              <a:ext uri="{FF2B5EF4-FFF2-40B4-BE49-F238E27FC236}">
                <a16:creationId xmlns:a16="http://schemas.microsoft.com/office/drawing/2014/main" id="{4E473EB2-DB02-469A-8C83-E8B3926D4CB6}"/>
              </a:ext>
            </a:extLst>
          </p:cNvPr>
          <p:cNvGrpSpPr>
            <a:grpSpLocks/>
          </p:cNvGrpSpPr>
          <p:nvPr/>
        </p:nvGrpSpPr>
        <p:grpSpPr bwMode="auto">
          <a:xfrm>
            <a:off x="831873" y="2637412"/>
            <a:ext cx="371475" cy="287338"/>
            <a:chOff x="2381" y="2568"/>
            <a:chExt cx="234" cy="263"/>
          </a:xfrm>
        </p:grpSpPr>
        <p:sp>
          <p:nvSpPr>
            <p:cNvPr id="75" name="Freeform 44">
              <a:extLst>
                <a:ext uri="{FF2B5EF4-FFF2-40B4-BE49-F238E27FC236}">
                  <a16:creationId xmlns:a16="http://schemas.microsoft.com/office/drawing/2014/main" id="{CCC04F22-739F-40CB-BF05-184D3457A13D}"/>
                </a:ext>
              </a:extLst>
            </p:cNvPr>
            <p:cNvSpPr>
              <a:spLocks/>
            </p:cNvSpPr>
            <p:nvPr/>
          </p:nvSpPr>
          <p:spPr bwMode="auto">
            <a:xfrm>
              <a:off x="2381" y="2568"/>
              <a:ext cx="114" cy="135"/>
            </a:xfrm>
            <a:custGeom>
              <a:avLst/>
              <a:gdLst>
                <a:gd name="T0" fmla="*/ 0 w 570"/>
                <a:gd name="T1" fmla="*/ 0 h 676"/>
                <a:gd name="T2" fmla="*/ 0 w 570"/>
                <a:gd name="T3" fmla="*/ 0 h 676"/>
                <a:gd name="T4" fmla="*/ 0 w 570"/>
                <a:gd name="T5" fmla="*/ 0 h 676"/>
                <a:gd name="T6" fmla="*/ 0 w 570"/>
                <a:gd name="T7" fmla="*/ 0 h 676"/>
                <a:gd name="T8" fmla="*/ 0 w 570"/>
                <a:gd name="T9" fmla="*/ 0 h 676"/>
                <a:gd name="T10" fmla="*/ 0 w 570"/>
                <a:gd name="T11" fmla="*/ 0 h 676"/>
                <a:gd name="T12" fmla="*/ 0 w 570"/>
                <a:gd name="T13" fmla="*/ 0 h 676"/>
                <a:gd name="T14" fmla="*/ 0 w 570"/>
                <a:gd name="T15" fmla="*/ 0 h 676"/>
                <a:gd name="T16" fmla="*/ 0 w 570"/>
                <a:gd name="T17" fmla="*/ 0 h 676"/>
                <a:gd name="T18" fmla="*/ 0 w 570"/>
                <a:gd name="T19" fmla="*/ 0 h 676"/>
                <a:gd name="T20" fmla="*/ 0 w 570"/>
                <a:gd name="T21" fmla="*/ 0 h 676"/>
                <a:gd name="T22" fmla="*/ 0 w 570"/>
                <a:gd name="T23" fmla="*/ 0 h 676"/>
                <a:gd name="T24" fmla="*/ 0 w 570"/>
                <a:gd name="T25" fmla="*/ 0 h 676"/>
                <a:gd name="T26" fmla="*/ 0 w 570"/>
                <a:gd name="T27" fmla="*/ 0 h 676"/>
                <a:gd name="T28" fmla="*/ 0 w 570"/>
                <a:gd name="T29" fmla="*/ 0 h 676"/>
                <a:gd name="T30" fmla="*/ 0 w 570"/>
                <a:gd name="T31" fmla="*/ 0 h 676"/>
                <a:gd name="T32" fmla="*/ 0 w 570"/>
                <a:gd name="T33" fmla="*/ 0 h 676"/>
                <a:gd name="T34" fmla="*/ 0 w 570"/>
                <a:gd name="T35" fmla="*/ 0 h 676"/>
                <a:gd name="T36" fmla="*/ 0 w 570"/>
                <a:gd name="T37" fmla="*/ 0 h 676"/>
                <a:gd name="T38" fmla="*/ 0 w 570"/>
                <a:gd name="T39" fmla="*/ 0 h 676"/>
                <a:gd name="T40" fmla="*/ 0 w 570"/>
                <a:gd name="T41" fmla="*/ 0 h 676"/>
                <a:gd name="T42" fmla="*/ 0 w 570"/>
                <a:gd name="T43" fmla="*/ 0 h 676"/>
                <a:gd name="T44" fmla="*/ 0 w 570"/>
                <a:gd name="T45" fmla="*/ 0 h 676"/>
                <a:gd name="T46" fmla="*/ 0 w 570"/>
                <a:gd name="T47" fmla="*/ 0 h 676"/>
                <a:gd name="T48" fmla="*/ 0 w 570"/>
                <a:gd name="T49" fmla="*/ 0 h 676"/>
                <a:gd name="T50" fmla="*/ 0 w 570"/>
                <a:gd name="T51" fmla="*/ 0 h 676"/>
                <a:gd name="T52" fmla="*/ 0 w 570"/>
                <a:gd name="T53" fmla="*/ 0 h 676"/>
                <a:gd name="T54" fmla="*/ 0 w 570"/>
                <a:gd name="T55" fmla="*/ 0 h 676"/>
                <a:gd name="T56" fmla="*/ 0 w 570"/>
                <a:gd name="T57" fmla="*/ 0 h 676"/>
                <a:gd name="T58" fmla="*/ 0 w 570"/>
                <a:gd name="T59" fmla="*/ 0 h 676"/>
                <a:gd name="T60" fmla="*/ 0 w 570"/>
                <a:gd name="T61" fmla="*/ 0 h 676"/>
                <a:gd name="T62" fmla="*/ 0 w 570"/>
                <a:gd name="T63" fmla="*/ 0 h 676"/>
                <a:gd name="T64" fmla="*/ 0 w 570"/>
                <a:gd name="T65" fmla="*/ 0 h 676"/>
                <a:gd name="T66" fmla="*/ 0 w 570"/>
                <a:gd name="T67" fmla="*/ 0 h 676"/>
                <a:gd name="T68" fmla="*/ 0 w 570"/>
                <a:gd name="T69" fmla="*/ 0 h 676"/>
                <a:gd name="T70" fmla="*/ 0 w 570"/>
                <a:gd name="T71" fmla="*/ 0 h 676"/>
                <a:gd name="T72" fmla="*/ 0 w 570"/>
                <a:gd name="T73" fmla="*/ 0 h 676"/>
                <a:gd name="T74" fmla="*/ 0 w 570"/>
                <a:gd name="T75" fmla="*/ 0 h 676"/>
                <a:gd name="T76" fmla="*/ 0 w 570"/>
                <a:gd name="T77" fmla="*/ 0 h 676"/>
                <a:gd name="T78" fmla="*/ 0 w 570"/>
                <a:gd name="T79" fmla="*/ 0 h 676"/>
                <a:gd name="T80" fmla="*/ 0 w 570"/>
                <a:gd name="T81" fmla="*/ 0 h 676"/>
                <a:gd name="T82" fmla="*/ 0 w 570"/>
                <a:gd name="T83" fmla="*/ 0 h 676"/>
                <a:gd name="T84" fmla="*/ 0 w 570"/>
                <a:gd name="T85" fmla="*/ 0 h 676"/>
                <a:gd name="T86" fmla="*/ 0 w 570"/>
                <a:gd name="T87" fmla="*/ 0 h 676"/>
                <a:gd name="T88" fmla="*/ 0 w 570"/>
                <a:gd name="T89" fmla="*/ 0 h 676"/>
                <a:gd name="T90" fmla="*/ 0 w 570"/>
                <a:gd name="T91" fmla="*/ 0 h 676"/>
                <a:gd name="T92" fmla="*/ 0 w 570"/>
                <a:gd name="T93" fmla="*/ 0 h 676"/>
                <a:gd name="T94" fmla="*/ 0 w 570"/>
                <a:gd name="T95" fmla="*/ 0 h 676"/>
                <a:gd name="T96" fmla="*/ 0 w 570"/>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0"/>
                <a:gd name="T148" fmla="*/ 0 h 676"/>
                <a:gd name="T149" fmla="*/ 570 w 570"/>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0" h="676">
                  <a:moveTo>
                    <a:pt x="0" y="676"/>
                  </a:moveTo>
                  <a:lnTo>
                    <a:pt x="7" y="605"/>
                  </a:lnTo>
                  <a:lnTo>
                    <a:pt x="17" y="535"/>
                  </a:lnTo>
                  <a:lnTo>
                    <a:pt x="27" y="469"/>
                  </a:lnTo>
                  <a:lnTo>
                    <a:pt x="40" y="406"/>
                  </a:lnTo>
                  <a:lnTo>
                    <a:pt x="55" y="346"/>
                  </a:lnTo>
                  <a:lnTo>
                    <a:pt x="71" y="290"/>
                  </a:lnTo>
                  <a:lnTo>
                    <a:pt x="88" y="239"/>
                  </a:lnTo>
                  <a:lnTo>
                    <a:pt x="105" y="192"/>
                  </a:lnTo>
                  <a:lnTo>
                    <a:pt x="116" y="170"/>
                  </a:lnTo>
                  <a:lnTo>
                    <a:pt x="126" y="149"/>
                  </a:lnTo>
                  <a:lnTo>
                    <a:pt x="136" y="130"/>
                  </a:lnTo>
                  <a:lnTo>
                    <a:pt x="146" y="112"/>
                  </a:lnTo>
                  <a:lnTo>
                    <a:pt x="156" y="95"/>
                  </a:lnTo>
                  <a:lnTo>
                    <a:pt x="168" y="79"/>
                  </a:lnTo>
                  <a:lnTo>
                    <a:pt x="178" y="65"/>
                  </a:lnTo>
                  <a:lnTo>
                    <a:pt x="189" y="52"/>
                  </a:lnTo>
                  <a:lnTo>
                    <a:pt x="201" y="40"/>
                  </a:lnTo>
                  <a:lnTo>
                    <a:pt x="212" y="30"/>
                  </a:lnTo>
                  <a:lnTo>
                    <a:pt x="224" y="22"/>
                  </a:lnTo>
                  <a:lnTo>
                    <a:pt x="237" y="15"/>
                  </a:lnTo>
                  <a:lnTo>
                    <a:pt x="249" y="9"/>
                  </a:lnTo>
                  <a:lnTo>
                    <a:pt x="260" y="5"/>
                  </a:lnTo>
                  <a:lnTo>
                    <a:pt x="273" y="2"/>
                  </a:lnTo>
                  <a:lnTo>
                    <a:pt x="285" y="0"/>
                  </a:lnTo>
                  <a:lnTo>
                    <a:pt x="298" y="2"/>
                  </a:lnTo>
                  <a:lnTo>
                    <a:pt x="309" y="5"/>
                  </a:lnTo>
                  <a:lnTo>
                    <a:pt x="322" y="9"/>
                  </a:lnTo>
                  <a:lnTo>
                    <a:pt x="334" y="15"/>
                  </a:lnTo>
                  <a:lnTo>
                    <a:pt x="347" y="22"/>
                  </a:lnTo>
                  <a:lnTo>
                    <a:pt x="358" y="30"/>
                  </a:lnTo>
                  <a:lnTo>
                    <a:pt x="370" y="40"/>
                  </a:lnTo>
                  <a:lnTo>
                    <a:pt x="382" y="52"/>
                  </a:lnTo>
                  <a:lnTo>
                    <a:pt x="392" y="65"/>
                  </a:lnTo>
                  <a:lnTo>
                    <a:pt x="403" y="79"/>
                  </a:lnTo>
                  <a:lnTo>
                    <a:pt x="415" y="95"/>
                  </a:lnTo>
                  <a:lnTo>
                    <a:pt x="425" y="112"/>
                  </a:lnTo>
                  <a:lnTo>
                    <a:pt x="435" y="130"/>
                  </a:lnTo>
                  <a:lnTo>
                    <a:pt x="445" y="149"/>
                  </a:lnTo>
                  <a:lnTo>
                    <a:pt x="455" y="170"/>
                  </a:lnTo>
                  <a:lnTo>
                    <a:pt x="465" y="192"/>
                  </a:lnTo>
                  <a:lnTo>
                    <a:pt x="483" y="239"/>
                  </a:lnTo>
                  <a:lnTo>
                    <a:pt x="500" y="290"/>
                  </a:lnTo>
                  <a:lnTo>
                    <a:pt x="516" y="346"/>
                  </a:lnTo>
                  <a:lnTo>
                    <a:pt x="531" y="406"/>
                  </a:lnTo>
                  <a:lnTo>
                    <a:pt x="544" y="469"/>
                  </a:lnTo>
                  <a:lnTo>
                    <a:pt x="554" y="535"/>
                  </a:lnTo>
                  <a:lnTo>
                    <a:pt x="562" y="605"/>
                  </a:lnTo>
                  <a:lnTo>
                    <a:pt x="570" y="676"/>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ndParaRPr>
            </a:p>
          </p:txBody>
        </p:sp>
        <p:sp>
          <p:nvSpPr>
            <p:cNvPr id="76" name="Freeform 45">
              <a:extLst>
                <a:ext uri="{FF2B5EF4-FFF2-40B4-BE49-F238E27FC236}">
                  <a16:creationId xmlns:a16="http://schemas.microsoft.com/office/drawing/2014/main" id="{6F9D32F4-7C9F-4A5E-94EC-B87625852481}"/>
                </a:ext>
              </a:extLst>
            </p:cNvPr>
            <p:cNvSpPr>
              <a:spLocks/>
            </p:cNvSpPr>
            <p:nvPr/>
          </p:nvSpPr>
          <p:spPr bwMode="auto">
            <a:xfrm>
              <a:off x="2501" y="2696"/>
              <a:ext cx="114" cy="135"/>
            </a:xfrm>
            <a:custGeom>
              <a:avLst/>
              <a:gdLst>
                <a:gd name="T0" fmla="*/ 0 w 569"/>
                <a:gd name="T1" fmla="*/ 0 h 676"/>
                <a:gd name="T2" fmla="*/ 0 w 569"/>
                <a:gd name="T3" fmla="*/ 0 h 676"/>
                <a:gd name="T4" fmla="*/ 0 w 569"/>
                <a:gd name="T5" fmla="*/ 0 h 676"/>
                <a:gd name="T6" fmla="*/ 0 w 569"/>
                <a:gd name="T7" fmla="*/ 0 h 676"/>
                <a:gd name="T8" fmla="*/ 0 w 569"/>
                <a:gd name="T9" fmla="*/ 0 h 676"/>
                <a:gd name="T10" fmla="*/ 0 w 569"/>
                <a:gd name="T11" fmla="*/ 0 h 676"/>
                <a:gd name="T12" fmla="*/ 0 w 569"/>
                <a:gd name="T13" fmla="*/ 0 h 676"/>
                <a:gd name="T14" fmla="*/ 0 w 569"/>
                <a:gd name="T15" fmla="*/ 0 h 676"/>
                <a:gd name="T16" fmla="*/ 0 w 569"/>
                <a:gd name="T17" fmla="*/ 0 h 676"/>
                <a:gd name="T18" fmla="*/ 0 w 569"/>
                <a:gd name="T19" fmla="*/ 0 h 676"/>
                <a:gd name="T20" fmla="*/ 0 w 569"/>
                <a:gd name="T21" fmla="*/ 0 h 676"/>
                <a:gd name="T22" fmla="*/ 0 w 569"/>
                <a:gd name="T23" fmla="*/ 0 h 676"/>
                <a:gd name="T24" fmla="*/ 0 w 569"/>
                <a:gd name="T25" fmla="*/ 0 h 676"/>
                <a:gd name="T26" fmla="*/ 0 w 569"/>
                <a:gd name="T27" fmla="*/ 0 h 676"/>
                <a:gd name="T28" fmla="*/ 0 w 569"/>
                <a:gd name="T29" fmla="*/ 0 h 676"/>
                <a:gd name="T30" fmla="*/ 0 w 569"/>
                <a:gd name="T31" fmla="*/ 0 h 676"/>
                <a:gd name="T32" fmla="*/ 0 w 569"/>
                <a:gd name="T33" fmla="*/ 0 h 676"/>
                <a:gd name="T34" fmla="*/ 0 w 569"/>
                <a:gd name="T35" fmla="*/ 0 h 676"/>
                <a:gd name="T36" fmla="*/ 0 w 569"/>
                <a:gd name="T37" fmla="*/ 0 h 676"/>
                <a:gd name="T38" fmla="*/ 0 w 569"/>
                <a:gd name="T39" fmla="*/ 0 h 676"/>
                <a:gd name="T40" fmla="*/ 0 w 569"/>
                <a:gd name="T41" fmla="*/ 0 h 676"/>
                <a:gd name="T42" fmla="*/ 0 w 569"/>
                <a:gd name="T43" fmla="*/ 0 h 676"/>
                <a:gd name="T44" fmla="*/ 0 w 569"/>
                <a:gd name="T45" fmla="*/ 0 h 676"/>
                <a:gd name="T46" fmla="*/ 0 w 569"/>
                <a:gd name="T47" fmla="*/ 0 h 676"/>
                <a:gd name="T48" fmla="*/ 0 w 569"/>
                <a:gd name="T49" fmla="*/ 0 h 676"/>
                <a:gd name="T50" fmla="*/ 0 w 569"/>
                <a:gd name="T51" fmla="*/ 0 h 676"/>
                <a:gd name="T52" fmla="*/ 0 w 569"/>
                <a:gd name="T53" fmla="*/ 0 h 676"/>
                <a:gd name="T54" fmla="*/ 0 w 569"/>
                <a:gd name="T55" fmla="*/ 0 h 676"/>
                <a:gd name="T56" fmla="*/ 0 w 569"/>
                <a:gd name="T57" fmla="*/ 0 h 676"/>
                <a:gd name="T58" fmla="*/ 0 w 569"/>
                <a:gd name="T59" fmla="*/ 0 h 676"/>
                <a:gd name="T60" fmla="*/ 0 w 569"/>
                <a:gd name="T61" fmla="*/ 0 h 676"/>
                <a:gd name="T62" fmla="*/ 0 w 569"/>
                <a:gd name="T63" fmla="*/ 0 h 676"/>
                <a:gd name="T64" fmla="*/ 0 w 569"/>
                <a:gd name="T65" fmla="*/ 0 h 676"/>
                <a:gd name="T66" fmla="*/ 0 w 569"/>
                <a:gd name="T67" fmla="*/ 0 h 676"/>
                <a:gd name="T68" fmla="*/ 0 w 569"/>
                <a:gd name="T69" fmla="*/ 0 h 676"/>
                <a:gd name="T70" fmla="*/ 0 w 569"/>
                <a:gd name="T71" fmla="*/ 0 h 676"/>
                <a:gd name="T72" fmla="*/ 0 w 569"/>
                <a:gd name="T73" fmla="*/ 0 h 676"/>
                <a:gd name="T74" fmla="*/ 0 w 569"/>
                <a:gd name="T75" fmla="*/ 0 h 676"/>
                <a:gd name="T76" fmla="*/ 0 w 569"/>
                <a:gd name="T77" fmla="*/ 0 h 676"/>
                <a:gd name="T78" fmla="*/ 0 w 569"/>
                <a:gd name="T79" fmla="*/ 0 h 676"/>
                <a:gd name="T80" fmla="*/ 0 w 569"/>
                <a:gd name="T81" fmla="*/ 0 h 676"/>
                <a:gd name="T82" fmla="*/ 0 w 569"/>
                <a:gd name="T83" fmla="*/ 0 h 676"/>
                <a:gd name="T84" fmla="*/ 0 w 569"/>
                <a:gd name="T85" fmla="*/ 0 h 676"/>
                <a:gd name="T86" fmla="*/ 0 w 569"/>
                <a:gd name="T87" fmla="*/ 0 h 676"/>
                <a:gd name="T88" fmla="*/ 0 w 569"/>
                <a:gd name="T89" fmla="*/ 0 h 676"/>
                <a:gd name="T90" fmla="*/ 0 w 569"/>
                <a:gd name="T91" fmla="*/ 0 h 676"/>
                <a:gd name="T92" fmla="*/ 0 w 569"/>
                <a:gd name="T93" fmla="*/ 0 h 676"/>
                <a:gd name="T94" fmla="*/ 0 w 569"/>
                <a:gd name="T95" fmla="*/ 0 h 676"/>
                <a:gd name="T96" fmla="*/ 0 w 569"/>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9"/>
                <a:gd name="T148" fmla="*/ 0 h 676"/>
                <a:gd name="T149" fmla="*/ 569 w 569"/>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9" h="676">
                  <a:moveTo>
                    <a:pt x="0" y="0"/>
                  </a:moveTo>
                  <a:lnTo>
                    <a:pt x="7" y="73"/>
                  </a:lnTo>
                  <a:lnTo>
                    <a:pt x="17" y="142"/>
                  </a:lnTo>
                  <a:lnTo>
                    <a:pt x="27" y="209"/>
                  </a:lnTo>
                  <a:lnTo>
                    <a:pt x="40" y="272"/>
                  </a:lnTo>
                  <a:lnTo>
                    <a:pt x="55" y="331"/>
                  </a:lnTo>
                  <a:lnTo>
                    <a:pt x="70" y="386"/>
                  </a:lnTo>
                  <a:lnTo>
                    <a:pt x="88" y="438"/>
                  </a:lnTo>
                  <a:lnTo>
                    <a:pt x="105" y="485"/>
                  </a:lnTo>
                  <a:lnTo>
                    <a:pt x="115" y="508"/>
                  </a:lnTo>
                  <a:lnTo>
                    <a:pt x="125" y="528"/>
                  </a:lnTo>
                  <a:lnTo>
                    <a:pt x="135" y="548"/>
                  </a:lnTo>
                  <a:lnTo>
                    <a:pt x="146" y="566"/>
                  </a:lnTo>
                  <a:lnTo>
                    <a:pt x="156" y="584"/>
                  </a:lnTo>
                  <a:lnTo>
                    <a:pt x="167" y="599"/>
                  </a:lnTo>
                  <a:lnTo>
                    <a:pt x="177" y="614"/>
                  </a:lnTo>
                  <a:lnTo>
                    <a:pt x="189" y="626"/>
                  </a:lnTo>
                  <a:lnTo>
                    <a:pt x="201" y="638"/>
                  </a:lnTo>
                  <a:lnTo>
                    <a:pt x="212" y="648"/>
                  </a:lnTo>
                  <a:lnTo>
                    <a:pt x="224" y="656"/>
                  </a:lnTo>
                  <a:lnTo>
                    <a:pt x="237" y="664"/>
                  </a:lnTo>
                  <a:lnTo>
                    <a:pt x="248" y="669"/>
                  </a:lnTo>
                  <a:lnTo>
                    <a:pt x="260" y="674"/>
                  </a:lnTo>
                  <a:lnTo>
                    <a:pt x="273" y="676"/>
                  </a:lnTo>
                  <a:lnTo>
                    <a:pt x="284" y="676"/>
                  </a:lnTo>
                  <a:lnTo>
                    <a:pt x="297" y="676"/>
                  </a:lnTo>
                  <a:lnTo>
                    <a:pt x="310" y="674"/>
                  </a:lnTo>
                  <a:lnTo>
                    <a:pt x="322" y="669"/>
                  </a:lnTo>
                  <a:lnTo>
                    <a:pt x="334" y="664"/>
                  </a:lnTo>
                  <a:lnTo>
                    <a:pt x="347" y="656"/>
                  </a:lnTo>
                  <a:lnTo>
                    <a:pt x="358" y="648"/>
                  </a:lnTo>
                  <a:lnTo>
                    <a:pt x="370" y="638"/>
                  </a:lnTo>
                  <a:lnTo>
                    <a:pt x="381" y="626"/>
                  </a:lnTo>
                  <a:lnTo>
                    <a:pt x="391" y="614"/>
                  </a:lnTo>
                  <a:lnTo>
                    <a:pt x="403" y="599"/>
                  </a:lnTo>
                  <a:lnTo>
                    <a:pt x="415" y="584"/>
                  </a:lnTo>
                  <a:lnTo>
                    <a:pt x="425" y="566"/>
                  </a:lnTo>
                  <a:lnTo>
                    <a:pt x="435" y="548"/>
                  </a:lnTo>
                  <a:lnTo>
                    <a:pt x="445" y="528"/>
                  </a:lnTo>
                  <a:lnTo>
                    <a:pt x="455" y="508"/>
                  </a:lnTo>
                  <a:lnTo>
                    <a:pt x="465" y="485"/>
                  </a:lnTo>
                  <a:lnTo>
                    <a:pt x="482" y="438"/>
                  </a:lnTo>
                  <a:lnTo>
                    <a:pt x="500" y="386"/>
                  </a:lnTo>
                  <a:lnTo>
                    <a:pt x="516" y="331"/>
                  </a:lnTo>
                  <a:lnTo>
                    <a:pt x="530" y="272"/>
                  </a:lnTo>
                  <a:lnTo>
                    <a:pt x="543" y="209"/>
                  </a:lnTo>
                  <a:lnTo>
                    <a:pt x="553" y="142"/>
                  </a:lnTo>
                  <a:lnTo>
                    <a:pt x="562" y="73"/>
                  </a:lnTo>
                  <a:lnTo>
                    <a:pt x="569" y="0"/>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ndParaRPr>
            </a:p>
          </p:txBody>
        </p:sp>
      </p:grpSp>
    </p:spTree>
    <p:extLst>
      <p:ext uri="{BB962C8B-B14F-4D97-AF65-F5344CB8AC3E}">
        <p14:creationId xmlns:p14="http://schemas.microsoft.com/office/powerpoint/2010/main" val="44960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1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1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47053-D1B1-4973-B448-19DF79FF0D5D}"/>
              </a:ext>
            </a:extLst>
          </p:cNvPr>
          <p:cNvSpPr>
            <a:spLocks noGrp="1"/>
          </p:cNvSpPr>
          <p:nvPr>
            <p:ph type="title"/>
          </p:nvPr>
        </p:nvSpPr>
        <p:spPr/>
        <p:txBody>
          <a:bodyPr/>
          <a:lstStyle/>
          <a:p>
            <a:r>
              <a:rPr lang="en-US" altLang="zh-CN" dirty="0"/>
              <a:t>3.2.1 </a:t>
            </a:r>
            <a:r>
              <a:rPr lang="zh-CN" altLang="en-US" dirty="0"/>
              <a:t>信源编码</a:t>
            </a:r>
          </a:p>
        </p:txBody>
      </p:sp>
      <p:sp>
        <p:nvSpPr>
          <p:cNvPr id="3" name="内容占位符 2">
            <a:extLst>
              <a:ext uri="{FF2B5EF4-FFF2-40B4-BE49-F238E27FC236}">
                <a16:creationId xmlns:a16="http://schemas.microsoft.com/office/drawing/2014/main" id="{6F197EC1-3AB3-41B8-8513-55848E9241DC}"/>
              </a:ext>
            </a:extLst>
          </p:cNvPr>
          <p:cNvSpPr>
            <a:spLocks noGrp="1"/>
          </p:cNvSpPr>
          <p:nvPr>
            <p:ph idx="1"/>
          </p:nvPr>
        </p:nvSpPr>
        <p:spPr>
          <a:xfrm>
            <a:off x="914400" y="1524000"/>
            <a:ext cx="7391400" cy="3711785"/>
          </a:xfrm>
        </p:spPr>
        <p:txBody>
          <a:bodyPr/>
          <a:lstStyle/>
          <a:p>
            <a:r>
              <a:rPr lang="zh-CN" altLang="en-US" dirty="0"/>
              <a:t>信源编码，也称为模拟数据编码，实质是模拟信号数字化的过程，其目的是将模拟信号转变为适合在数字信道上传输的数字信号。</a:t>
            </a:r>
            <a:endParaRPr lang="en-US" altLang="zh-CN" dirty="0"/>
          </a:p>
          <a:p>
            <a:r>
              <a:rPr lang="zh-CN" altLang="en-US" dirty="0"/>
              <a:t>信源编码是将诸如文字、声音、图像、视频等复杂的信源信息用数字信号表示的过程。</a:t>
            </a:r>
          </a:p>
          <a:p>
            <a:r>
              <a:rPr lang="zh-CN" altLang="en-US" dirty="0"/>
              <a:t>信源编码也是一个信息压缩过程，在保证不失真的前提下，把信源符号序列变换为最短的码字序列。</a:t>
            </a:r>
          </a:p>
        </p:txBody>
      </p:sp>
    </p:spTree>
    <p:extLst>
      <p:ext uri="{BB962C8B-B14F-4D97-AF65-F5344CB8AC3E}">
        <p14:creationId xmlns:p14="http://schemas.microsoft.com/office/powerpoint/2010/main" val="233702728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69927D2-8554-43EF-9E95-D06F2061FCD8}"/>
              </a:ext>
            </a:extLst>
          </p:cNvPr>
          <p:cNvSpPr>
            <a:spLocks noGrp="1"/>
          </p:cNvSpPr>
          <p:nvPr>
            <p:ph idx="1"/>
          </p:nvPr>
        </p:nvSpPr>
        <p:spPr>
          <a:xfrm>
            <a:off x="899592" y="1292208"/>
            <a:ext cx="7618040" cy="3453253"/>
          </a:xfrm>
        </p:spPr>
        <p:txBody>
          <a:bodyPr/>
          <a:lstStyle/>
          <a:p>
            <a:r>
              <a:rPr lang="zh-CN" altLang="en-US" dirty="0"/>
              <a:t>根据编码对象的特征，信源编码可分为离散信源编码、连续信源编码和相关性信源编码。</a:t>
            </a:r>
            <a:endParaRPr lang="en-US" altLang="zh-CN" dirty="0"/>
          </a:p>
          <a:p>
            <a:r>
              <a:rPr lang="zh-CN" altLang="en-US" dirty="0"/>
              <a:t>本节只针对连续信源编码进行介绍。</a:t>
            </a:r>
            <a:endParaRPr lang="en-US" altLang="zh-CN" dirty="0"/>
          </a:p>
          <a:p>
            <a:r>
              <a:rPr lang="zh-CN" altLang="en-US" dirty="0"/>
              <a:t>连续信源编码本质上是模拟信号的数字化。</a:t>
            </a:r>
            <a:endParaRPr lang="en-US" altLang="zh-CN" dirty="0"/>
          </a:p>
          <a:p>
            <a:r>
              <a:rPr lang="zh-CN" altLang="en-US" dirty="0"/>
              <a:t>模拟数据数字化的过程实际上是模</a:t>
            </a:r>
            <a:r>
              <a:rPr lang="en-US" altLang="zh-CN" dirty="0"/>
              <a:t>/</a:t>
            </a:r>
            <a:r>
              <a:rPr lang="zh-CN" altLang="en-US" dirty="0"/>
              <a:t>数（</a:t>
            </a:r>
            <a:r>
              <a:rPr lang="en-US" altLang="zh-CN" dirty="0"/>
              <a:t>A/D</a:t>
            </a:r>
            <a:r>
              <a:rPr lang="zh-CN" altLang="en-US" dirty="0"/>
              <a:t>）转换的过程，包括：</a:t>
            </a:r>
          </a:p>
          <a:p>
            <a:endParaRPr lang="zh-CN" altLang="en-US" dirty="0"/>
          </a:p>
        </p:txBody>
      </p:sp>
      <p:sp>
        <p:nvSpPr>
          <p:cNvPr id="7" name="Text Box 7">
            <a:extLst>
              <a:ext uri="{FF2B5EF4-FFF2-40B4-BE49-F238E27FC236}">
                <a16:creationId xmlns:a16="http://schemas.microsoft.com/office/drawing/2014/main" id="{5E20705B-6EA5-4D3E-8D71-6B53F7AD9480}"/>
              </a:ext>
            </a:extLst>
          </p:cNvPr>
          <p:cNvSpPr txBox="1">
            <a:spLocks noChangeArrowheads="1"/>
          </p:cNvSpPr>
          <p:nvPr/>
        </p:nvSpPr>
        <p:spPr bwMode="auto">
          <a:xfrm>
            <a:off x="1548541" y="4326410"/>
            <a:ext cx="4089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pPr>
            <a:r>
              <a:rPr lang="zh-CN" altLang="en-US" sz="2400" dirty="0">
                <a:solidFill>
                  <a:srgbClr val="C00000"/>
                </a:solidFill>
              </a:rPr>
              <a:t>抽样：实现模拟信号离散化；</a:t>
            </a:r>
          </a:p>
        </p:txBody>
      </p:sp>
      <p:sp>
        <p:nvSpPr>
          <p:cNvPr id="8" name="Text Box 10">
            <a:extLst>
              <a:ext uri="{FF2B5EF4-FFF2-40B4-BE49-F238E27FC236}">
                <a16:creationId xmlns:a16="http://schemas.microsoft.com/office/drawing/2014/main" id="{877A17A7-B89F-461F-967B-06FFF2B54067}"/>
              </a:ext>
            </a:extLst>
          </p:cNvPr>
          <p:cNvSpPr txBox="1">
            <a:spLocks noChangeArrowheads="1"/>
          </p:cNvSpPr>
          <p:nvPr/>
        </p:nvSpPr>
        <p:spPr bwMode="auto">
          <a:xfrm>
            <a:off x="1547664" y="4919888"/>
            <a:ext cx="4090525" cy="461665"/>
          </a:xfrm>
          <a:prstGeom prst="rect">
            <a:avLst/>
          </a:prstGeom>
          <a:noFill/>
          <a:ln w="9525" algn="ctr">
            <a:noFill/>
            <a:miter lim="800000"/>
            <a:headEnd/>
            <a:tailEnd/>
          </a:ln>
          <a:effectLst/>
        </p:spPr>
        <p:txBody>
          <a:bodyPr wrap="square">
            <a:spAutoFit/>
          </a:bodyPr>
          <a:lstStyle/>
          <a:p>
            <a:pPr>
              <a:spcBef>
                <a:spcPct val="50000"/>
              </a:spcBef>
              <a:defRPr/>
            </a:pPr>
            <a:r>
              <a:rPr lang="zh-CN" altLang="en-US" sz="2400" dirty="0">
                <a:solidFill>
                  <a:srgbClr val="C00000"/>
                </a:solidFill>
              </a:rPr>
              <a:t>量化：无限幅值有限化；</a:t>
            </a:r>
          </a:p>
        </p:txBody>
      </p:sp>
      <p:sp>
        <p:nvSpPr>
          <p:cNvPr id="9" name="文本框 8">
            <a:extLst>
              <a:ext uri="{FF2B5EF4-FFF2-40B4-BE49-F238E27FC236}">
                <a16:creationId xmlns:a16="http://schemas.microsoft.com/office/drawing/2014/main" id="{2A6223DD-17EF-4523-AFA6-C9A88CDAF724}"/>
              </a:ext>
            </a:extLst>
          </p:cNvPr>
          <p:cNvSpPr txBox="1"/>
          <p:nvPr/>
        </p:nvSpPr>
        <p:spPr>
          <a:xfrm>
            <a:off x="1547664" y="5517232"/>
            <a:ext cx="4592594" cy="461665"/>
          </a:xfrm>
          <a:prstGeom prst="rect">
            <a:avLst/>
          </a:prstGeom>
          <a:noFill/>
        </p:spPr>
        <p:txBody>
          <a:bodyPr wrap="square">
            <a:spAutoFit/>
          </a:bodyPr>
          <a:lstStyle/>
          <a:p>
            <a:r>
              <a:rPr lang="zh-CN" altLang="en-US" sz="2400" dirty="0">
                <a:solidFill>
                  <a:srgbClr val="C00000"/>
                </a:solidFill>
              </a:rPr>
              <a:t>编码：量化结果码组化。</a:t>
            </a:r>
          </a:p>
        </p:txBody>
      </p:sp>
    </p:spTree>
    <p:extLst>
      <p:ext uri="{BB962C8B-B14F-4D97-AF65-F5344CB8AC3E}">
        <p14:creationId xmlns:p14="http://schemas.microsoft.com/office/powerpoint/2010/main" val="1208266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AAC02-4735-4E0F-8794-4A7541442C6F}"/>
              </a:ext>
            </a:extLst>
          </p:cNvPr>
          <p:cNvSpPr>
            <a:spLocks noGrp="1"/>
          </p:cNvSpPr>
          <p:nvPr>
            <p:ph type="title"/>
          </p:nvPr>
        </p:nvSpPr>
        <p:spPr/>
        <p:txBody>
          <a:bodyPr/>
          <a:lstStyle/>
          <a:p>
            <a:r>
              <a:rPr lang="zh-CN" altLang="en-US" dirty="0"/>
              <a:t>一、抽样</a:t>
            </a:r>
          </a:p>
        </p:txBody>
      </p:sp>
      <p:sp>
        <p:nvSpPr>
          <p:cNvPr id="3" name="内容占位符 2">
            <a:extLst>
              <a:ext uri="{FF2B5EF4-FFF2-40B4-BE49-F238E27FC236}">
                <a16:creationId xmlns:a16="http://schemas.microsoft.com/office/drawing/2014/main" id="{E9927AAE-452D-41AB-8897-AAD789BCF4CB}"/>
              </a:ext>
            </a:extLst>
          </p:cNvPr>
          <p:cNvSpPr>
            <a:spLocks noGrp="1"/>
          </p:cNvSpPr>
          <p:nvPr>
            <p:ph idx="1"/>
          </p:nvPr>
        </p:nvSpPr>
        <p:spPr>
          <a:xfrm>
            <a:off x="914400" y="1524000"/>
            <a:ext cx="7391400" cy="1200329"/>
          </a:xfrm>
        </p:spPr>
        <p:txBody>
          <a:bodyPr/>
          <a:lstStyle/>
          <a:p>
            <a:r>
              <a:rPr lang="zh-CN" altLang="en-US" sz="2400" dirty="0"/>
              <a:t>抽样是对模拟信号进行时间上的离散化处理，即每隔一段时间（通常时间间隔是一个固定值）对模拟信号抽取一个样值。</a:t>
            </a:r>
          </a:p>
        </p:txBody>
      </p:sp>
      <p:sp>
        <p:nvSpPr>
          <p:cNvPr id="4" name="Litebulb">
            <a:extLst>
              <a:ext uri="{FF2B5EF4-FFF2-40B4-BE49-F238E27FC236}">
                <a16:creationId xmlns:a16="http://schemas.microsoft.com/office/drawing/2014/main" id="{A558D7B7-A809-4F9D-9047-304ADA909874}"/>
              </a:ext>
            </a:extLst>
          </p:cNvPr>
          <p:cNvSpPr>
            <a:spLocks noEditPoints="1" noChangeArrowheads="1"/>
          </p:cNvSpPr>
          <p:nvPr/>
        </p:nvSpPr>
        <p:spPr bwMode="auto">
          <a:xfrm>
            <a:off x="4788024" y="1169659"/>
            <a:ext cx="3076575" cy="46196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66"/>
                </a:solidFill>
              </a:rPr>
              <a:t>抽样频率是不是越高越好？</a:t>
            </a:r>
          </a:p>
        </p:txBody>
      </p:sp>
      <p:sp>
        <p:nvSpPr>
          <p:cNvPr id="5" name="Text Box 8">
            <a:extLst>
              <a:ext uri="{FF2B5EF4-FFF2-40B4-BE49-F238E27FC236}">
                <a16:creationId xmlns:a16="http://schemas.microsoft.com/office/drawing/2014/main" id="{CDDDF8FB-4F8F-44B0-9F12-A16C43B43EB3}"/>
              </a:ext>
            </a:extLst>
          </p:cNvPr>
          <p:cNvSpPr txBox="1">
            <a:spLocks noChangeArrowheads="1"/>
          </p:cNvSpPr>
          <p:nvPr/>
        </p:nvSpPr>
        <p:spPr bwMode="auto">
          <a:xfrm>
            <a:off x="889308" y="4607715"/>
            <a:ext cx="734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如果媒体传输的最大频率为</a:t>
            </a:r>
            <a:r>
              <a:rPr lang="en-US" altLang="zh-CN" sz="2400" i="1" dirty="0">
                <a:latin typeface="+mn-ea"/>
                <a:ea typeface="+mn-ea"/>
              </a:rPr>
              <a:t>f</a:t>
            </a:r>
            <a:r>
              <a:rPr lang="zh-CN" altLang="en-US" sz="2400" dirty="0">
                <a:latin typeface="+mn-ea"/>
                <a:ea typeface="+mn-ea"/>
              </a:rPr>
              <a:t>，那么接受方只要以</a:t>
            </a:r>
            <a:r>
              <a:rPr lang="en-US" altLang="zh-CN" sz="2400" dirty="0">
                <a:latin typeface="+mn-ea"/>
                <a:ea typeface="+mn-ea"/>
              </a:rPr>
              <a:t>2</a:t>
            </a:r>
            <a:r>
              <a:rPr lang="en-US" altLang="zh-CN" sz="2400" i="1" dirty="0">
                <a:latin typeface="+mn-ea"/>
                <a:ea typeface="+mn-ea"/>
              </a:rPr>
              <a:t>f</a:t>
            </a:r>
            <a:r>
              <a:rPr lang="zh-CN" altLang="en-US" sz="2400" dirty="0">
                <a:latin typeface="+mn-ea"/>
                <a:ea typeface="+mn-ea"/>
              </a:rPr>
              <a:t>次的频率进行采样，就能完整地重现原信号。</a:t>
            </a:r>
          </a:p>
        </p:txBody>
      </p:sp>
      <p:sp>
        <p:nvSpPr>
          <p:cNvPr id="6" name="Text Box 5">
            <a:extLst>
              <a:ext uri="{FF2B5EF4-FFF2-40B4-BE49-F238E27FC236}">
                <a16:creationId xmlns:a16="http://schemas.microsoft.com/office/drawing/2014/main" id="{8A6AA29C-2735-4490-BEDE-691147B0B71F}"/>
              </a:ext>
            </a:extLst>
          </p:cNvPr>
          <p:cNvSpPr txBox="1">
            <a:spLocks noChangeArrowheads="1"/>
          </p:cNvSpPr>
          <p:nvPr/>
        </p:nvSpPr>
        <p:spPr bwMode="auto">
          <a:xfrm>
            <a:off x="885627" y="2956252"/>
            <a:ext cx="20157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bg1"/>
                </a:solidFill>
                <a:highlight>
                  <a:srgbClr val="000080"/>
                </a:highlight>
              </a:rPr>
              <a:t>抽样定理：</a:t>
            </a:r>
          </a:p>
        </p:txBody>
      </p:sp>
      <p:sp>
        <p:nvSpPr>
          <p:cNvPr id="8" name="文本框 7">
            <a:extLst>
              <a:ext uri="{FF2B5EF4-FFF2-40B4-BE49-F238E27FC236}">
                <a16:creationId xmlns:a16="http://schemas.microsoft.com/office/drawing/2014/main" id="{D1EEC242-2319-4BC0-BF07-EABD3A1B3755}"/>
              </a:ext>
            </a:extLst>
          </p:cNvPr>
          <p:cNvSpPr txBox="1"/>
          <p:nvPr/>
        </p:nvSpPr>
        <p:spPr>
          <a:xfrm>
            <a:off x="913437" y="3599795"/>
            <a:ext cx="7343774" cy="830997"/>
          </a:xfrm>
          <a:prstGeom prst="rect">
            <a:avLst/>
          </a:prstGeom>
          <a:noFill/>
        </p:spPr>
        <p:txBody>
          <a:bodyPr wrap="square">
            <a:spAutoFit/>
          </a:bodyPr>
          <a:lstStyle/>
          <a:p>
            <a:r>
              <a:rPr lang="en-US" altLang="zh-CN" sz="2400" dirty="0">
                <a:latin typeface="+mn-ea"/>
                <a:ea typeface="+mn-ea"/>
              </a:rPr>
              <a:t>1928</a:t>
            </a:r>
            <a:r>
              <a:rPr lang="zh-CN" altLang="en-US" sz="2400" dirty="0">
                <a:latin typeface="+mn-ea"/>
                <a:ea typeface="+mn-ea"/>
              </a:rPr>
              <a:t>年，奈奎斯特（</a:t>
            </a:r>
            <a:r>
              <a:rPr lang="en-US" altLang="zh-CN" sz="2400" dirty="0">
                <a:latin typeface="+mn-ea"/>
                <a:ea typeface="+mn-ea"/>
              </a:rPr>
              <a:t>Harry Nyquist</a:t>
            </a:r>
            <a:r>
              <a:rPr lang="zh-CN" altLang="en-US" sz="2400" dirty="0">
                <a:latin typeface="+mn-ea"/>
                <a:ea typeface="+mn-ea"/>
              </a:rPr>
              <a:t>）在其提出了著名的信号抽样定理：</a:t>
            </a:r>
          </a:p>
        </p:txBody>
      </p:sp>
      <p:sp>
        <p:nvSpPr>
          <p:cNvPr id="9" name="文本框 8">
            <a:extLst>
              <a:ext uri="{FF2B5EF4-FFF2-40B4-BE49-F238E27FC236}">
                <a16:creationId xmlns:a16="http://schemas.microsoft.com/office/drawing/2014/main" id="{6C3978B3-5E3E-44F5-8EA9-D7F414F6D1B4}"/>
              </a:ext>
            </a:extLst>
          </p:cNvPr>
          <p:cNvSpPr txBox="1"/>
          <p:nvPr/>
        </p:nvSpPr>
        <p:spPr>
          <a:xfrm>
            <a:off x="748593" y="5629472"/>
            <a:ext cx="8078861" cy="461665"/>
          </a:xfrm>
          <a:prstGeom prst="rect">
            <a:avLst/>
          </a:prstGeom>
          <a:noFill/>
        </p:spPr>
        <p:txBody>
          <a:bodyPr wrap="square" rtlCol="0">
            <a:spAutoFit/>
          </a:bodyPr>
          <a:lstStyle/>
          <a:p>
            <a:r>
              <a:rPr lang="zh-CN" altLang="en-US" sz="2400" dirty="0">
                <a:latin typeface="+mn-ea"/>
                <a:ea typeface="+mn-ea"/>
              </a:rPr>
              <a:t>在实际的应用中，抽样频率为信号最高频率的</a:t>
            </a:r>
            <a:r>
              <a:rPr lang="en-US" altLang="zh-CN" sz="2400" dirty="0">
                <a:latin typeface="+mn-ea"/>
                <a:ea typeface="+mn-ea"/>
              </a:rPr>
              <a:t>2.56</a:t>
            </a:r>
            <a:r>
              <a:rPr lang="zh-CN" altLang="en-US" sz="2400" dirty="0">
                <a:latin typeface="+mn-ea"/>
                <a:ea typeface="+mn-ea"/>
              </a:rPr>
              <a:t>～</a:t>
            </a:r>
            <a:r>
              <a:rPr lang="en-US" altLang="zh-CN" sz="2400" dirty="0">
                <a:latin typeface="+mn-ea"/>
                <a:ea typeface="+mn-ea"/>
              </a:rPr>
              <a:t>4</a:t>
            </a:r>
            <a:r>
              <a:rPr lang="zh-CN" altLang="en-US" sz="2400" dirty="0">
                <a:latin typeface="+mn-ea"/>
                <a:ea typeface="+mn-ea"/>
              </a:rPr>
              <a:t>倍</a:t>
            </a:r>
          </a:p>
        </p:txBody>
      </p:sp>
    </p:spTree>
    <p:extLst>
      <p:ext uri="{BB962C8B-B14F-4D97-AF65-F5344CB8AC3E}">
        <p14:creationId xmlns:p14="http://schemas.microsoft.com/office/powerpoint/2010/main" val="2998633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9" presetClass="exit" presetSubtype="0" fill="hold" grpId="1" nodeType="clickEffect">
                                  <p:stCondLst>
                                    <p:cond delay="0"/>
                                  </p:stCondLst>
                                  <p:childTnLst>
                                    <p:anim calcmode="lin" valueType="num">
                                      <p:cBhvr>
                                        <p:cTn id="24" dur="1000"/>
                                        <p:tgtEl>
                                          <p:spTgt spid="4"/>
                                        </p:tgtEl>
                                        <p:attrNameLst>
                                          <p:attrName>ppt_x</p:attrName>
                                        </p:attrNameLst>
                                      </p:cBhvr>
                                      <p:tavLst>
                                        <p:tav tm="0">
                                          <p:val>
                                            <p:strVal val="ppt_x"/>
                                          </p:val>
                                        </p:tav>
                                        <p:tav tm="100000">
                                          <p:val>
                                            <p:strVal val="ppt_x-.2"/>
                                          </p:val>
                                        </p:tav>
                                      </p:tavLst>
                                    </p:anim>
                                    <p:anim calcmode="lin" valueType="num">
                                      <p:cBhvr>
                                        <p:cTn id="25" dur="1000"/>
                                        <p:tgtEl>
                                          <p:spTgt spid="4"/>
                                        </p:tgtEl>
                                        <p:attrNameLst>
                                          <p:attrName>ppt_y</p:attrName>
                                        </p:attrNameLst>
                                      </p:cBhvr>
                                      <p:tavLst>
                                        <p:tav tm="0">
                                          <p:val>
                                            <p:strVal val="ppt_y"/>
                                          </p:val>
                                        </p:tav>
                                        <p:tav tm="100000">
                                          <p:val>
                                            <p:strVal val="ppt_y"/>
                                          </p:val>
                                        </p:tav>
                                      </p:tavLst>
                                    </p:anim>
                                    <p:animEffect transition="out" filter="fade">
                                      <p:cBhvr>
                                        <p:cTn id="26" dur="1000"/>
                                        <p:tgtEl>
                                          <p:spTgt spid="4"/>
                                        </p:tgtEl>
                                      </p:cBhvr>
                                    </p:animEffect>
                                    <p:set>
                                      <p:cBhvr>
                                        <p:cTn id="27" dur="1" fill="hold">
                                          <p:stCondLst>
                                            <p:cond delay="999"/>
                                          </p:stCondLst>
                                        </p:cTn>
                                        <p:tgtEl>
                                          <p:spTgt spid="4"/>
                                        </p:tgtEl>
                                        <p:attrNameLst>
                                          <p:attrName>style.visibility</p:attrName>
                                        </p:attrNameLst>
                                      </p:cBhvr>
                                      <p:to>
                                        <p:strVal val="hidden"/>
                                      </p:to>
                                    </p:set>
                                  </p:childTnLst>
                                </p:cTn>
                              </p:par>
                            </p:childTnLst>
                          </p:cTn>
                        </p:par>
                        <p:par>
                          <p:cTn id="28" fill="hold">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p:tgtEl>
                                          <p:spTgt spid="9"/>
                                        </p:tgtEl>
                                        <p:attrNameLst>
                                          <p:attrName>ppt_y</p:attrName>
                                        </p:attrNameLst>
                                      </p:cBhvr>
                                      <p:tavLst>
                                        <p:tav tm="0">
                                          <p:val>
                                            <p:strVal val="#ppt_y+#ppt_h*1.125000"/>
                                          </p:val>
                                        </p:tav>
                                        <p:tav tm="100000">
                                          <p:val>
                                            <p:strVal val="#ppt_y"/>
                                          </p:val>
                                        </p:tav>
                                      </p:tavLst>
                                    </p:anim>
                                    <p:animEffect transition="in" filter="wipe(up)">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C03B8D-300A-40AC-A42C-0A7AD7DA6529}"/>
              </a:ext>
            </a:extLst>
          </p:cNvPr>
          <p:cNvSpPr>
            <a:spLocks noGrp="1"/>
          </p:cNvSpPr>
          <p:nvPr>
            <p:ph idx="1"/>
          </p:nvPr>
        </p:nvSpPr>
        <p:spPr>
          <a:xfrm>
            <a:off x="914400" y="1524000"/>
            <a:ext cx="7391400" cy="954107"/>
          </a:xfrm>
        </p:spPr>
        <p:txBody>
          <a:bodyPr/>
          <a:lstStyle/>
          <a:p>
            <a:r>
              <a:rPr lang="zh-CN" altLang="en-US" dirty="0"/>
              <a:t>奈奎斯特定理也说明了为什么数字化以后对带宽频率的需求大大扩大了！</a:t>
            </a:r>
          </a:p>
        </p:txBody>
      </p:sp>
      <p:pic>
        <p:nvPicPr>
          <p:cNvPr id="4" name="Picture 6">
            <a:extLst>
              <a:ext uri="{FF2B5EF4-FFF2-40B4-BE49-F238E27FC236}">
                <a16:creationId xmlns:a16="http://schemas.microsoft.com/office/drawing/2014/main" id="{E83C38C5-9C35-4458-8556-8461B7A95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05" y="2652712"/>
            <a:ext cx="32385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9168A20F-D952-4D0A-A948-83C7CC7CE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755" y="2652712"/>
            <a:ext cx="32289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a:extLst>
              <a:ext uri="{FF2B5EF4-FFF2-40B4-BE49-F238E27FC236}">
                <a16:creationId xmlns:a16="http://schemas.microsoft.com/office/drawing/2014/main" id="{68CEA05D-FD76-41A6-9627-2597B60FE99C}"/>
              </a:ext>
            </a:extLst>
          </p:cNvPr>
          <p:cNvSpPr txBox="1">
            <a:spLocks noChangeArrowheads="1"/>
          </p:cNvSpPr>
          <p:nvPr/>
        </p:nvSpPr>
        <p:spPr bwMode="auto">
          <a:xfrm>
            <a:off x="1116013" y="4076700"/>
            <a:ext cx="2303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模拟信号</a:t>
            </a:r>
          </a:p>
        </p:txBody>
      </p:sp>
      <p:sp>
        <p:nvSpPr>
          <p:cNvPr id="7" name="Text Box 9">
            <a:extLst>
              <a:ext uri="{FF2B5EF4-FFF2-40B4-BE49-F238E27FC236}">
                <a16:creationId xmlns:a16="http://schemas.microsoft.com/office/drawing/2014/main" id="{2FB78FEE-10F9-4DFD-843E-70F4C5527D06}"/>
              </a:ext>
            </a:extLst>
          </p:cNvPr>
          <p:cNvSpPr txBox="1">
            <a:spLocks noChangeArrowheads="1"/>
          </p:cNvSpPr>
          <p:nvPr/>
        </p:nvSpPr>
        <p:spPr bwMode="auto">
          <a:xfrm>
            <a:off x="5436096" y="4076700"/>
            <a:ext cx="1728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抽样信号</a:t>
            </a:r>
          </a:p>
        </p:txBody>
      </p:sp>
      <p:sp>
        <p:nvSpPr>
          <p:cNvPr id="8" name="Text Box 10">
            <a:extLst>
              <a:ext uri="{FF2B5EF4-FFF2-40B4-BE49-F238E27FC236}">
                <a16:creationId xmlns:a16="http://schemas.microsoft.com/office/drawing/2014/main" id="{601EFFFC-2B8B-4868-BDF7-F896BB859A49}"/>
              </a:ext>
            </a:extLst>
          </p:cNvPr>
          <p:cNvSpPr txBox="1">
            <a:spLocks noChangeArrowheads="1"/>
          </p:cNvSpPr>
          <p:nvPr/>
        </p:nvSpPr>
        <p:spPr bwMode="auto">
          <a:xfrm>
            <a:off x="914400" y="5103167"/>
            <a:ext cx="7561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solidFill>
                  <a:srgbClr val="FF0000"/>
                </a:solidFill>
              </a:rPr>
              <a:t>抽样以后，得到时间上离散幅度上连续的模拟信号。</a:t>
            </a:r>
          </a:p>
        </p:txBody>
      </p:sp>
    </p:spTree>
    <p:extLst>
      <p:ext uri="{BB962C8B-B14F-4D97-AF65-F5344CB8AC3E}">
        <p14:creationId xmlns:p14="http://schemas.microsoft.com/office/powerpoint/2010/main" val="183589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Bottom)">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edg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7B1-8B92-4EB7-9BB7-2DA0E4E3F395}"/>
              </a:ext>
            </a:extLst>
          </p:cNvPr>
          <p:cNvSpPr>
            <a:spLocks noGrp="1"/>
          </p:cNvSpPr>
          <p:nvPr>
            <p:ph type="title"/>
          </p:nvPr>
        </p:nvSpPr>
        <p:spPr/>
        <p:txBody>
          <a:bodyPr/>
          <a:lstStyle/>
          <a:p>
            <a:r>
              <a:rPr lang="zh-CN" altLang="en-US" dirty="0"/>
              <a:t>二、量化</a:t>
            </a:r>
          </a:p>
        </p:txBody>
      </p:sp>
      <p:sp>
        <p:nvSpPr>
          <p:cNvPr id="3" name="内容占位符 2">
            <a:extLst>
              <a:ext uri="{FF2B5EF4-FFF2-40B4-BE49-F238E27FC236}">
                <a16:creationId xmlns:a16="http://schemas.microsoft.com/office/drawing/2014/main" id="{88E56E7F-4BBA-4CBD-AA53-1FDCAF5EE9B1}"/>
              </a:ext>
            </a:extLst>
          </p:cNvPr>
          <p:cNvSpPr>
            <a:spLocks noGrp="1"/>
          </p:cNvSpPr>
          <p:nvPr>
            <p:ph idx="1"/>
          </p:nvPr>
        </p:nvSpPr>
        <p:spPr>
          <a:xfrm>
            <a:off x="914400" y="1524000"/>
            <a:ext cx="7391400" cy="1902059"/>
          </a:xfrm>
        </p:spPr>
        <p:txBody>
          <a:bodyPr/>
          <a:lstStyle/>
          <a:p>
            <a:r>
              <a:rPr lang="zh-CN" altLang="en-US" dirty="0"/>
              <a:t>量化是用有限位数的</a:t>
            </a:r>
            <a:r>
              <a:rPr lang="en-US" altLang="zh-CN" dirty="0"/>
              <a:t>0</a:t>
            </a:r>
            <a:r>
              <a:rPr lang="zh-CN" altLang="en-US" dirty="0"/>
              <a:t>、</a:t>
            </a:r>
            <a:r>
              <a:rPr lang="en-US" altLang="zh-CN" dirty="0"/>
              <a:t>1</a:t>
            </a:r>
            <a:r>
              <a:rPr lang="zh-CN" altLang="en-US" dirty="0"/>
              <a:t>数字序列表示被抽取的样值。</a:t>
            </a:r>
            <a:endParaRPr lang="en-US" altLang="zh-CN" dirty="0"/>
          </a:p>
          <a:p>
            <a:r>
              <a:rPr lang="zh-CN" altLang="en-US" dirty="0"/>
              <a:t>量化的目的是将连续的无限多种可能的样值变为有限的取值，并相应的数字序列表示。</a:t>
            </a:r>
          </a:p>
        </p:txBody>
      </p:sp>
      <p:grpSp>
        <p:nvGrpSpPr>
          <p:cNvPr id="4" name="Group 20">
            <a:extLst>
              <a:ext uri="{FF2B5EF4-FFF2-40B4-BE49-F238E27FC236}">
                <a16:creationId xmlns:a16="http://schemas.microsoft.com/office/drawing/2014/main" id="{DCA8D6A6-1C27-4A71-90C8-A62195170919}"/>
              </a:ext>
            </a:extLst>
          </p:cNvPr>
          <p:cNvGrpSpPr>
            <a:grpSpLocks/>
          </p:cNvGrpSpPr>
          <p:nvPr/>
        </p:nvGrpSpPr>
        <p:grpSpPr bwMode="auto">
          <a:xfrm>
            <a:off x="2339752" y="3861048"/>
            <a:ext cx="4887913" cy="863600"/>
            <a:chOff x="793" y="2432"/>
            <a:chExt cx="3079" cy="544"/>
          </a:xfrm>
        </p:grpSpPr>
        <p:sp>
          <p:nvSpPr>
            <p:cNvPr id="5" name="Rectangle 14">
              <a:extLst>
                <a:ext uri="{FF2B5EF4-FFF2-40B4-BE49-F238E27FC236}">
                  <a16:creationId xmlns:a16="http://schemas.microsoft.com/office/drawing/2014/main" id="{61E5ADB9-1BDF-4939-80CA-01D72AF1409C}"/>
                </a:ext>
              </a:extLst>
            </p:cNvPr>
            <p:cNvSpPr>
              <a:spLocks noChangeArrowheads="1"/>
            </p:cNvSpPr>
            <p:nvPr/>
          </p:nvSpPr>
          <p:spPr bwMode="auto">
            <a:xfrm>
              <a:off x="1701" y="2614"/>
              <a:ext cx="1179" cy="362"/>
            </a:xfrm>
            <a:prstGeom prst="rect">
              <a:avLst/>
            </a:prstGeom>
            <a:solidFill>
              <a:srgbClr val="33CCCC"/>
            </a:solidFill>
            <a:ln w="9525"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FF0066"/>
                  </a:solidFill>
                  <a:effectLst/>
                  <a:uLnTx/>
                  <a:uFillTx/>
                  <a:latin typeface="Arial" panose="020B0604020202020204" pitchFamily="34" charset="0"/>
                  <a:ea typeface="宋体" panose="02010600030101010101" pitchFamily="2" charset="-122"/>
                </a:rPr>
                <a:t>量化器</a:t>
              </a:r>
            </a:p>
          </p:txBody>
        </p:sp>
        <p:sp>
          <p:nvSpPr>
            <p:cNvPr id="6" name="Line 15">
              <a:extLst>
                <a:ext uri="{FF2B5EF4-FFF2-40B4-BE49-F238E27FC236}">
                  <a16:creationId xmlns:a16="http://schemas.microsoft.com/office/drawing/2014/main" id="{F2DBC5F2-D948-4CA3-B28F-D6FCE5017B23}"/>
                </a:ext>
              </a:extLst>
            </p:cNvPr>
            <p:cNvSpPr>
              <a:spLocks noChangeShapeType="1"/>
            </p:cNvSpPr>
            <p:nvPr/>
          </p:nvSpPr>
          <p:spPr bwMode="auto">
            <a:xfrm>
              <a:off x="793" y="2795"/>
              <a:ext cx="908"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 name="Line 16">
              <a:extLst>
                <a:ext uri="{FF2B5EF4-FFF2-40B4-BE49-F238E27FC236}">
                  <a16:creationId xmlns:a16="http://schemas.microsoft.com/office/drawing/2014/main" id="{CB146BE4-AC7B-4A27-8BDC-F28B3D3F1C74}"/>
                </a:ext>
              </a:extLst>
            </p:cNvPr>
            <p:cNvSpPr>
              <a:spLocks noChangeShapeType="1"/>
            </p:cNvSpPr>
            <p:nvPr/>
          </p:nvSpPr>
          <p:spPr bwMode="auto">
            <a:xfrm>
              <a:off x="2880" y="2795"/>
              <a:ext cx="908"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8" name="Rectangle 17">
              <a:extLst>
                <a:ext uri="{FF2B5EF4-FFF2-40B4-BE49-F238E27FC236}">
                  <a16:creationId xmlns:a16="http://schemas.microsoft.com/office/drawing/2014/main" id="{BBD21492-38B7-4CE9-94FE-54E02C671C10}"/>
                </a:ext>
              </a:extLst>
            </p:cNvPr>
            <p:cNvSpPr>
              <a:spLocks noChangeArrowheads="1"/>
            </p:cNvSpPr>
            <p:nvPr/>
          </p:nvSpPr>
          <p:spPr bwMode="auto">
            <a:xfrm>
              <a:off x="839" y="2432"/>
              <a:ext cx="8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{X(</a:t>
              </a:r>
              <a:r>
                <a:rPr kumimoji="0" lang="en-US" altLang="zh-CN" sz="2400" b="0" i="0" u="none" strike="noStrike" kern="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rPr>
                <a:t>kT</a:t>
              </a:r>
              <a:r>
                <a:rPr kumimoji="0" lang="en-US" altLang="zh-CN" sz="2400" b="0" i="0" u="none" strike="noStrike" kern="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rPr>
                <a:t>s</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 </a:t>
              </a:r>
            </a:p>
          </p:txBody>
        </p:sp>
        <p:sp>
          <p:nvSpPr>
            <p:cNvPr id="9" name="Rectangle 18">
              <a:extLst>
                <a:ext uri="{FF2B5EF4-FFF2-40B4-BE49-F238E27FC236}">
                  <a16:creationId xmlns:a16="http://schemas.microsoft.com/office/drawing/2014/main" id="{F96E642F-E37D-4F91-87F6-79D750B8C600}"/>
                </a:ext>
              </a:extLst>
            </p:cNvPr>
            <p:cNvSpPr>
              <a:spLocks noChangeArrowheads="1"/>
            </p:cNvSpPr>
            <p:nvPr/>
          </p:nvSpPr>
          <p:spPr bwMode="auto">
            <a:xfrm>
              <a:off x="2971" y="2432"/>
              <a:ext cx="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{Y</a:t>
              </a:r>
              <a:r>
                <a:rPr kumimoji="0" lang="en-US" altLang="zh-CN" sz="2400" b="0" i="0" u="none" strike="noStrike" kern="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rPr>
                <a:t>q</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a:t>
              </a:r>
              <a:r>
                <a:rPr kumimoji="0" lang="en-US" altLang="zh-CN" sz="2400" b="0" i="0" u="none" strike="noStrike" kern="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rPr>
                <a:t>kT</a:t>
              </a:r>
              <a:r>
                <a:rPr kumimoji="0" lang="en-US" altLang="zh-CN" sz="2400" b="0" i="0" u="none" strike="noStrike" kern="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rPr>
                <a:t>s</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 </a:t>
              </a:r>
            </a:p>
          </p:txBody>
        </p:sp>
      </p:grpSp>
      <p:sp>
        <p:nvSpPr>
          <p:cNvPr id="11" name="文本框 10">
            <a:extLst>
              <a:ext uri="{FF2B5EF4-FFF2-40B4-BE49-F238E27FC236}">
                <a16:creationId xmlns:a16="http://schemas.microsoft.com/office/drawing/2014/main" id="{B345D97F-BEA0-47D2-92F8-1D10AE7E7C42}"/>
              </a:ext>
            </a:extLst>
          </p:cNvPr>
          <p:cNvSpPr txBox="1"/>
          <p:nvPr/>
        </p:nvSpPr>
        <p:spPr>
          <a:xfrm>
            <a:off x="903824" y="5042162"/>
            <a:ext cx="7401976" cy="954107"/>
          </a:xfrm>
          <a:prstGeom prst="rect">
            <a:avLst/>
          </a:prstGeom>
          <a:noFill/>
        </p:spPr>
        <p:txBody>
          <a:bodyPr wrap="square">
            <a:spAutoFit/>
          </a:bodyPr>
          <a:lstStyle/>
          <a:p>
            <a:r>
              <a:rPr lang="zh-CN" altLang="en-US" sz="2800" dirty="0">
                <a:latin typeface="+mn-ea"/>
                <a:ea typeface="+mn-ea"/>
              </a:rPr>
              <a:t>输入为抽样后样值序列的集合</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1"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X</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1"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kT</a:t>
            </a:r>
            <a:r>
              <a:rPr kumimoji="0" lang="en-US" altLang="zh-CN" sz="2800" b="0" i="1" u="none" strike="noStrike" kern="120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cs typeface="+mn-cs"/>
              </a:rPr>
              <a:t>s</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lang="zh-CN" altLang="en-US" sz="2800" dirty="0">
                <a:latin typeface="+mn-ea"/>
                <a:ea typeface="+mn-ea"/>
              </a:rPr>
              <a:t>，输出为量化后的样值</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Y</a:t>
            </a:r>
            <a:r>
              <a:rPr kumimoji="0" lang="en-US" altLang="zh-CN" sz="2800" b="0" i="0" u="none" strike="noStrike" kern="120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cs typeface="+mn-cs"/>
              </a:rPr>
              <a:t>q</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kT</a:t>
            </a:r>
            <a:r>
              <a:rPr kumimoji="0" lang="en-US" altLang="zh-CN" sz="2800" b="0" i="0" u="none" strike="noStrike" kern="120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cs typeface="+mn-cs"/>
              </a:rPr>
              <a:t>s</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t>
            </a:r>
            <a:r>
              <a:rPr lang="zh-CN" altLang="en-US" sz="2800" dirty="0">
                <a:latin typeface="+mn-ea"/>
                <a:ea typeface="+mn-ea"/>
              </a:rPr>
              <a:t>。</a:t>
            </a:r>
          </a:p>
        </p:txBody>
      </p:sp>
    </p:spTree>
    <p:extLst>
      <p:ext uri="{BB962C8B-B14F-4D97-AF65-F5344CB8AC3E}">
        <p14:creationId xmlns:p14="http://schemas.microsoft.com/office/powerpoint/2010/main" val="3267734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B71020-7BA9-45B8-BEDA-84BF6B20B076}"/>
              </a:ext>
            </a:extLst>
          </p:cNvPr>
          <p:cNvSpPr>
            <a:spLocks noGrp="1"/>
          </p:cNvSpPr>
          <p:nvPr>
            <p:ph idx="1"/>
          </p:nvPr>
        </p:nvSpPr>
        <p:spPr>
          <a:xfrm>
            <a:off x="819150" y="1189018"/>
            <a:ext cx="7391400" cy="954107"/>
          </a:xfrm>
        </p:spPr>
        <p:txBody>
          <a:bodyPr/>
          <a:lstStyle/>
          <a:p>
            <a:r>
              <a:rPr lang="zh-CN" altLang="en-US" dirty="0"/>
              <a:t>设抽样后，模拟数据的取值范围为（</a:t>
            </a:r>
            <a:r>
              <a:rPr lang="en-US" altLang="zh-CN" dirty="0" err="1"/>
              <a:t>a,b</a:t>
            </a:r>
            <a:r>
              <a:rPr lang="zh-CN" altLang="en-US" dirty="0"/>
              <a:t>）</a:t>
            </a:r>
            <a:r>
              <a:rPr lang="en-US" altLang="zh-CN" dirty="0"/>
              <a:t>.</a:t>
            </a:r>
            <a:r>
              <a:rPr lang="zh-CN" altLang="en-US" dirty="0"/>
              <a:t>并将此范围分割为</a:t>
            </a:r>
            <a:r>
              <a:rPr lang="en-US" altLang="zh-CN" dirty="0"/>
              <a:t>m</a:t>
            </a:r>
            <a:r>
              <a:rPr lang="zh-CN" altLang="en-US" dirty="0"/>
              <a:t>个区间：</a:t>
            </a:r>
          </a:p>
        </p:txBody>
      </p:sp>
      <p:graphicFrame>
        <p:nvGraphicFramePr>
          <p:cNvPr id="4" name="Object 12">
            <a:extLst>
              <a:ext uri="{FF2B5EF4-FFF2-40B4-BE49-F238E27FC236}">
                <a16:creationId xmlns:a16="http://schemas.microsoft.com/office/drawing/2014/main" id="{71994079-464C-4D40-A0A4-FA68BA14C315}"/>
              </a:ext>
            </a:extLst>
          </p:cNvPr>
          <p:cNvGraphicFramePr>
            <a:graphicFrameLocks noChangeAspect="1"/>
          </p:cNvGraphicFramePr>
          <p:nvPr/>
        </p:nvGraphicFramePr>
        <p:xfrm>
          <a:off x="714375" y="2143125"/>
          <a:ext cx="7658100" cy="857250"/>
        </p:xfrm>
        <a:graphic>
          <a:graphicData uri="http://schemas.openxmlformats.org/presentationml/2006/ole">
            <mc:AlternateContent xmlns:mc="http://schemas.openxmlformats.org/markup-compatibility/2006">
              <mc:Choice xmlns:v="urn:schemas-microsoft-com:vml" Requires="v">
                <p:oleObj spid="_x0000_s15395" name="Equation" r:id="rId3" imgW="2692080" imgH="228600" progId="Equation.DSMT4">
                  <p:embed/>
                </p:oleObj>
              </mc:Choice>
              <mc:Fallback>
                <p:oleObj name="Equation" r:id="rId3" imgW="2692080" imgH="228600" progId="Equation.DSMT4">
                  <p:embed/>
                  <p:pic>
                    <p:nvPicPr>
                      <p:cNvPr id="165900" name="Object 12">
                        <a:extLst>
                          <a:ext uri="{FF2B5EF4-FFF2-40B4-BE49-F238E27FC236}">
                            <a16:creationId xmlns:a16="http://schemas.microsoft.com/office/drawing/2014/main" id="{2DD8E787-C54C-4507-98BE-1B520B7B6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2143125"/>
                        <a:ext cx="76581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7">
            <a:extLst>
              <a:ext uri="{FF2B5EF4-FFF2-40B4-BE49-F238E27FC236}">
                <a16:creationId xmlns:a16="http://schemas.microsoft.com/office/drawing/2014/main" id="{A1CCDB28-357A-4A6D-8FED-85499300CAAF}"/>
              </a:ext>
            </a:extLst>
          </p:cNvPr>
          <p:cNvGrpSpPr>
            <a:grpSpLocks/>
          </p:cNvGrpSpPr>
          <p:nvPr/>
        </p:nvGrpSpPr>
        <p:grpSpPr bwMode="auto">
          <a:xfrm>
            <a:off x="642938" y="3206750"/>
            <a:ext cx="3929062" cy="579438"/>
            <a:chOff x="249" y="1706"/>
            <a:chExt cx="2233" cy="365"/>
          </a:xfrm>
        </p:grpSpPr>
        <p:sp>
          <p:nvSpPr>
            <p:cNvPr id="6" name="Text Box 7">
              <a:extLst>
                <a:ext uri="{FF2B5EF4-FFF2-40B4-BE49-F238E27FC236}">
                  <a16:creationId xmlns:a16="http://schemas.microsoft.com/office/drawing/2014/main" id="{5A4A7D08-90A5-4D8A-B52A-5C0499C949BD}"/>
                </a:ext>
              </a:extLst>
            </p:cNvPr>
            <p:cNvSpPr txBox="1">
              <a:spLocks noChangeArrowheads="1"/>
            </p:cNvSpPr>
            <p:nvPr/>
          </p:nvSpPr>
          <p:spPr bwMode="auto">
            <a:xfrm>
              <a:off x="249" y="1706"/>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32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若：</a:t>
              </a:r>
            </a:p>
          </p:txBody>
        </p:sp>
        <p:graphicFrame>
          <p:nvGraphicFramePr>
            <p:cNvPr id="7" name="Object 8">
              <a:extLst>
                <a:ext uri="{FF2B5EF4-FFF2-40B4-BE49-F238E27FC236}">
                  <a16:creationId xmlns:a16="http://schemas.microsoft.com/office/drawing/2014/main" id="{5E7B0F22-9F84-48DA-8675-CC986FF48BBE}"/>
                </a:ext>
              </a:extLst>
            </p:cNvPr>
            <p:cNvGraphicFramePr>
              <a:graphicFrameLocks noChangeAspect="1"/>
            </p:cNvGraphicFramePr>
            <p:nvPr/>
          </p:nvGraphicFramePr>
          <p:xfrm>
            <a:off x="875" y="1710"/>
            <a:ext cx="1607" cy="332"/>
          </p:xfrm>
          <a:graphic>
            <a:graphicData uri="http://schemas.openxmlformats.org/presentationml/2006/ole">
              <mc:AlternateContent xmlns:mc="http://schemas.openxmlformats.org/markup-compatibility/2006">
                <mc:Choice xmlns:v="urn:schemas-microsoft-com:vml" Requires="v">
                  <p:oleObj spid="_x0000_s15396" name="Equation" r:id="rId5" imgW="1104840" imgH="228600" progId="Equation.DSMT4">
                    <p:embed/>
                  </p:oleObj>
                </mc:Choice>
                <mc:Fallback>
                  <p:oleObj name="Equation" r:id="rId5" imgW="1104840" imgH="228600" progId="Equation.DSMT4">
                    <p:embed/>
                    <p:pic>
                      <p:nvPicPr>
                        <p:cNvPr id="16388" name="Object 8">
                          <a:extLst>
                            <a:ext uri="{FF2B5EF4-FFF2-40B4-BE49-F238E27FC236}">
                              <a16:creationId xmlns:a16="http://schemas.microsoft.com/office/drawing/2014/main" id="{DDD6784C-5E5C-4A96-BBD7-9F68567EC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 y="1710"/>
                          <a:ext cx="160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0">
            <a:extLst>
              <a:ext uri="{FF2B5EF4-FFF2-40B4-BE49-F238E27FC236}">
                <a16:creationId xmlns:a16="http://schemas.microsoft.com/office/drawing/2014/main" id="{A9B728DE-3810-49A9-AC4E-B67FF5775A89}"/>
              </a:ext>
            </a:extLst>
          </p:cNvPr>
          <p:cNvGrpSpPr>
            <a:grpSpLocks/>
          </p:cNvGrpSpPr>
          <p:nvPr/>
        </p:nvGrpSpPr>
        <p:grpSpPr bwMode="auto">
          <a:xfrm>
            <a:off x="4730750" y="3149600"/>
            <a:ext cx="3841750" cy="636588"/>
            <a:chOff x="2699" y="1706"/>
            <a:chExt cx="2420" cy="401"/>
          </a:xfrm>
        </p:grpSpPr>
        <p:sp>
          <p:nvSpPr>
            <p:cNvPr id="9" name="Text Box 10">
              <a:extLst>
                <a:ext uri="{FF2B5EF4-FFF2-40B4-BE49-F238E27FC236}">
                  <a16:creationId xmlns:a16="http://schemas.microsoft.com/office/drawing/2014/main" id="{77A54D47-596C-43AE-921D-98B1B4F1ABDB}"/>
                </a:ext>
              </a:extLst>
            </p:cNvPr>
            <p:cNvSpPr txBox="1">
              <a:spLocks noChangeArrowheads="1"/>
            </p:cNvSpPr>
            <p:nvPr/>
          </p:nvSpPr>
          <p:spPr bwMode="auto">
            <a:xfrm>
              <a:off x="2699" y="1706"/>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32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则：</a:t>
              </a:r>
            </a:p>
          </p:txBody>
        </p:sp>
        <p:graphicFrame>
          <p:nvGraphicFramePr>
            <p:cNvPr id="10" name="Object 11">
              <a:extLst>
                <a:ext uri="{FF2B5EF4-FFF2-40B4-BE49-F238E27FC236}">
                  <a16:creationId xmlns:a16="http://schemas.microsoft.com/office/drawing/2014/main" id="{1D4E02A4-6F7D-4FF1-B122-5D30860CBE5F}"/>
                </a:ext>
              </a:extLst>
            </p:cNvPr>
            <p:cNvGraphicFramePr>
              <a:graphicFrameLocks noChangeAspect="1"/>
            </p:cNvGraphicFramePr>
            <p:nvPr/>
          </p:nvGraphicFramePr>
          <p:xfrm>
            <a:off x="3452" y="1752"/>
            <a:ext cx="1667" cy="355"/>
          </p:xfrm>
          <a:graphic>
            <a:graphicData uri="http://schemas.openxmlformats.org/presentationml/2006/ole">
              <mc:AlternateContent xmlns:mc="http://schemas.openxmlformats.org/markup-compatibility/2006">
                <mc:Choice xmlns:v="urn:schemas-microsoft-com:vml" Requires="v">
                  <p:oleObj spid="_x0000_s15397" name="Equation" r:id="rId7" imgW="749160" imgH="241200" progId="Equation.DSMT4">
                    <p:embed/>
                  </p:oleObj>
                </mc:Choice>
                <mc:Fallback>
                  <p:oleObj name="Equation" r:id="rId7" imgW="749160" imgH="241200" progId="Equation.DSMT4">
                    <p:embed/>
                    <p:pic>
                      <p:nvPicPr>
                        <p:cNvPr id="16387" name="Object 11">
                          <a:extLst>
                            <a:ext uri="{FF2B5EF4-FFF2-40B4-BE49-F238E27FC236}">
                              <a16:creationId xmlns:a16="http://schemas.microsoft.com/office/drawing/2014/main" id="{7D90009C-CA9D-4EA8-A75D-8DAB329D5D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2" y="1752"/>
                          <a:ext cx="166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文本框 11">
            <a:extLst>
              <a:ext uri="{FF2B5EF4-FFF2-40B4-BE49-F238E27FC236}">
                <a16:creationId xmlns:a16="http://schemas.microsoft.com/office/drawing/2014/main" id="{3DCF62B0-877D-4406-95BE-829AF4834F39}"/>
              </a:ext>
            </a:extLst>
          </p:cNvPr>
          <p:cNvSpPr txBox="1"/>
          <p:nvPr/>
        </p:nvSpPr>
        <p:spPr>
          <a:xfrm>
            <a:off x="714375" y="4005064"/>
            <a:ext cx="7858126" cy="1384995"/>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y</a:t>
            </a:r>
            <a:r>
              <a:rPr kumimoji="0" lang="en-US" altLang="zh-CN" sz="2800" b="0" i="0" u="none" strike="noStrike" kern="120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cs typeface="+mn-cs"/>
              </a:rPr>
              <a:t>i</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是这个间隔所对应的输出量化电平值。因此，</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个间隔就对应着 </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个可能的量化电平，</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就是量化电平数，也称作量化级数。 </a:t>
            </a:r>
            <a:endParaRPr lang="zh-CN" altLang="en-US" dirty="0"/>
          </a:p>
        </p:txBody>
      </p:sp>
      <p:sp>
        <p:nvSpPr>
          <p:cNvPr id="13" name="Text Box 16">
            <a:extLst>
              <a:ext uri="{FF2B5EF4-FFF2-40B4-BE49-F238E27FC236}">
                <a16:creationId xmlns:a16="http://schemas.microsoft.com/office/drawing/2014/main" id="{E1A8DC93-735C-4B93-8E0E-93F4FFA4661D}"/>
              </a:ext>
            </a:extLst>
          </p:cNvPr>
          <p:cNvSpPr txBox="1">
            <a:spLocks noChangeArrowheads="1"/>
          </p:cNvSpPr>
          <p:nvPr/>
        </p:nvSpPr>
        <p:spPr bwMode="auto">
          <a:xfrm>
            <a:off x="1744413" y="5533432"/>
            <a:ext cx="590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rPr>
              <a:t>量化输出电平是原来抽样值的近似！</a:t>
            </a:r>
          </a:p>
        </p:txBody>
      </p:sp>
    </p:spTree>
    <p:extLst>
      <p:ext uri="{BB962C8B-B14F-4D97-AF65-F5344CB8AC3E}">
        <p14:creationId xmlns:p14="http://schemas.microsoft.com/office/powerpoint/2010/main" val="3402559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A9A73E-B2C3-4C9E-8169-AB5F2F462C1B}"/>
              </a:ext>
            </a:extLst>
          </p:cNvPr>
          <p:cNvSpPr>
            <a:spLocks noGrp="1"/>
          </p:cNvSpPr>
          <p:nvPr>
            <p:ph idx="1"/>
          </p:nvPr>
        </p:nvSpPr>
        <p:spPr>
          <a:xfrm>
            <a:off x="914400" y="1524000"/>
            <a:ext cx="7391400" cy="954107"/>
          </a:xfrm>
        </p:spPr>
        <p:txBody>
          <a:bodyPr/>
          <a:lstStyle/>
          <a:p>
            <a:r>
              <a:rPr lang="zh-CN" altLang="en-US" dirty="0"/>
              <a:t>量化输出电平与其原抽样样值之间的差被称为量化误差，也叫量化噪声： </a:t>
            </a:r>
          </a:p>
        </p:txBody>
      </p:sp>
      <p:graphicFrame>
        <p:nvGraphicFramePr>
          <p:cNvPr id="4" name="Object 12">
            <a:extLst>
              <a:ext uri="{FF2B5EF4-FFF2-40B4-BE49-F238E27FC236}">
                <a16:creationId xmlns:a16="http://schemas.microsoft.com/office/drawing/2014/main" id="{890A82D9-7815-49B5-884A-6C1D3F26B43E}"/>
              </a:ext>
            </a:extLst>
          </p:cNvPr>
          <p:cNvGraphicFramePr>
            <a:graphicFrameLocks noChangeAspect="1"/>
          </p:cNvGraphicFramePr>
          <p:nvPr>
            <p:extLst>
              <p:ext uri="{D42A27DB-BD31-4B8C-83A1-F6EECF244321}">
                <p14:modId xmlns:p14="http://schemas.microsoft.com/office/powerpoint/2010/main" val="1861626360"/>
              </p:ext>
            </p:extLst>
          </p:nvPr>
        </p:nvGraphicFramePr>
        <p:xfrm>
          <a:off x="2555776" y="2636912"/>
          <a:ext cx="3498850" cy="554038"/>
        </p:xfrm>
        <a:graphic>
          <a:graphicData uri="http://schemas.openxmlformats.org/presentationml/2006/ole">
            <mc:AlternateContent xmlns:mc="http://schemas.openxmlformats.org/markup-compatibility/2006">
              <mc:Choice xmlns:v="urn:schemas-microsoft-com:vml" Requires="v">
                <p:oleObj spid="_x0000_s16397" name="Equation" r:id="rId3" imgW="1523880" imgH="241200" progId="Equation.DSMT4">
                  <p:embed/>
                </p:oleObj>
              </mc:Choice>
              <mc:Fallback>
                <p:oleObj name="Equation" r:id="rId3" imgW="1523880" imgH="241200" progId="Equation.DSMT4">
                  <p:embed/>
                  <p:pic>
                    <p:nvPicPr>
                      <p:cNvPr id="163852" name="Object 12">
                        <a:extLst>
                          <a:ext uri="{FF2B5EF4-FFF2-40B4-BE49-F238E27FC236}">
                            <a16:creationId xmlns:a16="http://schemas.microsoft.com/office/drawing/2014/main" id="{499AF2F7-957C-4897-BB57-155947C94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636912"/>
                        <a:ext cx="34988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6">
            <a:extLst>
              <a:ext uri="{FF2B5EF4-FFF2-40B4-BE49-F238E27FC236}">
                <a16:creationId xmlns:a16="http://schemas.microsoft.com/office/drawing/2014/main" id="{1FBC091B-CC6B-4468-8A1A-F3197A21DE7E}"/>
              </a:ext>
            </a:extLst>
          </p:cNvPr>
          <p:cNvSpPr txBox="1">
            <a:spLocks noChangeArrowheads="1"/>
          </p:cNvSpPr>
          <p:nvPr/>
        </p:nvSpPr>
        <p:spPr bwMode="auto">
          <a:xfrm>
            <a:off x="914400" y="3663384"/>
            <a:ext cx="69699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根据划分的间隔是否相等，有两种量化方式： </a:t>
            </a:r>
          </a:p>
        </p:txBody>
      </p:sp>
      <p:sp>
        <p:nvSpPr>
          <p:cNvPr id="7" name="文本框 6">
            <a:extLst>
              <a:ext uri="{FF2B5EF4-FFF2-40B4-BE49-F238E27FC236}">
                <a16:creationId xmlns:a16="http://schemas.microsoft.com/office/drawing/2014/main" id="{D321F7F6-E5B3-446D-9CB1-7DD49151651A}"/>
              </a:ext>
            </a:extLst>
          </p:cNvPr>
          <p:cNvSpPr txBox="1"/>
          <p:nvPr/>
        </p:nvSpPr>
        <p:spPr>
          <a:xfrm>
            <a:off x="971550" y="4509120"/>
            <a:ext cx="2304306" cy="523220"/>
          </a:xfrm>
          <a:prstGeom prst="rect">
            <a:avLst/>
          </a:prstGeom>
          <a:noFill/>
        </p:spPr>
        <p:txBody>
          <a:bodyPr wrap="square">
            <a:spAutoFit/>
          </a:bodyPr>
          <a:lstStyle/>
          <a:p>
            <a:pPr marL="457200" indent="-457200">
              <a:buFont typeface="Arial" panose="020B0604020202020204" pitchFamily="34" charset="0"/>
              <a:buChar char="•"/>
            </a:pPr>
            <a:r>
              <a:rPr lang="zh-CN" altLang="en-US" sz="2800" dirty="0"/>
              <a:t>均匀量化</a:t>
            </a:r>
          </a:p>
        </p:txBody>
      </p:sp>
      <p:sp>
        <p:nvSpPr>
          <p:cNvPr id="8" name="文本框 7">
            <a:extLst>
              <a:ext uri="{FF2B5EF4-FFF2-40B4-BE49-F238E27FC236}">
                <a16:creationId xmlns:a16="http://schemas.microsoft.com/office/drawing/2014/main" id="{76F22CDB-8577-49BB-9FFD-98C7EB30AB98}"/>
              </a:ext>
            </a:extLst>
          </p:cNvPr>
          <p:cNvSpPr txBox="1"/>
          <p:nvPr/>
        </p:nvSpPr>
        <p:spPr>
          <a:xfrm>
            <a:off x="971550" y="5229200"/>
            <a:ext cx="2520330" cy="523220"/>
          </a:xfrm>
          <a:prstGeom prst="rect">
            <a:avLst/>
          </a:prstGeom>
          <a:noFill/>
        </p:spPr>
        <p:txBody>
          <a:bodyPr wrap="square">
            <a:spAutoFit/>
          </a:bodyPr>
          <a:lstStyle/>
          <a:p>
            <a:pPr marL="457200" indent="-457200">
              <a:buFont typeface="Arial" panose="020B0604020202020204" pitchFamily="34" charset="0"/>
              <a:buChar char="•"/>
            </a:pPr>
            <a:r>
              <a:rPr lang="zh-CN" altLang="en-US" sz="2800" dirty="0"/>
              <a:t>非均匀量化</a:t>
            </a:r>
          </a:p>
        </p:txBody>
      </p:sp>
    </p:spTree>
    <p:extLst>
      <p:ext uri="{BB962C8B-B14F-4D97-AF65-F5344CB8AC3E}">
        <p14:creationId xmlns:p14="http://schemas.microsoft.com/office/powerpoint/2010/main" val="3517155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42794E-CA90-4F3B-8CD2-19C2234EE552}"/>
              </a:ext>
            </a:extLst>
          </p:cNvPr>
          <p:cNvSpPr>
            <a:spLocks noGrp="1"/>
          </p:cNvSpPr>
          <p:nvPr>
            <p:ph idx="1"/>
          </p:nvPr>
        </p:nvSpPr>
        <p:spPr>
          <a:xfrm>
            <a:off x="971550" y="1916832"/>
            <a:ext cx="7391400" cy="1902059"/>
          </a:xfrm>
        </p:spPr>
        <p:txBody>
          <a:bodyPr/>
          <a:lstStyle/>
          <a:p>
            <a:r>
              <a:rPr kumimoji="1" lang="zh-CN" altLang="en-US" sz="2800" dirty="0"/>
              <a:t>均匀量化的量化级差</a:t>
            </a:r>
            <a:r>
              <a:rPr kumimoji="1" lang="en-US" altLang="zh-CN" sz="2800" dirty="0"/>
              <a:t>m</a:t>
            </a:r>
            <a:r>
              <a:rPr kumimoji="1" lang="zh-CN" altLang="en-US" sz="2800" dirty="0"/>
              <a:t>是均匀，相邻两个样值的差（级差，一般用</a:t>
            </a:r>
            <a:r>
              <a:rPr kumimoji="1" lang="zh-CN" altLang="en-US" sz="2800" dirty="0">
                <a:sym typeface="Symbol" panose="05050102010706020507" pitchFamily="18" charset="2"/>
              </a:rPr>
              <a:t>表示</a:t>
            </a:r>
            <a:r>
              <a:rPr kumimoji="1" lang="zh-CN" altLang="en-US" sz="2800" dirty="0"/>
              <a:t>）也是相等的。</a:t>
            </a:r>
          </a:p>
          <a:p>
            <a:r>
              <a:rPr kumimoji="1" lang="zh-CN" altLang="en-US" sz="2800" dirty="0"/>
              <a:t>均匀量化的实质是不管信号的大小，量化级差都相同。</a:t>
            </a:r>
            <a:endParaRPr lang="zh-CN" altLang="en-US" dirty="0"/>
          </a:p>
        </p:txBody>
      </p:sp>
      <p:sp>
        <p:nvSpPr>
          <p:cNvPr id="4" name="Rectangle 10">
            <a:extLst>
              <a:ext uri="{FF2B5EF4-FFF2-40B4-BE49-F238E27FC236}">
                <a16:creationId xmlns:a16="http://schemas.microsoft.com/office/drawing/2014/main" id="{63D2A16A-6336-40C9-AE6C-6AC2BD6B86F9}"/>
              </a:ext>
            </a:extLst>
          </p:cNvPr>
          <p:cNvSpPr>
            <a:spLocks noChangeArrowheads="1"/>
          </p:cNvSpPr>
          <p:nvPr/>
        </p:nvSpPr>
        <p:spPr bwMode="auto">
          <a:xfrm>
            <a:off x="971550" y="4076818"/>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均匀量化信噪比的特点：  </a:t>
            </a:r>
          </a:p>
        </p:txBody>
      </p:sp>
      <p:sp>
        <p:nvSpPr>
          <p:cNvPr id="6" name="文本框 5">
            <a:extLst>
              <a:ext uri="{FF2B5EF4-FFF2-40B4-BE49-F238E27FC236}">
                <a16:creationId xmlns:a16="http://schemas.microsoft.com/office/drawing/2014/main" id="{BFE9C4AD-24DA-41EA-B2C3-FAE77377D921}"/>
              </a:ext>
            </a:extLst>
          </p:cNvPr>
          <p:cNvSpPr txBox="1"/>
          <p:nvPr/>
        </p:nvSpPr>
        <p:spPr>
          <a:xfrm>
            <a:off x="971550" y="1150831"/>
            <a:ext cx="2088282" cy="523220"/>
          </a:xfrm>
          <a:prstGeom prst="rect">
            <a:avLst/>
          </a:prstGeom>
          <a:noFill/>
        </p:spPr>
        <p:txBody>
          <a:bodyPr wrap="square">
            <a:spAutoFit/>
          </a:bodyPr>
          <a:lstStyle/>
          <a:p>
            <a:r>
              <a:rPr kumimoji="1" lang="en-US" altLang="zh-CN" sz="2800" dirty="0"/>
              <a:t>1. </a:t>
            </a:r>
            <a:r>
              <a:rPr kumimoji="1" lang="zh-CN" altLang="en-US" sz="2800" dirty="0"/>
              <a:t>均匀量化</a:t>
            </a:r>
            <a:endParaRPr lang="zh-CN" altLang="en-US" sz="2800" dirty="0"/>
          </a:p>
        </p:txBody>
      </p:sp>
      <p:sp>
        <p:nvSpPr>
          <p:cNvPr id="8" name="文本框 7">
            <a:extLst>
              <a:ext uri="{FF2B5EF4-FFF2-40B4-BE49-F238E27FC236}">
                <a16:creationId xmlns:a16="http://schemas.microsoft.com/office/drawing/2014/main" id="{38C02007-D1DA-4B7C-80C5-0795B4D8522C}"/>
              </a:ext>
            </a:extLst>
          </p:cNvPr>
          <p:cNvSpPr txBox="1"/>
          <p:nvPr/>
        </p:nvSpPr>
        <p:spPr>
          <a:xfrm>
            <a:off x="971550" y="4955243"/>
            <a:ext cx="4592594" cy="461665"/>
          </a:xfrm>
          <a:prstGeom prst="rect">
            <a:avLst/>
          </a:prstGeom>
          <a:noFill/>
        </p:spPr>
        <p:txBody>
          <a:bodyPr wrap="square">
            <a:spAutoFit/>
          </a:bodyPr>
          <a:lstStyle/>
          <a:p>
            <a:pPr marL="342900" indent="-342900">
              <a:buFont typeface="Wingdings" panose="05000000000000000000" pitchFamily="2" charset="2"/>
              <a:buChar char="l"/>
            </a:pPr>
            <a:r>
              <a:rPr kumimoji="1" lang="zh-CN" altLang="en-US" sz="2400" b="1" dirty="0"/>
              <a:t>码位越多，信噪比越大；</a:t>
            </a:r>
            <a:endParaRPr lang="zh-CN" altLang="en-US" sz="2400" dirty="0"/>
          </a:p>
        </p:txBody>
      </p:sp>
      <p:sp>
        <p:nvSpPr>
          <p:cNvPr id="10" name="文本框 9">
            <a:extLst>
              <a:ext uri="{FF2B5EF4-FFF2-40B4-BE49-F238E27FC236}">
                <a16:creationId xmlns:a16="http://schemas.microsoft.com/office/drawing/2014/main" id="{6F0088E9-9203-428E-AE85-9695CF9A39AE}"/>
              </a:ext>
            </a:extLst>
          </p:cNvPr>
          <p:cNvSpPr txBox="1"/>
          <p:nvPr/>
        </p:nvSpPr>
        <p:spPr>
          <a:xfrm>
            <a:off x="971550" y="5585580"/>
            <a:ext cx="7391400" cy="830997"/>
          </a:xfrm>
          <a:prstGeom prst="rect">
            <a:avLst/>
          </a:prstGeom>
          <a:noFill/>
        </p:spPr>
        <p:txBody>
          <a:bodyPr wrap="square">
            <a:spAutoFit/>
          </a:bodyPr>
          <a:lstStyle/>
          <a:p>
            <a:pPr marL="342900" indent="-342900">
              <a:buFont typeface="Wingdings" panose="05000000000000000000" pitchFamily="2" charset="2"/>
              <a:buChar char="l"/>
            </a:pPr>
            <a:r>
              <a:rPr kumimoji="1" lang="zh-CN" altLang="en-US" sz="2400" b="1" dirty="0"/>
              <a:t>在相同码位的情况下，大信号时信噪比大，小信号时信噪比小。</a:t>
            </a:r>
            <a:endParaRPr lang="zh-CN" altLang="en-US" sz="2400" dirty="0"/>
          </a:p>
        </p:txBody>
      </p:sp>
    </p:spTree>
    <p:extLst>
      <p:ext uri="{BB962C8B-B14F-4D97-AF65-F5344CB8AC3E}">
        <p14:creationId xmlns:p14="http://schemas.microsoft.com/office/powerpoint/2010/main" val="3172936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a:extLst>
              <a:ext uri="{FF2B5EF4-FFF2-40B4-BE49-F238E27FC236}">
                <a16:creationId xmlns:a16="http://schemas.microsoft.com/office/drawing/2014/main" id="{06017D6B-22EB-412A-AC14-F0B1384554BF}"/>
              </a:ext>
            </a:extLst>
          </p:cNvPr>
          <p:cNvGraphicFramePr>
            <a:graphicFrameLocks noGrp="1" noChangeAspect="1"/>
          </p:cNvGraphicFramePr>
          <p:nvPr>
            <p:ph sz="half" idx="1"/>
            <p:extLst>
              <p:ext uri="{D42A27DB-BD31-4B8C-83A1-F6EECF244321}">
                <p14:modId xmlns:p14="http://schemas.microsoft.com/office/powerpoint/2010/main" val="1393904555"/>
              </p:ext>
            </p:extLst>
          </p:nvPr>
        </p:nvGraphicFramePr>
        <p:xfrm>
          <a:off x="2039938" y="2012950"/>
          <a:ext cx="1282700" cy="1368425"/>
        </p:xfrm>
        <a:graphic>
          <a:graphicData uri="http://schemas.openxmlformats.org/presentationml/2006/ole">
            <mc:AlternateContent xmlns:mc="http://schemas.openxmlformats.org/markup-compatibility/2006">
              <mc:Choice xmlns:v="urn:schemas-microsoft-com:vml" Requires="v">
                <p:oleObj spid="_x0000_s2077" name="Equation" r:id="rId3" imgW="380880" imgH="406080" progId="Equation.DSMT4">
                  <p:embed/>
                </p:oleObj>
              </mc:Choice>
              <mc:Fallback>
                <p:oleObj name="Equation" r:id="rId3" imgW="380880" imgH="406080" progId="Equation.DSMT4">
                  <p:embed/>
                  <p:pic>
                    <p:nvPicPr>
                      <p:cNvPr id="48130" name="Object 2">
                        <a:extLst>
                          <a:ext uri="{FF2B5EF4-FFF2-40B4-BE49-F238E27FC236}">
                            <a16:creationId xmlns:a16="http://schemas.microsoft.com/office/drawing/2014/main" id="{06017D6B-22EB-412A-AC14-F0B138455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2012950"/>
                        <a:ext cx="1282700" cy="13684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1" name="Object 3">
            <a:extLst>
              <a:ext uri="{FF2B5EF4-FFF2-40B4-BE49-F238E27FC236}">
                <a16:creationId xmlns:a16="http://schemas.microsoft.com/office/drawing/2014/main" id="{E5E44C95-F86B-4009-A27E-F465AEADFF3B}"/>
              </a:ext>
            </a:extLst>
          </p:cNvPr>
          <p:cNvGraphicFramePr>
            <a:graphicFrameLocks noGrp="1" noChangeAspect="1"/>
          </p:cNvGraphicFramePr>
          <p:nvPr>
            <p:ph sz="quarter" idx="2"/>
            <p:extLst>
              <p:ext uri="{D42A27DB-BD31-4B8C-83A1-F6EECF244321}">
                <p14:modId xmlns:p14="http://schemas.microsoft.com/office/powerpoint/2010/main" val="3910714789"/>
              </p:ext>
            </p:extLst>
          </p:nvPr>
        </p:nvGraphicFramePr>
        <p:xfrm>
          <a:off x="3884613" y="2119313"/>
          <a:ext cx="1157287" cy="1157287"/>
        </p:xfrm>
        <a:graphic>
          <a:graphicData uri="http://schemas.openxmlformats.org/presentationml/2006/ole">
            <mc:AlternateContent xmlns:mc="http://schemas.openxmlformats.org/markup-compatibility/2006">
              <mc:Choice xmlns:v="urn:schemas-microsoft-com:vml" Requires="v">
                <p:oleObj spid="_x0000_s2078" name="Equation" r:id="rId5" imgW="393480" imgH="393480" progId="Equation.DSMT4">
                  <p:embed/>
                </p:oleObj>
              </mc:Choice>
              <mc:Fallback>
                <p:oleObj name="Equation" r:id="rId5" imgW="393480" imgH="393480" progId="Equation.DSMT4">
                  <p:embed/>
                  <p:pic>
                    <p:nvPicPr>
                      <p:cNvPr id="48131" name="Object 3">
                        <a:extLst>
                          <a:ext uri="{FF2B5EF4-FFF2-40B4-BE49-F238E27FC236}">
                            <a16:creationId xmlns:a16="http://schemas.microsoft.com/office/drawing/2014/main" id="{E5E44C95-F86B-4009-A27E-F465AEADFF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4613" y="2119313"/>
                        <a:ext cx="1157287" cy="11572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7">
            <a:extLst>
              <a:ext uri="{FF2B5EF4-FFF2-40B4-BE49-F238E27FC236}">
                <a16:creationId xmlns:a16="http://schemas.microsoft.com/office/drawing/2014/main" id="{FA52A68A-3D7F-42C2-93DA-7C9B3B89CE57}"/>
              </a:ext>
            </a:extLst>
          </p:cNvPr>
          <p:cNvGraphicFramePr>
            <a:graphicFrameLocks noGrp="1" noChangeAspect="1"/>
          </p:cNvGraphicFramePr>
          <p:nvPr>
            <p:ph sz="quarter" idx="3"/>
            <p:extLst>
              <p:ext uri="{D42A27DB-BD31-4B8C-83A1-F6EECF244321}">
                <p14:modId xmlns:p14="http://schemas.microsoft.com/office/powerpoint/2010/main" val="673504396"/>
              </p:ext>
            </p:extLst>
          </p:nvPr>
        </p:nvGraphicFramePr>
        <p:xfrm>
          <a:off x="1296988" y="5016500"/>
          <a:ext cx="6330950" cy="1373188"/>
        </p:xfrm>
        <a:graphic>
          <a:graphicData uri="http://schemas.openxmlformats.org/presentationml/2006/ole">
            <mc:AlternateContent xmlns:mc="http://schemas.openxmlformats.org/markup-compatibility/2006">
              <mc:Choice xmlns:v="urn:schemas-microsoft-com:vml" Requires="v">
                <p:oleObj spid="_x0000_s2079" name="Equation" r:id="rId7" imgW="2108160" imgH="457200" progId="Equation.DSMT4">
                  <p:embed/>
                </p:oleObj>
              </mc:Choice>
              <mc:Fallback>
                <p:oleObj name="Equation" r:id="rId7" imgW="2108160" imgH="457200" progId="Equation.DSMT4">
                  <p:embed/>
                  <p:pic>
                    <p:nvPicPr>
                      <p:cNvPr id="48135" name="Object 7">
                        <a:extLst>
                          <a:ext uri="{FF2B5EF4-FFF2-40B4-BE49-F238E27FC236}">
                            <a16:creationId xmlns:a16="http://schemas.microsoft.com/office/drawing/2014/main" id="{FA52A68A-3D7F-42C2-93DA-7C9B3B89CE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988" y="5016500"/>
                        <a:ext cx="6330950" cy="1373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Rectangle 4">
            <a:extLst>
              <a:ext uri="{FF2B5EF4-FFF2-40B4-BE49-F238E27FC236}">
                <a16:creationId xmlns:a16="http://schemas.microsoft.com/office/drawing/2014/main" id="{E6906077-F6A6-41DA-8A63-00AAE54DD280}"/>
              </a:ext>
            </a:extLst>
          </p:cNvPr>
          <p:cNvSpPr>
            <a:spLocks noChangeArrowheads="1"/>
          </p:cNvSpPr>
          <p:nvPr/>
        </p:nvSpPr>
        <p:spPr bwMode="auto">
          <a:xfrm>
            <a:off x="785813" y="1071563"/>
            <a:ext cx="83581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mn-ea"/>
                <a:ea typeface="+mn-ea"/>
              </a:rPr>
              <a:t>（</a:t>
            </a:r>
            <a:r>
              <a:rPr kumimoji="1" lang="en-US" altLang="zh-CN" sz="2800" dirty="0">
                <a:latin typeface="+mn-ea"/>
                <a:ea typeface="+mn-ea"/>
              </a:rPr>
              <a:t>2</a:t>
            </a:r>
            <a:r>
              <a:rPr kumimoji="1" lang="zh-CN" altLang="en-US" sz="2800" dirty="0">
                <a:latin typeface="+mn-ea"/>
                <a:ea typeface="+mn-ea"/>
              </a:rPr>
              <a:t>）概率愈小，信息量愈大；反之，也成立。</a:t>
            </a:r>
          </a:p>
        </p:txBody>
      </p:sp>
      <p:sp>
        <p:nvSpPr>
          <p:cNvPr id="48133" name="Rectangle 5">
            <a:extLst>
              <a:ext uri="{FF2B5EF4-FFF2-40B4-BE49-F238E27FC236}">
                <a16:creationId xmlns:a16="http://schemas.microsoft.com/office/drawing/2014/main" id="{2224D6B1-D51A-41D0-BD67-439CB07E7AC5}"/>
              </a:ext>
            </a:extLst>
          </p:cNvPr>
          <p:cNvSpPr>
            <a:spLocks noChangeArrowheads="1"/>
          </p:cNvSpPr>
          <p:nvPr/>
        </p:nvSpPr>
        <p:spPr bwMode="auto">
          <a:xfrm>
            <a:off x="785813" y="3789363"/>
            <a:ext cx="78200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mn-ea"/>
                <a:ea typeface="+mn-ea"/>
              </a:rPr>
              <a:t>（</a:t>
            </a:r>
            <a:r>
              <a:rPr kumimoji="1" lang="en-US" altLang="zh-CN" sz="2800">
                <a:latin typeface="+mn-ea"/>
                <a:ea typeface="+mn-ea"/>
              </a:rPr>
              <a:t>3</a:t>
            </a:r>
            <a:r>
              <a:rPr kumimoji="1" lang="zh-CN" altLang="en-US" sz="2800">
                <a:latin typeface="+mn-ea"/>
                <a:ea typeface="+mn-ea"/>
              </a:rPr>
              <a:t>）若干个互相独立事件构成的信息量等于各独立事件信息量的和。</a:t>
            </a:r>
          </a:p>
        </p:txBody>
      </p:sp>
      <p:sp>
        <p:nvSpPr>
          <p:cNvPr id="48134" name="AutoShape 6">
            <a:extLst>
              <a:ext uri="{FF2B5EF4-FFF2-40B4-BE49-F238E27FC236}">
                <a16:creationId xmlns:a16="http://schemas.microsoft.com/office/drawing/2014/main" id="{0FF11430-F3CE-4AA5-9A28-603CD7617008}"/>
              </a:ext>
            </a:extLst>
          </p:cNvPr>
          <p:cNvSpPr>
            <a:spLocks/>
          </p:cNvSpPr>
          <p:nvPr/>
        </p:nvSpPr>
        <p:spPr bwMode="auto">
          <a:xfrm>
            <a:off x="1403350" y="2205038"/>
            <a:ext cx="120650" cy="1006475"/>
          </a:xfrm>
          <a:prstGeom prst="leftBrace">
            <a:avLst>
              <a:gd name="adj1" fmla="val 69518"/>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circle(in)">
                                      <p:cBhvr>
                                        <p:cTn id="12" dur="2000"/>
                                        <p:tgtEl>
                                          <p:spTgt spid="48134"/>
                                        </p:tgtEl>
                                      </p:cBhvr>
                                    </p:animEffect>
                                  </p:childTnLst>
                                </p:cTn>
                              </p:par>
                            </p:childTnLst>
                          </p:cTn>
                        </p:par>
                        <p:par>
                          <p:cTn id="13" fill="hold" nodeType="afterGroup">
                            <p:stCondLst>
                              <p:cond delay="2500"/>
                            </p:stCondLst>
                            <p:childTnLst>
                              <p:par>
                                <p:cTn id="14" presetID="6" presetClass="entr" presetSubtype="16" fill="hold" nodeType="afterEffect">
                                  <p:stCondLst>
                                    <p:cond delay="0"/>
                                  </p:stCondLst>
                                  <p:childTnLst>
                                    <p:set>
                                      <p:cBhvr>
                                        <p:cTn id="15" dur="1" fill="hold">
                                          <p:stCondLst>
                                            <p:cond delay="0"/>
                                          </p:stCondLst>
                                        </p:cTn>
                                        <p:tgtEl>
                                          <p:spTgt spid="48130"/>
                                        </p:tgtEl>
                                        <p:attrNameLst>
                                          <p:attrName>style.visibility</p:attrName>
                                        </p:attrNameLst>
                                      </p:cBhvr>
                                      <p:to>
                                        <p:strVal val="visible"/>
                                      </p:to>
                                    </p:set>
                                    <p:animEffect transition="in" filter="circle(in)">
                                      <p:cBhvr>
                                        <p:cTn id="16" dur="2000"/>
                                        <p:tgtEl>
                                          <p:spTgt spid="48130"/>
                                        </p:tgtEl>
                                      </p:cBhvr>
                                    </p:animEffect>
                                  </p:childTnLst>
                                </p:cTn>
                              </p:par>
                            </p:childTnLst>
                          </p:cTn>
                        </p:par>
                        <p:par>
                          <p:cTn id="17" fill="hold" nodeType="afterGroup">
                            <p:stCondLst>
                              <p:cond delay="4500"/>
                            </p:stCondLst>
                            <p:childTnLst>
                              <p:par>
                                <p:cTn id="18" presetID="6" presetClass="entr" presetSubtype="16" fill="hold" nodeType="afterEffect">
                                  <p:stCondLst>
                                    <p:cond delay="0"/>
                                  </p:stCondLst>
                                  <p:childTnLst>
                                    <p:set>
                                      <p:cBhvr>
                                        <p:cTn id="19" dur="1" fill="hold">
                                          <p:stCondLst>
                                            <p:cond delay="0"/>
                                          </p:stCondLst>
                                        </p:cTn>
                                        <p:tgtEl>
                                          <p:spTgt spid="48131"/>
                                        </p:tgtEl>
                                        <p:attrNameLst>
                                          <p:attrName>style.visibility</p:attrName>
                                        </p:attrNameLst>
                                      </p:cBhvr>
                                      <p:to>
                                        <p:strVal val="visible"/>
                                      </p:to>
                                    </p:set>
                                    <p:animEffect transition="in" filter="circle(in)">
                                      <p:cBhvr>
                                        <p:cTn id="20" dur="2000"/>
                                        <p:tgtEl>
                                          <p:spTgt spid="481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8133"/>
                                        </p:tgtEl>
                                        <p:attrNameLst>
                                          <p:attrName>style.visibility</p:attrName>
                                        </p:attrNameLst>
                                      </p:cBhvr>
                                      <p:to>
                                        <p:strVal val="visible"/>
                                      </p:to>
                                    </p:set>
                                    <p:anim calcmode="lin" valueType="num">
                                      <p:cBhvr>
                                        <p:cTn id="25" dur="500" fill="hold"/>
                                        <p:tgtEl>
                                          <p:spTgt spid="48133"/>
                                        </p:tgtEl>
                                        <p:attrNameLst>
                                          <p:attrName>ppt_w</p:attrName>
                                        </p:attrNameLst>
                                      </p:cBhvr>
                                      <p:tavLst>
                                        <p:tav tm="0">
                                          <p:val>
                                            <p:fltVal val="0"/>
                                          </p:val>
                                        </p:tav>
                                        <p:tav tm="100000">
                                          <p:val>
                                            <p:strVal val="#ppt_w"/>
                                          </p:val>
                                        </p:tav>
                                      </p:tavLst>
                                    </p:anim>
                                    <p:anim calcmode="lin" valueType="num">
                                      <p:cBhvr>
                                        <p:cTn id="26" dur="500" fill="hold"/>
                                        <p:tgtEl>
                                          <p:spTgt spid="48133"/>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6" presetClass="entr" presetSubtype="16" fill="hold" nodeType="afterEffect">
                                  <p:stCondLst>
                                    <p:cond delay="0"/>
                                  </p:stCondLst>
                                  <p:childTnLst>
                                    <p:set>
                                      <p:cBhvr>
                                        <p:cTn id="29" dur="1" fill="hold">
                                          <p:stCondLst>
                                            <p:cond delay="0"/>
                                          </p:stCondLst>
                                        </p:cTn>
                                        <p:tgtEl>
                                          <p:spTgt spid="48135"/>
                                        </p:tgtEl>
                                        <p:attrNameLst>
                                          <p:attrName>style.visibility</p:attrName>
                                        </p:attrNameLst>
                                      </p:cBhvr>
                                      <p:to>
                                        <p:strVal val="visible"/>
                                      </p:to>
                                    </p:set>
                                    <p:animEffect transition="in" filter="circle(in)">
                                      <p:cBhvr>
                                        <p:cTn id="30" dur="20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845379-BC95-4E15-A2E1-5327D4CE868D}"/>
              </a:ext>
            </a:extLst>
          </p:cNvPr>
          <p:cNvSpPr>
            <a:spLocks noGrp="1"/>
          </p:cNvSpPr>
          <p:nvPr>
            <p:ph idx="1"/>
          </p:nvPr>
        </p:nvSpPr>
        <p:spPr>
          <a:xfrm>
            <a:off x="971600" y="1869248"/>
            <a:ext cx="7391400" cy="2763834"/>
          </a:xfrm>
        </p:spPr>
        <p:txBody>
          <a:bodyPr/>
          <a:lstStyle/>
          <a:p>
            <a:r>
              <a:rPr lang="zh-CN" altLang="en-US" dirty="0"/>
              <a:t>非均匀量化是对大小信号采用不同的量化级差，即在量化时对大信号采用大量化级差，对小信号采用小量化级差。</a:t>
            </a:r>
            <a:endParaRPr lang="en-US" altLang="zh-CN" dirty="0"/>
          </a:p>
          <a:p>
            <a:r>
              <a:rPr lang="zh-CN" altLang="en-US" dirty="0"/>
              <a:t>这样就可以保证在量化级数</a:t>
            </a:r>
            <a:r>
              <a:rPr lang="en-US" altLang="zh-CN" dirty="0"/>
              <a:t>(</a:t>
            </a:r>
            <a:r>
              <a:rPr lang="zh-CN" altLang="en-US" dirty="0"/>
              <a:t>编码位数</a:t>
            </a:r>
            <a:r>
              <a:rPr lang="en-US" altLang="zh-CN" dirty="0"/>
              <a:t>)</a:t>
            </a:r>
            <a:r>
              <a:rPr lang="zh-CN" altLang="en-US" dirty="0"/>
              <a:t>不变的条件下，提高小信号的量化信噪比，扩大了输入信号的动态范围。</a:t>
            </a:r>
          </a:p>
        </p:txBody>
      </p:sp>
      <p:sp>
        <p:nvSpPr>
          <p:cNvPr id="5" name="文本框 4">
            <a:extLst>
              <a:ext uri="{FF2B5EF4-FFF2-40B4-BE49-F238E27FC236}">
                <a16:creationId xmlns:a16="http://schemas.microsoft.com/office/drawing/2014/main" id="{953C2750-919E-4E9D-AB65-18263CC7F8C7}"/>
              </a:ext>
            </a:extLst>
          </p:cNvPr>
          <p:cNvSpPr txBox="1"/>
          <p:nvPr/>
        </p:nvSpPr>
        <p:spPr>
          <a:xfrm>
            <a:off x="971600" y="1181833"/>
            <a:ext cx="2952328" cy="523220"/>
          </a:xfrm>
          <a:prstGeom prst="rect">
            <a:avLst/>
          </a:prstGeom>
          <a:noFill/>
        </p:spPr>
        <p:txBody>
          <a:bodyPr wrap="square">
            <a:spAutoFit/>
          </a:bodyPr>
          <a:lstStyle/>
          <a:p>
            <a:r>
              <a:rPr lang="en-US" altLang="zh-CN" sz="2800" dirty="0">
                <a:latin typeface="+mn-ea"/>
                <a:ea typeface="+mn-ea"/>
              </a:rPr>
              <a:t>2. </a:t>
            </a:r>
            <a:r>
              <a:rPr lang="zh-CN" altLang="en-US" sz="2800" dirty="0">
                <a:latin typeface="+mn-ea"/>
                <a:ea typeface="+mn-ea"/>
              </a:rPr>
              <a:t>非均匀量化</a:t>
            </a:r>
          </a:p>
        </p:txBody>
      </p:sp>
      <p:grpSp>
        <p:nvGrpSpPr>
          <p:cNvPr id="6" name="Group 10">
            <a:extLst>
              <a:ext uri="{FF2B5EF4-FFF2-40B4-BE49-F238E27FC236}">
                <a16:creationId xmlns:a16="http://schemas.microsoft.com/office/drawing/2014/main" id="{7F4AF679-CE29-4BBA-BF1F-104E3EF95023}"/>
              </a:ext>
            </a:extLst>
          </p:cNvPr>
          <p:cNvGrpSpPr>
            <a:grpSpLocks/>
          </p:cNvGrpSpPr>
          <p:nvPr/>
        </p:nvGrpSpPr>
        <p:grpSpPr bwMode="auto">
          <a:xfrm>
            <a:off x="1296194" y="4828694"/>
            <a:ext cx="6551612" cy="1239838"/>
            <a:chOff x="839" y="3158"/>
            <a:chExt cx="4127" cy="781"/>
          </a:xfrm>
        </p:grpSpPr>
        <p:sp>
          <p:nvSpPr>
            <p:cNvPr id="7" name="Text Box 7">
              <a:extLst>
                <a:ext uri="{FF2B5EF4-FFF2-40B4-BE49-F238E27FC236}">
                  <a16:creationId xmlns:a16="http://schemas.microsoft.com/office/drawing/2014/main" id="{84FC2104-0B37-4A6B-A28D-5806B89DA901}"/>
                </a:ext>
              </a:extLst>
            </p:cNvPr>
            <p:cNvSpPr txBox="1">
              <a:spLocks noChangeArrowheads="1"/>
            </p:cNvSpPr>
            <p:nvPr/>
          </p:nvSpPr>
          <p:spPr bwMode="auto">
            <a:xfrm>
              <a:off x="930" y="3158"/>
              <a:ext cx="39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C00000"/>
                  </a:solidFill>
                  <a:sym typeface="Wingdings" panose="05000000000000000000" pitchFamily="2" charset="2"/>
                </a:rPr>
                <a:t>A</a:t>
              </a:r>
              <a:r>
                <a:rPr kumimoji="1" lang="zh-CN" altLang="en-US" sz="2800" dirty="0">
                  <a:solidFill>
                    <a:srgbClr val="C00000"/>
                  </a:solidFill>
                  <a:sym typeface="Wingdings" panose="05000000000000000000" pitchFamily="2" charset="2"/>
                </a:rPr>
                <a:t>律</a:t>
              </a:r>
              <a:r>
                <a:rPr kumimoji="1" lang="en-US" altLang="zh-CN" sz="2800" dirty="0">
                  <a:solidFill>
                    <a:srgbClr val="C00000"/>
                  </a:solidFill>
                  <a:sym typeface="Wingdings" panose="05000000000000000000" pitchFamily="2" charset="2"/>
                </a:rPr>
                <a:t>13</a:t>
              </a:r>
              <a:r>
                <a:rPr kumimoji="1" lang="zh-CN" altLang="en-US" sz="2800" dirty="0">
                  <a:solidFill>
                    <a:srgbClr val="C00000"/>
                  </a:solidFill>
                  <a:sym typeface="Wingdings" panose="05000000000000000000" pitchFamily="2" charset="2"/>
                </a:rPr>
                <a:t>折线</a:t>
              </a:r>
              <a:r>
                <a:rPr kumimoji="1" lang="zh-CN" altLang="en-US" sz="2800" dirty="0">
                  <a:solidFill>
                    <a:schemeClr val="accent1"/>
                  </a:solidFill>
                  <a:sym typeface="Wingdings" panose="05000000000000000000" pitchFamily="2" charset="2"/>
                </a:rPr>
                <a:t>：我国和欧洲使用的方法。</a:t>
              </a:r>
            </a:p>
          </p:txBody>
        </p:sp>
        <p:sp>
          <p:nvSpPr>
            <p:cNvPr id="8" name="Text Box 8">
              <a:extLst>
                <a:ext uri="{FF2B5EF4-FFF2-40B4-BE49-F238E27FC236}">
                  <a16:creationId xmlns:a16="http://schemas.microsoft.com/office/drawing/2014/main" id="{1C8F464C-CDB5-41BE-8C08-BE9AB6DFFEB7}"/>
                </a:ext>
              </a:extLst>
            </p:cNvPr>
            <p:cNvSpPr txBox="1">
              <a:spLocks noChangeArrowheads="1"/>
            </p:cNvSpPr>
            <p:nvPr/>
          </p:nvSpPr>
          <p:spPr bwMode="auto">
            <a:xfrm>
              <a:off x="884" y="3612"/>
              <a:ext cx="40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C00000"/>
                  </a:solidFill>
                </a:rPr>
                <a:t>μ</a:t>
              </a:r>
              <a:r>
                <a:rPr kumimoji="1" lang="zh-CN" altLang="en-US" sz="2800">
                  <a:solidFill>
                    <a:srgbClr val="C00000"/>
                  </a:solidFill>
                </a:rPr>
                <a:t>律</a:t>
              </a:r>
              <a:r>
                <a:rPr kumimoji="1" lang="en-US" altLang="zh-CN" sz="2800">
                  <a:solidFill>
                    <a:srgbClr val="C00000"/>
                  </a:solidFill>
                  <a:sym typeface="Wingdings" panose="05000000000000000000" pitchFamily="2" charset="2"/>
                </a:rPr>
                <a:t>15</a:t>
              </a:r>
              <a:r>
                <a:rPr kumimoji="1" lang="zh-CN" altLang="en-US" sz="2800">
                  <a:solidFill>
                    <a:srgbClr val="C00000"/>
                  </a:solidFill>
                  <a:sym typeface="Wingdings" panose="05000000000000000000" pitchFamily="2" charset="2"/>
                </a:rPr>
                <a:t>折线</a:t>
              </a:r>
              <a:r>
                <a:rPr kumimoji="1" lang="zh-CN" altLang="en-US" sz="2800">
                  <a:solidFill>
                    <a:schemeClr val="accent1"/>
                  </a:solidFill>
                  <a:sym typeface="Wingdings" panose="05000000000000000000" pitchFamily="2" charset="2"/>
                </a:rPr>
                <a:t>：北美和日本使用的方法。</a:t>
              </a:r>
            </a:p>
          </p:txBody>
        </p:sp>
        <p:sp>
          <p:nvSpPr>
            <p:cNvPr id="9" name="AutoShape 9">
              <a:extLst>
                <a:ext uri="{FF2B5EF4-FFF2-40B4-BE49-F238E27FC236}">
                  <a16:creationId xmlns:a16="http://schemas.microsoft.com/office/drawing/2014/main" id="{C3C15489-FD74-4562-AEF2-FB1320613C0D}"/>
                </a:ext>
              </a:extLst>
            </p:cNvPr>
            <p:cNvSpPr>
              <a:spLocks/>
            </p:cNvSpPr>
            <p:nvPr/>
          </p:nvSpPr>
          <p:spPr bwMode="auto">
            <a:xfrm>
              <a:off x="839" y="3294"/>
              <a:ext cx="45" cy="590"/>
            </a:xfrm>
            <a:prstGeom prst="leftBrace">
              <a:avLst>
                <a:gd name="adj1" fmla="val 10925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18493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1EF2A-B226-4652-B78D-FB076283D337}"/>
              </a:ext>
            </a:extLst>
          </p:cNvPr>
          <p:cNvSpPr>
            <a:spLocks noGrp="1"/>
          </p:cNvSpPr>
          <p:nvPr>
            <p:ph type="title"/>
          </p:nvPr>
        </p:nvSpPr>
        <p:spPr/>
        <p:txBody>
          <a:bodyPr/>
          <a:lstStyle/>
          <a:p>
            <a:r>
              <a:rPr lang="zh-CN" altLang="en-US" dirty="0"/>
              <a:t>三、编码</a:t>
            </a:r>
          </a:p>
        </p:txBody>
      </p:sp>
      <p:sp>
        <p:nvSpPr>
          <p:cNvPr id="3" name="内容占位符 2">
            <a:extLst>
              <a:ext uri="{FF2B5EF4-FFF2-40B4-BE49-F238E27FC236}">
                <a16:creationId xmlns:a16="http://schemas.microsoft.com/office/drawing/2014/main" id="{3AE4E07D-83EF-4637-8BEF-23F70D8F58CE}"/>
              </a:ext>
            </a:extLst>
          </p:cNvPr>
          <p:cNvSpPr>
            <a:spLocks noGrp="1"/>
          </p:cNvSpPr>
          <p:nvPr>
            <p:ph idx="1"/>
          </p:nvPr>
        </p:nvSpPr>
        <p:spPr>
          <a:xfrm>
            <a:off x="972220" y="1306235"/>
            <a:ext cx="7391400" cy="1200329"/>
          </a:xfrm>
        </p:spPr>
        <p:txBody>
          <a:bodyPr/>
          <a:lstStyle/>
          <a:p>
            <a:r>
              <a:rPr lang="zh-CN" altLang="en-US" sz="2400" dirty="0"/>
              <a:t>编码的任务是将量化的结果按一定的码型转换成相应的二进制码组，获得能够在数字信道上传输的数字信号。</a:t>
            </a:r>
          </a:p>
        </p:txBody>
      </p:sp>
      <p:sp>
        <p:nvSpPr>
          <p:cNvPr id="7" name="内容占位符 2">
            <a:extLst>
              <a:ext uri="{FF2B5EF4-FFF2-40B4-BE49-F238E27FC236}">
                <a16:creationId xmlns:a16="http://schemas.microsoft.com/office/drawing/2014/main" id="{30349E1B-F61F-45EA-8515-1E4442A132A5}"/>
              </a:ext>
            </a:extLst>
          </p:cNvPr>
          <p:cNvSpPr txBox="1">
            <a:spLocks/>
          </p:cNvSpPr>
          <p:nvPr/>
        </p:nvSpPr>
        <p:spPr bwMode="auto">
          <a:xfrm>
            <a:off x="972220" y="2564904"/>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将模拟信号的抽样量化值变为数字代码的过程称为脉冲编码调制</a:t>
            </a:r>
            <a:r>
              <a:rPr lang="en-US" altLang="zh-CN" sz="2400" kern="0" dirty="0">
                <a:latin typeface="+mn-ea"/>
              </a:rPr>
              <a:t> (Pulse Code Modulation</a:t>
            </a:r>
            <a:r>
              <a:rPr lang="zh-CN" altLang="en-US" sz="2400" kern="0" dirty="0">
                <a:latin typeface="+mn-ea"/>
              </a:rPr>
              <a:t>，</a:t>
            </a:r>
            <a:r>
              <a:rPr lang="en-US" altLang="zh-CN" sz="2400" kern="0" dirty="0">
                <a:latin typeface="+mn-ea"/>
              </a:rPr>
              <a:t>PCM)</a:t>
            </a:r>
            <a:r>
              <a:rPr lang="zh-CN" altLang="en-US" sz="2400" kern="0" dirty="0">
                <a:latin typeface="+mn-ea"/>
              </a:rPr>
              <a:t>，传输</a:t>
            </a:r>
            <a:r>
              <a:rPr lang="en-US" altLang="zh-CN" sz="2400" kern="0" dirty="0">
                <a:latin typeface="+mn-ea"/>
              </a:rPr>
              <a:t>PCM</a:t>
            </a:r>
            <a:r>
              <a:rPr lang="zh-CN" altLang="en-US" sz="2400" kern="0" dirty="0">
                <a:latin typeface="+mn-ea"/>
              </a:rPr>
              <a:t>信号的系统，称为</a:t>
            </a:r>
            <a:r>
              <a:rPr lang="en-US" altLang="zh-CN" sz="2400" kern="0" dirty="0">
                <a:latin typeface="+mn-ea"/>
              </a:rPr>
              <a:t>PCM</a:t>
            </a:r>
            <a:r>
              <a:rPr lang="zh-CN" altLang="en-US" sz="2400" kern="0" dirty="0">
                <a:latin typeface="+mn-ea"/>
              </a:rPr>
              <a:t>系统。</a:t>
            </a:r>
          </a:p>
        </p:txBody>
      </p:sp>
      <p:pic>
        <p:nvPicPr>
          <p:cNvPr id="9" name="Picture 7">
            <a:extLst>
              <a:ext uri="{FF2B5EF4-FFF2-40B4-BE49-F238E27FC236}">
                <a16:creationId xmlns:a16="http://schemas.microsoft.com/office/drawing/2014/main" id="{97478D3F-9A21-4617-B863-6B15FC953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4" y="4149080"/>
            <a:ext cx="8101012"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08952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89136-F12D-4B42-BDE7-BFD02A959945}"/>
              </a:ext>
            </a:extLst>
          </p:cNvPr>
          <p:cNvSpPr>
            <a:spLocks noGrp="1"/>
          </p:cNvSpPr>
          <p:nvPr>
            <p:ph type="title"/>
          </p:nvPr>
        </p:nvSpPr>
        <p:spPr/>
        <p:txBody>
          <a:bodyPr/>
          <a:lstStyle/>
          <a:p>
            <a:r>
              <a:rPr lang="zh-CN" altLang="en-US" dirty="0"/>
              <a:t>编码原理</a:t>
            </a:r>
          </a:p>
        </p:txBody>
      </p:sp>
      <p:pic>
        <p:nvPicPr>
          <p:cNvPr id="6" name="图片 5" descr="图片1.png">
            <a:extLst>
              <a:ext uri="{FF2B5EF4-FFF2-40B4-BE49-F238E27FC236}">
                <a16:creationId xmlns:a16="http://schemas.microsoft.com/office/drawing/2014/main" id="{C78EF6E0-6B66-4BC2-B2D7-C6FD4BF994D9}"/>
              </a:ext>
            </a:extLst>
          </p:cNvPr>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5940152" y="2314927"/>
            <a:ext cx="1228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7">
            <a:extLst>
              <a:ext uri="{FF2B5EF4-FFF2-40B4-BE49-F238E27FC236}">
                <a16:creationId xmlns:a16="http://schemas.microsoft.com/office/drawing/2014/main" id="{DCDA33CD-A1CA-4627-988D-EE23830791ED}"/>
              </a:ext>
            </a:extLst>
          </p:cNvPr>
          <p:cNvSpPr>
            <a:spLocks noGrp="1"/>
          </p:cNvSpPr>
          <p:nvPr>
            <p:ph idx="1"/>
          </p:nvPr>
        </p:nvSpPr>
        <p:spPr>
          <a:xfrm>
            <a:off x="914400" y="1524000"/>
            <a:ext cx="7391400" cy="1384995"/>
          </a:xfrm>
        </p:spPr>
        <p:txBody>
          <a:bodyPr/>
          <a:lstStyle/>
          <a:p>
            <a:r>
              <a:rPr lang="zh-CN" altLang="en-US" dirty="0">
                <a:latin typeface="+mn-ea"/>
              </a:rPr>
              <a:t>码字位数：一般来说，</a:t>
            </a:r>
            <a:r>
              <a:rPr lang="en-US" altLang="zh-CN" dirty="0">
                <a:latin typeface="+mn-ea"/>
              </a:rPr>
              <a:t>m</a:t>
            </a:r>
            <a:r>
              <a:rPr lang="zh-CN" altLang="en-US" dirty="0">
                <a:latin typeface="+mn-ea"/>
              </a:rPr>
              <a:t>种不同的量化电平的编码系统，可以选择</a:t>
            </a:r>
            <a:r>
              <a:rPr lang="en-US" altLang="zh-CN" dirty="0">
                <a:latin typeface="+mn-ea"/>
              </a:rPr>
              <a:t>k</a:t>
            </a:r>
            <a:r>
              <a:rPr lang="zh-CN" altLang="en-US" dirty="0">
                <a:latin typeface="+mn-ea"/>
              </a:rPr>
              <a:t>位二进制比特作为一个码字的长度，两者的关系为：</a:t>
            </a:r>
            <a:endParaRPr lang="en-US" altLang="zh-CN" dirty="0">
              <a:latin typeface="+mn-ea"/>
            </a:endParaRPr>
          </a:p>
        </p:txBody>
      </p:sp>
      <p:sp>
        <p:nvSpPr>
          <p:cNvPr id="9" name="内容占位符 7">
            <a:extLst>
              <a:ext uri="{FF2B5EF4-FFF2-40B4-BE49-F238E27FC236}">
                <a16:creationId xmlns:a16="http://schemas.microsoft.com/office/drawing/2014/main" id="{DE60AEF6-6CCD-470B-B762-3864C5359B60}"/>
              </a:ext>
            </a:extLst>
          </p:cNvPr>
          <p:cNvSpPr txBox="1">
            <a:spLocks/>
          </p:cNvSpPr>
          <p:nvPr/>
        </p:nvSpPr>
        <p:spPr bwMode="auto">
          <a:xfrm>
            <a:off x="915071" y="3256508"/>
            <a:ext cx="7391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dirty="0">
                <a:latin typeface="+mn-ea"/>
              </a:rPr>
              <a:t>码型选择：常用的码型有自然二进制码、折叠二进制码、循环（格雷）码。</a:t>
            </a:r>
          </a:p>
        </p:txBody>
      </p:sp>
    </p:spTree>
    <p:extLst>
      <p:ext uri="{BB962C8B-B14F-4D97-AF65-F5344CB8AC3E}">
        <p14:creationId xmlns:p14="http://schemas.microsoft.com/office/powerpoint/2010/main" val="896187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A2A7-7DB6-4123-965B-968F01E1F7B5}"/>
              </a:ext>
            </a:extLst>
          </p:cNvPr>
          <p:cNvSpPr>
            <a:spLocks noGrp="1"/>
          </p:cNvSpPr>
          <p:nvPr>
            <p:ph type="title"/>
          </p:nvPr>
        </p:nvSpPr>
        <p:spPr/>
        <p:txBody>
          <a:bodyPr/>
          <a:lstStyle/>
          <a:p>
            <a:r>
              <a:rPr lang="en-US" altLang="zh-CN" dirty="0"/>
              <a:t>3.2.2</a:t>
            </a:r>
            <a:r>
              <a:rPr lang="zh-CN" altLang="en-US" dirty="0"/>
              <a:t>信道编码 </a:t>
            </a:r>
          </a:p>
        </p:txBody>
      </p:sp>
      <p:sp>
        <p:nvSpPr>
          <p:cNvPr id="3" name="内容占位符 2">
            <a:extLst>
              <a:ext uri="{FF2B5EF4-FFF2-40B4-BE49-F238E27FC236}">
                <a16:creationId xmlns:a16="http://schemas.microsoft.com/office/drawing/2014/main" id="{5190D6F8-2D1A-41B1-980F-8D7242DCE729}"/>
              </a:ext>
            </a:extLst>
          </p:cNvPr>
          <p:cNvSpPr>
            <a:spLocks noGrp="1"/>
          </p:cNvSpPr>
          <p:nvPr>
            <p:ph idx="1"/>
          </p:nvPr>
        </p:nvSpPr>
        <p:spPr>
          <a:xfrm>
            <a:off x="914400" y="1524000"/>
            <a:ext cx="7391400" cy="4696670"/>
          </a:xfrm>
        </p:spPr>
        <p:txBody>
          <a:bodyPr/>
          <a:lstStyle/>
          <a:p>
            <a:r>
              <a:rPr lang="zh-CN" altLang="en-US" dirty="0"/>
              <a:t>信道编码也称为数字数据编码。</a:t>
            </a:r>
            <a:endParaRPr lang="en-US" altLang="zh-CN" dirty="0"/>
          </a:p>
          <a:p>
            <a:r>
              <a:rPr lang="zh-CN" altLang="en-US" dirty="0"/>
              <a:t>数字信号在传输中由于各种原因，可能会在传送的数据流中产生误码。信道编码就是对码流进行相应的处理，使系统具有一定的纠错能力和抗干扰能力。</a:t>
            </a:r>
            <a:endParaRPr lang="en-US" altLang="zh-CN" dirty="0"/>
          </a:p>
          <a:p>
            <a:r>
              <a:rPr lang="zh-CN" altLang="en-US" dirty="0"/>
              <a:t>常用的如下几种：</a:t>
            </a:r>
          </a:p>
          <a:p>
            <a:pPr lvl="1"/>
            <a:r>
              <a:rPr lang="zh-CN" altLang="en-US" dirty="0">
                <a:latin typeface="+mn-ea"/>
              </a:rPr>
              <a:t>非归零编码（</a:t>
            </a:r>
            <a:r>
              <a:rPr lang="en-US" altLang="zh-CN" dirty="0" err="1">
                <a:latin typeface="+mn-ea"/>
              </a:rPr>
              <a:t>NRE:Non-Return</a:t>
            </a:r>
            <a:r>
              <a:rPr lang="en-US" altLang="zh-CN" dirty="0">
                <a:latin typeface="+mn-ea"/>
              </a:rPr>
              <a:t> to Zero</a:t>
            </a:r>
            <a:r>
              <a:rPr lang="zh-CN" altLang="en-US" dirty="0">
                <a:latin typeface="+mn-ea"/>
              </a:rPr>
              <a:t>）</a:t>
            </a:r>
          </a:p>
          <a:p>
            <a:pPr lvl="1"/>
            <a:r>
              <a:rPr lang="zh-CN" altLang="en-US" dirty="0">
                <a:latin typeface="+mn-ea"/>
              </a:rPr>
              <a:t>曼彻斯特编码（</a:t>
            </a:r>
            <a:r>
              <a:rPr lang="en-US" altLang="zh-CN" dirty="0">
                <a:latin typeface="+mn-ea"/>
              </a:rPr>
              <a:t>Manchester Encoding</a:t>
            </a:r>
            <a:r>
              <a:rPr lang="zh-CN" altLang="en-US" dirty="0">
                <a:latin typeface="+mn-ea"/>
              </a:rPr>
              <a:t>）</a:t>
            </a:r>
          </a:p>
          <a:p>
            <a:pPr lvl="1"/>
            <a:r>
              <a:rPr lang="zh-CN" altLang="en-US" dirty="0">
                <a:latin typeface="+mn-ea"/>
              </a:rPr>
              <a:t>差分曼彻斯特编码</a:t>
            </a:r>
          </a:p>
          <a:p>
            <a:endParaRPr lang="zh-CN" altLang="en-US" dirty="0"/>
          </a:p>
        </p:txBody>
      </p:sp>
    </p:spTree>
    <p:extLst>
      <p:ext uri="{BB962C8B-B14F-4D97-AF65-F5344CB8AC3E}">
        <p14:creationId xmlns:p14="http://schemas.microsoft.com/office/powerpoint/2010/main" val="61456876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5" name="Rectangle 3">
            <a:extLst>
              <a:ext uri="{FF2B5EF4-FFF2-40B4-BE49-F238E27FC236}">
                <a16:creationId xmlns:a16="http://schemas.microsoft.com/office/drawing/2014/main" id="{142CC071-BAF6-419C-90DB-062D92F854FC}"/>
              </a:ext>
            </a:extLst>
          </p:cNvPr>
          <p:cNvSpPr>
            <a:spLocks noGrp="1" noChangeArrowheads="1"/>
          </p:cNvSpPr>
          <p:nvPr>
            <p:ph type="body" idx="1"/>
          </p:nvPr>
        </p:nvSpPr>
        <p:spPr>
          <a:xfrm>
            <a:off x="468313" y="3068638"/>
            <a:ext cx="8243887" cy="2859087"/>
          </a:xfrm>
        </p:spPr>
        <p:txBody>
          <a:bodyPr/>
          <a:lstStyle/>
          <a:p>
            <a:pPr eaLnBrk="1" hangingPunct="1"/>
            <a:r>
              <a:rPr lang="zh-CN" altLang="en-US" dirty="0"/>
              <a:t>优点</a:t>
            </a:r>
          </a:p>
          <a:p>
            <a:pPr lvl="1" eaLnBrk="1" hangingPunct="1"/>
            <a:r>
              <a:rPr lang="zh-CN" altLang="en-US" dirty="0"/>
              <a:t>编</a:t>
            </a:r>
            <a:r>
              <a:rPr lang="en-US" altLang="zh-CN" dirty="0"/>
              <a:t>/</a:t>
            </a:r>
            <a:r>
              <a:rPr lang="zh-CN" altLang="en-US" dirty="0"/>
              <a:t>译码简单。</a:t>
            </a:r>
          </a:p>
          <a:p>
            <a:pPr eaLnBrk="1" hangingPunct="1"/>
            <a:r>
              <a:rPr lang="zh-CN" altLang="en-US" dirty="0"/>
              <a:t>缺点</a:t>
            </a:r>
          </a:p>
          <a:p>
            <a:pPr lvl="1" eaLnBrk="1" hangingPunct="1"/>
            <a:r>
              <a:rPr lang="zh-CN" altLang="en-US" dirty="0"/>
              <a:t>内部不含时钟信号，收</a:t>
            </a:r>
            <a:r>
              <a:rPr lang="en-US" altLang="zh-CN" dirty="0"/>
              <a:t>/</a:t>
            </a:r>
            <a:r>
              <a:rPr lang="zh-CN" altLang="en-US" dirty="0"/>
              <a:t>发端同步困难。</a:t>
            </a:r>
          </a:p>
          <a:p>
            <a:pPr eaLnBrk="1" hangingPunct="1"/>
            <a:r>
              <a:rPr lang="zh-CN" altLang="en-US" dirty="0"/>
              <a:t>用途</a:t>
            </a:r>
          </a:p>
          <a:p>
            <a:pPr lvl="1" eaLnBrk="1" hangingPunct="1"/>
            <a:r>
              <a:rPr lang="zh-CN" altLang="en-US" dirty="0"/>
              <a:t>计算机内部，低速数据通信场合。</a:t>
            </a:r>
          </a:p>
        </p:txBody>
      </p:sp>
      <p:grpSp>
        <p:nvGrpSpPr>
          <p:cNvPr id="663557" name="Group 5">
            <a:extLst>
              <a:ext uri="{FF2B5EF4-FFF2-40B4-BE49-F238E27FC236}">
                <a16:creationId xmlns:a16="http://schemas.microsoft.com/office/drawing/2014/main" id="{B0905435-6C65-4F88-A63E-80AD450F906F}"/>
              </a:ext>
            </a:extLst>
          </p:cNvPr>
          <p:cNvGrpSpPr>
            <a:grpSpLocks/>
          </p:cNvGrpSpPr>
          <p:nvPr/>
        </p:nvGrpSpPr>
        <p:grpSpPr bwMode="auto">
          <a:xfrm>
            <a:off x="1042988" y="2133600"/>
            <a:ext cx="7172325" cy="836613"/>
            <a:chOff x="839" y="1276"/>
            <a:chExt cx="4518" cy="527"/>
          </a:xfrm>
        </p:grpSpPr>
        <p:sp>
          <p:nvSpPr>
            <p:cNvPr id="46110" name="Line 6">
              <a:extLst>
                <a:ext uri="{FF2B5EF4-FFF2-40B4-BE49-F238E27FC236}">
                  <a16:creationId xmlns:a16="http://schemas.microsoft.com/office/drawing/2014/main" id="{2B0F7803-084F-4506-AEA6-9AD7361BE81E}"/>
                </a:ext>
              </a:extLst>
            </p:cNvPr>
            <p:cNvSpPr>
              <a:spLocks noChangeShapeType="1"/>
            </p:cNvSpPr>
            <p:nvPr/>
          </p:nvSpPr>
          <p:spPr bwMode="auto">
            <a:xfrm>
              <a:off x="140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1" name="Line 7">
              <a:extLst>
                <a:ext uri="{FF2B5EF4-FFF2-40B4-BE49-F238E27FC236}">
                  <a16:creationId xmlns:a16="http://schemas.microsoft.com/office/drawing/2014/main" id="{AE1B5A9B-436C-4530-A56C-14D7190CF861}"/>
                </a:ext>
              </a:extLst>
            </p:cNvPr>
            <p:cNvSpPr>
              <a:spLocks noChangeShapeType="1"/>
            </p:cNvSpPr>
            <p:nvPr/>
          </p:nvSpPr>
          <p:spPr bwMode="auto">
            <a:xfrm>
              <a:off x="140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8">
              <a:extLst>
                <a:ext uri="{FF2B5EF4-FFF2-40B4-BE49-F238E27FC236}">
                  <a16:creationId xmlns:a16="http://schemas.microsoft.com/office/drawing/2014/main" id="{6244869B-BEBB-4C9F-B4A0-D1A4B65E7D8C}"/>
                </a:ext>
              </a:extLst>
            </p:cNvPr>
            <p:cNvSpPr>
              <a:spLocks noChangeShapeType="1"/>
            </p:cNvSpPr>
            <p:nvPr/>
          </p:nvSpPr>
          <p:spPr bwMode="auto">
            <a:xfrm>
              <a:off x="140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Line 9">
              <a:extLst>
                <a:ext uri="{FF2B5EF4-FFF2-40B4-BE49-F238E27FC236}">
                  <a16:creationId xmlns:a16="http://schemas.microsoft.com/office/drawing/2014/main" id="{830B3747-4414-4B42-83BC-5F5D409EBBF5}"/>
                </a:ext>
              </a:extLst>
            </p:cNvPr>
            <p:cNvSpPr>
              <a:spLocks noChangeShapeType="1"/>
            </p:cNvSpPr>
            <p:nvPr/>
          </p:nvSpPr>
          <p:spPr bwMode="auto">
            <a:xfrm>
              <a:off x="140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10">
              <a:extLst>
                <a:ext uri="{FF2B5EF4-FFF2-40B4-BE49-F238E27FC236}">
                  <a16:creationId xmlns:a16="http://schemas.microsoft.com/office/drawing/2014/main" id="{36DC6B88-588D-4301-A3F4-4B57C025C3D0}"/>
                </a:ext>
              </a:extLst>
            </p:cNvPr>
            <p:cNvSpPr>
              <a:spLocks noChangeShapeType="1"/>
            </p:cNvSpPr>
            <p:nvPr/>
          </p:nvSpPr>
          <p:spPr bwMode="auto">
            <a:xfrm>
              <a:off x="140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Line 11">
              <a:extLst>
                <a:ext uri="{FF2B5EF4-FFF2-40B4-BE49-F238E27FC236}">
                  <a16:creationId xmlns:a16="http://schemas.microsoft.com/office/drawing/2014/main" id="{2D0AF837-CFF8-4E36-90DB-D5D59CB3A4E2}"/>
                </a:ext>
              </a:extLst>
            </p:cNvPr>
            <p:cNvSpPr>
              <a:spLocks noChangeShapeType="1"/>
            </p:cNvSpPr>
            <p:nvPr/>
          </p:nvSpPr>
          <p:spPr bwMode="auto">
            <a:xfrm>
              <a:off x="140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12">
              <a:extLst>
                <a:ext uri="{FF2B5EF4-FFF2-40B4-BE49-F238E27FC236}">
                  <a16:creationId xmlns:a16="http://schemas.microsoft.com/office/drawing/2014/main" id="{1EF693A7-1E29-404D-ABCF-95E9735FA057}"/>
                </a:ext>
              </a:extLst>
            </p:cNvPr>
            <p:cNvSpPr>
              <a:spLocks noChangeShapeType="1"/>
            </p:cNvSpPr>
            <p:nvPr/>
          </p:nvSpPr>
          <p:spPr bwMode="auto">
            <a:xfrm>
              <a:off x="140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13">
              <a:extLst>
                <a:ext uri="{FF2B5EF4-FFF2-40B4-BE49-F238E27FC236}">
                  <a16:creationId xmlns:a16="http://schemas.microsoft.com/office/drawing/2014/main" id="{17581BC4-F65D-467D-8F84-2C64B23B4064}"/>
                </a:ext>
              </a:extLst>
            </p:cNvPr>
            <p:cNvSpPr>
              <a:spLocks noChangeShapeType="1"/>
            </p:cNvSpPr>
            <p:nvPr/>
          </p:nvSpPr>
          <p:spPr bwMode="auto">
            <a:xfrm>
              <a:off x="1755"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Line 14">
              <a:extLst>
                <a:ext uri="{FF2B5EF4-FFF2-40B4-BE49-F238E27FC236}">
                  <a16:creationId xmlns:a16="http://schemas.microsoft.com/office/drawing/2014/main" id="{49657345-C715-4916-BCAD-29D0B596F5AC}"/>
                </a:ext>
              </a:extLst>
            </p:cNvPr>
            <p:cNvSpPr>
              <a:spLocks noChangeShapeType="1"/>
            </p:cNvSpPr>
            <p:nvPr/>
          </p:nvSpPr>
          <p:spPr bwMode="auto">
            <a:xfrm>
              <a:off x="1755"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Line 15">
              <a:extLst>
                <a:ext uri="{FF2B5EF4-FFF2-40B4-BE49-F238E27FC236}">
                  <a16:creationId xmlns:a16="http://schemas.microsoft.com/office/drawing/2014/main" id="{8E3D440B-6374-4EE8-9077-40AFF4E30221}"/>
                </a:ext>
              </a:extLst>
            </p:cNvPr>
            <p:cNvSpPr>
              <a:spLocks noChangeShapeType="1"/>
            </p:cNvSpPr>
            <p:nvPr/>
          </p:nvSpPr>
          <p:spPr bwMode="auto">
            <a:xfrm>
              <a:off x="1755"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16">
              <a:extLst>
                <a:ext uri="{FF2B5EF4-FFF2-40B4-BE49-F238E27FC236}">
                  <a16:creationId xmlns:a16="http://schemas.microsoft.com/office/drawing/2014/main" id="{070AA42A-49FC-42FF-A613-D19201BC3794}"/>
                </a:ext>
              </a:extLst>
            </p:cNvPr>
            <p:cNvSpPr>
              <a:spLocks noChangeShapeType="1"/>
            </p:cNvSpPr>
            <p:nvPr/>
          </p:nvSpPr>
          <p:spPr bwMode="auto">
            <a:xfrm>
              <a:off x="1755"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1" name="Line 17">
              <a:extLst>
                <a:ext uri="{FF2B5EF4-FFF2-40B4-BE49-F238E27FC236}">
                  <a16:creationId xmlns:a16="http://schemas.microsoft.com/office/drawing/2014/main" id="{C39D8FA1-BC1D-455B-A246-6C75CFED6300}"/>
                </a:ext>
              </a:extLst>
            </p:cNvPr>
            <p:cNvSpPr>
              <a:spLocks noChangeShapeType="1"/>
            </p:cNvSpPr>
            <p:nvPr/>
          </p:nvSpPr>
          <p:spPr bwMode="auto">
            <a:xfrm>
              <a:off x="1755"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Line 18">
              <a:extLst>
                <a:ext uri="{FF2B5EF4-FFF2-40B4-BE49-F238E27FC236}">
                  <a16:creationId xmlns:a16="http://schemas.microsoft.com/office/drawing/2014/main" id="{8517B775-DF20-47DC-879B-506A510BACCD}"/>
                </a:ext>
              </a:extLst>
            </p:cNvPr>
            <p:cNvSpPr>
              <a:spLocks noChangeShapeType="1"/>
            </p:cNvSpPr>
            <p:nvPr/>
          </p:nvSpPr>
          <p:spPr bwMode="auto">
            <a:xfrm>
              <a:off x="1755"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Line 19">
              <a:extLst>
                <a:ext uri="{FF2B5EF4-FFF2-40B4-BE49-F238E27FC236}">
                  <a16:creationId xmlns:a16="http://schemas.microsoft.com/office/drawing/2014/main" id="{DF98051B-A520-42B5-ACB8-5C86A3250B98}"/>
                </a:ext>
              </a:extLst>
            </p:cNvPr>
            <p:cNvSpPr>
              <a:spLocks noChangeShapeType="1"/>
            </p:cNvSpPr>
            <p:nvPr/>
          </p:nvSpPr>
          <p:spPr bwMode="auto">
            <a:xfrm>
              <a:off x="1755"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Line 20">
              <a:extLst>
                <a:ext uri="{FF2B5EF4-FFF2-40B4-BE49-F238E27FC236}">
                  <a16:creationId xmlns:a16="http://schemas.microsoft.com/office/drawing/2014/main" id="{8FF17165-109D-4643-8CC6-6C89C2DA52DC}"/>
                </a:ext>
              </a:extLst>
            </p:cNvPr>
            <p:cNvSpPr>
              <a:spLocks noChangeShapeType="1"/>
            </p:cNvSpPr>
            <p:nvPr/>
          </p:nvSpPr>
          <p:spPr bwMode="auto">
            <a:xfrm>
              <a:off x="210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5" name="Line 21">
              <a:extLst>
                <a:ext uri="{FF2B5EF4-FFF2-40B4-BE49-F238E27FC236}">
                  <a16:creationId xmlns:a16="http://schemas.microsoft.com/office/drawing/2014/main" id="{BDF86CDE-A446-4C1A-9119-AB703DA2DA30}"/>
                </a:ext>
              </a:extLst>
            </p:cNvPr>
            <p:cNvSpPr>
              <a:spLocks noChangeShapeType="1"/>
            </p:cNvSpPr>
            <p:nvPr/>
          </p:nvSpPr>
          <p:spPr bwMode="auto">
            <a:xfrm>
              <a:off x="210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6" name="Line 22">
              <a:extLst>
                <a:ext uri="{FF2B5EF4-FFF2-40B4-BE49-F238E27FC236}">
                  <a16:creationId xmlns:a16="http://schemas.microsoft.com/office/drawing/2014/main" id="{E2AEFF36-D58B-4588-B716-FB0D9E3F2DCF}"/>
                </a:ext>
              </a:extLst>
            </p:cNvPr>
            <p:cNvSpPr>
              <a:spLocks noChangeShapeType="1"/>
            </p:cNvSpPr>
            <p:nvPr/>
          </p:nvSpPr>
          <p:spPr bwMode="auto">
            <a:xfrm>
              <a:off x="210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7" name="Line 23">
              <a:extLst>
                <a:ext uri="{FF2B5EF4-FFF2-40B4-BE49-F238E27FC236}">
                  <a16:creationId xmlns:a16="http://schemas.microsoft.com/office/drawing/2014/main" id="{360B37AD-2DBE-4F35-956A-3B865751FEED}"/>
                </a:ext>
              </a:extLst>
            </p:cNvPr>
            <p:cNvSpPr>
              <a:spLocks noChangeShapeType="1"/>
            </p:cNvSpPr>
            <p:nvPr/>
          </p:nvSpPr>
          <p:spPr bwMode="auto">
            <a:xfrm>
              <a:off x="210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Line 24">
              <a:extLst>
                <a:ext uri="{FF2B5EF4-FFF2-40B4-BE49-F238E27FC236}">
                  <a16:creationId xmlns:a16="http://schemas.microsoft.com/office/drawing/2014/main" id="{4F0FDCC2-7CC3-4CEB-A637-E913226E5685}"/>
                </a:ext>
              </a:extLst>
            </p:cNvPr>
            <p:cNvSpPr>
              <a:spLocks noChangeShapeType="1"/>
            </p:cNvSpPr>
            <p:nvPr/>
          </p:nvSpPr>
          <p:spPr bwMode="auto">
            <a:xfrm>
              <a:off x="210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9" name="Line 25">
              <a:extLst>
                <a:ext uri="{FF2B5EF4-FFF2-40B4-BE49-F238E27FC236}">
                  <a16:creationId xmlns:a16="http://schemas.microsoft.com/office/drawing/2014/main" id="{A4217766-5F61-4F0F-9B13-31FD9578DCDE}"/>
                </a:ext>
              </a:extLst>
            </p:cNvPr>
            <p:cNvSpPr>
              <a:spLocks noChangeShapeType="1"/>
            </p:cNvSpPr>
            <p:nvPr/>
          </p:nvSpPr>
          <p:spPr bwMode="auto">
            <a:xfrm>
              <a:off x="210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0" name="Line 26">
              <a:extLst>
                <a:ext uri="{FF2B5EF4-FFF2-40B4-BE49-F238E27FC236}">
                  <a16:creationId xmlns:a16="http://schemas.microsoft.com/office/drawing/2014/main" id="{CD5ECD0C-8078-4525-94AB-36DABF4EA793}"/>
                </a:ext>
              </a:extLst>
            </p:cNvPr>
            <p:cNvSpPr>
              <a:spLocks noChangeShapeType="1"/>
            </p:cNvSpPr>
            <p:nvPr/>
          </p:nvSpPr>
          <p:spPr bwMode="auto">
            <a:xfrm>
              <a:off x="210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27">
              <a:extLst>
                <a:ext uri="{FF2B5EF4-FFF2-40B4-BE49-F238E27FC236}">
                  <a16:creationId xmlns:a16="http://schemas.microsoft.com/office/drawing/2014/main" id="{4AAA6973-9B22-41CA-B4FD-9B984F0BE597}"/>
                </a:ext>
              </a:extLst>
            </p:cNvPr>
            <p:cNvSpPr>
              <a:spLocks noChangeShapeType="1"/>
            </p:cNvSpPr>
            <p:nvPr/>
          </p:nvSpPr>
          <p:spPr bwMode="auto">
            <a:xfrm>
              <a:off x="245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Line 28">
              <a:extLst>
                <a:ext uri="{FF2B5EF4-FFF2-40B4-BE49-F238E27FC236}">
                  <a16:creationId xmlns:a16="http://schemas.microsoft.com/office/drawing/2014/main" id="{61092CE9-B34E-4D83-AC6E-13DEC0157FDC}"/>
                </a:ext>
              </a:extLst>
            </p:cNvPr>
            <p:cNvSpPr>
              <a:spLocks noChangeShapeType="1"/>
            </p:cNvSpPr>
            <p:nvPr/>
          </p:nvSpPr>
          <p:spPr bwMode="auto">
            <a:xfrm>
              <a:off x="245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3" name="Line 29">
              <a:extLst>
                <a:ext uri="{FF2B5EF4-FFF2-40B4-BE49-F238E27FC236}">
                  <a16:creationId xmlns:a16="http://schemas.microsoft.com/office/drawing/2014/main" id="{C0B94B1F-A974-48AE-849E-750B8102D4D7}"/>
                </a:ext>
              </a:extLst>
            </p:cNvPr>
            <p:cNvSpPr>
              <a:spLocks noChangeShapeType="1"/>
            </p:cNvSpPr>
            <p:nvPr/>
          </p:nvSpPr>
          <p:spPr bwMode="auto">
            <a:xfrm>
              <a:off x="245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4" name="Line 30">
              <a:extLst>
                <a:ext uri="{FF2B5EF4-FFF2-40B4-BE49-F238E27FC236}">
                  <a16:creationId xmlns:a16="http://schemas.microsoft.com/office/drawing/2014/main" id="{8C41058B-23A6-4BB3-A729-CAAF39F0E47A}"/>
                </a:ext>
              </a:extLst>
            </p:cNvPr>
            <p:cNvSpPr>
              <a:spLocks noChangeShapeType="1"/>
            </p:cNvSpPr>
            <p:nvPr/>
          </p:nvSpPr>
          <p:spPr bwMode="auto">
            <a:xfrm>
              <a:off x="245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5" name="Line 31">
              <a:extLst>
                <a:ext uri="{FF2B5EF4-FFF2-40B4-BE49-F238E27FC236}">
                  <a16:creationId xmlns:a16="http://schemas.microsoft.com/office/drawing/2014/main" id="{93EBF2AB-8CDF-4656-8B40-4AFBAE159462}"/>
                </a:ext>
              </a:extLst>
            </p:cNvPr>
            <p:cNvSpPr>
              <a:spLocks noChangeShapeType="1"/>
            </p:cNvSpPr>
            <p:nvPr/>
          </p:nvSpPr>
          <p:spPr bwMode="auto">
            <a:xfrm>
              <a:off x="245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6" name="Line 32">
              <a:extLst>
                <a:ext uri="{FF2B5EF4-FFF2-40B4-BE49-F238E27FC236}">
                  <a16:creationId xmlns:a16="http://schemas.microsoft.com/office/drawing/2014/main" id="{41FA0864-1883-42C7-AD59-BE7E009AB175}"/>
                </a:ext>
              </a:extLst>
            </p:cNvPr>
            <p:cNvSpPr>
              <a:spLocks noChangeShapeType="1"/>
            </p:cNvSpPr>
            <p:nvPr/>
          </p:nvSpPr>
          <p:spPr bwMode="auto">
            <a:xfrm>
              <a:off x="245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7" name="Line 33">
              <a:extLst>
                <a:ext uri="{FF2B5EF4-FFF2-40B4-BE49-F238E27FC236}">
                  <a16:creationId xmlns:a16="http://schemas.microsoft.com/office/drawing/2014/main" id="{DB7D06D3-9352-4231-805F-E57B7997300A}"/>
                </a:ext>
              </a:extLst>
            </p:cNvPr>
            <p:cNvSpPr>
              <a:spLocks noChangeShapeType="1"/>
            </p:cNvSpPr>
            <p:nvPr/>
          </p:nvSpPr>
          <p:spPr bwMode="auto">
            <a:xfrm>
              <a:off x="245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8" name="Line 34">
              <a:extLst>
                <a:ext uri="{FF2B5EF4-FFF2-40B4-BE49-F238E27FC236}">
                  <a16:creationId xmlns:a16="http://schemas.microsoft.com/office/drawing/2014/main" id="{7A96B39E-2699-42B0-AAB4-D1CA8B81983F}"/>
                </a:ext>
              </a:extLst>
            </p:cNvPr>
            <p:cNvSpPr>
              <a:spLocks noChangeShapeType="1"/>
            </p:cNvSpPr>
            <p:nvPr/>
          </p:nvSpPr>
          <p:spPr bwMode="auto">
            <a:xfrm>
              <a:off x="279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9" name="Line 35">
              <a:extLst>
                <a:ext uri="{FF2B5EF4-FFF2-40B4-BE49-F238E27FC236}">
                  <a16:creationId xmlns:a16="http://schemas.microsoft.com/office/drawing/2014/main" id="{6DDCA1C6-3075-4CC1-BB0A-F6FC0F5D5F23}"/>
                </a:ext>
              </a:extLst>
            </p:cNvPr>
            <p:cNvSpPr>
              <a:spLocks noChangeShapeType="1"/>
            </p:cNvSpPr>
            <p:nvPr/>
          </p:nvSpPr>
          <p:spPr bwMode="auto">
            <a:xfrm>
              <a:off x="279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0" name="Line 36">
              <a:extLst>
                <a:ext uri="{FF2B5EF4-FFF2-40B4-BE49-F238E27FC236}">
                  <a16:creationId xmlns:a16="http://schemas.microsoft.com/office/drawing/2014/main" id="{DBCE72AC-570C-4ED5-B2C6-5436B887EC8B}"/>
                </a:ext>
              </a:extLst>
            </p:cNvPr>
            <p:cNvSpPr>
              <a:spLocks noChangeShapeType="1"/>
            </p:cNvSpPr>
            <p:nvPr/>
          </p:nvSpPr>
          <p:spPr bwMode="auto">
            <a:xfrm>
              <a:off x="279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1" name="Line 37">
              <a:extLst>
                <a:ext uri="{FF2B5EF4-FFF2-40B4-BE49-F238E27FC236}">
                  <a16:creationId xmlns:a16="http://schemas.microsoft.com/office/drawing/2014/main" id="{3B24E82D-A3EF-49D5-8843-3CFBC5BD561A}"/>
                </a:ext>
              </a:extLst>
            </p:cNvPr>
            <p:cNvSpPr>
              <a:spLocks noChangeShapeType="1"/>
            </p:cNvSpPr>
            <p:nvPr/>
          </p:nvSpPr>
          <p:spPr bwMode="auto">
            <a:xfrm>
              <a:off x="279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2" name="Line 38">
              <a:extLst>
                <a:ext uri="{FF2B5EF4-FFF2-40B4-BE49-F238E27FC236}">
                  <a16:creationId xmlns:a16="http://schemas.microsoft.com/office/drawing/2014/main" id="{07E8474E-DDA4-4DEE-ABD2-FF3F8B8414D7}"/>
                </a:ext>
              </a:extLst>
            </p:cNvPr>
            <p:cNvSpPr>
              <a:spLocks noChangeShapeType="1"/>
            </p:cNvSpPr>
            <p:nvPr/>
          </p:nvSpPr>
          <p:spPr bwMode="auto">
            <a:xfrm>
              <a:off x="279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3" name="Line 39">
              <a:extLst>
                <a:ext uri="{FF2B5EF4-FFF2-40B4-BE49-F238E27FC236}">
                  <a16:creationId xmlns:a16="http://schemas.microsoft.com/office/drawing/2014/main" id="{35402264-8F0F-43B4-82AC-74CE70A6C69D}"/>
                </a:ext>
              </a:extLst>
            </p:cNvPr>
            <p:cNvSpPr>
              <a:spLocks noChangeShapeType="1"/>
            </p:cNvSpPr>
            <p:nvPr/>
          </p:nvSpPr>
          <p:spPr bwMode="auto">
            <a:xfrm>
              <a:off x="279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4" name="Line 40">
              <a:extLst>
                <a:ext uri="{FF2B5EF4-FFF2-40B4-BE49-F238E27FC236}">
                  <a16:creationId xmlns:a16="http://schemas.microsoft.com/office/drawing/2014/main" id="{8EEFBFD4-839B-4A29-85B4-B43478FD5A04}"/>
                </a:ext>
              </a:extLst>
            </p:cNvPr>
            <p:cNvSpPr>
              <a:spLocks noChangeShapeType="1"/>
            </p:cNvSpPr>
            <p:nvPr/>
          </p:nvSpPr>
          <p:spPr bwMode="auto">
            <a:xfrm>
              <a:off x="279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5" name="Line 41">
              <a:extLst>
                <a:ext uri="{FF2B5EF4-FFF2-40B4-BE49-F238E27FC236}">
                  <a16:creationId xmlns:a16="http://schemas.microsoft.com/office/drawing/2014/main" id="{9E2DE8B7-C596-41BD-962E-601B124EB531}"/>
                </a:ext>
              </a:extLst>
            </p:cNvPr>
            <p:cNvSpPr>
              <a:spLocks noChangeShapeType="1"/>
            </p:cNvSpPr>
            <p:nvPr/>
          </p:nvSpPr>
          <p:spPr bwMode="auto">
            <a:xfrm>
              <a:off x="314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6" name="Line 42">
              <a:extLst>
                <a:ext uri="{FF2B5EF4-FFF2-40B4-BE49-F238E27FC236}">
                  <a16:creationId xmlns:a16="http://schemas.microsoft.com/office/drawing/2014/main" id="{E660A219-D296-4F8D-90D1-340014A88A60}"/>
                </a:ext>
              </a:extLst>
            </p:cNvPr>
            <p:cNvSpPr>
              <a:spLocks noChangeShapeType="1"/>
            </p:cNvSpPr>
            <p:nvPr/>
          </p:nvSpPr>
          <p:spPr bwMode="auto">
            <a:xfrm>
              <a:off x="314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7" name="Line 43">
              <a:extLst>
                <a:ext uri="{FF2B5EF4-FFF2-40B4-BE49-F238E27FC236}">
                  <a16:creationId xmlns:a16="http://schemas.microsoft.com/office/drawing/2014/main" id="{85012E1F-227C-4BB8-98B2-8E1B4FAB1785}"/>
                </a:ext>
              </a:extLst>
            </p:cNvPr>
            <p:cNvSpPr>
              <a:spLocks noChangeShapeType="1"/>
            </p:cNvSpPr>
            <p:nvPr/>
          </p:nvSpPr>
          <p:spPr bwMode="auto">
            <a:xfrm>
              <a:off x="314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8" name="Line 44">
              <a:extLst>
                <a:ext uri="{FF2B5EF4-FFF2-40B4-BE49-F238E27FC236}">
                  <a16:creationId xmlns:a16="http://schemas.microsoft.com/office/drawing/2014/main" id="{A05A9AC9-C0D6-42D7-9412-6C6412C9DB06}"/>
                </a:ext>
              </a:extLst>
            </p:cNvPr>
            <p:cNvSpPr>
              <a:spLocks noChangeShapeType="1"/>
            </p:cNvSpPr>
            <p:nvPr/>
          </p:nvSpPr>
          <p:spPr bwMode="auto">
            <a:xfrm>
              <a:off x="314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9" name="Line 45">
              <a:extLst>
                <a:ext uri="{FF2B5EF4-FFF2-40B4-BE49-F238E27FC236}">
                  <a16:creationId xmlns:a16="http://schemas.microsoft.com/office/drawing/2014/main" id="{CB57FD19-BA68-438D-B1B1-53CA8F31FB9F}"/>
                </a:ext>
              </a:extLst>
            </p:cNvPr>
            <p:cNvSpPr>
              <a:spLocks noChangeShapeType="1"/>
            </p:cNvSpPr>
            <p:nvPr/>
          </p:nvSpPr>
          <p:spPr bwMode="auto">
            <a:xfrm>
              <a:off x="314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0" name="Line 46">
              <a:extLst>
                <a:ext uri="{FF2B5EF4-FFF2-40B4-BE49-F238E27FC236}">
                  <a16:creationId xmlns:a16="http://schemas.microsoft.com/office/drawing/2014/main" id="{C8BE9D25-2919-4C5C-9580-506176E52205}"/>
                </a:ext>
              </a:extLst>
            </p:cNvPr>
            <p:cNvSpPr>
              <a:spLocks noChangeShapeType="1"/>
            </p:cNvSpPr>
            <p:nvPr/>
          </p:nvSpPr>
          <p:spPr bwMode="auto">
            <a:xfrm>
              <a:off x="314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1" name="Line 47">
              <a:extLst>
                <a:ext uri="{FF2B5EF4-FFF2-40B4-BE49-F238E27FC236}">
                  <a16:creationId xmlns:a16="http://schemas.microsoft.com/office/drawing/2014/main" id="{91599508-0B74-4C58-80CC-F814A41DACAF}"/>
                </a:ext>
              </a:extLst>
            </p:cNvPr>
            <p:cNvSpPr>
              <a:spLocks noChangeShapeType="1"/>
            </p:cNvSpPr>
            <p:nvPr/>
          </p:nvSpPr>
          <p:spPr bwMode="auto">
            <a:xfrm>
              <a:off x="314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2" name="Line 48">
              <a:extLst>
                <a:ext uri="{FF2B5EF4-FFF2-40B4-BE49-F238E27FC236}">
                  <a16:creationId xmlns:a16="http://schemas.microsoft.com/office/drawing/2014/main" id="{CE2E4929-F185-423D-825F-33BF06553C8B}"/>
                </a:ext>
              </a:extLst>
            </p:cNvPr>
            <p:cNvSpPr>
              <a:spLocks noChangeShapeType="1"/>
            </p:cNvSpPr>
            <p:nvPr/>
          </p:nvSpPr>
          <p:spPr bwMode="auto">
            <a:xfrm>
              <a:off x="349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3" name="Line 49">
              <a:extLst>
                <a:ext uri="{FF2B5EF4-FFF2-40B4-BE49-F238E27FC236}">
                  <a16:creationId xmlns:a16="http://schemas.microsoft.com/office/drawing/2014/main" id="{C2541ACF-71B7-4E55-9C62-14637877B90A}"/>
                </a:ext>
              </a:extLst>
            </p:cNvPr>
            <p:cNvSpPr>
              <a:spLocks noChangeShapeType="1"/>
            </p:cNvSpPr>
            <p:nvPr/>
          </p:nvSpPr>
          <p:spPr bwMode="auto">
            <a:xfrm>
              <a:off x="349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4" name="Line 50">
              <a:extLst>
                <a:ext uri="{FF2B5EF4-FFF2-40B4-BE49-F238E27FC236}">
                  <a16:creationId xmlns:a16="http://schemas.microsoft.com/office/drawing/2014/main" id="{8AA5ACF2-FC57-4619-BC5A-4854D35ED6A5}"/>
                </a:ext>
              </a:extLst>
            </p:cNvPr>
            <p:cNvSpPr>
              <a:spLocks noChangeShapeType="1"/>
            </p:cNvSpPr>
            <p:nvPr/>
          </p:nvSpPr>
          <p:spPr bwMode="auto">
            <a:xfrm>
              <a:off x="349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5" name="Line 51">
              <a:extLst>
                <a:ext uri="{FF2B5EF4-FFF2-40B4-BE49-F238E27FC236}">
                  <a16:creationId xmlns:a16="http://schemas.microsoft.com/office/drawing/2014/main" id="{7679886D-884C-4787-B268-D926903673C8}"/>
                </a:ext>
              </a:extLst>
            </p:cNvPr>
            <p:cNvSpPr>
              <a:spLocks noChangeShapeType="1"/>
            </p:cNvSpPr>
            <p:nvPr/>
          </p:nvSpPr>
          <p:spPr bwMode="auto">
            <a:xfrm>
              <a:off x="349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6" name="Line 52">
              <a:extLst>
                <a:ext uri="{FF2B5EF4-FFF2-40B4-BE49-F238E27FC236}">
                  <a16:creationId xmlns:a16="http://schemas.microsoft.com/office/drawing/2014/main" id="{F09DB47F-CF61-4993-8215-A1C55BC23F36}"/>
                </a:ext>
              </a:extLst>
            </p:cNvPr>
            <p:cNvSpPr>
              <a:spLocks noChangeShapeType="1"/>
            </p:cNvSpPr>
            <p:nvPr/>
          </p:nvSpPr>
          <p:spPr bwMode="auto">
            <a:xfrm>
              <a:off x="349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7" name="Line 53">
              <a:extLst>
                <a:ext uri="{FF2B5EF4-FFF2-40B4-BE49-F238E27FC236}">
                  <a16:creationId xmlns:a16="http://schemas.microsoft.com/office/drawing/2014/main" id="{9F22357A-63DD-4044-802C-5308EDCD1D82}"/>
                </a:ext>
              </a:extLst>
            </p:cNvPr>
            <p:cNvSpPr>
              <a:spLocks noChangeShapeType="1"/>
            </p:cNvSpPr>
            <p:nvPr/>
          </p:nvSpPr>
          <p:spPr bwMode="auto">
            <a:xfrm>
              <a:off x="349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8" name="Line 54">
              <a:extLst>
                <a:ext uri="{FF2B5EF4-FFF2-40B4-BE49-F238E27FC236}">
                  <a16:creationId xmlns:a16="http://schemas.microsoft.com/office/drawing/2014/main" id="{0D3C1A3A-62C0-4F89-B9FC-AD0051D20A70}"/>
                </a:ext>
              </a:extLst>
            </p:cNvPr>
            <p:cNvSpPr>
              <a:spLocks noChangeShapeType="1"/>
            </p:cNvSpPr>
            <p:nvPr/>
          </p:nvSpPr>
          <p:spPr bwMode="auto">
            <a:xfrm>
              <a:off x="349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9" name="Line 55">
              <a:extLst>
                <a:ext uri="{FF2B5EF4-FFF2-40B4-BE49-F238E27FC236}">
                  <a16:creationId xmlns:a16="http://schemas.microsoft.com/office/drawing/2014/main" id="{775413FA-2D50-4EF8-99E6-BB65F5052389}"/>
                </a:ext>
              </a:extLst>
            </p:cNvPr>
            <p:cNvSpPr>
              <a:spLocks noChangeShapeType="1"/>
            </p:cNvSpPr>
            <p:nvPr/>
          </p:nvSpPr>
          <p:spPr bwMode="auto">
            <a:xfrm>
              <a:off x="384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0" name="Line 56">
              <a:extLst>
                <a:ext uri="{FF2B5EF4-FFF2-40B4-BE49-F238E27FC236}">
                  <a16:creationId xmlns:a16="http://schemas.microsoft.com/office/drawing/2014/main" id="{0015981B-A6E5-4CB4-BED9-BEF7839E4E9D}"/>
                </a:ext>
              </a:extLst>
            </p:cNvPr>
            <p:cNvSpPr>
              <a:spLocks noChangeShapeType="1"/>
            </p:cNvSpPr>
            <p:nvPr/>
          </p:nvSpPr>
          <p:spPr bwMode="auto">
            <a:xfrm>
              <a:off x="384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1" name="Line 57">
              <a:extLst>
                <a:ext uri="{FF2B5EF4-FFF2-40B4-BE49-F238E27FC236}">
                  <a16:creationId xmlns:a16="http://schemas.microsoft.com/office/drawing/2014/main" id="{F75B0FA5-C5BF-4B22-9891-141F28431321}"/>
                </a:ext>
              </a:extLst>
            </p:cNvPr>
            <p:cNvSpPr>
              <a:spLocks noChangeShapeType="1"/>
            </p:cNvSpPr>
            <p:nvPr/>
          </p:nvSpPr>
          <p:spPr bwMode="auto">
            <a:xfrm>
              <a:off x="384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2" name="Line 58">
              <a:extLst>
                <a:ext uri="{FF2B5EF4-FFF2-40B4-BE49-F238E27FC236}">
                  <a16:creationId xmlns:a16="http://schemas.microsoft.com/office/drawing/2014/main" id="{971C3094-F0B9-42CF-A718-4BBDEC5782A9}"/>
                </a:ext>
              </a:extLst>
            </p:cNvPr>
            <p:cNvSpPr>
              <a:spLocks noChangeShapeType="1"/>
            </p:cNvSpPr>
            <p:nvPr/>
          </p:nvSpPr>
          <p:spPr bwMode="auto">
            <a:xfrm>
              <a:off x="384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3" name="Line 59">
              <a:extLst>
                <a:ext uri="{FF2B5EF4-FFF2-40B4-BE49-F238E27FC236}">
                  <a16:creationId xmlns:a16="http://schemas.microsoft.com/office/drawing/2014/main" id="{5C1DCCB0-7968-4A04-9C42-1E8B0E7D5A45}"/>
                </a:ext>
              </a:extLst>
            </p:cNvPr>
            <p:cNvSpPr>
              <a:spLocks noChangeShapeType="1"/>
            </p:cNvSpPr>
            <p:nvPr/>
          </p:nvSpPr>
          <p:spPr bwMode="auto">
            <a:xfrm>
              <a:off x="384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4" name="Line 60">
              <a:extLst>
                <a:ext uri="{FF2B5EF4-FFF2-40B4-BE49-F238E27FC236}">
                  <a16:creationId xmlns:a16="http://schemas.microsoft.com/office/drawing/2014/main" id="{77CB48FA-457A-4A69-BD91-A3A2C0D6CFE0}"/>
                </a:ext>
              </a:extLst>
            </p:cNvPr>
            <p:cNvSpPr>
              <a:spLocks noChangeShapeType="1"/>
            </p:cNvSpPr>
            <p:nvPr/>
          </p:nvSpPr>
          <p:spPr bwMode="auto">
            <a:xfrm>
              <a:off x="384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5" name="Line 61">
              <a:extLst>
                <a:ext uri="{FF2B5EF4-FFF2-40B4-BE49-F238E27FC236}">
                  <a16:creationId xmlns:a16="http://schemas.microsoft.com/office/drawing/2014/main" id="{2DE1684F-834E-4971-AFD6-25417517A5F6}"/>
                </a:ext>
              </a:extLst>
            </p:cNvPr>
            <p:cNvSpPr>
              <a:spLocks noChangeShapeType="1"/>
            </p:cNvSpPr>
            <p:nvPr/>
          </p:nvSpPr>
          <p:spPr bwMode="auto">
            <a:xfrm>
              <a:off x="384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6" name="Line 62">
              <a:extLst>
                <a:ext uri="{FF2B5EF4-FFF2-40B4-BE49-F238E27FC236}">
                  <a16:creationId xmlns:a16="http://schemas.microsoft.com/office/drawing/2014/main" id="{52B99B86-94E1-444C-8C52-3FE180CE8A8B}"/>
                </a:ext>
              </a:extLst>
            </p:cNvPr>
            <p:cNvSpPr>
              <a:spLocks noChangeShapeType="1"/>
            </p:cNvSpPr>
            <p:nvPr/>
          </p:nvSpPr>
          <p:spPr bwMode="auto">
            <a:xfrm>
              <a:off x="4189"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7" name="Line 63">
              <a:extLst>
                <a:ext uri="{FF2B5EF4-FFF2-40B4-BE49-F238E27FC236}">
                  <a16:creationId xmlns:a16="http://schemas.microsoft.com/office/drawing/2014/main" id="{45FEC0DC-06F6-4263-9020-99AC53A6AFB1}"/>
                </a:ext>
              </a:extLst>
            </p:cNvPr>
            <p:cNvSpPr>
              <a:spLocks noChangeShapeType="1"/>
            </p:cNvSpPr>
            <p:nvPr/>
          </p:nvSpPr>
          <p:spPr bwMode="auto">
            <a:xfrm>
              <a:off x="4189"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8" name="Line 64">
              <a:extLst>
                <a:ext uri="{FF2B5EF4-FFF2-40B4-BE49-F238E27FC236}">
                  <a16:creationId xmlns:a16="http://schemas.microsoft.com/office/drawing/2014/main" id="{0CC1DC81-E02B-4E05-A785-4B20DD88D43F}"/>
                </a:ext>
              </a:extLst>
            </p:cNvPr>
            <p:cNvSpPr>
              <a:spLocks noChangeShapeType="1"/>
            </p:cNvSpPr>
            <p:nvPr/>
          </p:nvSpPr>
          <p:spPr bwMode="auto">
            <a:xfrm>
              <a:off x="4189"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9" name="Line 65">
              <a:extLst>
                <a:ext uri="{FF2B5EF4-FFF2-40B4-BE49-F238E27FC236}">
                  <a16:creationId xmlns:a16="http://schemas.microsoft.com/office/drawing/2014/main" id="{6248F956-5FC7-4C6E-AFA0-3EDCD12C79CA}"/>
                </a:ext>
              </a:extLst>
            </p:cNvPr>
            <p:cNvSpPr>
              <a:spLocks noChangeShapeType="1"/>
            </p:cNvSpPr>
            <p:nvPr/>
          </p:nvSpPr>
          <p:spPr bwMode="auto">
            <a:xfrm>
              <a:off x="4189"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0" name="Line 66">
              <a:extLst>
                <a:ext uri="{FF2B5EF4-FFF2-40B4-BE49-F238E27FC236}">
                  <a16:creationId xmlns:a16="http://schemas.microsoft.com/office/drawing/2014/main" id="{B4339559-8CAA-4F0A-8070-995898CD5E7F}"/>
                </a:ext>
              </a:extLst>
            </p:cNvPr>
            <p:cNvSpPr>
              <a:spLocks noChangeShapeType="1"/>
            </p:cNvSpPr>
            <p:nvPr/>
          </p:nvSpPr>
          <p:spPr bwMode="auto">
            <a:xfrm>
              <a:off x="4189"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1" name="Line 67">
              <a:extLst>
                <a:ext uri="{FF2B5EF4-FFF2-40B4-BE49-F238E27FC236}">
                  <a16:creationId xmlns:a16="http://schemas.microsoft.com/office/drawing/2014/main" id="{16315141-27E2-40D1-8314-739C227FB5D2}"/>
                </a:ext>
              </a:extLst>
            </p:cNvPr>
            <p:cNvSpPr>
              <a:spLocks noChangeShapeType="1"/>
            </p:cNvSpPr>
            <p:nvPr/>
          </p:nvSpPr>
          <p:spPr bwMode="auto">
            <a:xfrm>
              <a:off x="4189"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2" name="Line 68">
              <a:extLst>
                <a:ext uri="{FF2B5EF4-FFF2-40B4-BE49-F238E27FC236}">
                  <a16:creationId xmlns:a16="http://schemas.microsoft.com/office/drawing/2014/main" id="{BA5416CC-6565-4348-AB12-B417E81BE5B1}"/>
                </a:ext>
              </a:extLst>
            </p:cNvPr>
            <p:cNvSpPr>
              <a:spLocks noChangeShapeType="1"/>
            </p:cNvSpPr>
            <p:nvPr/>
          </p:nvSpPr>
          <p:spPr bwMode="auto">
            <a:xfrm>
              <a:off x="4189"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3" name="Line 69">
              <a:extLst>
                <a:ext uri="{FF2B5EF4-FFF2-40B4-BE49-F238E27FC236}">
                  <a16:creationId xmlns:a16="http://schemas.microsoft.com/office/drawing/2014/main" id="{CE4BA33D-0FA5-4F00-A64B-59556DDD221C}"/>
                </a:ext>
              </a:extLst>
            </p:cNvPr>
            <p:cNvSpPr>
              <a:spLocks noChangeShapeType="1"/>
            </p:cNvSpPr>
            <p:nvPr/>
          </p:nvSpPr>
          <p:spPr bwMode="auto">
            <a:xfrm>
              <a:off x="453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4" name="Line 70">
              <a:extLst>
                <a:ext uri="{FF2B5EF4-FFF2-40B4-BE49-F238E27FC236}">
                  <a16:creationId xmlns:a16="http://schemas.microsoft.com/office/drawing/2014/main" id="{E1A12776-F3B1-4A02-B423-633D6EEFDF87}"/>
                </a:ext>
              </a:extLst>
            </p:cNvPr>
            <p:cNvSpPr>
              <a:spLocks noChangeShapeType="1"/>
            </p:cNvSpPr>
            <p:nvPr/>
          </p:nvSpPr>
          <p:spPr bwMode="auto">
            <a:xfrm>
              <a:off x="453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5" name="Line 71">
              <a:extLst>
                <a:ext uri="{FF2B5EF4-FFF2-40B4-BE49-F238E27FC236}">
                  <a16:creationId xmlns:a16="http://schemas.microsoft.com/office/drawing/2014/main" id="{84DC131E-8356-4BB7-9E58-7F5355206314}"/>
                </a:ext>
              </a:extLst>
            </p:cNvPr>
            <p:cNvSpPr>
              <a:spLocks noChangeShapeType="1"/>
            </p:cNvSpPr>
            <p:nvPr/>
          </p:nvSpPr>
          <p:spPr bwMode="auto">
            <a:xfrm>
              <a:off x="453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6" name="Line 72">
              <a:extLst>
                <a:ext uri="{FF2B5EF4-FFF2-40B4-BE49-F238E27FC236}">
                  <a16:creationId xmlns:a16="http://schemas.microsoft.com/office/drawing/2014/main" id="{A3A19BD4-705F-4E76-B607-E2CFEE64C63B}"/>
                </a:ext>
              </a:extLst>
            </p:cNvPr>
            <p:cNvSpPr>
              <a:spLocks noChangeShapeType="1"/>
            </p:cNvSpPr>
            <p:nvPr/>
          </p:nvSpPr>
          <p:spPr bwMode="auto">
            <a:xfrm>
              <a:off x="453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7" name="Line 73">
              <a:extLst>
                <a:ext uri="{FF2B5EF4-FFF2-40B4-BE49-F238E27FC236}">
                  <a16:creationId xmlns:a16="http://schemas.microsoft.com/office/drawing/2014/main" id="{DF120E4E-765B-457D-A230-6128FEAE397D}"/>
                </a:ext>
              </a:extLst>
            </p:cNvPr>
            <p:cNvSpPr>
              <a:spLocks noChangeShapeType="1"/>
            </p:cNvSpPr>
            <p:nvPr/>
          </p:nvSpPr>
          <p:spPr bwMode="auto">
            <a:xfrm>
              <a:off x="453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8" name="Line 74">
              <a:extLst>
                <a:ext uri="{FF2B5EF4-FFF2-40B4-BE49-F238E27FC236}">
                  <a16:creationId xmlns:a16="http://schemas.microsoft.com/office/drawing/2014/main" id="{19407E1D-CACE-49E9-BE85-E9D6B63D9A51}"/>
                </a:ext>
              </a:extLst>
            </p:cNvPr>
            <p:cNvSpPr>
              <a:spLocks noChangeShapeType="1"/>
            </p:cNvSpPr>
            <p:nvPr/>
          </p:nvSpPr>
          <p:spPr bwMode="auto">
            <a:xfrm>
              <a:off x="453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9" name="Line 75">
              <a:extLst>
                <a:ext uri="{FF2B5EF4-FFF2-40B4-BE49-F238E27FC236}">
                  <a16:creationId xmlns:a16="http://schemas.microsoft.com/office/drawing/2014/main" id="{A9DF41CB-7041-43E7-ACD1-1D2D0F6D9E85}"/>
                </a:ext>
              </a:extLst>
            </p:cNvPr>
            <p:cNvSpPr>
              <a:spLocks noChangeShapeType="1"/>
            </p:cNvSpPr>
            <p:nvPr/>
          </p:nvSpPr>
          <p:spPr bwMode="auto">
            <a:xfrm>
              <a:off x="453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0" name="Line 76">
              <a:extLst>
                <a:ext uri="{FF2B5EF4-FFF2-40B4-BE49-F238E27FC236}">
                  <a16:creationId xmlns:a16="http://schemas.microsoft.com/office/drawing/2014/main" id="{B01523BC-26CF-49D6-9413-ADC5EB4B3271}"/>
                </a:ext>
              </a:extLst>
            </p:cNvPr>
            <p:cNvSpPr>
              <a:spLocks noChangeShapeType="1"/>
            </p:cNvSpPr>
            <p:nvPr/>
          </p:nvSpPr>
          <p:spPr bwMode="auto">
            <a:xfrm>
              <a:off x="4884"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1" name="Line 77">
              <a:extLst>
                <a:ext uri="{FF2B5EF4-FFF2-40B4-BE49-F238E27FC236}">
                  <a16:creationId xmlns:a16="http://schemas.microsoft.com/office/drawing/2014/main" id="{B0872E1E-52C4-4B27-B056-3000D3E92609}"/>
                </a:ext>
              </a:extLst>
            </p:cNvPr>
            <p:cNvSpPr>
              <a:spLocks noChangeShapeType="1"/>
            </p:cNvSpPr>
            <p:nvPr/>
          </p:nvSpPr>
          <p:spPr bwMode="auto">
            <a:xfrm>
              <a:off x="4884"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2" name="Line 78">
              <a:extLst>
                <a:ext uri="{FF2B5EF4-FFF2-40B4-BE49-F238E27FC236}">
                  <a16:creationId xmlns:a16="http://schemas.microsoft.com/office/drawing/2014/main" id="{9FCBE223-646B-4D84-A84D-9AD1D34E364A}"/>
                </a:ext>
              </a:extLst>
            </p:cNvPr>
            <p:cNvSpPr>
              <a:spLocks noChangeShapeType="1"/>
            </p:cNvSpPr>
            <p:nvPr/>
          </p:nvSpPr>
          <p:spPr bwMode="auto">
            <a:xfrm>
              <a:off x="4884"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3" name="Line 79">
              <a:extLst>
                <a:ext uri="{FF2B5EF4-FFF2-40B4-BE49-F238E27FC236}">
                  <a16:creationId xmlns:a16="http://schemas.microsoft.com/office/drawing/2014/main" id="{2CE2D667-5D8C-4E95-9784-9B9434DB1F1B}"/>
                </a:ext>
              </a:extLst>
            </p:cNvPr>
            <p:cNvSpPr>
              <a:spLocks noChangeShapeType="1"/>
            </p:cNvSpPr>
            <p:nvPr/>
          </p:nvSpPr>
          <p:spPr bwMode="auto">
            <a:xfrm>
              <a:off x="4884"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4" name="Line 80">
              <a:extLst>
                <a:ext uri="{FF2B5EF4-FFF2-40B4-BE49-F238E27FC236}">
                  <a16:creationId xmlns:a16="http://schemas.microsoft.com/office/drawing/2014/main" id="{C92FD89A-7565-4B4C-9397-522C712F4FF7}"/>
                </a:ext>
              </a:extLst>
            </p:cNvPr>
            <p:cNvSpPr>
              <a:spLocks noChangeShapeType="1"/>
            </p:cNvSpPr>
            <p:nvPr/>
          </p:nvSpPr>
          <p:spPr bwMode="auto">
            <a:xfrm>
              <a:off x="4884"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5" name="Line 81">
              <a:extLst>
                <a:ext uri="{FF2B5EF4-FFF2-40B4-BE49-F238E27FC236}">
                  <a16:creationId xmlns:a16="http://schemas.microsoft.com/office/drawing/2014/main" id="{A3C3120C-98F4-4FB5-8595-B12EAE99BD47}"/>
                </a:ext>
              </a:extLst>
            </p:cNvPr>
            <p:cNvSpPr>
              <a:spLocks noChangeShapeType="1"/>
            </p:cNvSpPr>
            <p:nvPr/>
          </p:nvSpPr>
          <p:spPr bwMode="auto">
            <a:xfrm>
              <a:off x="4884"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6" name="Line 82">
              <a:extLst>
                <a:ext uri="{FF2B5EF4-FFF2-40B4-BE49-F238E27FC236}">
                  <a16:creationId xmlns:a16="http://schemas.microsoft.com/office/drawing/2014/main" id="{B22001A2-C506-4823-B494-B482317532B3}"/>
                </a:ext>
              </a:extLst>
            </p:cNvPr>
            <p:cNvSpPr>
              <a:spLocks noChangeShapeType="1"/>
            </p:cNvSpPr>
            <p:nvPr/>
          </p:nvSpPr>
          <p:spPr bwMode="auto">
            <a:xfrm>
              <a:off x="4884"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7" name="Line 83">
              <a:extLst>
                <a:ext uri="{FF2B5EF4-FFF2-40B4-BE49-F238E27FC236}">
                  <a16:creationId xmlns:a16="http://schemas.microsoft.com/office/drawing/2014/main" id="{671C0837-4612-4FBB-B231-546B026A058A}"/>
                </a:ext>
              </a:extLst>
            </p:cNvPr>
            <p:cNvSpPr>
              <a:spLocks noChangeShapeType="1"/>
            </p:cNvSpPr>
            <p:nvPr/>
          </p:nvSpPr>
          <p:spPr bwMode="auto">
            <a:xfrm>
              <a:off x="523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8" name="Line 84">
              <a:extLst>
                <a:ext uri="{FF2B5EF4-FFF2-40B4-BE49-F238E27FC236}">
                  <a16:creationId xmlns:a16="http://schemas.microsoft.com/office/drawing/2014/main" id="{2588690C-E2AE-4823-B751-1F7C21F03364}"/>
                </a:ext>
              </a:extLst>
            </p:cNvPr>
            <p:cNvSpPr>
              <a:spLocks noChangeShapeType="1"/>
            </p:cNvSpPr>
            <p:nvPr/>
          </p:nvSpPr>
          <p:spPr bwMode="auto">
            <a:xfrm>
              <a:off x="523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9" name="Line 85">
              <a:extLst>
                <a:ext uri="{FF2B5EF4-FFF2-40B4-BE49-F238E27FC236}">
                  <a16:creationId xmlns:a16="http://schemas.microsoft.com/office/drawing/2014/main" id="{24298824-EA82-4704-A519-0B4695D87619}"/>
                </a:ext>
              </a:extLst>
            </p:cNvPr>
            <p:cNvSpPr>
              <a:spLocks noChangeShapeType="1"/>
            </p:cNvSpPr>
            <p:nvPr/>
          </p:nvSpPr>
          <p:spPr bwMode="auto">
            <a:xfrm>
              <a:off x="523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0" name="Line 86">
              <a:extLst>
                <a:ext uri="{FF2B5EF4-FFF2-40B4-BE49-F238E27FC236}">
                  <a16:creationId xmlns:a16="http://schemas.microsoft.com/office/drawing/2014/main" id="{CA5259C6-0BF3-495E-B883-18AA0DABBE05}"/>
                </a:ext>
              </a:extLst>
            </p:cNvPr>
            <p:cNvSpPr>
              <a:spLocks noChangeShapeType="1"/>
            </p:cNvSpPr>
            <p:nvPr/>
          </p:nvSpPr>
          <p:spPr bwMode="auto">
            <a:xfrm>
              <a:off x="523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1" name="Line 87">
              <a:extLst>
                <a:ext uri="{FF2B5EF4-FFF2-40B4-BE49-F238E27FC236}">
                  <a16:creationId xmlns:a16="http://schemas.microsoft.com/office/drawing/2014/main" id="{40E52572-3632-43C0-93B7-203E9C302258}"/>
                </a:ext>
              </a:extLst>
            </p:cNvPr>
            <p:cNvSpPr>
              <a:spLocks noChangeShapeType="1"/>
            </p:cNvSpPr>
            <p:nvPr/>
          </p:nvSpPr>
          <p:spPr bwMode="auto">
            <a:xfrm>
              <a:off x="523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2" name="Line 88">
              <a:extLst>
                <a:ext uri="{FF2B5EF4-FFF2-40B4-BE49-F238E27FC236}">
                  <a16:creationId xmlns:a16="http://schemas.microsoft.com/office/drawing/2014/main" id="{89D8BDBE-3866-4A18-B8DD-E26AF36D02BA}"/>
                </a:ext>
              </a:extLst>
            </p:cNvPr>
            <p:cNvSpPr>
              <a:spLocks noChangeShapeType="1"/>
            </p:cNvSpPr>
            <p:nvPr/>
          </p:nvSpPr>
          <p:spPr bwMode="auto">
            <a:xfrm>
              <a:off x="523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3" name="Line 89">
              <a:extLst>
                <a:ext uri="{FF2B5EF4-FFF2-40B4-BE49-F238E27FC236}">
                  <a16:creationId xmlns:a16="http://schemas.microsoft.com/office/drawing/2014/main" id="{AE949AD8-F924-4DDA-90F4-0998C5F4023D}"/>
                </a:ext>
              </a:extLst>
            </p:cNvPr>
            <p:cNvSpPr>
              <a:spLocks noChangeShapeType="1"/>
            </p:cNvSpPr>
            <p:nvPr/>
          </p:nvSpPr>
          <p:spPr bwMode="auto">
            <a:xfrm>
              <a:off x="523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4" name="Freeform 90">
              <a:extLst>
                <a:ext uri="{FF2B5EF4-FFF2-40B4-BE49-F238E27FC236}">
                  <a16:creationId xmlns:a16="http://schemas.microsoft.com/office/drawing/2014/main" id="{C51DF50D-AA43-45FB-991E-0D1A200483B3}"/>
                </a:ext>
              </a:extLst>
            </p:cNvPr>
            <p:cNvSpPr>
              <a:spLocks/>
            </p:cNvSpPr>
            <p:nvPr/>
          </p:nvSpPr>
          <p:spPr bwMode="auto">
            <a:xfrm>
              <a:off x="1421" y="1434"/>
              <a:ext cx="3824" cy="249"/>
            </a:xfrm>
            <a:custGeom>
              <a:avLst/>
              <a:gdLst>
                <a:gd name="T0" fmla="*/ 0 w 3824"/>
                <a:gd name="T1" fmla="*/ 0 h 249"/>
                <a:gd name="T2" fmla="*/ 347 w 3824"/>
                <a:gd name="T3" fmla="*/ 0 h 249"/>
                <a:gd name="T4" fmla="*/ 347 w 3824"/>
                <a:gd name="T5" fmla="*/ 248 h 249"/>
                <a:gd name="T6" fmla="*/ 695 w 3824"/>
                <a:gd name="T7" fmla="*/ 248 h 249"/>
                <a:gd name="T8" fmla="*/ 695 w 3824"/>
                <a:gd name="T9" fmla="*/ 0 h 249"/>
                <a:gd name="T10" fmla="*/ 1043 w 3824"/>
                <a:gd name="T11" fmla="*/ 0 h 249"/>
                <a:gd name="T12" fmla="*/ 1390 w 3824"/>
                <a:gd name="T13" fmla="*/ 0 h 249"/>
                <a:gd name="T14" fmla="*/ 1390 w 3824"/>
                <a:gd name="T15" fmla="*/ 248 h 249"/>
                <a:gd name="T16" fmla="*/ 2085 w 3824"/>
                <a:gd name="T17" fmla="*/ 248 h 249"/>
                <a:gd name="T18" fmla="*/ 2085 w 3824"/>
                <a:gd name="T19" fmla="*/ 0 h 249"/>
                <a:gd name="T20" fmla="*/ 3128 w 3824"/>
                <a:gd name="T21" fmla="*/ 0 h 249"/>
                <a:gd name="T22" fmla="*/ 3128 w 3824"/>
                <a:gd name="T23" fmla="*/ 248 h 249"/>
                <a:gd name="T24" fmla="*/ 3823 w 3824"/>
                <a:gd name="T25" fmla="*/ 248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24" h="249">
                  <a:moveTo>
                    <a:pt x="0" y="0"/>
                  </a:moveTo>
                  <a:lnTo>
                    <a:pt x="347" y="0"/>
                  </a:lnTo>
                  <a:lnTo>
                    <a:pt x="347" y="248"/>
                  </a:lnTo>
                  <a:lnTo>
                    <a:pt x="695" y="248"/>
                  </a:lnTo>
                  <a:lnTo>
                    <a:pt x="695" y="0"/>
                  </a:lnTo>
                  <a:lnTo>
                    <a:pt x="1043" y="0"/>
                  </a:lnTo>
                  <a:lnTo>
                    <a:pt x="1390" y="0"/>
                  </a:lnTo>
                  <a:lnTo>
                    <a:pt x="1390" y="248"/>
                  </a:lnTo>
                  <a:lnTo>
                    <a:pt x="2085" y="248"/>
                  </a:lnTo>
                  <a:lnTo>
                    <a:pt x="2085" y="0"/>
                  </a:lnTo>
                  <a:lnTo>
                    <a:pt x="3128" y="0"/>
                  </a:lnTo>
                  <a:lnTo>
                    <a:pt x="3128" y="248"/>
                  </a:lnTo>
                  <a:lnTo>
                    <a:pt x="3823" y="248"/>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5" name="Rectangle 91">
              <a:extLst>
                <a:ext uri="{FF2B5EF4-FFF2-40B4-BE49-F238E27FC236}">
                  <a16:creationId xmlns:a16="http://schemas.microsoft.com/office/drawing/2014/main" id="{944C4E4C-F51A-4943-A3B7-E78D1CB8B51B}"/>
                </a:ext>
              </a:extLst>
            </p:cNvPr>
            <p:cNvSpPr>
              <a:spLocks noChangeArrowheads="1"/>
            </p:cNvSpPr>
            <p:nvPr/>
          </p:nvSpPr>
          <p:spPr bwMode="auto">
            <a:xfrm>
              <a:off x="839" y="1434"/>
              <a:ext cx="452"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NRZ</a:t>
              </a:r>
            </a:p>
          </p:txBody>
        </p:sp>
        <p:sp>
          <p:nvSpPr>
            <p:cNvPr id="46196" name="Line 92">
              <a:extLst>
                <a:ext uri="{FF2B5EF4-FFF2-40B4-BE49-F238E27FC236}">
                  <a16:creationId xmlns:a16="http://schemas.microsoft.com/office/drawing/2014/main" id="{7394D3CF-D01A-42F6-98F8-B6E36BC3E8AF}"/>
                </a:ext>
              </a:extLst>
            </p:cNvPr>
            <p:cNvSpPr>
              <a:spLocks noChangeShapeType="1"/>
            </p:cNvSpPr>
            <p:nvPr/>
          </p:nvSpPr>
          <p:spPr bwMode="auto">
            <a:xfrm>
              <a:off x="1421" y="1578"/>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84" name="Rectangle 94">
            <a:extLst>
              <a:ext uri="{FF2B5EF4-FFF2-40B4-BE49-F238E27FC236}">
                <a16:creationId xmlns:a16="http://schemas.microsoft.com/office/drawing/2014/main" id="{6E9253C9-6960-4923-8304-D700EFB879BA}"/>
              </a:ext>
            </a:extLst>
          </p:cNvPr>
          <p:cNvSpPr>
            <a:spLocks noChangeArrowheads="1"/>
          </p:cNvSpPr>
          <p:nvPr/>
        </p:nvSpPr>
        <p:spPr bwMode="auto">
          <a:xfrm>
            <a:off x="755650" y="1052513"/>
            <a:ext cx="77771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以高电平表示“</a:t>
            </a:r>
            <a:r>
              <a:rPr lang="en-US" altLang="zh-CN" sz="2400"/>
              <a:t>0”</a:t>
            </a:r>
            <a:r>
              <a:rPr lang="zh-CN" altLang="en-US" sz="2400"/>
              <a:t>，低电平表示“</a:t>
            </a:r>
            <a:r>
              <a:rPr lang="en-US" altLang="zh-CN" sz="2400"/>
              <a:t>1”</a:t>
            </a:r>
            <a:r>
              <a:rPr lang="zh-CN" altLang="en-US" sz="2400"/>
              <a:t>，反之亦然。</a:t>
            </a:r>
          </a:p>
        </p:txBody>
      </p:sp>
      <p:grpSp>
        <p:nvGrpSpPr>
          <p:cNvPr id="663647" name="Group 95">
            <a:extLst>
              <a:ext uri="{FF2B5EF4-FFF2-40B4-BE49-F238E27FC236}">
                <a16:creationId xmlns:a16="http://schemas.microsoft.com/office/drawing/2014/main" id="{EA733F6F-703F-4886-B169-B34BF3A3F5DC}"/>
              </a:ext>
            </a:extLst>
          </p:cNvPr>
          <p:cNvGrpSpPr>
            <a:grpSpLocks/>
          </p:cNvGrpSpPr>
          <p:nvPr/>
        </p:nvGrpSpPr>
        <p:grpSpPr bwMode="auto">
          <a:xfrm>
            <a:off x="1887538" y="1614488"/>
            <a:ext cx="6069012" cy="519112"/>
            <a:chOff x="976" y="255"/>
            <a:chExt cx="3823" cy="327"/>
          </a:xfrm>
        </p:grpSpPr>
        <p:sp>
          <p:nvSpPr>
            <p:cNvPr id="46087" name="Line 96">
              <a:extLst>
                <a:ext uri="{FF2B5EF4-FFF2-40B4-BE49-F238E27FC236}">
                  <a16:creationId xmlns:a16="http://schemas.microsoft.com/office/drawing/2014/main" id="{DDE03142-294F-4A07-B4C5-9CED620D79FA}"/>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97">
              <a:extLst>
                <a:ext uri="{FF2B5EF4-FFF2-40B4-BE49-F238E27FC236}">
                  <a16:creationId xmlns:a16="http://schemas.microsoft.com/office/drawing/2014/main" id="{35FDF066-BEAF-4B47-AAFB-821AD636A160}"/>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8">
              <a:extLst>
                <a:ext uri="{FF2B5EF4-FFF2-40B4-BE49-F238E27FC236}">
                  <a16:creationId xmlns:a16="http://schemas.microsoft.com/office/drawing/2014/main" id="{5034D817-F1CC-4FE4-996E-A811A0E452F2}"/>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Line 99">
              <a:extLst>
                <a:ext uri="{FF2B5EF4-FFF2-40B4-BE49-F238E27FC236}">
                  <a16:creationId xmlns:a16="http://schemas.microsoft.com/office/drawing/2014/main" id="{41E6B4D2-C970-46D5-9C4E-ED0270C2C4D3}"/>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Line 100">
              <a:extLst>
                <a:ext uri="{FF2B5EF4-FFF2-40B4-BE49-F238E27FC236}">
                  <a16:creationId xmlns:a16="http://schemas.microsoft.com/office/drawing/2014/main" id="{2A0DBD3D-5C88-483F-9985-675007795FA3}"/>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01">
              <a:extLst>
                <a:ext uri="{FF2B5EF4-FFF2-40B4-BE49-F238E27FC236}">
                  <a16:creationId xmlns:a16="http://schemas.microsoft.com/office/drawing/2014/main" id="{8983689C-A5BE-44FC-AF19-AB8AE96B4DBE}"/>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02">
              <a:extLst>
                <a:ext uri="{FF2B5EF4-FFF2-40B4-BE49-F238E27FC236}">
                  <a16:creationId xmlns:a16="http://schemas.microsoft.com/office/drawing/2014/main" id="{3C443FDE-1850-4229-9DF7-DB88032EBCA1}"/>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03">
              <a:extLst>
                <a:ext uri="{FF2B5EF4-FFF2-40B4-BE49-F238E27FC236}">
                  <a16:creationId xmlns:a16="http://schemas.microsoft.com/office/drawing/2014/main" id="{69C2502E-C528-47D2-AAB8-AD65AFCBE58B}"/>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104">
              <a:extLst>
                <a:ext uri="{FF2B5EF4-FFF2-40B4-BE49-F238E27FC236}">
                  <a16:creationId xmlns:a16="http://schemas.microsoft.com/office/drawing/2014/main" id="{9F79B2E8-AF77-47D6-8CF3-FA0AACD26EF0}"/>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05">
              <a:extLst>
                <a:ext uri="{FF2B5EF4-FFF2-40B4-BE49-F238E27FC236}">
                  <a16:creationId xmlns:a16="http://schemas.microsoft.com/office/drawing/2014/main" id="{9CC2B5A3-E696-4968-8641-3668CD32C6B2}"/>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Line 106">
              <a:extLst>
                <a:ext uri="{FF2B5EF4-FFF2-40B4-BE49-F238E27FC236}">
                  <a16:creationId xmlns:a16="http://schemas.microsoft.com/office/drawing/2014/main" id="{BEF6CECA-D666-4781-93D3-21C305B16573}"/>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Line 107">
              <a:extLst>
                <a:ext uri="{FF2B5EF4-FFF2-40B4-BE49-F238E27FC236}">
                  <a16:creationId xmlns:a16="http://schemas.microsoft.com/office/drawing/2014/main" id="{767FF040-028F-4958-9F1F-C5DC5DE8554A}"/>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08">
              <a:extLst>
                <a:ext uri="{FF2B5EF4-FFF2-40B4-BE49-F238E27FC236}">
                  <a16:creationId xmlns:a16="http://schemas.microsoft.com/office/drawing/2014/main" id="{1A09C0CC-4D4A-45B4-AA71-52A77CF2540D}"/>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0" name="Rectangle 109">
              <a:extLst>
                <a:ext uri="{FF2B5EF4-FFF2-40B4-BE49-F238E27FC236}">
                  <a16:creationId xmlns:a16="http://schemas.microsoft.com/office/drawing/2014/main" id="{11552885-C2B8-45C5-AD37-4AC37F0BF9C7}"/>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1" name="Rectangle 110">
              <a:extLst>
                <a:ext uri="{FF2B5EF4-FFF2-40B4-BE49-F238E27FC236}">
                  <a16:creationId xmlns:a16="http://schemas.microsoft.com/office/drawing/2014/main" id="{4B2D3835-F3DD-4A21-A3CC-1E728EA805C6}"/>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2" name="Rectangle 111">
              <a:extLst>
                <a:ext uri="{FF2B5EF4-FFF2-40B4-BE49-F238E27FC236}">
                  <a16:creationId xmlns:a16="http://schemas.microsoft.com/office/drawing/2014/main" id="{E1B463EF-63FF-4B41-954C-71916AE8E34F}"/>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3" name="Rectangle 112">
              <a:extLst>
                <a:ext uri="{FF2B5EF4-FFF2-40B4-BE49-F238E27FC236}">
                  <a16:creationId xmlns:a16="http://schemas.microsoft.com/office/drawing/2014/main" id="{D86ADAAA-69C6-4966-A08E-26F5AEB3E682}"/>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4" name="Rectangle 113">
              <a:extLst>
                <a:ext uri="{FF2B5EF4-FFF2-40B4-BE49-F238E27FC236}">
                  <a16:creationId xmlns:a16="http://schemas.microsoft.com/office/drawing/2014/main" id="{F3A26359-DD41-410D-A1FC-B8957CACC73D}"/>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5" name="Rectangle 114">
              <a:extLst>
                <a:ext uri="{FF2B5EF4-FFF2-40B4-BE49-F238E27FC236}">
                  <a16:creationId xmlns:a16="http://schemas.microsoft.com/office/drawing/2014/main" id="{11B2C2F3-8A13-40D1-9C61-C1C74927B17F}"/>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6" name="Rectangle 115">
              <a:extLst>
                <a:ext uri="{FF2B5EF4-FFF2-40B4-BE49-F238E27FC236}">
                  <a16:creationId xmlns:a16="http://schemas.microsoft.com/office/drawing/2014/main" id="{5685F3C9-E3FB-4C65-8326-E84C6FDAE0D1}"/>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7" name="Rectangle 116">
              <a:extLst>
                <a:ext uri="{FF2B5EF4-FFF2-40B4-BE49-F238E27FC236}">
                  <a16:creationId xmlns:a16="http://schemas.microsoft.com/office/drawing/2014/main" id="{D2F7404D-7D21-4B3F-819F-9EA80F24FD4D}"/>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8" name="Rectangle 117">
              <a:extLst>
                <a:ext uri="{FF2B5EF4-FFF2-40B4-BE49-F238E27FC236}">
                  <a16:creationId xmlns:a16="http://schemas.microsoft.com/office/drawing/2014/main" id="{58E35699-5D46-4D2B-91AE-169D2F967086}"/>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9" name="Rectangle 118">
              <a:extLst>
                <a:ext uri="{FF2B5EF4-FFF2-40B4-BE49-F238E27FC236}">
                  <a16:creationId xmlns:a16="http://schemas.microsoft.com/office/drawing/2014/main" id="{AF7559BC-08C7-48AB-9648-EB8049526657}"/>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
        <p:nvSpPr>
          <p:cNvPr id="46086" name="Rectangle 120">
            <a:extLst>
              <a:ext uri="{FF2B5EF4-FFF2-40B4-BE49-F238E27FC236}">
                <a16:creationId xmlns:a16="http://schemas.microsoft.com/office/drawing/2014/main" id="{E5F97AFA-420F-4647-B4A2-F45E018E43F0}"/>
              </a:ext>
            </a:extLst>
          </p:cNvPr>
          <p:cNvSpPr>
            <a:spLocks noGrp="1" noChangeArrowheads="1"/>
          </p:cNvSpPr>
          <p:nvPr>
            <p:ph type="title"/>
          </p:nvPr>
        </p:nvSpPr>
        <p:spPr>
          <a:noFill/>
        </p:spPr>
        <p:txBody>
          <a:bodyPr/>
          <a:lstStyle/>
          <a:p>
            <a:pPr marL="609600" indent="-609600" eaLnBrk="1" hangingPunct="1"/>
            <a:r>
              <a:rPr lang="zh-CN" altLang="en-US" dirty="0"/>
              <a:t>一、非归零编码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3647"/>
                                        </p:tgtEl>
                                        <p:attrNameLst>
                                          <p:attrName>style.visibility</p:attrName>
                                        </p:attrNameLst>
                                      </p:cBhvr>
                                      <p:to>
                                        <p:strVal val="visible"/>
                                      </p:to>
                                    </p:set>
                                    <p:anim calcmode="lin" valueType="num">
                                      <p:cBhvr additive="base">
                                        <p:cTn id="7" dur="500" fill="hold"/>
                                        <p:tgtEl>
                                          <p:spTgt spid="663647"/>
                                        </p:tgtEl>
                                        <p:attrNameLst>
                                          <p:attrName>ppt_x</p:attrName>
                                        </p:attrNameLst>
                                      </p:cBhvr>
                                      <p:tavLst>
                                        <p:tav tm="0">
                                          <p:val>
                                            <p:strVal val="0-#ppt_w/2"/>
                                          </p:val>
                                        </p:tav>
                                        <p:tav tm="100000">
                                          <p:val>
                                            <p:strVal val="#ppt_x"/>
                                          </p:val>
                                        </p:tav>
                                      </p:tavLst>
                                    </p:anim>
                                    <p:anim calcmode="lin" valueType="num">
                                      <p:cBhvr additive="base">
                                        <p:cTn id="8" dur="500" fill="hold"/>
                                        <p:tgtEl>
                                          <p:spTgt spid="6636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63557"/>
                                        </p:tgtEl>
                                        <p:attrNameLst>
                                          <p:attrName>style.visibility</p:attrName>
                                        </p:attrNameLst>
                                      </p:cBhvr>
                                      <p:to>
                                        <p:strVal val="visible"/>
                                      </p:to>
                                    </p:set>
                                    <p:animEffect transition="in" filter="wipe(up)">
                                      <p:cBhvr>
                                        <p:cTn id="13" dur="500"/>
                                        <p:tgtEl>
                                          <p:spTgt spid="6635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663555">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63555">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63555">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6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73E6449-A53C-480A-AB49-3B8E56A25033}"/>
              </a:ext>
            </a:extLst>
          </p:cNvPr>
          <p:cNvSpPr>
            <a:spLocks noGrp="1" noChangeArrowheads="1"/>
          </p:cNvSpPr>
          <p:nvPr>
            <p:ph type="title"/>
          </p:nvPr>
        </p:nvSpPr>
        <p:spPr/>
        <p:txBody>
          <a:bodyPr/>
          <a:lstStyle/>
          <a:p>
            <a:pPr eaLnBrk="1" hangingPunct="1"/>
            <a:r>
              <a:rPr lang="zh-CN" altLang="en-US" dirty="0"/>
              <a:t>二、曼彻斯特编码 </a:t>
            </a:r>
          </a:p>
        </p:txBody>
      </p:sp>
      <p:sp>
        <p:nvSpPr>
          <p:cNvPr id="664579" name="Rectangle 3">
            <a:extLst>
              <a:ext uri="{FF2B5EF4-FFF2-40B4-BE49-F238E27FC236}">
                <a16:creationId xmlns:a16="http://schemas.microsoft.com/office/drawing/2014/main" id="{F092C3E2-55ED-4A4F-9DBC-DE489F516D82}"/>
              </a:ext>
            </a:extLst>
          </p:cNvPr>
          <p:cNvSpPr>
            <a:spLocks noGrp="1" noChangeArrowheads="1"/>
          </p:cNvSpPr>
          <p:nvPr>
            <p:ph type="body" idx="1"/>
          </p:nvPr>
        </p:nvSpPr>
        <p:spPr>
          <a:xfrm>
            <a:off x="971550" y="1125538"/>
            <a:ext cx="7391400" cy="1885950"/>
          </a:xfrm>
        </p:spPr>
        <p:txBody>
          <a:bodyPr/>
          <a:lstStyle/>
          <a:p>
            <a:pPr eaLnBrk="1" hangingPunct="1"/>
            <a:r>
              <a:rPr lang="zh-CN" altLang="en-US"/>
              <a:t>每一位中间有一次跳变，既表示数据，又作为同步信号。</a:t>
            </a:r>
          </a:p>
          <a:p>
            <a:pPr eaLnBrk="1" hangingPunct="1"/>
            <a:r>
              <a:rPr lang="zh-CN" altLang="en-US"/>
              <a:t>从高电平跳变到低电平表示“</a:t>
            </a:r>
            <a:r>
              <a:rPr lang="en-US" altLang="zh-CN"/>
              <a:t>0”</a:t>
            </a:r>
            <a:r>
              <a:rPr lang="zh-CN" altLang="en-US"/>
              <a:t>，从低电平跳变到高电平表示“</a:t>
            </a:r>
            <a:r>
              <a:rPr lang="en-US" altLang="zh-CN"/>
              <a:t>1”</a:t>
            </a:r>
            <a:r>
              <a:rPr lang="zh-CN" altLang="en-US"/>
              <a:t>。</a:t>
            </a:r>
          </a:p>
        </p:txBody>
      </p:sp>
      <p:grpSp>
        <p:nvGrpSpPr>
          <p:cNvPr id="664580" name="Group 4">
            <a:extLst>
              <a:ext uri="{FF2B5EF4-FFF2-40B4-BE49-F238E27FC236}">
                <a16:creationId xmlns:a16="http://schemas.microsoft.com/office/drawing/2014/main" id="{195746A6-4660-4E15-8C2E-2279ABB1F7EB}"/>
              </a:ext>
            </a:extLst>
          </p:cNvPr>
          <p:cNvGrpSpPr>
            <a:grpSpLocks/>
          </p:cNvGrpSpPr>
          <p:nvPr/>
        </p:nvGrpSpPr>
        <p:grpSpPr bwMode="auto">
          <a:xfrm>
            <a:off x="611188" y="4076700"/>
            <a:ext cx="8010525" cy="963613"/>
            <a:chOff x="385" y="1858"/>
            <a:chExt cx="5046" cy="607"/>
          </a:xfrm>
        </p:grpSpPr>
        <p:sp>
          <p:nvSpPr>
            <p:cNvPr id="47133" name="Line 5">
              <a:extLst>
                <a:ext uri="{FF2B5EF4-FFF2-40B4-BE49-F238E27FC236}">
                  <a16:creationId xmlns:a16="http://schemas.microsoft.com/office/drawing/2014/main" id="{2BBC6C72-0249-4F57-AF58-755AE20997BB}"/>
                </a:ext>
              </a:extLst>
            </p:cNvPr>
            <p:cNvSpPr>
              <a:spLocks noChangeShapeType="1"/>
            </p:cNvSpPr>
            <p:nvPr/>
          </p:nvSpPr>
          <p:spPr bwMode="auto">
            <a:xfrm>
              <a:off x="148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4" name="Line 6">
              <a:extLst>
                <a:ext uri="{FF2B5EF4-FFF2-40B4-BE49-F238E27FC236}">
                  <a16:creationId xmlns:a16="http://schemas.microsoft.com/office/drawing/2014/main" id="{5D48A3D7-3809-43CA-A91D-5106F92D19C4}"/>
                </a:ext>
              </a:extLst>
            </p:cNvPr>
            <p:cNvSpPr>
              <a:spLocks noChangeShapeType="1"/>
            </p:cNvSpPr>
            <p:nvPr/>
          </p:nvSpPr>
          <p:spPr bwMode="auto">
            <a:xfrm>
              <a:off x="148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5" name="Line 7">
              <a:extLst>
                <a:ext uri="{FF2B5EF4-FFF2-40B4-BE49-F238E27FC236}">
                  <a16:creationId xmlns:a16="http://schemas.microsoft.com/office/drawing/2014/main" id="{EFD315F6-FDCA-418D-BA4B-CAE20A6B5F31}"/>
                </a:ext>
              </a:extLst>
            </p:cNvPr>
            <p:cNvSpPr>
              <a:spLocks noChangeShapeType="1"/>
            </p:cNvSpPr>
            <p:nvPr/>
          </p:nvSpPr>
          <p:spPr bwMode="auto">
            <a:xfrm>
              <a:off x="148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6" name="Line 8">
              <a:extLst>
                <a:ext uri="{FF2B5EF4-FFF2-40B4-BE49-F238E27FC236}">
                  <a16:creationId xmlns:a16="http://schemas.microsoft.com/office/drawing/2014/main" id="{15E3717D-6986-4B94-9CB3-923A5C56A904}"/>
                </a:ext>
              </a:extLst>
            </p:cNvPr>
            <p:cNvSpPr>
              <a:spLocks noChangeShapeType="1"/>
            </p:cNvSpPr>
            <p:nvPr/>
          </p:nvSpPr>
          <p:spPr bwMode="auto">
            <a:xfrm>
              <a:off x="148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7" name="Line 9">
              <a:extLst>
                <a:ext uri="{FF2B5EF4-FFF2-40B4-BE49-F238E27FC236}">
                  <a16:creationId xmlns:a16="http://schemas.microsoft.com/office/drawing/2014/main" id="{45227F63-0711-4A09-9BAB-1BC992E9CDBB}"/>
                </a:ext>
              </a:extLst>
            </p:cNvPr>
            <p:cNvSpPr>
              <a:spLocks noChangeShapeType="1"/>
            </p:cNvSpPr>
            <p:nvPr/>
          </p:nvSpPr>
          <p:spPr bwMode="auto">
            <a:xfrm>
              <a:off x="148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10">
              <a:extLst>
                <a:ext uri="{FF2B5EF4-FFF2-40B4-BE49-F238E27FC236}">
                  <a16:creationId xmlns:a16="http://schemas.microsoft.com/office/drawing/2014/main" id="{69DEAD3A-E311-49E8-A400-B494A94D8930}"/>
                </a:ext>
              </a:extLst>
            </p:cNvPr>
            <p:cNvSpPr>
              <a:spLocks noChangeShapeType="1"/>
            </p:cNvSpPr>
            <p:nvPr/>
          </p:nvSpPr>
          <p:spPr bwMode="auto">
            <a:xfrm>
              <a:off x="148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11">
              <a:extLst>
                <a:ext uri="{FF2B5EF4-FFF2-40B4-BE49-F238E27FC236}">
                  <a16:creationId xmlns:a16="http://schemas.microsoft.com/office/drawing/2014/main" id="{EB2FD7A8-F40E-4A31-B857-953448572EFC}"/>
                </a:ext>
              </a:extLst>
            </p:cNvPr>
            <p:cNvSpPr>
              <a:spLocks noChangeShapeType="1"/>
            </p:cNvSpPr>
            <p:nvPr/>
          </p:nvSpPr>
          <p:spPr bwMode="auto">
            <a:xfrm>
              <a:off x="148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12">
              <a:extLst>
                <a:ext uri="{FF2B5EF4-FFF2-40B4-BE49-F238E27FC236}">
                  <a16:creationId xmlns:a16="http://schemas.microsoft.com/office/drawing/2014/main" id="{ADE29C61-E782-4E0B-9651-B608580D2F3B}"/>
                </a:ext>
              </a:extLst>
            </p:cNvPr>
            <p:cNvSpPr>
              <a:spLocks noChangeShapeType="1"/>
            </p:cNvSpPr>
            <p:nvPr/>
          </p:nvSpPr>
          <p:spPr bwMode="auto">
            <a:xfrm>
              <a:off x="148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13">
              <a:extLst>
                <a:ext uri="{FF2B5EF4-FFF2-40B4-BE49-F238E27FC236}">
                  <a16:creationId xmlns:a16="http://schemas.microsoft.com/office/drawing/2014/main" id="{8EEDCAE3-C203-4BF7-B54C-FA47928571B4}"/>
                </a:ext>
              </a:extLst>
            </p:cNvPr>
            <p:cNvSpPr>
              <a:spLocks noChangeShapeType="1"/>
            </p:cNvSpPr>
            <p:nvPr/>
          </p:nvSpPr>
          <p:spPr bwMode="auto">
            <a:xfrm>
              <a:off x="1829"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14">
              <a:extLst>
                <a:ext uri="{FF2B5EF4-FFF2-40B4-BE49-F238E27FC236}">
                  <a16:creationId xmlns:a16="http://schemas.microsoft.com/office/drawing/2014/main" id="{C59D3A1B-975F-4C1E-AD30-CE2A8BD62901}"/>
                </a:ext>
              </a:extLst>
            </p:cNvPr>
            <p:cNvSpPr>
              <a:spLocks noChangeShapeType="1"/>
            </p:cNvSpPr>
            <p:nvPr/>
          </p:nvSpPr>
          <p:spPr bwMode="auto">
            <a:xfrm>
              <a:off x="1829"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Line 15">
              <a:extLst>
                <a:ext uri="{FF2B5EF4-FFF2-40B4-BE49-F238E27FC236}">
                  <a16:creationId xmlns:a16="http://schemas.microsoft.com/office/drawing/2014/main" id="{4B39BFDB-C801-487C-B7D6-4E1ADDEFBBC5}"/>
                </a:ext>
              </a:extLst>
            </p:cNvPr>
            <p:cNvSpPr>
              <a:spLocks noChangeShapeType="1"/>
            </p:cNvSpPr>
            <p:nvPr/>
          </p:nvSpPr>
          <p:spPr bwMode="auto">
            <a:xfrm>
              <a:off x="1829"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16">
              <a:extLst>
                <a:ext uri="{FF2B5EF4-FFF2-40B4-BE49-F238E27FC236}">
                  <a16:creationId xmlns:a16="http://schemas.microsoft.com/office/drawing/2014/main" id="{53B99B4D-B25A-43A1-9B32-DA3C3DE79B83}"/>
                </a:ext>
              </a:extLst>
            </p:cNvPr>
            <p:cNvSpPr>
              <a:spLocks noChangeShapeType="1"/>
            </p:cNvSpPr>
            <p:nvPr/>
          </p:nvSpPr>
          <p:spPr bwMode="auto">
            <a:xfrm>
              <a:off x="1829"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Line 17">
              <a:extLst>
                <a:ext uri="{FF2B5EF4-FFF2-40B4-BE49-F238E27FC236}">
                  <a16:creationId xmlns:a16="http://schemas.microsoft.com/office/drawing/2014/main" id="{DA27BC7C-9BE9-4CA1-8746-E38D49FC6D10}"/>
                </a:ext>
              </a:extLst>
            </p:cNvPr>
            <p:cNvSpPr>
              <a:spLocks noChangeShapeType="1"/>
            </p:cNvSpPr>
            <p:nvPr/>
          </p:nvSpPr>
          <p:spPr bwMode="auto">
            <a:xfrm>
              <a:off x="1829"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18">
              <a:extLst>
                <a:ext uri="{FF2B5EF4-FFF2-40B4-BE49-F238E27FC236}">
                  <a16:creationId xmlns:a16="http://schemas.microsoft.com/office/drawing/2014/main" id="{A5EC91CF-A986-46E3-9816-358F14C2C7A7}"/>
                </a:ext>
              </a:extLst>
            </p:cNvPr>
            <p:cNvSpPr>
              <a:spLocks noChangeShapeType="1"/>
            </p:cNvSpPr>
            <p:nvPr/>
          </p:nvSpPr>
          <p:spPr bwMode="auto">
            <a:xfrm>
              <a:off x="1829"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19">
              <a:extLst>
                <a:ext uri="{FF2B5EF4-FFF2-40B4-BE49-F238E27FC236}">
                  <a16:creationId xmlns:a16="http://schemas.microsoft.com/office/drawing/2014/main" id="{8B36AC90-80F9-4D68-BDBF-14CE73F13073}"/>
                </a:ext>
              </a:extLst>
            </p:cNvPr>
            <p:cNvSpPr>
              <a:spLocks noChangeShapeType="1"/>
            </p:cNvSpPr>
            <p:nvPr/>
          </p:nvSpPr>
          <p:spPr bwMode="auto">
            <a:xfrm>
              <a:off x="1829"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20">
              <a:extLst>
                <a:ext uri="{FF2B5EF4-FFF2-40B4-BE49-F238E27FC236}">
                  <a16:creationId xmlns:a16="http://schemas.microsoft.com/office/drawing/2014/main" id="{C3DFBDDD-8FE8-4092-A1C4-7C1539E9259D}"/>
                </a:ext>
              </a:extLst>
            </p:cNvPr>
            <p:cNvSpPr>
              <a:spLocks noChangeShapeType="1"/>
            </p:cNvSpPr>
            <p:nvPr/>
          </p:nvSpPr>
          <p:spPr bwMode="auto">
            <a:xfrm>
              <a:off x="1829"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21">
              <a:extLst>
                <a:ext uri="{FF2B5EF4-FFF2-40B4-BE49-F238E27FC236}">
                  <a16:creationId xmlns:a16="http://schemas.microsoft.com/office/drawing/2014/main" id="{4ACB84B8-89CB-45F4-B9FE-7843086DBB84}"/>
                </a:ext>
              </a:extLst>
            </p:cNvPr>
            <p:cNvSpPr>
              <a:spLocks noChangeShapeType="1"/>
            </p:cNvSpPr>
            <p:nvPr/>
          </p:nvSpPr>
          <p:spPr bwMode="auto">
            <a:xfrm>
              <a:off x="217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22">
              <a:extLst>
                <a:ext uri="{FF2B5EF4-FFF2-40B4-BE49-F238E27FC236}">
                  <a16:creationId xmlns:a16="http://schemas.microsoft.com/office/drawing/2014/main" id="{2EE82FF4-DF45-42A4-A3A5-5F5DEBCB9AE1}"/>
                </a:ext>
              </a:extLst>
            </p:cNvPr>
            <p:cNvSpPr>
              <a:spLocks noChangeShapeType="1"/>
            </p:cNvSpPr>
            <p:nvPr/>
          </p:nvSpPr>
          <p:spPr bwMode="auto">
            <a:xfrm>
              <a:off x="217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23">
              <a:extLst>
                <a:ext uri="{FF2B5EF4-FFF2-40B4-BE49-F238E27FC236}">
                  <a16:creationId xmlns:a16="http://schemas.microsoft.com/office/drawing/2014/main" id="{5E56E98C-5425-4932-B198-A39EBF9B53B5}"/>
                </a:ext>
              </a:extLst>
            </p:cNvPr>
            <p:cNvSpPr>
              <a:spLocks noChangeShapeType="1"/>
            </p:cNvSpPr>
            <p:nvPr/>
          </p:nvSpPr>
          <p:spPr bwMode="auto">
            <a:xfrm>
              <a:off x="217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24">
              <a:extLst>
                <a:ext uri="{FF2B5EF4-FFF2-40B4-BE49-F238E27FC236}">
                  <a16:creationId xmlns:a16="http://schemas.microsoft.com/office/drawing/2014/main" id="{96EC119E-7B08-42AD-953F-98EF2881125B}"/>
                </a:ext>
              </a:extLst>
            </p:cNvPr>
            <p:cNvSpPr>
              <a:spLocks noChangeShapeType="1"/>
            </p:cNvSpPr>
            <p:nvPr/>
          </p:nvSpPr>
          <p:spPr bwMode="auto">
            <a:xfrm>
              <a:off x="217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Line 25">
              <a:extLst>
                <a:ext uri="{FF2B5EF4-FFF2-40B4-BE49-F238E27FC236}">
                  <a16:creationId xmlns:a16="http://schemas.microsoft.com/office/drawing/2014/main" id="{0A4683FC-217D-44A4-B9D5-B1FED57169CE}"/>
                </a:ext>
              </a:extLst>
            </p:cNvPr>
            <p:cNvSpPr>
              <a:spLocks noChangeShapeType="1"/>
            </p:cNvSpPr>
            <p:nvPr/>
          </p:nvSpPr>
          <p:spPr bwMode="auto">
            <a:xfrm>
              <a:off x="217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Line 26">
              <a:extLst>
                <a:ext uri="{FF2B5EF4-FFF2-40B4-BE49-F238E27FC236}">
                  <a16:creationId xmlns:a16="http://schemas.microsoft.com/office/drawing/2014/main" id="{8A9233FA-BB7E-4219-A5DA-A2E8325890EA}"/>
                </a:ext>
              </a:extLst>
            </p:cNvPr>
            <p:cNvSpPr>
              <a:spLocks noChangeShapeType="1"/>
            </p:cNvSpPr>
            <p:nvPr/>
          </p:nvSpPr>
          <p:spPr bwMode="auto">
            <a:xfrm>
              <a:off x="217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5" name="Line 27">
              <a:extLst>
                <a:ext uri="{FF2B5EF4-FFF2-40B4-BE49-F238E27FC236}">
                  <a16:creationId xmlns:a16="http://schemas.microsoft.com/office/drawing/2014/main" id="{4A10A695-4316-4763-BD47-9A4316CE012D}"/>
                </a:ext>
              </a:extLst>
            </p:cNvPr>
            <p:cNvSpPr>
              <a:spLocks noChangeShapeType="1"/>
            </p:cNvSpPr>
            <p:nvPr/>
          </p:nvSpPr>
          <p:spPr bwMode="auto">
            <a:xfrm>
              <a:off x="217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Line 28">
              <a:extLst>
                <a:ext uri="{FF2B5EF4-FFF2-40B4-BE49-F238E27FC236}">
                  <a16:creationId xmlns:a16="http://schemas.microsoft.com/office/drawing/2014/main" id="{F9A0DAE7-3D5C-4F83-9F35-08D870C78157}"/>
                </a:ext>
              </a:extLst>
            </p:cNvPr>
            <p:cNvSpPr>
              <a:spLocks noChangeShapeType="1"/>
            </p:cNvSpPr>
            <p:nvPr/>
          </p:nvSpPr>
          <p:spPr bwMode="auto">
            <a:xfrm>
              <a:off x="217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7" name="Line 29">
              <a:extLst>
                <a:ext uri="{FF2B5EF4-FFF2-40B4-BE49-F238E27FC236}">
                  <a16:creationId xmlns:a16="http://schemas.microsoft.com/office/drawing/2014/main" id="{C258CC08-A634-40ED-8791-41D894FCDB12}"/>
                </a:ext>
              </a:extLst>
            </p:cNvPr>
            <p:cNvSpPr>
              <a:spLocks noChangeShapeType="1"/>
            </p:cNvSpPr>
            <p:nvPr/>
          </p:nvSpPr>
          <p:spPr bwMode="auto">
            <a:xfrm>
              <a:off x="252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8" name="Line 30">
              <a:extLst>
                <a:ext uri="{FF2B5EF4-FFF2-40B4-BE49-F238E27FC236}">
                  <a16:creationId xmlns:a16="http://schemas.microsoft.com/office/drawing/2014/main" id="{87BF015E-3798-4A09-9A71-01B9F6107048}"/>
                </a:ext>
              </a:extLst>
            </p:cNvPr>
            <p:cNvSpPr>
              <a:spLocks noChangeShapeType="1"/>
            </p:cNvSpPr>
            <p:nvPr/>
          </p:nvSpPr>
          <p:spPr bwMode="auto">
            <a:xfrm>
              <a:off x="252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Line 31">
              <a:extLst>
                <a:ext uri="{FF2B5EF4-FFF2-40B4-BE49-F238E27FC236}">
                  <a16:creationId xmlns:a16="http://schemas.microsoft.com/office/drawing/2014/main" id="{9088997B-9874-47EA-B62F-4C239F42EAE1}"/>
                </a:ext>
              </a:extLst>
            </p:cNvPr>
            <p:cNvSpPr>
              <a:spLocks noChangeShapeType="1"/>
            </p:cNvSpPr>
            <p:nvPr/>
          </p:nvSpPr>
          <p:spPr bwMode="auto">
            <a:xfrm>
              <a:off x="252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32">
              <a:extLst>
                <a:ext uri="{FF2B5EF4-FFF2-40B4-BE49-F238E27FC236}">
                  <a16:creationId xmlns:a16="http://schemas.microsoft.com/office/drawing/2014/main" id="{06C5E6F4-DC67-483B-B8BD-D9A0BE26A3E5}"/>
                </a:ext>
              </a:extLst>
            </p:cNvPr>
            <p:cNvSpPr>
              <a:spLocks noChangeShapeType="1"/>
            </p:cNvSpPr>
            <p:nvPr/>
          </p:nvSpPr>
          <p:spPr bwMode="auto">
            <a:xfrm>
              <a:off x="252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Line 33">
              <a:extLst>
                <a:ext uri="{FF2B5EF4-FFF2-40B4-BE49-F238E27FC236}">
                  <a16:creationId xmlns:a16="http://schemas.microsoft.com/office/drawing/2014/main" id="{C371780B-4065-451D-9036-6AB9EC856520}"/>
                </a:ext>
              </a:extLst>
            </p:cNvPr>
            <p:cNvSpPr>
              <a:spLocks noChangeShapeType="1"/>
            </p:cNvSpPr>
            <p:nvPr/>
          </p:nvSpPr>
          <p:spPr bwMode="auto">
            <a:xfrm>
              <a:off x="252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Line 34">
              <a:extLst>
                <a:ext uri="{FF2B5EF4-FFF2-40B4-BE49-F238E27FC236}">
                  <a16:creationId xmlns:a16="http://schemas.microsoft.com/office/drawing/2014/main" id="{88042C38-17D4-472B-A370-6A423DC97941}"/>
                </a:ext>
              </a:extLst>
            </p:cNvPr>
            <p:cNvSpPr>
              <a:spLocks noChangeShapeType="1"/>
            </p:cNvSpPr>
            <p:nvPr/>
          </p:nvSpPr>
          <p:spPr bwMode="auto">
            <a:xfrm>
              <a:off x="252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3" name="Line 35">
              <a:extLst>
                <a:ext uri="{FF2B5EF4-FFF2-40B4-BE49-F238E27FC236}">
                  <a16:creationId xmlns:a16="http://schemas.microsoft.com/office/drawing/2014/main" id="{2B6D956F-7C36-4819-A5A9-F22ACAB4D82A}"/>
                </a:ext>
              </a:extLst>
            </p:cNvPr>
            <p:cNvSpPr>
              <a:spLocks noChangeShapeType="1"/>
            </p:cNvSpPr>
            <p:nvPr/>
          </p:nvSpPr>
          <p:spPr bwMode="auto">
            <a:xfrm>
              <a:off x="252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4" name="Line 36">
              <a:extLst>
                <a:ext uri="{FF2B5EF4-FFF2-40B4-BE49-F238E27FC236}">
                  <a16:creationId xmlns:a16="http://schemas.microsoft.com/office/drawing/2014/main" id="{6D45D52E-454F-4F5F-8486-8D6F65670383}"/>
                </a:ext>
              </a:extLst>
            </p:cNvPr>
            <p:cNvSpPr>
              <a:spLocks noChangeShapeType="1"/>
            </p:cNvSpPr>
            <p:nvPr/>
          </p:nvSpPr>
          <p:spPr bwMode="auto">
            <a:xfrm>
              <a:off x="252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5" name="Line 37">
              <a:extLst>
                <a:ext uri="{FF2B5EF4-FFF2-40B4-BE49-F238E27FC236}">
                  <a16:creationId xmlns:a16="http://schemas.microsoft.com/office/drawing/2014/main" id="{F9679396-F5A7-4202-AB3A-3427CB5F4191}"/>
                </a:ext>
              </a:extLst>
            </p:cNvPr>
            <p:cNvSpPr>
              <a:spLocks noChangeShapeType="1"/>
            </p:cNvSpPr>
            <p:nvPr/>
          </p:nvSpPr>
          <p:spPr bwMode="auto">
            <a:xfrm>
              <a:off x="287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Line 38">
              <a:extLst>
                <a:ext uri="{FF2B5EF4-FFF2-40B4-BE49-F238E27FC236}">
                  <a16:creationId xmlns:a16="http://schemas.microsoft.com/office/drawing/2014/main" id="{4D35512D-EECD-49A2-A8B4-1EA43542B42D}"/>
                </a:ext>
              </a:extLst>
            </p:cNvPr>
            <p:cNvSpPr>
              <a:spLocks noChangeShapeType="1"/>
            </p:cNvSpPr>
            <p:nvPr/>
          </p:nvSpPr>
          <p:spPr bwMode="auto">
            <a:xfrm>
              <a:off x="287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7" name="Line 39">
              <a:extLst>
                <a:ext uri="{FF2B5EF4-FFF2-40B4-BE49-F238E27FC236}">
                  <a16:creationId xmlns:a16="http://schemas.microsoft.com/office/drawing/2014/main" id="{E07B982F-8E10-41CC-AA6D-604B2E46D5B4}"/>
                </a:ext>
              </a:extLst>
            </p:cNvPr>
            <p:cNvSpPr>
              <a:spLocks noChangeShapeType="1"/>
            </p:cNvSpPr>
            <p:nvPr/>
          </p:nvSpPr>
          <p:spPr bwMode="auto">
            <a:xfrm>
              <a:off x="287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40">
              <a:extLst>
                <a:ext uri="{FF2B5EF4-FFF2-40B4-BE49-F238E27FC236}">
                  <a16:creationId xmlns:a16="http://schemas.microsoft.com/office/drawing/2014/main" id="{BC114DF5-C2F8-4EC4-B9F1-D20DC1475E44}"/>
                </a:ext>
              </a:extLst>
            </p:cNvPr>
            <p:cNvSpPr>
              <a:spLocks noChangeShapeType="1"/>
            </p:cNvSpPr>
            <p:nvPr/>
          </p:nvSpPr>
          <p:spPr bwMode="auto">
            <a:xfrm>
              <a:off x="287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41">
              <a:extLst>
                <a:ext uri="{FF2B5EF4-FFF2-40B4-BE49-F238E27FC236}">
                  <a16:creationId xmlns:a16="http://schemas.microsoft.com/office/drawing/2014/main" id="{B8E70C35-EAAB-472E-9A0A-FCDA73A9F394}"/>
                </a:ext>
              </a:extLst>
            </p:cNvPr>
            <p:cNvSpPr>
              <a:spLocks noChangeShapeType="1"/>
            </p:cNvSpPr>
            <p:nvPr/>
          </p:nvSpPr>
          <p:spPr bwMode="auto">
            <a:xfrm>
              <a:off x="287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42">
              <a:extLst>
                <a:ext uri="{FF2B5EF4-FFF2-40B4-BE49-F238E27FC236}">
                  <a16:creationId xmlns:a16="http://schemas.microsoft.com/office/drawing/2014/main" id="{2CCF9D65-4255-4AC6-90EC-524950DACD23}"/>
                </a:ext>
              </a:extLst>
            </p:cNvPr>
            <p:cNvSpPr>
              <a:spLocks noChangeShapeType="1"/>
            </p:cNvSpPr>
            <p:nvPr/>
          </p:nvSpPr>
          <p:spPr bwMode="auto">
            <a:xfrm>
              <a:off x="287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Line 43">
              <a:extLst>
                <a:ext uri="{FF2B5EF4-FFF2-40B4-BE49-F238E27FC236}">
                  <a16:creationId xmlns:a16="http://schemas.microsoft.com/office/drawing/2014/main" id="{30F6E10A-71C9-4932-96A4-7C5973E1C17B}"/>
                </a:ext>
              </a:extLst>
            </p:cNvPr>
            <p:cNvSpPr>
              <a:spLocks noChangeShapeType="1"/>
            </p:cNvSpPr>
            <p:nvPr/>
          </p:nvSpPr>
          <p:spPr bwMode="auto">
            <a:xfrm>
              <a:off x="287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2" name="Line 44">
              <a:extLst>
                <a:ext uri="{FF2B5EF4-FFF2-40B4-BE49-F238E27FC236}">
                  <a16:creationId xmlns:a16="http://schemas.microsoft.com/office/drawing/2014/main" id="{4AE89C4D-944C-4B40-AC55-8630A73B23CC}"/>
                </a:ext>
              </a:extLst>
            </p:cNvPr>
            <p:cNvSpPr>
              <a:spLocks noChangeShapeType="1"/>
            </p:cNvSpPr>
            <p:nvPr/>
          </p:nvSpPr>
          <p:spPr bwMode="auto">
            <a:xfrm>
              <a:off x="287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3" name="Line 45">
              <a:extLst>
                <a:ext uri="{FF2B5EF4-FFF2-40B4-BE49-F238E27FC236}">
                  <a16:creationId xmlns:a16="http://schemas.microsoft.com/office/drawing/2014/main" id="{9EA06ABC-064E-4B06-995D-B505C4AE699F}"/>
                </a:ext>
              </a:extLst>
            </p:cNvPr>
            <p:cNvSpPr>
              <a:spLocks noChangeShapeType="1"/>
            </p:cNvSpPr>
            <p:nvPr/>
          </p:nvSpPr>
          <p:spPr bwMode="auto">
            <a:xfrm>
              <a:off x="322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4" name="Line 46">
              <a:extLst>
                <a:ext uri="{FF2B5EF4-FFF2-40B4-BE49-F238E27FC236}">
                  <a16:creationId xmlns:a16="http://schemas.microsoft.com/office/drawing/2014/main" id="{216D3036-414C-44C3-AE9A-C64900751717}"/>
                </a:ext>
              </a:extLst>
            </p:cNvPr>
            <p:cNvSpPr>
              <a:spLocks noChangeShapeType="1"/>
            </p:cNvSpPr>
            <p:nvPr/>
          </p:nvSpPr>
          <p:spPr bwMode="auto">
            <a:xfrm>
              <a:off x="322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5" name="Line 47">
              <a:extLst>
                <a:ext uri="{FF2B5EF4-FFF2-40B4-BE49-F238E27FC236}">
                  <a16:creationId xmlns:a16="http://schemas.microsoft.com/office/drawing/2014/main" id="{D10A32FA-CEB0-4DAC-B505-1C842EAC07FE}"/>
                </a:ext>
              </a:extLst>
            </p:cNvPr>
            <p:cNvSpPr>
              <a:spLocks noChangeShapeType="1"/>
            </p:cNvSpPr>
            <p:nvPr/>
          </p:nvSpPr>
          <p:spPr bwMode="auto">
            <a:xfrm>
              <a:off x="322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6" name="Line 48">
              <a:extLst>
                <a:ext uri="{FF2B5EF4-FFF2-40B4-BE49-F238E27FC236}">
                  <a16:creationId xmlns:a16="http://schemas.microsoft.com/office/drawing/2014/main" id="{2EDB82EE-E4E4-4A9F-9B38-E39E364AD2D7}"/>
                </a:ext>
              </a:extLst>
            </p:cNvPr>
            <p:cNvSpPr>
              <a:spLocks noChangeShapeType="1"/>
            </p:cNvSpPr>
            <p:nvPr/>
          </p:nvSpPr>
          <p:spPr bwMode="auto">
            <a:xfrm>
              <a:off x="322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7" name="Line 49">
              <a:extLst>
                <a:ext uri="{FF2B5EF4-FFF2-40B4-BE49-F238E27FC236}">
                  <a16:creationId xmlns:a16="http://schemas.microsoft.com/office/drawing/2014/main" id="{12FC0202-4BBD-4505-86CB-3F33AD3C1E67}"/>
                </a:ext>
              </a:extLst>
            </p:cNvPr>
            <p:cNvSpPr>
              <a:spLocks noChangeShapeType="1"/>
            </p:cNvSpPr>
            <p:nvPr/>
          </p:nvSpPr>
          <p:spPr bwMode="auto">
            <a:xfrm>
              <a:off x="322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8" name="Line 50">
              <a:extLst>
                <a:ext uri="{FF2B5EF4-FFF2-40B4-BE49-F238E27FC236}">
                  <a16:creationId xmlns:a16="http://schemas.microsoft.com/office/drawing/2014/main" id="{C6B7FBD5-B497-4F38-AF3E-4D4B1743112B}"/>
                </a:ext>
              </a:extLst>
            </p:cNvPr>
            <p:cNvSpPr>
              <a:spLocks noChangeShapeType="1"/>
            </p:cNvSpPr>
            <p:nvPr/>
          </p:nvSpPr>
          <p:spPr bwMode="auto">
            <a:xfrm>
              <a:off x="322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9" name="Line 51">
              <a:extLst>
                <a:ext uri="{FF2B5EF4-FFF2-40B4-BE49-F238E27FC236}">
                  <a16:creationId xmlns:a16="http://schemas.microsoft.com/office/drawing/2014/main" id="{209E1608-BF80-4EBA-833D-BC6CF237E403}"/>
                </a:ext>
              </a:extLst>
            </p:cNvPr>
            <p:cNvSpPr>
              <a:spLocks noChangeShapeType="1"/>
            </p:cNvSpPr>
            <p:nvPr/>
          </p:nvSpPr>
          <p:spPr bwMode="auto">
            <a:xfrm>
              <a:off x="322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0" name="Line 52">
              <a:extLst>
                <a:ext uri="{FF2B5EF4-FFF2-40B4-BE49-F238E27FC236}">
                  <a16:creationId xmlns:a16="http://schemas.microsoft.com/office/drawing/2014/main" id="{6C3C863F-2CD2-4E4A-ACE2-299263EF35E9}"/>
                </a:ext>
              </a:extLst>
            </p:cNvPr>
            <p:cNvSpPr>
              <a:spLocks noChangeShapeType="1"/>
            </p:cNvSpPr>
            <p:nvPr/>
          </p:nvSpPr>
          <p:spPr bwMode="auto">
            <a:xfrm>
              <a:off x="322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1" name="Line 53">
              <a:extLst>
                <a:ext uri="{FF2B5EF4-FFF2-40B4-BE49-F238E27FC236}">
                  <a16:creationId xmlns:a16="http://schemas.microsoft.com/office/drawing/2014/main" id="{59473CE2-3406-4F39-9261-6FE30D2C089D}"/>
                </a:ext>
              </a:extLst>
            </p:cNvPr>
            <p:cNvSpPr>
              <a:spLocks noChangeShapeType="1"/>
            </p:cNvSpPr>
            <p:nvPr/>
          </p:nvSpPr>
          <p:spPr bwMode="auto">
            <a:xfrm>
              <a:off x="356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2" name="Line 54">
              <a:extLst>
                <a:ext uri="{FF2B5EF4-FFF2-40B4-BE49-F238E27FC236}">
                  <a16:creationId xmlns:a16="http://schemas.microsoft.com/office/drawing/2014/main" id="{A331BB7E-0230-49E4-981A-1964F2BC9901}"/>
                </a:ext>
              </a:extLst>
            </p:cNvPr>
            <p:cNvSpPr>
              <a:spLocks noChangeShapeType="1"/>
            </p:cNvSpPr>
            <p:nvPr/>
          </p:nvSpPr>
          <p:spPr bwMode="auto">
            <a:xfrm>
              <a:off x="356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3" name="Line 55">
              <a:extLst>
                <a:ext uri="{FF2B5EF4-FFF2-40B4-BE49-F238E27FC236}">
                  <a16:creationId xmlns:a16="http://schemas.microsoft.com/office/drawing/2014/main" id="{46722F6A-F5B2-4AC2-94B7-00B54C8D67C3}"/>
                </a:ext>
              </a:extLst>
            </p:cNvPr>
            <p:cNvSpPr>
              <a:spLocks noChangeShapeType="1"/>
            </p:cNvSpPr>
            <p:nvPr/>
          </p:nvSpPr>
          <p:spPr bwMode="auto">
            <a:xfrm>
              <a:off x="356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4" name="Line 56">
              <a:extLst>
                <a:ext uri="{FF2B5EF4-FFF2-40B4-BE49-F238E27FC236}">
                  <a16:creationId xmlns:a16="http://schemas.microsoft.com/office/drawing/2014/main" id="{E7C831AA-193C-45CB-8EBD-82CA6C4CC757}"/>
                </a:ext>
              </a:extLst>
            </p:cNvPr>
            <p:cNvSpPr>
              <a:spLocks noChangeShapeType="1"/>
            </p:cNvSpPr>
            <p:nvPr/>
          </p:nvSpPr>
          <p:spPr bwMode="auto">
            <a:xfrm>
              <a:off x="356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5" name="Line 57">
              <a:extLst>
                <a:ext uri="{FF2B5EF4-FFF2-40B4-BE49-F238E27FC236}">
                  <a16:creationId xmlns:a16="http://schemas.microsoft.com/office/drawing/2014/main" id="{CF9D2AC3-720E-4581-934E-326E6A1ED7D0}"/>
                </a:ext>
              </a:extLst>
            </p:cNvPr>
            <p:cNvSpPr>
              <a:spLocks noChangeShapeType="1"/>
            </p:cNvSpPr>
            <p:nvPr/>
          </p:nvSpPr>
          <p:spPr bwMode="auto">
            <a:xfrm>
              <a:off x="356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6" name="Line 58">
              <a:extLst>
                <a:ext uri="{FF2B5EF4-FFF2-40B4-BE49-F238E27FC236}">
                  <a16:creationId xmlns:a16="http://schemas.microsoft.com/office/drawing/2014/main" id="{8CCD06B4-9548-406A-80DA-57AE814B6E26}"/>
                </a:ext>
              </a:extLst>
            </p:cNvPr>
            <p:cNvSpPr>
              <a:spLocks noChangeShapeType="1"/>
            </p:cNvSpPr>
            <p:nvPr/>
          </p:nvSpPr>
          <p:spPr bwMode="auto">
            <a:xfrm>
              <a:off x="356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7" name="Line 59">
              <a:extLst>
                <a:ext uri="{FF2B5EF4-FFF2-40B4-BE49-F238E27FC236}">
                  <a16:creationId xmlns:a16="http://schemas.microsoft.com/office/drawing/2014/main" id="{1F1AD0F8-191C-413B-8CB5-261D13520648}"/>
                </a:ext>
              </a:extLst>
            </p:cNvPr>
            <p:cNvSpPr>
              <a:spLocks noChangeShapeType="1"/>
            </p:cNvSpPr>
            <p:nvPr/>
          </p:nvSpPr>
          <p:spPr bwMode="auto">
            <a:xfrm>
              <a:off x="356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8" name="Line 60">
              <a:extLst>
                <a:ext uri="{FF2B5EF4-FFF2-40B4-BE49-F238E27FC236}">
                  <a16:creationId xmlns:a16="http://schemas.microsoft.com/office/drawing/2014/main" id="{9254383E-2366-4E43-926B-0C09263ECFF7}"/>
                </a:ext>
              </a:extLst>
            </p:cNvPr>
            <p:cNvSpPr>
              <a:spLocks noChangeShapeType="1"/>
            </p:cNvSpPr>
            <p:nvPr/>
          </p:nvSpPr>
          <p:spPr bwMode="auto">
            <a:xfrm>
              <a:off x="356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9" name="Line 61">
              <a:extLst>
                <a:ext uri="{FF2B5EF4-FFF2-40B4-BE49-F238E27FC236}">
                  <a16:creationId xmlns:a16="http://schemas.microsoft.com/office/drawing/2014/main" id="{2A360864-E5E5-4F80-A93F-C0E7482CA60D}"/>
                </a:ext>
              </a:extLst>
            </p:cNvPr>
            <p:cNvSpPr>
              <a:spLocks noChangeShapeType="1"/>
            </p:cNvSpPr>
            <p:nvPr/>
          </p:nvSpPr>
          <p:spPr bwMode="auto">
            <a:xfrm>
              <a:off x="391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0" name="Line 62">
              <a:extLst>
                <a:ext uri="{FF2B5EF4-FFF2-40B4-BE49-F238E27FC236}">
                  <a16:creationId xmlns:a16="http://schemas.microsoft.com/office/drawing/2014/main" id="{B221DD64-8E33-47C7-A74C-515C6C8D538F}"/>
                </a:ext>
              </a:extLst>
            </p:cNvPr>
            <p:cNvSpPr>
              <a:spLocks noChangeShapeType="1"/>
            </p:cNvSpPr>
            <p:nvPr/>
          </p:nvSpPr>
          <p:spPr bwMode="auto">
            <a:xfrm>
              <a:off x="391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1" name="Line 63">
              <a:extLst>
                <a:ext uri="{FF2B5EF4-FFF2-40B4-BE49-F238E27FC236}">
                  <a16:creationId xmlns:a16="http://schemas.microsoft.com/office/drawing/2014/main" id="{C5B62EA6-543C-4426-88FC-D78B6FE677B1}"/>
                </a:ext>
              </a:extLst>
            </p:cNvPr>
            <p:cNvSpPr>
              <a:spLocks noChangeShapeType="1"/>
            </p:cNvSpPr>
            <p:nvPr/>
          </p:nvSpPr>
          <p:spPr bwMode="auto">
            <a:xfrm>
              <a:off x="391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2" name="Line 64">
              <a:extLst>
                <a:ext uri="{FF2B5EF4-FFF2-40B4-BE49-F238E27FC236}">
                  <a16:creationId xmlns:a16="http://schemas.microsoft.com/office/drawing/2014/main" id="{2AFF56E7-119D-4F8F-B951-9A4344F27E6A}"/>
                </a:ext>
              </a:extLst>
            </p:cNvPr>
            <p:cNvSpPr>
              <a:spLocks noChangeShapeType="1"/>
            </p:cNvSpPr>
            <p:nvPr/>
          </p:nvSpPr>
          <p:spPr bwMode="auto">
            <a:xfrm>
              <a:off x="391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3" name="Line 65">
              <a:extLst>
                <a:ext uri="{FF2B5EF4-FFF2-40B4-BE49-F238E27FC236}">
                  <a16:creationId xmlns:a16="http://schemas.microsoft.com/office/drawing/2014/main" id="{4448F52F-D5BD-4522-8945-B1631CBE23C2}"/>
                </a:ext>
              </a:extLst>
            </p:cNvPr>
            <p:cNvSpPr>
              <a:spLocks noChangeShapeType="1"/>
            </p:cNvSpPr>
            <p:nvPr/>
          </p:nvSpPr>
          <p:spPr bwMode="auto">
            <a:xfrm>
              <a:off x="391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4" name="Line 66">
              <a:extLst>
                <a:ext uri="{FF2B5EF4-FFF2-40B4-BE49-F238E27FC236}">
                  <a16:creationId xmlns:a16="http://schemas.microsoft.com/office/drawing/2014/main" id="{1974B058-4792-4271-99FB-DE954667CA13}"/>
                </a:ext>
              </a:extLst>
            </p:cNvPr>
            <p:cNvSpPr>
              <a:spLocks noChangeShapeType="1"/>
            </p:cNvSpPr>
            <p:nvPr/>
          </p:nvSpPr>
          <p:spPr bwMode="auto">
            <a:xfrm>
              <a:off x="391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5" name="Line 67">
              <a:extLst>
                <a:ext uri="{FF2B5EF4-FFF2-40B4-BE49-F238E27FC236}">
                  <a16:creationId xmlns:a16="http://schemas.microsoft.com/office/drawing/2014/main" id="{79F6A019-6FC7-48DA-A0DD-6619A5507723}"/>
                </a:ext>
              </a:extLst>
            </p:cNvPr>
            <p:cNvSpPr>
              <a:spLocks noChangeShapeType="1"/>
            </p:cNvSpPr>
            <p:nvPr/>
          </p:nvSpPr>
          <p:spPr bwMode="auto">
            <a:xfrm>
              <a:off x="391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6" name="Line 68">
              <a:extLst>
                <a:ext uri="{FF2B5EF4-FFF2-40B4-BE49-F238E27FC236}">
                  <a16:creationId xmlns:a16="http://schemas.microsoft.com/office/drawing/2014/main" id="{A91DB528-F370-474D-B14D-B04746BD14E3}"/>
                </a:ext>
              </a:extLst>
            </p:cNvPr>
            <p:cNvSpPr>
              <a:spLocks noChangeShapeType="1"/>
            </p:cNvSpPr>
            <p:nvPr/>
          </p:nvSpPr>
          <p:spPr bwMode="auto">
            <a:xfrm>
              <a:off x="391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7" name="Line 69">
              <a:extLst>
                <a:ext uri="{FF2B5EF4-FFF2-40B4-BE49-F238E27FC236}">
                  <a16:creationId xmlns:a16="http://schemas.microsoft.com/office/drawing/2014/main" id="{578A4657-8443-4732-9AEB-3DF08AC57F2B}"/>
                </a:ext>
              </a:extLst>
            </p:cNvPr>
            <p:cNvSpPr>
              <a:spLocks noChangeShapeType="1"/>
            </p:cNvSpPr>
            <p:nvPr/>
          </p:nvSpPr>
          <p:spPr bwMode="auto">
            <a:xfrm>
              <a:off x="4263"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8" name="Line 70">
              <a:extLst>
                <a:ext uri="{FF2B5EF4-FFF2-40B4-BE49-F238E27FC236}">
                  <a16:creationId xmlns:a16="http://schemas.microsoft.com/office/drawing/2014/main" id="{987BF07C-3D66-423C-99B7-1FD588E59524}"/>
                </a:ext>
              </a:extLst>
            </p:cNvPr>
            <p:cNvSpPr>
              <a:spLocks noChangeShapeType="1"/>
            </p:cNvSpPr>
            <p:nvPr/>
          </p:nvSpPr>
          <p:spPr bwMode="auto">
            <a:xfrm>
              <a:off x="4263"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9" name="Line 71">
              <a:extLst>
                <a:ext uri="{FF2B5EF4-FFF2-40B4-BE49-F238E27FC236}">
                  <a16:creationId xmlns:a16="http://schemas.microsoft.com/office/drawing/2014/main" id="{D34005D2-E3CB-429D-8BA1-ECD900488F73}"/>
                </a:ext>
              </a:extLst>
            </p:cNvPr>
            <p:cNvSpPr>
              <a:spLocks noChangeShapeType="1"/>
            </p:cNvSpPr>
            <p:nvPr/>
          </p:nvSpPr>
          <p:spPr bwMode="auto">
            <a:xfrm>
              <a:off x="4263"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0" name="Line 72">
              <a:extLst>
                <a:ext uri="{FF2B5EF4-FFF2-40B4-BE49-F238E27FC236}">
                  <a16:creationId xmlns:a16="http://schemas.microsoft.com/office/drawing/2014/main" id="{D36AF97A-8490-4DB1-BD88-8EA7A7473B3D}"/>
                </a:ext>
              </a:extLst>
            </p:cNvPr>
            <p:cNvSpPr>
              <a:spLocks noChangeShapeType="1"/>
            </p:cNvSpPr>
            <p:nvPr/>
          </p:nvSpPr>
          <p:spPr bwMode="auto">
            <a:xfrm>
              <a:off x="4263"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1" name="Line 73">
              <a:extLst>
                <a:ext uri="{FF2B5EF4-FFF2-40B4-BE49-F238E27FC236}">
                  <a16:creationId xmlns:a16="http://schemas.microsoft.com/office/drawing/2014/main" id="{C1033686-EDAE-47F8-B663-7DC4792EC61D}"/>
                </a:ext>
              </a:extLst>
            </p:cNvPr>
            <p:cNvSpPr>
              <a:spLocks noChangeShapeType="1"/>
            </p:cNvSpPr>
            <p:nvPr/>
          </p:nvSpPr>
          <p:spPr bwMode="auto">
            <a:xfrm>
              <a:off x="4263"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2" name="Line 74">
              <a:extLst>
                <a:ext uri="{FF2B5EF4-FFF2-40B4-BE49-F238E27FC236}">
                  <a16:creationId xmlns:a16="http://schemas.microsoft.com/office/drawing/2014/main" id="{0BE5AF14-92B8-4FC6-A517-EE67D5631960}"/>
                </a:ext>
              </a:extLst>
            </p:cNvPr>
            <p:cNvSpPr>
              <a:spLocks noChangeShapeType="1"/>
            </p:cNvSpPr>
            <p:nvPr/>
          </p:nvSpPr>
          <p:spPr bwMode="auto">
            <a:xfrm>
              <a:off x="4263"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3" name="Line 75">
              <a:extLst>
                <a:ext uri="{FF2B5EF4-FFF2-40B4-BE49-F238E27FC236}">
                  <a16:creationId xmlns:a16="http://schemas.microsoft.com/office/drawing/2014/main" id="{65752713-C667-484C-AC26-CD40193A8F26}"/>
                </a:ext>
              </a:extLst>
            </p:cNvPr>
            <p:cNvSpPr>
              <a:spLocks noChangeShapeType="1"/>
            </p:cNvSpPr>
            <p:nvPr/>
          </p:nvSpPr>
          <p:spPr bwMode="auto">
            <a:xfrm>
              <a:off x="4263"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4" name="Line 76">
              <a:extLst>
                <a:ext uri="{FF2B5EF4-FFF2-40B4-BE49-F238E27FC236}">
                  <a16:creationId xmlns:a16="http://schemas.microsoft.com/office/drawing/2014/main" id="{808CC493-B55C-4EDC-9432-E2C312C2CBA7}"/>
                </a:ext>
              </a:extLst>
            </p:cNvPr>
            <p:cNvSpPr>
              <a:spLocks noChangeShapeType="1"/>
            </p:cNvSpPr>
            <p:nvPr/>
          </p:nvSpPr>
          <p:spPr bwMode="auto">
            <a:xfrm>
              <a:off x="4263"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5" name="Line 77">
              <a:extLst>
                <a:ext uri="{FF2B5EF4-FFF2-40B4-BE49-F238E27FC236}">
                  <a16:creationId xmlns:a16="http://schemas.microsoft.com/office/drawing/2014/main" id="{73D5C5CE-5077-49C2-A1B2-A8482A963C19}"/>
                </a:ext>
              </a:extLst>
            </p:cNvPr>
            <p:cNvSpPr>
              <a:spLocks noChangeShapeType="1"/>
            </p:cNvSpPr>
            <p:nvPr/>
          </p:nvSpPr>
          <p:spPr bwMode="auto">
            <a:xfrm>
              <a:off x="461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 name="Line 78">
              <a:extLst>
                <a:ext uri="{FF2B5EF4-FFF2-40B4-BE49-F238E27FC236}">
                  <a16:creationId xmlns:a16="http://schemas.microsoft.com/office/drawing/2014/main" id="{F3E3EF9B-96CD-45A7-B388-52D57759E339}"/>
                </a:ext>
              </a:extLst>
            </p:cNvPr>
            <p:cNvSpPr>
              <a:spLocks noChangeShapeType="1"/>
            </p:cNvSpPr>
            <p:nvPr/>
          </p:nvSpPr>
          <p:spPr bwMode="auto">
            <a:xfrm>
              <a:off x="461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 name="Line 79">
              <a:extLst>
                <a:ext uri="{FF2B5EF4-FFF2-40B4-BE49-F238E27FC236}">
                  <a16:creationId xmlns:a16="http://schemas.microsoft.com/office/drawing/2014/main" id="{659AF4C4-D85F-4E47-B2B1-0C7CB18A83FD}"/>
                </a:ext>
              </a:extLst>
            </p:cNvPr>
            <p:cNvSpPr>
              <a:spLocks noChangeShapeType="1"/>
            </p:cNvSpPr>
            <p:nvPr/>
          </p:nvSpPr>
          <p:spPr bwMode="auto">
            <a:xfrm>
              <a:off x="461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 name="Line 80">
              <a:extLst>
                <a:ext uri="{FF2B5EF4-FFF2-40B4-BE49-F238E27FC236}">
                  <a16:creationId xmlns:a16="http://schemas.microsoft.com/office/drawing/2014/main" id="{0ABB5928-565C-4360-8131-F2904F822CE7}"/>
                </a:ext>
              </a:extLst>
            </p:cNvPr>
            <p:cNvSpPr>
              <a:spLocks noChangeShapeType="1"/>
            </p:cNvSpPr>
            <p:nvPr/>
          </p:nvSpPr>
          <p:spPr bwMode="auto">
            <a:xfrm>
              <a:off x="461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 name="Line 81">
              <a:extLst>
                <a:ext uri="{FF2B5EF4-FFF2-40B4-BE49-F238E27FC236}">
                  <a16:creationId xmlns:a16="http://schemas.microsoft.com/office/drawing/2014/main" id="{6D99FD09-B594-46D9-B9A5-1F062F57AB4B}"/>
                </a:ext>
              </a:extLst>
            </p:cNvPr>
            <p:cNvSpPr>
              <a:spLocks noChangeShapeType="1"/>
            </p:cNvSpPr>
            <p:nvPr/>
          </p:nvSpPr>
          <p:spPr bwMode="auto">
            <a:xfrm>
              <a:off x="461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0" name="Line 82">
              <a:extLst>
                <a:ext uri="{FF2B5EF4-FFF2-40B4-BE49-F238E27FC236}">
                  <a16:creationId xmlns:a16="http://schemas.microsoft.com/office/drawing/2014/main" id="{B14DF8C3-3E48-47C2-A146-FF6A22F4C57C}"/>
                </a:ext>
              </a:extLst>
            </p:cNvPr>
            <p:cNvSpPr>
              <a:spLocks noChangeShapeType="1"/>
            </p:cNvSpPr>
            <p:nvPr/>
          </p:nvSpPr>
          <p:spPr bwMode="auto">
            <a:xfrm>
              <a:off x="461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1" name="Line 83">
              <a:extLst>
                <a:ext uri="{FF2B5EF4-FFF2-40B4-BE49-F238E27FC236}">
                  <a16:creationId xmlns:a16="http://schemas.microsoft.com/office/drawing/2014/main" id="{F23D2E1C-3ED0-4B67-BB6B-BA96000565E9}"/>
                </a:ext>
              </a:extLst>
            </p:cNvPr>
            <p:cNvSpPr>
              <a:spLocks noChangeShapeType="1"/>
            </p:cNvSpPr>
            <p:nvPr/>
          </p:nvSpPr>
          <p:spPr bwMode="auto">
            <a:xfrm>
              <a:off x="461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 name="Line 84">
              <a:extLst>
                <a:ext uri="{FF2B5EF4-FFF2-40B4-BE49-F238E27FC236}">
                  <a16:creationId xmlns:a16="http://schemas.microsoft.com/office/drawing/2014/main" id="{33F1DFB4-704E-4CF6-BCBD-BB11638B69F0}"/>
                </a:ext>
              </a:extLst>
            </p:cNvPr>
            <p:cNvSpPr>
              <a:spLocks noChangeShapeType="1"/>
            </p:cNvSpPr>
            <p:nvPr/>
          </p:nvSpPr>
          <p:spPr bwMode="auto">
            <a:xfrm>
              <a:off x="461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 name="Line 85">
              <a:extLst>
                <a:ext uri="{FF2B5EF4-FFF2-40B4-BE49-F238E27FC236}">
                  <a16:creationId xmlns:a16="http://schemas.microsoft.com/office/drawing/2014/main" id="{47BFA4F0-943C-4B85-8DFC-9B3C0E5D048D}"/>
                </a:ext>
              </a:extLst>
            </p:cNvPr>
            <p:cNvSpPr>
              <a:spLocks noChangeShapeType="1"/>
            </p:cNvSpPr>
            <p:nvPr/>
          </p:nvSpPr>
          <p:spPr bwMode="auto">
            <a:xfrm>
              <a:off x="4958"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 name="Line 86">
              <a:extLst>
                <a:ext uri="{FF2B5EF4-FFF2-40B4-BE49-F238E27FC236}">
                  <a16:creationId xmlns:a16="http://schemas.microsoft.com/office/drawing/2014/main" id="{782B4A17-5162-4FCA-B24C-D4CBC6EA2E67}"/>
                </a:ext>
              </a:extLst>
            </p:cNvPr>
            <p:cNvSpPr>
              <a:spLocks noChangeShapeType="1"/>
            </p:cNvSpPr>
            <p:nvPr/>
          </p:nvSpPr>
          <p:spPr bwMode="auto">
            <a:xfrm>
              <a:off x="4958"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 name="Line 87">
              <a:extLst>
                <a:ext uri="{FF2B5EF4-FFF2-40B4-BE49-F238E27FC236}">
                  <a16:creationId xmlns:a16="http://schemas.microsoft.com/office/drawing/2014/main" id="{555E839C-FD61-4BA9-987A-5899F6D7522A}"/>
                </a:ext>
              </a:extLst>
            </p:cNvPr>
            <p:cNvSpPr>
              <a:spLocks noChangeShapeType="1"/>
            </p:cNvSpPr>
            <p:nvPr/>
          </p:nvSpPr>
          <p:spPr bwMode="auto">
            <a:xfrm>
              <a:off x="4958"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6" name="Line 88">
              <a:extLst>
                <a:ext uri="{FF2B5EF4-FFF2-40B4-BE49-F238E27FC236}">
                  <a16:creationId xmlns:a16="http://schemas.microsoft.com/office/drawing/2014/main" id="{E1C0C5A8-E018-4A87-BDB8-B5C209369408}"/>
                </a:ext>
              </a:extLst>
            </p:cNvPr>
            <p:cNvSpPr>
              <a:spLocks noChangeShapeType="1"/>
            </p:cNvSpPr>
            <p:nvPr/>
          </p:nvSpPr>
          <p:spPr bwMode="auto">
            <a:xfrm>
              <a:off x="4958"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7" name="Line 89">
              <a:extLst>
                <a:ext uri="{FF2B5EF4-FFF2-40B4-BE49-F238E27FC236}">
                  <a16:creationId xmlns:a16="http://schemas.microsoft.com/office/drawing/2014/main" id="{74CB7716-4EA5-4726-BE42-0AD98F18DBEA}"/>
                </a:ext>
              </a:extLst>
            </p:cNvPr>
            <p:cNvSpPr>
              <a:spLocks noChangeShapeType="1"/>
            </p:cNvSpPr>
            <p:nvPr/>
          </p:nvSpPr>
          <p:spPr bwMode="auto">
            <a:xfrm>
              <a:off x="4958"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8" name="Line 90">
              <a:extLst>
                <a:ext uri="{FF2B5EF4-FFF2-40B4-BE49-F238E27FC236}">
                  <a16:creationId xmlns:a16="http://schemas.microsoft.com/office/drawing/2014/main" id="{6A0F0C52-1B60-48AC-AB20-D2BE60847914}"/>
                </a:ext>
              </a:extLst>
            </p:cNvPr>
            <p:cNvSpPr>
              <a:spLocks noChangeShapeType="1"/>
            </p:cNvSpPr>
            <p:nvPr/>
          </p:nvSpPr>
          <p:spPr bwMode="auto">
            <a:xfrm>
              <a:off x="4958"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9" name="Line 91">
              <a:extLst>
                <a:ext uri="{FF2B5EF4-FFF2-40B4-BE49-F238E27FC236}">
                  <a16:creationId xmlns:a16="http://schemas.microsoft.com/office/drawing/2014/main" id="{624AA7D9-605F-4122-AC7E-68BC2A19BF8C}"/>
                </a:ext>
              </a:extLst>
            </p:cNvPr>
            <p:cNvSpPr>
              <a:spLocks noChangeShapeType="1"/>
            </p:cNvSpPr>
            <p:nvPr/>
          </p:nvSpPr>
          <p:spPr bwMode="auto">
            <a:xfrm>
              <a:off x="4958"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0" name="Line 92">
              <a:extLst>
                <a:ext uri="{FF2B5EF4-FFF2-40B4-BE49-F238E27FC236}">
                  <a16:creationId xmlns:a16="http://schemas.microsoft.com/office/drawing/2014/main" id="{D2CF2A14-6640-4ADA-A83F-FC666AA40FD4}"/>
                </a:ext>
              </a:extLst>
            </p:cNvPr>
            <p:cNvSpPr>
              <a:spLocks noChangeShapeType="1"/>
            </p:cNvSpPr>
            <p:nvPr/>
          </p:nvSpPr>
          <p:spPr bwMode="auto">
            <a:xfrm>
              <a:off x="4958"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1" name="Line 93">
              <a:extLst>
                <a:ext uri="{FF2B5EF4-FFF2-40B4-BE49-F238E27FC236}">
                  <a16:creationId xmlns:a16="http://schemas.microsoft.com/office/drawing/2014/main" id="{025535E8-F4D5-4C93-9C31-284E10F2E34E}"/>
                </a:ext>
              </a:extLst>
            </p:cNvPr>
            <p:cNvSpPr>
              <a:spLocks noChangeShapeType="1"/>
            </p:cNvSpPr>
            <p:nvPr/>
          </p:nvSpPr>
          <p:spPr bwMode="auto">
            <a:xfrm>
              <a:off x="530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2" name="Line 94">
              <a:extLst>
                <a:ext uri="{FF2B5EF4-FFF2-40B4-BE49-F238E27FC236}">
                  <a16:creationId xmlns:a16="http://schemas.microsoft.com/office/drawing/2014/main" id="{3F5D6C0C-06CB-417D-B153-003712AE1340}"/>
                </a:ext>
              </a:extLst>
            </p:cNvPr>
            <p:cNvSpPr>
              <a:spLocks noChangeShapeType="1"/>
            </p:cNvSpPr>
            <p:nvPr/>
          </p:nvSpPr>
          <p:spPr bwMode="auto">
            <a:xfrm>
              <a:off x="530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3" name="Line 95">
              <a:extLst>
                <a:ext uri="{FF2B5EF4-FFF2-40B4-BE49-F238E27FC236}">
                  <a16:creationId xmlns:a16="http://schemas.microsoft.com/office/drawing/2014/main" id="{D49D5C4D-0B72-4AFF-8EE3-4C4F7E0F1A8B}"/>
                </a:ext>
              </a:extLst>
            </p:cNvPr>
            <p:cNvSpPr>
              <a:spLocks noChangeShapeType="1"/>
            </p:cNvSpPr>
            <p:nvPr/>
          </p:nvSpPr>
          <p:spPr bwMode="auto">
            <a:xfrm>
              <a:off x="530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4" name="Line 96">
              <a:extLst>
                <a:ext uri="{FF2B5EF4-FFF2-40B4-BE49-F238E27FC236}">
                  <a16:creationId xmlns:a16="http://schemas.microsoft.com/office/drawing/2014/main" id="{11AAF348-0C73-4AE8-B772-9D546436FEF1}"/>
                </a:ext>
              </a:extLst>
            </p:cNvPr>
            <p:cNvSpPr>
              <a:spLocks noChangeShapeType="1"/>
            </p:cNvSpPr>
            <p:nvPr/>
          </p:nvSpPr>
          <p:spPr bwMode="auto">
            <a:xfrm>
              <a:off x="530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5" name="Line 97">
              <a:extLst>
                <a:ext uri="{FF2B5EF4-FFF2-40B4-BE49-F238E27FC236}">
                  <a16:creationId xmlns:a16="http://schemas.microsoft.com/office/drawing/2014/main" id="{B2348583-8A40-4675-B2FE-EE1FA2902AE0}"/>
                </a:ext>
              </a:extLst>
            </p:cNvPr>
            <p:cNvSpPr>
              <a:spLocks noChangeShapeType="1"/>
            </p:cNvSpPr>
            <p:nvPr/>
          </p:nvSpPr>
          <p:spPr bwMode="auto">
            <a:xfrm>
              <a:off x="530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6" name="Line 98">
              <a:extLst>
                <a:ext uri="{FF2B5EF4-FFF2-40B4-BE49-F238E27FC236}">
                  <a16:creationId xmlns:a16="http://schemas.microsoft.com/office/drawing/2014/main" id="{5E823FF7-9D3F-4A16-BED1-8E66E37A5DB0}"/>
                </a:ext>
              </a:extLst>
            </p:cNvPr>
            <p:cNvSpPr>
              <a:spLocks noChangeShapeType="1"/>
            </p:cNvSpPr>
            <p:nvPr/>
          </p:nvSpPr>
          <p:spPr bwMode="auto">
            <a:xfrm>
              <a:off x="530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7" name="Line 99">
              <a:extLst>
                <a:ext uri="{FF2B5EF4-FFF2-40B4-BE49-F238E27FC236}">
                  <a16:creationId xmlns:a16="http://schemas.microsoft.com/office/drawing/2014/main" id="{A738773C-1728-40BD-B757-8452A57850A0}"/>
                </a:ext>
              </a:extLst>
            </p:cNvPr>
            <p:cNvSpPr>
              <a:spLocks noChangeShapeType="1"/>
            </p:cNvSpPr>
            <p:nvPr/>
          </p:nvSpPr>
          <p:spPr bwMode="auto">
            <a:xfrm>
              <a:off x="530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8" name="Line 100">
              <a:extLst>
                <a:ext uri="{FF2B5EF4-FFF2-40B4-BE49-F238E27FC236}">
                  <a16:creationId xmlns:a16="http://schemas.microsoft.com/office/drawing/2014/main" id="{CF1A1111-2015-49C0-B3FE-75FFF87BA43C}"/>
                </a:ext>
              </a:extLst>
            </p:cNvPr>
            <p:cNvSpPr>
              <a:spLocks noChangeShapeType="1"/>
            </p:cNvSpPr>
            <p:nvPr/>
          </p:nvSpPr>
          <p:spPr bwMode="auto">
            <a:xfrm>
              <a:off x="530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9" name="Freeform 101">
              <a:extLst>
                <a:ext uri="{FF2B5EF4-FFF2-40B4-BE49-F238E27FC236}">
                  <a16:creationId xmlns:a16="http://schemas.microsoft.com/office/drawing/2014/main" id="{AD8D3847-B673-4CBC-B50F-B2C995CE8831}"/>
                </a:ext>
              </a:extLst>
            </p:cNvPr>
            <p:cNvSpPr>
              <a:spLocks/>
            </p:cNvSpPr>
            <p:nvPr/>
          </p:nvSpPr>
          <p:spPr bwMode="auto">
            <a:xfrm>
              <a:off x="1495" y="1986"/>
              <a:ext cx="3824" cy="307"/>
            </a:xfrm>
            <a:custGeom>
              <a:avLst/>
              <a:gdLst>
                <a:gd name="T0" fmla="*/ 0 w 3824"/>
                <a:gd name="T1" fmla="*/ 0 h 307"/>
                <a:gd name="T2" fmla="*/ 174 w 3824"/>
                <a:gd name="T3" fmla="*/ 0 h 307"/>
                <a:gd name="T4" fmla="*/ 174 w 3824"/>
                <a:gd name="T5" fmla="*/ 306 h 307"/>
                <a:gd name="T6" fmla="*/ 347 w 3824"/>
                <a:gd name="T7" fmla="*/ 306 h 307"/>
                <a:gd name="T8" fmla="*/ 521 w 3824"/>
                <a:gd name="T9" fmla="*/ 306 h 307"/>
                <a:gd name="T10" fmla="*/ 521 w 3824"/>
                <a:gd name="T11" fmla="*/ 0 h 307"/>
                <a:gd name="T12" fmla="*/ 869 w 3824"/>
                <a:gd name="T13" fmla="*/ 0 h 307"/>
                <a:gd name="T14" fmla="*/ 869 w 3824"/>
                <a:gd name="T15" fmla="*/ 306 h 307"/>
                <a:gd name="T16" fmla="*/ 1043 w 3824"/>
                <a:gd name="T17" fmla="*/ 306 h 307"/>
                <a:gd name="T18" fmla="*/ 1043 w 3824"/>
                <a:gd name="T19" fmla="*/ 0 h 307"/>
                <a:gd name="T20" fmla="*/ 1216 w 3824"/>
                <a:gd name="T21" fmla="*/ 0 h 307"/>
                <a:gd name="T22" fmla="*/ 1216 w 3824"/>
                <a:gd name="T23" fmla="*/ 306 h 307"/>
                <a:gd name="T24" fmla="*/ 1564 w 3824"/>
                <a:gd name="T25" fmla="*/ 306 h 307"/>
                <a:gd name="T26" fmla="*/ 1564 w 3824"/>
                <a:gd name="T27" fmla="*/ 0 h 307"/>
                <a:gd name="T28" fmla="*/ 1738 w 3824"/>
                <a:gd name="T29" fmla="*/ 0 h 307"/>
                <a:gd name="T30" fmla="*/ 1738 w 3824"/>
                <a:gd name="T31" fmla="*/ 306 h 307"/>
                <a:gd name="T32" fmla="*/ 1912 w 3824"/>
                <a:gd name="T33" fmla="*/ 306 h 307"/>
                <a:gd name="T34" fmla="*/ 1912 w 3824"/>
                <a:gd name="T35" fmla="*/ 0 h 307"/>
                <a:gd name="T36" fmla="*/ 2259 w 3824"/>
                <a:gd name="T37" fmla="*/ 0 h 307"/>
                <a:gd name="T38" fmla="*/ 2259 w 3824"/>
                <a:gd name="T39" fmla="*/ 306 h 307"/>
                <a:gd name="T40" fmla="*/ 2433 w 3824"/>
                <a:gd name="T41" fmla="*/ 306 h 307"/>
                <a:gd name="T42" fmla="*/ 2433 w 3824"/>
                <a:gd name="T43" fmla="*/ 0 h 307"/>
                <a:gd name="T44" fmla="*/ 2607 w 3824"/>
                <a:gd name="T45" fmla="*/ 0 h 307"/>
                <a:gd name="T46" fmla="*/ 2607 w 3824"/>
                <a:gd name="T47" fmla="*/ 306 h 307"/>
                <a:gd name="T48" fmla="*/ 2781 w 3824"/>
                <a:gd name="T49" fmla="*/ 306 h 307"/>
                <a:gd name="T50" fmla="*/ 2781 w 3824"/>
                <a:gd name="T51" fmla="*/ 0 h 307"/>
                <a:gd name="T52" fmla="*/ 2954 w 3824"/>
                <a:gd name="T53" fmla="*/ 0 h 307"/>
                <a:gd name="T54" fmla="*/ 2954 w 3824"/>
                <a:gd name="T55" fmla="*/ 306 h 307"/>
                <a:gd name="T56" fmla="*/ 3302 w 3824"/>
                <a:gd name="T57" fmla="*/ 306 h 307"/>
                <a:gd name="T58" fmla="*/ 3302 w 3824"/>
                <a:gd name="T59" fmla="*/ 0 h 307"/>
                <a:gd name="T60" fmla="*/ 3476 w 3824"/>
                <a:gd name="T61" fmla="*/ 0 h 307"/>
                <a:gd name="T62" fmla="*/ 3476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0" y="0"/>
                  </a:moveTo>
                  <a:lnTo>
                    <a:pt x="174" y="0"/>
                  </a:lnTo>
                  <a:lnTo>
                    <a:pt x="174" y="306"/>
                  </a:lnTo>
                  <a:lnTo>
                    <a:pt x="347" y="306"/>
                  </a:lnTo>
                  <a:lnTo>
                    <a:pt x="521" y="306"/>
                  </a:lnTo>
                  <a:lnTo>
                    <a:pt x="521" y="0"/>
                  </a:lnTo>
                  <a:lnTo>
                    <a:pt x="869" y="0"/>
                  </a:lnTo>
                  <a:lnTo>
                    <a:pt x="869" y="306"/>
                  </a:lnTo>
                  <a:lnTo>
                    <a:pt x="1043" y="306"/>
                  </a:lnTo>
                  <a:lnTo>
                    <a:pt x="1043" y="0"/>
                  </a:lnTo>
                  <a:lnTo>
                    <a:pt x="1216" y="0"/>
                  </a:lnTo>
                  <a:lnTo>
                    <a:pt x="1216" y="306"/>
                  </a:lnTo>
                  <a:lnTo>
                    <a:pt x="1564" y="306"/>
                  </a:lnTo>
                  <a:lnTo>
                    <a:pt x="1564" y="0"/>
                  </a:lnTo>
                  <a:lnTo>
                    <a:pt x="1738" y="0"/>
                  </a:lnTo>
                  <a:lnTo>
                    <a:pt x="1738" y="306"/>
                  </a:lnTo>
                  <a:lnTo>
                    <a:pt x="1912" y="306"/>
                  </a:lnTo>
                  <a:lnTo>
                    <a:pt x="1912" y="0"/>
                  </a:lnTo>
                  <a:lnTo>
                    <a:pt x="2259" y="0"/>
                  </a:lnTo>
                  <a:lnTo>
                    <a:pt x="2259" y="306"/>
                  </a:lnTo>
                  <a:lnTo>
                    <a:pt x="2433" y="306"/>
                  </a:lnTo>
                  <a:lnTo>
                    <a:pt x="2433" y="0"/>
                  </a:lnTo>
                  <a:lnTo>
                    <a:pt x="2607" y="0"/>
                  </a:lnTo>
                  <a:lnTo>
                    <a:pt x="2607" y="306"/>
                  </a:lnTo>
                  <a:lnTo>
                    <a:pt x="2781" y="306"/>
                  </a:lnTo>
                  <a:lnTo>
                    <a:pt x="2781" y="0"/>
                  </a:lnTo>
                  <a:lnTo>
                    <a:pt x="2954" y="0"/>
                  </a:lnTo>
                  <a:lnTo>
                    <a:pt x="2954" y="306"/>
                  </a:lnTo>
                  <a:lnTo>
                    <a:pt x="3302" y="306"/>
                  </a:lnTo>
                  <a:lnTo>
                    <a:pt x="3302" y="0"/>
                  </a:lnTo>
                  <a:lnTo>
                    <a:pt x="3476" y="0"/>
                  </a:lnTo>
                  <a:lnTo>
                    <a:pt x="3476"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30" name="Rectangle 102">
              <a:extLst>
                <a:ext uri="{FF2B5EF4-FFF2-40B4-BE49-F238E27FC236}">
                  <a16:creationId xmlns:a16="http://schemas.microsoft.com/office/drawing/2014/main" id="{3BB6C38C-A9EA-4BC2-95C3-8B706AD7D924}"/>
                </a:ext>
              </a:extLst>
            </p:cNvPr>
            <p:cNvSpPr>
              <a:spLocks noChangeArrowheads="1"/>
            </p:cNvSpPr>
            <p:nvPr/>
          </p:nvSpPr>
          <p:spPr bwMode="auto">
            <a:xfrm>
              <a:off x="385" y="1979"/>
              <a:ext cx="1011"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Manchester</a:t>
              </a:r>
            </a:p>
          </p:txBody>
        </p:sp>
        <p:sp>
          <p:nvSpPr>
            <p:cNvPr id="47231" name="Line 103">
              <a:extLst>
                <a:ext uri="{FF2B5EF4-FFF2-40B4-BE49-F238E27FC236}">
                  <a16:creationId xmlns:a16="http://schemas.microsoft.com/office/drawing/2014/main" id="{6D43B2B8-18D6-4C5E-8B30-131A895F21DB}"/>
                </a:ext>
              </a:extLst>
            </p:cNvPr>
            <p:cNvSpPr>
              <a:spLocks noChangeShapeType="1"/>
            </p:cNvSpPr>
            <p:nvPr/>
          </p:nvSpPr>
          <p:spPr bwMode="auto">
            <a:xfrm>
              <a:off x="1495" y="2130"/>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4680" name="Group 104">
            <a:extLst>
              <a:ext uri="{FF2B5EF4-FFF2-40B4-BE49-F238E27FC236}">
                <a16:creationId xmlns:a16="http://schemas.microsoft.com/office/drawing/2014/main" id="{2FE0C723-179D-4632-987C-8D228CE0FDCF}"/>
              </a:ext>
            </a:extLst>
          </p:cNvPr>
          <p:cNvGrpSpPr>
            <a:grpSpLocks/>
          </p:cNvGrpSpPr>
          <p:nvPr/>
        </p:nvGrpSpPr>
        <p:grpSpPr bwMode="auto">
          <a:xfrm>
            <a:off x="2339975" y="3357563"/>
            <a:ext cx="6069013" cy="519112"/>
            <a:chOff x="976" y="255"/>
            <a:chExt cx="3823" cy="327"/>
          </a:xfrm>
        </p:grpSpPr>
        <p:sp>
          <p:nvSpPr>
            <p:cNvPr id="47110" name="Line 105">
              <a:extLst>
                <a:ext uri="{FF2B5EF4-FFF2-40B4-BE49-F238E27FC236}">
                  <a16:creationId xmlns:a16="http://schemas.microsoft.com/office/drawing/2014/main" id="{15B1141A-C5A4-4A2D-B1E5-7B783C5917F0}"/>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Line 106">
              <a:extLst>
                <a:ext uri="{FF2B5EF4-FFF2-40B4-BE49-F238E27FC236}">
                  <a16:creationId xmlns:a16="http://schemas.microsoft.com/office/drawing/2014/main" id="{976635B0-F276-4886-9977-E38EECAFA4E4}"/>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2" name="Line 107">
              <a:extLst>
                <a:ext uri="{FF2B5EF4-FFF2-40B4-BE49-F238E27FC236}">
                  <a16:creationId xmlns:a16="http://schemas.microsoft.com/office/drawing/2014/main" id="{0CE5C967-5B28-47CE-B59B-741EEE8BA11C}"/>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3" name="Line 108">
              <a:extLst>
                <a:ext uri="{FF2B5EF4-FFF2-40B4-BE49-F238E27FC236}">
                  <a16:creationId xmlns:a16="http://schemas.microsoft.com/office/drawing/2014/main" id="{2861F9F0-02E3-4A14-98D1-028EBFC4081E}"/>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4" name="Line 109">
              <a:extLst>
                <a:ext uri="{FF2B5EF4-FFF2-40B4-BE49-F238E27FC236}">
                  <a16:creationId xmlns:a16="http://schemas.microsoft.com/office/drawing/2014/main" id="{6A52EFCA-A04D-475A-96BC-486E7CD8BBF4}"/>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10">
              <a:extLst>
                <a:ext uri="{FF2B5EF4-FFF2-40B4-BE49-F238E27FC236}">
                  <a16:creationId xmlns:a16="http://schemas.microsoft.com/office/drawing/2014/main" id="{2BA04F3E-78F1-46E3-9FE9-958282E29B71}"/>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6" name="Line 111">
              <a:extLst>
                <a:ext uri="{FF2B5EF4-FFF2-40B4-BE49-F238E27FC236}">
                  <a16:creationId xmlns:a16="http://schemas.microsoft.com/office/drawing/2014/main" id="{92041A8F-BF4E-426C-8676-CB8BF9CA32EB}"/>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7" name="Line 112">
              <a:extLst>
                <a:ext uri="{FF2B5EF4-FFF2-40B4-BE49-F238E27FC236}">
                  <a16:creationId xmlns:a16="http://schemas.microsoft.com/office/drawing/2014/main" id="{80AE1A7E-3548-4F62-A6B8-D28E284EC91B}"/>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Line 113">
              <a:extLst>
                <a:ext uri="{FF2B5EF4-FFF2-40B4-BE49-F238E27FC236}">
                  <a16:creationId xmlns:a16="http://schemas.microsoft.com/office/drawing/2014/main" id="{037760BD-5546-44B9-80B2-6954A4471911}"/>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9" name="Line 114">
              <a:extLst>
                <a:ext uri="{FF2B5EF4-FFF2-40B4-BE49-F238E27FC236}">
                  <a16:creationId xmlns:a16="http://schemas.microsoft.com/office/drawing/2014/main" id="{448CAE46-B96C-4ABB-8511-A64841D57709}"/>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0" name="Line 115">
              <a:extLst>
                <a:ext uri="{FF2B5EF4-FFF2-40B4-BE49-F238E27FC236}">
                  <a16:creationId xmlns:a16="http://schemas.microsoft.com/office/drawing/2014/main" id="{D64F4DD9-DC7D-41DE-8F9A-2423E5D78246}"/>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116">
              <a:extLst>
                <a:ext uri="{FF2B5EF4-FFF2-40B4-BE49-F238E27FC236}">
                  <a16:creationId xmlns:a16="http://schemas.microsoft.com/office/drawing/2014/main" id="{81603C18-C3E7-41A7-AC25-BB22E00B6AF2}"/>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Rectangle 117">
              <a:extLst>
                <a:ext uri="{FF2B5EF4-FFF2-40B4-BE49-F238E27FC236}">
                  <a16:creationId xmlns:a16="http://schemas.microsoft.com/office/drawing/2014/main" id="{4F683282-E4E6-447F-993D-260E56742DF7}"/>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3" name="Rectangle 118">
              <a:extLst>
                <a:ext uri="{FF2B5EF4-FFF2-40B4-BE49-F238E27FC236}">
                  <a16:creationId xmlns:a16="http://schemas.microsoft.com/office/drawing/2014/main" id="{118E7731-FAA6-49B4-828E-6F8A1DC24C5C}"/>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4" name="Rectangle 119">
              <a:extLst>
                <a:ext uri="{FF2B5EF4-FFF2-40B4-BE49-F238E27FC236}">
                  <a16:creationId xmlns:a16="http://schemas.microsoft.com/office/drawing/2014/main" id="{AB24160D-E57A-4E88-BB2F-4FBA0550AD19}"/>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5" name="Rectangle 120">
              <a:extLst>
                <a:ext uri="{FF2B5EF4-FFF2-40B4-BE49-F238E27FC236}">
                  <a16:creationId xmlns:a16="http://schemas.microsoft.com/office/drawing/2014/main" id="{0E444D88-C333-4B8B-AFE7-4A8656B1E720}"/>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6" name="Rectangle 121">
              <a:extLst>
                <a:ext uri="{FF2B5EF4-FFF2-40B4-BE49-F238E27FC236}">
                  <a16:creationId xmlns:a16="http://schemas.microsoft.com/office/drawing/2014/main" id="{23986B91-11DB-40C3-8C8F-078614CF9A34}"/>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7" name="Rectangle 122">
              <a:extLst>
                <a:ext uri="{FF2B5EF4-FFF2-40B4-BE49-F238E27FC236}">
                  <a16:creationId xmlns:a16="http://schemas.microsoft.com/office/drawing/2014/main" id="{DC7DE4BB-62F9-4FE6-A5EB-59866F16FD6B}"/>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8" name="Rectangle 123">
              <a:extLst>
                <a:ext uri="{FF2B5EF4-FFF2-40B4-BE49-F238E27FC236}">
                  <a16:creationId xmlns:a16="http://schemas.microsoft.com/office/drawing/2014/main" id="{F1EBD240-FABC-469F-B7C9-97B6B2643ECC}"/>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9" name="Rectangle 124">
              <a:extLst>
                <a:ext uri="{FF2B5EF4-FFF2-40B4-BE49-F238E27FC236}">
                  <a16:creationId xmlns:a16="http://schemas.microsoft.com/office/drawing/2014/main" id="{E88173A2-2366-4D93-BBC8-21FC2D8B5CBA}"/>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30" name="Rectangle 125">
              <a:extLst>
                <a:ext uri="{FF2B5EF4-FFF2-40B4-BE49-F238E27FC236}">
                  <a16:creationId xmlns:a16="http://schemas.microsoft.com/office/drawing/2014/main" id="{ACA377F6-49AB-4EAC-9402-016DB7C4502D}"/>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31" name="Rectangle 126">
              <a:extLst>
                <a:ext uri="{FF2B5EF4-FFF2-40B4-BE49-F238E27FC236}">
                  <a16:creationId xmlns:a16="http://schemas.microsoft.com/office/drawing/2014/main" id="{A7FED75F-6AC7-45B4-BF79-686D66917A63}"/>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32" name="Rectangle 127">
              <a:extLst>
                <a:ext uri="{FF2B5EF4-FFF2-40B4-BE49-F238E27FC236}">
                  <a16:creationId xmlns:a16="http://schemas.microsoft.com/office/drawing/2014/main" id="{2228539E-C5C1-472A-A564-597BDCA0F4D7}"/>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64680"/>
                                        </p:tgtEl>
                                        <p:attrNameLst>
                                          <p:attrName>style.visibility</p:attrName>
                                        </p:attrNameLst>
                                      </p:cBhvr>
                                      <p:to>
                                        <p:strVal val="visible"/>
                                      </p:to>
                                    </p:set>
                                    <p:animEffect transition="in" filter="wipe(down)">
                                      <p:cBhvr>
                                        <p:cTn id="15" dur="500"/>
                                        <p:tgtEl>
                                          <p:spTgt spid="6646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664580"/>
                                        </p:tgtEl>
                                        <p:attrNameLst>
                                          <p:attrName>style.visibility</p:attrName>
                                        </p:attrNameLst>
                                      </p:cBhvr>
                                      <p:to>
                                        <p:strVal val="visible"/>
                                      </p:to>
                                    </p:set>
                                    <p:animEffect transition="in" filter="wipe(down)">
                                      <p:cBhvr>
                                        <p:cTn id="20" dur="1000"/>
                                        <p:tgtEl>
                                          <p:spTgt spid="66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84F89E5-9971-495F-989D-C5D61EF368C9}"/>
              </a:ext>
            </a:extLst>
          </p:cNvPr>
          <p:cNvSpPr>
            <a:spLocks noGrp="1" noChangeArrowheads="1"/>
          </p:cNvSpPr>
          <p:nvPr>
            <p:ph type="title"/>
          </p:nvPr>
        </p:nvSpPr>
        <p:spPr/>
        <p:txBody>
          <a:bodyPr/>
          <a:lstStyle/>
          <a:p>
            <a:pPr eaLnBrk="1" hangingPunct="1"/>
            <a:r>
              <a:rPr lang="zh-CN" altLang="en-US" dirty="0"/>
              <a:t>三、曼彻斯特编码</a:t>
            </a:r>
          </a:p>
        </p:txBody>
      </p:sp>
      <p:sp>
        <p:nvSpPr>
          <p:cNvPr id="665603" name="Rectangle 3">
            <a:extLst>
              <a:ext uri="{FF2B5EF4-FFF2-40B4-BE49-F238E27FC236}">
                <a16:creationId xmlns:a16="http://schemas.microsoft.com/office/drawing/2014/main" id="{045A2356-8367-499B-B645-A53F4DD219EB}"/>
              </a:ext>
            </a:extLst>
          </p:cNvPr>
          <p:cNvSpPr>
            <a:spLocks noGrp="1" noChangeArrowheads="1"/>
          </p:cNvSpPr>
          <p:nvPr>
            <p:ph type="body" idx="1"/>
          </p:nvPr>
        </p:nvSpPr>
        <p:spPr>
          <a:xfrm>
            <a:off x="971550" y="1125538"/>
            <a:ext cx="7391400" cy="5268912"/>
          </a:xfrm>
        </p:spPr>
        <p:txBody>
          <a:bodyPr/>
          <a:lstStyle/>
          <a:p>
            <a:pPr eaLnBrk="1" hangingPunct="1"/>
            <a:r>
              <a:rPr lang="zh-CN" altLang="en-US"/>
              <a:t>优点：</a:t>
            </a:r>
          </a:p>
          <a:p>
            <a:pPr lvl="1" eaLnBrk="1" hangingPunct="1"/>
            <a:r>
              <a:rPr lang="zh-CN" altLang="en-US"/>
              <a:t>内部含时钟，收</a:t>
            </a:r>
            <a:r>
              <a:rPr lang="en-US" altLang="zh-CN"/>
              <a:t>/</a:t>
            </a:r>
            <a:r>
              <a:rPr lang="zh-CN" altLang="en-US"/>
              <a:t>发端同步容易。</a:t>
            </a:r>
          </a:p>
          <a:p>
            <a:pPr lvl="1" eaLnBrk="1" hangingPunct="1"/>
            <a:r>
              <a:rPr lang="zh-CN" altLang="en-US"/>
              <a:t>抗干扰能力较强。</a:t>
            </a:r>
          </a:p>
          <a:p>
            <a:pPr eaLnBrk="1" hangingPunct="1"/>
            <a:r>
              <a:rPr lang="zh-CN" altLang="en-US"/>
              <a:t>缺点：</a:t>
            </a:r>
          </a:p>
          <a:p>
            <a:pPr lvl="1" eaLnBrk="1" hangingPunct="1"/>
            <a:r>
              <a:rPr lang="zh-CN" altLang="en-US"/>
              <a:t>编</a:t>
            </a:r>
            <a:r>
              <a:rPr lang="en-US" altLang="zh-CN"/>
              <a:t>/</a:t>
            </a:r>
            <a:r>
              <a:rPr lang="zh-CN" altLang="en-US"/>
              <a:t>译码较复杂。</a:t>
            </a:r>
          </a:p>
          <a:p>
            <a:pPr lvl="1" eaLnBrk="1" hangingPunct="1"/>
            <a:r>
              <a:rPr lang="zh-CN" altLang="en-US"/>
              <a:t>占用更多的信道带宽。即在同样的波特率的情况下，要比非归零编码多占用一信道带宽，或者说编码效率只有</a:t>
            </a:r>
            <a:r>
              <a:rPr lang="en-US" altLang="zh-CN"/>
              <a:t>50%</a:t>
            </a:r>
          </a:p>
          <a:p>
            <a:pPr lvl="1" eaLnBrk="1" hangingPunct="1"/>
            <a:r>
              <a:rPr lang="en-US" altLang="zh-CN"/>
              <a:t>10M</a:t>
            </a:r>
            <a:r>
              <a:rPr lang="zh-CN" altLang="en-US"/>
              <a:t>以太网采用曼彻斯特编码 ，所需信道带宽为</a:t>
            </a:r>
            <a:r>
              <a:rPr lang="en-US" altLang="zh-CN"/>
              <a:t>20M</a:t>
            </a:r>
          </a:p>
          <a:p>
            <a:pPr eaLnBrk="1" hangingPunct="1"/>
            <a:r>
              <a:rPr lang="zh-CN" altLang="en-US"/>
              <a:t>用途</a:t>
            </a:r>
          </a:p>
          <a:p>
            <a:pPr lvl="1" eaLnBrk="1" hangingPunct="1"/>
            <a:r>
              <a:rPr lang="en-US" altLang="zh-CN"/>
              <a:t>802.3</a:t>
            </a:r>
            <a:r>
              <a:rPr lang="zh-CN" altLang="en-US"/>
              <a:t>局域网（以太网）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0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560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72E290-8164-4DD1-BECF-25E9B0AF2F13}"/>
              </a:ext>
            </a:extLst>
          </p:cNvPr>
          <p:cNvSpPr>
            <a:spLocks noGrp="1" noChangeArrowheads="1"/>
          </p:cNvSpPr>
          <p:nvPr>
            <p:ph type="title"/>
          </p:nvPr>
        </p:nvSpPr>
        <p:spPr/>
        <p:txBody>
          <a:bodyPr/>
          <a:lstStyle/>
          <a:p>
            <a:pPr eaLnBrk="1" hangingPunct="1"/>
            <a:r>
              <a:rPr lang="zh-CN" altLang="en-US" dirty="0"/>
              <a:t>四、差分曼彻斯特编码 </a:t>
            </a:r>
          </a:p>
        </p:txBody>
      </p:sp>
      <p:sp>
        <p:nvSpPr>
          <p:cNvPr id="666627" name="Rectangle 3">
            <a:extLst>
              <a:ext uri="{FF2B5EF4-FFF2-40B4-BE49-F238E27FC236}">
                <a16:creationId xmlns:a16="http://schemas.microsoft.com/office/drawing/2014/main" id="{19803D0C-96DD-4147-8EE7-006B8D9DE1D9}"/>
              </a:ext>
            </a:extLst>
          </p:cNvPr>
          <p:cNvSpPr>
            <a:spLocks noGrp="1" noChangeArrowheads="1"/>
          </p:cNvSpPr>
          <p:nvPr>
            <p:ph type="body" idx="1"/>
          </p:nvPr>
        </p:nvSpPr>
        <p:spPr>
          <a:xfrm>
            <a:off x="914400" y="1524000"/>
            <a:ext cx="7391400" cy="1885950"/>
          </a:xfrm>
        </p:spPr>
        <p:txBody>
          <a:bodyPr/>
          <a:lstStyle/>
          <a:p>
            <a:pPr eaLnBrk="1" hangingPunct="1"/>
            <a:r>
              <a:rPr lang="en-US" altLang="zh-CN"/>
              <a:t> </a:t>
            </a:r>
            <a:r>
              <a:rPr lang="zh-CN" altLang="en-US"/>
              <a:t>每一位中间也有一次跳变，但这种跳变仅作为同步信号，不表示数据。</a:t>
            </a:r>
          </a:p>
          <a:p>
            <a:pPr eaLnBrk="1" hangingPunct="1"/>
            <a:r>
              <a:rPr lang="zh-CN" altLang="en-US"/>
              <a:t>数据值通过每位开始时无跳变来表示；有跳变表示“</a:t>
            </a:r>
            <a:r>
              <a:rPr lang="en-US" altLang="zh-CN"/>
              <a:t>0”</a:t>
            </a:r>
            <a:r>
              <a:rPr lang="zh-CN" altLang="en-US"/>
              <a:t>，无跳变表示“</a:t>
            </a:r>
            <a:r>
              <a:rPr lang="en-US" altLang="zh-CN"/>
              <a:t>1”</a:t>
            </a:r>
            <a:r>
              <a:rPr lang="zh-CN" altLang="en-US"/>
              <a:t>。</a:t>
            </a:r>
          </a:p>
        </p:txBody>
      </p:sp>
      <p:grpSp>
        <p:nvGrpSpPr>
          <p:cNvPr id="666629" name="Group 5">
            <a:extLst>
              <a:ext uri="{FF2B5EF4-FFF2-40B4-BE49-F238E27FC236}">
                <a16:creationId xmlns:a16="http://schemas.microsoft.com/office/drawing/2014/main" id="{56D47CC7-7128-420F-BFC6-DB87DEF2C579}"/>
              </a:ext>
            </a:extLst>
          </p:cNvPr>
          <p:cNvGrpSpPr>
            <a:grpSpLocks/>
          </p:cNvGrpSpPr>
          <p:nvPr/>
        </p:nvGrpSpPr>
        <p:grpSpPr bwMode="auto">
          <a:xfrm>
            <a:off x="539750" y="4292600"/>
            <a:ext cx="7924800" cy="1090613"/>
            <a:chOff x="295" y="2831"/>
            <a:chExt cx="4992" cy="687"/>
          </a:xfrm>
        </p:grpSpPr>
        <p:sp>
          <p:nvSpPr>
            <p:cNvPr id="49181" name="Line 6">
              <a:extLst>
                <a:ext uri="{FF2B5EF4-FFF2-40B4-BE49-F238E27FC236}">
                  <a16:creationId xmlns:a16="http://schemas.microsoft.com/office/drawing/2014/main" id="{206F8647-55F1-4EF2-B776-7F98ABA22AC7}"/>
                </a:ext>
              </a:extLst>
            </p:cNvPr>
            <p:cNvSpPr>
              <a:spLocks noChangeShapeType="1"/>
            </p:cNvSpPr>
            <p:nvPr/>
          </p:nvSpPr>
          <p:spPr bwMode="auto">
            <a:xfrm>
              <a:off x="138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Line 7">
              <a:extLst>
                <a:ext uri="{FF2B5EF4-FFF2-40B4-BE49-F238E27FC236}">
                  <a16:creationId xmlns:a16="http://schemas.microsoft.com/office/drawing/2014/main" id="{FEEFAB64-9C5C-4408-A17F-A8EA229EA0DF}"/>
                </a:ext>
              </a:extLst>
            </p:cNvPr>
            <p:cNvSpPr>
              <a:spLocks noChangeShapeType="1"/>
            </p:cNvSpPr>
            <p:nvPr/>
          </p:nvSpPr>
          <p:spPr bwMode="auto">
            <a:xfrm>
              <a:off x="138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Line 8">
              <a:extLst>
                <a:ext uri="{FF2B5EF4-FFF2-40B4-BE49-F238E27FC236}">
                  <a16:creationId xmlns:a16="http://schemas.microsoft.com/office/drawing/2014/main" id="{2718075A-B03C-4619-B779-181AF33F71AC}"/>
                </a:ext>
              </a:extLst>
            </p:cNvPr>
            <p:cNvSpPr>
              <a:spLocks noChangeShapeType="1"/>
            </p:cNvSpPr>
            <p:nvPr/>
          </p:nvSpPr>
          <p:spPr bwMode="auto">
            <a:xfrm>
              <a:off x="138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Line 9">
              <a:extLst>
                <a:ext uri="{FF2B5EF4-FFF2-40B4-BE49-F238E27FC236}">
                  <a16:creationId xmlns:a16="http://schemas.microsoft.com/office/drawing/2014/main" id="{01C079A4-02AF-449F-8DC5-ABAC0DF397EA}"/>
                </a:ext>
              </a:extLst>
            </p:cNvPr>
            <p:cNvSpPr>
              <a:spLocks noChangeShapeType="1"/>
            </p:cNvSpPr>
            <p:nvPr/>
          </p:nvSpPr>
          <p:spPr bwMode="auto">
            <a:xfrm>
              <a:off x="138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Line 10">
              <a:extLst>
                <a:ext uri="{FF2B5EF4-FFF2-40B4-BE49-F238E27FC236}">
                  <a16:creationId xmlns:a16="http://schemas.microsoft.com/office/drawing/2014/main" id="{5A32F941-E95E-4FDF-A5FC-F0FDE4021866}"/>
                </a:ext>
              </a:extLst>
            </p:cNvPr>
            <p:cNvSpPr>
              <a:spLocks noChangeShapeType="1"/>
            </p:cNvSpPr>
            <p:nvPr/>
          </p:nvSpPr>
          <p:spPr bwMode="auto">
            <a:xfrm>
              <a:off x="138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Line 11">
              <a:extLst>
                <a:ext uri="{FF2B5EF4-FFF2-40B4-BE49-F238E27FC236}">
                  <a16:creationId xmlns:a16="http://schemas.microsoft.com/office/drawing/2014/main" id="{75EF7C38-9C66-4D90-9C4A-F7BB748BF0B9}"/>
                </a:ext>
              </a:extLst>
            </p:cNvPr>
            <p:cNvSpPr>
              <a:spLocks noChangeShapeType="1"/>
            </p:cNvSpPr>
            <p:nvPr/>
          </p:nvSpPr>
          <p:spPr bwMode="auto">
            <a:xfrm>
              <a:off x="138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Line 12">
              <a:extLst>
                <a:ext uri="{FF2B5EF4-FFF2-40B4-BE49-F238E27FC236}">
                  <a16:creationId xmlns:a16="http://schemas.microsoft.com/office/drawing/2014/main" id="{B9694C46-80BE-4B62-9468-1C95D04F59C5}"/>
                </a:ext>
              </a:extLst>
            </p:cNvPr>
            <p:cNvSpPr>
              <a:spLocks noChangeShapeType="1"/>
            </p:cNvSpPr>
            <p:nvPr/>
          </p:nvSpPr>
          <p:spPr bwMode="auto">
            <a:xfrm>
              <a:off x="138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13">
              <a:extLst>
                <a:ext uri="{FF2B5EF4-FFF2-40B4-BE49-F238E27FC236}">
                  <a16:creationId xmlns:a16="http://schemas.microsoft.com/office/drawing/2014/main" id="{384DEF8B-2731-4921-AB4E-E676BA2903B2}"/>
                </a:ext>
              </a:extLst>
            </p:cNvPr>
            <p:cNvSpPr>
              <a:spLocks noChangeShapeType="1"/>
            </p:cNvSpPr>
            <p:nvPr/>
          </p:nvSpPr>
          <p:spPr bwMode="auto">
            <a:xfrm>
              <a:off x="138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9" name="Line 14">
              <a:extLst>
                <a:ext uri="{FF2B5EF4-FFF2-40B4-BE49-F238E27FC236}">
                  <a16:creationId xmlns:a16="http://schemas.microsoft.com/office/drawing/2014/main" id="{75C4737A-D240-48A3-BF60-0B5D33CD103F}"/>
                </a:ext>
              </a:extLst>
            </p:cNvPr>
            <p:cNvSpPr>
              <a:spLocks noChangeShapeType="1"/>
            </p:cNvSpPr>
            <p:nvPr/>
          </p:nvSpPr>
          <p:spPr bwMode="auto">
            <a:xfrm>
              <a:off x="138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15">
              <a:extLst>
                <a:ext uri="{FF2B5EF4-FFF2-40B4-BE49-F238E27FC236}">
                  <a16:creationId xmlns:a16="http://schemas.microsoft.com/office/drawing/2014/main" id="{BE4319FB-47C7-40F3-8D1C-7E856DB9783B}"/>
                </a:ext>
              </a:extLst>
            </p:cNvPr>
            <p:cNvSpPr>
              <a:spLocks noChangeShapeType="1"/>
            </p:cNvSpPr>
            <p:nvPr/>
          </p:nvSpPr>
          <p:spPr bwMode="auto">
            <a:xfrm>
              <a:off x="1733"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1" name="Line 16">
              <a:extLst>
                <a:ext uri="{FF2B5EF4-FFF2-40B4-BE49-F238E27FC236}">
                  <a16:creationId xmlns:a16="http://schemas.microsoft.com/office/drawing/2014/main" id="{5620F2DD-C2E4-4085-B4DD-8BA24D1E4C9B}"/>
                </a:ext>
              </a:extLst>
            </p:cNvPr>
            <p:cNvSpPr>
              <a:spLocks noChangeShapeType="1"/>
            </p:cNvSpPr>
            <p:nvPr/>
          </p:nvSpPr>
          <p:spPr bwMode="auto">
            <a:xfrm>
              <a:off x="1733"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Line 17">
              <a:extLst>
                <a:ext uri="{FF2B5EF4-FFF2-40B4-BE49-F238E27FC236}">
                  <a16:creationId xmlns:a16="http://schemas.microsoft.com/office/drawing/2014/main" id="{F1004B59-8E80-4CEC-98CD-DFAAEA7C14BC}"/>
                </a:ext>
              </a:extLst>
            </p:cNvPr>
            <p:cNvSpPr>
              <a:spLocks noChangeShapeType="1"/>
            </p:cNvSpPr>
            <p:nvPr/>
          </p:nvSpPr>
          <p:spPr bwMode="auto">
            <a:xfrm>
              <a:off x="1733"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18">
              <a:extLst>
                <a:ext uri="{FF2B5EF4-FFF2-40B4-BE49-F238E27FC236}">
                  <a16:creationId xmlns:a16="http://schemas.microsoft.com/office/drawing/2014/main" id="{391C8F87-558B-4218-8172-897CF41A9166}"/>
                </a:ext>
              </a:extLst>
            </p:cNvPr>
            <p:cNvSpPr>
              <a:spLocks noChangeShapeType="1"/>
            </p:cNvSpPr>
            <p:nvPr/>
          </p:nvSpPr>
          <p:spPr bwMode="auto">
            <a:xfrm>
              <a:off x="1733"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Line 19">
              <a:extLst>
                <a:ext uri="{FF2B5EF4-FFF2-40B4-BE49-F238E27FC236}">
                  <a16:creationId xmlns:a16="http://schemas.microsoft.com/office/drawing/2014/main" id="{775F8689-B5E3-4B1A-AB30-60F58E45E66E}"/>
                </a:ext>
              </a:extLst>
            </p:cNvPr>
            <p:cNvSpPr>
              <a:spLocks noChangeShapeType="1"/>
            </p:cNvSpPr>
            <p:nvPr/>
          </p:nvSpPr>
          <p:spPr bwMode="auto">
            <a:xfrm>
              <a:off x="1733"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Line 20">
              <a:extLst>
                <a:ext uri="{FF2B5EF4-FFF2-40B4-BE49-F238E27FC236}">
                  <a16:creationId xmlns:a16="http://schemas.microsoft.com/office/drawing/2014/main" id="{3FF8E6FF-F862-46BB-8A25-35D2E894680F}"/>
                </a:ext>
              </a:extLst>
            </p:cNvPr>
            <p:cNvSpPr>
              <a:spLocks noChangeShapeType="1"/>
            </p:cNvSpPr>
            <p:nvPr/>
          </p:nvSpPr>
          <p:spPr bwMode="auto">
            <a:xfrm>
              <a:off x="1733"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Line 21">
              <a:extLst>
                <a:ext uri="{FF2B5EF4-FFF2-40B4-BE49-F238E27FC236}">
                  <a16:creationId xmlns:a16="http://schemas.microsoft.com/office/drawing/2014/main" id="{0FD593BF-24C1-430E-840F-997169BC33F6}"/>
                </a:ext>
              </a:extLst>
            </p:cNvPr>
            <p:cNvSpPr>
              <a:spLocks noChangeShapeType="1"/>
            </p:cNvSpPr>
            <p:nvPr/>
          </p:nvSpPr>
          <p:spPr bwMode="auto">
            <a:xfrm>
              <a:off x="1733"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Line 22">
              <a:extLst>
                <a:ext uri="{FF2B5EF4-FFF2-40B4-BE49-F238E27FC236}">
                  <a16:creationId xmlns:a16="http://schemas.microsoft.com/office/drawing/2014/main" id="{3955A1C8-41AD-484C-A444-7E6B223CCBE9}"/>
                </a:ext>
              </a:extLst>
            </p:cNvPr>
            <p:cNvSpPr>
              <a:spLocks noChangeShapeType="1"/>
            </p:cNvSpPr>
            <p:nvPr/>
          </p:nvSpPr>
          <p:spPr bwMode="auto">
            <a:xfrm>
              <a:off x="1733"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8" name="Line 23">
              <a:extLst>
                <a:ext uri="{FF2B5EF4-FFF2-40B4-BE49-F238E27FC236}">
                  <a16:creationId xmlns:a16="http://schemas.microsoft.com/office/drawing/2014/main" id="{F698C262-1DB6-4EA1-A7FA-25184D545AAA}"/>
                </a:ext>
              </a:extLst>
            </p:cNvPr>
            <p:cNvSpPr>
              <a:spLocks noChangeShapeType="1"/>
            </p:cNvSpPr>
            <p:nvPr/>
          </p:nvSpPr>
          <p:spPr bwMode="auto">
            <a:xfrm>
              <a:off x="1733"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9" name="Line 24">
              <a:extLst>
                <a:ext uri="{FF2B5EF4-FFF2-40B4-BE49-F238E27FC236}">
                  <a16:creationId xmlns:a16="http://schemas.microsoft.com/office/drawing/2014/main" id="{80995BC3-423B-4290-BD13-E74F001390A6}"/>
                </a:ext>
              </a:extLst>
            </p:cNvPr>
            <p:cNvSpPr>
              <a:spLocks noChangeShapeType="1"/>
            </p:cNvSpPr>
            <p:nvPr/>
          </p:nvSpPr>
          <p:spPr bwMode="auto">
            <a:xfrm>
              <a:off x="208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0" name="Line 25">
              <a:extLst>
                <a:ext uri="{FF2B5EF4-FFF2-40B4-BE49-F238E27FC236}">
                  <a16:creationId xmlns:a16="http://schemas.microsoft.com/office/drawing/2014/main" id="{12E86CE5-7229-42B3-9E41-424EA6ED6EC5}"/>
                </a:ext>
              </a:extLst>
            </p:cNvPr>
            <p:cNvSpPr>
              <a:spLocks noChangeShapeType="1"/>
            </p:cNvSpPr>
            <p:nvPr/>
          </p:nvSpPr>
          <p:spPr bwMode="auto">
            <a:xfrm>
              <a:off x="208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1" name="Line 26">
              <a:extLst>
                <a:ext uri="{FF2B5EF4-FFF2-40B4-BE49-F238E27FC236}">
                  <a16:creationId xmlns:a16="http://schemas.microsoft.com/office/drawing/2014/main" id="{EF98B881-FF8D-43F7-A383-3A8349D82B04}"/>
                </a:ext>
              </a:extLst>
            </p:cNvPr>
            <p:cNvSpPr>
              <a:spLocks noChangeShapeType="1"/>
            </p:cNvSpPr>
            <p:nvPr/>
          </p:nvSpPr>
          <p:spPr bwMode="auto">
            <a:xfrm>
              <a:off x="208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Line 27">
              <a:extLst>
                <a:ext uri="{FF2B5EF4-FFF2-40B4-BE49-F238E27FC236}">
                  <a16:creationId xmlns:a16="http://schemas.microsoft.com/office/drawing/2014/main" id="{92640D1B-5EC2-43BA-818F-19291DCE1888}"/>
                </a:ext>
              </a:extLst>
            </p:cNvPr>
            <p:cNvSpPr>
              <a:spLocks noChangeShapeType="1"/>
            </p:cNvSpPr>
            <p:nvPr/>
          </p:nvSpPr>
          <p:spPr bwMode="auto">
            <a:xfrm>
              <a:off x="208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3" name="Line 28">
              <a:extLst>
                <a:ext uri="{FF2B5EF4-FFF2-40B4-BE49-F238E27FC236}">
                  <a16:creationId xmlns:a16="http://schemas.microsoft.com/office/drawing/2014/main" id="{8D54AA89-20F8-4F66-B5D9-6EEC94200235}"/>
                </a:ext>
              </a:extLst>
            </p:cNvPr>
            <p:cNvSpPr>
              <a:spLocks noChangeShapeType="1"/>
            </p:cNvSpPr>
            <p:nvPr/>
          </p:nvSpPr>
          <p:spPr bwMode="auto">
            <a:xfrm>
              <a:off x="208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4" name="Line 29">
              <a:extLst>
                <a:ext uri="{FF2B5EF4-FFF2-40B4-BE49-F238E27FC236}">
                  <a16:creationId xmlns:a16="http://schemas.microsoft.com/office/drawing/2014/main" id="{DB3D2BD4-C20A-4022-861C-5C388477AAEE}"/>
                </a:ext>
              </a:extLst>
            </p:cNvPr>
            <p:cNvSpPr>
              <a:spLocks noChangeShapeType="1"/>
            </p:cNvSpPr>
            <p:nvPr/>
          </p:nvSpPr>
          <p:spPr bwMode="auto">
            <a:xfrm>
              <a:off x="208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30">
              <a:extLst>
                <a:ext uri="{FF2B5EF4-FFF2-40B4-BE49-F238E27FC236}">
                  <a16:creationId xmlns:a16="http://schemas.microsoft.com/office/drawing/2014/main" id="{24765DCC-7FEA-489F-82E0-5121688C5D15}"/>
                </a:ext>
              </a:extLst>
            </p:cNvPr>
            <p:cNvSpPr>
              <a:spLocks noChangeShapeType="1"/>
            </p:cNvSpPr>
            <p:nvPr/>
          </p:nvSpPr>
          <p:spPr bwMode="auto">
            <a:xfrm>
              <a:off x="208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31">
              <a:extLst>
                <a:ext uri="{FF2B5EF4-FFF2-40B4-BE49-F238E27FC236}">
                  <a16:creationId xmlns:a16="http://schemas.microsoft.com/office/drawing/2014/main" id="{3B7F864E-9EB1-4892-BC4E-36A4BC9C5BE4}"/>
                </a:ext>
              </a:extLst>
            </p:cNvPr>
            <p:cNvSpPr>
              <a:spLocks noChangeShapeType="1"/>
            </p:cNvSpPr>
            <p:nvPr/>
          </p:nvSpPr>
          <p:spPr bwMode="auto">
            <a:xfrm>
              <a:off x="208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32">
              <a:extLst>
                <a:ext uri="{FF2B5EF4-FFF2-40B4-BE49-F238E27FC236}">
                  <a16:creationId xmlns:a16="http://schemas.microsoft.com/office/drawing/2014/main" id="{EAE8E164-3D7A-410E-B7EC-1B364625105C}"/>
                </a:ext>
              </a:extLst>
            </p:cNvPr>
            <p:cNvSpPr>
              <a:spLocks noChangeShapeType="1"/>
            </p:cNvSpPr>
            <p:nvPr/>
          </p:nvSpPr>
          <p:spPr bwMode="auto">
            <a:xfrm>
              <a:off x="208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33">
              <a:extLst>
                <a:ext uri="{FF2B5EF4-FFF2-40B4-BE49-F238E27FC236}">
                  <a16:creationId xmlns:a16="http://schemas.microsoft.com/office/drawing/2014/main" id="{863A6B0A-3A08-4384-82E5-D8A6EAAB903E}"/>
                </a:ext>
              </a:extLst>
            </p:cNvPr>
            <p:cNvSpPr>
              <a:spLocks noChangeShapeType="1"/>
            </p:cNvSpPr>
            <p:nvPr/>
          </p:nvSpPr>
          <p:spPr bwMode="auto">
            <a:xfrm>
              <a:off x="242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9" name="Line 34">
              <a:extLst>
                <a:ext uri="{FF2B5EF4-FFF2-40B4-BE49-F238E27FC236}">
                  <a16:creationId xmlns:a16="http://schemas.microsoft.com/office/drawing/2014/main" id="{CD2B136A-8382-4C06-A718-0FF63FB3958B}"/>
                </a:ext>
              </a:extLst>
            </p:cNvPr>
            <p:cNvSpPr>
              <a:spLocks noChangeShapeType="1"/>
            </p:cNvSpPr>
            <p:nvPr/>
          </p:nvSpPr>
          <p:spPr bwMode="auto">
            <a:xfrm>
              <a:off x="242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0" name="Line 35">
              <a:extLst>
                <a:ext uri="{FF2B5EF4-FFF2-40B4-BE49-F238E27FC236}">
                  <a16:creationId xmlns:a16="http://schemas.microsoft.com/office/drawing/2014/main" id="{A79B5438-B537-4567-883B-64B9795A464F}"/>
                </a:ext>
              </a:extLst>
            </p:cNvPr>
            <p:cNvSpPr>
              <a:spLocks noChangeShapeType="1"/>
            </p:cNvSpPr>
            <p:nvPr/>
          </p:nvSpPr>
          <p:spPr bwMode="auto">
            <a:xfrm>
              <a:off x="242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36">
              <a:extLst>
                <a:ext uri="{FF2B5EF4-FFF2-40B4-BE49-F238E27FC236}">
                  <a16:creationId xmlns:a16="http://schemas.microsoft.com/office/drawing/2014/main" id="{8574B4AD-30CD-4B14-8EFE-A5C98C3307D9}"/>
                </a:ext>
              </a:extLst>
            </p:cNvPr>
            <p:cNvSpPr>
              <a:spLocks noChangeShapeType="1"/>
            </p:cNvSpPr>
            <p:nvPr/>
          </p:nvSpPr>
          <p:spPr bwMode="auto">
            <a:xfrm>
              <a:off x="242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Line 37">
              <a:extLst>
                <a:ext uri="{FF2B5EF4-FFF2-40B4-BE49-F238E27FC236}">
                  <a16:creationId xmlns:a16="http://schemas.microsoft.com/office/drawing/2014/main" id="{721B1BEB-31B1-42EF-A09F-E2556A9065B8}"/>
                </a:ext>
              </a:extLst>
            </p:cNvPr>
            <p:cNvSpPr>
              <a:spLocks noChangeShapeType="1"/>
            </p:cNvSpPr>
            <p:nvPr/>
          </p:nvSpPr>
          <p:spPr bwMode="auto">
            <a:xfrm>
              <a:off x="242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3" name="Line 38">
              <a:extLst>
                <a:ext uri="{FF2B5EF4-FFF2-40B4-BE49-F238E27FC236}">
                  <a16:creationId xmlns:a16="http://schemas.microsoft.com/office/drawing/2014/main" id="{2574E94E-23F7-4B13-9B84-D002C683D570}"/>
                </a:ext>
              </a:extLst>
            </p:cNvPr>
            <p:cNvSpPr>
              <a:spLocks noChangeShapeType="1"/>
            </p:cNvSpPr>
            <p:nvPr/>
          </p:nvSpPr>
          <p:spPr bwMode="auto">
            <a:xfrm>
              <a:off x="242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4" name="Line 39">
              <a:extLst>
                <a:ext uri="{FF2B5EF4-FFF2-40B4-BE49-F238E27FC236}">
                  <a16:creationId xmlns:a16="http://schemas.microsoft.com/office/drawing/2014/main" id="{51948780-0FC1-4088-A178-1324DEA0DE5B}"/>
                </a:ext>
              </a:extLst>
            </p:cNvPr>
            <p:cNvSpPr>
              <a:spLocks noChangeShapeType="1"/>
            </p:cNvSpPr>
            <p:nvPr/>
          </p:nvSpPr>
          <p:spPr bwMode="auto">
            <a:xfrm>
              <a:off x="242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5" name="Line 40">
              <a:extLst>
                <a:ext uri="{FF2B5EF4-FFF2-40B4-BE49-F238E27FC236}">
                  <a16:creationId xmlns:a16="http://schemas.microsoft.com/office/drawing/2014/main" id="{CF283DF4-E4D1-45B9-AB03-99B63488C785}"/>
                </a:ext>
              </a:extLst>
            </p:cNvPr>
            <p:cNvSpPr>
              <a:spLocks noChangeShapeType="1"/>
            </p:cNvSpPr>
            <p:nvPr/>
          </p:nvSpPr>
          <p:spPr bwMode="auto">
            <a:xfrm>
              <a:off x="242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6" name="Line 41">
              <a:extLst>
                <a:ext uri="{FF2B5EF4-FFF2-40B4-BE49-F238E27FC236}">
                  <a16:creationId xmlns:a16="http://schemas.microsoft.com/office/drawing/2014/main" id="{A5E53AB3-4996-48C7-AFD1-86CF5C7C167A}"/>
                </a:ext>
              </a:extLst>
            </p:cNvPr>
            <p:cNvSpPr>
              <a:spLocks noChangeShapeType="1"/>
            </p:cNvSpPr>
            <p:nvPr/>
          </p:nvSpPr>
          <p:spPr bwMode="auto">
            <a:xfrm>
              <a:off x="242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7" name="Line 42">
              <a:extLst>
                <a:ext uri="{FF2B5EF4-FFF2-40B4-BE49-F238E27FC236}">
                  <a16:creationId xmlns:a16="http://schemas.microsoft.com/office/drawing/2014/main" id="{2CA2A028-CE52-4B10-AB2C-729CDA053912}"/>
                </a:ext>
              </a:extLst>
            </p:cNvPr>
            <p:cNvSpPr>
              <a:spLocks noChangeShapeType="1"/>
            </p:cNvSpPr>
            <p:nvPr/>
          </p:nvSpPr>
          <p:spPr bwMode="auto">
            <a:xfrm>
              <a:off x="277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8" name="Line 43">
              <a:extLst>
                <a:ext uri="{FF2B5EF4-FFF2-40B4-BE49-F238E27FC236}">
                  <a16:creationId xmlns:a16="http://schemas.microsoft.com/office/drawing/2014/main" id="{0911CCB6-CF71-422A-9661-8DDC45BFA923}"/>
                </a:ext>
              </a:extLst>
            </p:cNvPr>
            <p:cNvSpPr>
              <a:spLocks noChangeShapeType="1"/>
            </p:cNvSpPr>
            <p:nvPr/>
          </p:nvSpPr>
          <p:spPr bwMode="auto">
            <a:xfrm>
              <a:off x="277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9" name="Line 44">
              <a:extLst>
                <a:ext uri="{FF2B5EF4-FFF2-40B4-BE49-F238E27FC236}">
                  <a16:creationId xmlns:a16="http://schemas.microsoft.com/office/drawing/2014/main" id="{6F206326-EF60-484F-8511-7463409F1427}"/>
                </a:ext>
              </a:extLst>
            </p:cNvPr>
            <p:cNvSpPr>
              <a:spLocks noChangeShapeType="1"/>
            </p:cNvSpPr>
            <p:nvPr/>
          </p:nvSpPr>
          <p:spPr bwMode="auto">
            <a:xfrm>
              <a:off x="277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0" name="Line 45">
              <a:extLst>
                <a:ext uri="{FF2B5EF4-FFF2-40B4-BE49-F238E27FC236}">
                  <a16:creationId xmlns:a16="http://schemas.microsoft.com/office/drawing/2014/main" id="{6D586CA7-354F-4E99-A8E9-208E33385A3E}"/>
                </a:ext>
              </a:extLst>
            </p:cNvPr>
            <p:cNvSpPr>
              <a:spLocks noChangeShapeType="1"/>
            </p:cNvSpPr>
            <p:nvPr/>
          </p:nvSpPr>
          <p:spPr bwMode="auto">
            <a:xfrm>
              <a:off x="277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1" name="Line 46">
              <a:extLst>
                <a:ext uri="{FF2B5EF4-FFF2-40B4-BE49-F238E27FC236}">
                  <a16:creationId xmlns:a16="http://schemas.microsoft.com/office/drawing/2014/main" id="{7CAA537A-08D1-4E0B-ABE0-1947128028BF}"/>
                </a:ext>
              </a:extLst>
            </p:cNvPr>
            <p:cNvSpPr>
              <a:spLocks noChangeShapeType="1"/>
            </p:cNvSpPr>
            <p:nvPr/>
          </p:nvSpPr>
          <p:spPr bwMode="auto">
            <a:xfrm>
              <a:off x="277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2" name="Line 47">
              <a:extLst>
                <a:ext uri="{FF2B5EF4-FFF2-40B4-BE49-F238E27FC236}">
                  <a16:creationId xmlns:a16="http://schemas.microsoft.com/office/drawing/2014/main" id="{CCA57942-60BC-4BE0-93A8-D3C662E29DE9}"/>
                </a:ext>
              </a:extLst>
            </p:cNvPr>
            <p:cNvSpPr>
              <a:spLocks noChangeShapeType="1"/>
            </p:cNvSpPr>
            <p:nvPr/>
          </p:nvSpPr>
          <p:spPr bwMode="auto">
            <a:xfrm>
              <a:off x="277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3" name="Line 48">
              <a:extLst>
                <a:ext uri="{FF2B5EF4-FFF2-40B4-BE49-F238E27FC236}">
                  <a16:creationId xmlns:a16="http://schemas.microsoft.com/office/drawing/2014/main" id="{34809560-18A7-4E09-85B8-52346703F02C}"/>
                </a:ext>
              </a:extLst>
            </p:cNvPr>
            <p:cNvSpPr>
              <a:spLocks noChangeShapeType="1"/>
            </p:cNvSpPr>
            <p:nvPr/>
          </p:nvSpPr>
          <p:spPr bwMode="auto">
            <a:xfrm>
              <a:off x="277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4" name="Line 49">
              <a:extLst>
                <a:ext uri="{FF2B5EF4-FFF2-40B4-BE49-F238E27FC236}">
                  <a16:creationId xmlns:a16="http://schemas.microsoft.com/office/drawing/2014/main" id="{DBF3C7FE-97B1-47BE-9AD4-55AF167681BD}"/>
                </a:ext>
              </a:extLst>
            </p:cNvPr>
            <p:cNvSpPr>
              <a:spLocks noChangeShapeType="1"/>
            </p:cNvSpPr>
            <p:nvPr/>
          </p:nvSpPr>
          <p:spPr bwMode="auto">
            <a:xfrm>
              <a:off x="277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5" name="Line 50">
              <a:extLst>
                <a:ext uri="{FF2B5EF4-FFF2-40B4-BE49-F238E27FC236}">
                  <a16:creationId xmlns:a16="http://schemas.microsoft.com/office/drawing/2014/main" id="{A0144CD7-00C3-4590-B7AA-522E6C22E041}"/>
                </a:ext>
              </a:extLst>
            </p:cNvPr>
            <p:cNvSpPr>
              <a:spLocks noChangeShapeType="1"/>
            </p:cNvSpPr>
            <p:nvPr/>
          </p:nvSpPr>
          <p:spPr bwMode="auto">
            <a:xfrm>
              <a:off x="277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6" name="Line 51">
              <a:extLst>
                <a:ext uri="{FF2B5EF4-FFF2-40B4-BE49-F238E27FC236}">
                  <a16:creationId xmlns:a16="http://schemas.microsoft.com/office/drawing/2014/main" id="{1BBA1ECC-A17B-4D4C-85F6-97B4DAD662FE}"/>
                </a:ext>
              </a:extLst>
            </p:cNvPr>
            <p:cNvSpPr>
              <a:spLocks noChangeShapeType="1"/>
            </p:cNvSpPr>
            <p:nvPr/>
          </p:nvSpPr>
          <p:spPr bwMode="auto">
            <a:xfrm>
              <a:off x="312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7" name="Line 52">
              <a:extLst>
                <a:ext uri="{FF2B5EF4-FFF2-40B4-BE49-F238E27FC236}">
                  <a16:creationId xmlns:a16="http://schemas.microsoft.com/office/drawing/2014/main" id="{A9EE291E-5279-4E1B-B539-29F6401B0CD2}"/>
                </a:ext>
              </a:extLst>
            </p:cNvPr>
            <p:cNvSpPr>
              <a:spLocks noChangeShapeType="1"/>
            </p:cNvSpPr>
            <p:nvPr/>
          </p:nvSpPr>
          <p:spPr bwMode="auto">
            <a:xfrm>
              <a:off x="312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8" name="Line 53">
              <a:extLst>
                <a:ext uri="{FF2B5EF4-FFF2-40B4-BE49-F238E27FC236}">
                  <a16:creationId xmlns:a16="http://schemas.microsoft.com/office/drawing/2014/main" id="{C8384284-9FBF-4CAC-866D-71A47EF826D1}"/>
                </a:ext>
              </a:extLst>
            </p:cNvPr>
            <p:cNvSpPr>
              <a:spLocks noChangeShapeType="1"/>
            </p:cNvSpPr>
            <p:nvPr/>
          </p:nvSpPr>
          <p:spPr bwMode="auto">
            <a:xfrm>
              <a:off x="312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9" name="Line 54">
              <a:extLst>
                <a:ext uri="{FF2B5EF4-FFF2-40B4-BE49-F238E27FC236}">
                  <a16:creationId xmlns:a16="http://schemas.microsoft.com/office/drawing/2014/main" id="{BAB0624A-29B2-437E-87E1-B55C621A6112}"/>
                </a:ext>
              </a:extLst>
            </p:cNvPr>
            <p:cNvSpPr>
              <a:spLocks noChangeShapeType="1"/>
            </p:cNvSpPr>
            <p:nvPr/>
          </p:nvSpPr>
          <p:spPr bwMode="auto">
            <a:xfrm>
              <a:off x="312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0" name="Line 55">
              <a:extLst>
                <a:ext uri="{FF2B5EF4-FFF2-40B4-BE49-F238E27FC236}">
                  <a16:creationId xmlns:a16="http://schemas.microsoft.com/office/drawing/2014/main" id="{5DEE75A1-37A8-49FE-8FD1-22DADB7EF4F9}"/>
                </a:ext>
              </a:extLst>
            </p:cNvPr>
            <p:cNvSpPr>
              <a:spLocks noChangeShapeType="1"/>
            </p:cNvSpPr>
            <p:nvPr/>
          </p:nvSpPr>
          <p:spPr bwMode="auto">
            <a:xfrm>
              <a:off x="312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1" name="Line 56">
              <a:extLst>
                <a:ext uri="{FF2B5EF4-FFF2-40B4-BE49-F238E27FC236}">
                  <a16:creationId xmlns:a16="http://schemas.microsoft.com/office/drawing/2014/main" id="{5CEE6508-3D83-4CEA-8393-B99D0AAB282C}"/>
                </a:ext>
              </a:extLst>
            </p:cNvPr>
            <p:cNvSpPr>
              <a:spLocks noChangeShapeType="1"/>
            </p:cNvSpPr>
            <p:nvPr/>
          </p:nvSpPr>
          <p:spPr bwMode="auto">
            <a:xfrm>
              <a:off x="312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2" name="Line 57">
              <a:extLst>
                <a:ext uri="{FF2B5EF4-FFF2-40B4-BE49-F238E27FC236}">
                  <a16:creationId xmlns:a16="http://schemas.microsoft.com/office/drawing/2014/main" id="{15F10CCD-F88D-4C0C-8263-337EF9D5FDF6}"/>
                </a:ext>
              </a:extLst>
            </p:cNvPr>
            <p:cNvSpPr>
              <a:spLocks noChangeShapeType="1"/>
            </p:cNvSpPr>
            <p:nvPr/>
          </p:nvSpPr>
          <p:spPr bwMode="auto">
            <a:xfrm>
              <a:off x="312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3" name="Line 58">
              <a:extLst>
                <a:ext uri="{FF2B5EF4-FFF2-40B4-BE49-F238E27FC236}">
                  <a16:creationId xmlns:a16="http://schemas.microsoft.com/office/drawing/2014/main" id="{08A57B53-6F36-4084-97C1-3B0769175280}"/>
                </a:ext>
              </a:extLst>
            </p:cNvPr>
            <p:cNvSpPr>
              <a:spLocks noChangeShapeType="1"/>
            </p:cNvSpPr>
            <p:nvPr/>
          </p:nvSpPr>
          <p:spPr bwMode="auto">
            <a:xfrm>
              <a:off x="312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4" name="Line 59">
              <a:extLst>
                <a:ext uri="{FF2B5EF4-FFF2-40B4-BE49-F238E27FC236}">
                  <a16:creationId xmlns:a16="http://schemas.microsoft.com/office/drawing/2014/main" id="{B2A41958-5F4A-4876-B9FF-DDEBA37F4AAD}"/>
                </a:ext>
              </a:extLst>
            </p:cNvPr>
            <p:cNvSpPr>
              <a:spLocks noChangeShapeType="1"/>
            </p:cNvSpPr>
            <p:nvPr/>
          </p:nvSpPr>
          <p:spPr bwMode="auto">
            <a:xfrm>
              <a:off x="312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5" name="Line 60">
              <a:extLst>
                <a:ext uri="{FF2B5EF4-FFF2-40B4-BE49-F238E27FC236}">
                  <a16:creationId xmlns:a16="http://schemas.microsoft.com/office/drawing/2014/main" id="{F23DBDFD-5D10-47BC-B35C-A418269B8609}"/>
                </a:ext>
              </a:extLst>
            </p:cNvPr>
            <p:cNvSpPr>
              <a:spLocks noChangeShapeType="1"/>
            </p:cNvSpPr>
            <p:nvPr/>
          </p:nvSpPr>
          <p:spPr bwMode="auto">
            <a:xfrm>
              <a:off x="347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6" name="Line 61">
              <a:extLst>
                <a:ext uri="{FF2B5EF4-FFF2-40B4-BE49-F238E27FC236}">
                  <a16:creationId xmlns:a16="http://schemas.microsoft.com/office/drawing/2014/main" id="{A0CDF1BB-B7B6-4414-AFB6-F87AA6346F38}"/>
                </a:ext>
              </a:extLst>
            </p:cNvPr>
            <p:cNvSpPr>
              <a:spLocks noChangeShapeType="1"/>
            </p:cNvSpPr>
            <p:nvPr/>
          </p:nvSpPr>
          <p:spPr bwMode="auto">
            <a:xfrm>
              <a:off x="347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7" name="Line 62">
              <a:extLst>
                <a:ext uri="{FF2B5EF4-FFF2-40B4-BE49-F238E27FC236}">
                  <a16:creationId xmlns:a16="http://schemas.microsoft.com/office/drawing/2014/main" id="{7CE034E9-132E-4CCE-9A64-998D4D077A73}"/>
                </a:ext>
              </a:extLst>
            </p:cNvPr>
            <p:cNvSpPr>
              <a:spLocks noChangeShapeType="1"/>
            </p:cNvSpPr>
            <p:nvPr/>
          </p:nvSpPr>
          <p:spPr bwMode="auto">
            <a:xfrm>
              <a:off x="347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8" name="Line 63">
              <a:extLst>
                <a:ext uri="{FF2B5EF4-FFF2-40B4-BE49-F238E27FC236}">
                  <a16:creationId xmlns:a16="http://schemas.microsoft.com/office/drawing/2014/main" id="{2076341E-3EA6-4A69-ACA5-ED495015BD92}"/>
                </a:ext>
              </a:extLst>
            </p:cNvPr>
            <p:cNvSpPr>
              <a:spLocks noChangeShapeType="1"/>
            </p:cNvSpPr>
            <p:nvPr/>
          </p:nvSpPr>
          <p:spPr bwMode="auto">
            <a:xfrm>
              <a:off x="347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9" name="Line 64">
              <a:extLst>
                <a:ext uri="{FF2B5EF4-FFF2-40B4-BE49-F238E27FC236}">
                  <a16:creationId xmlns:a16="http://schemas.microsoft.com/office/drawing/2014/main" id="{821498C9-12CE-475D-B6E4-DFA05D278B21}"/>
                </a:ext>
              </a:extLst>
            </p:cNvPr>
            <p:cNvSpPr>
              <a:spLocks noChangeShapeType="1"/>
            </p:cNvSpPr>
            <p:nvPr/>
          </p:nvSpPr>
          <p:spPr bwMode="auto">
            <a:xfrm>
              <a:off x="347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0" name="Line 65">
              <a:extLst>
                <a:ext uri="{FF2B5EF4-FFF2-40B4-BE49-F238E27FC236}">
                  <a16:creationId xmlns:a16="http://schemas.microsoft.com/office/drawing/2014/main" id="{BA7FC568-40B6-4D6F-A8D4-FB8F2DCA22B2}"/>
                </a:ext>
              </a:extLst>
            </p:cNvPr>
            <p:cNvSpPr>
              <a:spLocks noChangeShapeType="1"/>
            </p:cNvSpPr>
            <p:nvPr/>
          </p:nvSpPr>
          <p:spPr bwMode="auto">
            <a:xfrm>
              <a:off x="347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1" name="Line 66">
              <a:extLst>
                <a:ext uri="{FF2B5EF4-FFF2-40B4-BE49-F238E27FC236}">
                  <a16:creationId xmlns:a16="http://schemas.microsoft.com/office/drawing/2014/main" id="{6EBC169D-7C36-4B2B-B74D-C6EF6CD54E73}"/>
                </a:ext>
              </a:extLst>
            </p:cNvPr>
            <p:cNvSpPr>
              <a:spLocks noChangeShapeType="1"/>
            </p:cNvSpPr>
            <p:nvPr/>
          </p:nvSpPr>
          <p:spPr bwMode="auto">
            <a:xfrm>
              <a:off x="347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2" name="Line 67">
              <a:extLst>
                <a:ext uri="{FF2B5EF4-FFF2-40B4-BE49-F238E27FC236}">
                  <a16:creationId xmlns:a16="http://schemas.microsoft.com/office/drawing/2014/main" id="{17B4EEEF-495C-4EA5-94BA-B55092FBD552}"/>
                </a:ext>
              </a:extLst>
            </p:cNvPr>
            <p:cNvSpPr>
              <a:spLocks noChangeShapeType="1"/>
            </p:cNvSpPr>
            <p:nvPr/>
          </p:nvSpPr>
          <p:spPr bwMode="auto">
            <a:xfrm>
              <a:off x="347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3" name="Line 68">
              <a:extLst>
                <a:ext uri="{FF2B5EF4-FFF2-40B4-BE49-F238E27FC236}">
                  <a16:creationId xmlns:a16="http://schemas.microsoft.com/office/drawing/2014/main" id="{B292E207-BC85-4F4E-94FE-4E7F3B785290}"/>
                </a:ext>
              </a:extLst>
            </p:cNvPr>
            <p:cNvSpPr>
              <a:spLocks noChangeShapeType="1"/>
            </p:cNvSpPr>
            <p:nvPr/>
          </p:nvSpPr>
          <p:spPr bwMode="auto">
            <a:xfrm>
              <a:off x="347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4" name="Line 69">
              <a:extLst>
                <a:ext uri="{FF2B5EF4-FFF2-40B4-BE49-F238E27FC236}">
                  <a16:creationId xmlns:a16="http://schemas.microsoft.com/office/drawing/2014/main" id="{EE011246-4C8E-4883-85FA-B8752D5578F0}"/>
                </a:ext>
              </a:extLst>
            </p:cNvPr>
            <p:cNvSpPr>
              <a:spLocks noChangeShapeType="1"/>
            </p:cNvSpPr>
            <p:nvPr/>
          </p:nvSpPr>
          <p:spPr bwMode="auto">
            <a:xfrm>
              <a:off x="381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5" name="Line 70">
              <a:extLst>
                <a:ext uri="{FF2B5EF4-FFF2-40B4-BE49-F238E27FC236}">
                  <a16:creationId xmlns:a16="http://schemas.microsoft.com/office/drawing/2014/main" id="{47EB7E16-2900-49E9-A95C-87B8CF325C9B}"/>
                </a:ext>
              </a:extLst>
            </p:cNvPr>
            <p:cNvSpPr>
              <a:spLocks noChangeShapeType="1"/>
            </p:cNvSpPr>
            <p:nvPr/>
          </p:nvSpPr>
          <p:spPr bwMode="auto">
            <a:xfrm>
              <a:off x="381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6" name="Line 71">
              <a:extLst>
                <a:ext uri="{FF2B5EF4-FFF2-40B4-BE49-F238E27FC236}">
                  <a16:creationId xmlns:a16="http://schemas.microsoft.com/office/drawing/2014/main" id="{9DBC8A12-AF15-4DBC-B46F-E80650DDC8E7}"/>
                </a:ext>
              </a:extLst>
            </p:cNvPr>
            <p:cNvSpPr>
              <a:spLocks noChangeShapeType="1"/>
            </p:cNvSpPr>
            <p:nvPr/>
          </p:nvSpPr>
          <p:spPr bwMode="auto">
            <a:xfrm>
              <a:off x="381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7" name="Line 72">
              <a:extLst>
                <a:ext uri="{FF2B5EF4-FFF2-40B4-BE49-F238E27FC236}">
                  <a16:creationId xmlns:a16="http://schemas.microsoft.com/office/drawing/2014/main" id="{2B6E8E3C-2FB1-4D0F-8049-3C664A999B9B}"/>
                </a:ext>
              </a:extLst>
            </p:cNvPr>
            <p:cNvSpPr>
              <a:spLocks noChangeShapeType="1"/>
            </p:cNvSpPr>
            <p:nvPr/>
          </p:nvSpPr>
          <p:spPr bwMode="auto">
            <a:xfrm>
              <a:off x="381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8" name="Line 73">
              <a:extLst>
                <a:ext uri="{FF2B5EF4-FFF2-40B4-BE49-F238E27FC236}">
                  <a16:creationId xmlns:a16="http://schemas.microsoft.com/office/drawing/2014/main" id="{06B3EF29-F30C-40F5-8A1C-BFB0BA67996D}"/>
                </a:ext>
              </a:extLst>
            </p:cNvPr>
            <p:cNvSpPr>
              <a:spLocks noChangeShapeType="1"/>
            </p:cNvSpPr>
            <p:nvPr/>
          </p:nvSpPr>
          <p:spPr bwMode="auto">
            <a:xfrm>
              <a:off x="381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9" name="Line 74">
              <a:extLst>
                <a:ext uri="{FF2B5EF4-FFF2-40B4-BE49-F238E27FC236}">
                  <a16:creationId xmlns:a16="http://schemas.microsoft.com/office/drawing/2014/main" id="{6F775C4B-FEB9-4417-9B2A-0A4597C12DA5}"/>
                </a:ext>
              </a:extLst>
            </p:cNvPr>
            <p:cNvSpPr>
              <a:spLocks noChangeShapeType="1"/>
            </p:cNvSpPr>
            <p:nvPr/>
          </p:nvSpPr>
          <p:spPr bwMode="auto">
            <a:xfrm>
              <a:off x="381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0" name="Line 75">
              <a:extLst>
                <a:ext uri="{FF2B5EF4-FFF2-40B4-BE49-F238E27FC236}">
                  <a16:creationId xmlns:a16="http://schemas.microsoft.com/office/drawing/2014/main" id="{E835756C-B0B9-448E-93E7-70D88157DF86}"/>
                </a:ext>
              </a:extLst>
            </p:cNvPr>
            <p:cNvSpPr>
              <a:spLocks noChangeShapeType="1"/>
            </p:cNvSpPr>
            <p:nvPr/>
          </p:nvSpPr>
          <p:spPr bwMode="auto">
            <a:xfrm>
              <a:off x="381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1" name="Line 76">
              <a:extLst>
                <a:ext uri="{FF2B5EF4-FFF2-40B4-BE49-F238E27FC236}">
                  <a16:creationId xmlns:a16="http://schemas.microsoft.com/office/drawing/2014/main" id="{D6A6D731-1382-4847-9A39-A03E15519212}"/>
                </a:ext>
              </a:extLst>
            </p:cNvPr>
            <p:cNvSpPr>
              <a:spLocks noChangeShapeType="1"/>
            </p:cNvSpPr>
            <p:nvPr/>
          </p:nvSpPr>
          <p:spPr bwMode="auto">
            <a:xfrm>
              <a:off x="381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2" name="Line 77">
              <a:extLst>
                <a:ext uri="{FF2B5EF4-FFF2-40B4-BE49-F238E27FC236}">
                  <a16:creationId xmlns:a16="http://schemas.microsoft.com/office/drawing/2014/main" id="{FEBDF77D-B265-4469-983F-DEE2D22A8DBB}"/>
                </a:ext>
              </a:extLst>
            </p:cNvPr>
            <p:cNvSpPr>
              <a:spLocks noChangeShapeType="1"/>
            </p:cNvSpPr>
            <p:nvPr/>
          </p:nvSpPr>
          <p:spPr bwMode="auto">
            <a:xfrm>
              <a:off x="381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3" name="Line 78">
              <a:extLst>
                <a:ext uri="{FF2B5EF4-FFF2-40B4-BE49-F238E27FC236}">
                  <a16:creationId xmlns:a16="http://schemas.microsoft.com/office/drawing/2014/main" id="{2BAA5911-EC19-4036-A6D5-A7CC3A8BB3F5}"/>
                </a:ext>
              </a:extLst>
            </p:cNvPr>
            <p:cNvSpPr>
              <a:spLocks noChangeShapeType="1"/>
            </p:cNvSpPr>
            <p:nvPr/>
          </p:nvSpPr>
          <p:spPr bwMode="auto">
            <a:xfrm>
              <a:off x="4167"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4" name="Line 79">
              <a:extLst>
                <a:ext uri="{FF2B5EF4-FFF2-40B4-BE49-F238E27FC236}">
                  <a16:creationId xmlns:a16="http://schemas.microsoft.com/office/drawing/2014/main" id="{FCBCA7A8-978F-47D8-A40D-8228CAC9329A}"/>
                </a:ext>
              </a:extLst>
            </p:cNvPr>
            <p:cNvSpPr>
              <a:spLocks noChangeShapeType="1"/>
            </p:cNvSpPr>
            <p:nvPr/>
          </p:nvSpPr>
          <p:spPr bwMode="auto">
            <a:xfrm>
              <a:off x="4167"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5" name="Line 80">
              <a:extLst>
                <a:ext uri="{FF2B5EF4-FFF2-40B4-BE49-F238E27FC236}">
                  <a16:creationId xmlns:a16="http://schemas.microsoft.com/office/drawing/2014/main" id="{225C0880-2EAF-47A6-935D-27D4E5D28B39}"/>
                </a:ext>
              </a:extLst>
            </p:cNvPr>
            <p:cNvSpPr>
              <a:spLocks noChangeShapeType="1"/>
            </p:cNvSpPr>
            <p:nvPr/>
          </p:nvSpPr>
          <p:spPr bwMode="auto">
            <a:xfrm>
              <a:off x="4167"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6" name="Line 81">
              <a:extLst>
                <a:ext uri="{FF2B5EF4-FFF2-40B4-BE49-F238E27FC236}">
                  <a16:creationId xmlns:a16="http://schemas.microsoft.com/office/drawing/2014/main" id="{73D01F78-24D3-4C9E-8645-C9C616D19ADA}"/>
                </a:ext>
              </a:extLst>
            </p:cNvPr>
            <p:cNvSpPr>
              <a:spLocks noChangeShapeType="1"/>
            </p:cNvSpPr>
            <p:nvPr/>
          </p:nvSpPr>
          <p:spPr bwMode="auto">
            <a:xfrm>
              <a:off x="4167"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7" name="Line 82">
              <a:extLst>
                <a:ext uri="{FF2B5EF4-FFF2-40B4-BE49-F238E27FC236}">
                  <a16:creationId xmlns:a16="http://schemas.microsoft.com/office/drawing/2014/main" id="{EA95F2E3-8B77-4780-997F-818F396C9F83}"/>
                </a:ext>
              </a:extLst>
            </p:cNvPr>
            <p:cNvSpPr>
              <a:spLocks noChangeShapeType="1"/>
            </p:cNvSpPr>
            <p:nvPr/>
          </p:nvSpPr>
          <p:spPr bwMode="auto">
            <a:xfrm>
              <a:off x="4167"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8" name="Line 83">
              <a:extLst>
                <a:ext uri="{FF2B5EF4-FFF2-40B4-BE49-F238E27FC236}">
                  <a16:creationId xmlns:a16="http://schemas.microsoft.com/office/drawing/2014/main" id="{0BF53908-DECE-4862-9047-10C28AA5E539}"/>
                </a:ext>
              </a:extLst>
            </p:cNvPr>
            <p:cNvSpPr>
              <a:spLocks noChangeShapeType="1"/>
            </p:cNvSpPr>
            <p:nvPr/>
          </p:nvSpPr>
          <p:spPr bwMode="auto">
            <a:xfrm>
              <a:off x="4167"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 name="Line 84">
              <a:extLst>
                <a:ext uri="{FF2B5EF4-FFF2-40B4-BE49-F238E27FC236}">
                  <a16:creationId xmlns:a16="http://schemas.microsoft.com/office/drawing/2014/main" id="{79F24655-7660-459F-8CA4-0A3FF40C2151}"/>
                </a:ext>
              </a:extLst>
            </p:cNvPr>
            <p:cNvSpPr>
              <a:spLocks noChangeShapeType="1"/>
            </p:cNvSpPr>
            <p:nvPr/>
          </p:nvSpPr>
          <p:spPr bwMode="auto">
            <a:xfrm>
              <a:off x="4167"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 name="Line 85">
              <a:extLst>
                <a:ext uri="{FF2B5EF4-FFF2-40B4-BE49-F238E27FC236}">
                  <a16:creationId xmlns:a16="http://schemas.microsoft.com/office/drawing/2014/main" id="{04B810D0-0B11-4AF2-BF9C-962776E0750A}"/>
                </a:ext>
              </a:extLst>
            </p:cNvPr>
            <p:cNvSpPr>
              <a:spLocks noChangeShapeType="1"/>
            </p:cNvSpPr>
            <p:nvPr/>
          </p:nvSpPr>
          <p:spPr bwMode="auto">
            <a:xfrm>
              <a:off x="4167"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 name="Line 86">
              <a:extLst>
                <a:ext uri="{FF2B5EF4-FFF2-40B4-BE49-F238E27FC236}">
                  <a16:creationId xmlns:a16="http://schemas.microsoft.com/office/drawing/2014/main" id="{5B88A56F-4742-4265-9871-5097FE1BCFF8}"/>
                </a:ext>
              </a:extLst>
            </p:cNvPr>
            <p:cNvSpPr>
              <a:spLocks noChangeShapeType="1"/>
            </p:cNvSpPr>
            <p:nvPr/>
          </p:nvSpPr>
          <p:spPr bwMode="auto">
            <a:xfrm>
              <a:off x="4167"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2" name="Line 87">
              <a:extLst>
                <a:ext uri="{FF2B5EF4-FFF2-40B4-BE49-F238E27FC236}">
                  <a16:creationId xmlns:a16="http://schemas.microsoft.com/office/drawing/2014/main" id="{0EBCE6E6-818C-49D9-AAFB-E25CDF12EE1F}"/>
                </a:ext>
              </a:extLst>
            </p:cNvPr>
            <p:cNvSpPr>
              <a:spLocks noChangeShapeType="1"/>
            </p:cNvSpPr>
            <p:nvPr/>
          </p:nvSpPr>
          <p:spPr bwMode="auto">
            <a:xfrm>
              <a:off x="451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3" name="Line 88">
              <a:extLst>
                <a:ext uri="{FF2B5EF4-FFF2-40B4-BE49-F238E27FC236}">
                  <a16:creationId xmlns:a16="http://schemas.microsoft.com/office/drawing/2014/main" id="{810CCD27-1BE6-4357-869D-806FCDC84C3F}"/>
                </a:ext>
              </a:extLst>
            </p:cNvPr>
            <p:cNvSpPr>
              <a:spLocks noChangeShapeType="1"/>
            </p:cNvSpPr>
            <p:nvPr/>
          </p:nvSpPr>
          <p:spPr bwMode="auto">
            <a:xfrm>
              <a:off x="451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4" name="Line 89">
              <a:extLst>
                <a:ext uri="{FF2B5EF4-FFF2-40B4-BE49-F238E27FC236}">
                  <a16:creationId xmlns:a16="http://schemas.microsoft.com/office/drawing/2014/main" id="{0D02BE59-30E4-42D3-B709-F690C58D4E98}"/>
                </a:ext>
              </a:extLst>
            </p:cNvPr>
            <p:cNvSpPr>
              <a:spLocks noChangeShapeType="1"/>
            </p:cNvSpPr>
            <p:nvPr/>
          </p:nvSpPr>
          <p:spPr bwMode="auto">
            <a:xfrm>
              <a:off x="451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5" name="Line 90">
              <a:extLst>
                <a:ext uri="{FF2B5EF4-FFF2-40B4-BE49-F238E27FC236}">
                  <a16:creationId xmlns:a16="http://schemas.microsoft.com/office/drawing/2014/main" id="{910CE431-CA89-452E-94FF-DD60998F753E}"/>
                </a:ext>
              </a:extLst>
            </p:cNvPr>
            <p:cNvSpPr>
              <a:spLocks noChangeShapeType="1"/>
            </p:cNvSpPr>
            <p:nvPr/>
          </p:nvSpPr>
          <p:spPr bwMode="auto">
            <a:xfrm>
              <a:off x="451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6" name="Line 91">
              <a:extLst>
                <a:ext uri="{FF2B5EF4-FFF2-40B4-BE49-F238E27FC236}">
                  <a16:creationId xmlns:a16="http://schemas.microsoft.com/office/drawing/2014/main" id="{97590279-3E9C-46EE-8695-4A71AC7BFF85}"/>
                </a:ext>
              </a:extLst>
            </p:cNvPr>
            <p:cNvSpPr>
              <a:spLocks noChangeShapeType="1"/>
            </p:cNvSpPr>
            <p:nvPr/>
          </p:nvSpPr>
          <p:spPr bwMode="auto">
            <a:xfrm>
              <a:off x="451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7" name="Line 92">
              <a:extLst>
                <a:ext uri="{FF2B5EF4-FFF2-40B4-BE49-F238E27FC236}">
                  <a16:creationId xmlns:a16="http://schemas.microsoft.com/office/drawing/2014/main" id="{11B145BD-1398-455C-A184-2FC8832EF45D}"/>
                </a:ext>
              </a:extLst>
            </p:cNvPr>
            <p:cNvSpPr>
              <a:spLocks noChangeShapeType="1"/>
            </p:cNvSpPr>
            <p:nvPr/>
          </p:nvSpPr>
          <p:spPr bwMode="auto">
            <a:xfrm>
              <a:off x="451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8" name="Line 93">
              <a:extLst>
                <a:ext uri="{FF2B5EF4-FFF2-40B4-BE49-F238E27FC236}">
                  <a16:creationId xmlns:a16="http://schemas.microsoft.com/office/drawing/2014/main" id="{FC6D119D-B08B-4DC7-B5DE-6081ADD5BDA2}"/>
                </a:ext>
              </a:extLst>
            </p:cNvPr>
            <p:cNvSpPr>
              <a:spLocks noChangeShapeType="1"/>
            </p:cNvSpPr>
            <p:nvPr/>
          </p:nvSpPr>
          <p:spPr bwMode="auto">
            <a:xfrm>
              <a:off x="451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9" name="Line 94">
              <a:extLst>
                <a:ext uri="{FF2B5EF4-FFF2-40B4-BE49-F238E27FC236}">
                  <a16:creationId xmlns:a16="http://schemas.microsoft.com/office/drawing/2014/main" id="{3A367B94-1C3B-4A00-8465-62B36A0E8737}"/>
                </a:ext>
              </a:extLst>
            </p:cNvPr>
            <p:cNvSpPr>
              <a:spLocks noChangeShapeType="1"/>
            </p:cNvSpPr>
            <p:nvPr/>
          </p:nvSpPr>
          <p:spPr bwMode="auto">
            <a:xfrm>
              <a:off x="451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0" name="Line 95">
              <a:extLst>
                <a:ext uri="{FF2B5EF4-FFF2-40B4-BE49-F238E27FC236}">
                  <a16:creationId xmlns:a16="http://schemas.microsoft.com/office/drawing/2014/main" id="{021FB0E3-59DD-4199-BCE9-A1059975F61F}"/>
                </a:ext>
              </a:extLst>
            </p:cNvPr>
            <p:cNvSpPr>
              <a:spLocks noChangeShapeType="1"/>
            </p:cNvSpPr>
            <p:nvPr/>
          </p:nvSpPr>
          <p:spPr bwMode="auto">
            <a:xfrm>
              <a:off x="451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1" name="Line 96">
              <a:extLst>
                <a:ext uri="{FF2B5EF4-FFF2-40B4-BE49-F238E27FC236}">
                  <a16:creationId xmlns:a16="http://schemas.microsoft.com/office/drawing/2014/main" id="{E6F7622D-7F1E-47B8-941A-E93A3539A31B}"/>
                </a:ext>
              </a:extLst>
            </p:cNvPr>
            <p:cNvSpPr>
              <a:spLocks noChangeShapeType="1"/>
            </p:cNvSpPr>
            <p:nvPr/>
          </p:nvSpPr>
          <p:spPr bwMode="auto">
            <a:xfrm>
              <a:off x="4862"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2" name="Line 97">
              <a:extLst>
                <a:ext uri="{FF2B5EF4-FFF2-40B4-BE49-F238E27FC236}">
                  <a16:creationId xmlns:a16="http://schemas.microsoft.com/office/drawing/2014/main" id="{3A6D1D6D-CDDC-4734-A071-3E310A843396}"/>
                </a:ext>
              </a:extLst>
            </p:cNvPr>
            <p:cNvSpPr>
              <a:spLocks noChangeShapeType="1"/>
            </p:cNvSpPr>
            <p:nvPr/>
          </p:nvSpPr>
          <p:spPr bwMode="auto">
            <a:xfrm>
              <a:off x="4862"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3" name="Line 98">
              <a:extLst>
                <a:ext uri="{FF2B5EF4-FFF2-40B4-BE49-F238E27FC236}">
                  <a16:creationId xmlns:a16="http://schemas.microsoft.com/office/drawing/2014/main" id="{9465098D-4D6A-4F0D-B143-1F97D249F2AB}"/>
                </a:ext>
              </a:extLst>
            </p:cNvPr>
            <p:cNvSpPr>
              <a:spLocks noChangeShapeType="1"/>
            </p:cNvSpPr>
            <p:nvPr/>
          </p:nvSpPr>
          <p:spPr bwMode="auto">
            <a:xfrm>
              <a:off x="4862"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4" name="Line 99">
              <a:extLst>
                <a:ext uri="{FF2B5EF4-FFF2-40B4-BE49-F238E27FC236}">
                  <a16:creationId xmlns:a16="http://schemas.microsoft.com/office/drawing/2014/main" id="{759D29A6-7BDA-4918-A7EC-A6C8DB984AFD}"/>
                </a:ext>
              </a:extLst>
            </p:cNvPr>
            <p:cNvSpPr>
              <a:spLocks noChangeShapeType="1"/>
            </p:cNvSpPr>
            <p:nvPr/>
          </p:nvSpPr>
          <p:spPr bwMode="auto">
            <a:xfrm>
              <a:off x="4862"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5" name="Line 100">
              <a:extLst>
                <a:ext uri="{FF2B5EF4-FFF2-40B4-BE49-F238E27FC236}">
                  <a16:creationId xmlns:a16="http://schemas.microsoft.com/office/drawing/2014/main" id="{DEF3EA72-249C-412E-9962-56D20EFACED3}"/>
                </a:ext>
              </a:extLst>
            </p:cNvPr>
            <p:cNvSpPr>
              <a:spLocks noChangeShapeType="1"/>
            </p:cNvSpPr>
            <p:nvPr/>
          </p:nvSpPr>
          <p:spPr bwMode="auto">
            <a:xfrm>
              <a:off x="4862"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6" name="Line 101">
              <a:extLst>
                <a:ext uri="{FF2B5EF4-FFF2-40B4-BE49-F238E27FC236}">
                  <a16:creationId xmlns:a16="http://schemas.microsoft.com/office/drawing/2014/main" id="{09DFE043-34F6-4F1B-BC32-2D410928CC30}"/>
                </a:ext>
              </a:extLst>
            </p:cNvPr>
            <p:cNvSpPr>
              <a:spLocks noChangeShapeType="1"/>
            </p:cNvSpPr>
            <p:nvPr/>
          </p:nvSpPr>
          <p:spPr bwMode="auto">
            <a:xfrm>
              <a:off x="4862"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7" name="Line 102">
              <a:extLst>
                <a:ext uri="{FF2B5EF4-FFF2-40B4-BE49-F238E27FC236}">
                  <a16:creationId xmlns:a16="http://schemas.microsoft.com/office/drawing/2014/main" id="{A922B832-1411-4D58-BEC5-1F0D1BE2D135}"/>
                </a:ext>
              </a:extLst>
            </p:cNvPr>
            <p:cNvSpPr>
              <a:spLocks noChangeShapeType="1"/>
            </p:cNvSpPr>
            <p:nvPr/>
          </p:nvSpPr>
          <p:spPr bwMode="auto">
            <a:xfrm>
              <a:off x="4862"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8" name="Line 103">
              <a:extLst>
                <a:ext uri="{FF2B5EF4-FFF2-40B4-BE49-F238E27FC236}">
                  <a16:creationId xmlns:a16="http://schemas.microsoft.com/office/drawing/2014/main" id="{B0E69774-7844-41A9-8CFA-40089BB90939}"/>
                </a:ext>
              </a:extLst>
            </p:cNvPr>
            <p:cNvSpPr>
              <a:spLocks noChangeShapeType="1"/>
            </p:cNvSpPr>
            <p:nvPr/>
          </p:nvSpPr>
          <p:spPr bwMode="auto">
            <a:xfrm>
              <a:off x="4862"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9" name="Line 104">
              <a:extLst>
                <a:ext uri="{FF2B5EF4-FFF2-40B4-BE49-F238E27FC236}">
                  <a16:creationId xmlns:a16="http://schemas.microsoft.com/office/drawing/2014/main" id="{3C8D6873-99FB-41CA-AAAD-37D3C418AC69}"/>
                </a:ext>
              </a:extLst>
            </p:cNvPr>
            <p:cNvSpPr>
              <a:spLocks noChangeShapeType="1"/>
            </p:cNvSpPr>
            <p:nvPr/>
          </p:nvSpPr>
          <p:spPr bwMode="auto">
            <a:xfrm>
              <a:off x="4862"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0" name="Line 105">
              <a:extLst>
                <a:ext uri="{FF2B5EF4-FFF2-40B4-BE49-F238E27FC236}">
                  <a16:creationId xmlns:a16="http://schemas.microsoft.com/office/drawing/2014/main" id="{B41076E1-D504-4741-A04F-EDEB3330E344}"/>
                </a:ext>
              </a:extLst>
            </p:cNvPr>
            <p:cNvSpPr>
              <a:spLocks noChangeShapeType="1"/>
            </p:cNvSpPr>
            <p:nvPr/>
          </p:nvSpPr>
          <p:spPr bwMode="auto">
            <a:xfrm>
              <a:off x="520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1" name="Line 106">
              <a:extLst>
                <a:ext uri="{FF2B5EF4-FFF2-40B4-BE49-F238E27FC236}">
                  <a16:creationId xmlns:a16="http://schemas.microsoft.com/office/drawing/2014/main" id="{1598578E-03EE-4EED-B24A-6C5523F3B6AF}"/>
                </a:ext>
              </a:extLst>
            </p:cNvPr>
            <p:cNvSpPr>
              <a:spLocks noChangeShapeType="1"/>
            </p:cNvSpPr>
            <p:nvPr/>
          </p:nvSpPr>
          <p:spPr bwMode="auto">
            <a:xfrm>
              <a:off x="520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2" name="Line 107">
              <a:extLst>
                <a:ext uri="{FF2B5EF4-FFF2-40B4-BE49-F238E27FC236}">
                  <a16:creationId xmlns:a16="http://schemas.microsoft.com/office/drawing/2014/main" id="{215758EC-EADD-438F-A798-A1F52680D822}"/>
                </a:ext>
              </a:extLst>
            </p:cNvPr>
            <p:cNvSpPr>
              <a:spLocks noChangeShapeType="1"/>
            </p:cNvSpPr>
            <p:nvPr/>
          </p:nvSpPr>
          <p:spPr bwMode="auto">
            <a:xfrm>
              <a:off x="520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3" name="Line 108">
              <a:extLst>
                <a:ext uri="{FF2B5EF4-FFF2-40B4-BE49-F238E27FC236}">
                  <a16:creationId xmlns:a16="http://schemas.microsoft.com/office/drawing/2014/main" id="{A97A5353-5262-4ECF-8F67-8B63FB1E6A5B}"/>
                </a:ext>
              </a:extLst>
            </p:cNvPr>
            <p:cNvSpPr>
              <a:spLocks noChangeShapeType="1"/>
            </p:cNvSpPr>
            <p:nvPr/>
          </p:nvSpPr>
          <p:spPr bwMode="auto">
            <a:xfrm>
              <a:off x="520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4" name="Line 109">
              <a:extLst>
                <a:ext uri="{FF2B5EF4-FFF2-40B4-BE49-F238E27FC236}">
                  <a16:creationId xmlns:a16="http://schemas.microsoft.com/office/drawing/2014/main" id="{7F021792-C642-4B7D-9611-013080AE1928}"/>
                </a:ext>
              </a:extLst>
            </p:cNvPr>
            <p:cNvSpPr>
              <a:spLocks noChangeShapeType="1"/>
            </p:cNvSpPr>
            <p:nvPr/>
          </p:nvSpPr>
          <p:spPr bwMode="auto">
            <a:xfrm>
              <a:off x="520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5" name="Line 110">
              <a:extLst>
                <a:ext uri="{FF2B5EF4-FFF2-40B4-BE49-F238E27FC236}">
                  <a16:creationId xmlns:a16="http://schemas.microsoft.com/office/drawing/2014/main" id="{1F613EBE-08C4-47D0-8F93-980BD2CB8A03}"/>
                </a:ext>
              </a:extLst>
            </p:cNvPr>
            <p:cNvSpPr>
              <a:spLocks noChangeShapeType="1"/>
            </p:cNvSpPr>
            <p:nvPr/>
          </p:nvSpPr>
          <p:spPr bwMode="auto">
            <a:xfrm>
              <a:off x="520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6" name="Line 111">
              <a:extLst>
                <a:ext uri="{FF2B5EF4-FFF2-40B4-BE49-F238E27FC236}">
                  <a16:creationId xmlns:a16="http://schemas.microsoft.com/office/drawing/2014/main" id="{5D347D46-70DA-452F-B9D2-6D8949008FB5}"/>
                </a:ext>
              </a:extLst>
            </p:cNvPr>
            <p:cNvSpPr>
              <a:spLocks noChangeShapeType="1"/>
            </p:cNvSpPr>
            <p:nvPr/>
          </p:nvSpPr>
          <p:spPr bwMode="auto">
            <a:xfrm>
              <a:off x="520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7" name="Line 112">
              <a:extLst>
                <a:ext uri="{FF2B5EF4-FFF2-40B4-BE49-F238E27FC236}">
                  <a16:creationId xmlns:a16="http://schemas.microsoft.com/office/drawing/2014/main" id="{BBA412EA-FDDA-490E-B201-8DF99C2E6BA6}"/>
                </a:ext>
              </a:extLst>
            </p:cNvPr>
            <p:cNvSpPr>
              <a:spLocks noChangeShapeType="1"/>
            </p:cNvSpPr>
            <p:nvPr/>
          </p:nvSpPr>
          <p:spPr bwMode="auto">
            <a:xfrm>
              <a:off x="520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8" name="Line 113">
              <a:extLst>
                <a:ext uri="{FF2B5EF4-FFF2-40B4-BE49-F238E27FC236}">
                  <a16:creationId xmlns:a16="http://schemas.microsoft.com/office/drawing/2014/main" id="{F0003DB6-45A7-44FC-A382-F7C901E62B61}"/>
                </a:ext>
              </a:extLst>
            </p:cNvPr>
            <p:cNvSpPr>
              <a:spLocks noChangeShapeType="1"/>
            </p:cNvSpPr>
            <p:nvPr/>
          </p:nvSpPr>
          <p:spPr bwMode="auto">
            <a:xfrm>
              <a:off x="520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9" name="Freeform 114">
              <a:extLst>
                <a:ext uri="{FF2B5EF4-FFF2-40B4-BE49-F238E27FC236}">
                  <a16:creationId xmlns:a16="http://schemas.microsoft.com/office/drawing/2014/main" id="{B3A88606-E1C7-49F3-9043-E45DF8059671}"/>
                </a:ext>
              </a:extLst>
            </p:cNvPr>
            <p:cNvSpPr>
              <a:spLocks/>
            </p:cNvSpPr>
            <p:nvPr/>
          </p:nvSpPr>
          <p:spPr bwMode="auto">
            <a:xfrm>
              <a:off x="1399" y="2993"/>
              <a:ext cx="3824" cy="307"/>
            </a:xfrm>
            <a:custGeom>
              <a:avLst/>
              <a:gdLst>
                <a:gd name="T0" fmla="*/ 12 w 3824"/>
                <a:gd name="T1" fmla="*/ 0 h 307"/>
                <a:gd name="T2" fmla="*/ 0 w 3824"/>
                <a:gd name="T3" fmla="*/ 0 h 307"/>
                <a:gd name="T4" fmla="*/ 174 w 3824"/>
                <a:gd name="T5" fmla="*/ 0 h 307"/>
                <a:gd name="T6" fmla="*/ 174 w 3824"/>
                <a:gd name="T7" fmla="*/ 306 h 307"/>
                <a:gd name="T8" fmla="*/ 521 w 3824"/>
                <a:gd name="T9" fmla="*/ 306 h 307"/>
                <a:gd name="T10" fmla="*/ 521 w 3824"/>
                <a:gd name="T11" fmla="*/ 0 h 307"/>
                <a:gd name="T12" fmla="*/ 695 w 3824"/>
                <a:gd name="T13" fmla="*/ 0 h 307"/>
                <a:gd name="T14" fmla="*/ 695 w 3824"/>
                <a:gd name="T15" fmla="*/ 306 h 307"/>
                <a:gd name="T16" fmla="*/ 869 w 3824"/>
                <a:gd name="T17" fmla="*/ 306 h 307"/>
                <a:gd name="T18" fmla="*/ 869 w 3824"/>
                <a:gd name="T19" fmla="*/ 0 h 307"/>
                <a:gd name="T20" fmla="*/ 1043 w 3824"/>
                <a:gd name="T21" fmla="*/ 0 h 307"/>
                <a:gd name="T22" fmla="*/ 1043 w 3824"/>
                <a:gd name="T23" fmla="*/ 306 h 307"/>
                <a:gd name="T24" fmla="*/ 1216 w 3824"/>
                <a:gd name="T25" fmla="*/ 306 h 307"/>
                <a:gd name="T26" fmla="*/ 1216 w 3824"/>
                <a:gd name="T27" fmla="*/ 0 h 307"/>
                <a:gd name="T28" fmla="*/ 1564 w 3824"/>
                <a:gd name="T29" fmla="*/ 0 h 307"/>
                <a:gd name="T30" fmla="*/ 1564 w 3824"/>
                <a:gd name="T31" fmla="*/ 306 h 307"/>
                <a:gd name="T32" fmla="*/ 1912 w 3824"/>
                <a:gd name="T33" fmla="*/ 306 h 307"/>
                <a:gd name="T34" fmla="*/ 1912 w 3824"/>
                <a:gd name="T35" fmla="*/ 0 h 307"/>
                <a:gd name="T36" fmla="*/ 2085 w 3824"/>
                <a:gd name="T37" fmla="*/ 0 h 307"/>
                <a:gd name="T38" fmla="*/ 2085 w 3824"/>
                <a:gd name="T39" fmla="*/ 306 h 307"/>
                <a:gd name="T40" fmla="*/ 2259 w 3824"/>
                <a:gd name="T41" fmla="*/ 306 h 307"/>
                <a:gd name="T42" fmla="*/ 2259 w 3824"/>
                <a:gd name="T43" fmla="*/ 0 h 307"/>
                <a:gd name="T44" fmla="*/ 2433 w 3824"/>
                <a:gd name="T45" fmla="*/ 0 h 307"/>
                <a:gd name="T46" fmla="*/ 2433 w 3824"/>
                <a:gd name="T47" fmla="*/ 306 h 307"/>
                <a:gd name="T48" fmla="*/ 2607 w 3824"/>
                <a:gd name="T49" fmla="*/ 306 h 307"/>
                <a:gd name="T50" fmla="*/ 2607 w 3824"/>
                <a:gd name="T51" fmla="*/ 0 h 307"/>
                <a:gd name="T52" fmla="*/ 2781 w 3824"/>
                <a:gd name="T53" fmla="*/ 0 h 307"/>
                <a:gd name="T54" fmla="*/ 2781 w 3824"/>
                <a:gd name="T55" fmla="*/ 306 h 307"/>
                <a:gd name="T56" fmla="*/ 2954 w 3824"/>
                <a:gd name="T57" fmla="*/ 306 h 307"/>
                <a:gd name="T58" fmla="*/ 2954 w 3824"/>
                <a:gd name="T59" fmla="*/ 0 h 307"/>
                <a:gd name="T60" fmla="*/ 3302 w 3824"/>
                <a:gd name="T61" fmla="*/ 0 h 307"/>
                <a:gd name="T62" fmla="*/ 3302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12" y="0"/>
                  </a:moveTo>
                  <a:lnTo>
                    <a:pt x="0" y="0"/>
                  </a:lnTo>
                  <a:lnTo>
                    <a:pt x="174" y="0"/>
                  </a:lnTo>
                  <a:lnTo>
                    <a:pt x="174" y="306"/>
                  </a:lnTo>
                  <a:lnTo>
                    <a:pt x="521" y="306"/>
                  </a:lnTo>
                  <a:lnTo>
                    <a:pt x="521" y="0"/>
                  </a:lnTo>
                  <a:lnTo>
                    <a:pt x="695" y="0"/>
                  </a:lnTo>
                  <a:lnTo>
                    <a:pt x="695" y="306"/>
                  </a:lnTo>
                  <a:lnTo>
                    <a:pt x="869" y="306"/>
                  </a:lnTo>
                  <a:lnTo>
                    <a:pt x="869" y="0"/>
                  </a:lnTo>
                  <a:lnTo>
                    <a:pt x="1043" y="0"/>
                  </a:lnTo>
                  <a:lnTo>
                    <a:pt x="1043" y="306"/>
                  </a:lnTo>
                  <a:lnTo>
                    <a:pt x="1216" y="306"/>
                  </a:lnTo>
                  <a:lnTo>
                    <a:pt x="1216" y="0"/>
                  </a:lnTo>
                  <a:lnTo>
                    <a:pt x="1564" y="0"/>
                  </a:lnTo>
                  <a:lnTo>
                    <a:pt x="1564" y="306"/>
                  </a:lnTo>
                  <a:lnTo>
                    <a:pt x="1912" y="306"/>
                  </a:lnTo>
                  <a:lnTo>
                    <a:pt x="1912" y="0"/>
                  </a:lnTo>
                  <a:lnTo>
                    <a:pt x="2085" y="0"/>
                  </a:lnTo>
                  <a:lnTo>
                    <a:pt x="2085" y="306"/>
                  </a:lnTo>
                  <a:lnTo>
                    <a:pt x="2259" y="306"/>
                  </a:lnTo>
                  <a:lnTo>
                    <a:pt x="2259" y="0"/>
                  </a:lnTo>
                  <a:lnTo>
                    <a:pt x="2433" y="0"/>
                  </a:lnTo>
                  <a:lnTo>
                    <a:pt x="2433" y="306"/>
                  </a:lnTo>
                  <a:lnTo>
                    <a:pt x="2607" y="306"/>
                  </a:lnTo>
                  <a:lnTo>
                    <a:pt x="2607" y="0"/>
                  </a:lnTo>
                  <a:lnTo>
                    <a:pt x="2781" y="0"/>
                  </a:lnTo>
                  <a:lnTo>
                    <a:pt x="2781" y="306"/>
                  </a:lnTo>
                  <a:lnTo>
                    <a:pt x="2954" y="306"/>
                  </a:lnTo>
                  <a:lnTo>
                    <a:pt x="2954" y="0"/>
                  </a:lnTo>
                  <a:lnTo>
                    <a:pt x="3302" y="0"/>
                  </a:lnTo>
                  <a:lnTo>
                    <a:pt x="3302"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90" name="Rectangle 115">
              <a:extLst>
                <a:ext uri="{FF2B5EF4-FFF2-40B4-BE49-F238E27FC236}">
                  <a16:creationId xmlns:a16="http://schemas.microsoft.com/office/drawing/2014/main" id="{A803E79A-EB01-428F-83AD-608E8AE6AD00}"/>
                </a:ext>
              </a:extLst>
            </p:cNvPr>
            <p:cNvSpPr>
              <a:spLocks noChangeArrowheads="1"/>
            </p:cNvSpPr>
            <p:nvPr/>
          </p:nvSpPr>
          <p:spPr bwMode="auto">
            <a:xfrm>
              <a:off x="295" y="2949"/>
              <a:ext cx="1005" cy="410"/>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t>差分</a:t>
              </a:r>
            </a:p>
            <a:p>
              <a:pPr algn="l">
                <a:spcBef>
                  <a:spcPct val="0"/>
                </a:spcBef>
                <a:buClrTx/>
                <a:buSzTx/>
                <a:buFontTx/>
                <a:buNone/>
              </a:pPr>
              <a:r>
                <a:rPr lang="en-US" altLang="zh-CN" sz="1600"/>
                <a:t>Manchester</a:t>
              </a:r>
            </a:p>
          </p:txBody>
        </p:sp>
        <p:sp>
          <p:nvSpPr>
            <p:cNvPr id="49291" name="Line 116">
              <a:extLst>
                <a:ext uri="{FF2B5EF4-FFF2-40B4-BE49-F238E27FC236}">
                  <a16:creationId xmlns:a16="http://schemas.microsoft.com/office/drawing/2014/main" id="{C0AA7E31-09B3-46B4-B2FD-C881227A046D}"/>
                </a:ext>
              </a:extLst>
            </p:cNvPr>
            <p:cNvSpPr>
              <a:spLocks noChangeShapeType="1"/>
            </p:cNvSpPr>
            <p:nvPr/>
          </p:nvSpPr>
          <p:spPr bwMode="auto">
            <a:xfrm>
              <a:off x="1351" y="3137"/>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2" name="Line 117">
              <a:extLst>
                <a:ext uri="{FF2B5EF4-FFF2-40B4-BE49-F238E27FC236}">
                  <a16:creationId xmlns:a16="http://schemas.microsoft.com/office/drawing/2014/main" id="{E8247C50-247F-4438-9CC4-5F32B7971B69}"/>
                </a:ext>
              </a:extLst>
            </p:cNvPr>
            <p:cNvSpPr>
              <a:spLocks noChangeShapeType="1"/>
            </p:cNvSpPr>
            <p:nvPr/>
          </p:nvSpPr>
          <p:spPr bwMode="auto">
            <a:xfrm>
              <a:off x="1388" y="2995"/>
              <a:ext cx="0" cy="317"/>
            </a:xfrm>
            <a:prstGeom prst="line">
              <a:avLst/>
            </a:prstGeom>
            <a:noFill/>
            <a:ln w="50800">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742" name="Group 118">
            <a:extLst>
              <a:ext uri="{FF2B5EF4-FFF2-40B4-BE49-F238E27FC236}">
                <a16:creationId xmlns:a16="http://schemas.microsoft.com/office/drawing/2014/main" id="{826E3BB9-FB3F-4F03-AB24-F7225B2FB4E3}"/>
              </a:ext>
            </a:extLst>
          </p:cNvPr>
          <p:cNvGrpSpPr>
            <a:grpSpLocks/>
          </p:cNvGrpSpPr>
          <p:nvPr/>
        </p:nvGrpSpPr>
        <p:grpSpPr bwMode="auto">
          <a:xfrm>
            <a:off x="2174875" y="3644900"/>
            <a:ext cx="6069013" cy="519113"/>
            <a:chOff x="976" y="255"/>
            <a:chExt cx="3823" cy="327"/>
          </a:xfrm>
        </p:grpSpPr>
        <p:sp>
          <p:nvSpPr>
            <p:cNvPr id="49158" name="Line 119">
              <a:extLst>
                <a:ext uri="{FF2B5EF4-FFF2-40B4-BE49-F238E27FC236}">
                  <a16:creationId xmlns:a16="http://schemas.microsoft.com/office/drawing/2014/main" id="{BE41ADC4-2651-46AC-A276-29583F17B453}"/>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Line 120">
              <a:extLst>
                <a:ext uri="{FF2B5EF4-FFF2-40B4-BE49-F238E27FC236}">
                  <a16:creationId xmlns:a16="http://schemas.microsoft.com/office/drawing/2014/main" id="{E0EBF7B7-ED9F-47FB-B9BF-78C2530A4748}"/>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Line 121">
              <a:extLst>
                <a:ext uri="{FF2B5EF4-FFF2-40B4-BE49-F238E27FC236}">
                  <a16:creationId xmlns:a16="http://schemas.microsoft.com/office/drawing/2014/main" id="{0350D5F1-6BFC-4392-8003-AAC3AA0CC27B}"/>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1" name="Line 122">
              <a:extLst>
                <a:ext uri="{FF2B5EF4-FFF2-40B4-BE49-F238E27FC236}">
                  <a16:creationId xmlns:a16="http://schemas.microsoft.com/office/drawing/2014/main" id="{8327A634-3D55-4ED9-B02D-169D4C3E83DE}"/>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2" name="Line 123">
              <a:extLst>
                <a:ext uri="{FF2B5EF4-FFF2-40B4-BE49-F238E27FC236}">
                  <a16:creationId xmlns:a16="http://schemas.microsoft.com/office/drawing/2014/main" id="{98AFF508-EE4C-435A-BDEF-713714150DA0}"/>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3" name="Line 124">
              <a:extLst>
                <a:ext uri="{FF2B5EF4-FFF2-40B4-BE49-F238E27FC236}">
                  <a16:creationId xmlns:a16="http://schemas.microsoft.com/office/drawing/2014/main" id="{C33EBF6D-EF6D-4CBF-A02E-7D595B35A48B}"/>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4" name="Line 125">
              <a:extLst>
                <a:ext uri="{FF2B5EF4-FFF2-40B4-BE49-F238E27FC236}">
                  <a16:creationId xmlns:a16="http://schemas.microsoft.com/office/drawing/2014/main" id="{5EFE3E82-E346-4ED7-B103-8723779CFDED}"/>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5" name="Line 126">
              <a:extLst>
                <a:ext uri="{FF2B5EF4-FFF2-40B4-BE49-F238E27FC236}">
                  <a16:creationId xmlns:a16="http://schemas.microsoft.com/office/drawing/2014/main" id="{DAA9576D-308E-4DD7-B478-EA6922636CF3}"/>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27">
              <a:extLst>
                <a:ext uri="{FF2B5EF4-FFF2-40B4-BE49-F238E27FC236}">
                  <a16:creationId xmlns:a16="http://schemas.microsoft.com/office/drawing/2014/main" id="{A9BEFA97-E02A-48CD-AAA5-A44183089D3C}"/>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7" name="Line 128">
              <a:extLst>
                <a:ext uri="{FF2B5EF4-FFF2-40B4-BE49-F238E27FC236}">
                  <a16:creationId xmlns:a16="http://schemas.microsoft.com/office/drawing/2014/main" id="{5A8D0B38-B69F-47C7-A833-D8A2D89C731E}"/>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129">
              <a:extLst>
                <a:ext uri="{FF2B5EF4-FFF2-40B4-BE49-F238E27FC236}">
                  <a16:creationId xmlns:a16="http://schemas.microsoft.com/office/drawing/2014/main" id="{7308B955-19AE-48D1-B3BD-B88488CB7120}"/>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130">
              <a:extLst>
                <a:ext uri="{FF2B5EF4-FFF2-40B4-BE49-F238E27FC236}">
                  <a16:creationId xmlns:a16="http://schemas.microsoft.com/office/drawing/2014/main" id="{5351B4FB-F8FA-4F93-ABDD-100990CF984D}"/>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0" name="Rectangle 131">
              <a:extLst>
                <a:ext uri="{FF2B5EF4-FFF2-40B4-BE49-F238E27FC236}">
                  <a16:creationId xmlns:a16="http://schemas.microsoft.com/office/drawing/2014/main" id="{9B9E6EC1-A8A7-4CD5-B94A-112F270569AE}"/>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1" name="Rectangle 132">
              <a:extLst>
                <a:ext uri="{FF2B5EF4-FFF2-40B4-BE49-F238E27FC236}">
                  <a16:creationId xmlns:a16="http://schemas.microsoft.com/office/drawing/2014/main" id="{743CB70A-1FB9-4B07-912A-AD65C7D9410B}"/>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2" name="Rectangle 133">
              <a:extLst>
                <a:ext uri="{FF2B5EF4-FFF2-40B4-BE49-F238E27FC236}">
                  <a16:creationId xmlns:a16="http://schemas.microsoft.com/office/drawing/2014/main" id="{1DAF78BE-4B2E-488A-91AE-BF43200F6AEA}"/>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3" name="Rectangle 134">
              <a:extLst>
                <a:ext uri="{FF2B5EF4-FFF2-40B4-BE49-F238E27FC236}">
                  <a16:creationId xmlns:a16="http://schemas.microsoft.com/office/drawing/2014/main" id="{BE4834E4-1F1F-4A9B-B6F7-3A1898CD432F}"/>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4" name="Rectangle 135">
              <a:extLst>
                <a:ext uri="{FF2B5EF4-FFF2-40B4-BE49-F238E27FC236}">
                  <a16:creationId xmlns:a16="http://schemas.microsoft.com/office/drawing/2014/main" id="{342803F3-3B0F-4370-BEB5-B9BF09837BB7}"/>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5" name="Rectangle 136">
              <a:extLst>
                <a:ext uri="{FF2B5EF4-FFF2-40B4-BE49-F238E27FC236}">
                  <a16:creationId xmlns:a16="http://schemas.microsoft.com/office/drawing/2014/main" id="{C04953A9-A49B-4B46-A8D6-AF434E2F4888}"/>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6" name="Rectangle 137">
              <a:extLst>
                <a:ext uri="{FF2B5EF4-FFF2-40B4-BE49-F238E27FC236}">
                  <a16:creationId xmlns:a16="http://schemas.microsoft.com/office/drawing/2014/main" id="{839DED49-9F38-4276-A96A-886C808973F7}"/>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7" name="Rectangle 138">
              <a:extLst>
                <a:ext uri="{FF2B5EF4-FFF2-40B4-BE49-F238E27FC236}">
                  <a16:creationId xmlns:a16="http://schemas.microsoft.com/office/drawing/2014/main" id="{94A06639-999D-416D-A7DE-906F17AD0A5B}"/>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8" name="Rectangle 139">
              <a:extLst>
                <a:ext uri="{FF2B5EF4-FFF2-40B4-BE49-F238E27FC236}">
                  <a16:creationId xmlns:a16="http://schemas.microsoft.com/office/drawing/2014/main" id="{E3388D23-83D9-4AC2-8B82-2045954A8598}"/>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9" name="Rectangle 140">
              <a:extLst>
                <a:ext uri="{FF2B5EF4-FFF2-40B4-BE49-F238E27FC236}">
                  <a16:creationId xmlns:a16="http://schemas.microsoft.com/office/drawing/2014/main" id="{5B6900E0-3AFA-4977-88B9-32E27AA6BE94}"/>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80" name="Rectangle 141">
              <a:extLst>
                <a:ext uri="{FF2B5EF4-FFF2-40B4-BE49-F238E27FC236}">
                  <a16:creationId xmlns:a16="http://schemas.microsoft.com/office/drawing/2014/main" id="{8346ACCD-736D-4DCA-8369-4127DD67BE73}"/>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66742"/>
                                        </p:tgtEl>
                                        <p:attrNameLst>
                                          <p:attrName>style.visibility</p:attrName>
                                        </p:attrNameLst>
                                      </p:cBhvr>
                                      <p:to>
                                        <p:strVal val="visible"/>
                                      </p:to>
                                    </p:set>
                                    <p:animEffect transition="in" filter="box(in)">
                                      <p:cBhvr>
                                        <p:cTn id="15" dur="500"/>
                                        <p:tgtEl>
                                          <p:spTgt spid="666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66629"/>
                                        </p:tgtEl>
                                        <p:attrNameLst>
                                          <p:attrName>style.visibility</p:attrName>
                                        </p:attrNameLst>
                                      </p:cBhvr>
                                      <p:to>
                                        <p:strVal val="visible"/>
                                      </p:to>
                                    </p:set>
                                    <p:animEffect transition="in" filter="box(in)">
                                      <p:cBhvr>
                                        <p:cTn id="20" dur="500"/>
                                        <p:tgtEl>
                                          <p:spTgt spid="66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Rectangle 3">
            <a:extLst>
              <a:ext uri="{FF2B5EF4-FFF2-40B4-BE49-F238E27FC236}">
                <a16:creationId xmlns:a16="http://schemas.microsoft.com/office/drawing/2014/main" id="{F44B4CEF-DA4C-4233-84EC-3643D1D5D07A}"/>
              </a:ext>
            </a:extLst>
          </p:cNvPr>
          <p:cNvSpPr>
            <a:spLocks noGrp="1" noChangeArrowheads="1"/>
          </p:cNvSpPr>
          <p:nvPr>
            <p:ph type="body" idx="1"/>
          </p:nvPr>
        </p:nvSpPr>
        <p:spPr>
          <a:xfrm>
            <a:off x="914400" y="1524000"/>
            <a:ext cx="7391400" cy="3297238"/>
          </a:xfrm>
        </p:spPr>
        <p:txBody>
          <a:bodyPr/>
          <a:lstStyle/>
          <a:p>
            <a:pPr eaLnBrk="1" hangingPunct="1"/>
            <a:r>
              <a:rPr lang="zh-CN" altLang="en-US" dirty="0"/>
              <a:t>优点：</a:t>
            </a:r>
          </a:p>
          <a:p>
            <a:pPr lvl="1" eaLnBrk="1" hangingPunct="1"/>
            <a:r>
              <a:rPr lang="zh-CN" altLang="en-US" dirty="0"/>
              <a:t>内部含时钟，同步容易。</a:t>
            </a:r>
          </a:p>
          <a:p>
            <a:pPr lvl="1" eaLnBrk="1" hangingPunct="1"/>
            <a:r>
              <a:rPr lang="zh-CN" altLang="en-US" dirty="0"/>
              <a:t>比曼彻斯特编码有更好的抗干扰能力。</a:t>
            </a:r>
          </a:p>
          <a:p>
            <a:pPr eaLnBrk="1" hangingPunct="1"/>
            <a:r>
              <a:rPr lang="zh-CN" altLang="en-US" dirty="0"/>
              <a:t>缺点：</a:t>
            </a:r>
          </a:p>
          <a:p>
            <a:pPr lvl="1" eaLnBrk="1" hangingPunct="1"/>
            <a:r>
              <a:rPr lang="zh-CN" altLang="en-US" dirty="0"/>
              <a:t>编</a:t>
            </a:r>
            <a:r>
              <a:rPr lang="en-US" altLang="zh-CN" dirty="0"/>
              <a:t>/</a:t>
            </a:r>
            <a:r>
              <a:rPr lang="zh-CN" altLang="en-US" dirty="0"/>
              <a:t>译码更复杂。</a:t>
            </a:r>
          </a:p>
          <a:p>
            <a:pPr lvl="1" eaLnBrk="1" hangingPunct="1"/>
            <a:r>
              <a:rPr lang="zh-CN" altLang="en-US" dirty="0"/>
              <a:t>同样需要多占用一信道带宽。</a:t>
            </a:r>
          </a:p>
          <a:p>
            <a:pPr eaLnBrk="1" hangingPunct="1"/>
            <a:r>
              <a:rPr lang="zh-CN" altLang="en-US" dirty="0"/>
              <a:t>用途：</a:t>
            </a:r>
            <a:r>
              <a:rPr lang="en-US" altLang="zh-CN" dirty="0"/>
              <a:t>802.5</a:t>
            </a:r>
            <a:r>
              <a:rPr lang="zh-CN" altLang="en-US" dirty="0"/>
              <a:t>局域网（令牌环网）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7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7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E914D4BB-4E89-45D3-A14F-585BC7669CB0}"/>
              </a:ext>
            </a:extLst>
          </p:cNvPr>
          <p:cNvSpPr>
            <a:spLocks noChangeShapeType="1"/>
          </p:cNvSpPr>
          <p:nvPr/>
        </p:nvSpPr>
        <p:spPr bwMode="auto">
          <a:xfrm>
            <a:off x="231313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 name="Line 3">
            <a:extLst>
              <a:ext uri="{FF2B5EF4-FFF2-40B4-BE49-F238E27FC236}">
                <a16:creationId xmlns:a16="http://schemas.microsoft.com/office/drawing/2014/main" id="{FCA22636-179C-43DA-BFEB-9369C858663D}"/>
              </a:ext>
            </a:extLst>
          </p:cNvPr>
          <p:cNvSpPr>
            <a:spLocks noChangeShapeType="1"/>
          </p:cNvSpPr>
          <p:nvPr/>
        </p:nvSpPr>
        <p:spPr bwMode="auto">
          <a:xfrm>
            <a:off x="286399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4" name="Line 4">
            <a:extLst>
              <a:ext uri="{FF2B5EF4-FFF2-40B4-BE49-F238E27FC236}">
                <a16:creationId xmlns:a16="http://schemas.microsoft.com/office/drawing/2014/main" id="{CEBD31D3-732F-41AE-9549-31AF33F0F314}"/>
              </a:ext>
            </a:extLst>
          </p:cNvPr>
          <p:cNvSpPr>
            <a:spLocks noChangeShapeType="1"/>
          </p:cNvSpPr>
          <p:nvPr/>
        </p:nvSpPr>
        <p:spPr bwMode="auto">
          <a:xfrm>
            <a:off x="341644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Line 5">
            <a:extLst>
              <a:ext uri="{FF2B5EF4-FFF2-40B4-BE49-F238E27FC236}">
                <a16:creationId xmlns:a16="http://schemas.microsoft.com/office/drawing/2014/main" id="{C727BB99-CCA0-4942-A054-D786660EC3CE}"/>
              </a:ext>
            </a:extLst>
          </p:cNvPr>
          <p:cNvSpPr>
            <a:spLocks noChangeShapeType="1"/>
          </p:cNvSpPr>
          <p:nvPr/>
        </p:nvSpPr>
        <p:spPr bwMode="auto">
          <a:xfrm>
            <a:off x="396889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6" name="Line 6">
            <a:extLst>
              <a:ext uri="{FF2B5EF4-FFF2-40B4-BE49-F238E27FC236}">
                <a16:creationId xmlns:a16="http://schemas.microsoft.com/office/drawing/2014/main" id="{225F1F08-7F3B-40C0-A6EE-15242D4965C7}"/>
              </a:ext>
            </a:extLst>
          </p:cNvPr>
          <p:cNvSpPr>
            <a:spLocks noChangeShapeType="1"/>
          </p:cNvSpPr>
          <p:nvPr/>
        </p:nvSpPr>
        <p:spPr bwMode="auto">
          <a:xfrm>
            <a:off x="4519759"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Line 7">
            <a:extLst>
              <a:ext uri="{FF2B5EF4-FFF2-40B4-BE49-F238E27FC236}">
                <a16:creationId xmlns:a16="http://schemas.microsoft.com/office/drawing/2014/main" id="{309CF3A0-78D6-4B3D-81FB-EB0169722BD1}"/>
              </a:ext>
            </a:extLst>
          </p:cNvPr>
          <p:cNvSpPr>
            <a:spLocks noChangeShapeType="1"/>
          </p:cNvSpPr>
          <p:nvPr/>
        </p:nvSpPr>
        <p:spPr bwMode="auto">
          <a:xfrm>
            <a:off x="5072209"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Line 8">
            <a:extLst>
              <a:ext uri="{FF2B5EF4-FFF2-40B4-BE49-F238E27FC236}">
                <a16:creationId xmlns:a16="http://schemas.microsoft.com/office/drawing/2014/main" id="{B02691CD-8E63-4254-AB47-7432191FBE02}"/>
              </a:ext>
            </a:extLst>
          </p:cNvPr>
          <p:cNvSpPr>
            <a:spLocks noChangeShapeType="1"/>
          </p:cNvSpPr>
          <p:nvPr/>
        </p:nvSpPr>
        <p:spPr bwMode="auto">
          <a:xfrm>
            <a:off x="562307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Line 9">
            <a:extLst>
              <a:ext uri="{FF2B5EF4-FFF2-40B4-BE49-F238E27FC236}">
                <a16:creationId xmlns:a16="http://schemas.microsoft.com/office/drawing/2014/main" id="{80C983B9-F35E-4710-8A81-9E23BDDB481C}"/>
              </a:ext>
            </a:extLst>
          </p:cNvPr>
          <p:cNvSpPr>
            <a:spLocks noChangeShapeType="1"/>
          </p:cNvSpPr>
          <p:nvPr/>
        </p:nvSpPr>
        <p:spPr bwMode="auto">
          <a:xfrm>
            <a:off x="617552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10">
            <a:extLst>
              <a:ext uri="{FF2B5EF4-FFF2-40B4-BE49-F238E27FC236}">
                <a16:creationId xmlns:a16="http://schemas.microsoft.com/office/drawing/2014/main" id="{72C0BD2A-6D8C-4D81-8C75-7108BA8964DD}"/>
              </a:ext>
            </a:extLst>
          </p:cNvPr>
          <p:cNvSpPr>
            <a:spLocks noChangeShapeType="1"/>
          </p:cNvSpPr>
          <p:nvPr/>
        </p:nvSpPr>
        <p:spPr bwMode="auto">
          <a:xfrm>
            <a:off x="672797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Line 11">
            <a:extLst>
              <a:ext uri="{FF2B5EF4-FFF2-40B4-BE49-F238E27FC236}">
                <a16:creationId xmlns:a16="http://schemas.microsoft.com/office/drawing/2014/main" id="{D380E79F-EC15-44B8-8563-29EF2FBB06F5}"/>
              </a:ext>
            </a:extLst>
          </p:cNvPr>
          <p:cNvSpPr>
            <a:spLocks noChangeShapeType="1"/>
          </p:cNvSpPr>
          <p:nvPr/>
        </p:nvSpPr>
        <p:spPr bwMode="auto">
          <a:xfrm>
            <a:off x="727883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2" name="Line 12">
            <a:extLst>
              <a:ext uri="{FF2B5EF4-FFF2-40B4-BE49-F238E27FC236}">
                <a16:creationId xmlns:a16="http://schemas.microsoft.com/office/drawing/2014/main" id="{E9061AB7-081B-4E26-A0C2-38CC2C1CC26D}"/>
              </a:ext>
            </a:extLst>
          </p:cNvPr>
          <p:cNvSpPr>
            <a:spLocks noChangeShapeType="1"/>
          </p:cNvSpPr>
          <p:nvPr/>
        </p:nvSpPr>
        <p:spPr bwMode="auto">
          <a:xfrm>
            <a:off x="783128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Line 13">
            <a:extLst>
              <a:ext uri="{FF2B5EF4-FFF2-40B4-BE49-F238E27FC236}">
                <a16:creationId xmlns:a16="http://schemas.microsoft.com/office/drawing/2014/main" id="{20954FDA-EA8A-4C5E-B694-5622AB8C6E57}"/>
              </a:ext>
            </a:extLst>
          </p:cNvPr>
          <p:cNvSpPr>
            <a:spLocks noChangeShapeType="1"/>
          </p:cNvSpPr>
          <p:nvPr/>
        </p:nvSpPr>
        <p:spPr bwMode="auto">
          <a:xfrm>
            <a:off x="838214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4" name="Group 14">
            <a:extLst>
              <a:ext uri="{FF2B5EF4-FFF2-40B4-BE49-F238E27FC236}">
                <a16:creationId xmlns:a16="http://schemas.microsoft.com/office/drawing/2014/main" id="{5455239F-711F-4112-B532-7741D225E88E}"/>
              </a:ext>
            </a:extLst>
          </p:cNvPr>
          <p:cNvGrpSpPr>
            <a:grpSpLocks/>
          </p:cNvGrpSpPr>
          <p:nvPr/>
        </p:nvGrpSpPr>
        <p:grpSpPr bwMode="auto">
          <a:xfrm>
            <a:off x="2244121" y="1472598"/>
            <a:ext cx="6069012" cy="519113"/>
            <a:chOff x="976" y="255"/>
            <a:chExt cx="3823" cy="327"/>
          </a:xfrm>
        </p:grpSpPr>
        <p:sp>
          <p:nvSpPr>
            <p:cNvPr id="51516" name="Line 15">
              <a:extLst>
                <a:ext uri="{FF2B5EF4-FFF2-40B4-BE49-F238E27FC236}">
                  <a16:creationId xmlns:a16="http://schemas.microsoft.com/office/drawing/2014/main" id="{9BFC134C-84CB-490F-8DEE-84189A7C29D0}"/>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7" name="Line 16">
              <a:extLst>
                <a:ext uri="{FF2B5EF4-FFF2-40B4-BE49-F238E27FC236}">
                  <a16:creationId xmlns:a16="http://schemas.microsoft.com/office/drawing/2014/main" id="{6E906E3D-F3B0-4B65-91ED-CB3E6642CB24}"/>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8" name="Line 17">
              <a:extLst>
                <a:ext uri="{FF2B5EF4-FFF2-40B4-BE49-F238E27FC236}">
                  <a16:creationId xmlns:a16="http://schemas.microsoft.com/office/drawing/2014/main" id="{7E4D6932-3BD4-4417-8B69-47B2830BD67C}"/>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9" name="Line 18">
              <a:extLst>
                <a:ext uri="{FF2B5EF4-FFF2-40B4-BE49-F238E27FC236}">
                  <a16:creationId xmlns:a16="http://schemas.microsoft.com/office/drawing/2014/main" id="{A937DE37-721E-4995-A85A-AC251D96C2C7}"/>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0" name="Line 19">
              <a:extLst>
                <a:ext uri="{FF2B5EF4-FFF2-40B4-BE49-F238E27FC236}">
                  <a16:creationId xmlns:a16="http://schemas.microsoft.com/office/drawing/2014/main" id="{2E3FAF8E-E42D-42BE-B39C-5D4B888C5E2B}"/>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1" name="Line 20">
              <a:extLst>
                <a:ext uri="{FF2B5EF4-FFF2-40B4-BE49-F238E27FC236}">
                  <a16:creationId xmlns:a16="http://schemas.microsoft.com/office/drawing/2014/main" id="{4F2509DB-9483-48DE-99C8-55B6EA4CF194}"/>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2" name="Line 21">
              <a:extLst>
                <a:ext uri="{FF2B5EF4-FFF2-40B4-BE49-F238E27FC236}">
                  <a16:creationId xmlns:a16="http://schemas.microsoft.com/office/drawing/2014/main" id="{6AFE5ABB-3077-40FA-AEB2-0835C07C71FD}"/>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3" name="Line 22">
              <a:extLst>
                <a:ext uri="{FF2B5EF4-FFF2-40B4-BE49-F238E27FC236}">
                  <a16:creationId xmlns:a16="http://schemas.microsoft.com/office/drawing/2014/main" id="{0D4F8DDB-8FEF-42F1-8E3D-977DA770E739}"/>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4" name="Line 23">
              <a:extLst>
                <a:ext uri="{FF2B5EF4-FFF2-40B4-BE49-F238E27FC236}">
                  <a16:creationId xmlns:a16="http://schemas.microsoft.com/office/drawing/2014/main" id="{E9D78660-9E82-4492-8CD6-BAF976E62218}"/>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5" name="Line 24">
              <a:extLst>
                <a:ext uri="{FF2B5EF4-FFF2-40B4-BE49-F238E27FC236}">
                  <a16:creationId xmlns:a16="http://schemas.microsoft.com/office/drawing/2014/main" id="{C6DED5BD-42EE-4792-89ED-A8E613C62E76}"/>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6" name="Line 25">
              <a:extLst>
                <a:ext uri="{FF2B5EF4-FFF2-40B4-BE49-F238E27FC236}">
                  <a16:creationId xmlns:a16="http://schemas.microsoft.com/office/drawing/2014/main" id="{9AF6959E-FC26-4061-ADF4-021A91EFA1C5}"/>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7" name="Line 26">
              <a:extLst>
                <a:ext uri="{FF2B5EF4-FFF2-40B4-BE49-F238E27FC236}">
                  <a16:creationId xmlns:a16="http://schemas.microsoft.com/office/drawing/2014/main" id="{02DBEC18-B605-47D8-BDA9-F9708D3ED840}"/>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8" name="Rectangle 27">
              <a:extLst>
                <a:ext uri="{FF2B5EF4-FFF2-40B4-BE49-F238E27FC236}">
                  <a16:creationId xmlns:a16="http://schemas.microsoft.com/office/drawing/2014/main" id="{09357AF6-69AA-4D24-AFC5-1F3857782A85}"/>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29" name="Rectangle 28">
              <a:extLst>
                <a:ext uri="{FF2B5EF4-FFF2-40B4-BE49-F238E27FC236}">
                  <a16:creationId xmlns:a16="http://schemas.microsoft.com/office/drawing/2014/main" id="{4BAB06B0-8B32-4DF8-B348-443B37E525BD}"/>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0" name="Rectangle 29">
              <a:extLst>
                <a:ext uri="{FF2B5EF4-FFF2-40B4-BE49-F238E27FC236}">
                  <a16:creationId xmlns:a16="http://schemas.microsoft.com/office/drawing/2014/main" id="{F3896503-E90E-42D2-A64A-7B1F05CF3751}"/>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1" name="Rectangle 30">
              <a:extLst>
                <a:ext uri="{FF2B5EF4-FFF2-40B4-BE49-F238E27FC236}">
                  <a16:creationId xmlns:a16="http://schemas.microsoft.com/office/drawing/2014/main" id="{9154681B-4C74-4E8C-A1D6-28DDECD41AF4}"/>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2" name="Rectangle 31">
              <a:extLst>
                <a:ext uri="{FF2B5EF4-FFF2-40B4-BE49-F238E27FC236}">
                  <a16:creationId xmlns:a16="http://schemas.microsoft.com/office/drawing/2014/main" id="{D5EC2E5D-D92C-4838-B0CD-2E105DCBD478}"/>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3" name="Rectangle 32">
              <a:extLst>
                <a:ext uri="{FF2B5EF4-FFF2-40B4-BE49-F238E27FC236}">
                  <a16:creationId xmlns:a16="http://schemas.microsoft.com/office/drawing/2014/main" id="{A3C1E3F2-650F-48CB-8DA1-97757C9649D0}"/>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4" name="Rectangle 33">
              <a:extLst>
                <a:ext uri="{FF2B5EF4-FFF2-40B4-BE49-F238E27FC236}">
                  <a16:creationId xmlns:a16="http://schemas.microsoft.com/office/drawing/2014/main" id="{5E07D656-733C-4B40-875B-1AF343789511}"/>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5" name="Rectangle 34">
              <a:extLst>
                <a:ext uri="{FF2B5EF4-FFF2-40B4-BE49-F238E27FC236}">
                  <a16:creationId xmlns:a16="http://schemas.microsoft.com/office/drawing/2014/main" id="{85DAA312-7ABE-41DE-A77A-D41A39CD29F1}"/>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6" name="Rectangle 35">
              <a:extLst>
                <a:ext uri="{FF2B5EF4-FFF2-40B4-BE49-F238E27FC236}">
                  <a16:creationId xmlns:a16="http://schemas.microsoft.com/office/drawing/2014/main" id="{EAFE85E3-D3B2-41ED-9F09-DEF8B4333725}"/>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7" name="Rectangle 36">
              <a:extLst>
                <a:ext uri="{FF2B5EF4-FFF2-40B4-BE49-F238E27FC236}">
                  <a16:creationId xmlns:a16="http://schemas.microsoft.com/office/drawing/2014/main" id="{E4023D26-EAA9-47AC-BF11-8995A145C793}"/>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8" name="Rectangle 37">
              <a:extLst>
                <a:ext uri="{FF2B5EF4-FFF2-40B4-BE49-F238E27FC236}">
                  <a16:creationId xmlns:a16="http://schemas.microsoft.com/office/drawing/2014/main" id="{E5C10781-4709-4580-85FE-E987D4F65A1A}"/>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grpSp>
      <p:grpSp>
        <p:nvGrpSpPr>
          <p:cNvPr id="51215" name="Group 38">
            <a:extLst>
              <a:ext uri="{FF2B5EF4-FFF2-40B4-BE49-F238E27FC236}">
                <a16:creationId xmlns:a16="http://schemas.microsoft.com/office/drawing/2014/main" id="{8A952361-F8D1-454F-BC4B-85880A471384}"/>
              </a:ext>
            </a:extLst>
          </p:cNvPr>
          <p:cNvGrpSpPr>
            <a:grpSpLocks/>
          </p:cNvGrpSpPr>
          <p:nvPr/>
        </p:nvGrpSpPr>
        <p:grpSpPr bwMode="auto">
          <a:xfrm>
            <a:off x="1411734" y="2222663"/>
            <a:ext cx="7172325" cy="836612"/>
            <a:chOff x="839" y="1276"/>
            <a:chExt cx="4518" cy="527"/>
          </a:xfrm>
        </p:grpSpPr>
        <p:sp>
          <p:nvSpPr>
            <p:cNvPr id="51429" name="Line 39">
              <a:extLst>
                <a:ext uri="{FF2B5EF4-FFF2-40B4-BE49-F238E27FC236}">
                  <a16:creationId xmlns:a16="http://schemas.microsoft.com/office/drawing/2014/main" id="{A5D5C0B6-1549-4FC4-A0DD-0D015279DA8E}"/>
                </a:ext>
              </a:extLst>
            </p:cNvPr>
            <p:cNvSpPr>
              <a:spLocks noChangeShapeType="1"/>
            </p:cNvSpPr>
            <p:nvPr/>
          </p:nvSpPr>
          <p:spPr bwMode="auto">
            <a:xfrm>
              <a:off x="140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0" name="Line 40">
              <a:extLst>
                <a:ext uri="{FF2B5EF4-FFF2-40B4-BE49-F238E27FC236}">
                  <a16:creationId xmlns:a16="http://schemas.microsoft.com/office/drawing/2014/main" id="{C345EB6B-A54C-4C97-8AFD-613FC7D0C9F2}"/>
                </a:ext>
              </a:extLst>
            </p:cNvPr>
            <p:cNvSpPr>
              <a:spLocks noChangeShapeType="1"/>
            </p:cNvSpPr>
            <p:nvPr/>
          </p:nvSpPr>
          <p:spPr bwMode="auto">
            <a:xfrm>
              <a:off x="140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1" name="Line 41">
              <a:extLst>
                <a:ext uri="{FF2B5EF4-FFF2-40B4-BE49-F238E27FC236}">
                  <a16:creationId xmlns:a16="http://schemas.microsoft.com/office/drawing/2014/main" id="{7DA54E24-668E-4DC7-BD69-E1C547932168}"/>
                </a:ext>
              </a:extLst>
            </p:cNvPr>
            <p:cNvSpPr>
              <a:spLocks noChangeShapeType="1"/>
            </p:cNvSpPr>
            <p:nvPr/>
          </p:nvSpPr>
          <p:spPr bwMode="auto">
            <a:xfrm>
              <a:off x="140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2" name="Line 42">
              <a:extLst>
                <a:ext uri="{FF2B5EF4-FFF2-40B4-BE49-F238E27FC236}">
                  <a16:creationId xmlns:a16="http://schemas.microsoft.com/office/drawing/2014/main" id="{C1E9C52C-4279-498A-84BB-B3DFDA0E8490}"/>
                </a:ext>
              </a:extLst>
            </p:cNvPr>
            <p:cNvSpPr>
              <a:spLocks noChangeShapeType="1"/>
            </p:cNvSpPr>
            <p:nvPr/>
          </p:nvSpPr>
          <p:spPr bwMode="auto">
            <a:xfrm>
              <a:off x="140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3" name="Line 43">
              <a:extLst>
                <a:ext uri="{FF2B5EF4-FFF2-40B4-BE49-F238E27FC236}">
                  <a16:creationId xmlns:a16="http://schemas.microsoft.com/office/drawing/2014/main" id="{3902C32F-584A-4C1F-8413-CBAFE862D4A4}"/>
                </a:ext>
              </a:extLst>
            </p:cNvPr>
            <p:cNvSpPr>
              <a:spLocks noChangeShapeType="1"/>
            </p:cNvSpPr>
            <p:nvPr/>
          </p:nvSpPr>
          <p:spPr bwMode="auto">
            <a:xfrm>
              <a:off x="140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4" name="Line 44">
              <a:extLst>
                <a:ext uri="{FF2B5EF4-FFF2-40B4-BE49-F238E27FC236}">
                  <a16:creationId xmlns:a16="http://schemas.microsoft.com/office/drawing/2014/main" id="{D5C46CCC-C128-4E74-B6F1-2EDCE8ECC373}"/>
                </a:ext>
              </a:extLst>
            </p:cNvPr>
            <p:cNvSpPr>
              <a:spLocks noChangeShapeType="1"/>
            </p:cNvSpPr>
            <p:nvPr/>
          </p:nvSpPr>
          <p:spPr bwMode="auto">
            <a:xfrm>
              <a:off x="140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5" name="Line 45">
              <a:extLst>
                <a:ext uri="{FF2B5EF4-FFF2-40B4-BE49-F238E27FC236}">
                  <a16:creationId xmlns:a16="http://schemas.microsoft.com/office/drawing/2014/main" id="{89912A70-8284-4809-90D9-5E9CA85F285B}"/>
                </a:ext>
              </a:extLst>
            </p:cNvPr>
            <p:cNvSpPr>
              <a:spLocks noChangeShapeType="1"/>
            </p:cNvSpPr>
            <p:nvPr/>
          </p:nvSpPr>
          <p:spPr bwMode="auto">
            <a:xfrm>
              <a:off x="140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6" name="Line 46">
              <a:extLst>
                <a:ext uri="{FF2B5EF4-FFF2-40B4-BE49-F238E27FC236}">
                  <a16:creationId xmlns:a16="http://schemas.microsoft.com/office/drawing/2014/main" id="{6A69F4C8-EF65-469D-829D-0655127F030E}"/>
                </a:ext>
              </a:extLst>
            </p:cNvPr>
            <p:cNvSpPr>
              <a:spLocks noChangeShapeType="1"/>
            </p:cNvSpPr>
            <p:nvPr/>
          </p:nvSpPr>
          <p:spPr bwMode="auto">
            <a:xfrm>
              <a:off x="1755"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7" name="Line 47">
              <a:extLst>
                <a:ext uri="{FF2B5EF4-FFF2-40B4-BE49-F238E27FC236}">
                  <a16:creationId xmlns:a16="http://schemas.microsoft.com/office/drawing/2014/main" id="{6CDD86C2-6967-4CE8-8AA9-7DD67A896D18}"/>
                </a:ext>
              </a:extLst>
            </p:cNvPr>
            <p:cNvSpPr>
              <a:spLocks noChangeShapeType="1"/>
            </p:cNvSpPr>
            <p:nvPr/>
          </p:nvSpPr>
          <p:spPr bwMode="auto">
            <a:xfrm>
              <a:off x="1755"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8" name="Line 48">
              <a:extLst>
                <a:ext uri="{FF2B5EF4-FFF2-40B4-BE49-F238E27FC236}">
                  <a16:creationId xmlns:a16="http://schemas.microsoft.com/office/drawing/2014/main" id="{2C6FC9C2-A725-48ED-8A1A-F241FC7B43C0}"/>
                </a:ext>
              </a:extLst>
            </p:cNvPr>
            <p:cNvSpPr>
              <a:spLocks noChangeShapeType="1"/>
            </p:cNvSpPr>
            <p:nvPr/>
          </p:nvSpPr>
          <p:spPr bwMode="auto">
            <a:xfrm>
              <a:off x="1755"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9" name="Line 49">
              <a:extLst>
                <a:ext uri="{FF2B5EF4-FFF2-40B4-BE49-F238E27FC236}">
                  <a16:creationId xmlns:a16="http://schemas.microsoft.com/office/drawing/2014/main" id="{593350DF-52E3-43B2-8FED-D441A9906EC0}"/>
                </a:ext>
              </a:extLst>
            </p:cNvPr>
            <p:cNvSpPr>
              <a:spLocks noChangeShapeType="1"/>
            </p:cNvSpPr>
            <p:nvPr/>
          </p:nvSpPr>
          <p:spPr bwMode="auto">
            <a:xfrm>
              <a:off x="1755"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0" name="Line 50">
              <a:extLst>
                <a:ext uri="{FF2B5EF4-FFF2-40B4-BE49-F238E27FC236}">
                  <a16:creationId xmlns:a16="http://schemas.microsoft.com/office/drawing/2014/main" id="{DBB15A77-07D1-4E1D-A3D2-0B83F0979D1B}"/>
                </a:ext>
              </a:extLst>
            </p:cNvPr>
            <p:cNvSpPr>
              <a:spLocks noChangeShapeType="1"/>
            </p:cNvSpPr>
            <p:nvPr/>
          </p:nvSpPr>
          <p:spPr bwMode="auto">
            <a:xfrm>
              <a:off x="1755"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1" name="Line 51">
              <a:extLst>
                <a:ext uri="{FF2B5EF4-FFF2-40B4-BE49-F238E27FC236}">
                  <a16:creationId xmlns:a16="http://schemas.microsoft.com/office/drawing/2014/main" id="{A2EA05FD-C98A-4CB0-AE42-48E2269361AB}"/>
                </a:ext>
              </a:extLst>
            </p:cNvPr>
            <p:cNvSpPr>
              <a:spLocks noChangeShapeType="1"/>
            </p:cNvSpPr>
            <p:nvPr/>
          </p:nvSpPr>
          <p:spPr bwMode="auto">
            <a:xfrm>
              <a:off x="1755"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2" name="Line 52">
              <a:extLst>
                <a:ext uri="{FF2B5EF4-FFF2-40B4-BE49-F238E27FC236}">
                  <a16:creationId xmlns:a16="http://schemas.microsoft.com/office/drawing/2014/main" id="{F41AA0B4-CC1D-44D0-BB8B-B2EA2119B7AA}"/>
                </a:ext>
              </a:extLst>
            </p:cNvPr>
            <p:cNvSpPr>
              <a:spLocks noChangeShapeType="1"/>
            </p:cNvSpPr>
            <p:nvPr/>
          </p:nvSpPr>
          <p:spPr bwMode="auto">
            <a:xfrm>
              <a:off x="1755"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3" name="Line 53">
              <a:extLst>
                <a:ext uri="{FF2B5EF4-FFF2-40B4-BE49-F238E27FC236}">
                  <a16:creationId xmlns:a16="http://schemas.microsoft.com/office/drawing/2014/main" id="{3286FDB1-5EBE-44CA-BF45-2A5C48E1DEB6}"/>
                </a:ext>
              </a:extLst>
            </p:cNvPr>
            <p:cNvSpPr>
              <a:spLocks noChangeShapeType="1"/>
            </p:cNvSpPr>
            <p:nvPr/>
          </p:nvSpPr>
          <p:spPr bwMode="auto">
            <a:xfrm>
              <a:off x="210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4" name="Line 54">
              <a:extLst>
                <a:ext uri="{FF2B5EF4-FFF2-40B4-BE49-F238E27FC236}">
                  <a16:creationId xmlns:a16="http://schemas.microsoft.com/office/drawing/2014/main" id="{DC4D0946-EBC1-430C-9844-52FE6E0AF881}"/>
                </a:ext>
              </a:extLst>
            </p:cNvPr>
            <p:cNvSpPr>
              <a:spLocks noChangeShapeType="1"/>
            </p:cNvSpPr>
            <p:nvPr/>
          </p:nvSpPr>
          <p:spPr bwMode="auto">
            <a:xfrm>
              <a:off x="210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5" name="Line 55">
              <a:extLst>
                <a:ext uri="{FF2B5EF4-FFF2-40B4-BE49-F238E27FC236}">
                  <a16:creationId xmlns:a16="http://schemas.microsoft.com/office/drawing/2014/main" id="{9FE0A179-98ED-4035-A6D0-41A958D1C838}"/>
                </a:ext>
              </a:extLst>
            </p:cNvPr>
            <p:cNvSpPr>
              <a:spLocks noChangeShapeType="1"/>
            </p:cNvSpPr>
            <p:nvPr/>
          </p:nvSpPr>
          <p:spPr bwMode="auto">
            <a:xfrm>
              <a:off x="210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6" name="Line 56">
              <a:extLst>
                <a:ext uri="{FF2B5EF4-FFF2-40B4-BE49-F238E27FC236}">
                  <a16:creationId xmlns:a16="http://schemas.microsoft.com/office/drawing/2014/main" id="{EB22356C-DB37-45C6-B32F-B1BA437679B6}"/>
                </a:ext>
              </a:extLst>
            </p:cNvPr>
            <p:cNvSpPr>
              <a:spLocks noChangeShapeType="1"/>
            </p:cNvSpPr>
            <p:nvPr/>
          </p:nvSpPr>
          <p:spPr bwMode="auto">
            <a:xfrm>
              <a:off x="210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7" name="Line 57">
              <a:extLst>
                <a:ext uri="{FF2B5EF4-FFF2-40B4-BE49-F238E27FC236}">
                  <a16:creationId xmlns:a16="http://schemas.microsoft.com/office/drawing/2014/main" id="{280A4081-0069-4094-891A-5ABFED5F62EB}"/>
                </a:ext>
              </a:extLst>
            </p:cNvPr>
            <p:cNvSpPr>
              <a:spLocks noChangeShapeType="1"/>
            </p:cNvSpPr>
            <p:nvPr/>
          </p:nvSpPr>
          <p:spPr bwMode="auto">
            <a:xfrm>
              <a:off x="210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8" name="Line 58">
              <a:extLst>
                <a:ext uri="{FF2B5EF4-FFF2-40B4-BE49-F238E27FC236}">
                  <a16:creationId xmlns:a16="http://schemas.microsoft.com/office/drawing/2014/main" id="{9E1EFB13-4195-4188-B9C0-C6A8C59EBC97}"/>
                </a:ext>
              </a:extLst>
            </p:cNvPr>
            <p:cNvSpPr>
              <a:spLocks noChangeShapeType="1"/>
            </p:cNvSpPr>
            <p:nvPr/>
          </p:nvSpPr>
          <p:spPr bwMode="auto">
            <a:xfrm>
              <a:off x="210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9" name="Line 59">
              <a:extLst>
                <a:ext uri="{FF2B5EF4-FFF2-40B4-BE49-F238E27FC236}">
                  <a16:creationId xmlns:a16="http://schemas.microsoft.com/office/drawing/2014/main" id="{931E53C0-BC36-46F2-858B-E1542C167199}"/>
                </a:ext>
              </a:extLst>
            </p:cNvPr>
            <p:cNvSpPr>
              <a:spLocks noChangeShapeType="1"/>
            </p:cNvSpPr>
            <p:nvPr/>
          </p:nvSpPr>
          <p:spPr bwMode="auto">
            <a:xfrm>
              <a:off x="210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0" name="Line 60">
              <a:extLst>
                <a:ext uri="{FF2B5EF4-FFF2-40B4-BE49-F238E27FC236}">
                  <a16:creationId xmlns:a16="http://schemas.microsoft.com/office/drawing/2014/main" id="{B5F3053B-275F-414F-B1E1-4A0964F51B5C}"/>
                </a:ext>
              </a:extLst>
            </p:cNvPr>
            <p:cNvSpPr>
              <a:spLocks noChangeShapeType="1"/>
            </p:cNvSpPr>
            <p:nvPr/>
          </p:nvSpPr>
          <p:spPr bwMode="auto">
            <a:xfrm>
              <a:off x="245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1" name="Line 61">
              <a:extLst>
                <a:ext uri="{FF2B5EF4-FFF2-40B4-BE49-F238E27FC236}">
                  <a16:creationId xmlns:a16="http://schemas.microsoft.com/office/drawing/2014/main" id="{A0EEEDEF-052C-47AD-BC34-5320FD9CFC88}"/>
                </a:ext>
              </a:extLst>
            </p:cNvPr>
            <p:cNvSpPr>
              <a:spLocks noChangeShapeType="1"/>
            </p:cNvSpPr>
            <p:nvPr/>
          </p:nvSpPr>
          <p:spPr bwMode="auto">
            <a:xfrm>
              <a:off x="245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2" name="Line 62">
              <a:extLst>
                <a:ext uri="{FF2B5EF4-FFF2-40B4-BE49-F238E27FC236}">
                  <a16:creationId xmlns:a16="http://schemas.microsoft.com/office/drawing/2014/main" id="{129D8CD6-CB2A-4C01-816A-2FB8380E9AF2}"/>
                </a:ext>
              </a:extLst>
            </p:cNvPr>
            <p:cNvSpPr>
              <a:spLocks noChangeShapeType="1"/>
            </p:cNvSpPr>
            <p:nvPr/>
          </p:nvSpPr>
          <p:spPr bwMode="auto">
            <a:xfrm>
              <a:off x="245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3" name="Line 63">
              <a:extLst>
                <a:ext uri="{FF2B5EF4-FFF2-40B4-BE49-F238E27FC236}">
                  <a16:creationId xmlns:a16="http://schemas.microsoft.com/office/drawing/2014/main" id="{6BF88F00-3313-4C12-A0CE-52C47C726006}"/>
                </a:ext>
              </a:extLst>
            </p:cNvPr>
            <p:cNvSpPr>
              <a:spLocks noChangeShapeType="1"/>
            </p:cNvSpPr>
            <p:nvPr/>
          </p:nvSpPr>
          <p:spPr bwMode="auto">
            <a:xfrm>
              <a:off x="245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4" name="Line 64">
              <a:extLst>
                <a:ext uri="{FF2B5EF4-FFF2-40B4-BE49-F238E27FC236}">
                  <a16:creationId xmlns:a16="http://schemas.microsoft.com/office/drawing/2014/main" id="{CBEE12A2-6108-4DF0-887E-DD6403A2D8D6}"/>
                </a:ext>
              </a:extLst>
            </p:cNvPr>
            <p:cNvSpPr>
              <a:spLocks noChangeShapeType="1"/>
            </p:cNvSpPr>
            <p:nvPr/>
          </p:nvSpPr>
          <p:spPr bwMode="auto">
            <a:xfrm>
              <a:off x="245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5" name="Line 65">
              <a:extLst>
                <a:ext uri="{FF2B5EF4-FFF2-40B4-BE49-F238E27FC236}">
                  <a16:creationId xmlns:a16="http://schemas.microsoft.com/office/drawing/2014/main" id="{C95AEAE0-FAAA-4125-9177-FF9D330F8B2D}"/>
                </a:ext>
              </a:extLst>
            </p:cNvPr>
            <p:cNvSpPr>
              <a:spLocks noChangeShapeType="1"/>
            </p:cNvSpPr>
            <p:nvPr/>
          </p:nvSpPr>
          <p:spPr bwMode="auto">
            <a:xfrm>
              <a:off x="245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6" name="Line 66">
              <a:extLst>
                <a:ext uri="{FF2B5EF4-FFF2-40B4-BE49-F238E27FC236}">
                  <a16:creationId xmlns:a16="http://schemas.microsoft.com/office/drawing/2014/main" id="{2F4AD087-BA12-43E4-9827-6A7D55CAB5F0}"/>
                </a:ext>
              </a:extLst>
            </p:cNvPr>
            <p:cNvSpPr>
              <a:spLocks noChangeShapeType="1"/>
            </p:cNvSpPr>
            <p:nvPr/>
          </p:nvSpPr>
          <p:spPr bwMode="auto">
            <a:xfrm>
              <a:off x="245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7" name="Line 67">
              <a:extLst>
                <a:ext uri="{FF2B5EF4-FFF2-40B4-BE49-F238E27FC236}">
                  <a16:creationId xmlns:a16="http://schemas.microsoft.com/office/drawing/2014/main" id="{ECFFE2C0-0C85-47B1-9421-19223AF24001}"/>
                </a:ext>
              </a:extLst>
            </p:cNvPr>
            <p:cNvSpPr>
              <a:spLocks noChangeShapeType="1"/>
            </p:cNvSpPr>
            <p:nvPr/>
          </p:nvSpPr>
          <p:spPr bwMode="auto">
            <a:xfrm>
              <a:off x="279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8" name="Line 68">
              <a:extLst>
                <a:ext uri="{FF2B5EF4-FFF2-40B4-BE49-F238E27FC236}">
                  <a16:creationId xmlns:a16="http://schemas.microsoft.com/office/drawing/2014/main" id="{E9C36F7F-9554-4BA1-9A7F-0BA65CE8F8CC}"/>
                </a:ext>
              </a:extLst>
            </p:cNvPr>
            <p:cNvSpPr>
              <a:spLocks noChangeShapeType="1"/>
            </p:cNvSpPr>
            <p:nvPr/>
          </p:nvSpPr>
          <p:spPr bwMode="auto">
            <a:xfrm>
              <a:off x="279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9" name="Line 69">
              <a:extLst>
                <a:ext uri="{FF2B5EF4-FFF2-40B4-BE49-F238E27FC236}">
                  <a16:creationId xmlns:a16="http://schemas.microsoft.com/office/drawing/2014/main" id="{DA8367D7-3987-4E96-94F1-3E6C62800499}"/>
                </a:ext>
              </a:extLst>
            </p:cNvPr>
            <p:cNvSpPr>
              <a:spLocks noChangeShapeType="1"/>
            </p:cNvSpPr>
            <p:nvPr/>
          </p:nvSpPr>
          <p:spPr bwMode="auto">
            <a:xfrm>
              <a:off x="279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0" name="Line 70">
              <a:extLst>
                <a:ext uri="{FF2B5EF4-FFF2-40B4-BE49-F238E27FC236}">
                  <a16:creationId xmlns:a16="http://schemas.microsoft.com/office/drawing/2014/main" id="{EDD279EC-6E12-4053-96AD-4B625B701FFC}"/>
                </a:ext>
              </a:extLst>
            </p:cNvPr>
            <p:cNvSpPr>
              <a:spLocks noChangeShapeType="1"/>
            </p:cNvSpPr>
            <p:nvPr/>
          </p:nvSpPr>
          <p:spPr bwMode="auto">
            <a:xfrm>
              <a:off x="279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1" name="Line 71">
              <a:extLst>
                <a:ext uri="{FF2B5EF4-FFF2-40B4-BE49-F238E27FC236}">
                  <a16:creationId xmlns:a16="http://schemas.microsoft.com/office/drawing/2014/main" id="{CE8B9AE3-C62F-40DB-8989-D744111A8DC0}"/>
                </a:ext>
              </a:extLst>
            </p:cNvPr>
            <p:cNvSpPr>
              <a:spLocks noChangeShapeType="1"/>
            </p:cNvSpPr>
            <p:nvPr/>
          </p:nvSpPr>
          <p:spPr bwMode="auto">
            <a:xfrm>
              <a:off x="279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2" name="Line 72">
              <a:extLst>
                <a:ext uri="{FF2B5EF4-FFF2-40B4-BE49-F238E27FC236}">
                  <a16:creationId xmlns:a16="http://schemas.microsoft.com/office/drawing/2014/main" id="{8D990996-EACA-4D19-9D40-CB21D3479EB1}"/>
                </a:ext>
              </a:extLst>
            </p:cNvPr>
            <p:cNvSpPr>
              <a:spLocks noChangeShapeType="1"/>
            </p:cNvSpPr>
            <p:nvPr/>
          </p:nvSpPr>
          <p:spPr bwMode="auto">
            <a:xfrm>
              <a:off x="279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3" name="Line 73">
              <a:extLst>
                <a:ext uri="{FF2B5EF4-FFF2-40B4-BE49-F238E27FC236}">
                  <a16:creationId xmlns:a16="http://schemas.microsoft.com/office/drawing/2014/main" id="{0CD62E05-90DD-43BD-89C8-CA2D1EA0E70D}"/>
                </a:ext>
              </a:extLst>
            </p:cNvPr>
            <p:cNvSpPr>
              <a:spLocks noChangeShapeType="1"/>
            </p:cNvSpPr>
            <p:nvPr/>
          </p:nvSpPr>
          <p:spPr bwMode="auto">
            <a:xfrm>
              <a:off x="279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4" name="Line 74">
              <a:extLst>
                <a:ext uri="{FF2B5EF4-FFF2-40B4-BE49-F238E27FC236}">
                  <a16:creationId xmlns:a16="http://schemas.microsoft.com/office/drawing/2014/main" id="{EF53DB81-4049-43AF-9621-68AA2483F27D}"/>
                </a:ext>
              </a:extLst>
            </p:cNvPr>
            <p:cNvSpPr>
              <a:spLocks noChangeShapeType="1"/>
            </p:cNvSpPr>
            <p:nvPr/>
          </p:nvSpPr>
          <p:spPr bwMode="auto">
            <a:xfrm>
              <a:off x="314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5" name="Line 75">
              <a:extLst>
                <a:ext uri="{FF2B5EF4-FFF2-40B4-BE49-F238E27FC236}">
                  <a16:creationId xmlns:a16="http://schemas.microsoft.com/office/drawing/2014/main" id="{A76ED83D-4559-4042-A6E0-6F9505C75519}"/>
                </a:ext>
              </a:extLst>
            </p:cNvPr>
            <p:cNvSpPr>
              <a:spLocks noChangeShapeType="1"/>
            </p:cNvSpPr>
            <p:nvPr/>
          </p:nvSpPr>
          <p:spPr bwMode="auto">
            <a:xfrm>
              <a:off x="314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6" name="Line 76">
              <a:extLst>
                <a:ext uri="{FF2B5EF4-FFF2-40B4-BE49-F238E27FC236}">
                  <a16:creationId xmlns:a16="http://schemas.microsoft.com/office/drawing/2014/main" id="{341885C7-C113-4E57-9609-E8F377D109DD}"/>
                </a:ext>
              </a:extLst>
            </p:cNvPr>
            <p:cNvSpPr>
              <a:spLocks noChangeShapeType="1"/>
            </p:cNvSpPr>
            <p:nvPr/>
          </p:nvSpPr>
          <p:spPr bwMode="auto">
            <a:xfrm>
              <a:off x="314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7" name="Line 77">
              <a:extLst>
                <a:ext uri="{FF2B5EF4-FFF2-40B4-BE49-F238E27FC236}">
                  <a16:creationId xmlns:a16="http://schemas.microsoft.com/office/drawing/2014/main" id="{2FD156D6-AE0B-4EF6-848E-A04B25F4FE04}"/>
                </a:ext>
              </a:extLst>
            </p:cNvPr>
            <p:cNvSpPr>
              <a:spLocks noChangeShapeType="1"/>
            </p:cNvSpPr>
            <p:nvPr/>
          </p:nvSpPr>
          <p:spPr bwMode="auto">
            <a:xfrm>
              <a:off x="314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8" name="Line 78">
              <a:extLst>
                <a:ext uri="{FF2B5EF4-FFF2-40B4-BE49-F238E27FC236}">
                  <a16:creationId xmlns:a16="http://schemas.microsoft.com/office/drawing/2014/main" id="{5E49C8CF-DA63-405E-82D8-1D54C068AFAB}"/>
                </a:ext>
              </a:extLst>
            </p:cNvPr>
            <p:cNvSpPr>
              <a:spLocks noChangeShapeType="1"/>
            </p:cNvSpPr>
            <p:nvPr/>
          </p:nvSpPr>
          <p:spPr bwMode="auto">
            <a:xfrm>
              <a:off x="314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9" name="Line 79">
              <a:extLst>
                <a:ext uri="{FF2B5EF4-FFF2-40B4-BE49-F238E27FC236}">
                  <a16:creationId xmlns:a16="http://schemas.microsoft.com/office/drawing/2014/main" id="{AAF795E4-A39E-4A63-9044-40D7FD83695A}"/>
                </a:ext>
              </a:extLst>
            </p:cNvPr>
            <p:cNvSpPr>
              <a:spLocks noChangeShapeType="1"/>
            </p:cNvSpPr>
            <p:nvPr/>
          </p:nvSpPr>
          <p:spPr bwMode="auto">
            <a:xfrm>
              <a:off x="314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0" name="Line 80">
              <a:extLst>
                <a:ext uri="{FF2B5EF4-FFF2-40B4-BE49-F238E27FC236}">
                  <a16:creationId xmlns:a16="http://schemas.microsoft.com/office/drawing/2014/main" id="{CABB6EF1-BC20-4CA9-899D-B6E28A42548B}"/>
                </a:ext>
              </a:extLst>
            </p:cNvPr>
            <p:cNvSpPr>
              <a:spLocks noChangeShapeType="1"/>
            </p:cNvSpPr>
            <p:nvPr/>
          </p:nvSpPr>
          <p:spPr bwMode="auto">
            <a:xfrm>
              <a:off x="314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1" name="Line 81">
              <a:extLst>
                <a:ext uri="{FF2B5EF4-FFF2-40B4-BE49-F238E27FC236}">
                  <a16:creationId xmlns:a16="http://schemas.microsoft.com/office/drawing/2014/main" id="{E8F6E272-2846-49FB-BE26-76A21FA19065}"/>
                </a:ext>
              </a:extLst>
            </p:cNvPr>
            <p:cNvSpPr>
              <a:spLocks noChangeShapeType="1"/>
            </p:cNvSpPr>
            <p:nvPr/>
          </p:nvSpPr>
          <p:spPr bwMode="auto">
            <a:xfrm>
              <a:off x="349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2" name="Line 82">
              <a:extLst>
                <a:ext uri="{FF2B5EF4-FFF2-40B4-BE49-F238E27FC236}">
                  <a16:creationId xmlns:a16="http://schemas.microsoft.com/office/drawing/2014/main" id="{76793654-0FF9-4413-A61B-108A07ED43F1}"/>
                </a:ext>
              </a:extLst>
            </p:cNvPr>
            <p:cNvSpPr>
              <a:spLocks noChangeShapeType="1"/>
            </p:cNvSpPr>
            <p:nvPr/>
          </p:nvSpPr>
          <p:spPr bwMode="auto">
            <a:xfrm>
              <a:off x="349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3" name="Line 83">
              <a:extLst>
                <a:ext uri="{FF2B5EF4-FFF2-40B4-BE49-F238E27FC236}">
                  <a16:creationId xmlns:a16="http://schemas.microsoft.com/office/drawing/2014/main" id="{D145DE27-39B7-4552-9140-DBDF01B18835}"/>
                </a:ext>
              </a:extLst>
            </p:cNvPr>
            <p:cNvSpPr>
              <a:spLocks noChangeShapeType="1"/>
            </p:cNvSpPr>
            <p:nvPr/>
          </p:nvSpPr>
          <p:spPr bwMode="auto">
            <a:xfrm>
              <a:off x="349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4" name="Line 84">
              <a:extLst>
                <a:ext uri="{FF2B5EF4-FFF2-40B4-BE49-F238E27FC236}">
                  <a16:creationId xmlns:a16="http://schemas.microsoft.com/office/drawing/2014/main" id="{321A8B90-E2B3-474E-A837-47E214E5E5DF}"/>
                </a:ext>
              </a:extLst>
            </p:cNvPr>
            <p:cNvSpPr>
              <a:spLocks noChangeShapeType="1"/>
            </p:cNvSpPr>
            <p:nvPr/>
          </p:nvSpPr>
          <p:spPr bwMode="auto">
            <a:xfrm>
              <a:off x="349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5" name="Line 85">
              <a:extLst>
                <a:ext uri="{FF2B5EF4-FFF2-40B4-BE49-F238E27FC236}">
                  <a16:creationId xmlns:a16="http://schemas.microsoft.com/office/drawing/2014/main" id="{BFA91573-3558-45A3-9E81-1F3EC3782800}"/>
                </a:ext>
              </a:extLst>
            </p:cNvPr>
            <p:cNvSpPr>
              <a:spLocks noChangeShapeType="1"/>
            </p:cNvSpPr>
            <p:nvPr/>
          </p:nvSpPr>
          <p:spPr bwMode="auto">
            <a:xfrm>
              <a:off x="349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6" name="Line 86">
              <a:extLst>
                <a:ext uri="{FF2B5EF4-FFF2-40B4-BE49-F238E27FC236}">
                  <a16:creationId xmlns:a16="http://schemas.microsoft.com/office/drawing/2014/main" id="{8A5BC548-D35C-4307-9207-CA87C6561A98}"/>
                </a:ext>
              </a:extLst>
            </p:cNvPr>
            <p:cNvSpPr>
              <a:spLocks noChangeShapeType="1"/>
            </p:cNvSpPr>
            <p:nvPr/>
          </p:nvSpPr>
          <p:spPr bwMode="auto">
            <a:xfrm>
              <a:off x="349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7" name="Line 87">
              <a:extLst>
                <a:ext uri="{FF2B5EF4-FFF2-40B4-BE49-F238E27FC236}">
                  <a16:creationId xmlns:a16="http://schemas.microsoft.com/office/drawing/2014/main" id="{624B0BC8-E9D9-4E43-8E57-12D5093C1616}"/>
                </a:ext>
              </a:extLst>
            </p:cNvPr>
            <p:cNvSpPr>
              <a:spLocks noChangeShapeType="1"/>
            </p:cNvSpPr>
            <p:nvPr/>
          </p:nvSpPr>
          <p:spPr bwMode="auto">
            <a:xfrm>
              <a:off x="349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8" name="Line 88">
              <a:extLst>
                <a:ext uri="{FF2B5EF4-FFF2-40B4-BE49-F238E27FC236}">
                  <a16:creationId xmlns:a16="http://schemas.microsoft.com/office/drawing/2014/main" id="{F842A3D8-AE7D-41D4-BCF0-9763656AD7B2}"/>
                </a:ext>
              </a:extLst>
            </p:cNvPr>
            <p:cNvSpPr>
              <a:spLocks noChangeShapeType="1"/>
            </p:cNvSpPr>
            <p:nvPr/>
          </p:nvSpPr>
          <p:spPr bwMode="auto">
            <a:xfrm>
              <a:off x="384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9" name="Line 89">
              <a:extLst>
                <a:ext uri="{FF2B5EF4-FFF2-40B4-BE49-F238E27FC236}">
                  <a16:creationId xmlns:a16="http://schemas.microsoft.com/office/drawing/2014/main" id="{4FB6F265-1D2F-410E-A765-FE6226D0BDFC}"/>
                </a:ext>
              </a:extLst>
            </p:cNvPr>
            <p:cNvSpPr>
              <a:spLocks noChangeShapeType="1"/>
            </p:cNvSpPr>
            <p:nvPr/>
          </p:nvSpPr>
          <p:spPr bwMode="auto">
            <a:xfrm>
              <a:off x="384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0" name="Line 90">
              <a:extLst>
                <a:ext uri="{FF2B5EF4-FFF2-40B4-BE49-F238E27FC236}">
                  <a16:creationId xmlns:a16="http://schemas.microsoft.com/office/drawing/2014/main" id="{7B2443AE-320B-4AED-A0CC-3838602CCB6B}"/>
                </a:ext>
              </a:extLst>
            </p:cNvPr>
            <p:cNvSpPr>
              <a:spLocks noChangeShapeType="1"/>
            </p:cNvSpPr>
            <p:nvPr/>
          </p:nvSpPr>
          <p:spPr bwMode="auto">
            <a:xfrm>
              <a:off x="384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1" name="Line 91">
              <a:extLst>
                <a:ext uri="{FF2B5EF4-FFF2-40B4-BE49-F238E27FC236}">
                  <a16:creationId xmlns:a16="http://schemas.microsoft.com/office/drawing/2014/main" id="{1AAF8E31-997C-4D15-85EC-9C4D622856B8}"/>
                </a:ext>
              </a:extLst>
            </p:cNvPr>
            <p:cNvSpPr>
              <a:spLocks noChangeShapeType="1"/>
            </p:cNvSpPr>
            <p:nvPr/>
          </p:nvSpPr>
          <p:spPr bwMode="auto">
            <a:xfrm>
              <a:off x="384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2" name="Line 92">
              <a:extLst>
                <a:ext uri="{FF2B5EF4-FFF2-40B4-BE49-F238E27FC236}">
                  <a16:creationId xmlns:a16="http://schemas.microsoft.com/office/drawing/2014/main" id="{8C45A8F2-333B-42F7-8FDB-2539B9F66DF0}"/>
                </a:ext>
              </a:extLst>
            </p:cNvPr>
            <p:cNvSpPr>
              <a:spLocks noChangeShapeType="1"/>
            </p:cNvSpPr>
            <p:nvPr/>
          </p:nvSpPr>
          <p:spPr bwMode="auto">
            <a:xfrm>
              <a:off x="384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3" name="Line 93">
              <a:extLst>
                <a:ext uri="{FF2B5EF4-FFF2-40B4-BE49-F238E27FC236}">
                  <a16:creationId xmlns:a16="http://schemas.microsoft.com/office/drawing/2014/main" id="{12031D9A-1C16-4856-920D-09CFF6BB0D08}"/>
                </a:ext>
              </a:extLst>
            </p:cNvPr>
            <p:cNvSpPr>
              <a:spLocks noChangeShapeType="1"/>
            </p:cNvSpPr>
            <p:nvPr/>
          </p:nvSpPr>
          <p:spPr bwMode="auto">
            <a:xfrm>
              <a:off x="384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4" name="Line 94">
              <a:extLst>
                <a:ext uri="{FF2B5EF4-FFF2-40B4-BE49-F238E27FC236}">
                  <a16:creationId xmlns:a16="http://schemas.microsoft.com/office/drawing/2014/main" id="{A9A0D707-EC5A-481C-8C1B-2262F188E402}"/>
                </a:ext>
              </a:extLst>
            </p:cNvPr>
            <p:cNvSpPr>
              <a:spLocks noChangeShapeType="1"/>
            </p:cNvSpPr>
            <p:nvPr/>
          </p:nvSpPr>
          <p:spPr bwMode="auto">
            <a:xfrm>
              <a:off x="384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5" name="Line 95">
              <a:extLst>
                <a:ext uri="{FF2B5EF4-FFF2-40B4-BE49-F238E27FC236}">
                  <a16:creationId xmlns:a16="http://schemas.microsoft.com/office/drawing/2014/main" id="{D4173477-BB94-411C-AF6E-3F4ABC69B901}"/>
                </a:ext>
              </a:extLst>
            </p:cNvPr>
            <p:cNvSpPr>
              <a:spLocks noChangeShapeType="1"/>
            </p:cNvSpPr>
            <p:nvPr/>
          </p:nvSpPr>
          <p:spPr bwMode="auto">
            <a:xfrm>
              <a:off x="4189"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6" name="Line 96">
              <a:extLst>
                <a:ext uri="{FF2B5EF4-FFF2-40B4-BE49-F238E27FC236}">
                  <a16:creationId xmlns:a16="http://schemas.microsoft.com/office/drawing/2014/main" id="{961E0041-A82D-4030-8ABC-8F4D05B4810C}"/>
                </a:ext>
              </a:extLst>
            </p:cNvPr>
            <p:cNvSpPr>
              <a:spLocks noChangeShapeType="1"/>
            </p:cNvSpPr>
            <p:nvPr/>
          </p:nvSpPr>
          <p:spPr bwMode="auto">
            <a:xfrm>
              <a:off x="4189"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7" name="Line 97">
              <a:extLst>
                <a:ext uri="{FF2B5EF4-FFF2-40B4-BE49-F238E27FC236}">
                  <a16:creationId xmlns:a16="http://schemas.microsoft.com/office/drawing/2014/main" id="{B8964913-1063-486D-99F8-5AEF653A9BF4}"/>
                </a:ext>
              </a:extLst>
            </p:cNvPr>
            <p:cNvSpPr>
              <a:spLocks noChangeShapeType="1"/>
            </p:cNvSpPr>
            <p:nvPr/>
          </p:nvSpPr>
          <p:spPr bwMode="auto">
            <a:xfrm>
              <a:off x="4189"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8" name="Line 98">
              <a:extLst>
                <a:ext uri="{FF2B5EF4-FFF2-40B4-BE49-F238E27FC236}">
                  <a16:creationId xmlns:a16="http://schemas.microsoft.com/office/drawing/2014/main" id="{B9537B3E-907A-44F0-A822-5DB14834D059}"/>
                </a:ext>
              </a:extLst>
            </p:cNvPr>
            <p:cNvSpPr>
              <a:spLocks noChangeShapeType="1"/>
            </p:cNvSpPr>
            <p:nvPr/>
          </p:nvSpPr>
          <p:spPr bwMode="auto">
            <a:xfrm>
              <a:off x="4189"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9" name="Line 99">
              <a:extLst>
                <a:ext uri="{FF2B5EF4-FFF2-40B4-BE49-F238E27FC236}">
                  <a16:creationId xmlns:a16="http://schemas.microsoft.com/office/drawing/2014/main" id="{3390105E-1BC0-4479-8FFB-409F025C1919}"/>
                </a:ext>
              </a:extLst>
            </p:cNvPr>
            <p:cNvSpPr>
              <a:spLocks noChangeShapeType="1"/>
            </p:cNvSpPr>
            <p:nvPr/>
          </p:nvSpPr>
          <p:spPr bwMode="auto">
            <a:xfrm>
              <a:off x="4189"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0" name="Line 100">
              <a:extLst>
                <a:ext uri="{FF2B5EF4-FFF2-40B4-BE49-F238E27FC236}">
                  <a16:creationId xmlns:a16="http://schemas.microsoft.com/office/drawing/2014/main" id="{F8905D2D-58F0-4F28-BBDD-C9BA73F7BAF9}"/>
                </a:ext>
              </a:extLst>
            </p:cNvPr>
            <p:cNvSpPr>
              <a:spLocks noChangeShapeType="1"/>
            </p:cNvSpPr>
            <p:nvPr/>
          </p:nvSpPr>
          <p:spPr bwMode="auto">
            <a:xfrm>
              <a:off x="4189"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1" name="Line 101">
              <a:extLst>
                <a:ext uri="{FF2B5EF4-FFF2-40B4-BE49-F238E27FC236}">
                  <a16:creationId xmlns:a16="http://schemas.microsoft.com/office/drawing/2014/main" id="{71C61AC5-3CF2-4F0C-9BA0-9CFCABFCC215}"/>
                </a:ext>
              </a:extLst>
            </p:cNvPr>
            <p:cNvSpPr>
              <a:spLocks noChangeShapeType="1"/>
            </p:cNvSpPr>
            <p:nvPr/>
          </p:nvSpPr>
          <p:spPr bwMode="auto">
            <a:xfrm>
              <a:off x="4189"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2" name="Line 102">
              <a:extLst>
                <a:ext uri="{FF2B5EF4-FFF2-40B4-BE49-F238E27FC236}">
                  <a16:creationId xmlns:a16="http://schemas.microsoft.com/office/drawing/2014/main" id="{93829DD1-27EA-4A17-9EBC-0C96FC9647EE}"/>
                </a:ext>
              </a:extLst>
            </p:cNvPr>
            <p:cNvSpPr>
              <a:spLocks noChangeShapeType="1"/>
            </p:cNvSpPr>
            <p:nvPr/>
          </p:nvSpPr>
          <p:spPr bwMode="auto">
            <a:xfrm>
              <a:off x="453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3" name="Line 103">
              <a:extLst>
                <a:ext uri="{FF2B5EF4-FFF2-40B4-BE49-F238E27FC236}">
                  <a16:creationId xmlns:a16="http://schemas.microsoft.com/office/drawing/2014/main" id="{D1A8B723-0762-4EED-976E-7146C32156EA}"/>
                </a:ext>
              </a:extLst>
            </p:cNvPr>
            <p:cNvSpPr>
              <a:spLocks noChangeShapeType="1"/>
            </p:cNvSpPr>
            <p:nvPr/>
          </p:nvSpPr>
          <p:spPr bwMode="auto">
            <a:xfrm>
              <a:off x="453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4" name="Line 104">
              <a:extLst>
                <a:ext uri="{FF2B5EF4-FFF2-40B4-BE49-F238E27FC236}">
                  <a16:creationId xmlns:a16="http://schemas.microsoft.com/office/drawing/2014/main" id="{57C51AB7-0357-4D86-9DB8-74AA82D5428F}"/>
                </a:ext>
              </a:extLst>
            </p:cNvPr>
            <p:cNvSpPr>
              <a:spLocks noChangeShapeType="1"/>
            </p:cNvSpPr>
            <p:nvPr/>
          </p:nvSpPr>
          <p:spPr bwMode="auto">
            <a:xfrm>
              <a:off x="453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5" name="Line 105">
              <a:extLst>
                <a:ext uri="{FF2B5EF4-FFF2-40B4-BE49-F238E27FC236}">
                  <a16:creationId xmlns:a16="http://schemas.microsoft.com/office/drawing/2014/main" id="{BB6A1637-AEA6-4A8B-A15C-A38C75546C3E}"/>
                </a:ext>
              </a:extLst>
            </p:cNvPr>
            <p:cNvSpPr>
              <a:spLocks noChangeShapeType="1"/>
            </p:cNvSpPr>
            <p:nvPr/>
          </p:nvSpPr>
          <p:spPr bwMode="auto">
            <a:xfrm>
              <a:off x="453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6" name="Line 106">
              <a:extLst>
                <a:ext uri="{FF2B5EF4-FFF2-40B4-BE49-F238E27FC236}">
                  <a16:creationId xmlns:a16="http://schemas.microsoft.com/office/drawing/2014/main" id="{3FBEA111-6FC1-4813-A0A7-49E7BE8B9A3F}"/>
                </a:ext>
              </a:extLst>
            </p:cNvPr>
            <p:cNvSpPr>
              <a:spLocks noChangeShapeType="1"/>
            </p:cNvSpPr>
            <p:nvPr/>
          </p:nvSpPr>
          <p:spPr bwMode="auto">
            <a:xfrm>
              <a:off x="453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7" name="Line 107">
              <a:extLst>
                <a:ext uri="{FF2B5EF4-FFF2-40B4-BE49-F238E27FC236}">
                  <a16:creationId xmlns:a16="http://schemas.microsoft.com/office/drawing/2014/main" id="{D2A1546A-C330-436D-A582-97453434194D}"/>
                </a:ext>
              </a:extLst>
            </p:cNvPr>
            <p:cNvSpPr>
              <a:spLocks noChangeShapeType="1"/>
            </p:cNvSpPr>
            <p:nvPr/>
          </p:nvSpPr>
          <p:spPr bwMode="auto">
            <a:xfrm>
              <a:off x="453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8" name="Line 108">
              <a:extLst>
                <a:ext uri="{FF2B5EF4-FFF2-40B4-BE49-F238E27FC236}">
                  <a16:creationId xmlns:a16="http://schemas.microsoft.com/office/drawing/2014/main" id="{E5D2D6AD-529D-4440-8E70-8F620C25FD5C}"/>
                </a:ext>
              </a:extLst>
            </p:cNvPr>
            <p:cNvSpPr>
              <a:spLocks noChangeShapeType="1"/>
            </p:cNvSpPr>
            <p:nvPr/>
          </p:nvSpPr>
          <p:spPr bwMode="auto">
            <a:xfrm>
              <a:off x="453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9" name="Line 109">
              <a:extLst>
                <a:ext uri="{FF2B5EF4-FFF2-40B4-BE49-F238E27FC236}">
                  <a16:creationId xmlns:a16="http://schemas.microsoft.com/office/drawing/2014/main" id="{E98370E7-0B55-45EC-9011-061620D9D0FC}"/>
                </a:ext>
              </a:extLst>
            </p:cNvPr>
            <p:cNvSpPr>
              <a:spLocks noChangeShapeType="1"/>
            </p:cNvSpPr>
            <p:nvPr/>
          </p:nvSpPr>
          <p:spPr bwMode="auto">
            <a:xfrm>
              <a:off x="4884"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0" name="Line 110">
              <a:extLst>
                <a:ext uri="{FF2B5EF4-FFF2-40B4-BE49-F238E27FC236}">
                  <a16:creationId xmlns:a16="http://schemas.microsoft.com/office/drawing/2014/main" id="{775F019C-ADAD-46CB-A49E-4D97D1CF60D1}"/>
                </a:ext>
              </a:extLst>
            </p:cNvPr>
            <p:cNvSpPr>
              <a:spLocks noChangeShapeType="1"/>
            </p:cNvSpPr>
            <p:nvPr/>
          </p:nvSpPr>
          <p:spPr bwMode="auto">
            <a:xfrm>
              <a:off x="4884"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1" name="Line 111">
              <a:extLst>
                <a:ext uri="{FF2B5EF4-FFF2-40B4-BE49-F238E27FC236}">
                  <a16:creationId xmlns:a16="http://schemas.microsoft.com/office/drawing/2014/main" id="{10D189A0-4764-4099-9274-8510BCF827BF}"/>
                </a:ext>
              </a:extLst>
            </p:cNvPr>
            <p:cNvSpPr>
              <a:spLocks noChangeShapeType="1"/>
            </p:cNvSpPr>
            <p:nvPr/>
          </p:nvSpPr>
          <p:spPr bwMode="auto">
            <a:xfrm>
              <a:off x="4884"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2" name="Line 112">
              <a:extLst>
                <a:ext uri="{FF2B5EF4-FFF2-40B4-BE49-F238E27FC236}">
                  <a16:creationId xmlns:a16="http://schemas.microsoft.com/office/drawing/2014/main" id="{A03BB343-0FDA-47D1-AAB1-4C8797456891}"/>
                </a:ext>
              </a:extLst>
            </p:cNvPr>
            <p:cNvSpPr>
              <a:spLocks noChangeShapeType="1"/>
            </p:cNvSpPr>
            <p:nvPr/>
          </p:nvSpPr>
          <p:spPr bwMode="auto">
            <a:xfrm>
              <a:off x="4884"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3" name="Line 113">
              <a:extLst>
                <a:ext uri="{FF2B5EF4-FFF2-40B4-BE49-F238E27FC236}">
                  <a16:creationId xmlns:a16="http://schemas.microsoft.com/office/drawing/2014/main" id="{22D57C3C-B960-4156-8FF5-9A02E35A27F0}"/>
                </a:ext>
              </a:extLst>
            </p:cNvPr>
            <p:cNvSpPr>
              <a:spLocks noChangeShapeType="1"/>
            </p:cNvSpPr>
            <p:nvPr/>
          </p:nvSpPr>
          <p:spPr bwMode="auto">
            <a:xfrm>
              <a:off x="4884"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4" name="Line 114">
              <a:extLst>
                <a:ext uri="{FF2B5EF4-FFF2-40B4-BE49-F238E27FC236}">
                  <a16:creationId xmlns:a16="http://schemas.microsoft.com/office/drawing/2014/main" id="{F9260005-24EC-4518-AB76-E5016B59D010}"/>
                </a:ext>
              </a:extLst>
            </p:cNvPr>
            <p:cNvSpPr>
              <a:spLocks noChangeShapeType="1"/>
            </p:cNvSpPr>
            <p:nvPr/>
          </p:nvSpPr>
          <p:spPr bwMode="auto">
            <a:xfrm>
              <a:off x="4884"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5" name="Line 115">
              <a:extLst>
                <a:ext uri="{FF2B5EF4-FFF2-40B4-BE49-F238E27FC236}">
                  <a16:creationId xmlns:a16="http://schemas.microsoft.com/office/drawing/2014/main" id="{DEDDC98D-1A4B-4037-B7FB-F57A4F0CB77B}"/>
                </a:ext>
              </a:extLst>
            </p:cNvPr>
            <p:cNvSpPr>
              <a:spLocks noChangeShapeType="1"/>
            </p:cNvSpPr>
            <p:nvPr/>
          </p:nvSpPr>
          <p:spPr bwMode="auto">
            <a:xfrm>
              <a:off x="4884"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6" name="Line 116">
              <a:extLst>
                <a:ext uri="{FF2B5EF4-FFF2-40B4-BE49-F238E27FC236}">
                  <a16:creationId xmlns:a16="http://schemas.microsoft.com/office/drawing/2014/main" id="{F4B1E31A-874F-434C-A67A-A396B66335EC}"/>
                </a:ext>
              </a:extLst>
            </p:cNvPr>
            <p:cNvSpPr>
              <a:spLocks noChangeShapeType="1"/>
            </p:cNvSpPr>
            <p:nvPr/>
          </p:nvSpPr>
          <p:spPr bwMode="auto">
            <a:xfrm>
              <a:off x="523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7" name="Line 117">
              <a:extLst>
                <a:ext uri="{FF2B5EF4-FFF2-40B4-BE49-F238E27FC236}">
                  <a16:creationId xmlns:a16="http://schemas.microsoft.com/office/drawing/2014/main" id="{2F725B56-A39F-4A13-B426-1C7DEC573C1F}"/>
                </a:ext>
              </a:extLst>
            </p:cNvPr>
            <p:cNvSpPr>
              <a:spLocks noChangeShapeType="1"/>
            </p:cNvSpPr>
            <p:nvPr/>
          </p:nvSpPr>
          <p:spPr bwMode="auto">
            <a:xfrm>
              <a:off x="523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 name="Line 118">
              <a:extLst>
                <a:ext uri="{FF2B5EF4-FFF2-40B4-BE49-F238E27FC236}">
                  <a16:creationId xmlns:a16="http://schemas.microsoft.com/office/drawing/2014/main" id="{2237E63C-C402-45BA-A983-3CF090F59C8D}"/>
                </a:ext>
              </a:extLst>
            </p:cNvPr>
            <p:cNvSpPr>
              <a:spLocks noChangeShapeType="1"/>
            </p:cNvSpPr>
            <p:nvPr/>
          </p:nvSpPr>
          <p:spPr bwMode="auto">
            <a:xfrm>
              <a:off x="523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9" name="Line 119">
              <a:extLst>
                <a:ext uri="{FF2B5EF4-FFF2-40B4-BE49-F238E27FC236}">
                  <a16:creationId xmlns:a16="http://schemas.microsoft.com/office/drawing/2014/main" id="{DDDECF60-5639-4FA7-AFB6-B73F54FA8209}"/>
                </a:ext>
              </a:extLst>
            </p:cNvPr>
            <p:cNvSpPr>
              <a:spLocks noChangeShapeType="1"/>
            </p:cNvSpPr>
            <p:nvPr/>
          </p:nvSpPr>
          <p:spPr bwMode="auto">
            <a:xfrm>
              <a:off x="523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0" name="Line 120">
              <a:extLst>
                <a:ext uri="{FF2B5EF4-FFF2-40B4-BE49-F238E27FC236}">
                  <a16:creationId xmlns:a16="http://schemas.microsoft.com/office/drawing/2014/main" id="{AC502BA4-56F6-4DEE-8EA1-0718670312ED}"/>
                </a:ext>
              </a:extLst>
            </p:cNvPr>
            <p:cNvSpPr>
              <a:spLocks noChangeShapeType="1"/>
            </p:cNvSpPr>
            <p:nvPr/>
          </p:nvSpPr>
          <p:spPr bwMode="auto">
            <a:xfrm>
              <a:off x="523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1" name="Line 121">
              <a:extLst>
                <a:ext uri="{FF2B5EF4-FFF2-40B4-BE49-F238E27FC236}">
                  <a16:creationId xmlns:a16="http://schemas.microsoft.com/office/drawing/2014/main" id="{2D5C86B4-19BA-497C-B78F-CF6421F3D798}"/>
                </a:ext>
              </a:extLst>
            </p:cNvPr>
            <p:cNvSpPr>
              <a:spLocks noChangeShapeType="1"/>
            </p:cNvSpPr>
            <p:nvPr/>
          </p:nvSpPr>
          <p:spPr bwMode="auto">
            <a:xfrm>
              <a:off x="523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2" name="Line 122">
              <a:extLst>
                <a:ext uri="{FF2B5EF4-FFF2-40B4-BE49-F238E27FC236}">
                  <a16:creationId xmlns:a16="http://schemas.microsoft.com/office/drawing/2014/main" id="{FA394374-657A-4165-B51A-DAE1EC805A50}"/>
                </a:ext>
              </a:extLst>
            </p:cNvPr>
            <p:cNvSpPr>
              <a:spLocks noChangeShapeType="1"/>
            </p:cNvSpPr>
            <p:nvPr/>
          </p:nvSpPr>
          <p:spPr bwMode="auto">
            <a:xfrm>
              <a:off x="523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3" name="Freeform 123">
              <a:extLst>
                <a:ext uri="{FF2B5EF4-FFF2-40B4-BE49-F238E27FC236}">
                  <a16:creationId xmlns:a16="http://schemas.microsoft.com/office/drawing/2014/main" id="{FDF95240-4F2C-4902-8C08-C734D4546DA7}"/>
                </a:ext>
              </a:extLst>
            </p:cNvPr>
            <p:cNvSpPr>
              <a:spLocks/>
            </p:cNvSpPr>
            <p:nvPr/>
          </p:nvSpPr>
          <p:spPr bwMode="auto">
            <a:xfrm>
              <a:off x="1421" y="1434"/>
              <a:ext cx="3824" cy="249"/>
            </a:xfrm>
            <a:custGeom>
              <a:avLst/>
              <a:gdLst>
                <a:gd name="T0" fmla="*/ 0 w 3824"/>
                <a:gd name="T1" fmla="*/ 0 h 249"/>
                <a:gd name="T2" fmla="*/ 347 w 3824"/>
                <a:gd name="T3" fmla="*/ 0 h 249"/>
                <a:gd name="T4" fmla="*/ 347 w 3824"/>
                <a:gd name="T5" fmla="*/ 248 h 249"/>
                <a:gd name="T6" fmla="*/ 695 w 3824"/>
                <a:gd name="T7" fmla="*/ 248 h 249"/>
                <a:gd name="T8" fmla="*/ 695 w 3824"/>
                <a:gd name="T9" fmla="*/ 0 h 249"/>
                <a:gd name="T10" fmla="*/ 1043 w 3824"/>
                <a:gd name="T11" fmla="*/ 0 h 249"/>
                <a:gd name="T12" fmla="*/ 1390 w 3824"/>
                <a:gd name="T13" fmla="*/ 0 h 249"/>
                <a:gd name="T14" fmla="*/ 1390 w 3824"/>
                <a:gd name="T15" fmla="*/ 248 h 249"/>
                <a:gd name="T16" fmla="*/ 2085 w 3824"/>
                <a:gd name="T17" fmla="*/ 248 h 249"/>
                <a:gd name="T18" fmla="*/ 2085 w 3824"/>
                <a:gd name="T19" fmla="*/ 0 h 249"/>
                <a:gd name="T20" fmla="*/ 3128 w 3824"/>
                <a:gd name="T21" fmla="*/ 0 h 249"/>
                <a:gd name="T22" fmla="*/ 3128 w 3824"/>
                <a:gd name="T23" fmla="*/ 248 h 249"/>
                <a:gd name="T24" fmla="*/ 3823 w 3824"/>
                <a:gd name="T25" fmla="*/ 248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24" h="249">
                  <a:moveTo>
                    <a:pt x="0" y="0"/>
                  </a:moveTo>
                  <a:lnTo>
                    <a:pt x="347" y="0"/>
                  </a:lnTo>
                  <a:lnTo>
                    <a:pt x="347" y="248"/>
                  </a:lnTo>
                  <a:lnTo>
                    <a:pt x="695" y="248"/>
                  </a:lnTo>
                  <a:lnTo>
                    <a:pt x="695" y="0"/>
                  </a:lnTo>
                  <a:lnTo>
                    <a:pt x="1043" y="0"/>
                  </a:lnTo>
                  <a:lnTo>
                    <a:pt x="1390" y="0"/>
                  </a:lnTo>
                  <a:lnTo>
                    <a:pt x="1390" y="248"/>
                  </a:lnTo>
                  <a:lnTo>
                    <a:pt x="2085" y="248"/>
                  </a:lnTo>
                  <a:lnTo>
                    <a:pt x="2085" y="0"/>
                  </a:lnTo>
                  <a:lnTo>
                    <a:pt x="3128" y="0"/>
                  </a:lnTo>
                  <a:lnTo>
                    <a:pt x="3128" y="248"/>
                  </a:lnTo>
                  <a:lnTo>
                    <a:pt x="3823" y="248"/>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14" name="Rectangle 124">
              <a:extLst>
                <a:ext uri="{FF2B5EF4-FFF2-40B4-BE49-F238E27FC236}">
                  <a16:creationId xmlns:a16="http://schemas.microsoft.com/office/drawing/2014/main" id="{DB2ABC3B-A391-4977-B5DD-A43FC570EF75}"/>
                </a:ext>
              </a:extLst>
            </p:cNvPr>
            <p:cNvSpPr>
              <a:spLocks noChangeArrowheads="1"/>
            </p:cNvSpPr>
            <p:nvPr/>
          </p:nvSpPr>
          <p:spPr bwMode="auto">
            <a:xfrm>
              <a:off x="839" y="1434"/>
              <a:ext cx="452"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NRZ</a:t>
              </a:r>
            </a:p>
          </p:txBody>
        </p:sp>
        <p:sp>
          <p:nvSpPr>
            <p:cNvPr id="51515" name="Line 125">
              <a:extLst>
                <a:ext uri="{FF2B5EF4-FFF2-40B4-BE49-F238E27FC236}">
                  <a16:creationId xmlns:a16="http://schemas.microsoft.com/office/drawing/2014/main" id="{31D06406-C9A8-4B91-9827-D8CC863267EF}"/>
                </a:ext>
              </a:extLst>
            </p:cNvPr>
            <p:cNvSpPr>
              <a:spLocks noChangeShapeType="1"/>
            </p:cNvSpPr>
            <p:nvPr/>
          </p:nvSpPr>
          <p:spPr bwMode="auto">
            <a:xfrm>
              <a:off x="1421" y="1578"/>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6" name="Group 126">
            <a:extLst>
              <a:ext uri="{FF2B5EF4-FFF2-40B4-BE49-F238E27FC236}">
                <a16:creationId xmlns:a16="http://schemas.microsoft.com/office/drawing/2014/main" id="{B7575971-93DC-4A0E-AF86-EAE0D30182B0}"/>
              </a:ext>
            </a:extLst>
          </p:cNvPr>
          <p:cNvGrpSpPr>
            <a:grpSpLocks/>
          </p:cNvGrpSpPr>
          <p:nvPr/>
        </p:nvGrpSpPr>
        <p:grpSpPr bwMode="auto">
          <a:xfrm>
            <a:off x="573534" y="3189128"/>
            <a:ext cx="8010525" cy="963613"/>
            <a:chOff x="385" y="1858"/>
            <a:chExt cx="5046" cy="607"/>
          </a:xfrm>
        </p:grpSpPr>
        <p:sp>
          <p:nvSpPr>
            <p:cNvPr id="51330" name="Line 127">
              <a:extLst>
                <a:ext uri="{FF2B5EF4-FFF2-40B4-BE49-F238E27FC236}">
                  <a16:creationId xmlns:a16="http://schemas.microsoft.com/office/drawing/2014/main" id="{A46A0E95-AC4D-43A8-BCF8-9C6EF3C8A384}"/>
                </a:ext>
              </a:extLst>
            </p:cNvPr>
            <p:cNvSpPr>
              <a:spLocks noChangeShapeType="1"/>
            </p:cNvSpPr>
            <p:nvPr/>
          </p:nvSpPr>
          <p:spPr bwMode="auto">
            <a:xfrm>
              <a:off x="148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1" name="Line 128">
              <a:extLst>
                <a:ext uri="{FF2B5EF4-FFF2-40B4-BE49-F238E27FC236}">
                  <a16:creationId xmlns:a16="http://schemas.microsoft.com/office/drawing/2014/main" id="{F6E919E3-9100-461A-90B5-CCCDA7C9DE6E}"/>
                </a:ext>
              </a:extLst>
            </p:cNvPr>
            <p:cNvSpPr>
              <a:spLocks noChangeShapeType="1"/>
            </p:cNvSpPr>
            <p:nvPr/>
          </p:nvSpPr>
          <p:spPr bwMode="auto">
            <a:xfrm>
              <a:off x="148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2" name="Line 129">
              <a:extLst>
                <a:ext uri="{FF2B5EF4-FFF2-40B4-BE49-F238E27FC236}">
                  <a16:creationId xmlns:a16="http://schemas.microsoft.com/office/drawing/2014/main" id="{D48F72F3-BF3B-4A19-8131-FA94F491FABE}"/>
                </a:ext>
              </a:extLst>
            </p:cNvPr>
            <p:cNvSpPr>
              <a:spLocks noChangeShapeType="1"/>
            </p:cNvSpPr>
            <p:nvPr/>
          </p:nvSpPr>
          <p:spPr bwMode="auto">
            <a:xfrm>
              <a:off x="148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3" name="Line 130">
              <a:extLst>
                <a:ext uri="{FF2B5EF4-FFF2-40B4-BE49-F238E27FC236}">
                  <a16:creationId xmlns:a16="http://schemas.microsoft.com/office/drawing/2014/main" id="{C177F412-5211-4ADC-8A9F-A4665FA37306}"/>
                </a:ext>
              </a:extLst>
            </p:cNvPr>
            <p:cNvSpPr>
              <a:spLocks noChangeShapeType="1"/>
            </p:cNvSpPr>
            <p:nvPr/>
          </p:nvSpPr>
          <p:spPr bwMode="auto">
            <a:xfrm>
              <a:off x="148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4" name="Line 131">
              <a:extLst>
                <a:ext uri="{FF2B5EF4-FFF2-40B4-BE49-F238E27FC236}">
                  <a16:creationId xmlns:a16="http://schemas.microsoft.com/office/drawing/2014/main" id="{24DE6B39-B284-4FA0-8877-DC376CEFCF42}"/>
                </a:ext>
              </a:extLst>
            </p:cNvPr>
            <p:cNvSpPr>
              <a:spLocks noChangeShapeType="1"/>
            </p:cNvSpPr>
            <p:nvPr/>
          </p:nvSpPr>
          <p:spPr bwMode="auto">
            <a:xfrm>
              <a:off x="148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5" name="Line 132">
              <a:extLst>
                <a:ext uri="{FF2B5EF4-FFF2-40B4-BE49-F238E27FC236}">
                  <a16:creationId xmlns:a16="http://schemas.microsoft.com/office/drawing/2014/main" id="{CE150640-FF4F-44EC-9D8D-C8F701AA03B0}"/>
                </a:ext>
              </a:extLst>
            </p:cNvPr>
            <p:cNvSpPr>
              <a:spLocks noChangeShapeType="1"/>
            </p:cNvSpPr>
            <p:nvPr/>
          </p:nvSpPr>
          <p:spPr bwMode="auto">
            <a:xfrm>
              <a:off x="148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6" name="Line 133">
              <a:extLst>
                <a:ext uri="{FF2B5EF4-FFF2-40B4-BE49-F238E27FC236}">
                  <a16:creationId xmlns:a16="http://schemas.microsoft.com/office/drawing/2014/main" id="{DEEA7484-6802-40E9-A67A-9FD697269CA8}"/>
                </a:ext>
              </a:extLst>
            </p:cNvPr>
            <p:cNvSpPr>
              <a:spLocks noChangeShapeType="1"/>
            </p:cNvSpPr>
            <p:nvPr/>
          </p:nvSpPr>
          <p:spPr bwMode="auto">
            <a:xfrm>
              <a:off x="148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7" name="Line 134">
              <a:extLst>
                <a:ext uri="{FF2B5EF4-FFF2-40B4-BE49-F238E27FC236}">
                  <a16:creationId xmlns:a16="http://schemas.microsoft.com/office/drawing/2014/main" id="{D48BE47F-A971-49A8-B463-186C0A0C2DDF}"/>
                </a:ext>
              </a:extLst>
            </p:cNvPr>
            <p:cNvSpPr>
              <a:spLocks noChangeShapeType="1"/>
            </p:cNvSpPr>
            <p:nvPr/>
          </p:nvSpPr>
          <p:spPr bwMode="auto">
            <a:xfrm>
              <a:off x="148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8" name="Line 135">
              <a:extLst>
                <a:ext uri="{FF2B5EF4-FFF2-40B4-BE49-F238E27FC236}">
                  <a16:creationId xmlns:a16="http://schemas.microsoft.com/office/drawing/2014/main" id="{D840AB5F-C13F-4564-8B8B-8E3B93139F70}"/>
                </a:ext>
              </a:extLst>
            </p:cNvPr>
            <p:cNvSpPr>
              <a:spLocks noChangeShapeType="1"/>
            </p:cNvSpPr>
            <p:nvPr/>
          </p:nvSpPr>
          <p:spPr bwMode="auto">
            <a:xfrm>
              <a:off x="1829"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9" name="Line 136">
              <a:extLst>
                <a:ext uri="{FF2B5EF4-FFF2-40B4-BE49-F238E27FC236}">
                  <a16:creationId xmlns:a16="http://schemas.microsoft.com/office/drawing/2014/main" id="{FE9C083E-E5EC-405B-B04C-5D214AFF12A3}"/>
                </a:ext>
              </a:extLst>
            </p:cNvPr>
            <p:cNvSpPr>
              <a:spLocks noChangeShapeType="1"/>
            </p:cNvSpPr>
            <p:nvPr/>
          </p:nvSpPr>
          <p:spPr bwMode="auto">
            <a:xfrm>
              <a:off x="1829"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0" name="Line 137">
              <a:extLst>
                <a:ext uri="{FF2B5EF4-FFF2-40B4-BE49-F238E27FC236}">
                  <a16:creationId xmlns:a16="http://schemas.microsoft.com/office/drawing/2014/main" id="{11856970-0EEA-4F40-8BC4-90FE5FD123C8}"/>
                </a:ext>
              </a:extLst>
            </p:cNvPr>
            <p:cNvSpPr>
              <a:spLocks noChangeShapeType="1"/>
            </p:cNvSpPr>
            <p:nvPr/>
          </p:nvSpPr>
          <p:spPr bwMode="auto">
            <a:xfrm>
              <a:off x="1829"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1" name="Line 138">
              <a:extLst>
                <a:ext uri="{FF2B5EF4-FFF2-40B4-BE49-F238E27FC236}">
                  <a16:creationId xmlns:a16="http://schemas.microsoft.com/office/drawing/2014/main" id="{3DD1D10F-CE50-4F9B-98FB-82DCE7F965D9}"/>
                </a:ext>
              </a:extLst>
            </p:cNvPr>
            <p:cNvSpPr>
              <a:spLocks noChangeShapeType="1"/>
            </p:cNvSpPr>
            <p:nvPr/>
          </p:nvSpPr>
          <p:spPr bwMode="auto">
            <a:xfrm>
              <a:off x="1829"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2" name="Line 139">
              <a:extLst>
                <a:ext uri="{FF2B5EF4-FFF2-40B4-BE49-F238E27FC236}">
                  <a16:creationId xmlns:a16="http://schemas.microsoft.com/office/drawing/2014/main" id="{952E5660-04BA-4516-94EF-937AEBAF5A8C}"/>
                </a:ext>
              </a:extLst>
            </p:cNvPr>
            <p:cNvSpPr>
              <a:spLocks noChangeShapeType="1"/>
            </p:cNvSpPr>
            <p:nvPr/>
          </p:nvSpPr>
          <p:spPr bwMode="auto">
            <a:xfrm>
              <a:off x="1829"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3" name="Line 140">
              <a:extLst>
                <a:ext uri="{FF2B5EF4-FFF2-40B4-BE49-F238E27FC236}">
                  <a16:creationId xmlns:a16="http://schemas.microsoft.com/office/drawing/2014/main" id="{59C23B72-0138-415F-B167-118DF84D9950}"/>
                </a:ext>
              </a:extLst>
            </p:cNvPr>
            <p:cNvSpPr>
              <a:spLocks noChangeShapeType="1"/>
            </p:cNvSpPr>
            <p:nvPr/>
          </p:nvSpPr>
          <p:spPr bwMode="auto">
            <a:xfrm>
              <a:off x="1829"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4" name="Line 141">
              <a:extLst>
                <a:ext uri="{FF2B5EF4-FFF2-40B4-BE49-F238E27FC236}">
                  <a16:creationId xmlns:a16="http://schemas.microsoft.com/office/drawing/2014/main" id="{1F8192BA-C187-4EB7-89A3-BC6270A6CDD2}"/>
                </a:ext>
              </a:extLst>
            </p:cNvPr>
            <p:cNvSpPr>
              <a:spLocks noChangeShapeType="1"/>
            </p:cNvSpPr>
            <p:nvPr/>
          </p:nvSpPr>
          <p:spPr bwMode="auto">
            <a:xfrm>
              <a:off x="1829"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5" name="Line 142">
              <a:extLst>
                <a:ext uri="{FF2B5EF4-FFF2-40B4-BE49-F238E27FC236}">
                  <a16:creationId xmlns:a16="http://schemas.microsoft.com/office/drawing/2014/main" id="{D11D756F-029D-46B4-A83E-4220CF3D4BA4}"/>
                </a:ext>
              </a:extLst>
            </p:cNvPr>
            <p:cNvSpPr>
              <a:spLocks noChangeShapeType="1"/>
            </p:cNvSpPr>
            <p:nvPr/>
          </p:nvSpPr>
          <p:spPr bwMode="auto">
            <a:xfrm>
              <a:off x="1829"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6" name="Line 143">
              <a:extLst>
                <a:ext uri="{FF2B5EF4-FFF2-40B4-BE49-F238E27FC236}">
                  <a16:creationId xmlns:a16="http://schemas.microsoft.com/office/drawing/2014/main" id="{7D520C01-B3D2-4BB6-8241-4FC6B5C3A3D2}"/>
                </a:ext>
              </a:extLst>
            </p:cNvPr>
            <p:cNvSpPr>
              <a:spLocks noChangeShapeType="1"/>
            </p:cNvSpPr>
            <p:nvPr/>
          </p:nvSpPr>
          <p:spPr bwMode="auto">
            <a:xfrm>
              <a:off x="217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7" name="Line 144">
              <a:extLst>
                <a:ext uri="{FF2B5EF4-FFF2-40B4-BE49-F238E27FC236}">
                  <a16:creationId xmlns:a16="http://schemas.microsoft.com/office/drawing/2014/main" id="{D33CE2CB-B033-4DFB-A343-5B3CBBAB1B41}"/>
                </a:ext>
              </a:extLst>
            </p:cNvPr>
            <p:cNvSpPr>
              <a:spLocks noChangeShapeType="1"/>
            </p:cNvSpPr>
            <p:nvPr/>
          </p:nvSpPr>
          <p:spPr bwMode="auto">
            <a:xfrm>
              <a:off x="217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8" name="Line 145">
              <a:extLst>
                <a:ext uri="{FF2B5EF4-FFF2-40B4-BE49-F238E27FC236}">
                  <a16:creationId xmlns:a16="http://schemas.microsoft.com/office/drawing/2014/main" id="{6349B74D-2D34-4BB2-97E6-EFF97EBCD6D0}"/>
                </a:ext>
              </a:extLst>
            </p:cNvPr>
            <p:cNvSpPr>
              <a:spLocks noChangeShapeType="1"/>
            </p:cNvSpPr>
            <p:nvPr/>
          </p:nvSpPr>
          <p:spPr bwMode="auto">
            <a:xfrm>
              <a:off x="217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9" name="Line 146">
              <a:extLst>
                <a:ext uri="{FF2B5EF4-FFF2-40B4-BE49-F238E27FC236}">
                  <a16:creationId xmlns:a16="http://schemas.microsoft.com/office/drawing/2014/main" id="{BC0463A8-29F2-4BFA-BE0E-F67C9CB02A8B}"/>
                </a:ext>
              </a:extLst>
            </p:cNvPr>
            <p:cNvSpPr>
              <a:spLocks noChangeShapeType="1"/>
            </p:cNvSpPr>
            <p:nvPr/>
          </p:nvSpPr>
          <p:spPr bwMode="auto">
            <a:xfrm>
              <a:off x="217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0" name="Line 147">
              <a:extLst>
                <a:ext uri="{FF2B5EF4-FFF2-40B4-BE49-F238E27FC236}">
                  <a16:creationId xmlns:a16="http://schemas.microsoft.com/office/drawing/2014/main" id="{CBF22B0C-5184-439E-8904-4F328F748E7F}"/>
                </a:ext>
              </a:extLst>
            </p:cNvPr>
            <p:cNvSpPr>
              <a:spLocks noChangeShapeType="1"/>
            </p:cNvSpPr>
            <p:nvPr/>
          </p:nvSpPr>
          <p:spPr bwMode="auto">
            <a:xfrm>
              <a:off x="217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1" name="Line 148">
              <a:extLst>
                <a:ext uri="{FF2B5EF4-FFF2-40B4-BE49-F238E27FC236}">
                  <a16:creationId xmlns:a16="http://schemas.microsoft.com/office/drawing/2014/main" id="{3B5A8D3E-EBA5-4E42-B7C4-544538E3857A}"/>
                </a:ext>
              </a:extLst>
            </p:cNvPr>
            <p:cNvSpPr>
              <a:spLocks noChangeShapeType="1"/>
            </p:cNvSpPr>
            <p:nvPr/>
          </p:nvSpPr>
          <p:spPr bwMode="auto">
            <a:xfrm>
              <a:off x="217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2" name="Line 149">
              <a:extLst>
                <a:ext uri="{FF2B5EF4-FFF2-40B4-BE49-F238E27FC236}">
                  <a16:creationId xmlns:a16="http://schemas.microsoft.com/office/drawing/2014/main" id="{322FAEEE-9259-435F-8877-630F6B74FDDE}"/>
                </a:ext>
              </a:extLst>
            </p:cNvPr>
            <p:cNvSpPr>
              <a:spLocks noChangeShapeType="1"/>
            </p:cNvSpPr>
            <p:nvPr/>
          </p:nvSpPr>
          <p:spPr bwMode="auto">
            <a:xfrm>
              <a:off x="217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3" name="Line 150">
              <a:extLst>
                <a:ext uri="{FF2B5EF4-FFF2-40B4-BE49-F238E27FC236}">
                  <a16:creationId xmlns:a16="http://schemas.microsoft.com/office/drawing/2014/main" id="{60BDD430-4DD5-4398-97F2-19A26EC54D5E}"/>
                </a:ext>
              </a:extLst>
            </p:cNvPr>
            <p:cNvSpPr>
              <a:spLocks noChangeShapeType="1"/>
            </p:cNvSpPr>
            <p:nvPr/>
          </p:nvSpPr>
          <p:spPr bwMode="auto">
            <a:xfrm>
              <a:off x="217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4" name="Line 151">
              <a:extLst>
                <a:ext uri="{FF2B5EF4-FFF2-40B4-BE49-F238E27FC236}">
                  <a16:creationId xmlns:a16="http://schemas.microsoft.com/office/drawing/2014/main" id="{A02B1C43-A372-46BB-9F14-1A3BC48088D5}"/>
                </a:ext>
              </a:extLst>
            </p:cNvPr>
            <p:cNvSpPr>
              <a:spLocks noChangeShapeType="1"/>
            </p:cNvSpPr>
            <p:nvPr/>
          </p:nvSpPr>
          <p:spPr bwMode="auto">
            <a:xfrm>
              <a:off x="252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5" name="Line 152">
              <a:extLst>
                <a:ext uri="{FF2B5EF4-FFF2-40B4-BE49-F238E27FC236}">
                  <a16:creationId xmlns:a16="http://schemas.microsoft.com/office/drawing/2014/main" id="{85B918C7-A04A-42B9-952D-9DE05430B872}"/>
                </a:ext>
              </a:extLst>
            </p:cNvPr>
            <p:cNvSpPr>
              <a:spLocks noChangeShapeType="1"/>
            </p:cNvSpPr>
            <p:nvPr/>
          </p:nvSpPr>
          <p:spPr bwMode="auto">
            <a:xfrm>
              <a:off x="252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6" name="Line 153">
              <a:extLst>
                <a:ext uri="{FF2B5EF4-FFF2-40B4-BE49-F238E27FC236}">
                  <a16:creationId xmlns:a16="http://schemas.microsoft.com/office/drawing/2014/main" id="{3F489E85-5016-47FE-9387-FEE514D28EED}"/>
                </a:ext>
              </a:extLst>
            </p:cNvPr>
            <p:cNvSpPr>
              <a:spLocks noChangeShapeType="1"/>
            </p:cNvSpPr>
            <p:nvPr/>
          </p:nvSpPr>
          <p:spPr bwMode="auto">
            <a:xfrm>
              <a:off x="252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7" name="Line 154">
              <a:extLst>
                <a:ext uri="{FF2B5EF4-FFF2-40B4-BE49-F238E27FC236}">
                  <a16:creationId xmlns:a16="http://schemas.microsoft.com/office/drawing/2014/main" id="{17BB79B8-0044-4CC3-9BCE-D696DB5B5930}"/>
                </a:ext>
              </a:extLst>
            </p:cNvPr>
            <p:cNvSpPr>
              <a:spLocks noChangeShapeType="1"/>
            </p:cNvSpPr>
            <p:nvPr/>
          </p:nvSpPr>
          <p:spPr bwMode="auto">
            <a:xfrm>
              <a:off x="252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8" name="Line 155">
              <a:extLst>
                <a:ext uri="{FF2B5EF4-FFF2-40B4-BE49-F238E27FC236}">
                  <a16:creationId xmlns:a16="http://schemas.microsoft.com/office/drawing/2014/main" id="{BB6CECB4-CA4B-44F8-A871-2F0A9C5B1B2A}"/>
                </a:ext>
              </a:extLst>
            </p:cNvPr>
            <p:cNvSpPr>
              <a:spLocks noChangeShapeType="1"/>
            </p:cNvSpPr>
            <p:nvPr/>
          </p:nvSpPr>
          <p:spPr bwMode="auto">
            <a:xfrm>
              <a:off x="252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9" name="Line 156">
              <a:extLst>
                <a:ext uri="{FF2B5EF4-FFF2-40B4-BE49-F238E27FC236}">
                  <a16:creationId xmlns:a16="http://schemas.microsoft.com/office/drawing/2014/main" id="{6D969379-BB6D-4B37-B006-19F6603D0246}"/>
                </a:ext>
              </a:extLst>
            </p:cNvPr>
            <p:cNvSpPr>
              <a:spLocks noChangeShapeType="1"/>
            </p:cNvSpPr>
            <p:nvPr/>
          </p:nvSpPr>
          <p:spPr bwMode="auto">
            <a:xfrm>
              <a:off x="252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0" name="Line 157">
              <a:extLst>
                <a:ext uri="{FF2B5EF4-FFF2-40B4-BE49-F238E27FC236}">
                  <a16:creationId xmlns:a16="http://schemas.microsoft.com/office/drawing/2014/main" id="{BF96EE04-A41C-4352-B18A-FCAB7DD5CC91}"/>
                </a:ext>
              </a:extLst>
            </p:cNvPr>
            <p:cNvSpPr>
              <a:spLocks noChangeShapeType="1"/>
            </p:cNvSpPr>
            <p:nvPr/>
          </p:nvSpPr>
          <p:spPr bwMode="auto">
            <a:xfrm>
              <a:off x="252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1" name="Line 158">
              <a:extLst>
                <a:ext uri="{FF2B5EF4-FFF2-40B4-BE49-F238E27FC236}">
                  <a16:creationId xmlns:a16="http://schemas.microsoft.com/office/drawing/2014/main" id="{A75EB8A0-F7EA-4D33-877A-2DDC0D012433}"/>
                </a:ext>
              </a:extLst>
            </p:cNvPr>
            <p:cNvSpPr>
              <a:spLocks noChangeShapeType="1"/>
            </p:cNvSpPr>
            <p:nvPr/>
          </p:nvSpPr>
          <p:spPr bwMode="auto">
            <a:xfrm>
              <a:off x="252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2" name="Line 159">
              <a:extLst>
                <a:ext uri="{FF2B5EF4-FFF2-40B4-BE49-F238E27FC236}">
                  <a16:creationId xmlns:a16="http://schemas.microsoft.com/office/drawing/2014/main" id="{53DAE4CA-F3AA-4193-AD38-8D85BDC7F3F5}"/>
                </a:ext>
              </a:extLst>
            </p:cNvPr>
            <p:cNvSpPr>
              <a:spLocks noChangeShapeType="1"/>
            </p:cNvSpPr>
            <p:nvPr/>
          </p:nvSpPr>
          <p:spPr bwMode="auto">
            <a:xfrm>
              <a:off x="287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3" name="Line 160">
              <a:extLst>
                <a:ext uri="{FF2B5EF4-FFF2-40B4-BE49-F238E27FC236}">
                  <a16:creationId xmlns:a16="http://schemas.microsoft.com/office/drawing/2014/main" id="{E1E32AE8-4653-4BA8-BDCA-A82961B333E7}"/>
                </a:ext>
              </a:extLst>
            </p:cNvPr>
            <p:cNvSpPr>
              <a:spLocks noChangeShapeType="1"/>
            </p:cNvSpPr>
            <p:nvPr/>
          </p:nvSpPr>
          <p:spPr bwMode="auto">
            <a:xfrm>
              <a:off x="287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4" name="Line 161">
              <a:extLst>
                <a:ext uri="{FF2B5EF4-FFF2-40B4-BE49-F238E27FC236}">
                  <a16:creationId xmlns:a16="http://schemas.microsoft.com/office/drawing/2014/main" id="{2719EA2B-7B06-4FE0-9C49-DD82F68D4D9F}"/>
                </a:ext>
              </a:extLst>
            </p:cNvPr>
            <p:cNvSpPr>
              <a:spLocks noChangeShapeType="1"/>
            </p:cNvSpPr>
            <p:nvPr/>
          </p:nvSpPr>
          <p:spPr bwMode="auto">
            <a:xfrm>
              <a:off x="287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5" name="Line 162">
              <a:extLst>
                <a:ext uri="{FF2B5EF4-FFF2-40B4-BE49-F238E27FC236}">
                  <a16:creationId xmlns:a16="http://schemas.microsoft.com/office/drawing/2014/main" id="{70B75989-F9F6-43B5-A21F-D3F86F3154E0}"/>
                </a:ext>
              </a:extLst>
            </p:cNvPr>
            <p:cNvSpPr>
              <a:spLocks noChangeShapeType="1"/>
            </p:cNvSpPr>
            <p:nvPr/>
          </p:nvSpPr>
          <p:spPr bwMode="auto">
            <a:xfrm>
              <a:off x="287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6" name="Line 163">
              <a:extLst>
                <a:ext uri="{FF2B5EF4-FFF2-40B4-BE49-F238E27FC236}">
                  <a16:creationId xmlns:a16="http://schemas.microsoft.com/office/drawing/2014/main" id="{24F5A12B-264C-46AB-956F-204AB54C94B7}"/>
                </a:ext>
              </a:extLst>
            </p:cNvPr>
            <p:cNvSpPr>
              <a:spLocks noChangeShapeType="1"/>
            </p:cNvSpPr>
            <p:nvPr/>
          </p:nvSpPr>
          <p:spPr bwMode="auto">
            <a:xfrm>
              <a:off x="287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7" name="Line 164">
              <a:extLst>
                <a:ext uri="{FF2B5EF4-FFF2-40B4-BE49-F238E27FC236}">
                  <a16:creationId xmlns:a16="http://schemas.microsoft.com/office/drawing/2014/main" id="{2A3626F3-EFEE-42DD-9A7F-D2AFD7469237}"/>
                </a:ext>
              </a:extLst>
            </p:cNvPr>
            <p:cNvSpPr>
              <a:spLocks noChangeShapeType="1"/>
            </p:cNvSpPr>
            <p:nvPr/>
          </p:nvSpPr>
          <p:spPr bwMode="auto">
            <a:xfrm>
              <a:off x="287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8" name="Line 165">
              <a:extLst>
                <a:ext uri="{FF2B5EF4-FFF2-40B4-BE49-F238E27FC236}">
                  <a16:creationId xmlns:a16="http://schemas.microsoft.com/office/drawing/2014/main" id="{11F4695B-0E8C-4A74-BB92-22306E3201D3}"/>
                </a:ext>
              </a:extLst>
            </p:cNvPr>
            <p:cNvSpPr>
              <a:spLocks noChangeShapeType="1"/>
            </p:cNvSpPr>
            <p:nvPr/>
          </p:nvSpPr>
          <p:spPr bwMode="auto">
            <a:xfrm>
              <a:off x="287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9" name="Line 166">
              <a:extLst>
                <a:ext uri="{FF2B5EF4-FFF2-40B4-BE49-F238E27FC236}">
                  <a16:creationId xmlns:a16="http://schemas.microsoft.com/office/drawing/2014/main" id="{D24DABF2-AE2A-4D30-BD7C-B96A7A8606DD}"/>
                </a:ext>
              </a:extLst>
            </p:cNvPr>
            <p:cNvSpPr>
              <a:spLocks noChangeShapeType="1"/>
            </p:cNvSpPr>
            <p:nvPr/>
          </p:nvSpPr>
          <p:spPr bwMode="auto">
            <a:xfrm>
              <a:off x="287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0" name="Line 167">
              <a:extLst>
                <a:ext uri="{FF2B5EF4-FFF2-40B4-BE49-F238E27FC236}">
                  <a16:creationId xmlns:a16="http://schemas.microsoft.com/office/drawing/2014/main" id="{C36E466C-4318-4223-8D8A-A8AA837F8320}"/>
                </a:ext>
              </a:extLst>
            </p:cNvPr>
            <p:cNvSpPr>
              <a:spLocks noChangeShapeType="1"/>
            </p:cNvSpPr>
            <p:nvPr/>
          </p:nvSpPr>
          <p:spPr bwMode="auto">
            <a:xfrm>
              <a:off x="322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1" name="Line 168">
              <a:extLst>
                <a:ext uri="{FF2B5EF4-FFF2-40B4-BE49-F238E27FC236}">
                  <a16:creationId xmlns:a16="http://schemas.microsoft.com/office/drawing/2014/main" id="{681EDF9A-8D16-4300-B199-8987B3096092}"/>
                </a:ext>
              </a:extLst>
            </p:cNvPr>
            <p:cNvSpPr>
              <a:spLocks noChangeShapeType="1"/>
            </p:cNvSpPr>
            <p:nvPr/>
          </p:nvSpPr>
          <p:spPr bwMode="auto">
            <a:xfrm>
              <a:off x="322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2" name="Line 169">
              <a:extLst>
                <a:ext uri="{FF2B5EF4-FFF2-40B4-BE49-F238E27FC236}">
                  <a16:creationId xmlns:a16="http://schemas.microsoft.com/office/drawing/2014/main" id="{891DBE42-D1CF-4DBD-B0C6-EACB5B87FA28}"/>
                </a:ext>
              </a:extLst>
            </p:cNvPr>
            <p:cNvSpPr>
              <a:spLocks noChangeShapeType="1"/>
            </p:cNvSpPr>
            <p:nvPr/>
          </p:nvSpPr>
          <p:spPr bwMode="auto">
            <a:xfrm>
              <a:off x="322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3" name="Line 170">
              <a:extLst>
                <a:ext uri="{FF2B5EF4-FFF2-40B4-BE49-F238E27FC236}">
                  <a16:creationId xmlns:a16="http://schemas.microsoft.com/office/drawing/2014/main" id="{B3F6E7D5-7F6C-4B00-8D9F-938A1F06FFA7}"/>
                </a:ext>
              </a:extLst>
            </p:cNvPr>
            <p:cNvSpPr>
              <a:spLocks noChangeShapeType="1"/>
            </p:cNvSpPr>
            <p:nvPr/>
          </p:nvSpPr>
          <p:spPr bwMode="auto">
            <a:xfrm>
              <a:off x="322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4" name="Line 171">
              <a:extLst>
                <a:ext uri="{FF2B5EF4-FFF2-40B4-BE49-F238E27FC236}">
                  <a16:creationId xmlns:a16="http://schemas.microsoft.com/office/drawing/2014/main" id="{BFEFF9FD-8528-44A0-8FC8-0B431FB45DD4}"/>
                </a:ext>
              </a:extLst>
            </p:cNvPr>
            <p:cNvSpPr>
              <a:spLocks noChangeShapeType="1"/>
            </p:cNvSpPr>
            <p:nvPr/>
          </p:nvSpPr>
          <p:spPr bwMode="auto">
            <a:xfrm>
              <a:off x="322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5" name="Line 172">
              <a:extLst>
                <a:ext uri="{FF2B5EF4-FFF2-40B4-BE49-F238E27FC236}">
                  <a16:creationId xmlns:a16="http://schemas.microsoft.com/office/drawing/2014/main" id="{F077A0E5-4627-4959-8059-F69D09E0D103}"/>
                </a:ext>
              </a:extLst>
            </p:cNvPr>
            <p:cNvSpPr>
              <a:spLocks noChangeShapeType="1"/>
            </p:cNvSpPr>
            <p:nvPr/>
          </p:nvSpPr>
          <p:spPr bwMode="auto">
            <a:xfrm>
              <a:off x="322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6" name="Line 173">
              <a:extLst>
                <a:ext uri="{FF2B5EF4-FFF2-40B4-BE49-F238E27FC236}">
                  <a16:creationId xmlns:a16="http://schemas.microsoft.com/office/drawing/2014/main" id="{CBC98E5E-3A56-4364-A949-AF9D412C0456}"/>
                </a:ext>
              </a:extLst>
            </p:cNvPr>
            <p:cNvSpPr>
              <a:spLocks noChangeShapeType="1"/>
            </p:cNvSpPr>
            <p:nvPr/>
          </p:nvSpPr>
          <p:spPr bwMode="auto">
            <a:xfrm>
              <a:off x="322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7" name="Line 174">
              <a:extLst>
                <a:ext uri="{FF2B5EF4-FFF2-40B4-BE49-F238E27FC236}">
                  <a16:creationId xmlns:a16="http://schemas.microsoft.com/office/drawing/2014/main" id="{88A7CA99-F3FD-4FB1-9324-CA8706BE14AF}"/>
                </a:ext>
              </a:extLst>
            </p:cNvPr>
            <p:cNvSpPr>
              <a:spLocks noChangeShapeType="1"/>
            </p:cNvSpPr>
            <p:nvPr/>
          </p:nvSpPr>
          <p:spPr bwMode="auto">
            <a:xfrm>
              <a:off x="322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8" name="Line 175">
              <a:extLst>
                <a:ext uri="{FF2B5EF4-FFF2-40B4-BE49-F238E27FC236}">
                  <a16:creationId xmlns:a16="http://schemas.microsoft.com/office/drawing/2014/main" id="{ECACBFA1-58ED-41B3-AF4B-6988B89BAFAB}"/>
                </a:ext>
              </a:extLst>
            </p:cNvPr>
            <p:cNvSpPr>
              <a:spLocks noChangeShapeType="1"/>
            </p:cNvSpPr>
            <p:nvPr/>
          </p:nvSpPr>
          <p:spPr bwMode="auto">
            <a:xfrm>
              <a:off x="356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9" name="Line 176">
              <a:extLst>
                <a:ext uri="{FF2B5EF4-FFF2-40B4-BE49-F238E27FC236}">
                  <a16:creationId xmlns:a16="http://schemas.microsoft.com/office/drawing/2014/main" id="{751C5CE5-50CC-4B9F-B3B0-B883AF46513A}"/>
                </a:ext>
              </a:extLst>
            </p:cNvPr>
            <p:cNvSpPr>
              <a:spLocks noChangeShapeType="1"/>
            </p:cNvSpPr>
            <p:nvPr/>
          </p:nvSpPr>
          <p:spPr bwMode="auto">
            <a:xfrm>
              <a:off x="356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0" name="Line 177">
              <a:extLst>
                <a:ext uri="{FF2B5EF4-FFF2-40B4-BE49-F238E27FC236}">
                  <a16:creationId xmlns:a16="http://schemas.microsoft.com/office/drawing/2014/main" id="{9F468623-BF44-4ED2-8BEB-077D21F6161E}"/>
                </a:ext>
              </a:extLst>
            </p:cNvPr>
            <p:cNvSpPr>
              <a:spLocks noChangeShapeType="1"/>
            </p:cNvSpPr>
            <p:nvPr/>
          </p:nvSpPr>
          <p:spPr bwMode="auto">
            <a:xfrm>
              <a:off x="356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1" name="Line 178">
              <a:extLst>
                <a:ext uri="{FF2B5EF4-FFF2-40B4-BE49-F238E27FC236}">
                  <a16:creationId xmlns:a16="http://schemas.microsoft.com/office/drawing/2014/main" id="{E0A394F4-CB9E-48D1-96ED-F63EA98E2929}"/>
                </a:ext>
              </a:extLst>
            </p:cNvPr>
            <p:cNvSpPr>
              <a:spLocks noChangeShapeType="1"/>
            </p:cNvSpPr>
            <p:nvPr/>
          </p:nvSpPr>
          <p:spPr bwMode="auto">
            <a:xfrm>
              <a:off x="356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2" name="Line 179">
              <a:extLst>
                <a:ext uri="{FF2B5EF4-FFF2-40B4-BE49-F238E27FC236}">
                  <a16:creationId xmlns:a16="http://schemas.microsoft.com/office/drawing/2014/main" id="{CD689330-6D92-4CA9-A46D-1819BD5949EE}"/>
                </a:ext>
              </a:extLst>
            </p:cNvPr>
            <p:cNvSpPr>
              <a:spLocks noChangeShapeType="1"/>
            </p:cNvSpPr>
            <p:nvPr/>
          </p:nvSpPr>
          <p:spPr bwMode="auto">
            <a:xfrm>
              <a:off x="356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3" name="Line 180">
              <a:extLst>
                <a:ext uri="{FF2B5EF4-FFF2-40B4-BE49-F238E27FC236}">
                  <a16:creationId xmlns:a16="http://schemas.microsoft.com/office/drawing/2014/main" id="{88ADA9DF-0F60-4A29-906C-52CF75665F18}"/>
                </a:ext>
              </a:extLst>
            </p:cNvPr>
            <p:cNvSpPr>
              <a:spLocks noChangeShapeType="1"/>
            </p:cNvSpPr>
            <p:nvPr/>
          </p:nvSpPr>
          <p:spPr bwMode="auto">
            <a:xfrm>
              <a:off x="356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4" name="Line 181">
              <a:extLst>
                <a:ext uri="{FF2B5EF4-FFF2-40B4-BE49-F238E27FC236}">
                  <a16:creationId xmlns:a16="http://schemas.microsoft.com/office/drawing/2014/main" id="{8E0D690E-8128-4317-BFBF-5CC5DE142293}"/>
                </a:ext>
              </a:extLst>
            </p:cNvPr>
            <p:cNvSpPr>
              <a:spLocks noChangeShapeType="1"/>
            </p:cNvSpPr>
            <p:nvPr/>
          </p:nvSpPr>
          <p:spPr bwMode="auto">
            <a:xfrm>
              <a:off x="356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5" name="Line 182">
              <a:extLst>
                <a:ext uri="{FF2B5EF4-FFF2-40B4-BE49-F238E27FC236}">
                  <a16:creationId xmlns:a16="http://schemas.microsoft.com/office/drawing/2014/main" id="{7C720BB7-53B8-4C03-B8D8-70990CF0C06D}"/>
                </a:ext>
              </a:extLst>
            </p:cNvPr>
            <p:cNvSpPr>
              <a:spLocks noChangeShapeType="1"/>
            </p:cNvSpPr>
            <p:nvPr/>
          </p:nvSpPr>
          <p:spPr bwMode="auto">
            <a:xfrm>
              <a:off x="356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6" name="Line 183">
              <a:extLst>
                <a:ext uri="{FF2B5EF4-FFF2-40B4-BE49-F238E27FC236}">
                  <a16:creationId xmlns:a16="http://schemas.microsoft.com/office/drawing/2014/main" id="{214BD815-6E8E-488A-B28D-B1E3106AD222}"/>
                </a:ext>
              </a:extLst>
            </p:cNvPr>
            <p:cNvSpPr>
              <a:spLocks noChangeShapeType="1"/>
            </p:cNvSpPr>
            <p:nvPr/>
          </p:nvSpPr>
          <p:spPr bwMode="auto">
            <a:xfrm>
              <a:off x="391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7" name="Line 184">
              <a:extLst>
                <a:ext uri="{FF2B5EF4-FFF2-40B4-BE49-F238E27FC236}">
                  <a16:creationId xmlns:a16="http://schemas.microsoft.com/office/drawing/2014/main" id="{038305AB-9CD1-454F-B28D-26846868E2F6}"/>
                </a:ext>
              </a:extLst>
            </p:cNvPr>
            <p:cNvSpPr>
              <a:spLocks noChangeShapeType="1"/>
            </p:cNvSpPr>
            <p:nvPr/>
          </p:nvSpPr>
          <p:spPr bwMode="auto">
            <a:xfrm>
              <a:off x="391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8" name="Line 185">
              <a:extLst>
                <a:ext uri="{FF2B5EF4-FFF2-40B4-BE49-F238E27FC236}">
                  <a16:creationId xmlns:a16="http://schemas.microsoft.com/office/drawing/2014/main" id="{3485493D-8957-4407-AE6A-A68E3A10F280}"/>
                </a:ext>
              </a:extLst>
            </p:cNvPr>
            <p:cNvSpPr>
              <a:spLocks noChangeShapeType="1"/>
            </p:cNvSpPr>
            <p:nvPr/>
          </p:nvSpPr>
          <p:spPr bwMode="auto">
            <a:xfrm>
              <a:off x="391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9" name="Line 186">
              <a:extLst>
                <a:ext uri="{FF2B5EF4-FFF2-40B4-BE49-F238E27FC236}">
                  <a16:creationId xmlns:a16="http://schemas.microsoft.com/office/drawing/2014/main" id="{BAEE36FC-B589-400F-95CC-040714CE70D7}"/>
                </a:ext>
              </a:extLst>
            </p:cNvPr>
            <p:cNvSpPr>
              <a:spLocks noChangeShapeType="1"/>
            </p:cNvSpPr>
            <p:nvPr/>
          </p:nvSpPr>
          <p:spPr bwMode="auto">
            <a:xfrm>
              <a:off x="391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0" name="Line 187">
              <a:extLst>
                <a:ext uri="{FF2B5EF4-FFF2-40B4-BE49-F238E27FC236}">
                  <a16:creationId xmlns:a16="http://schemas.microsoft.com/office/drawing/2014/main" id="{F1AA11A9-E7C8-40EF-B664-86E4278437E7}"/>
                </a:ext>
              </a:extLst>
            </p:cNvPr>
            <p:cNvSpPr>
              <a:spLocks noChangeShapeType="1"/>
            </p:cNvSpPr>
            <p:nvPr/>
          </p:nvSpPr>
          <p:spPr bwMode="auto">
            <a:xfrm>
              <a:off x="391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1" name="Line 188">
              <a:extLst>
                <a:ext uri="{FF2B5EF4-FFF2-40B4-BE49-F238E27FC236}">
                  <a16:creationId xmlns:a16="http://schemas.microsoft.com/office/drawing/2014/main" id="{83E65AB1-C67F-4A4C-B26F-31A5F5107AD1}"/>
                </a:ext>
              </a:extLst>
            </p:cNvPr>
            <p:cNvSpPr>
              <a:spLocks noChangeShapeType="1"/>
            </p:cNvSpPr>
            <p:nvPr/>
          </p:nvSpPr>
          <p:spPr bwMode="auto">
            <a:xfrm>
              <a:off x="391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2" name="Line 189">
              <a:extLst>
                <a:ext uri="{FF2B5EF4-FFF2-40B4-BE49-F238E27FC236}">
                  <a16:creationId xmlns:a16="http://schemas.microsoft.com/office/drawing/2014/main" id="{F7E50E30-10A5-4821-9E26-8281F9AB920E}"/>
                </a:ext>
              </a:extLst>
            </p:cNvPr>
            <p:cNvSpPr>
              <a:spLocks noChangeShapeType="1"/>
            </p:cNvSpPr>
            <p:nvPr/>
          </p:nvSpPr>
          <p:spPr bwMode="auto">
            <a:xfrm>
              <a:off x="391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3" name="Line 190">
              <a:extLst>
                <a:ext uri="{FF2B5EF4-FFF2-40B4-BE49-F238E27FC236}">
                  <a16:creationId xmlns:a16="http://schemas.microsoft.com/office/drawing/2014/main" id="{2DF535C0-D3BF-4525-B736-532A297F8D84}"/>
                </a:ext>
              </a:extLst>
            </p:cNvPr>
            <p:cNvSpPr>
              <a:spLocks noChangeShapeType="1"/>
            </p:cNvSpPr>
            <p:nvPr/>
          </p:nvSpPr>
          <p:spPr bwMode="auto">
            <a:xfrm>
              <a:off x="391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4" name="Line 191">
              <a:extLst>
                <a:ext uri="{FF2B5EF4-FFF2-40B4-BE49-F238E27FC236}">
                  <a16:creationId xmlns:a16="http://schemas.microsoft.com/office/drawing/2014/main" id="{A9EE4DAB-41F3-4F52-9CDC-53A994111666}"/>
                </a:ext>
              </a:extLst>
            </p:cNvPr>
            <p:cNvSpPr>
              <a:spLocks noChangeShapeType="1"/>
            </p:cNvSpPr>
            <p:nvPr/>
          </p:nvSpPr>
          <p:spPr bwMode="auto">
            <a:xfrm>
              <a:off x="4263"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5" name="Line 192">
              <a:extLst>
                <a:ext uri="{FF2B5EF4-FFF2-40B4-BE49-F238E27FC236}">
                  <a16:creationId xmlns:a16="http://schemas.microsoft.com/office/drawing/2014/main" id="{9C429773-78E0-4073-B0C0-B2ECC9F5B73A}"/>
                </a:ext>
              </a:extLst>
            </p:cNvPr>
            <p:cNvSpPr>
              <a:spLocks noChangeShapeType="1"/>
            </p:cNvSpPr>
            <p:nvPr/>
          </p:nvSpPr>
          <p:spPr bwMode="auto">
            <a:xfrm>
              <a:off x="4263"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6" name="Line 193">
              <a:extLst>
                <a:ext uri="{FF2B5EF4-FFF2-40B4-BE49-F238E27FC236}">
                  <a16:creationId xmlns:a16="http://schemas.microsoft.com/office/drawing/2014/main" id="{9E34853F-C1AC-40A1-840C-47AB5EB9DBF2}"/>
                </a:ext>
              </a:extLst>
            </p:cNvPr>
            <p:cNvSpPr>
              <a:spLocks noChangeShapeType="1"/>
            </p:cNvSpPr>
            <p:nvPr/>
          </p:nvSpPr>
          <p:spPr bwMode="auto">
            <a:xfrm>
              <a:off x="4263"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7" name="Line 194">
              <a:extLst>
                <a:ext uri="{FF2B5EF4-FFF2-40B4-BE49-F238E27FC236}">
                  <a16:creationId xmlns:a16="http://schemas.microsoft.com/office/drawing/2014/main" id="{88E3C9A9-BDF1-4A71-8D74-6ADAC264AEC2}"/>
                </a:ext>
              </a:extLst>
            </p:cNvPr>
            <p:cNvSpPr>
              <a:spLocks noChangeShapeType="1"/>
            </p:cNvSpPr>
            <p:nvPr/>
          </p:nvSpPr>
          <p:spPr bwMode="auto">
            <a:xfrm>
              <a:off x="4263"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8" name="Line 195">
              <a:extLst>
                <a:ext uri="{FF2B5EF4-FFF2-40B4-BE49-F238E27FC236}">
                  <a16:creationId xmlns:a16="http://schemas.microsoft.com/office/drawing/2014/main" id="{4471F2D9-30FF-4873-A427-B230FBBC70B7}"/>
                </a:ext>
              </a:extLst>
            </p:cNvPr>
            <p:cNvSpPr>
              <a:spLocks noChangeShapeType="1"/>
            </p:cNvSpPr>
            <p:nvPr/>
          </p:nvSpPr>
          <p:spPr bwMode="auto">
            <a:xfrm>
              <a:off x="4263"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9" name="Line 196">
              <a:extLst>
                <a:ext uri="{FF2B5EF4-FFF2-40B4-BE49-F238E27FC236}">
                  <a16:creationId xmlns:a16="http://schemas.microsoft.com/office/drawing/2014/main" id="{7F6A2F3E-2212-4046-80A8-A9C08CC9D587}"/>
                </a:ext>
              </a:extLst>
            </p:cNvPr>
            <p:cNvSpPr>
              <a:spLocks noChangeShapeType="1"/>
            </p:cNvSpPr>
            <p:nvPr/>
          </p:nvSpPr>
          <p:spPr bwMode="auto">
            <a:xfrm>
              <a:off x="4263"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0" name="Line 197">
              <a:extLst>
                <a:ext uri="{FF2B5EF4-FFF2-40B4-BE49-F238E27FC236}">
                  <a16:creationId xmlns:a16="http://schemas.microsoft.com/office/drawing/2014/main" id="{4BF01705-2C45-43C7-8842-3BFC82FD6BCD}"/>
                </a:ext>
              </a:extLst>
            </p:cNvPr>
            <p:cNvSpPr>
              <a:spLocks noChangeShapeType="1"/>
            </p:cNvSpPr>
            <p:nvPr/>
          </p:nvSpPr>
          <p:spPr bwMode="auto">
            <a:xfrm>
              <a:off x="4263"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1" name="Line 198">
              <a:extLst>
                <a:ext uri="{FF2B5EF4-FFF2-40B4-BE49-F238E27FC236}">
                  <a16:creationId xmlns:a16="http://schemas.microsoft.com/office/drawing/2014/main" id="{772165CF-DA20-42C7-8B09-2C7A482A38B7}"/>
                </a:ext>
              </a:extLst>
            </p:cNvPr>
            <p:cNvSpPr>
              <a:spLocks noChangeShapeType="1"/>
            </p:cNvSpPr>
            <p:nvPr/>
          </p:nvSpPr>
          <p:spPr bwMode="auto">
            <a:xfrm>
              <a:off x="4263"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2" name="Line 199">
              <a:extLst>
                <a:ext uri="{FF2B5EF4-FFF2-40B4-BE49-F238E27FC236}">
                  <a16:creationId xmlns:a16="http://schemas.microsoft.com/office/drawing/2014/main" id="{4D96EA9E-8BF4-447E-9E05-E9A3CC0E5D2A}"/>
                </a:ext>
              </a:extLst>
            </p:cNvPr>
            <p:cNvSpPr>
              <a:spLocks noChangeShapeType="1"/>
            </p:cNvSpPr>
            <p:nvPr/>
          </p:nvSpPr>
          <p:spPr bwMode="auto">
            <a:xfrm>
              <a:off x="461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3" name="Line 200">
              <a:extLst>
                <a:ext uri="{FF2B5EF4-FFF2-40B4-BE49-F238E27FC236}">
                  <a16:creationId xmlns:a16="http://schemas.microsoft.com/office/drawing/2014/main" id="{0367C45B-4E72-4C7A-A254-47272BC26092}"/>
                </a:ext>
              </a:extLst>
            </p:cNvPr>
            <p:cNvSpPr>
              <a:spLocks noChangeShapeType="1"/>
            </p:cNvSpPr>
            <p:nvPr/>
          </p:nvSpPr>
          <p:spPr bwMode="auto">
            <a:xfrm>
              <a:off x="461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4" name="Line 201">
              <a:extLst>
                <a:ext uri="{FF2B5EF4-FFF2-40B4-BE49-F238E27FC236}">
                  <a16:creationId xmlns:a16="http://schemas.microsoft.com/office/drawing/2014/main" id="{488D855D-A3DD-4507-822C-B13AA3776B91}"/>
                </a:ext>
              </a:extLst>
            </p:cNvPr>
            <p:cNvSpPr>
              <a:spLocks noChangeShapeType="1"/>
            </p:cNvSpPr>
            <p:nvPr/>
          </p:nvSpPr>
          <p:spPr bwMode="auto">
            <a:xfrm>
              <a:off x="461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5" name="Line 202">
              <a:extLst>
                <a:ext uri="{FF2B5EF4-FFF2-40B4-BE49-F238E27FC236}">
                  <a16:creationId xmlns:a16="http://schemas.microsoft.com/office/drawing/2014/main" id="{5D92C33F-9148-4B4B-AB42-A72D58278D04}"/>
                </a:ext>
              </a:extLst>
            </p:cNvPr>
            <p:cNvSpPr>
              <a:spLocks noChangeShapeType="1"/>
            </p:cNvSpPr>
            <p:nvPr/>
          </p:nvSpPr>
          <p:spPr bwMode="auto">
            <a:xfrm>
              <a:off x="461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6" name="Line 203">
              <a:extLst>
                <a:ext uri="{FF2B5EF4-FFF2-40B4-BE49-F238E27FC236}">
                  <a16:creationId xmlns:a16="http://schemas.microsoft.com/office/drawing/2014/main" id="{EEE950C9-0D44-49C1-8AB9-D8C107BA71DF}"/>
                </a:ext>
              </a:extLst>
            </p:cNvPr>
            <p:cNvSpPr>
              <a:spLocks noChangeShapeType="1"/>
            </p:cNvSpPr>
            <p:nvPr/>
          </p:nvSpPr>
          <p:spPr bwMode="auto">
            <a:xfrm>
              <a:off x="461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7" name="Line 204">
              <a:extLst>
                <a:ext uri="{FF2B5EF4-FFF2-40B4-BE49-F238E27FC236}">
                  <a16:creationId xmlns:a16="http://schemas.microsoft.com/office/drawing/2014/main" id="{77E06CD7-807A-455A-ACAB-D23D3FFDBA20}"/>
                </a:ext>
              </a:extLst>
            </p:cNvPr>
            <p:cNvSpPr>
              <a:spLocks noChangeShapeType="1"/>
            </p:cNvSpPr>
            <p:nvPr/>
          </p:nvSpPr>
          <p:spPr bwMode="auto">
            <a:xfrm>
              <a:off x="461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8" name="Line 205">
              <a:extLst>
                <a:ext uri="{FF2B5EF4-FFF2-40B4-BE49-F238E27FC236}">
                  <a16:creationId xmlns:a16="http://schemas.microsoft.com/office/drawing/2014/main" id="{2F31CC70-61A2-4DE3-9EC8-C5ABE0171181}"/>
                </a:ext>
              </a:extLst>
            </p:cNvPr>
            <p:cNvSpPr>
              <a:spLocks noChangeShapeType="1"/>
            </p:cNvSpPr>
            <p:nvPr/>
          </p:nvSpPr>
          <p:spPr bwMode="auto">
            <a:xfrm>
              <a:off x="461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9" name="Line 206">
              <a:extLst>
                <a:ext uri="{FF2B5EF4-FFF2-40B4-BE49-F238E27FC236}">
                  <a16:creationId xmlns:a16="http://schemas.microsoft.com/office/drawing/2014/main" id="{B45623A0-A440-4968-9A49-A5C8D3D0CF0D}"/>
                </a:ext>
              </a:extLst>
            </p:cNvPr>
            <p:cNvSpPr>
              <a:spLocks noChangeShapeType="1"/>
            </p:cNvSpPr>
            <p:nvPr/>
          </p:nvSpPr>
          <p:spPr bwMode="auto">
            <a:xfrm>
              <a:off x="461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0" name="Line 207">
              <a:extLst>
                <a:ext uri="{FF2B5EF4-FFF2-40B4-BE49-F238E27FC236}">
                  <a16:creationId xmlns:a16="http://schemas.microsoft.com/office/drawing/2014/main" id="{73E512ED-61BD-4E11-B283-692BF919B319}"/>
                </a:ext>
              </a:extLst>
            </p:cNvPr>
            <p:cNvSpPr>
              <a:spLocks noChangeShapeType="1"/>
            </p:cNvSpPr>
            <p:nvPr/>
          </p:nvSpPr>
          <p:spPr bwMode="auto">
            <a:xfrm>
              <a:off x="4958"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1" name="Line 208">
              <a:extLst>
                <a:ext uri="{FF2B5EF4-FFF2-40B4-BE49-F238E27FC236}">
                  <a16:creationId xmlns:a16="http://schemas.microsoft.com/office/drawing/2014/main" id="{476D1465-6186-4B1F-9547-0E11E66E80F1}"/>
                </a:ext>
              </a:extLst>
            </p:cNvPr>
            <p:cNvSpPr>
              <a:spLocks noChangeShapeType="1"/>
            </p:cNvSpPr>
            <p:nvPr/>
          </p:nvSpPr>
          <p:spPr bwMode="auto">
            <a:xfrm>
              <a:off x="4958"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2" name="Line 209">
              <a:extLst>
                <a:ext uri="{FF2B5EF4-FFF2-40B4-BE49-F238E27FC236}">
                  <a16:creationId xmlns:a16="http://schemas.microsoft.com/office/drawing/2014/main" id="{D63D6E7C-516B-47BB-99C0-DCC715E354C4}"/>
                </a:ext>
              </a:extLst>
            </p:cNvPr>
            <p:cNvSpPr>
              <a:spLocks noChangeShapeType="1"/>
            </p:cNvSpPr>
            <p:nvPr/>
          </p:nvSpPr>
          <p:spPr bwMode="auto">
            <a:xfrm>
              <a:off x="4958"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3" name="Line 210">
              <a:extLst>
                <a:ext uri="{FF2B5EF4-FFF2-40B4-BE49-F238E27FC236}">
                  <a16:creationId xmlns:a16="http://schemas.microsoft.com/office/drawing/2014/main" id="{4FD37352-1A25-4387-9E90-BA8FD1018D24}"/>
                </a:ext>
              </a:extLst>
            </p:cNvPr>
            <p:cNvSpPr>
              <a:spLocks noChangeShapeType="1"/>
            </p:cNvSpPr>
            <p:nvPr/>
          </p:nvSpPr>
          <p:spPr bwMode="auto">
            <a:xfrm>
              <a:off x="4958"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4" name="Line 211">
              <a:extLst>
                <a:ext uri="{FF2B5EF4-FFF2-40B4-BE49-F238E27FC236}">
                  <a16:creationId xmlns:a16="http://schemas.microsoft.com/office/drawing/2014/main" id="{4A0C6D6A-B8F5-48FC-ACCC-CAD58385DE2B}"/>
                </a:ext>
              </a:extLst>
            </p:cNvPr>
            <p:cNvSpPr>
              <a:spLocks noChangeShapeType="1"/>
            </p:cNvSpPr>
            <p:nvPr/>
          </p:nvSpPr>
          <p:spPr bwMode="auto">
            <a:xfrm>
              <a:off x="4958"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5" name="Line 212">
              <a:extLst>
                <a:ext uri="{FF2B5EF4-FFF2-40B4-BE49-F238E27FC236}">
                  <a16:creationId xmlns:a16="http://schemas.microsoft.com/office/drawing/2014/main" id="{41B7DAA4-18FE-4797-A0FD-24F2B1AA165F}"/>
                </a:ext>
              </a:extLst>
            </p:cNvPr>
            <p:cNvSpPr>
              <a:spLocks noChangeShapeType="1"/>
            </p:cNvSpPr>
            <p:nvPr/>
          </p:nvSpPr>
          <p:spPr bwMode="auto">
            <a:xfrm>
              <a:off x="4958"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6" name="Line 213">
              <a:extLst>
                <a:ext uri="{FF2B5EF4-FFF2-40B4-BE49-F238E27FC236}">
                  <a16:creationId xmlns:a16="http://schemas.microsoft.com/office/drawing/2014/main" id="{F5D45763-2DD3-4CEF-B7DE-5D4B9F042070}"/>
                </a:ext>
              </a:extLst>
            </p:cNvPr>
            <p:cNvSpPr>
              <a:spLocks noChangeShapeType="1"/>
            </p:cNvSpPr>
            <p:nvPr/>
          </p:nvSpPr>
          <p:spPr bwMode="auto">
            <a:xfrm>
              <a:off x="4958"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7" name="Line 214">
              <a:extLst>
                <a:ext uri="{FF2B5EF4-FFF2-40B4-BE49-F238E27FC236}">
                  <a16:creationId xmlns:a16="http://schemas.microsoft.com/office/drawing/2014/main" id="{0A99E4A8-56E9-41AC-98F9-E83F169E13B5}"/>
                </a:ext>
              </a:extLst>
            </p:cNvPr>
            <p:cNvSpPr>
              <a:spLocks noChangeShapeType="1"/>
            </p:cNvSpPr>
            <p:nvPr/>
          </p:nvSpPr>
          <p:spPr bwMode="auto">
            <a:xfrm>
              <a:off x="4958"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8" name="Line 215">
              <a:extLst>
                <a:ext uri="{FF2B5EF4-FFF2-40B4-BE49-F238E27FC236}">
                  <a16:creationId xmlns:a16="http://schemas.microsoft.com/office/drawing/2014/main" id="{8646B868-F2F5-4B5E-8ACD-71E151904771}"/>
                </a:ext>
              </a:extLst>
            </p:cNvPr>
            <p:cNvSpPr>
              <a:spLocks noChangeShapeType="1"/>
            </p:cNvSpPr>
            <p:nvPr/>
          </p:nvSpPr>
          <p:spPr bwMode="auto">
            <a:xfrm>
              <a:off x="530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9" name="Line 216">
              <a:extLst>
                <a:ext uri="{FF2B5EF4-FFF2-40B4-BE49-F238E27FC236}">
                  <a16:creationId xmlns:a16="http://schemas.microsoft.com/office/drawing/2014/main" id="{12DFC1FE-46B7-41BE-883D-726134C9FB6B}"/>
                </a:ext>
              </a:extLst>
            </p:cNvPr>
            <p:cNvSpPr>
              <a:spLocks noChangeShapeType="1"/>
            </p:cNvSpPr>
            <p:nvPr/>
          </p:nvSpPr>
          <p:spPr bwMode="auto">
            <a:xfrm>
              <a:off x="530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0" name="Line 217">
              <a:extLst>
                <a:ext uri="{FF2B5EF4-FFF2-40B4-BE49-F238E27FC236}">
                  <a16:creationId xmlns:a16="http://schemas.microsoft.com/office/drawing/2014/main" id="{B8325340-C13D-47DB-9E5E-62B46FA3B809}"/>
                </a:ext>
              </a:extLst>
            </p:cNvPr>
            <p:cNvSpPr>
              <a:spLocks noChangeShapeType="1"/>
            </p:cNvSpPr>
            <p:nvPr/>
          </p:nvSpPr>
          <p:spPr bwMode="auto">
            <a:xfrm>
              <a:off x="530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1" name="Line 218">
              <a:extLst>
                <a:ext uri="{FF2B5EF4-FFF2-40B4-BE49-F238E27FC236}">
                  <a16:creationId xmlns:a16="http://schemas.microsoft.com/office/drawing/2014/main" id="{8B660D2B-52D4-434A-BAB1-E95E1C485B16}"/>
                </a:ext>
              </a:extLst>
            </p:cNvPr>
            <p:cNvSpPr>
              <a:spLocks noChangeShapeType="1"/>
            </p:cNvSpPr>
            <p:nvPr/>
          </p:nvSpPr>
          <p:spPr bwMode="auto">
            <a:xfrm>
              <a:off x="530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2" name="Line 219">
              <a:extLst>
                <a:ext uri="{FF2B5EF4-FFF2-40B4-BE49-F238E27FC236}">
                  <a16:creationId xmlns:a16="http://schemas.microsoft.com/office/drawing/2014/main" id="{95C52EE2-6C84-41FA-8799-C12D441205CA}"/>
                </a:ext>
              </a:extLst>
            </p:cNvPr>
            <p:cNvSpPr>
              <a:spLocks noChangeShapeType="1"/>
            </p:cNvSpPr>
            <p:nvPr/>
          </p:nvSpPr>
          <p:spPr bwMode="auto">
            <a:xfrm>
              <a:off x="530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3" name="Line 220">
              <a:extLst>
                <a:ext uri="{FF2B5EF4-FFF2-40B4-BE49-F238E27FC236}">
                  <a16:creationId xmlns:a16="http://schemas.microsoft.com/office/drawing/2014/main" id="{2A733589-7F9F-4997-B756-73ED7AFBB1DA}"/>
                </a:ext>
              </a:extLst>
            </p:cNvPr>
            <p:cNvSpPr>
              <a:spLocks noChangeShapeType="1"/>
            </p:cNvSpPr>
            <p:nvPr/>
          </p:nvSpPr>
          <p:spPr bwMode="auto">
            <a:xfrm>
              <a:off x="530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4" name="Line 221">
              <a:extLst>
                <a:ext uri="{FF2B5EF4-FFF2-40B4-BE49-F238E27FC236}">
                  <a16:creationId xmlns:a16="http://schemas.microsoft.com/office/drawing/2014/main" id="{EBD53BB6-07AC-47F9-9E22-6590F79261F9}"/>
                </a:ext>
              </a:extLst>
            </p:cNvPr>
            <p:cNvSpPr>
              <a:spLocks noChangeShapeType="1"/>
            </p:cNvSpPr>
            <p:nvPr/>
          </p:nvSpPr>
          <p:spPr bwMode="auto">
            <a:xfrm>
              <a:off x="530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5" name="Line 222">
              <a:extLst>
                <a:ext uri="{FF2B5EF4-FFF2-40B4-BE49-F238E27FC236}">
                  <a16:creationId xmlns:a16="http://schemas.microsoft.com/office/drawing/2014/main" id="{A49662CD-4D84-43F6-883A-5D75E4BB3D9D}"/>
                </a:ext>
              </a:extLst>
            </p:cNvPr>
            <p:cNvSpPr>
              <a:spLocks noChangeShapeType="1"/>
            </p:cNvSpPr>
            <p:nvPr/>
          </p:nvSpPr>
          <p:spPr bwMode="auto">
            <a:xfrm>
              <a:off x="530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6" name="Freeform 223">
              <a:extLst>
                <a:ext uri="{FF2B5EF4-FFF2-40B4-BE49-F238E27FC236}">
                  <a16:creationId xmlns:a16="http://schemas.microsoft.com/office/drawing/2014/main" id="{BC4B2BC5-615D-4B5E-A918-A136E1A1310B}"/>
                </a:ext>
              </a:extLst>
            </p:cNvPr>
            <p:cNvSpPr>
              <a:spLocks/>
            </p:cNvSpPr>
            <p:nvPr/>
          </p:nvSpPr>
          <p:spPr bwMode="auto">
            <a:xfrm>
              <a:off x="1495" y="1986"/>
              <a:ext cx="3824" cy="307"/>
            </a:xfrm>
            <a:custGeom>
              <a:avLst/>
              <a:gdLst>
                <a:gd name="T0" fmla="*/ 0 w 3824"/>
                <a:gd name="T1" fmla="*/ 0 h 307"/>
                <a:gd name="T2" fmla="*/ 174 w 3824"/>
                <a:gd name="T3" fmla="*/ 0 h 307"/>
                <a:gd name="T4" fmla="*/ 174 w 3824"/>
                <a:gd name="T5" fmla="*/ 306 h 307"/>
                <a:gd name="T6" fmla="*/ 347 w 3824"/>
                <a:gd name="T7" fmla="*/ 306 h 307"/>
                <a:gd name="T8" fmla="*/ 521 w 3824"/>
                <a:gd name="T9" fmla="*/ 306 h 307"/>
                <a:gd name="T10" fmla="*/ 521 w 3824"/>
                <a:gd name="T11" fmla="*/ 0 h 307"/>
                <a:gd name="T12" fmla="*/ 869 w 3824"/>
                <a:gd name="T13" fmla="*/ 0 h 307"/>
                <a:gd name="T14" fmla="*/ 869 w 3824"/>
                <a:gd name="T15" fmla="*/ 306 h 307"/>
                <a:gd name="T16" fmla="*/ 1043 w 3824"/>
                <a:gd name="T17" fmla="*/ 306 h 307"/>
                <a:gd name="T18" fmla="*/ 1043 w 3824"/>
                <a:gd name="T19" fmla="*/ 0 h 307"/>
                <a:gd name="T20" fmla="*/ 1216 w 3824"/>
                <a:gd name="T21" fmla="*/ 0 h 307"/>
                <a:gd name="T22" fmla="*/ 1216 w 3824"/>
                <a:gd name="T23" fmla="*/ 306 h 307"/>
                <a:gd name="T24" fmla="*/ 1564 w 3824"/>
                <a:gd name="T25" fmla="*/ 306 h 307"/>
                <a:gd name="T26" fmla="*/ 1564 w 3824"/>
                <a:gd name="T27" fmla="*/ 0 h 307"/>
                <a:gd name="T28" fmla="*/ 1738 w 3824"/>
                <a:gd name="T29" fmla="*/ 0 h 307"/>
                <a:gd name="T30" fmla="*/ 1738 w 3824"/>
                <a:gd name="T31" fmla="*/ 306 h 307"/>
                <a:gd name="T32" fmla="*/ 1912 w 3824"/>
                <a:gd name="T33" fmla="*/ 306 h 307"/>
                <a:gd name="T34" fmla="*/ 1912 w 3824"/>
                <a:gd name="T35" fmla="*/ 0 h 307"/>
                <a:gd name="T36" fmla="*/ 2259 w 3824"/>
                <a:gd name="T37" fmla="*/ 0 h 307"/>
                <a:gd name="T38" fmla="*/ 2259 w 3824"/>
                <a:gd name="T39" fmla="*/ 306 h 307"/>
                <a:gd name="T40" fmla="*/ 2433 w 3824"/>
                <a:gd name="T41" fmla="*/ 306 h 307"/>
                <a:gd name="T42" fmla="*/ 2433 w 3824"/>
                <a:gd name="T43" fmla="*/ 0 h 307"/>
                <a:gd name="T44" fmla="*/ 2607 w 3824"/>
                <a:gd name="T45" fmla="*/ 0 h 307"/>
                <a:gd name="T46" fmla="*/ 2607 w 3824"/>
                <a:gd name="T47" fmla="*/ 306 h 307"/>
                <a:gd name="T48" fmla="*/ 2781 w 3824"/>
                <a:gd name="T49" fmla="*/ 306 h 307"/>
                <a:gd name="T50" fmla="*/ 2781 w 3824"/>
                <a:gd name="T51" fmla="*/ 0 h 307"/>
                <a:gd name="T52" fmla="*/ 2954 w 3824"/>
                <a:gd name="T53" fmla="*/ 0 h 307"/>
                <a:gd name="T54" fmla="*/ 2954 w 3824"/>
                <a:gd name="T55" fmla="*/ 306 h 307"/>
                <a:gd name="T56" fmla="*/ 3302 w 3824"/>
                <a:gd name="T57" fmla="*/ 306 h 307"/>
                <a:gd name="T58" fmla="*/ 3302 w 3824"/>
                <a:gd name="T59" fmla="*/ 0 h 307"/>
                <a:gd name="T60" fmla="*/ 3476 w 3824"/>
                <a:gd name="T61" fmla="*/ 0 h 307"/>
                <a:gd name="T62" fmla="*/ 3476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0" y="0"/>
                  </a:moveTo>
                  <a:lnTo>
                    <a:pt x="174" y="0"/>
                  </a:lnTo>
                  <a:lnTo>
                    <a:pt x="174" y="306"/>
                  </a:lnTo>
                  <a:lnTo>
                    <a:pt x="347" y="306"/>
                  </a:lnTo>
                  <a:lnTo>
                    <a:pt x="521" y="306"/>
                  </a:lnTo>
                  <a:lnTo>
                    <a:pt x="521" y="0"/>
                  </a:lnTo>
                  <a:lnTo>
                    <a:pt x="869" y="0"/>
                  </a:lnTo>
                  <a:lnTo>
                    <a:pt x="869" y="306"/>
                  </a:lnTo>
                  <a:lnTo>
                    <a:pt x="1043" y="306"/>
                  </a:lnTo>
                  <a:lnTo>
                    <a:pt x="1043" y="0"/>
                  </a:lnTo>
                  <a:lnTo>
                    <a:pt x="1216" y="0"/>
                  </a:lnTo>
                  <a:lnTo>
                    <a:pt x="1216" y="306"/>
                  </a:lnTo>
                  <a:lnTo>
                    <a:pt x="1564" y="306"/>
                  </a:lnTo>
                  <a:lnTo>
                    <a:pt x="1564" y="0"/>
                  </a:lnTo>
                  <a:lnTo>
                    <a:pt x="1738" y="0"/>
                  </a:lnTo>
                  <a:lnTo>
                    <a:pt x="1738" y="306"/>
                  </a:lnTo>
                  <a:lnTo>
                    <a:pt x="1912" y="306"/>
                  </a:lnTo>
                  <a:lnTo>
                    <a:pt x="1912" y="0"/>
                  </a:lnTo>
                  <a:lnTo>
                    <a:pt x="2259" y="0"/>
                  </a:lnTo>
                  <a:lnTo>
                    <a:pt x="2259" y="306"/>
                  </a:lnTo>
                  <a:lnTo>
                    <a:pt x="2433" y="306"/>
                  </a:lnTo>
                  <a:lnTo>
                    <a:pt x="2433" y="0"/>
                  </a:lnTo>
                  <a:lnTo>
                    <a:pt x="2607" y="0"/>
                  </a:lnTo>
                  <a:lnTo>
                    <a:pt x="2607" y="306"/>
                  </a:lnTo>
                  <a:lnTo>
                    <a:pt x="2781" y="306"/>
                  </a:lnTo>
                  <a:lnTo>
                    <a:pt x="2781" y="0"/>
                  </a:lnTo>
                  <a:lnTo>
                    <a:pt x="2954" y="0"/>
                  </a:lnTo>
                  <a:lnTo>
                    <a:pt x="2954" y="306"/>
                  </a:lnTo>
                  <a:lnTo>
                    <a:pt x="3302" y="306"/>
                  </a:lnTo>
                  <a:lnTo>
                    <a:pt x="3302" y="0"/>
                  </a:lnTo>
                  <a:lnTo>
                    <a:pt x="3476" y="0"/>
                  </a:lnTo>
                  <a:lnTo>
                    <a:pt x="3476"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27" name="Rectangle 224">
              <a:extLst>
                <a:ext uri="{FF2B5EF4-FFF2-40B4-BE49-F238E27FC236}">
                  <a16:creationId xmlns:a16="http://schemas.microsoft.com/office/drawing/2014/main" id="{7DD0C042-10C5-4711-A4E2-AABAC9F7E503}"/>
                </a:ext>
              </a:extLst>
            </p:cNvPr>
            <p:cNvSpPr>
              <a:spLocks noChangeArrowheads="1"/>
            </p:cNvSpPr>
            <p:nvPr/>
          </p:nvSpPr>
          <p:spPr bwMode="auto">
            <a:xfrm>
              <a:off x="385" y="1979"/>
              <a:ext cx="1011"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Manchester</a:t>
              </a:r>
            </a:p>
          </p:txBody>
        </p:sp>
        <p:sp>
          <p:nvSpPr>
            <p:cNvPr id="51428" name="Line 225">
              <a:extLst>
                <a:ext uri="{FF2B5EF4-FFF2-40B4-BE49-F238E27FC236}">
                  <a16:creationId xmlns:a16="http://schemas.microsoft.com/office/drawing/2014/main" id="{2E18FB5E-35D7-401C-A758-D0D8598F4DE8}"/>
                </a:ext>
              </a:extLst>
            </p:cNvPr>
            <p:cNvSpPr>
              <a:spLocks noChangeShapeType="1"/>
            </p:cNvSpPr>
            <p:nvPr/>
          </p:nvSpPr>
          <p:spPr bwMode="auto">
            <a:xfrm>
              <a:off x="1495" y="2130"/>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7" name="Group 226">
            <a:extLst>
              <a:ext uri="{FF2B5EF4-FFF2-40B4-BE49-F238E27FC236}">
                <a16:creationId xmlns:a16="http://schemas.microsoft.com/office/drawing/2014/main" id="{89D591DB-410A-4C52-9162-1EB7CBEA1B2A}"/>
              </a:ext>
            </a:extLst>
          </p:cNvPr>
          <p:cNvGrpSpPr>
            <a:grpSpLocks/>
          </p:cNvGrpSpPr>
          <p:nvPr/>
        </p:nvGrpSpPr>
        <p:grpSpPr bwMode="auto">
          <a:xfrm>
            <a:off x="590010" y="4221088"/>
            <a:ext cx="7924800" cy="1203325"/>
            <a:chOff x="295" y="2831"/>
            <a:chExt cx="4992" cy="758"/>
          </a:xfrm>
        </p:grpSpPr>
        <p:sp>
          <p:nvSpPr>
            <p:cNvPr id="51218" name="Line 227">
              <a:extLst>
                <a:ext uri="{FF2B5EF4-FFF2-40B4-BE49-F238E27FC236}">
                  <a16:creationId xmlns:a16="http://schemas.microsoft.com/office/drawing/2014/main" id="{C1FBF15F-763A-416E-A803-CDB98A8A121D}"/>
                </a:ext>
              </a:extLst>
            </p:cNvPr>
            <p:cNvSpPr>
              <a:spLocks noChangeShapeType="1"/>
            </p:cNvSpPr>
            <p:nvPr/>
          </p:nvSpPr>
          <p:spPr bwMode="auto">
            <a:xfrm>
              <a:off x="138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Line 228">
              <a:extLst>
                <a:ext uri="{FF2B5EF4-FFF2-40B4-BE49-F238E27FC236}">
                  <a16:creationId xmlns:a16="http://schemas.microsoft.com/office/drawing/2014/main" id="{CCC04BA5-7801-491A-9DE6-19DD2FE651CC}"/>
                </a:ext>
              </a:extLst>
            </p:cNvPr>
            <p:cNvSpPr>
              <a:spLocks noChangeShapeType="1"/>
            </p:cNvSpPr>
            <p:nvPr/>
          </p:nvSpPr>
          <p:spPr bwMode="auto">
            <a:xfrm>
              <a:off x="138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229">
              <a:extLst>
                <a:ext uri="{FF2B5EF4-FFF2-40B4-BE49-F238E27FC236}">
                  <a16:creationId xmlns:a16="http://schemas.microsoft.com/office/drawing/2014/main" id="{022C6A0F-4262-4EE8-B2A2-B91ED7B8A0EA}"/>
                </a:ext>
              </a:extLst>
            </p:cNvPr>
            <p:cNvSpPr>
              <a:spLocks noChangeShapeType="1"/>
            </p:cNvSpPr>
            <p:nvPr/>
          </p:nvSpPr>
          <p:spPr bwMode="auto">
            <a:xfrm>
              <a:off x="138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230">
              <a:extLst>
                <a:ext uri="{FF2B5EF4-FFF2-40B4-BE49-F238E27FC236}">
                  <a16:creationId xmlns:a16="http://schemas.microsoft.com/office/drawing/2014/main" id="{73E100DE-F4B2-4FD2-BBD4-730B0BA44081}"/>
                </a:ext>
              </a:extLst>
            </p:cNvPr>
            <p:cNvSpPr>
              <a:spLocks noChangeShapeType="1"/>
            </p:cNvSpPr>
            <p:nvPr/>
          </p:nvSpPr>
          <p:spPr bwMode="auto">
            <a:xfrm>
              <a:off x="138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Line 231">
              <a:extLst>
                <a:ext uri="{FF2B5EF4-FFF2-40B4-BE49-F238E27FC236}">
                  <a16:creationId xmlns:a16="http://schemas.microsoft.com/office/drawing/2014/main" id="{24C1211A-B711-4514-A918-97599F12F959}"/>
                </a:ext>
              </a:extLst>
            </p:cNvPr>
            <p:cNvSpPr>
              <a:spLocks noChangeShapeType="1"/>
            </p:cNvSpPr>
            <p:nvPr/>
          </p:nvSpPr>
          <p:spPr bwMode="auto">
            <a:xfrm>
              <a:off x="138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3" name="Line 232">
              <a:extLst>
                <a:ext uri="{FF2B5EF4-FFF2-40B4-BE49-F238E27FC236}">
                  <a16:creationId xmlns:a16="http://schemas.microsoft.com/office/drawing/2014/main" id="{C0C2E04C-D131-4872-84A8-1030FBDFE313}"/>
                </a:ext>
              </a:extLst>
            </p:cNvPr>
            <p:cNvSpPr>
              <a:spLocks noChangeShapeType="1"/>
            </p:cNvSpPr>
            <p:nvPr/>
          </p:nvSpPr>
          <p:spPr bwMode="auto">
            <a:xfrm>
              <a:off x="138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4" name="Line 233">
              <a:extLst>
                <a:ext uri="{FF2B5EF4-FFF2-40B4-BE49-F238E27FC236}">
                  <a16:creationId xmlns:a16="http://schemas.microsoft.com/office/drawing/2014/main" id="{C2623393-F505-4F74-AC8A-B1B59C14A8F6}"/>
                </a:ext>
              </a:extLst>
            </p:cNvPr>
            <p:cNvSpPr>
              <a:spLocks noChangeShapeType="1"/>
            </p:cNvSpPr>
            <p:nvPr/>
          </p:nvSpPr>
          <p:spPr bwMode="auto">
            <a:xfrm>
              <a:off x="138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Line 234">
              <a:extLst>
                <a:ext uri="{FF2B5EF4-FFF2-40B4-BE49-F238E27FC236}">
                  <a16:creationId xmlns:a16="http://schemas.microsoft.com/office/drawing/2014/main" id="{60606FFC-DE0D-424A-B8AE-C7E730B60ECD}"/>
                </a:ext>
              </a:extLst>
            </p:cNvPr>
            <p:cNvSpPr>
              <a:spLocks noChangeShapeType="1"/>
            </p:cNvSpPr>
            <p:nvPr/>
          </p:nvSpPr>
          <p:spPr bwMode="auto">
            <a:xfrm>
              <a:off x="138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6" name="Line 235">
              <a:extLst>
                <a:ext uri="{FF2B5EF4-FFF2-40B4-BE49-F238E27FC236}">
                  <a16:creationId xmlns:a16="http://schemas.microsoft.com/office/drawing/2014/main" id="{5F77A581-BEC8-4000-9D18-FDADE092A70D}"/>
                </a:ext>
              </a:extLst>
            </p:cNvPr>
            <p:cNvSpPr>
              <a:spLocks noChangeShapeType="1"/>
            </p:cNvSpPr>
            <p:nvPr/>
          </p:nvSpPr>
          <p:spPr bwMode="auto">
            <a:xfrm>
              <a:off x="138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7" name="Line 236">
              <a:extLst>
                <a:ext uri="{FF2B5EF4-FFF2-40B4-BE49-F238E27FC236}">
                  <a16:creationId xmlns:a16="http://schemas.microsoft.com/office/drawing/2014/main" id="{F1D049DB-FE62-48E2-AAAE-9F34B36F6710}"/>
                </a:ext>
              </a:extLst>
            </p:cNvPr>
            <p:cNvSpPr>
              <a:spLocks noChangeShapeType="1"/>
            </p:cNvSpPr>
            <p:nvPr/>
          </p:nvSpPr>
          <p:spPr bwMode="auto">
            <a:xfrm>
              <a:off x="1733"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Line 237">
              <a:extLst>
                <a:ext uri="{FF2B5EF4-FFF2-40B4-BE49-F238E27FC236}">
                  <a16:creationId xmlns:a16="http://schemas.microsoft.com/office/drawing/2014/main" id="{08157C4F-9F62-472F-9048-2656CDDEF23D}"/>
                </a:ext>
              </a:extLst>
            </p:cNvPr>
            <p:cNvSpPr>
              <a:spLocks noChangeShapeType="1"/>
            </p:cNvSpPr>
            <p:nvPr/>
          </p:nvSpPr>
          <p:spPr bwMode="auto">
            <a:xfrm>
              <a:off x="1733"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Line 238">
              <a:extLst>
                <a:ext uri="{FF2B5EF4-FFF2-40B4-BE49-F238E27FC236}">
                  <a16:creationId xmlns:a16="http://schemas.microsoft.com/office/drawing/2014/main" id="{D2FBFFE4-0B90-4292-9CF6-7E3038EB581F}"/>
                </a:ext>
              </a:extLst>
            </p:cNvPr>
            <p:cNvSpPr>
              <a:spLocks noChangeShapeType="1"/>
            </p:cNvSpPr>
            <p:nvPr/>
          </p:nvSpPr>
          <p:spPr bwMode="auto">
            <a:xfrm>
              <a:off x="1733"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Line 239">
              <a:extLst>
                <a:ext uri="{FF2B5EF4-FFF2-40B4-BE49-F238E27FC236}">
                  <a16:creationId xmlns:a16="http://schemas.microsoft.com/office/drawing/2014/main" id="{8EDF3298-3D5D-49FB-A094-F432BEF4B512}"/>
                </a:ext>
              </a:extLst>
            </p:cNvPr>
            <p:cNvSpPr>
              <a:spLocks noChangeShapeType="1"/>
            </p:cNvSpPr>
            <p:nvPr/>
          </p:nvSpPr>
          <p:spPr bwMode="auto">
            <a:xfrm>
              <a:off x="1733"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1" name="Line 240">
              <a:extLst>
                <a:ext uri="{FF2B5EF4-FFF2-40B4-BE49-F238E27FC236}">
                  <a16:creationId xmlns:a16="http://schemas.microsoft.com/office/drawing/2014/main" id="{7DB716E4-2639-4A9E-A4E7-904D49D2E4B3}"/>
                </a:ext>
              </a:extLst>
            </p:cNvPr>
            <p:cNvSpPr>
              <a:spLocks noChangeShapeType="1"/>
            </p:cNvSpPr>
            <p:nvPr/>
          </p:nvSpPr>
          <p:spPr bwMode="auto">
            <a:xfrm>
              <a:off x="1733"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2" name="Line 241">
              <a:extLst>
                <a:ext uri="{FF2B5EF4-FFF2-40B4-BE49-F238E27FC236}">
                  <a16:creationId xmlns:a16="http://schemas.microsoft.com/office/drawing/2014/main" id="{6DBCE6A1-3029-41C9-9593-1A4AB5F1BB1C}"/>
                </a:ext>
              </a:extLst>
            </p:cNvPr>
            <p:cNvSpPr>
              <a:spLocks noChangeShapeType="1"/>
            </p:cNvSpPr>
            <p:nvPr/>
          </p:nvSpPr>
          <p:spPr bwMode="auto">
            <a:xfrm>
              <a:off x="1733"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Line 242">
              <a:extLst>
                <a:ext uri="{FF2B5EF4-FFF2-40B4-BE49-F238E27FC236}">
                  <a16:creationId xmlns:a16="http://schemas.microsoft.com/office/drawing/2014/main" id="{9E5724A1-D998-45A9-AC40-7DFC4E1DC0DC}"/>
                </a:ext>
              </a:extLst>
            </p:cNvPr>
            <p:cNvSpPr>
              <a:spLocks noChangeShapeType="1"/>
            </p:cNvSpPr>
            <p:nvPr/>
          </p:nvSpPr>
          <p:spPr bwMode="auto">
            <a:xfrm>
              <a:off x="1733"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Line 243">
              <a:extLst>
                <a:ext uri="{FF2B5EF4-FFF2-40B4-BE49-F238E27FC236}">
                  <a16:creationId xmlns:a16="http://schemas.microsoft.com/office/drawing/2014/main" id="{E701AB96-68F8-46E4-9656-B63043F8DC00}"/>
                </a:ext>
              </a:extLst>
            </p:cNvPr>
            <p:cNvSpPr>
              <a:spLocks noChangeShapeType="1"/>
            </p:cNvSpPr>
            <p:nvPr/>
          </p:nvSpPr>
          <p:spPr bwMode="auto">
            <a:xfrm>
              <a:off x="1733"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Line 244">
              <a:extLst>
                <a:ext uri="{FF2B5EF4-FFF2-40B4-BE49-F238E27FC236}">
                  <a16:creationId xmlns:a16="http://schemas.microsoft.com/office/drawing/2014/main" id="{2D3B949B-F5E2-4FF8-BD6E-179463E124D2}"/>
                </a:ext>
              </a:extLst>
            </p:cNvPr>
            <p:cNvSpPr>
              <a:spLocks noChangeShapeType="1"/>
            </p:cNvSpPr>
            <p:nvPr/>
          </p:nvSpPr>
          <p:spPr bwMode="auto">
            <a:xfrm>
              <a:off x="1733"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Line 245">
              <a:extLst>
                <a:ext uri="{FF2B5EF4-FFF2-40B4-BE49-F238E27FC236}">
                  <a16:creationId xmlns:a16="http://schemas.microsoft.com/office/drawing/2014/main" id="{6054CB20-5040-4157-B7EE-7A00FED83444}"/>
                </a:ext>
              </a:extLst>
            </p:cNvPr>
            <p:cNvSpPr>
              <a:spLocks noChangeShapeType="1"/>
            </p:cNvSpPr>
            <p:nvPr/>
          </p:nvSpPr>
          <p:spPr bwMode="auto">
            <a:xfrm>
              <a:off x="208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Line 246">
              <a:extLst>
                <a:ext uri="{FF2B5EF4-FFF2-40B4-BE49-F238E27FC236}">
                  <a16:creationId xmlns:a16="http://schemas.microsoft.com/office/drawing/2014/main" id="{7D4E24A9-447C-477B-810E-8977F746E1B7}"/>
                </a:ext>
              </a:extLst>
            </p:cNvPr>
            <p:cNvSpPr>
              <a:spLocks noChangeShapeType="1"/>
            </p:cNvSpPr>
            <p:nvPr/>
          </p:nvSpPr>
          <p:spPr bwMode="auto">
            <a:xfrm>
              <a:off x="208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Line 247">
              <a:extLst>
                <a:ext uri="{FF2B5EF4-FFF2-40B4-BE49-F238E27FC236}">
                  <a16:creationId xmlns:a16="http://schemas.microsoft.com/office/drawing/2014/main" id="{89396504-7336-46F7-A3B2-FFA135BCF8D5}"/>
                </a:ext>
              </a:extLst>
            </p:cNvPr>
            <p:cNvSpPr>
              <a:spLocks noChangeShapeType="1"/>
            </p:cNvSpPr>
            <p:nvPr/>
          </p:nvSpPr>
          <p:spPr bwMode="auto">
            <a:xfrm>
              <a:off x="208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Line 248">
              <a:extLst>
                <a:ext uri="{FF2B5EF4-FFF2-40B4-BE49-F238E27FC236}">
                  <a16:creationId xmlns:a16="http://schemas.microsoft.com/office/drawing/2014/main" id="{C7B50AC1-1DB5-41A3-B55F-2CAE13F1948D}"/>
                </a:ext>
              </a:extLst>
            </p:cNvPr>
            <p:cNvSpPr>
              <a:spLocks noChangeShapeType="1"/>
            </p:cNvSpPr>
            <p:nvPr/>
          </p:nvSpPr>
          <p:spPr bwMode="auto">
            <a:xfrm>
              <a:off x="208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249">
              <a:extLst>
                <a:ext uri="{FF2B5EF4-FFF2-40B4-BE49-F238E27FC236}">
                  <a16:creationId xmlns:a16="http://schemas.microsoft.com/office/drawing/2014/main" id="{A08EFA91-3984-4193-8B2C-CA8F32F60346}"/>
                </a:ext>
              </a:extLst>
            </p:cNvPr>
            <p:cNvSpPr>
              <a:spLocks noChangeShapeType="1"/>
            </p:cNvSpPr>
            <p:nvPr/>
          </p:nvSpPr>
          <p:spPr bwMode="auto">
            <a:xfrm>
              <a:off x="208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Line 250">
              <a:extLst>
                <a:ext uri="{FF2B5EF4-FFF2-40B4-BE49-F238E27FC236}">
                  <a16:creationId xmlns:a16="http://schemas.microsoft.com/office/drawing/2014/main" id="{57CB3DCB-3809-47C2-8031-E4566ED01490}"/>
                </a:ext>
              </a:extLst>
            </p:cNvPr>
            <p:cNvSpPr>
              <a:spLocks noChangeShapeType="1"/>
            </p:cNvSpPr>
            <p:nvPr/>
          </p:nvSpPr>
          <p:spPr bwMode="auto">
            <a:xfrm>
              <a:off x="208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2" name="Line 251">
              <a:extLst>
                <a:ext uri="{FF2B5EF4-FFF2-40B4-BE49-F238E27FC236}">
                  <a16:creationId xmlns:a16="http://schemas.microsoft.com/office/drawing/2014/main" id="{75B615F1-42A7-4C0C-AACB-4C5195658D9A}"/>
                </a:ext>
              </a:extLst>
            </p:cNvPr>
            <p:cNvSpPr>
              <a:spLocks noChangeShapeType="1"/>
            </p:cNvSpPr>
            <p:nvPr/>
          </p:nvSpPr>
          <p:spPr bwMode="auto">
            <a:xfrm>
              <a:off x="208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Line 252">
              <a:extLst>
                <a:ext uri="{FF2B5EF4-FFF2-40B4-BE49-F238E27FC236}">
                  <a16:creationId xmlns:a16="http://schemas.microsoft.com/office/drawing/2014/main" id="{52A966C3-73E7-4B49-8B0F-8965E5DE7ADC}"/>
                </a:ext>
              </a:extLst>
            </p:cNvPr>
            <p:cNvSpPr>
              <a:spLocks noChangeShapeType="1"/>
            </p:cNvSpPr>
            <p:nvPr/>
          </p:nvSpPr>
          <p:spPr bwMode="auto">
            <a:xfrm>
              <a:off x="208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4" name="Line 253">
              <a:extLst>
                <a:ext uri="{FF2B5EF4-FFF2-40B4-BE49-F238E27FC236}">
                  <a16:creationId xmlns:a16="http://schemas.microsoft.com/office/drawing/2014/main" id="{A7588FEA-68DB-40F3-9B28-A6C833E69B51}"/>
                </a:ext>
              </a:extLst>
            </p:cNvPr>
            <p:cNvSpPr>
              <a:spLocks noChangeShapeType="1"/>
            </p:cNvSpPr>
            <p:nvPr/>
          </p:nvSpPr>
          <p:spPr bwMode="auto">
            <a:xfrm>
              <a:off x="208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Line 254">
              <a:extLst>
                <a:ext uri="{FF2B5EF4-FFF2-40B4-BE49-F238E27FC236}">
                  <a16:creationId xmlns:a16="http://schemas.microsoft.com/office/drawing/2014/main" id="{A49D73A2-F3A6-4D8A-975D-96CC41077DFE}"/>
                </a:ext>
              </a:extLst>
            </p:cNvPr>
            <p:cNvSpPr>
              <a:spLocks noChangeShapeType="1"/>
            </p:cNvSpPr>
            <p:nvPr/>
          </p:nvSpPr>
          <p:spPr bwMode="auto">
            <a:xfrm>
              <a:off x="242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6" name="Line 255">
              <a:extLst>
                <a:ext uri="{FF2B5EF4-FFF2-40B4-BE49-F238E27FC236}">
                  <a16:creationId xmlns:a16="http://schemas.microsoft.com/office/drawing/2014/main" id="{7E0612A8-4EF9-4305-AA0C-8366B3F46C74}"/>
                </a:ext>
              </a:extLst>
            </p:cNvPr>
            <p:cNvSpPr>
              <a:spLocks noChangeShapeType="1"/>
            </p:cNvSpPr>
            <p:nvPr/>
          </p:nvSpPr>
          <p:spPr bwMode="auto">
            <a:xfrm>
              <a:off x="242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Line 256">
              <a:extLst>
                <a:ext uri="{FF2B5EF4-FFF2-40B4-BE49-F238E27FC236}">
                  <a16:creationId xmlns:a16="http://schemas.microsoft.com/office/drawing/2014/main" id="{82926CD7-B8CD-496D-9301-64E458547FF2}"/>
                </a:ext>
              </a:extLst>
            </p:cNvPr>
            <p:cNvSpPr>
              <a:spLocks noChangeShapeType="1"/>
            </p:cNvSpPr>
            <p:nvPr/>
          </p:nvSpPr>
          <p:spPr bwMode="auto">
            <a:xfrm>
              <a:off x="242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Line 257">
              <a:extLst>
                <a:ext uri="{FF2B5EF4-FFF2-40B4-BE49-F238E27FC236}">
                  <a16:creationId xmlns:a16="http://schemas.microsoft.com/office/drawing/2014/main" id="{7281D942-486F-4D5A-827B-6F633B5BF666}"/>
                </a:ext>
              </a:extLst>
            </p:cNvPr>
            <p:cNvSpPr>
              <a:spLocks noChangeShapeType="1"/>
            </p:cNvSpPr>
            <p:nvPr/>
          </p:nvSpPr>
          <p:spPr bwMode="auto">
            <a:xfrm>
              <a:off x="242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Line 258">
              <a:extLst>
                <a:ext uri="{FF2B5EF4-FFF2-40B4-BE49-F238E27FC236}">
                  <a16:creationId xmlns:a16="http://schemas.microsoft.com/office/drawing/2014/main" id="{F4794D3F-F321-4F39-9C25-A3F55BC394C2}"/>
                </a:ext>
              </a:extLst>
            </p:cNvPr>
            <p:cNvSpPr>
              <a:spLocks noChangeShapeType="1"/>
            </p:cNvSpPr>
            <p:nvPr/>
          </p:nvSpPr>
          <p:spPr bwMode="auto">
            <a:xfrm>
              <a:off x="242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0" name="Line 259">
              <a:extLst>
                <a:ext uri="{FF2B5EF4-FFF2-40B4-BE49-F238E27FC236}">
                  <a16:creationId xmlns:a16="http://schemas.microsoft.com/office/drawing/2014/main" id="{BE32ABF8-5E7E-4D9D-935A-1E93E14E7E5B}"/>
                </a:ext>
              </a:extLst>
            </p:cNvPr>
            <p:cNvSpPr>
              <a:spLocks noChangeShapeType="1"/>
            </p:cNvSpPr>
            <p:nvPr/>
          </p:nvSpPr>
          <p:spPr bwMode="auto">
            <a:xfrm>
              <a:off x="242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1" name="Line 260">
              <a:extLst>
                <a:ext uri="{FF2B5EF4-FFF2-40B4-BE49-F238E27FC236}">
                  <a16:creationId xmlns:a16="http://schemas.microsoft.com/office/drawing/2014/main" id="{68C5F200-2908-4626-8688-7E63E8752657}"/>
                </a:ext>
              </a:extLst>
            </p:cNvPr>
            <p:cNvSpPr>
              <a:spLocks noChangeShapeType="1"/>
            </p:cNvSpPr>
            <p:nvPr/>
          </p:nvSpPr>
          <p:spPr bwMode="auto">
            <a:xfrm>
              <a:off x="242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2" name="Line 261">
              <a:extLst>
                <a:ext uri="{FF2B5EF4-FFF2-40B4-BE49-F238E27FC236}">
                  <a16:creationId xmlns:a16="http://schemas.microsoft.com/office/drawing/2014/main" id="{14219903-6E15-47D1-87C5-FCCA4982009D}"/>
                </a:ext>
              </a:extLst>
            </p:cNvPr>
            <p:cNvSpPr>
              <a:spLocks noChangeShapeType="1"/>
            </p:cNvSpPr>
            <p:nvPr/>
          </p:nvSpPr>
          <p:spPr bwMode="auto">
            <a:xfrm>
              <a:off x="242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Line 262">
              <a:extLst>
                <a:ext uri="{FF2B5EF4-FFF2-40B4-BE49-F238E27FC236}">
                  <a16:creationId xmlns:a16="http://schemas.microsoft.com/office/drawing/2014/main" id="{B1159F3D-1C9B-4F39-99A2-C4A16C4F0E39}"/>
                </a:ext>
              </a:extLst>
            </p:cNvPr>
            <p:cNvSpPr>
              <a:spLocks noChangeShapeType="1"/>
            </p:cNvSpPr>
            <p:nvPr/>
          </p:nvSpPr>
          <p:spPr bwMode="auto">
            <a:xfrm>
              <a:off x="242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4" name="Line 263">
              <a:extLst>
                <a:ext uri="{FF2B5EF4-FFF2-40B4-BE49-F238E27FC236}">
                  <a16:creationId xmlns:a16="http://schemas.microsoft.com/office/drawing/2014/main" id="{903B9D5A-73E7-4F06-8EC0-EE47046F7280}"/>
                </a:ext>
              </a:extLst>
            </p:cNvPr>
            <p:cNvSpPr>
              <a:spLocks noChangeShapeType="1"/>
            </p:cNvSpPr>
            <p:nvPr/>
          </p:nvSpPr>
          <p:spPr bwMode="auto">
            <a:xfrm>
              <a:off x="277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5" name="Line 264">
              <a:extLst>
                <a:ext uri="{FF2B5EF4-FFF2-40B4-BE49-F238E27FC236}">
                  <a16:creationId xmlns:a16="http://schemas.microsoft.com/office/drawing/2014/main" id="{69978E46-E473-46F7-9F6F-4C40ECB8E267}"/>
                </a:ext>
              </a:extLst>
            </p:cNvPr>
            <p:cNvSpPr>
              <a:spLocks noChangeShapeType="1"/>
            </p:cNvSpPr>
            <p:nvPr/>
          </p:nvSpPr>
          <p:spPr bwMode="auto">
            <a:xfrm>
              <a:off x="277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6" name="Line 265">
              <a:extLst>
                <a:ext uri="{FF2B5EF4-FFF2-40B4-BE49-F238E27FC236}">
                  <a16:creationId xmlns:a16="http://schemas.microsoft.com/office/drawing/2014/main" id="{51D359F9-A8F7-49FE-B266-33B1F4E35DEB}"/>
                </a:ext>
              </a:extLst>
            </p:cNvPr>
            <p:cNvSpPr>
              <a:spLocks noChangeShapeType="1"/>
            </p:cNvSpPr>
            <p:nvPr/>
          </p:nvSpPr>
          <p:spPr bwMode="auto">
            <a:xfrm>
              <a:off x="277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266">
              <a:extLst>
                <a:ext uri="{FF2B5EF4-FFF2-40B4-BE49-F238E27FC236}">
                  <a16:creationId xmlns:a16="http://schemas.microsoft.com/office/drawing/2014/main" id="{F4F1A761-3AFD-4D85-A21C-7893CDD4F518}"/>
                </a:ext>
              </a:extLst>
            </p:cNvPr>
            <p:cNvSpPr>
              <a:spLocks noChangeShapeType="1"/>
            </p:cNvSpPr>
            <p:nvPr/>
          </p:nvSpPr>
          <p:spPr bwMode="auto">
            <a:xfrm>
              <a:off x="277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Line 267">
              <a:extLst>
                <a:ext uri="{FF2B5EF4-FFF2-40B4-BE49-F238E27FC236}">
                  <a16:creationId xmlns:a16="http://schemas.microsoft.com/office/drawing/2014/main" id="{1D020495-2F89-4F2F-B2C8-7C454C3089D5}"/>
                </a:ext>
              </a:extLst>
            </p:cNvPr>
            <p:cNvSpPr>
              <a:spLocks noChangeShapeType="1"/>
            </p:cNvSpPr>
            <p:nvPr/>
          </p:nvSpPr>
          <p:spPr bwMode="auto">
            <a:xfrm>
              <a:off x="277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9" name="Line 268">
              <a:extLst>
                <a:ext uri="{FF2B5EF4-FFF2-40B4-BE49-F238E27FC236}">
                  <a16:creationId xmlns:a16="http://schemas.microsoft.com/office/drawing/2014/main" id="{35B5E38D-8503-4FAD-85A7-BCCB11BBD0F0}"/>
                </a:ext>
              </a:extLst>
            </p:cNvPr>
            <p:cNvSpPr>
              <a:spLocks noChangeShapeType="1"/>
            </p:cNvSpPr>
            <p:nvPr/>
          </p:nvSpPr>
          <p:spPr bwMode="auto">
            <a:xfrm>
              <a:off x="277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0" name="Line 269">
              <a:extLst>
                <a:ext uri="{FF2B5EF4-FFF2-40B4-BE49-F238E27FC236}">
                  <a16:creationId xmlns:a16="http://schemas.microsoft.com/office/drawing/2014/main" id="{95AED68F-9AC6-4C31-9DF0-4BDAB62A53EC}"/>
                </a:ext>
              </a:extLst>
            </p:cNvPr>
            <p:cNvSpPr>
              <a:spLocks noChangeShapeType="1"/>
            </p:cNvSpPr>
            <p:nvPr/>
          </p:nvSpPr>
          <p:spPr bwMode="auto">
            <a:xfrm>
              <a:off x="277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1" name="Line 270">
              <a:extLst>
                <a:ext uri="{FF2B5EF4-FFF2-40B4-BE49-F238E27FC236}">
                  <a16:creationId xmlns:a16="http://schemas.microsoft.com/office/drawing/2014/main" id="{2C3C96CA-4081-4BA2-BC6D-BA73CB22E74E}"/>
                </a:ext>
              </a:extLst>
            </p:cNvPr>
            <p:cNvSpPr>
              <a:spLocks noChangeShapeType="1"/>
            </p:cNvSpPr>
            <p:nvPr/>
          </p:nvSpPr>
          <p:spPr bwMode="auto">
            <a:xfrm>
              <a:off x="277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2" name="Line 271">
              <a:extLst>
                <a:ext uri="{FF2B5EF4-FFF2-40B4-BE49-F238E27FC236}">
                  <a16:creationId xmlns:a16="http://schemas.microsoft.com/office/drawing/2014/main" id="{65F41935-2C86-4213-A4EC-595D18AF3B75}"/>
                </a:ext>
              </a:extLst>
            </p:cNvPr>
            <p:cNvSpPr>
              <a:spLocks noChangeShapeType="1"/>
            </p:cNvSpPr>
            <p:nvPr/>
          </p:nvSpPr>
          <p:spPr bwMode="auto">
            <a:xfrm>
              <a:off x="277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3" name="Line 272">
              <a:extLst>
                <a:ext uri="{FF2B5EF4-FFF2-40B4-BE49-F238E27FC236}">
                  <a16:creationId xmlns:a16="http://schemas.microsoft.com/office/drawing/2014/main" id="{795AD4B5-A1DB-4FB4-88EE-601B9D2774CE}"/>
                </a:ext>
              </a:extLst>
            </p:cNvPr>
            <p:cNvSpPr>
              <a:spLocks noChangeShapeType="1"/>
            </p:cNvSpPr>
            <p:nvPr/>
          </p:nvSpPr>
          <p:spPr bwMode="auto">
            <a:xfrm>
              <a:off x="312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Line 273">
              <a:extLst>
                <a:ext uri="{FF2B5EF4-FFF2-40B4-BE49-F238E27FC236}">
                  <a16:creationId xmlns:a16="http://schemas.microsoft.com/office/drawing/2014/main" id="{8EA0C0CD-AEF6-4A78-9F16-A0BD1E4A7C1A}"/>
                </a:ext>
              </a:extLst>
            </p:cNvPr>
            <p:cNvSpPr>
              <a:spLocks noChangeShapeType="1"/>
            </p:cNvSpPr>
            <p:nvPr/>
          </p:nvSpPr>
          <p:spPr bwMode="auto">
            <a:xfrm>
              <a:off x="312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5" name="Line 274">
              <a:extLst>
                <a:ext uri="{FF2B5EF4-FFF2-40B4-BE49-F238E27FC236}">
                  <a16:creationId xmlns:a16="http://schemas.microsoft.com/office/drawing/2014/main" id="{89DA4FFA-E6BF-4110-9C60-D15F945B7F01}"/>
                </a:ext>
              </a:extLst>
            </p:cNvPr>
            <p:cNvSpPr>
              <a:spLocks noChangeShapeType="1"/>
            </p:cNvSpPr>
            <p:nvPr/>
          </p:nvSpPr>
          <p:spPr bwMode="auto">
            <a:xfrm>
              <a:off x="312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6" name="Line 275">
              <a:extLst>
                <a:ext uri="{FF2B5EF4-FFF2-40B4-BE49-F238E27FC236}">
                  <a16:creationId xmlns:a16="http://schemas.microsoft.com/office/drawing/2014/main" id="{E874D47A-C027-4356-87A3-10829E070B2E}"/>
                </a:ext>
              </a:extLst>
            </p:cNvPr>
            <p:cNvSpPr>
              <a:spLocks noChangeShapeType="1"/>
            </p:cNvSpPr>
            <p:nvPr/>
          </p:nvSpPr>
          <p:spPr bwMode="auto">
            <a:xfrm>
              <a:off x="312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7" name="Line 276">
              <a:extLst>
                <a:ext uri="{FF2B5EF4-FFF2-40B4-BE49-F238E27FC236}">
                  <a16:creationId xmlns:a16="http://schemas.microsoft.com/office/drawing/2014/main" id="{C5677F5D-DA21-460A-BC65-4FA04C93E9D5}"/>
                </a:ext>
              </a:extLst>
            </p:cNvPr>
            <p:cNvSpPr>
              <a:spLocks noChangeShapeType="1"/>
            </p:cNvSpPr>
            <p:nvPr/>
          </p:nvSpPr>
          <p:spPr bwMode="auto">
            <a:xfrm>
              <a:off x="312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8" name="Line 277">
              <a:extLst>
                <a:ext uri="{FF2B5EF4-FFF2-40B4-BE49-F238E27FC236}">
                  <a16:creationId xmlns:a16="http://schemas.microsoft.com/office/drawing/2014/main" id="{79DC24B3-EF74-4491-9B73-FE5738771DAF}"/>
                </a:ext>
              </a:extLst>
            </p:cNvPr>
            <p:cNvSpPr>
              <a:spLocks noChangeShapeType="1"/>
            </p:cNvSpPr>
            <p:nvPr/>
          </p:nvSpPr>
          <p:spPr bwMode="auto">
            <a:xfrm>
              <a:off x="312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9" name="Line 278">
              <a:extLst>
                <a:ext uri="{FF2B5EF4-FFF2-40B4-BE49-F238E27FC236}">
                  <a16:creationId xmlns:a16="http://schemas.microsoft.com/office/drawing/2014/main" id="{23C2C4FE-9557-4D6A-AED0-88200D6CD972}"/>
                </a:ext>
              </a:extLst>
            </p:cNvPr>
            <p:cNvSpPr>
              <a:spLocks noChangeShapeType="1"/>
            </p:cNvSpPr>
            <p:nvPr/>
          </p:nvSpPr>
          <p:spPr bwMode="auto">
            <a:xfrm>
              <a:off x="312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0" name="Line 279">
              <a:extLst>
                <a:ext uri="{FF2B5EF4-FFF2-40B4-BE49-F238E27FC236}">
                  <a16:creationId xmlns:a16="http://schemas.microsoft.com/office/drawing/2014/main" id="{C397F0FA-AB31-4404-804A-5CC85B87849C}"/>
                </a:ext>
              </a:extLst>
            </p:cNvPr>
            <p:cNvSpPr>
              <a:spLocks noChangeShapeType="1"/>
            </p:cNvSpPr>
            <p:nvPr/>
          </p:nvSpPr>
          <p:spPr bwMode="auto">
            <a:xfrm>
              <a:off x="312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1" name="Line 280">
              <a:extLst>
                <a:ext uri="{FF2B5EF4-FFF2-40B4-BE49-F238E27FC236}">
                  <a16:creationId xmlns:a16="http://schemas.microsoft.com/office/drawing/2014/main" id="{30CA173A-9173-4A48-837C-1AC5DF0AB289}"/>
                </a:ext>
              </a:extLst>
            </p:cNvPr>
            <p:cNvSpPr>
              <a:spLocks noChangeShapeType="1"/>
            </p:cNvSpPr>
            <p:nvPr/>
          </p:nvSpPr>
          <p:spPr bwMode="auto">
            <a:xfrm>
              <a:off x="312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2" name="Line 281">
              <a:extLst>
                <a:ext uri="{FF2B5EF4-FFF2-40B4-BE49-F238E27FC236}">
                  <a16:creationId xmlns:a16="http://schemas.microsoft.com/office/drawing/2014/main" id="{05559EB0-3EFA-4366-9695-03FA17BB07F9}"/>
                </a:ext>
              </a:extLst>
            </p:cNvPr>
            <p:cNvSpPr>
              <a:spLocks noChangeShapeType="1"/>
            </p:cNvSpPr>
            <p:nvPr/>
          </p:nvSpPr>
          <p:spPr bwMode="auto">
            <a:xfrm>
              <a:off x="347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3" name="Line 282">
              <a:extLst>
                <a:ext uri="{FF2B5EF4-FFF2-40B4-BE49-F238E27FC236}">
                  <a16:creationId xmlns:a16="http://schemas.microsoft.com/office/drawing/2014/main" id="{EEB9DC38-7147-498D-B9CF-50DFB2266526}"/>
                </a:ext>
              </a:extLst>
            </p:cNvPr>
            <p:cNvSpPr>
              <a:spLocks noChangeShapeType="1"/>
            </p:cNvSpPr>
            <p:nvPr/>
          </p:nvSpPr>
          <p:spPr bwMode="auto">
            <a:xfrm>
              <a:off x="347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4" name="Line 283">
              <a:extLst>
                <a:ext uri="{FF2B5EF4-FFF2-40B4-BE49-F238E27FC236}">
                  <a16:creationId xmlns:a16="http://schemas.microsoft.com/office/drawing/2014/main" id="{F9A9A9B6-EE43-4855-BDEF-1A1FA81B5F60}"/>
                </a:ext>
              </a:extLst>
            </p:cNvPr>
            <p:cNvSpPr>
              <a:spLocks noChangeShapeType="1"/>
            </p:cNvSpPr>
            <p:nvPr/>
          </p:nvSpPr>
          <p:spPr bwMode="auto">
            <a:xfrm>
              <a:off x="347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5" name="Line 284">
              <a:extLst>
                <a:ext uri="{FF2B5EF4-FFF2-40B4-BE49-F238E27FC236}">
                  <a16:creationId xmlns:a16="http://schemas.microsoft.com/office/drawing/2014/main" id="{0EBE4AF8-57C8-43B3-91CE-22EF27322851}"/>
                </a:ext>
              </a:extLst>
            </p:cNvPr>
            <p:cNvSpPr>
              <a:spLocks noChangeShapeType="1"/>
            </p:cNvSpPr>
            <p:nvPr/>
          </p:nvSpPr>
          <p:spPr bwMode="auto">
            <a:xfrm>
              <a:off x="347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6" name="Line 285">
              <a:extLst>
                <a:ext uri="{FF2B5EF4-FFF2-40B4-BE49-F238E27FC236}">
                  <a16:creationId xmlns:a16="http://schemas.microsoft.com/office/drawing/2014/main" id="{677C94C7-B86D-4246-A667-767010F2454F}"/>
                </a:ext>
              </a:extLst>
            </p:cNvPr>
            <p:cNvSpPr>
              <a:spLocks noChangeShapeType="1"/>
            </p:cNvSpPr>
            <p:nvPr/>
          </p:nvSpPr>
          <p:spPr bwMode="auto">
            <a:xfrm>
              <a:off x="347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7" name="Line 286">
              <a:extLst>
                <a:ext uri="{FF2B5EF4-FFF2-40B4-BE49-F238E27FC236}">
                  <a16:creationId xmlns:a16="http://schemas.microsoft.com/office/drawing/2014/main" id="{21307145-4DEE-4256-AE50-C34BBF67D438}"/>
                </a:ext>
              </a:extLst>
            </p:cNvPr>
            <p:cNvSpPr>
              <a:spLocks noChangeShapeType="1"/>
            </p:cNvSpPr>
            <p:nvPr/>
          </p:nvSpPr>
          <p:spPr bwMode="auto">
            <a:xfrm>
              <a:off x="347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8" name="Line 287">
              <a:extLst>
                <a:ext uri="{FF2B5EF4-FFF2-40B4-BE49-F238E27FC236}">
                  <a16:creationId xmlns:a16="http://schemas.microsoft.com/office/drawing/2014/main" id="{1F977299-59E4-4688-8175-45F636EB0BC8}"/>
                </a:ext>
              </a:extLst>
            </p:cNvPr>
            <p:cNvSpPr>
              <a:spLocks noChangeShapeType="1"/>
            </p:cNvSpPr>
            <p:nvPr/>
          </p:nvSpPr>
          <p:spPr bwMode="auto">
            <a:xfrm>
              <a:off x="347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9" name="Line 288">
              <a:extLst>
                <a:ext uri="{FF2B5EF4-FFF2-40B4-BE49-F238E27FC236}">
                  <a16:creationId xmlns:a16="http://schemas.microsoft.com/office/drawing/2014/main" id="{2EDDCF27-35BF-4748-93A1-A135512A527D}"/>
                </a:ext>
              </a:extLst>
            </p:cNvPr>
            <p:cNvSpPr>
              <a:spLocks noChangeShapeType="1"/>
            </p:cNvSpPr>
            <p:nvPr/>
          </p:nvSpPr>
          <p:spPr bwMode="auto">
            <a:xfrm>
              <a:off x="347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0" name="Line 289">
              <a:extLst>
                <a:ext uri="{FF2B5EF4-FFF2-40B4-BE49-F238E27FC236}">
                  <a16:creationId xmlns:a16="http://schemas.microsoft.com/office/drawing/2014/main" id="{36DA799B-8A56-4824-8370-07DC2B86F926}"/>
                </a:ext>
              </a:extLst>
            </p:cNvPr>
            <p:cNvSpPr>
              <a:spLocks noChangeShapeType="1"/>
            </p:cNvSpPr>
            <p:nvPr/>
          </p:nvSpPr>
          <p:spPr bwMode="auto">
            <a:xfrm>
              <a:off x="347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1" name="Line 290">
              <a:extLst>
                <a:ext uri="{FF2B5EF4-FFF2-40B4-BE49-F238E27FC236}">
                  <a16:creationId xmlns:a16="http://schemas.microsoft.com/office/drawing/2014/main" id="{F471CB43-966D-49A9-A417-E85D4EBE09C1}"/>
                </a:ext>
              </a:extLst>
            </p:cNvPr>
            <p:cNvSpPr>
              <a:spLocks noChangeShapeType="1"/>
            </p:cNvSpPr>
            <p:nvPr/>
          </p:nvSpPr>
          <p:spPr bwMode="auto">
            <a:xfrm>
              <a:off x="381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2" name="Line 291">
              <a:extLst>
                <a:ext uri="{FF2B5EF4-FFF2-40B4-BE49-F238E27FC236}">
                  <a16:creationId xmlns:a16="http://schemas.microsoft.com/office/drawing/2014/main" id="{539B7BF6-F06F-4428-9CD2-3175348F4D61}"/>
                </a:ext>
              </a:extLst>
            </p:cNvPr>
            <p:cNvSpPr>
              <a:spLocks noChangeShapeType="1"/>
            </p:cNvSpPr>
            <p:nvPr/>
          </p:nvSpPr>
          <p:spPr bwMode="auto">
            <a:xfrm>
              <a:off x="381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3" name="Line 292">
              <a:extLst>
                <a:ext uri="{FF2B5EF4-FFF2-40B4-BE49-F238E27FC236}">
                  <a16:creationId xmlns:a16="http://schemas.microsoft.com/office/drawing/2014/main" id="{8EE08E21-5DD3-4286-A2E4-A1ABD2882D59}"/>
                </a:ext>
              </a:extLst>
            </p:cNvPr>
            <p:cNvSpPr>
              <a:spLocks noChangeShapeType="1"/>
            </p:cNvSpPr>
            <p:nvPr/>
          </p:nvSpPr>
          <p:spPr bwMode="auto">
            <a:xfrm>
              <a:off x="381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4" name="Line 293">
              <a:extLst>
                <a:ext uri="{FF2B5EF4-FFF2-40B4-BE49-F238E27FC236}">
                  <a16:creationId xmlns:a16="http://schemas.microsoft.com/office/drawing/2014/main" id="{BA6C1AFB-C190-4A72-8131-DD1CE755B01C}"/>
                </a:ext>
              </a:extLst>
            </p:cNvPr>
            <p:cNvSpPr>
              <a:spLocks noChangeShapeType="1"/>
            </p:cNvSpPr>
            <p:nvPr/>
          </p:nvSpPr>
          <p:spPr bwMode="auto">
            <a:xfrm>
              <a:off x="381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5" name="Line 294">
              <a:extLst>
                <a:ext uri="{FF2B5EF4-FFF2-40B4-BE49-F238E27FC236}">
                  <a16:creationId xmlns:a16="http://schemas.microsoft.com/office/drawing/2014/main" id="{FB67D6FD-77F2-4A49-B8A1-C3D189C04DA4}"/>
                </a:ext>
              </a:extLst>
            </p:cNvPr>
            <p:cNvSpPr>
              <a:spLocks noChangeShapeType="1"/>
            </p:cNvSpPr>
            <p:nvPr/>
          </p:nvSpPr>
          <p:spPr bwMode="auto">
            <a:xfrm>
              <a:off x="381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6" name="Line 295">
              <a:extLst>
                <a:ext uri="{FF2B5EF4-FFF2-40B4-BE49-F238E27FC236}">
                  <a16:creationId xmlns:a16="http://schemas.microsoft.com/office/drawing/2014/main" id="{07121743-0FE1-4F5C-8785-E7B951779EC4}"/>
                </a:ext>
              </a:extLst>
            </p:cNvPr>
            <p:cNvSpPr>
              <a:spLocks noChangeShapeType="1"/>
            </p:cNvSpPr>
            <p:nvPr/>
          </p:nvSpPr>
          <p:spPr bwMode="auto">
            <a:xfrm>
              <a:off x="381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7" name="Line 296">
              <a:extLst>
                <a:ext uri="{FF2B5EF4-FFF2-40B4-BE49-F238E27FC236}">
                  <a16:creationId xmlns:a16="http://schemas.microsoft.com/office/drawing/2014/main" id="{A9AF2E33-E200-4299-B093-9725955AD0C6}"/>
                </a:ext>
              </a:extLst>
            </p:cNvPr>
            <p:cNvSpPr>
              <a:spLocks noChangeShapeType="1"/>
            </p:cNvSpPr>
            <p:nvPr/>
          </p:nvSpPr>
          <p:spPr bwMode="auto">
            <a:xfrm>
              <a:off x="381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8" name="Line 297">
              <a:extLst>
                <a:ext uri="{FF2B5EF4-FFF2-40B4-BE49-F238E27FC236}">
                  <a16:creationId xmlns:a16="http://schemas.microsoft.com/office/drawing/2014/main" id="{99A007E5-3736-4FF3-AD60-1D2801458958}"/>
                </a:ext>
              </a:extLst>
            </p:cNvPr>
            <p:cNvSpPr>
              <a:spLocks noChangeShapeType="1"/>
            </p:cNvSpPr>
            <p:nvPr/>
          </p:nvSpPr>
          <p:spPr bwMode="auto">
            <a:xfrm>
              <a:off x="381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9" name="Line 298">
              <a:extLst>
                <a:ext uri="{FF2B5EF4-FFF2-40B4-BE49-F238E27FC236}">
                  <a16:creationId xmlns:a16="http://schemas.microsoft.com/office/drawing/2014/main" id="{839D0238-B824-4476-8ED9-21E8898807F3}"/>
                </a:ext>
              </a:extLst>
            </p:cNvPr>
            <p:cNvSpPr>
              <a:spLocks noChangeShapeType="1"/>
            </p:cNvSpPr>
            <p:nvPr/>
          </p:nvSpPr>
          <p:spPr bwMode="auto">
            <a:xfrm>
              <a:off x="381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0" name="Line 299">
              <a:extLst>
                <a:ext uri="{FF2B5EF4-FFF2-40B4-BE49-F238E27FC236}">
                  <a16:creationId xmlns:a16="http://schemas.microsoft.com/office/drawing/2014/main" id="{B39D6F2F-9E9C-4464-B4E6-B32E7E5A7677}"/>
                </a:ext>
              </a:extLst>
            </p:cNvPr>
            <p:cNvSpPr>
              <a:spLocks noChangeShapeType="1"/>
            </p:cNvSpPr>
            <p:nvPr/>
          </p:nvSpPr>
          <p:spPr bwMode="auto">
            <a:xfrm>
              <a:off x="4167"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1" name="Line 300">
              <a:extLst>
                <a:ext uri="{FF2B5EF4-FFF2-40B4-BE49-F238E27FC236}">
                  <a16:creationId xmlns:a16="http://schemas.microsoft.com/office/drawing/2014/main" id="{D5D69E16-BD83-4422-8103-8FAA6FA686FB}"/>
                </a:ext>
              </a:extLst>
            </p:cNvPr>
            <p:cNvSpPr>
              <a:spLocks noChangeShapeType="1"/>
            </p:cNvSpPr>
            <p:nvPr/>
          </p:nvSpPr>
          <p:spPr bwMode="auto">
            <a:xfrm>
              <a:off x="4167"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2" name="Line 301">
              <a:extLst>
                <a:ext uri="{FF2B5EF4-FFF2-40B4-BE49-F238E27FC236}">
                  <a16:creationId xmlns:a16="http://schemas.microsoft.com/office/drawing/2014/main" id="{B79BD65F-6903-41AA-8C54-A40351D00350}"/>
                </a:ext>
              </a:extLst>
            </p:cNvPr>
            <p:cNvSpPr>
              <a:spLocks noChangeShapeType="1"/>
            </p:cNvSpPr>
            <p:nvPr/>
          </p:nvSpPr>
          <p:spPr bwMode="auto">
            <a:xfrm>
              <a:off x="4167"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3" name="Line 302">
              <a:extLst>
                <a:ext uri="{FF2B5EF4-FFF2-40B4-BE49-F238E27FC236}">
                  <a16:creationId xmlns:a16="http://schemas.microsoft.com/office/drawing/2014/main" id="{E14611B8-ED27-43B3-8C26-4E0FC54F3F9A}"/>
                </a:ext>
              </a:extLst>
            </p:cNvPr>
            <p:cNvSpPr>
              <a:spLocks noChangeShapeType="1"/>
            </p:cNvSpPr>
            <p:nvPr/>
          </p:nvSpPr>
          <p:spPr bwMode="auto">
            <a:xfrm>
              <a:off x="4167"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4" name="Line 303">
              <a:extLst>
                <a:ext uri="{FF2B5EF4-FFF2-40B4-BE49-F238E27FC236}">
                  <a16:creationId xmlns:a16="http://schemas.microsoft.com/office/drawing/2014/main" id="{3057B048-3BFC-49BA-B6DC-E577CACE60E4}"/>
                </a:ext>
              </a:extLst>
            </p:cNvPr>
            <p:cNvSpPr>
              <a:spLocks noChangeShapeType="1"/>
            </p:cNvSpPr>
            <p:nvPr/>
          </p:nvSpPr>
          <p:spPr bwMode="auto">
            <a:xfrm>
              <a:off x="4167"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5" name="Line 304">
              <a:extLst>
                <a:ext uri="{FF2B5EF4-FFF2-40B4-BE49-F238E27FC236}">
                  <a16:creationId xmlns:a16="http://schemas.microsoft.com/office/drawing/2014/main" id="{D990D373-4A17-41F2-951F-70AF9B5D0B1A}"/>
                </a:ext>
              </a:extLst>
            </p:cNvPr>
            <p:cNvSpPr>
              <a:spLocks noChangeShapeType="1"/>
            </p:cNvSpPr>
            <p:nvPr/>
          </p:nvSpPr>
          <p:spPr bwMode="auto">
            <a:xfrm>
              <a:off x="4167"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6" name="Line 305">
              <a:extLst>
                <a:ext uri="{FF2B5EF4-FFF2-40B4-BE49-F238E27FC236}">
                  <a16:creationId xmlns:a16="http://schemas.microsoft.com/office/drawing/2014/main" id="{7EBC5AF7-9D30-441F-B917-C4A1583F67D8}"/>
                </a:ext>
              </a:extLst>
            </p:cNvPr>
            <p:cNvSpPr>
              <a:spLocks noChangeShapeType="1"/>
            </p:cNvSpPr>
            <p:nvPr/>
          </p:nvSpPr>
          <p:spPr bwMode="auto">
            <a:xfrm>
              <a:off x="4167"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7" name="Line 306">
              <a:extLst>
                <a:ext uri="{FF2B5EF4-FFF2-40B4-BE49-F238E27FC236}">
                  <a16:creationId xmlns:a16="http://schemas.microsoft.com/office/drawing/2014/main" id="{4BAC8DFB-6BE3-46DC-958E-F1EEE9CD9541}"/>
                </a:ext>
              </a:extLst>
            </p:cNvPr>
            <p:cNvSpPr>
              <a:spLocks noChangeShapeType="1"/>
            </p:cNvSpPr>
            <p:nvPr/>
          </p:nvSpPr>
          <p:spPr bwMode="auto">
            <a:xfrm>
              <a:off x="4167"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8" name="Line 307">
              <a:extLst>
                <a:ext uri="{FF2B5EF4-FFF2-40B4-BE49-F238E27FC236}">
                  <a16:creationId xmlns:a16="http://schemas.microsoft.com/office/drawing/2014/main" id="{A33E3CC2-4725-4872-9474-814FA5267154}"/>
                </a:ext>
              </a:extLst>
            </p:cNvPr>
            <p:cNvSpPr>
              <a:spLocks noChangeShapeType="1"/>
            </p:cNvSpPr>
            <p:nvPr/>
          </p:nvSpPr>
          <p:spPr bwMode="auto">
            <a:xfrm>
              <a:off x="4167"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9" name="Line 308">
              <a:extLst>
                <a:ext uri="{FF2B5EF4-FFF2-40B4-BE49-F238E27FC236}">
                  <a16:creationId xmlns:a16="http://schemas.microsoft.com/office/drawing/2014/main" id="{53AEBE8E-D443-4C00-8E9E-5D36EAFEE9DE}"/>
                </a:ext>
              </a:extLst>
            </p:cNvPr>
            <p:cNvSpPr>
              <a:spLocks noChangeShapeType="1"/>
            </p:cNvSpPr>
            <p:nvPr/>
          </p:nvSpPr>
          <p:spPr bwMode="auto">
            <a:xfrm>
              <a:off x="451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0" name="Line 309">
              <a:extLst>
                <a:ext uri="{FF2B5EF4-FFF2-40B4-BE49-F238E27FC236}">
                  <a16:creationId xmlns:a16="http://schemas.microsoft.com/office/drawing/2014/main" id="{D8645BB6-79FB-49DA-9424-C5D01A941F5A}"/>
                </a:ext>
              </a:extLst>
            </p:cNvPr>
            <p:cNvSpPr>
              <a:spLocks noChangeShapeType="1"/>
            </p:cNvSpPr>
            <p:nvPr/>
          </p:nvSpPr>
          <p:spPr bwMode="auto">
            <a:xfrm>
              <a:off x="451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1" name="Line 310">
              <a:extLst>
                <a:ext uri="{FF2B5EF4-FFF2-40B4-BE49-F238E27FC236}">
                  <a16:creationId xmlns:a16="http://schemas.microsoft.com/office/drawing/2014/main" id="{1EB0D14B-0225-474D-ABCC-4EC31878ABF4}"/>
                </a:ext>
              </a:extLst>
            </p:cNvPr>
            <p:cNvSpPr>
              <a:spLocks noChangeShapeType="1"/>
            </p:cNvSpPr>
            <p:nvPr/>
          </p:nvSpPr>
          <p:spPr bwMode="auto">
            <a:xfrm>
              <a:off x="451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 name="Line 311">
              <a:extLst>
                <a:ext uri="{FF2B5EF4-FFF2-40B4-BE49-F238E27FC236}">
                  <a16:creationId xmlns:a16="http://schemas.microsoft.com/office/drawing/2014/main" id="{543C4987-9979-483B-9B46-F0EF57CA1EEA}"/>
                </a:ext>
              </a:extLst>
            </p:cNvPr>
            <p:cNvSpPr>
              <a:spLocks noChangeShapeType="1"/>
            </p:cNvSpPr>
            <p:nvPr/>
          </p:nvSpPr>
          <p:spPr bwMode="auto">
            <a:xfrm>
              <a:off x="451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 name="Line 312">
              <a:extLst>
                <a:ext uri="{FF2B5EF4-FFF2-40B4-BE49-F238E27FC236}">
                  <a16:creationId xmlns:a16="http://schemas.microsoft.com/office/drawing/2014/main" id="{A53C5AE4-3C60-408C-943D-84BD393692B2}"/>
                </a:ext>
              </a:extLst>
            </p:cNvPr>
            <p:cNvSpPr>
              <a:spLocks noChangeShapeType="1"/>
            </p:cNvSpPr>
            <p:nvPr/>
          </p:nvSpPr>
          <p:spPr bwMode="auto">
            <a:xfrm>
              <a:off x="451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 name="Line 313">
              <a:extLst>
                <a:ext uri="{FF2B5EF4-FFF2-40B4-BE49-F238E27FC236}">
                  <a16:creationId xmlns:a16="http://schemas.microsoft.com/office/drawing/2014/main" id="{B66C77C9-3ABF-4470-95FE-6E98085AEE92}"/>
                </a:ext>
              </a:extLst>
            </p:cNvPr>
            <p:cNvSpPr>
              <a:spLocks noChangeShapeType="1"/>
            </p:cNvSpPr>
            <p:nvPr/>
          </p:nvSpPr>
          <p:spPr bwMode="auto">
            <a:xfrm>
              <a:off x="451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 name="Line 314">
              <a:extLst>
                <a:ext uri="{FF2B5EF4-FFF2-40B4-BE49-F238E27FC236}">
                  <a16:creationId xmlns:a16="http://schemas.microsoft.com/office/drawing/2014/main" id="{16CE6DF6-220E-4A4D-8BB5-C6B67947040B}"/>
                </a:ext>
              </a:extLst>
            </p:cNvPr>
            <p:cNvSpPr>
              <a:spLocks noChangeShapeType="1"/>
            </p:cNvSpPr>
            <p:nvPr/>
          </p:nvSpPr>
          <p:spPr bwMode="auto">
            <a:xfrm>
              <a:off x="451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 name="Line 315">
              <a:extLst>
                <a:ext uri="{FF2B5EF4-FFF2-40B4-BE49-F238E27FC236}">
                  <a16:creationId xmlns:a16="http://schemas.microsoft.com/office/drawing/2014/main" id="{D5229C0E-BAFC-4C80-9387-2CA8B57627D5}"/>
                </a:ext>
              </a:extLst>
            </p:cNvPr>
            <p:cNvSpPr>
              <a:spLocks noChangeShapeType="1"/>
            </p:cNvSpPr>
            <p:nvPr/>
          </p:nvSpPr>
          <p:spPr bwMode="auto">
            <a:xfrm>
              <a:off x="451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 name="Line 316">
              <a:extLst>
                <a:ext uri="{FF2B5EF4-FFF2-40B4-BE49-F238E27FC236}">
                  <a16:creationId xmlns:a16="http://schemas.microsoft.com/office/drawing/2014/main" id="{008FCB20-0543-438A-BB1D-8352E239AD50}"/>
                </a:ext>
              </a:extLst>
            </p:cNvPr>
            <p:cNvSpPr>
              <a:spLocks noChangeShapeType="1"/>
            </p:cNvSpPr>
            <p:nvPr/>
          </p:nvSpPr>
          <p:spPr bwMode="auto">
            <a:xfrm>
              <a:off x="451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 name="Line 317">
              <a:extLst>
                <a:ext uri="{FF2B5EF4-FFF2-40B4-BE49-F238E27FC236}">
                  <a16:creationId xmlns:a16="http://schemas.microsoft.com/office/drawing/2014/main" id="{C093C9A4-2388-4BD5-90F4-B32276A42D7B}"/>
                </a:ext>
              </a:extLst>
            </p:cNvPr>
            <p:cNvSpPr>
              <a:spLocks noChangeShapeType="1"/>
            </p:cNvSpPr>
            <p:nvPr/>
          </p:nvSpPr>
          <p:spPr bwMode="auto">
            <a:xfrm>
              <a:off x="4862"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9" name="Line 318">
              <a:extLst>
                <a:ext uri="{FF2B5EF4-FFF2-40B4-BE49-F238E27FC236}">
                  <a16:creationId xmlns:a16="http://schemas.microsoft.com/office/drawing/2014/main" id="{09129BD8-DFE9-4C40-82C0-C1EFE060C9A6}"/>
                </a:ext>
              </a:extLst>
            </p:cNvPr>
            <p:cNvSpPr>
              <a:spLocks noChangeShapeType="1"/>
            </p:cNvSpPr>
            <p:nvPr/>
          </p:nvSpPr>
          <p:spPr bwMode="auto">
            <a:xfrm>
              <a:off x="4862"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 name="Line 319">
              <a:extLst>
                <a:ext uri="{FF2B5EF4-FFF2-40B4-BE49-F238E27FC236}">
                  <a16:creationId xmlns:a16="http://schemas.microsoft.com/office/drawing/2014/main" id="{64CA9DDA-2422-49AE-92EB-87572BA3AFC0}"/>
                </a:ext>
              </a:extLst>
            </p:cNvPr>
            <p:cNvSpPr>
              <a:spLocks noChangeShapeType="1"/>
            </p:cNvSpPr>
            <p:nvPr/>
          </p:nvSpPr>
          <p:spPr bwMode="auto">
            <a:xfrm>
              <a:off x="4862"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 name="Line 320">
              <a:extLst>
                <a:ext uri="{FF2B5EF4-FFF2-40B4-BE49-F238E27FC236}">
                  <a16:creationId xmlns:a16="http://schemas.microsoft.com/office/drawing/2014/main" id="{91F32987-7B46-4F77-94F0-358FEA44D19B}"/>
                </a:ext>
              </a:extLst>
            </p:cNvPr>
            <p:cNvSpPr>
              <a:spLocks noChangeShapeType="1"/>
            </p:cNvSpPr>
            <p:nvPr/>
          </p:nvSpPr>
          <p:spPr bwMode="auto">
            <a:xfrm>
              <a:off x="4862"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2" name="Line 321">
              <a:extLst>
                <a:ext uri="{FF2B5EF4-FFF2-40B4-BE49-F238E27FC236}">
                  <a16:creationId xmlns:a16="http://schemas.microsoft.com/office/drawing/2014/main" id="{1C08B4BC-BA8A-4C2F-8346-7F5EDE118DFE}"/>
                </a:ext>
              </a:extLst>
            </p:cNvPr>
            <p:cNvSpPr>
              <a:spLocks noChangeShapeType="1"/>
            </p:cNvSpPr>
            <p:nvPr/>
          </p:nvSpPr>
          <p:spPr bwMode="auto">
            <a:xfrm>
              <a:off x="4862"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3" name="Line 322">
              <a:extLst>
                <a:ext uri="{FF2B5EF4-FFF2-40B4-BE49-F238E27FC236}">
                  <a16:creationId xmlns:a16="http://schemas.microsoft.com/office/drawing/2014/main" id="{74F9BF2A-0931-4EEA-B440-69E28024C124}"/>
                </a:ext>
              </a:extLst>
            </p:cNvPr>
            <p:cNvSpPr>
              <a:spLocks noChangeShapeType="1"/>
            </p:cNvSpPr>
            <p:nvPr/>
          </p:nvSpPr>
          <p:spPr bwMode="auto">
            <a:xfrm>
              <a:off x="4862"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4" name="Line 323">
              <a:extLst>
                <a:ext uri="{FF2B5EF4-FFF2-40B4-BE49-F238E27FC236}">
                  <a16:creationId xmlns:a16="http://schemas.microsoft.com/office/drawing/2014/main" id="{6BFF7598-61D5-4CC6-BA04-3ACD0ED457A9}"/>
                </a:ext>
              </a:extLst>
            </p:cNvPr>
            <p:cNvSpPr>
              <a:spLocks noChangeShapeType="1"/>
            </p:cNvSpPr>
            <p:nvPr/>
          </p:nvSpPr>
          <p:spPr bwMode="auto">
            <a:xfrm>
              <a:off x="4862"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5" name="Line 324">
              <a:extLst>
                <a:ext uri="{FF2B5EF4-FFF2-40B4-BE49-F238E27FC236}">
                  <a16:creationId xmlns:a16="http://schemas.microsoft.com/office/drawing/2014/main" id="{252AA1A8-6DB3-451B-9CA2-6EDB97B14626}"/>
                </a:ext>
              </a:extLst>
            </p:cNvPr>
            <p:cNvSpPr>
              <a:spLocks noChangeShapeType="1"/>
            </p:cNvSpPr>
            <p:nvPr/>
          </p:nvSpPr>
          <p:spPr bwMode="auto">
            <a:xfrm>
              <a:off x="4862"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6" name="Line 325">
              <a:extLst>
                <a:ext uri="{FF2B5EF4-FFF2-40B4-BE49-F238E27FC236}">
                  <a16:creationId xmlns:a16="http://schemas.microsoft.com/office/drawing/2014/main" id="{7A55DA1A-019A-49DF-AB0C-D559B3D593E0}"/>
                </a:ext>
              </a:extLst>
            </p:cNvPr>
            <p:cNvSpPr>
              <a:spLocks noChangeShapeType="1"/>
            </p:cNvSpPr>
            <p:nvPr/>
          </p:nvSpPr>
          <p:spPr bwMode="auto">
            <a:xfrm>
              <a:off x="4862"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7" name="Line 326">
              <a:extLst>
                <a:ext uri="{FF2B5EF4-FFF2-40B4-BE49-F238E27FC236}">
                  <a16:creationId xmlns:a16="http://schemas.microsoft.com/office/drawing/2014/main" id="{082599CD-9C1B-42DE-84DF-22C63A792061}"/>
                </a:ext>
              </a:extLst>
            </p:cNvPr>
            <p:cNvSpPr>
              <a:spLocks noChangeShapeType="1"/>
            </p:cNvSpPr>
            <p:nvPr/>
          </p:nvSpPr>
          <p:spPr bwMode="auto">
            <a:xfrm>
              <a:off x="520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8" name="Line 327">
              <a:extLst>
                <a:ext uri="{FF2B5EF4-FFF2-40B4-BE49-F238E27FC236}">
                  <a16:creationId xmlns:a16="http://schemas.microsoft.com/office/drawing/2014/main" id="{9F1259D9-285D-44DA-B29B-968B9120D1F6}"/>
                </a:ext>
              </a:extLst>
            </p:cNvPr>
            <p:cNvSpPr>
              <a:spLocks noChangeShapeType="1"/>
            </p:cNvSpPr>
            <p:nvPr/>
          </p:nvSpPr>
          <p:spPr bwMode="auto">
            <a:xfrm>
              <a:off x="520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9" name="Line 328">
              <a:extLst>
                <a:ext uri="{FF2B5EF4-FFF2-40B4-BE49-F238E27FC236}">
                  <a16:creationId xmlns:a16="http://schemas.microsoft.com/office/drawing/2014/main" id="{B3E5CBBD-A35F-456E-B87F-3679516E968A}"/>
                </a:ext>
              </a:extLst>
            </p:cNvPr>
            <p:cNvSpPr>
              <a:spLocks noChangeShapeType="1"/>
            </p:cNvSpPr>
            <p:nvPr/>
          </p:nvSpPr>
          <p:spPr bwMode="auto">
            <a:xfrm>
              <a:off x="520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0" name="Line 329">
              <a:extLst>
                <a:ext uri="{FF2B5EF4-FFF2-40B4-BE49-F238E27FC236}">
                  <a16:creationId xmlns:a16="http://schemas.microsoft.com/office/drawing/2014/main" id="{BB931B74-9276-4CB3-902A-D0C0BF1A5C67}"/>
                </a:ext>
              </a:extLst>
            </p:cNvPr>
            <p:cNvSpPr>
              <a:spLocks noChangeShapeType="1"/>
            </p:cNvSpPr>
            <p:nvPr/>
          </p:nvSpPr>
          <p:spPr bwMode="auto">
            <a:xfrm>
              <a:off x="520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1" name="Line 330">
              <a:extLst>
                <a:ext uri="{FF2B5EF4-FFF2-40B4-BE49-F238E27FC236}">
                  <a16:creationId xmlns:a16="http://schemas.microsoft.com/office/drawing/2014/main" id="{A65A36CC-6242-4727-BC59-2BA6B6029488}"/>
                </a:ext>
              </a:extLst>
            </p:cNvPr>
            <p:cNvSpPr>
              <a:spLocks noChangeShapeType="1"/>
            </p:cNvSpPr>
            <p:nvPr/>
          </p:nvSpPr>
          <p:spPr bwMode="auto">
            <a:xfrm>
              <a:off x="520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2" name="Line 331">
              <a:extLst>
                <a:ext uri="{FF2B5EF4-FFF2-40B4-BE49-F238E27FC236}">
                  <a16:creationId xmlns:a16="http://schemas.microsoft.com/office/drawing/2014/main" id="{1EF115C0-30C4-4643-82E8-F70975E1E9A7}"/>
                </a:ext>
              </a:extLst>
            </p:cNvPr>
            <p:cNvSpPr>
              <a:spLocks noChangeShapeType="1"/>
            </p:cNvSpPr>
            <p:nvPr/>
          </p:nvSpPr>
          <p:spPr bwMode="auto">
            <a:xfrm>
              <a:off x="520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3" name="Line 332">
              <a:extLst>
                <a:ext uri="{FF2B5EF4-FFF2-40B4-BE49-F238E27FC236}">
                  <a16:creationId xmlns:a16="http://schemas.microsoft.com/office/drawing/2014/main" id="{9DE96568-F9E2-42AD-B1C5-846CB985E4B1}"/>
                </a:ext>
              </a:extLst>
            </p:cNvPr>
            <p:cNvSpPr>
              <a:spLocks noChangeShapeType="1"/>
            </p:cNvSpPr>
            <p:nvPr/>
          </p:nvSpPr>
          <p:spPr bwMode="auto">
            <a:xfrm>
              <a:off x="520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4" name="Line 333">
              <a:extLst>
                <a:ext uri="{FF2B5EF4-FFF2-40B4-BE49-F238E27FC236}">
                  <a16:creationId xmlns:a16="http://schemas.microsoft.com/office/drawing/2014/main" id="{2FD9E3F1-E5CA-4C4A-A654-8A39C7246EC5}"/>
                </a:ext>
              </a:extLst>
            </p:cNvPr>
            <p:cNvSpPr>
              <a:spLocks noChangeShapeType="1"/>
            </p:cNvSpPr>
            <p:nvPr/>
          </p:nvSpPr>
          <p:spPr bwMode="auto">
            <a:xfrm>
              <a:off x="520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5" name="Line 334">
              <a:extLst>
                <a:ext uri="{FF2B5EF4-FFF2-40B4-BE49-F238E27FC236}">
                  <a16:creationId xmlns:a16="http://schemas.microsoft.com/office/drawing/2014/main" id="{3C7759EA-5796-4AB8-B9C2-42DA8FF6C734}"/>
                </a:ext>
              </a:extLst>
            </p:cNvPr>
            <p:cNvSpPr>
              <a:spLocks noChangeShapeType="1"/>
            </p:cNvSpPr>
            <p:nvPr/>
          </p:nvSpPr>
          <p:spPr bwMode="auto">
            <a:xfrm>
              <a:off x="520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6" name="Freeform 335">
              <a:extLst>
                <a:ext uri="{FF2B5EF4-FFF2-40B4-BE49-F238E27FC236}">
                  <a16:creationId xmlns:a16="http://schemas.microsoft.com/office/drawing/2014/main" id="{C0FF94C3-1B93-415A-ABFE-09B2BFBFA283}"/>
                </a:ext>
              </a:extLst>
            </p:cNvPr>
            <p:cNvSpPr>
              <a:spLocks/>
            </p:cNvSpPr>
            <p:nvPr/>
          </p:nvSpPr>
          <p:spPr bwMode="auto">
            <a:xfrm>
              <a:off x="1399" y="2993"/>
              <a:ext cx="3824" cy="307"/>
            </a:xfrm>
            <a:custGeom>
              <a:avLst/>
              <a:gdLst>
                <a:gd name="T0" fmla="*/ 12 w 3824"/>
                <a:gd name="T1" fmla="*/ 0 h 307"/>
                <a:gd name="T2" fmla="*/ 0 w 3824"/>
                <a:gd name="T3" fmla="*/ 0 h 307"/>
                <a:gd name="T4" fmla="*/ 174 w 3824"/>
                <a:gd name="T5" fmla="*/ 0 h 307"/>
                <a:gd name="T6" fmla="*/ 174 w 3824"/>
                <a:gd name="T7" fmla="*/ 306 h 307"/>
                <a:gd name="T8" fmla="*/ 521 w 3824"/>
                <a:gd name="T9" fmla="*/ 306 h 307"/>
                <a:gd name="T10" fmla="*/ 521 w 3824"/>
                <a:gd name="T11" fmla="*/ 0 h 307"/>
                <a:gd name="T12" fmla="*/ 695 w 3824"/>
                <a:gd name="T13" fmla="*/ 0 h 307"/>
                <a:gd name="T14" fmla="*/ 695 w 3824"/>
                <a:gd name="T15" fmla="*/ 306 h 307"/>
                <a:gd name="T16" fmla="*/ 869 w 3824"/>
                <a:gd name="T17" fmla="*/ 306 h 307"/>
                <a:gd name="T18" fmla="*/ 869 w 3824"/>
                <a:gd name="T19" fmla="*/ 0 h 307"/>
                <a:gd name="T20" fmla="*/ 1043 w 3824"/>
                <a:gd name="T21" fmla="*/ 0 h 307"/>
                <a:gd name="T22" fmla="*/ 1043 w 3824"/>
                <a:gd name="T23" fmla="*/ 306 h 307"/>
                <a:gd name="T24" fmla="*/ 1216 w 3824"/>
                <a:gd name="T25" fmla="*/ 306 h 307"/>
                <a:gd name="T26" fmla="*/ 1216 w 3824"/>
                <a:gd name="T27" fmla="*/ 0 h 307"/>
                <a:gd name="T28" fmla="*/ 1564 w 3824"/>
                <a:gd name="T29" fmla="*/ 0 h 307"/>
                <a:gd name="T30" fmla="*/ 1564 w 3824"/>
                <a:gd name="T31" fmla="*/ 306 h 307"/>
                <a:gd name="T32" fmla="*/ 1912 w 3824"/>
                <a:gd name="T33" fmla="*/ 306 h 307"/>
                <a:gd name="T34" fmla="*/ 1912 w 3824"/>
                <a:gd name="T35" fmla="*/ 0 h 307"/>
                <a:gd name="T36" fmla="*/ 2085 w 3824"/>
                <a:gd name="T37" fmla="*/ 0 h 307"/>
                <a:gd name="T38" fmla="*/ 2085 w 3824"/>
                <a:gd name="T39" fmla="*/ 306 h 307"/>
                <a:gd name="T40" fmla="*/ 2259 w 3824"/>
                <a:gd name="T41" fmla="*/ 306 h 307"/>
                <a:gd name="T42" fmla="*/ 2259 w 3824"/>
                <a:gd name="T43" fmla="*/ 0 h 307"/>
                <a:gd name="T44" fmla="*/ 2433 w 3824"/>
                <a:gd name="T45" fmla="*/ 0 h 307"/>
                <a:gd name="T46" fmla="*/ 2433 w 3824"/>
                <a:gd name="T47" fmla="*/ 306 h 307"/>
                <a:gd name="T48" fmla="*/ 2607 w 3824"/>
                <a:gd name="T49" fmla="*/ 306 h 307"/>
                <a:gd name="T50" fmla="*/ 2607 w 3824"/>
                <a:gd name="T51" fmla="*/ 0 h 307"/>
                <a:gd name="T52" fmla="*/ 2781 w 3824"/>
                <a:gd name="T53" fmla="*/ 0 h 307"/>
                <a:gd name="T54" fmla="*/ 2781 w 3824"/>
                <a:gd name="T55" fmla="*/ 306 h 307"/>
                <a:gd name="T56" fmla="*/ 2954 w 3824"/>
                <a:gd name="T57" fmla="*/ 306 h 307"/>
                <a:gd name="T58" fmla="*/ 2954 w 3824"/>
                <a:gd name="T59" fmla="*/ 0 h 307"/>
                <a:gd name="T60" fmla="*/ 3302 w 3824"/>
                <a:gd name="T61" fmla="*/ 0 h 307"/>
                <a:gd name="T62" fmla="*/ 3302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12" y="0"/>
                  </a:moveTo>
                  <a:lnTo>
                    <a:pt x="0" y="0"/>
                  </a:lnTo>
                  <a:lnTo>
                    <a:pt x="174" y="0"/>
                  </a:lnTo>
                  <a:lnTo>
                    <a:pt x="174" y="306"/>
                  </a:lnTo>
                  <a:lnTo>
                    <a:pt x="521" y="306"/>
                  </a:lnTo>
                  <a:lnTo>
                    <a:pt x="521" y="0"/>
                  </a:lnTo>
                  <a:lnTo>
                    <a:pt x="695" y="0"/>
                  </a:lnTo>
                  <a:lnTo>
                    <a:pt x="695" y="306"/>
                  </a:lnTo>
                  <a:lnTo>
                    <a:pt x="869" y="306"/>
                  </a:lnTo>
                  <a:lnTo>
                    <a:pt x="869" y="0"/>
                  </a:lnTo>
                  <a:lnTo>
                    <a:pt x="1043" y="0"/>
                  </a:lnTo>
                  <a:lnTo>
                    <a:pt x="1043" y="306"/>
                  </a:lnTo>
                  <a:lnTo>
                    <a:pt x="1216" y="306"/>
                  </a:lnTo>
                  <a:lnTo>
                    <a:pt x="1216" y="0"/>
                  </a:lnTo>
                  <a:lnTo>
                    <a:pt x="1564" y="0"/>
                  </a:lnTo>
                  <a:lnTo>
                    <a:pt x="1564" y="306"/>
                  </a:lnTo>
                  <a:lnTo>
                    <a:pt x="1912" y="306"/>
                  </a:lnTo>
                  <a:lnTo>
                    <a:pt x="1912" y="0"/>
                  </a:lnTo>
                  <a:lnTo>
                    <a:pt x="2085" y="0"/>
                  </a:lnTo>
                  <a:lnTo>
                    <a:pt x="2085" y="306"/>
                  </a:lnTo>
                  <a:lnTo>
                    <a:pt x="2259" y="306"/>
                  </a:lnTo>
                  <a:lnTo>
                    <a:pt x="2259" y="0"/>
                  </a:lnTo>
                  <a:lnTo>
                    <a:pt x="2433" y="0"/>
                  </a:lnTo>
                  <a:lnTo>
                    <a:pt x="2433" y="306"/>
                  </a:lnTo>
                  <a:lnTo>
                    <a:pt x="2607" y="306"/>
                  </a:lnTo>
                  <a:lnTo>
                    <a:pt x="2607" y="0"/>
                  </a:lnTo>
                  <a:lnTo>
                    <a:pt x="2781" y="0"/>
                  </a:lnTo>
                  <a:lnTo>
                    <a:pt x="2781" y="306"/>
                  </a:lnTo>
                  <a:lnTo>
                    <a:pt x="2954" y="306"/>
                  </a:lnTo>
                  <a:lnTo>
                    <a:pt x="2954" y="0"/>
                  </a:lnTo>
                  <a:lnTo>
                    <a:pt x="3302" y="0"/>
                  </a:lnTo>
                  <a:lnTo>
                    <a:pt x="3302"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7" name="Rectangle 336">
              <a:extLst>
                <a:ext uri="{FF2B5EF4-FFF2-40B4-BE49-F238E27FC236}">
                  <a16:creationId xmlns:a16="http://schemas.microsoft.com/office/drawing/2014/main" id="{261EF9E3-C654-48AB-BA43-73CA470293C9}"/>
                </a:ext>
              </a:extLst>
            </p:cNvPr>
            <p:cNvSpPr>
              <a:spLocks noChangeArrowheads="1"/>
            </p:cNvSpPr>
            <p:nvPr/>
          </p:nvSpPr>
          <p:spPr bwMode="auto">
            <a:xfrm>
              <a:off x="295" y="2949"/>
              <a:ext cx="1005" cy="640"/>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t>差分</a:t>
              </a:r>
            </a:p>
            <a:p>
              <a:pPr algn="l">
                <a:spcBef>
                  <a:spcPct val="0"/>
                </a:spcBef>
                <a:buClrTx/>
                <a:buSzTx/>
                <a:buFontTx/>
                <a:buNone/>
              </a:pPr>
              <a:r>
                <a:rPr lang="en-US" altLang="zh-CN" sz="2000"/>
                <a:t>Manchester</a:t>
              </a:r>
            </a:p>
          </p:txBody>
        </p:sp>
        <p:sp>
          <p:nvSpPr>
            <p:cNvPr id="51328" name="Line 337">
              <a:extLst>
                <a:ext uri="{FF2B5EF4-FFF2-40B4-BE49-F238E27FC236}">
                  <a16:creationId xmlns:a16="http://schemas.microsoft.com/office/drawing/2014/main" id="{534483CB-3710-4143-B58B-660362240CA2}"/>
                </a:ext>
              </a:extLst>
            </p:cNvPr>
            <p:cNvSpPr>
              <a:spLocks noChangeShapeType="1"/>
            </p:cNvSpPr>
            <p:nvPr/>
          </p:nvSpPr>
          <p:spPr bwMode="auto">
            <a:xfrm>
              <a:off x="1351" y="3137"/>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9" name="Line 338">
              <a:extLst>
                <a:ext uri="{FF2B5EF4-FFF2-40B4-BE49-F238E27FC236}">
                  <a16:creationId xmlns:a16="http://schemas.microsoft.com/office/drawing/2014/main" id="{1754EEF5-8F83-421B-9792-052835DC68EB}"/>
                </a:ext>
              </a:extLst>
            </p:cNvPr>
            <p:cNvSpPr>
              <a:spLocks noChangeShapeType="1"/>
            </p:cNvSpPr>
            <p:nvPr/>
          </p:nvSpPr>
          <p:spPr bwMode="auto">
            <a:xfrm>
              <a:off x="1388" y="2995"/>
              <a:ext cx="0" cy="317"/>
            </a:xfrm>
            <a:prstGeom prst="line">
              <a:avLst/>
            </a:prstGeom>
            <a:noFill/>
            <a:ln w="50800">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9" name="Rectangle 2">
            <a:extLst>
              <a:ext uri="{FF2B5EF4-FFF2-40B4-BE49-F238E27FC236}">
                <a16:creationId xmlns:a16="http://schemas.microsoft.com/office/drawing/2014/main" id="{AEF49414-B89C-4202-8ABC-BB7134EAB9BC}"/>
              </a:ext>
            </a:extLst>
          </p:cNvPr>
          <p:cNvSpPr>
            <a:spLocks noGrp="1" noChangeArrowheads="1"/>
          </p:cNvSpPr>
          <p:nvPr>
            <p:ph type="title"/>
          </p:nvPr>
        </p:nvSpPr>
        <p:spPr>
          <a:xfrm>
            <a:off x="1470819" y="243626"/>
            <a:ext cx="7086600" cy="685800"/>
          </a:xfrm>
        </p:spPr>
        <p:txBody>
          <a:bodyPr/>
          <a:lstStyle/>
          <a:p>
            <a:pPr eaLnBrk="1" hangingPunct="1"/>
            <a:r>
              <a:rPr lang="zh-CN" altLang="en-US" dirty="0"/>
              <a:t>三种编码对比</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50D4209-5208-4A20-9091-F3CB4FBB8EB2}"/>
              </a:ext>
            </a:extLst>
          </p:cNvPr>
          <p:cNvSpPr>
            <a:spLocks noChangeArrowheads="1"/>
          </p:cNvSpPr>
          <p:nvPr/>
        </p:nvSpPr>
        <p:spPr bwMode="auto">
          <a:xfrm>
            <a:off x="857250" y="928688"/>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t>信息量与事件之间的关系如下：</a:t>
            </a:r>
          </a:p>
        </p:txBody>
      </p:sp>
      <p:sp>
        <p:nvSpPr>
          <p:cNvPr id="49156" name="Text Box 4">
            <a:extLst>
              <a:ext uri="{FF2B5EF4-FFF2-40B4-BE49-F238E27FC236}">
                <a16:creationId xmlns:a16="http://schemas.microsoft.com/office/drawing/2014/main" id="{4EBDF35E-8DEE-4CD1-B22F-5DF2A91B9C37}"/>
              </a:ext>
            </a:extLst>
          </p:cNvPr>
          <p:cNvSpPr txBox="1">
            <a:spLocks noChangeArrowheads="1"/>
          </p:cNvSpPr>
          <p:nvPr/>
        </p:nvSpPr>
        <p:spPr bwMode="auto">
          <a:xfrm>
            <a:off x="785813" y="2643188"/>
            <a:ext cx="80343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其中：Ｉ是信息量， </a:t>
            </a:r>
            <a:r>
              <a:rPr kumimoji="1" lang="en-US" altLang="zh-CN" sz="3200" b="1" i="1">
                <a:latin typeface="Times" panose="02020603050405020304" pitchFamily="18" charset="0"/>
              </a:rPr>
              <a:t>P</a:t>
            </a:r>
            <a:r>
              <a:rPr kumimoji="1" lang="en-US" altLang="zh-CN" sz="3200" b="1">
                <a:latin typeface="Times" panose="02020603050405020304" pitchFamily="18" charset="0"/>
              </a:rPr>
              <a:t>(</a:t>
            </a:r>
            <a:r>
              <a:rPr kumimoji="1" lang="en-US" altLang="zh-CN" sz="3200" b="1" i="1">
                <a:latin typeface="Times" panose="02020603050405020304" pitchFamily="18" charset="0"/>
              </a:rPr>
              <a:t>x</a:t>
            </a:r>
            <a:r>
              <a:rPr kumimoji="1" lang="en-US" altLang="zh-CN" sz="3200" b="1">
                <a:latin typeface="Times" panose="02020603050405020304" pitchFamily="18" charset="0"/>
              </a:rPr>
              <a:t>)</a:t>
            </a:r>
            <a:r>
              <a:rPr kumimoji="1" lang="zh-CN" altLang="en-US" sz="3200"/>
              <a:t>是事件</a:t>
            </a:r>
            <a:r>
              <a:rPr kumimoji="1" lang="en-US" altLang="zh-CN" sz="3200" b="1" i="1">
                <a:latin typeface="Times" panose="02020603050405020304" pitchFamily="18" charset="0"/>
              </a:rPr>
              <a:t>x</a:t>
            </a:r>
            <a:r>
              <a:rPr kumimoji="1" lang="zh-CN" altLang="en-US" sz="3200" b="1" i="1"/>
              <a:t>出现的概率。</a:t>
            </a:r>
            <a:endParaRPr kumimoji="1" lang="zh-CN" altLang="zh-CN" sz="3200" b="1" i="1"/>
          </a:p>
        </p:txBody>
      </p:sp>
      <p:graphicFrame>
        <p:nvGraphicFramePr>
          <p:cNvPr id="49155" name="Object 3">
            <a:extLst>
              <a:ext uri="{FF2B5EF4-FFF2-40B4-BE49-F238E27FC236}">
                <a16:creationId xmlns:a16="http://schemas.microsoft.com/office/drawing/2014/main" id="{485C995D-2879-4C48-BACC-050CCB4F8AB1}"/>
              </a:ext>
            </a:extLst>
          </p:cNvPr>
          <p:cNvGraphicFramePr>
            <a:graphicFrameLocks noGrp="1" noChangeAspect="1"/>
          </p:cNvGraphicFramePr>
          <p:nvPr>
            <p:ph idx="1"/>
          </p:nvPr>
        </p:nvGraphicFramePr>
        <p:xfrm>
          <a:off x="1276350" y="1497013"/>
          <a:ext cx="4502150" cy="1125537"/>
        </p:xfrm>
        <a:graphic>
          <a:graphicData uri="http://schemas.openxmlformats.org/presentationml/2006/ole">
            <mc:AlternateContent xmlns:mc="http://schemas.openxmlformats.org/markup-compatibility/2006">
              <mc:Choice xmlns:v="urn:schemas-microsoft-com:vml" Requires="v">
                <p:oleObj spid="_x0000_s3083" name="Equation" r:id="rId3" imgW="1676160" imgH="419040" progId="Equation.DSMT4">
                  <p:embed/>
                </p:oleObj>
              </mc:Choice>
              <mc:Fallback>
                <p:oleObj name="Equation" r:id="rId3" imgW="1676160" imgH="419040" progId="Equation.DSMT4">
                  <p:embed/>
                  <p:pic>
                    <p:nvPicPr>
                      <p:cNvPr id="49155" name="Object 3">
                        <a:extLst>
                          <a:ext uri="{FF2B5EF4-FFF2-40B4-BE49-F238E27FC236}">
                            <a16:creationId xmlns:a16="http://schemas.microsoft.com/office/drawing/2014/main" id="{485C995D-2879-4C48-BACC-050CCB4F8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1497013"/>
                        <a:ext cx="4502150" cy="11255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AutoShape 5">
            <a:extLst>
              <a:ext uri="{FF2B5EF4-FFF2-40B4-BE49-F238E27FC236}">
                <a16:creationId xmlns:a16="http://schemas.microsoft.com/office/drawing/2014/main" id="{37A6D215-497E-495D-A115-19CFD4139D00}"/>
              </a:ext>
            </a:extLst>
          </p:cNvPr>
          <p:cNvSpPr>
            <a:spLocks/>
          </p:cNvSpPr>
          <p:nvPr/>
        </p:nvSpPr>
        <p:spPr bwMode="auto">
          <a:xfrm>
            <a:off x="854075" y="4510088"/>
            <a:ext cx="431800" cy="1511300"/>
          </a:xfrm>
          <a:prstGeom prst="leftBrace">
            <a:avLst>
              <a:gd name="adj1" fmla="val 29167"/>
              <a:gd name="adj2" fmla="val 50000"/>
            </a:avLst>
          </a:prstGeom>
          <a:noFill/>
          <a:ln w="158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8" name="Text Box 6">
            <a:extLst>
              <a:ext uri="{FF2B5EF4-FFF2-40B4-BE49-F238E27FC236}">
                <a16:creationId xmlns:a16="http://schemas.microsoft.com/office/drawing/2014/main" id="{92BD8027-D04F-4226-96F0-E0681B821C3B}"/>
              </a:ext>
            </a:extLst>
          </p:cNvPr>
          <p:cNvSpPr txBox="1">
            <a:spLocks noChangeArrowheads="1"/>
          </p:cNvSpPr>
          <p:nvPr/>
        </p:nvSpPr>
        <p:spPr bwMode="auto">
          <a:xfrm>
            <a:off x="1979613" y="3573463"/>
            <a:ext cx="5832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t>信息量的单位与对数底数</a:t>
            </a:r>
            <a:r>
              <a:rPr kumimoji="1" lang="en-US" altLang="zh-CN" sz="3200" b="1" i="1"/>
              <a:t>a</a:t>
            </a:r>
            <a:r>
              <a:rPr kumimoji="1" lang="zh-CN" altLang="en-US" sz="3200" b="1"/>
              <a:t>有关</a:t>
            </a:r>
          </a:p>
        </p:txBody>
      </p:sp>
      <p:sp>
        <p:nvSpPr>
          <p:cNvPr id="49159" name="Text Box 7">
            <a:extLst>
              <a:ext uri="{FF2B5EF4-FFF2-40B4-BE49-F238E27FC236}">
                <a16:creationId xmlns:a16="http://schemas.microsoft.com/office/drawing/2014/main" id="{A0BA8002-8F12-4EC7-A8C1-31D238C47284}"/>
              </a:ext>
            </a:extLst>
          </p:cNvPr>
          <p:cNvSpPr txBox="1">
            <a:spLocks noChangeArrowheads="1"/>
          </p:cNvSpPr>
          <p:nvPr/>
        </p:nvSpPr>
        <p:spPr bwMode="auto">
          <a:xfrm>
            <a:off x="1258888" y="4365625"/>
            <a:ext cx="763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panose="02020603050405020304" pitchFamily="18" charset="0"/>
              </a:rPr>
              <a:t>a </a:t>
            </a:r>
            <a:r>
              <a:rPr kumimoji="1" lang="en-US" altLang="zh-CN" sz="3200" b="1"/>
              <a:t>= 2       </a:t>
            </a:r>
            <a:r>
              <a:rPr kumimoji="1" lang="zh-CN" altLang="en-US" sz="3200" b="1"/>
              <a:t>单位为比特（</a:t>
            </a:r>
            <a:r>
              <a:rPr kumimoji="1" lang="en-US" altLang="zh-CN" sz="3200" b="1"/>
              <a:t>bit</a:t>
            </a:r>
            <a:r>
              <a:rPr kumimoji="1" lang="zh-CN" altLang="en-US" sz="3200" b="1"/>
              <a:t>，简写为</a:t>
            </a:r>
            <a:r>
              <a:rPr kumimoji="1" lang="en-US" altLang="zh-CN" sz="3200" b="1"/>
              <a:t>b</a:t>
            </a:r>
            <a:r>
              <a:rPr kumimoji="1" lang="zh-CN" altLang="en-US" sz="3200" b="1"/>
              <a:t>）；</a:t>
            </a:r>
          </a:p>
        </p:txBody>
      </p:sp>
      <p:sp>
        <p:nvSpPr>
          <p:cNvPr id="49160" name="Text Box 8">
            <a:extLst>
              <a:ext uri="{FF2B5EF4-FFF2-40B4-BE49-F238E27FC236}">
                <a16:creationId xmlns:a16="http://schemas.microsoft.com/office/drawing/2014/main" id="{6ED0A858-7797-4562-80F3-91F1470181DD}"/>
              </a:ext>
            </a:extLst>
          </p:cNvPr>
          <p:cNvSpPr txBox="1">
            <a:spLocks noChangeArrowheads="1"/>
          </p:cNvSpPr>
          <p:nvPr/>
        </p:nvSpPr>
        <p:spPr bwMode="auto">
          <a:xfrm>
            <a:off x="1258888" y="4870450"/>
            <a:ext cx="7704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panose="02020603050405020304" pitchFamily="18" charset="0"/>
              </a:rPr>
              <a:t>a </a:t>
            </a:r>
            <a:r>
              <a:rPr kumimoji="1" lang="en-US" altLang="zh-CN" sz="3200" b="1"/>
              <a:t>= </a:t>
            </a:r>
            <a:r>
              <a:rPr kumimoji="1" lang="en-US" altLang="zh-CN" sz="3200" b="1" i="1"/>
              <a:t>e       </a:t>
            </a:r>
            <a:r>
              <a:rPr kumimoji="1" lang="zh-CN" altLang="en-US" sz="3200" b="1"/>
              <a:t>单位为奈特（</a:t>
            </a:r>
            <a:r>
              <a:rPr kumimoji="1" lang="en-US" altLang="zh-CN" sz="3200" b="1"/>
              <a:t>nat</a:t>
            </a:r>
            <a:r>
              <a:rPr kumimoji="1" lang="zh-CN" altLang="en-US" sz="3200" b="1"/>
              <a:t>，简写为</a:t>
            </a:r>
            <a:r>
              <a:rPr kumimoji="1" lang="en-US" altLang="zh-CN" sz="3200" b="1"/>
              <a:t>n</a:t>
            </a:r>
            <a:r>
              <a:rPr kumimoji="1" lang="zh-CN" altLang="en-US" sz="3200" b="1"/>
              <a:t>）；</a:t>
            </a:r>
          </a:p>
        </p:txBody>
      </p:sp>
      <p:sp>
        <p:nvSpPr>
          <p:cNvPr id="49161" name="Text Box 9">
            <a:extLst>
              <a:ext uri="{FF2B5EF4-FFF2-40B4-BE49-F238E27FC236}">
                <a16:creationId xmlns:a16="http://schemas.microsoft.com/office/drawing/2014/main" id="{ED15FC64-D7FF-40BD-89B3-FD26078DD1D1}"/>
              </a:ext>
            </a:extLst>
          </p:cNvPr>
          <p:cNvSpPr txBox="1">
            <a:spLocks noChangeArrowheads="1"/>
          </p:cNvSpPr>
          <p:nvPr/>
        </p:nvSpPr>
        <p:spPr bwMode="auto">
          <a:xfrm>
            <a:off x="1258888" y="5302250"/>
            <a:ext cx="5327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b="1" i="1">
                <a:latin typeface="Times" panose="02020603050405020304" pitchFamily="18" charset="0"/>
              </a:rPr>
              <a:t>a </a:t>
            </a:r>
            <a:r>
              <a:rPr kumimoji="1" lang="en-US" altLang="zh-CN" sz="3200" b="1"/>
              <a:t>= 10     </a:t>
            </a:r>
            <a:r>
              <a:rPr kumimoji="1" lang="zh-CN" altLang="en-US" sz="3200" b="1"/>
              <a:t>单位为哈特莱。</a:t>
            </a:r>
            <a:endParaRPr kumimoji="1" lang="zh-CN" altLang="en-US" sz="320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lide(fromBottom)">
                                      <p:cBhvr>
                                        <p:cTn id="7" dur="10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circle(in)">
                                      <p:cBhvr>
                                        <p:cTn id="12" dur="20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p:cTn id="17" dur="500" fill="hold"/>
                                        <p:tgtEl>
                                          <p:spTgt spid="49156"/>
                                        </p:tgtEl>
                                        <p:attrNameLst>
                                          <p:attrName>ppt_w</p:attrName>
                                        </p:attrNameLst>
                                      </p:cBhvr>
                                      <p:tavLst>
                                        <p:tav tm="0">
                                          <p:val>
                                            <p:fltVal val="0"/>
                                          </p:val>
                                        </p:tav>
                                        <p:tav tm="100000">
                                          <p:val>
                                            <p:strVal val="#ppt_w"/>
                                          </p:val>
                                        </p:tav>
                                      </p:tavLst>
                                    </p:anim>
                                    <p:anim calcmode="lin" valueType="num">
                                      <p:cBhvr>
                                        <p:cTn id="18" dur="500" fill="hold"/>
                                        <p:tgtEl>
                                          <p:spTgt spid="4915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slide(fromBottom)">
                                      <p:cBhvr>
                                        <p:cTn id="23" dur="500"/>
                                        <p:tgtEl>
                                          <p:spTgt spid="491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9157"/>
                                        </p:tgtEl>
                                        <p:attrNameLst>
                                          <p:attrName>style.visibility</p:attrName>
                                        </p:attrNameLst>
                                      </p:cBhvr>
                                      <p:to>
                                        <p:strVal val="visible"/>
                                      </p:to>
                                    </p:set>
                                    <p:animEffect transition="in" filter="circle(in)">
                                      <p:cBhvr>
                                        <p:cTn id="28" dur="2000"/>
                                        <p:tgtEl>
                                          <p:spTgt spid="49157"/>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9159"/>
                                        </p:tgtEl>
                                        <p:attrNameLst>
                                          <p:attrName>style.visibility</p:attrName>
                                        </p:attrNameLst>
                                      </p:cBhvr>
                                      <p:to>
                                        <p:strVal val="visible"/>
                                      </p:to>
                                    </p:set>
                                    <p:animEffect transition="in" filter="circle(in)">
                                      <p:cBhvr>
                                        <p:cTn id="31" dur="2000"/>
                                        <p:tgtEl>
                                          <p:spTgt spid="49159"/>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9160"/>
                                        </p:tgtEl>
                                        <p:attrNameLst>
                                          <p:attrName>style.visibility</p:attrName>
                                        </p:attrNameLst>
                                      </p:cBhvr>
                                      <p:to>
                                        <p:strVal val="visible"/>
                                      </p:to>
                                    </p:set>
                                    <p:animEffect transition="in" filter="circle(in)">
                                      <p:cBhvr>
                                        <p:cTn id="34" dur="2000"/>
                                        <p:tgtEl>
                                          <p:spTgt spid="49160"/>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9161"/>
                                        </p:tgtEl>
                                        <p:attrNameLst>
                                          <p:attrName>style.visibility</p:attrName>
                                        </p:attrNameLst>
                                      </p:cBhvr>
                                      <p:to>
                                        <p:strVal val="visible"/>
                                      </p:to>
                                    </p:set>
                                    <p:animEffect transition="in" filter="circle(in)">
                                      <p:cBhvr>
                                        <p:cTn id="37" dur="2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6" grpId="0"/>
      <p:bldP spid="49157" grpId="0" animBg="1"/>
      <p:bldP spid="49158" grpId="0"/>
      <p:bldP spid="49159" grpId="0"/>
      <p:bldP spid="49160" grpId="0"/>
      <p:bldP spid="4916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714" name="Rectangle 42">
            <a:extLst>
              <a:ext uri="{FF2B5EF4-FFF2-40B4-BE49-F238E27FC236}">
                <a16:creationId xmlns:a16="http://schemas.microsoft.com/office/drawing/2014/main" id="{F4793101-ED45-4BEA-B4B1-01DAC7C214B3}"/>
              </a:ext>
            </a:extLst>
          </p:cNvPr>
          <p:cNvSpPr>
            <a:spLocks noChangeArrowheads="1"/>
          </p:cNvSpPr>
          <p:nvPr/>
        </p:nvSpPr>
        <p:spPr bwMode="auto">
          <a:xfrm>
            <a:off x="814388" y="3613045"/>
            <a:ext cx="7777162"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algn="l" eaLnBrk="1" hangingPunct="1">
              <a:buFont typeface="Wingdings" panose="05000000000000000000" pitchFamily="2" charset="2"/>
              <a:buChar char="Ø"/>
            </a:pPr>
            <a:r>
              <a:rPr lang="zh-CN" altLang="en-US" sz="2000" dirty="0"/>
              <a:t>选择某一频率的正弦信号作为载体（载波），</a:t>
            </a:r>
          </a:p>
          <a:p>
            <a:pPr lvl="1" algn="l" eaLnBrk="1" hangingPunct="1">
              <a:buFont typeface="Wingdings" panose="05000000000000000000" pitchFamily="2" charset="2"/>
              <a:buChar char="Ø"/>
            </a:pPr>
            <a:r>
              <a:rPr lang="zh-CN" altLang="en-US" sz="2000" dirty="0"/>
              <a:t>将脉冲数字信号对于载波进行调制</a:t>
            </a:r>
          </a:p>
          <a:p>
            <a:pPr lvl="1" algn="l" eaLnBrk="1" hangingPunct="1">
              <a:buFont typeface="Wingdings" panose="05000000000000000000" pitchFamily="2" charset="2"/>
              <a:buChar char="Ø"/>
            </a:pPr>
            <a:r>
              <a:rPr lang="zh-CN" altLang="en-US" sz="2000" dirty="0"/>
              <a:t>然后再通过电话线传送到接收端，</a:t>
            </a:r>
          </a:p>
          <a:p>
            <a:pPr lvl="1" algn="l" eaLnBrk="1" hangingPunct="1">
              <a:buFont typeface="Wingdings" panose="05000000000000000000" pitchFamily="2" charset="2"/>
              <a:buChar char="Ø"/>
            </a:pPr>
            <a:r>
              <a:rPr lang="zh-CN" altLang="en-US" sz="2000" dirty="0"/>
              <a:t>接收端再将基带脉冲信号从载波中提取出来（解调）</a:t>
            </a:r>
          </a:p>
        </p:txBody>
      </p:sp>
      <p:sp>
        <p:nvSpPr>
          <p:cNvPr id="52227" name="Rectangle 2">
            <a:extLst>
              <a:ext uri="{FF2B5EF4-FFF2-40B4-BE49-F238E27FC236}">
                <a16:creationId xmlns:a16="http://schemas.microsoft.com/office/drawing/2014/main" id="{9E6A2F2E-8900-444F-87D4-931A2E9C8AE2}"/>
              </a:ext>
            </a:extLst>
          </p:cNvPr>
          <p:cNvSpPr>
            <a:spLocks noGrp="1" noChangeArrowheads="1"/>
          </p:cNvSpPr>
          <p:nvPr>
            <p:ph type="title"/>
          </p:nvPr>
        </p:nvSpPr>
        <p:spPr/>
        <p:txBody>
          <a:bodyPr/>
          <a:lstStyle/>
          <a:p>
            <a:pPr eaLnBrk="1" hangingPunct="1"/>
            <a:r>
              <a:rPr lang="en-US" altLang="zh-CN" dirty="0"/>
              <a:t>3.2.3 </a:t>
            </a:r>
            <a:r>
              <a:rPr lang="zh-CN" altLang="en-US" dirty="0"/>
              <a:t>数字调制</a:t>
            </a:r>
          </a:p>
        </p:txBody>
      </p:sp>
      <p:sp>
        <p:nvSpPr>
          <p:cNvPr id="668675" name="Rectangle 3">
            <a:extLst>
              <a:ext uri="{FF2B5EF4-FFF2-40B4-BE49-F238E27FC236}">
                <a16:creationId xmlns:a16="http://schemas.microsoft.com/office/drawing/2014/main" id="{3067EB86-699B-40DC-891F-1ACFF78639E6}"/>
              </a:ext>
            </a:extLst>
          </p:cNvPr>
          <p:cNvSpPr>
            <a:spLocks noGrp="1" noChangeArrowheads="1"/>
          </p:cNvSpPr>
          <p:nvPr>
            <p:ph type="body" idx="1"/>
          </p:nvPr>
        </p:nvSpPr>
        <p:spPr>
          <a:xfrm>
            <a:off x="900113" y="1125538"/>
            <a:ext cx="7391400" cy="1908175"/>
          </a:xfrm>
        </p:spPr>
        <p:txBody>
          <a:bodyPr/>
          <a:lstStyle/>
          <a:p>
            <a:pPr eaLnBrk="1" hangingPunct="1"/>
            <a:r>
              <a:rPr lang="zh-CN" altLang="en-US" dirty="0"/>
              <a:t>基带信号</a:t>
            </a:r>
          </a:p>
          <a:p>
            <a:pPr lvl="1" eaLnBrk="1" hangingPunct="1"/>
            <a:r>
              <a:rPr lang="zh-CN" altLang="en-US" dirty="0"/>
              <a:t>由信源产生的原始电信号</a:t>
            </a:r>
          </a:p>
          <a:p>
            <a:pPr eaLnBrk="1" hangingPunct="1"/>
            <a:r>
              <a:rPr lang="zh-CN" altLang="en-US" dirty="0"/>
              <a:t>载波</a:t>
            </a:r>
          </a:p>
          <a:p>
            <a:pPr lvl="1" eaLnBrk="1" hangingPunct="1"/>
            <a:r>
              <a:rPr lang="zh-CN" altLang="en-US" dirty="0"/>
              <a:t>频率较高的正弦波</a:t>
            </a:r>
          </a:p>
        </p:txBody>
      </p:sp>
      <p:grpSp>
        <p:nvGrpSpPr>
          <p:cNvPr id="668676" name="Group 4">
            <a:extLst>
              <a:ext uri="{FF2B5EF4-FFF2-40B4-BE49-F238E27FC236}">
                <a16:creationId xmlns:a16="http://schemas.microsoft.com/office/drawing/2014/main" id="{1D3063EA-B9D7-488A-9B33-486B93E367D2}"/>
              </a:ext>
            </a:extLst>
          </p:cNvPr>
          <p:cNvGrpSpPr>
            <a:grpSpLocks/>
          </p:cNvGrpSpPr>
          <p:nvPr/>
        </p:nvGrpSpPr>
        <p:grpSpPr bwMode="auto">
          <a:xfrm>
            <a:off x="814388" y="5373216"/>
            <a:ext cx="7416800" cy="863600"/>
            <a:chOff x="476" y="2750"/>
            <a:chExt cx="4672" cy="544"/>
          </a:xfrm>
        </p:grpSpPr>
        <p:grpSp>
          <p:nvGrpSpPr>
            <p:cNvPr id="52233" name="Group 5">
              <a:extLst>
                <a:ext uri="{FF2B5EF4-FFF2-40B4-BE49-F238E27FC236}">
                  <a16:creationId xmlns:a16="http://schemas.microsoft.com/office/drawing/2014/main" id="{CB02AD28-7E67-4380-9699-74921C7A3074}"/>
                </a:ext>
              </a:extLst>
            </p:cNvPr>
            <p:cNvGrpSpPr>
              <a:grpSpLocks/>
            </p:cNvGrpSpPr>
            <p:nvPr/>
          </p:nvGrpSpPr>
          <p:grpSpPr bwMode="auto">
            <a:xfrm>
              <a:off x="476" y="2931"/>
              <a:ext cx="4672" cy="363"/>
              <a:chOff x="431" y="3475"/>
              <a:chExt cx="4672" cy="363"/>
            </a:xfrm>
          </p:grpSpPr>
          <p:sp>
            <p:nvSpPr>
              <p:cNvPr id="52260" name="Line 6">
                <a:extLst>
                  <a:ext uri="{FF2B5EF4-FFF2-40B4-BE49-F238E27FC236}">
                    <a16:creationId xmlns:a16="http://schemas.microsoft.com/office/drawing/2014/main" id="{5AB41DAF-C3C4-49C6-B096-B10FB9B4D1CB}"/>
                  </a:ext>
                </a:extLst>
              </p:cNvPr>
              <p:cNvSpPr>
                <a:spLocks noChangeShapeType="1"/>
              </p:cNvSpPr>
              <p:nvPr/>
            </p:nvSpPr>
            <p:spPr bwMode="auto">
              <a:xfrm flipH="1">
                <a:off x="2426" y="3566"/>
                <a:ext cx="201" cy="1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1" name="Group 7">
                <a:extLst>
                  <a:ext uri="{FF2B5EF4-FFF2-40B4-BE49-F238E27FC236}">
                    <a16:creationId xmlns:a16="http://schemas.microsoft.com/office/drawing/2014/main" id="{48CF09F7-5E70-4A8F-BA0D-1FAF95582E14}"/>
                  </a:ext>
                </a:extLst>
              </p:cNvPr>
              <p:cNvGrpSpPr>
                <a:grpSpLocks/>
              </p:cNvGrpSpPr>
              <p:nvPr/>
            </p:nvGrpSpPr>
            <p:grpSpPr bwMode="auto">
              <a:xfrm>
                <a:off x="431" y="3475"/>
                <a:ext cx="4672" cy="363"/>
                <a:chOff x="521" y="2296"/>
                <a:chExt cx="4672" cy="363"/>
              </a:xfrm>
            </p:grpSpPr>
            <p:sp>
              <p:nvSpPr>
                <p:cNvPr id="668680" name="Rectangle 8" descr="基带宽&#10;">
                  <a:extLst>
                    <a:ext uri="{FF2B5EF4-FFF2-40B4-BE49-F238E27FC236}">
                      <a16:creationId xmlns:a16="http://schemas.microsoft.com/office/drawing/2014/main" id="{B46476E4-B8E4-42DA-B426-4284B91E68F2}"/>
                    </a:ext>
                  </a:extLst>
                </p:cNvPr>
                <p:cNvSpPr>
                  <a:spLocks noChangeArrowheads="1"/>
                </p:cNvSpPr>
                <p:nvPr/>
              </p:nvSpPr>
              <p:spPr bwMode="auto">
                <a:xfrm>
                  <a:off x="521" y="2298"/>
                  <a:ext cx="726" cy="316"/>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基带信号</a:t>
                  </a:r>
                  <a:endParaRPr lang="zh-CN" altLang="en-US">
                    <a:effectLst>
                      <a:outerShdw blurRad="38100" dist="38100" dir="2700000" algn="tl">
                        <a:srgbClr val="C0C0C0"/>
                      </a:outerShdw>
                    </a:effectLst>
                    <a:latin typeface="Arial" charset="0"/>
                  </a:endParaRPr>
                </a:p>
              </p:txBody>
            </p:sp>
            <p:sp>
              <p:nvSpPr>
                <p:cNvPr id="668681" name="Rectangle 9">
                  <a:extLst>
                    <a:ext uri="{FF2B5EF4-FFF2-40B4-BE49-F238E27FC236}">
                      <a16:creationId xmlns:a16="http://schemas.microsoft.com/office/drawing/2014/main" id="{F27D0195-754E-4780-B670-5F811475CF4C}"/>
                    </a:ext>
                  </a:extLst>
                </p:cNvPr>
                <p:cNvSpPr>
                  <a:spLocks noChangeArrowheads="1"/>
                </p:cNvSpPr>
                <p:nvPr/>
              </p:nvSpPr>
              <p:spPr bwMode="auto">
                <a:xfrm>
                  <a:off x="1655" y="2296"/>
                  <a:ext cx="504" cy="316"/>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dirty="0">
                      <a:latin typeface="Times New Roman" pitchFamily="18" charset="0"/>
                    </a:rPr>
                    <a:t>调制</a:t>
                  </a:r>
                  <a:endParaRPr lang="zh-CN" altLang="en-US" dirty="0">
                    <a:effectLst>
                      <a:outerShdw blurRad="38100" dist="38100" dir="2700000" algn="tl">
                        <a:srgbClr val="C0C0C0"/>
                      </a:outerShdw>
                    </a:effectLst>
                    <a:latin typeface="Arial" charset="0"/>
                  </a:endParaRPr>
                </a:p>
              </p:txBody>
            </p:sp>
            <p:sp>
              <p:nvSpPr>
                <p:cNvPr id="52264" name="Line 10">
                  <a:extLst>
                    <a:ext uri="{FF2B5EF4-FFF2-40B4-BE49-F238E27FC236}">
                      <a16:creationId xmlns:a16="http://schemas.microsoft.com/office/drawing/2014/main" id="{CF83A34D-3D32-422A-A664-1C729EA3E0EC}"/>
                    </a:ext>
                  </a:extLst>
                </p:cNvPr>
                <p:cNvSpPr>
                  <a:spLocks noChangeShapeType="1"/>
                </p:cNvSpPr>
                <p:nvPr/>
              </p:nvSpPr>
              <p:spPr bwMode="auto">
                <a:xfrm>
                  <a:off x="2109" y="2387"/>
                  <a:ext cx="630" cy="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11">
                  <a:extLst>
                    <a:ext uri="{FF2B5EF4-FFF2-40B4-BE49-F238E27FC236}">
                      <a16:creationId xmlns:a16="http://schemas.microsoft.com/office/drawing/2014/main" id="{72DEC006-926C-4AB1-808D-266179BE022C}"/>
                    </a:ext>
                  </a:extLst>
                </p:cNvPr>
                <p:cNvSpPr>
                  <a:spLocks noChangeShapeType="1"/>
                </p:cNvSpPr>
                <p:nvPr/>
              </p:nvSpPr>
              <p:spPr bwMode="auto">
                <a:xfrm>
                  <a:off x="2538" y="2507"/>
                  <a:ext cx="9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8684" name="Rectangle 12">
                  <a:extLst>
                    <a:ext uri="{FF2B5EF4-FFF2-40B4-BE49-F238E27FC236}">
                      <a16:creationId xmlns:a16="http://schemas.microsoft.com/office/drawing/2014/main" id="{25234EDA-744B-459E-96FC-AC10AF8C80BE}"/>
                    </a:ext>
                  </a:extLst>
                </p:cNvPr>
                <p:cNvSpPr>
                  <a:spLocks noChangeArrowheads="1"/>
                </p:cNvSpPr>
                <p:nvPr/>
              </p:nvSpPr>
              <p:spPr bwMode="auto">
                <a:xfrm>
                  <a:off x="3288" y="2296"/>
                  <a:ext cx="560" cy="31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解调</a:t>
                  </a:r>
                  <a:endParaRPr lang="zh-CN" altLang="en-US">
                    <a:effectLst>
                      <a:outerShdw blurRad="38100" dist="38100" dir="2700000" algn="tl">
                        <a:srgbClr val="C0C0C0"/>
                      </a:outerShdw>
                    </a:effectLst>
                    <a:latin typeface="Arial" charset="0"/>
                  </a:endParaRPr>
                </a:p>
              </p:txBody>
            </p:sp>
            <p:sp>
              <p:nvSpPr>
                <p:cNvPr id="52267" name="Line 13">
                  <a:extLst>
                    <a:ext uri="{FF2B5EF4-FFF2-40B4-BE49-F238E27FC236}">
                      <a16:creationId xmlns:a16="http://schemas.microsoft.com/office/drawing/2014/main" id="{D7DCE56B-D0D2-4ECA-A61B-4B098E941553}"/>
                    </a:ext>
                  </a:extLst>
                </p:cNvPr>
                <p:cNvSpPr>
                  <a:spLocks noChangeShapeType="1"/>
                </p:cNvSpPr>
                <p:nvPr/>
              </p:nvSpPr>
              <p:spPr bwMode="auto">
                <a:xfrm>
                  <a:off x="3848" y="2401"/>
                  <a:ext cx="6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8" name="Line 14">
                  <a:extLst>
                    <a:ext uri="{FF2B5EF4-FFF2-40B4-BE49-F238E27FC236}">
                      <a16:creationId xmlns:a16="http://schemas.microsoft.com/office/drawing/2014/main" id="{FB7CEFFC-2D45-4E07-A23C-4EF600CC3FAD}"/>
                    </a:ext>
                  </a:extLst>
                </p:cNvPr>
                <p:cNvSpPr>
                  <a:spLocks noChangeShapeType="1"/>
                </p:cNvSpPr>
                <p:nvPr/>
              </p:nvSpPr>
              <p:spPr bwMode="auto">
                <a:xfrm>
                  <a:off x="1252" y="2432"/>
                  <a:ext cx="4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8687" name="Rectangle 15">
                  <a:extLst>
                    <a:ext uri="{FF2B5EF4-FFF2-40B4-BE49-F238E27FC236}">
                      <a16:creationId xmlns:a16="http://schemas.microsoft.com/office/drawing/2014/main" id="{E3EF3A3E-A2F3-42DC-BDAB-4F68703BE2A4}"/>
                    </a:ext>
                  </a:extLst>
                </p:cNvPr>
                <p:cNvSpPr>
                  <a:spLocks noChangeArrowheads="1"/>
                </p:cNvSpPr>
                <p:nvPr/>
              </p:nvSpPr>
              <p:spPr bwMode="auto">
                <a:xfrm>
                  <a:off x="4452" y="2296"/>
                  <a:ext cx="741" cy="363"/>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基带信号</a:t>
                  </a:r>
                  <a:endParaRPr lang="zh-CN" altLang="en-US">
                    <a:effectLst>
                      <a:outerShdw blurRad="38100" dist="38100" dir="2700000" algn="tl">
                        <a:srgbClr val="C0C0C0"/>
                      </a:outerShdw>
                    </a:effectLst>
                    <a:latin typeface="Arial" charset="0"/>
                  </a:endParaRPr>
                </a:p>
              </p:txBody>
            </p:sp>
          </p:grpSp>
        </p:grpSp>
        <p:grpSp>
          <p:nvGrpSpPr>
            <p:cNvPr id="52234" name="Group 16">
              <a:extLst>
                <a:ext uri="{FF2B5EF4-FFF2-40B4-BE49-F238E27FC236}">
                  <a16:creationId xmlns:a16="http://schemas.microsoft.com/office/drawing/2014/main" id="{23E51BFB-5B3F-47AD-B59B-084A1BC2465E}"/>
                </a:ext>
              </a:extLst>
            </p:cNvPr>
            <p:cNvGrpSpPr>
              <a:grpSpLocks/>
            </p:cNvGrpSpPr>
            <p:nvPr/>
          </p:nvGrpSpPr>
          <p:grpSpPr bwMode="auto">
            <a:xfrm>
              <a:off x="2880" y="2840"/>
              <a:ext cx="288" cy="144"/>
              <a:chOff x="3072" y="3504"/>
              <a:chExt cx="480" cy="331"/>
            </a:xfrm>
          </p:grpSpPr>
          <p:sp>
            <p:nvSpPr>
              <p:cNvPr id="52258" name="Freeform 17">
                <a:extLst>
                  <a:ext uri="{FF2B5EF4-FFF2-40B4-BE49-F238E27FC236}">
                    <a16:creationId xmlns:a16="http://schemas.microsoft.com/office/drawing/2014/main" id="{15A7CA75-C0E3-4F43-BCE7-8F8972F1C57E}"/>
                  </a:ext>
                </a:extLst>
              </p:cNvPr>
              <p:cNvSpPr>
                <a:spLocks/>
              </p:cNvSpPr>
              <p:nvPr/>
            </p:nvSpPr>
            <p:spPr bwMode="auto">
              <a:xfrm>
                <a:off x="307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9" name="Freeform 18">
                <a:extLst>
                  <a:ext uri="{FF2B5EF4-FFF2-40B4-BE49-F238E27FC236}">
                    <a16:creationId xmlns:a16="http://schemas.microsoft.com/office/drawing/2014/main" id="{37E5B79C-007B-4BA7-A31D-A8FDE7C2B106}"/>
                  </a:ext>
                </a:extLst>
              </p:cNvPr>
              <p:cNvSpPr>
                <a:spLocks/>
              </p:cNvSpPr>
              <p:nvPr/>
            </p:nvSpPr>
            <p:spPr bwMode="auto">
              <a:xfrm>
                <a:off x="331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5" name="Group 19">
              <a:extLst>
                <a:ext uri="{FF2B5EF4-FFF2-40B4-BE49-F238E27FC236}">
                  <a16:creationId xmlns:a16="http://schemas.microsoft.com/office/drawing/2014/main" id="{51DD4197-41E4-4821-923D-A5125E32F150}"/>
                </a:ext>
              </a:extLst>
            </p:cNvPr>
            <p:cNvGrpSpPr>
              <a:grpSpLocks/>
            </p:cNvGrpSpPr>
            <p:nvPr/>
          </p:nvGrpSpPr>
          <p:grpSpPr bwMode="auto">
            <a:xfrm>
              <a:off x="1202" y="2795"/>
              <a:ext cx="384" cy="144"/>
              <a:chOff x="2976" y="3648"/>
              <a:chExt cx="720" cy="240"/>
            </a:xfrm>
          </p:grpSpPr>
          <p:sp>
            <p:nvSpPr>
              <p:cNvPr id="52249" name="Line 20">
                <a:extLst>
                  <a:ext uri="{FF2B5EF4-FFF2-40B4-BE49-F238E27FC236}">
                    <a16:creationId xmlns:a16="http://schemas.microsoft.com/office/drawing/2014/main" id="{44BFC9AF-B524-41DD-B6DA-9119E117D50E}"/>
                  </a:ext>
                </a:extLst>
              </p:cNvPr>
              <p:cNvSpPr>
                <a:spLocks noChangeShapeType="1"/>
              </p:cNvSpPr>
              <p:nvPr/>
            </p:nvSpPr>
            <p:spPr bwMode="auto">
              <a:xfrm flipV="1">
                <a:off x="3120"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0" name="Line 21">
                <a:extLst>
                  <a:ext uri="{FF2B5EF4-FFF2-40B4-BE49-F238E27FC236}">
                    <a16:creationId xmlns:a16="http://schemas.microsoft.com/office/drawing/2014/main" id="{B024208E-F864-4143-A2D4-3B8A2185F070}"/>
                  </a:ext>
                </a:extLst>
              </p:cNvPr>
              <p:cNvSpPr>
                <a:spLocks noChangeShapeType="1"/>
              </p:cNvSpPr>
              <p:nvPr/>
            </p:nvSpPr>
            <p:spPr bwMode="auto">
              <a:xfrm flipV="1">
                <a:off x="3264"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1" name="Line 22">
                <a:extLst>
                  <a:ext uri="{FF2B5EF4-FFF2-40B4-BE49-F238E27FC236}">
                    <a16:creationId xmlns:a16="http://schemas.microsoft.com/office/drawing/2014/main" id="{8CDAC687-2973-439A-8335-EFE0B01CE3AB}"/>
                  </a:ext>
                </a:extLst>
              </p:cNvPr>
              <p:cNvSpPr>
                <a:spLocks noChangeShapeType="1"/>
              </p:cNvSpPr>
              <p:nvPr/>
            </p:nvSpPr>
            <p:spPr bwMode="auto">
              <a:xfrm flipV="1">
                <a:off x="3264"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2" name="Line 23">
                <a:extLst>
                  <a:ext uri="{FF2B5EF4-FFF2-40B4-BE49-F238E27FC236}">
                    <a16:creationId xmlns:a16="http://schemas.microsoft.com/office/drawing/2014/main" id="{F0933573-0798-445A-A20B-5E07F6272DF9}"/>
                  </a:ext>
                </a:extLst>
              </p:cNvPr>
              <p:cNvSpPr>
                <a:spLocks noChangeShapeType="1"/>
              </p:cNvSpPr>
              <p:nvPr/>
            </p:nvSpPr>
            <p:spPr bwMode="auto">
              <a:xfrm flipV="1">
                <a:off x="3120"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3" name="Line 24">
                <a:extLst>
                  <a:ext uri="{FF2B5EF4-FFF2-40B4-BE49-F238E27FC236}">
                    <a16:creationId xmlns:a16="http://schemas.microsoft.com/office/drawing/2014/main" id="{DF4BEEF8-D41F-4F6E-832F-4C7B9569DD4C}"/>
                  </a:ext>
                </a:extLst>
              </p:cNvPr>
              <p:cNvSpPr>
                <a:spLocks noChangeShapeType="1"/>
              </p:cNvSpPr>
              <p:nvPr/>
            </p:nvSpPr>
            <p:spPr bwMode="auto">
              <a:xfrm flipV="1">
                <a:off x="3408"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4" name="Line 25">
                <a:extLst>
                  <a:ext uri="{FF2B5EF4-FFF2-40B4-BE49-F238E27FC236}">
                    <a16:creationId xmlns:a16="http://schemas.microsoft.com/office/drawing/2014/main" id="{7539433B-F645-429F-A69B-6A8BE7DDFAFE}"/>
                  </a:ext>
                </a:extLst>
              </p:cNvPr>
              <p:cNvSpPr>
                <a:spLocks noChangeShapeType="1"/>
              </p:cNvSpPr>
              <p:nvPr/>
            </p:nvSpPr>
            <p:spPr bwMode="auto">
              <a:xfrm flipV="1">
                <a:off x="3408"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5" name="Line 26">
                <a:extLst>
                  <a:ext uri="{FF2B5EF4-FFF2-40B4-BE49-F238E27FC236}">
                    <a16:creationId xmlns:a16="http://schemas.microsoft.com/office/drawing/2014/main" id="{E7CE9188-B254-4305-BF41-072BE248AAA4}"/>
                  </a:ext>
                </a:extLst>
              </p:cNvPr>
              <p:cNvSpPr>
                <a:spLocks noChangeShapeType="1"/>
              </p:cNvSpPr>
              <p:nvPr/>
            </p:nvSpPr>
            <p:spPr bwMode="auto">
              <a:xfrm flipV="1">
                <a:off x="3552"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6" name="Line 27">
                <a:extLst>
                  <a:ext uri="{FF2B5EF4-FFF2-40B4-BE49-F238E27FC236}">
                    <a16:creationId xmlns:a16="http://schemas.microsoft.com/office/drawing/2014/main" id="{0A9299A2-DD42-42E0-B71C-1E8F833AA216}"/>
                  </a:ext>
                </a:extLst>
              </p:cNvPr>
              <p:cNvSpPr>
                <a:spLocks noChangeShapeType="1"/>
              </p:cNvSpPr>
              <p:nvPr/>
            </p:nvSpPr>
            <p:spPr bwMode="auto">
              <a:xfrm flipV="1">
                <a:off x="2976"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7" name="Line 28">
                <a:extLst>
                  <a:ext uri="{FF2B5EF4-FFF2-40B4-BE49-F238E27FC236}">
                    <a16:creationId xmlns:a16="http://schemas.microsoft.com/office/drawing/2014/main" id="{A1C22BBC-3071-4A47-B0AB-5DFD1BBDFB72}"/>
                  </a:ext>
                </a:extLst>
              </p:cNvPr>
              <p:cNvSpPr>
                <a:spLocks noChangeShapeType="1"/>
              </p:cNvSpPr>
              <p:nvPr/>
            </p:nvSpPr>
            <p:spPr bwMode="auto">
              <a:xfrm flipV="1">
                <a:off x="3552"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6" name="Group 29">
              <a:extLst>
                <a:ext uri="{FF2B5EF4-FFF2-40B4-BE49-F238E27FC236}">
                  <a16:creationId xmlns:a16="http://schemas.microsoft.com/office/drawing/2014/main" id="{166AF3E8-0449-4411-A850-0E60731EC5A6}"/>
                </a:ext>
              </a:extLst>
            </p:cNvPr>
            <p:cNvGrpSpPr>
              <a:grpSpLocks/>
            </p:cNvGrpSpPr>
            <p:nvPr/>
          </p:nvGrpSpPr>
          <p:grpSpPr bwMode="auto">
            <a:xfrm>
              <a:off x="3878" y="2795"/>
              <a:ext cx="384" cy="144"/>
              <a:chOff x="2976" y="3648"/>
              <a:chExt cx="720" cy="240"/>
            </a:xfrm>
          </p:grpSpPr>
          <p:sp>
            <p:nvSpPr>
              <p:cNvPr id="52240" name="Line 30">
                <a:extLst>
                  <a:ext uri="{FF2B5EF4-FFF2-40B4-BE49-F238E27FC236}">
                    <a16:creationId xmlns:a16="http://schemas.microsoft.com/office/drawing/2014/main" id="{198F7B0D-7DB9-4569-BBA1-8D7CAB55160A}"/>
                  </a:ext>
                </a:extLst>
              </p:cNvPr>
              <p:cNvSpPr>
                <a:spLocks noChangeShapeType="1"/>
              </p:cNvSpPr>
              <p:nvPr/>
            </p:nvSpPr>
            <p:spPr bwMode="auto">
              <a:xfrm flipV="1">
                <a:off x="3120"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1" name="Line 31">
                <a:extLst>
                  <a:ext uri="{FF2B5EF4-FFF2-40B4-BE49-F238E27FC236}">
                    <a16:creationId xmlns:a16="http://schemas.microsoft.com/office/drawing/2014/main" id="{ACC5B13B-AFA4-4B63-BE52-4BD754EDD1F7}"/>
                  </a:ext>
                </a:extLst>
              </p:cNvPr>
              <p:cNvSpPr>
                <a:spLocks noChangeShapeType="1"/>
              </p:cNvSpPr>
              <p:nvPr/>
            </p:nvSpPr>
            <p:spPr bwMode="auto">
              <a:xfrm flipV="1">
                <a:off x="3264"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2" name="Line 32">
                <a:extLst>
                  <a:ext uri="{FF2B5EF4-FFF2-40B4-BE49-F238E27FC236}">
                    <a16:creationId xmlns:a16="http://schemas.microsoft.com/office/drawing/2014/main" id="{998099FB-AA28-4B8D-9C13-C2B58607DF14}"/>
                  </a:ext>
                </a:extLst>
              </p:cNvPr>
              <p:cNvSpPr>
                <a:spLocks noChangeShapeType="1"/>
              </p:cNvSpPr>
              <p:nvPr/>
            </p:nvSpPr>
            <p:spPr bwMode="auto">
              <a:xfrm flipV="1">
                <a:off x="3264"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3" name="Line 33">
                <a:extLst>
                  <a:ext uri="{FF2B5EF4-FFF2-40B4-BE49-F238E27FC236}">
                    <a16:creationId xmlns:a16="http://schemas.microsoft.com/office/drawing/2014/main" id="{FBEAB479-2801-4E54-B5B5-0C1E246F63B1}"/>
                  </a:ext>
                </a:extLst>
              </p:cNvPr>
              <p:cNvSpPr>
                <a:spLocks noChangeShapeType="1"/>
              </p:cNvSpPr>
              <p:nvPr/>
            </p:nvSpPr>
            <p:spPr bwMode="auto">
              <a:xfrm flipV="1">
                <a:off x="3120"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4" name="Line 34">
                <a:extLst>
                  <a:ext uri="{FF2B5EF4-FFF2-40B4-BE49-F238E27FC236}">
                    <a16:creationId xmlns:a16="http://schemas.microsoft.com/office/drawing/2014/main" id="{5D3A0EA2-7BC3-459A-8161-51CC7C528892}"/>
                  </a:ext>
                </a:extLst>
              </p:cNvPr>
              <p:cNvSpPr>
                <a:spLocks noChangeShapeType="1"/>
              </p:cNvSpPr>
              <p:nvPr/>
            </p:nvSpPr>
            <p:spPr bwMode="auto">
              <a:xfrm flipV="1">
                <a:off x="3408"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5" name="Line 35">
                <a:extLst>
                  <a:ext uri="{FF2B5EF4-FFF2-40B4-BE49-F238E27FC236}">
                    <a16:creationId xmlns:a16="http://schemas.microsoft.com/office/drawing/2014/main" id="{460746CC-7E65-4475-92F6-CB802518DB26}"/>
                  </a:ext>
                </a:extLst>
              </p:cNvPr>
              <p:cNvSpPr>
                <a:spLocks noChangeShapeType="1"/>
              </p:cNvSpPr>
              <p:nvPr/>
            </p:nvSpPr>
            <p:spPr bwMode="auto">
              <a:xfrm flipV="1">
                <a:off x="3408"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6" name="Line 36">
                <a:extLst>
                  <a:ext uri="{FF2B5EF4-FFF2-40B4-BE49-F238E27FC236}">
                    <a16:creationId xmlns:a16="http://schemas.microsoft.com/office/drawing/2014/main" id="{A6DCF7CE-DC9A-493D-912C-310C876A65A1}"/>
                  </a:ext>
                </a:extLst>
              </p:cNvPr>
              <p:cNvSpPr>
                <a:spLocks noChangeShapeType="1"/>
              </p:cNvSpPr>
              <p:nvPr/>
            </p:nvSpPr>
            <p:spPr bwMode="auto">
              <a:xfrm flipV="1">
                <a:off x="3552"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7" name="Line 37">
                <a:extLst>
                  <a:ext uri="{FF2B5EF4-FFF2-40B4-BE49-F238E27FC236}">
                    <a16:creationId xmlns:a16="http://schemas.microsoft.com/office/drawing/2014/main" id="{52295BFC-DADB-4A5B-840C-7DB238E4ED68}"/>
                  </a:ext>
                </a:extLst>
              </p:cNvPr>
              <p:cNvSpPr>
                <a:spLocks noChangeShapeType="1"/>
              </p:cNvSpPr>
              <p:nvPr/>
            </p:nvSpPr>
            <p:spPr bwMode="auto">
              <a:xfrm flipV="1">
                <a:off x="2976"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8" name="Line 38">
                <a:extLst>
                  <a:ext uri="{FF2B5EF4-FFF2-40B4-BE49-F238E27FC236}">
                    <a16:creationId xmlns:a16="http://schemas.microsoft.com/office/drawing/2014/main" id="{8AFA79BF-27A9-48E3-933C-0098B21F143D}"/>
                  </a:ext>
                </a:extLst>
              </p:cNvPr>
              <p:cNvSpPr>
                <a:spLocks noChangeShapeType="1"/>
              </p:cNvSpPr>
              <p:nvPr/>
            </p:nvSpPr>
            <p:spPr bwMode="auto">
              <a:xfrm flipV="1">
                <a:off x="3552"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7" name="Group 39">
              <a:extLst>
                <a:ext uri="{FF2B5EF4-FFF2-40B4-BE49-F238E27FC236}">
                  <a16:creationId xmlns:a16="http://schemas.microsoft.com/office/drawing/2014/main" id="{E1F7D010-E961-4BD3-B1FE-B257D9FFA130}"/>
                </a:ext>
              </a:extLst>
            </p:cNvPr>
            <p:cNvGrpSpPr>
              <a:grpSpLocks/>
            </p:cNvGrpSpPr>
            <p:nvPr/>
          </p:nvGrpSpPr>
          <p:grpSpPr bwMode="auto">
            <a:xfrm>
              <a:off x="2200" y="2750"/>
              <a:ext cx="288" cy="144"/>
              <a:chOff x="3072" y="3504"/>
              <a:chExt cx="480" cy="331"/>
            </a:xfrm>
          </p:grpSpPr>
          <p:sp>
            <p:nvSpPr>
              <p:cNvPr id="52238" name="Freeform 40">
                <a:extLst>
                  <a:ext uri="{FF2B5EF4-FFF2-40B4-BE49-F238E27FC236}">
                    <a16:creationId xmlns:a16="http://schemas.microsoft.com/office/drawing/2014/main" id="{11A1CAE2-1657-47EA-863F-935FB7532D26}"/>
                  </a:ext>
                </a:extLst>
              </p:cNvPr>
              <p:cNvSpPr>
                <a:spLocks/>
              </p:cNvSpPr>
              <p:nvPr/>
            </p:nvSpPr>
            <p:spPr bwMode="auto">
              <a:xfrm>
                <a:off x="307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39" name="Freeform 41">
                <a:extLst>
                  <a:ext uri="{FF2B5EF4-FFF2-40B4-BE49-F238E27FC236}">
                    <a16:creationId xmlns:a16="http://schemas.microsoft.com/office/drawing/2014/main" id="{F3E65897-B7B7-4BE1-8C48-92F7180838BB}"/>
                  </a:ext>
                </a:extLst>
              </p:cNvPr>
              <p:cNvSpPr>
                <a:spLocks/>
              </p:cNvSpPr>
              <p:nvPr/>
            </p:nvSpPr>
            <p:spPr bwMode="auto">
              <a:xfrm>
                <a:off x="331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sp>
        <p:nvSpPr>
          <p:cNvPr id="52231" name="Rectangle 43">
            <a:extLst>
              <a:ext uri="{FF2B5EF4-FFF2-40B4-BE49-F238E27FC236}">
                <a16:creationId xmlns:a16="http://schemas.microsoft.com/office/drawing/2014/main" id="{E3CF040A-2458-4E01-830E-5310327E5791}"/>
              </a:ext>
            </a:extLst>
          </p:cNvPr>
          <p:cNvSpPr>
            <a:spLocks noChangeArrowheads="1"/>
          </p:cNvSpPr>
          <p:nvPr/>
        </p:nvSpPr>
        <p:spPr bwMode="auto">
          <a:xfrm>
            <a:off x="1139031" y="3071876"/>
            <a:ext cx="6097265" cy="519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为使基带脉冲信号能够在模拟线路中传输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8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871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871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871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87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8676"/>
                                        </p:tgtEl>
                                        <p:attrNameLst>
                                          <p:attrName>style.visibility</p:attrName>
                                        </p:attrNameLst>
                                      </p:cBhvr>
                                      <p:to>
                                        <p:strVal val="visible"/>
                                      </p:to>
                                    </p:set>
                                    <p:animEffect transition="in" filter="wipe(down)">
                                      <p:cBhvr>
                                        <p:cTn id="35" dur="500"/>
                                        <p:tgtEl>
                                          <p:spTgt spid="66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9142F6-2C9E-4963-913A-D315ACD2A491}"/>
              </a:ext>
            </a:extLst>
          </p:cNvPr>
          <p:cNvSpPr>
            <a:spLocks noGrp="1" noChangeArrowheads="1"/>
          </p:cNvSpPr>
          <p:nvPr>
            <p:ph type="title"/>
          </p:nvPr>
        </p:nvSpPr>
        <p:spPr/>
        <p:txBody>
          <a:bodyPr/>
          <a:lstStyle/>
          <a:p>
            <a:pPr eaLnBrk="1" hangingPunct="1"/>
            <a:r>
              <a:rPr lang="zh-CN" altLang="en-US"/>
              <a:t>调制技术</a:t>
            </a:r>
          </a:p>
        </p:txBody>
      </p:sp>
      <p:sp>
        <p:nvSpPr>
          <p:cNvPr id="671747" name="Rectangle 3">
            <a:extLst>
              <a:ext uri="{FF2B5EF4-FFF2-40B4-BE49-F238E27FC236}">
                <a16:creationId xmlns:a16="http://schemas.microsoft.com/office/drawing/2014/main" id="{3B280927-B655-49E8-B4C2-32C29FD97B6A}"/>
              </a:ext>
            </a:extLst>
          </p:cNvPr>
          <p:cNvSpPr>
            <a:spLocks noGrp="1" noChangeArrowheads="1"/>
          </p:cNvSpPr>
          <p:nvPr>
            <p:ph type="body" idx="1"/>
          </p:nvPr>
        </p:nvSpPr>
        <p:spPr>
          <a:xfrm>
            <a:off x="611188" y="1052513"/>
            <a:ext cx="8172450" cy="4672048"/>
          </a:xfrm>
        </p:spPr>
        <p:txBody>
          <a:bodyPr/>
          <a:lstStyle/>
          <a:p>
            <a:pPr eaLnBrk="1" hangingPunct="1"/>
            <a:r>
              <a:rPr lang="zh-CN" altLang="en-US" sz="2400" dirty="0"/>
              <a:t>调幅（</a:t>
            </a:r>
            <a:r>
              <a:rPr lang="en-US" altLang="zh-CN" sz="2400" dirty="0"/>
              <a:t>Amplitude shift Keying</a:t>
            </a:r>
            <a:r>
              <a:rPr lang="zh-CN" altLang="en-US" sz="2400" dirty="0"/>
              <a:t>，</a:t>
            </a:r>
            <a:r>
              <a:rPr lang="en-US" altLang="zh-CN" sz="2400" dirty="0"/>
              <a:t>ASK</a:t>
            </a:r>
            <a:r>
              <a:rPr lang="zh-CN" altLang="en-US" sz="2400" dirty="0"/>
              <a:t>）</a:t>
            </a:r>
          </a:p>
          <a:p>
            <a:pPr lvl="1" eaLnBrk="1" hangingPunct="1"/>
            <a:r>
              <a:rPr lang="zh-CN" altLang="en-US" sz="2000" dirty="0"/>
              <a:t>用载波信号不同振幅表示数据</a:t>
            </a:r>
            <a:r>
              <a:rPr lang="en-US" altLang="zh-CN" sz="2000" dirty="0"/>
              <a:t>, </a:t>
            </a:r>
            <a:r>
              <a:rPr lang="zh-CN" altLang="en-US" sz="2000" dirty="0"/>
              <a:t>振幅大表示“</a:t>
            </a:r>
            <a:r>
              <a:rPr lang="en-US" altLang="zh-CN" sz="2000" dirty="0"/>
              <a:t>1”</a:t>
            </a:r>
            <a:r>
              <a:rPr lang="zh-CN" altLang="en-US" sz="2000" dirty="0"/>
              <a:t>，振幅小表示“</a:t>
            </a:r>
            <a:r>
              <a:rPr lang="en-US" altLang="zh-CN" sz="2000" dirty="0"/>
              <a:t>0”</a:t>
            </a:r>
          </a:p>
          <a:p>
            <a:pPr lvl="1" eaLnBrk="1" hangingPunct="1"/>
            <a:r>
              <a:rPr lang="zh-CN" altLang="en-US" sz="2000" dirty="0"/>
              <a:t>又称幅移键控法</a:t>
            </a:r>
            <a:r>
              <a:rPr lang="en-US" altLang="zh-CN" sz="2000" dirty="0"/>
              <a:t>ASK</a:t>
            </a:r>
          </a:p>
          <a:p>
            <a:pPr lvl="1" eaLnBrk="1" hangingPunct="1"/>
            <a:r>
              <a:rPr lang="zh-CN" altLang="en-US" sz="2000" dirty="0"/>
              <a:t>易受突发干扰，适合低速数据传输，典型为</a:t>
            </a:r>
            <a:r>
              <a:rPr lang="en-US" altLang="zh-CN" sz="2000" dirty="0"/>
              <a:t>1200bps</a:t>
            </a:r>
          </a:p>
          <a:p>
            <a:pPr eaLnBrk="1" hangingPunct="1"/>
            <a:r>
              <a:rPr lang="zh-CN" altLang="en-US" sz="2400" dirty="0"/>
              <a:t>调频（</a:t>
            </a:r>
            <a:r>
              <a:rPr lang="en-US" altLang="zh-CN" sz="2400" dirty="0"/>
              <a:t>Frequency shift Keying</a:t>
            </a:r>
            <a:r>
              <a:rPr lang="zh-CN" altLang="en-US" sz="2400" dirty="0"/>
              <a:t>，</a:t>
            </a:r>
            <a:r>
              <a:rPr lang="en-US" altLang="zh-CN" sz="2400" dirty="0"/>
              <a:t>FSK</a:t>
            </a:r>
            <a:r>
              <a:rPr lang="zh-CN" altLang="en-US" sz="2400" dirty="0"/>
              <a:t>）</a:t>
            </a:r>
          </a:p>
          <a:p>
            <a:pPr lvl="1" eaLnBrk="1" hangingPunct="1"/>
            <a:r>
              <a:rPr lang="zh-CN" altLang="en-US" sz="2000" dirty="0"/>
              <a:t>用载波信号不同频率表示数据</a:t>
            </a:r>
            <a:r>
              <a:rPr lang="en-US" altLang="zh-CN" sz="2000" dirty="0"/>
              <a:t>,</a:t>
            </a:r>
            <a:r>
              <a:rPr lang="zh-CN" altLang="en-US" sz="2000" dirty="0"/>
              <a:t>频率高表示“</a:t>
            </a:r>
            <a:r>
              <a:rPr lang="en-US" altLang="zh-CN" sz="2000" dirty="0"/>
              <a:t>1”</a:t>
            </a:r>
            <a:r>
              <a:rPr lang="zh-CN" altLang="en-US" sz="2000" dirty="0"/>
              <a:t>，频率低表示“</a:t>
            </a:r>
            <a:r>
              <a:rPr lang="en-US" altLang="zh-CN" sz="2000" dirty="0"/>
              <a:t>0”</a:t>
            </a:r>
          </a:p>
          <a:p>
            <a:pPr lvl="1" eaLnBrk="1" hangingPunct="1"/>
            <a:r>
              <a:rPr lang="zh-CN" altLang="en-US" sz="2000" dirty="0"/>
              <a:t>又称频移键控法</a:t>
            </a:r>
            <a:r>
              <a:rPr lang="en-US" altLang="zh-CN" sz="2000" dirty="0"/>
              <a:t>FSK </a:t>
            </a:r>
          </a:p>
          <a:p>
            <a:pPr lvl="1" eaLnBrk="1" hangingPunct="1"/>
            <a:r>
              <a:rPr lang="zh-CN" altLang="en-US" sz="2000" dirty="0"/>
              <a:t>抗干扰优于调幅方式，但频带利用率不高</a:t>
            </a:r>
          </a:p>
          <a:p>
            <a:pPr eaLnBrk="1" hangingPunct="1"/>
            <a:r>
              <a:rPr lang="zh-CN" altLang="en-US" sz="2400" dirty="0"/>
              <a:t>调相（</a:t>
            </a:r>
            <a:r>
              <a:rPr lang="en-US" altLang="zh-CN" sz="2400" dirty="0"/>
              <a:t>Phase shift Keying</a:t>
            </a:r>
            <a:r>
              <a:rPr lang="zh-CN" altLang="en-US" sz="2400" dirty="0"/>
              <a:t>，</a:t>
            </a:r>
            <a:r>
              <a:rPr lang="en-US" altLang="zh-CN" sz="2400" dirty="0"/>
              <a:t>PSK</a:t>
            </a:r>
            <a:r>
              <a:rPr lang="zh-CN" altLang="en-US" sz="2400" dirty="0"/>
              <a:t>）</a:t>
            </a:r>
          </a:p>
          <a:p>
            <a:pPr lvl="1" eaLnBrk="1" hangingPunct="1"/>
            <a:r>
              <a:rPr lang="zh-CN" altLang="en-US" sz="2000" dirty="0"/>
              <a:t>用载波信号不同相位表示数据</a:t>
            </a:r>
          </a:p>
          <a:p>
            <a:pPr lvl="1" eaLnBrk="1" hangingPunct="1"/>
            <a:r>
              <a:rPr lang="zh-CN" altLang="en-US" sz="2000" dirty="0"/>
              <a:t>又称相移键控法</a:t>
            </a:r>
            <a:r>
              <a:rPr lang="en-US" altLang="zh-CN" sz="2000" dirty="0"/>
              <a:t>PSK</a:t>
            </a:r>
          </a:p>
          <a:p>
            <a:pPr lvl="1" eaLnBrk="1" hangingPunct="1"/>
            <a:r>
              <a:rPr lang="zh-CN" altLang="en-US" sz="2000" dirty="0"/>
              <a:t>占用频带宽，抗干扰能力强，数据率高，可达</a:t>
            </a:r>
            <a:r>
              <a:rPr lang="en-US" altLang="zh-CN" sz="2000" dirty="0"/>
              <a:t>9600bps</a:t>
            </a:r>
          </a:p>
        </p:txBody>
      </p:sp>
      <p:sp>
        <p:nvSpPr>
          <p:cNvPr id="671771" name="Rectangle 27">
            <a:extLst>
              <a:ext uri="{FF2B5EF4-FFF2-40B4-BE49-F238E27FC236}">
                <a16:creationId xmlns:a16="http://schemas.microsoft.com/office/drawing/2014/main" id="{468A4C2A-9A4C-41E2-BBE3-FF89E3656803}"/>
              </a:ext>
            </a:extLst>
          </p:cNvPr>
          <p:cNvSpPr>
            <a:spLocks noChangeArrowheads="1"/>
          </p:cNvSpPr>
          <p:nvPr/>
        </p:nvSpPr>
        <p:spPr bwMode="auto">
          <a:xfrm>
            <a:off x="7740650" y="4581525"/>
            <a:ext cx="3667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dirty="0">
                <a:latin typeface="Arial" charset="0"/>
              </a:rPr>
              <a:t>t</a:t>
            </a:r>
            <a:r>
              <a:rPr lang="en-US" altLang="zh-CN" sz="3000" dirty="0">
                <a:effectLst>
                  <a:outerShdw blurRad="38100" dist="38100" dir="2700000" algn="tl">
                    <a:srgbClr val="C0C0C0"/>
                  </a:outerShdw>
                </a:effectLst>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4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7174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1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128A969-EBB3-4326-B417-D78EE0F0F3C9}"/>
              </a:ext>
            </a:extLst>
          </p:cNvPr>
          <p:cNvSpPr>
            <a:spLocks noGrp="1" noChangeArrowheads="1"/>
          </p:cNvSpPr>
          <p:nvPr>
            <p:ph type="title"/>
          </p:nvPr>
        </p:nvSpPr>
        <p:spPr>
          <a:xfrm>
            <a:off x="1187450" y="260350"/>
            <a:ext cx="6965950" cy="836613"/>
          </a:xfrm>
        </p:spPr>
        <p:txBody>
          <a:bodyPr/>
          <a:lstStyle/>
          <a:p>
            <a:pPr eaLnBrk="1" hangingPunct="1"/>
            <a:r>
              <a:rPr lang="zh-CN" altLang="en-US"/>
              <a:t>调制方法举例</a:t>
            </a:r>
          </a:p>
        </p:txBody>
      </p:sp>
      <p:sp>
        <p:nvSpPr>
          <p:cNvPr id="54275" name="Rectangle 3">
            <a:extLst>
              <a:ext uri="{FF2B5EF4-FFF2-40B4-BE49-F238E27FC236}">
                <a16:creationId xmlns:a16="http://schemas.microsoft.com/office/drawing/2014/main" id="{2357DC11-68BB-4DE3-B8FC-B9CDDEC54691}"/>
              </a:ext>
            </a:extLst>
          </p:cNvPr>
          <p:cNvSpPr>
            <a:spLocks noChangeArrowheads="1"/>
          </p:cNvSpPr>
          <p:nvPr/>
        </p:nvSpPr>
        <p:spPr bwMode="auto">
          <a:xfrm>
            <a:off x="1689100"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6" name="Rectangle 4">
            <a:extLst>
              <a:ext uri="{FF2B5EF4-FFF2-40B4-BE49-F238E27FC236}">
                <a16:creationId xmlns:a16="http://schemas.microsoft.com/office/drawing/2014/main" id="{9FD8A14B-E7C7-4ED7-982D-4BDC409D8501}"/>
              </a:ext>
            </a:extLst>
          </p:cNvPr>
          <p:cNvSpPr>
            <a:spLocks noChangeArrowheads="1"/>
          </p:cNvSpPr>
          <p:nvPr/>
        </p:nvSpPr>
        <p:spPr bwMode="auto">
          <a:xfrm>
            <a:off x="243681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77" name="Rectangle 5">
            <a:extLst>
              <a:ext uri="{FF2B5EF4-FFF2-40B4-BE49-F238E27FC236}">
                <a16:creationId xmlns:a16="http://schemas.microsoft.com/office/drawing/2014/main" id="{79F83EFB-99E0-4286-AE45-9C15C0DFE70E}"/>
              </a:ext>
            </a:extLst>
          </p:cNvPr>
          <p:cNvSpPr>
            <a:spLocks noChangeArrowheads="1"/>
          </p:cNvSpPr>
          <p:nvPr/>
        </p:nvSpPr>
        <p:spPr bwMode="auto">
          <a:xfrm>
            <a:off x="3184525"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8" name="Rectangle 6">
            <a:extLst>
              <a:ext uri="{FF2B5EF4-FFF2-40B4-BE49-F238E27FC236}">
                <a16:creationId xmlns:a16="http://schemas.microsoft.com/office/drawing/2014/main" id="{B1CCAF4A-E9FC-4042-B076-4C3226B17F7A}"/>
              </a:ext>
            </a:extLst>
          </p:cNvPr>
          <p:cNvSpPr>
            <a:spLocks noChangeArrowheads="1"/>
          </p:cNvSpPr>
          <p:nvPr/>
        </p:nvSpPr>
        <p:spPr bwMode="auto">
          <a:xfrm>
            <a:off x="397986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9" name="Rectangle 7">
            <a:extLst>
              <a:ext uri="{FF2B5EF4-FFF2-40B4-BE49-F238E27FC236}">
                <a16:creationId xmlns:a16="http://schemas.microsoft.com/office/drawing/2014/main" id="{278E89F2-9815-4484-A3DA-591C9F8FDED1}"/>
              </a:ext>
            </a:extLst>
          </p:cNvPr>
          <p:cNvSpPr>
            <a:spLocks noChangeArrowheads="1"/>
          </p:cNvSpPr>
          <p:nvPr/>
        </p:nvSpPr>
        <p:spPr bwMode="auto">
          <a:xfrm>
            <a:off x="4727575"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0" name="Rectangle 8">
            <a:extLst>
              <a:ext uri="{FF2B5EF4-FFF2-40B4-BE49-F238E27FC236}">
                <a16:creationId xmlns:a16="http://schemas.microsoft.com/office/drawing/2014/main" id="{20FAF50F-3E74-41A7-A8E2-C3F160A12694}"/>
              </a:ext>
            </a:extLst>
          </p:cNvPr>
          <p:cNvSpPr>
            <a:spLocks noChangeArrowheads="1"/>
          </p:cNvSpPr>
          <p:nvPr/>
        </p:nvSpPr>
        <p:spPr bwMode="auto">
          <a:xfrm>
            <a:off x="5475288"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1" name="Rectangle 9">
            <a:extLst>
              <a:ext uri="{FF2B5EF4-FFF2-40B4-BE49-F238E27FC236}">
                <a16:creationId xmlns:a16="http://schemas.microsoft.com/office/drawing/2014/main" id="{0F6FB43C-8DF6-41AC-B833-9B6C9BC77123}"/>
              </a:ext>
            </a:extLst>
          </p:cNvPr>
          <p:cNvSpPr>
            <a:spLocks noChangeArrowheads="1"/>
          </p:cNvSpPr>
          <p:nvPr/>
        </p:nvSpPr>
        <p:spPr bwMode="auto">
          <a:xfrm>
            <a:off x="6223000"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2" name="Rectangle 10">
            <a:extLst>
              <a:ext uri="{FF2B5EF4-FFF2-40B4-BE49-F238E27FC236}">
                <a16:creationId xmlns:a16="http://schemas.microsoft.com/office/drawing/2014/main" id="{77B8FEA6-526F-4D0B-8EC6-0A57A2276DD6}"/>
              </a:ext>
            </a:extLst>
          </p:cNvPr>
          <p:cNvSpPr>
            <a:spLocks noChangeArrowheads="1"/>
          </p:cNvSpPr>
          <p:nvPr/>
        </p:nvSpPr>
        <p:spPr bwMode="auto">
          <a:xfrm>
            <a:off x="7018338"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83" name="Rectangle 11">
            <a:extLst>
              <a:ext uri="{FF2B5EF4-FFF2-40B4-BE49-F238E27FC236}">
                <a16:creationId xmlns:a16="http://schemas.microsoft.com/office/drawing/2014/main" id="{2FDB9487-1B99-427C-BB4C-689B5D190F42}"/>
              </a:ext>
            </a:extLst>
          </p:cNvPr>
          <p:cNvSpPr>
            <a:spLocks noChangeArrowheads="1"/>
          </p:cNvSpPr>
          <p:nvPr/>
        </p:nvSpPr>
        <p:spPr bwMode="auto">
          <a:xfrm>
            <a:off x="778986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84" name="Freeform 12">
            <a:extLst>
              <a:ext uri="{FF2B5EF4-FFF2-40B4-BE49-F238E27FC236}">
                <a16:creationId xmlns:a16="http://schemas.microsoft.com/office/drawing/2014/main" id="{AF25895B-3C96-430B-900E-74E0D449ADF7}"/>
              </a:ext>
            </a:extLst>
          </p:cNvPr>
          <p:cNvSpPr>
            <a:spLocks/>
          </p:cNvSpPr>
          <p:nvPr/>
        </p:nvSpPr>
        <p:spPr bwMode="auto">
          <a:xfrm>
            <a:off x="1493838" y="1808163"/>
            <a:ext cx="6859587" cy="577850"/>
          </a:xfrm>
          <a:custGeom>
            <a:avLst/>
            <a:gdLst>
              <a:gd name="T0" fmla="*/ 0 w 4321"/>
              <a:gd name="T1" fmla="*/ 2147483646 h 487"/>
              <a:gd name="T2" fmla="*/ 2147483646 w 4321"/>
              <a:gd name="T3" fmla="*/ 2147483646 h 487"/>
              <a:gd name="T4" fmla="*/ 2147483646 w 4321"/>
              <a:gd name="T5" fmla="*/ 0 h 487"/>
              <a:gd name="T6" fmla="*/ 2147483646 w 4321"/>
              <a:gd name="T7" fmla="*/ 0 h 487"/>
              <a:gd name="T8" fmla="*/ 2147483646 w 4321"/>
              <a:gd name="T9" fmla="*/ 2147483646 h 487"/>
              <a:gd name="T10" fmla="*/ 2147483646 w 4321"/>
              <a:gd name="T11" fmla="*/ 2147483646 h 487"/>
              <a:gd name="T12" fmla="*/ 2147483646 w 4321"/>
              <a:gd name="T13" fmla="*/ 0 h 487"/>
              <a:gd name="T14" fmla="*/ 2147483646 w 4321"/>
              <a:gd name="T15" fmla="*/ 0 h 487"/>
              <a:gd name="T16" fmla="*/ 2147483646 w 4321"/>
              <a:gd name="T17" fmla="*/ 2147483646 h 487"/>
              <a:gd name="T18" fmla="*/ 2147483646 w 4321"/>
              <a:gd name="T19" fmla="*/ 2147483646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5" name="Freeform 13">
            <a:extLst>
              <a:ext uri="{FF2B5EF4-FFF2-40B4-BE49-F238E27FC236}">
                <a16:creationId xmlns:a16="http://schemas.microsoft.com/office/drawing/2014/main" id="{2B7E8541-18F2-40F9-99AC-A35DF7593E80}"/>
              </a:ext>
            </a:extLst>
          </p:cNvPr>
          <p:cNvSpPr>
            <a:spLocks/>
          </p:cNvSpPr>
          <p:nvPr/>
        </p:nvSpPr>
        <p:spPr bwMode="auto">
          <a:xfrm>
            <a:off x="8351838" y="2384425"/>
            <a:ext cx="1587" cy="1588"/>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6" name="Freeform 14">
            <a:extLst>
              <a:ext uri="{FF2B5EF4-FFF2-40B4-BE49-F238E27FC236}">
                <a16:creationId xmlns:a16="http://schemas.microsoft.com/office/drawing/2014/main" id="{A97E4928-32B4-45B4-A130-17CEE86BEA48}"/>
              </a:ext>
            </a:extLst>
          </p:cNvPr>
          <p:cNvSpPr>
            <a:spLocks/>
          </p:cNvSpPr>
          <p:nvPr/>
        </p:nvSpPr>
        <p:spPr bwMode="auto">
          <a:xfrm>
            <a:off x="1506538" y="3130550"/>
            <a:ext cx="754062" cy="1588"/>
          </a:xfrm>
          <a:custGeom>
            <a:avLst/>
            <a:gdLst>
              <a:gd name="T0" fmla="*/ 0 w 475"/>
              <a:gd name="T1" fmla="*/ 0 h 1"/>
              <a:gd name="T2" fmla="*/ 2147483646 w 475"/>
              <a:gd name="T3" fmla="*/ 2147483646 h 1"/>
              <a:gd name="T4" fmla="*/ 0 60000 65536"/>
              <a:gd name="T5" fmla="*/ 0 60000 65536"/>
            </a:gdLst>
            <a:ahLst/>
            <a:cxnLst>
              <a:cxn ang="T4">
                <a:pos x="T0" y="T1"/>
              </a:cxn>
              <a:cxn ang="T5">
                <a:pos x="T2" y="T3"/>
              </a:cxn>
            </a:cxnLst>
            <a:rect l="0" t="0" r="r" b="b"/>
            <a:pathLst>
              <a:path w="475" h="1">
                <a:moveTo>
                  <a:pt x="0" y="0"/>
                </a:moveTo>
                <a:lnTo>
                  <a:pt x="475" y="1"/>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Freeform 15">
            <a:extLst>
              <a:ext uri="{FF2B5EF4-FFF2-40B4-BE49-F238E27FC236}">
                <a16:creationId xmlns:a16="http://schemas.microsoft.com/office/drawing/2014/main" id="{8917B2A5-9D61-40B7-BFCC-A0BD24048C78}"/>
              </a:ext>
            </a:extLst>
          </p:cNvPr>
          <p:cNvSpPr>
            <a:spLocks/>
          </p:cNvSpPr>
          <p:nvPr/>
        </p:nvSpPr>
        <p:spPr bwMode="auto">
          <a:xfrm>
            <a:off x="3017838" y="3127375"/>
            <a:ext cx="1538287" cy="4763"/>
          </a:xfrm>
          <a:custGeom>
            <a:avLst/>
            <a:gdLst>
              <a:gd name="T0" fmla="*/ 0 w 969"/>
              <a:gd name="T1" fmla="*/ 2147483646 h 3"/>
              <a:gd name="T2" fmla="*/ 2147483646 w 969"/>
              <a:gd name="T3" fmla="*/ 0 h 3"/>
              <a:gd name="T4" fmla="*/ 0 60000 65536"/>
              <a:gd name="T5" fmla="*/ 0 60000 65536"/>
            </a:gdLst>
            <a:ahLst/>
            <a:cxnLst>
              <a:cxn ang="T4">
                <a:pos x="T0" y="T1"/>
              </a:cxn>
              <a:cxn ang="T5">
                <a:pos x="T2" y="T3"/>
              </a:cxn>
            </a:cxnLst>
            <a:rect l="0" t="0" r="r" b="b"/>
            <a:pathLst>
              <a:path w="969" h="3">
                <a:moveTo>
                  <a:pt x="0" y="3"/>
                </a:moveTo>
                <a:lnTo>
                  <a:pt x="969" y="0"/>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Line 16">
            <a:extLst>
              <a:ext uri="{FF2B5EF4-FFF2-40B4-BE49-F238E27FC236}">
                <a16:creationId xmlns:a16="http://schemas.microsoft.com/office/drawing/2014/main" id="{ABCA7C53-8470-41EF-9BE6-D63B1E0DCF3B}"/>
              </a:ext>
            </a:extLst>
          </p:cNvPr>
          <p:cNvSpPr>
            <a:spLocks noChangeShapeType="1"/>
          </p:cNvSpPr>
          <p:nvPr/>
        </p:nvSpPr>
        <p:spPr bwMode="auto">
          <a:xfrm>
            <a:off x="6835775" y="3130550"/>
            <a:ext cx="1503363" cy="15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Freeform 17">
            <a:extLst>
              <a:ext uri="{FF2B5EF4-FFF2-40B4-BE49-F238E27FC236}">
                <a16:creationId xmlns:a16="http://schemas.microsoft.com/office/drawing/2014/main" id="{AE040E80-E781-4255-9A45-A77716DB7C0D}"/>
              </a:ext>
            </a:extLst>
          </p:cNvPr>
          <p:cNvSpPr>
            <a:spLocks/>
          </p:cNvSpPr>
          <p:nvPr/>
        </p:nvSpPr>
        <p:spPr bwMode="auto">
          <a:xfrm>
            <a:off x="6073775" y="2692400"/>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Freeform 18">
            <a:extLst>
              <a:ext uri="{FF2B5EF4-FFF2-40B4-BE49-F238E27FC236}">
                <a16:creationId xmlns:a16="http://schemas.microsoft.com/office/drawing/2014/main" id="{8500F578-7C3C-4DDE-A9A0-CCD138FCB152}"/>
              </a:ext>
            </a:extLst>
          </p:cNvPr>
          <p:cNvSpPr>
            <a:spLocks/>
          </p:cNvSpPr>
          <p:nvPr/>
        </p:nvSpPr>
        <p:spPr bwMode="auto">
          <a:xfrm>
            <a:off x="6126163" y="2697163"/>
            <a:ext cx="139700" cy="841375"/>
          </a:xfrm>
          <a:custGeom>
            <a:avLst/>
            <a:gdLst>
              <a:gd name="T0" fmla="*/ 0 w 88"/>
              <a:gd name="T1" fmla="*/ 0 h 530"/>
              <a:gd name="T2" fmla="*/ 2147483646 w 88"/>
              <a:gd name="T3" fmla="*/ 2147483646 h 530"/>
              <a:gd name="T4" fmla="*/ 2147483646 w 88"/>
              <a:gd name="T5" fmla="*/ 2147483646 h 530"/>
              <a:gd name="T6" fmla="*/ 2147483646 w 88"/>
              <a:gd name="T7" fmla="*/ 2147483646 h 530"/>
              <a:gd name="T8" fmla="*/ 2147483646 w 88"/>
              <a:gd name="T9" fmla="*/ 2147483646 h 530"/>
              <a:gd name="T10" fmla="*/ 2147483646 w 88"/>
              <a:gd name="T11" fmla="*/ 2147483646 h 530"/>
              <a:gd name="T12" fmla="*/ 2147483646 w 88"/>
              <a:gd name="T13" fmla="*/ 2147483646 h 530"/>
              <a:gd name="T14" fmla="*/ 2147483646 w 88"/>
              <a:gd name="T15" fmla="*/ 2147483646 h 530"/>
              <a:gd name="T16" fmla="*/ 2147483646 w 88"/>
              <a:gd name="T17" fmla="*/ 2147483646 h 530"/>
              <a:gd name="T18" fmla="*/ 2147483646 w 88"/>
              <a:gd name="T19" fmla="*/ 2147483646 h 530"/>
              <a:gd name="T20" fmla="*/ 2147483646 w 88"/>
              <a:gd name="T21" fmla="*/ 2147483646 h 530"/>
              <a:gd name="T22" fmla="*/ 2147483646 w 88"/>
              <a:gd name="T23" fmla="*/ 2147483646 h 530"/>
              <a:gd name="T24" fmla="*/ 2147483646 w 88"/>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Freeform 19">
            <a:extLst>
              <a:ext uri="{FF2B5EF4-FFF2-40B4-BE49-F238E27FC236}">
                <a16:creationId xmlns:a16="http://schemas.microsoft.com/office/drawing/2014/main" id="{C6DD8636-9401-4F5F-9F78-C4081F4158A9}"/>
              </a:ext>
            </a:extLst>
          </p:cNvPr>
          <p:cNvSpPr>
            <a:spLocks/>
          </p:cNvSpPr>
          <p:nvPr/>
        </p:nvSpPr>
        <p:spPr bwMode="auto">
          <a:xfrm>
            <a:off x="6262688"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Freeform 20">
            <a:extLst>
              <a:ext uri="{FF2B5EF4-FFF2-40B4-BE49-F238E27FC236}">
                <a16:creationId xmlns:a16="http://schemas.microsoft.com/office/drawing/2014/main" id="{52AF86FA-5218-4699-9850-A45540D3D9AF}"/>
              </a:ext>
            </a:extLst>
          </p:cNvPr>
          <p:cNvSpPr>
            <a:spLocks/>
          </p:cNvSpPr>
          <p:nvPr/>
        </p:nvSpPr>
        <p:spPr bwMode="auto">
          <a:xfrm>
            <a:off x="6313488" y="2697163"/>
            <a:ext cx="133350" cy="841375"/>
          </a:xfrm>
          <a:custGeom>
            <a:avLst/>
            <a:gdLst>
              <a:gd name="T0" fmla="*/ 0 w 84"/>
              <a:gd name="T1" fmla="*/ 0 h 530"/>
              <a:gd name="T2" fmla="*/ 2147483646 w 84"/>
              <a:gd name="T3" fmla="*/ 2147483646 h 530"/>
              <a:gd name="T4" fmla="*/ 2147483646 w 84"/>
              <a:gd name="T5" fmla="*/ 2147483646 h 530"/>
              <a:gd name="T6" fmla="*/ 2147483646 w 84"/>
              <a:gd name="T7" fmla="*/ 2147483646 h 530"/>
              <a:gd name="T8" fmla="*/ 2147483646 w 84"/>
              <a:gd name="T9" fmla="*/ 2147483646 h 530"/>
              <a:gd name="T10" fmla="*/ 2147483646 w 84"/>
              <a:gd name="T11" fmla="*/ 2147483646 h 530"/>
              <a:gd name="T12" fmla="*/ 2147483646 w 84"/>
              <a:gd name="T13" fmla="*/ 2147483646 h 530"/>
              <a:gd name="T14" fmla="*/ 2147483646 w 84"/>
              <a:gd name="T15" fmla="*/ 2147483646 h 530"/>
              <a:gd name="T16" fmla="*/ 2147483646 w 84"/>
              <a:gd name="T17" fmla="*/ 2147483646 h 530"/>
              <a:gd name="T18" fmla="*/ 2147483646 w 84"/>
              <a:gd name="T19" fmla="*/ 2147483646 h 530"/>
              <a:gd name="T20" fmla="*/ 2147483646 w 84"/>
              <a:gd name="T21" fmla="*/ 2147483646 h 530"/>
              <a:gd name="T22" fmla="*/ 2147483646 w 84"/>
              <a:gd name="T23" fmla="*/ 2147483646 h 530"/>
              <a:gd name="T24" fmla="*/ 2147483646 w 8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93" name="Group 21">
            <a:extLst>
              <a:ext uri="{FF2B5EF4-FFF2-40B4-BE49-F238E27FC236}">
                <a16:creationId xmlns:a16="http://schemas.microsoft.com/office/drawing/2014/main" id="{3CC6F021-C056-403F-86DF-9E357F349E8D}"/>
              </a:ext>
            </a:extLst>
          </p:cNvPr>
          <p:cNvGrpSpPr>
            <a:grpSpLocks/>
          </p:cNvGrpSpPr>
          <p:nvPr/>
        </p:nvGrpSpPr>
        <p:grpSpPr bwMode="auto">
          <a:xfrm>
            <a:off x="6448425" y="2686050"/>
            <a:ext cx="187325" cy="847725"/>
            <a:chOff x="4075" y="1309"/>
            <a:chExt cx="118" cy="713"/>
          </a:xfrm>
        </p:grpSpPr>
        <p:sp>
          <p:nvSpPr>
            <p:cNvPr id="54439" name="Freeform 22">
              <a:extLst>
                <a:ext uri="{FF2B5EF4-FFF2-40B4-BE49-F238E27FC236}">
                  <a16:creationId xmlns:a16="http://schemas.microsoft.com/office/drawing/2014/main" id="{70FB0BBA-5E44-4C8D-94AD-AE06E34AD590}"/>
                </a:ext>
              </a:extLst>
            </p:cNvPr>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40" name="Freeform 23">
              <a:extLst>
                <a:ext uri="{FF2B5EF4-FFF2-40B4-BE49-F238E27FC236}">
                  <a16:creationId xmlns:a16="http://schemas.microsoft.com/office/drawing/2014/main" id="{F7F1F8FC-86E9-4647-B2AF-01B99661423B}"/>
                </a:ext>
              </a:extLst>
            </p:cNvPr>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294" name="Freeform 24">
            <a:extLst>
              <a:ext uri="{FF2B5EF4-FFF2-40B4-BE49-F238E27FC236}">
                <a16:creationId xmlns:a16="http://schemas.microsoft.com/office/drawing/2014/main" id="{E20D4F40-7014-44BB-A0B9-D90DDD3C48EE}"/>
              </a:ext>
            </a:extLst>
          </p:cNvPr>
          <p:cNvSpPr>
            <a:spLocks/>
          </p:cNvSpPr>
          <p:nvPr/>
        </p:nvSpPr>
        <p:spPr bwMode="auto">
          <a:xfrm>
            <a:off x="6635750" y="2686050"/>
            <a:ext cx="55563"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Freeform 25">
            <a:extLst>
              <a:ext uri="{FF2B5EF4-FFF2-40B4-BE49-F238E27FC236}">
                <a16:creationId xmlns:a16="http://schemas.microsoft.com/office/drawing/2014/main" id="{4E4433B1-4AA3-4DF4-A3FE-EC4C22291BF1}"/>
              </a:ext>
            </a:extLst>
          </p:cNvPr>
          <p:cNvSpPr>
            <a:spLocks/>
          </p:cNvSpPr>
          <p:nvPr/>
        </p:nvSpPr>
        <p:spPr bwMode="auto">
          <a:xfrm>
            <a:off x="6691313" y="2690813"/>
            <a:ext cx="131762" cy="841375"/>
          </a:xfrm>
          <a:custGeom>
            <a:avLst/>
            <a:gdLst>
              <a:gd name="T0" fmla="*/ 0 w 83"/>
              <a:gd name="T1" fmla="*/ 0 h 530"/>
              <a:gd name="T2" fmla="*/ 2147483646 w 83"/>
              <a:gd name="T3" fmla="*/ 2147483646 h 530"/>
              <a:gd name="T4" fmla="*/ 2147483646 w 83"/>
              <a:gd name="T5" fmla="*/ 2147483646 h 530"/>
              <a:gd name="T6" fmla="*/ 2147483646 w 83"/>
              <a:gd name="T7" fmla="*/ 2147483646 h 530"/>
              <a:gd name="T8" fmla="*/ 2147483646 w 83"/>
              <a:gd name="T9" fmla="*/ 2147483646 h 530"/>
              <a:gd name="T10" fmla="*/ 2147483646 w 83"/>
              <a:gd name="T11" fmla="*/ 2147483646 h 530"/>
              <a:gd name="T12" fmla="*/ 2147483646 w 83"/>
              <a:gd name="T13" fmla="*/ 2147483646 h 530"/>
              <a:gd name="T14" fmla="*/ 2147483646 w 83"/>
              <a:gd name="T15" fmla="*/ 2147483646 h 530"/>
              <a:gd name="T16" fmla="*/ 2147483646 w 83"/>
              <a:gd name="T17" fmla="*/ 2147483646 h 530"/>
              <a:gd name="T18" fmla="*/ 2147483646 w 83"/>
              <a:gd name="T19" fmla="*/ 2147483646 h 530"/>
              <a:gd name="T20" fmla="*/ 2147483646 w 83"/>
              <a:gd name="T21" fmla="*/ 2147483646 h 530"/>
              <a:gd name="T22" fmla="*/ 2147483646 w 83"/>
              <a:gd name="T23" fmla="*/ 2147483646 h 530"/>
              <a:gd name="T24" fmla="*/ 2147483646 w 83"/>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6" name="Freeform 26">
            <a:extLst>
              <a:ext uri="{FF2B5EF4-FFF2-40B4-BE49-F238E27FC236}">
                <a16:creationId xmlns:a16="http://schemas.microsoft.com/office/drawing/2014/main" id="{4802A63F-579E-42CA-8295-0BE0CA98E958}"/>
              </a:ext>
            </a:extLst>
          </p:cNvPr>
          <p:cNvSpPr>
            <a:spLocks/>
          </p:cNvSpPr>
          <p:nvPr/>
        </p:nvSpPr>
        <p:spPr bwMode="auto">
          <a:xfrm>
            <a:off x="5319713" y="2692400"/>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7" name="Freeform 27">
            <a:extLst>
              <a:ext uri="{FF2B5EF4-FFF2-40B4-BE49-F238E27FC236}">
                <a16:creationId xmlns:a16="http://schemas.microsoft.com/office/drawing/2014/main" id="{C0DEE884-D04A-4739-AD29-02A60B539983}"/>
              </a:ext>
            </a:extLst>
          </p:cNvPr>
          <p:cNvSpPr>
            <a:spLocks/>
          </p:cNvSpPr>
          <p:nvPr/>
        </p:nvSpPr>
        <p:spPr bwMode="auto">
          <a:xfrm>
            <a:off x="5372100" y="2697163"/>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Freeform 28">
            <a:extLst>
              <a:ext uri="{FF2B5EF4-FFF2-40B4-BE49-F238E27FC236}">
                <a16:creationId xmlns:a16="http://schemas.microsoft.com/office/drawing/2014/main" id="{F5DB1AC5-5D11-4CBC-B9E3-C9CA14EE3B1A}"/>
              </a:ext>
            </a:extLst>
          </p:cNvPr>
          <p:cNvSpPr>
            <a:spLocks/>
          </p:cNvSpPr>
          <p:nvPr/>
        </p:nvSpPr>
        <p:spPr bwMode="auto">
          <a:xfrm>
            <a:off x="5508625"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9" name="Freeform 29">
            <a:extLst>
              <a:ext uri="{FF2B5EF4-FFF2-40B4-BE49-F238E27FC236}">
                <a16:creationId xmlns:a16="http://schemas.microsoft.com/office/drawing/2014/main" id="{1752235D-FCE5-46A0-B8BB-E58F04622165}"/>
              </a:ext>
            </a:extLst>
          </p:cNvPr>
          <p:cNvSpPr>
            <a:spLocks/>
          </p:cNvSpPr>
          <p:nvPr/>
        </p:nvSpPr>
        <p:spPr bwMode="auto">
          <a:xfrm>
            <a:off x="5559425" y="2697163"/>
            <a:ext cx="134938"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00" name="Group 30">
            <a:extLst>
              <a:ext uri="{FF2B5EF4-FFF2-40B4-BE49-F238E27FC236}">
                <a16:creationId xmlns:a16="http://schemas.microsoft.com/office/drawing/2014/main" id="{CC2D898D-F793-4341-95D3-966B7BDC1DF4}"/>
              </a:ext>
            </a:extLst>
          </p:cNvPr>
          <p:cNvGrpSpPr>
            <a:grpSpLocks/>
          </p:cNvGrpSpPr>
          <p:nvPr/>
        </p:nvGrpSpPr>
        <p:grpSpPr bwMode="auto">
          <a:xfrm>
            <a:off x="5694363" y="2686050"/>
            <a:ext cx="376237" cy="847725"/>
            <a:chOff x="3600" y="1309"/>
            <a:chExt cx="237" cy="713"/>
          </a:xfrm>
        </p:grpSpPr>
        <p:grpSp>
          <p:nvGrpSpPr>
            <p:cNvPr id="54433" name="Group 31">
              <a:extLst>
                <a:ext uri="{FF2B5EF4-FFF2-40B4-BE49-F238E27FC236}">
                  <a16:creationId xmlns:a16="http://schemas.microsoft.com/office/drawing/2014/main" id="{4FBB7B35-AF77-4D24-8908-1909415C3411}"/>
                </a:ext>
              </a:extLst>
            </p:cNvPr>
            <p:cNvGrpSpPr>
              <a:grpSpLocks/>
            </p:cNvGrpSpPr>
            <p:nvPr/>
          </p:nvGrpSpPr>
          <p:grpSpPr bwMode="auto">
            <a:xfrm>
              <a:off x="3600" y="1309"/>
              <a:ext cx="118" cy="713"/>
              <a:chOff x="3600" y="1309"/>
              <a:chExt cx="118" cy="713"/>
            </a:xfrm>
          </p:grpSpPr>
          <p:sp>
            <p:nvSpPr>
              <p:cNvPr id="54437" name="Freeform 32">
                <a:extLst>
                  <a:ext uri="{FF2B5EF4-FFF2-40B4-BE49-F238E27FC236}">
                    <a16:creationId xmlns:a16="http://schemas.microsoft.com/office/drawing/2014/main" id="{9D3C7CC2-7273-4BAA-83C2-1AB0EA606DE5}"/>
                  </a:ext>
                </a:extLst>
              </p:cNvPr>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8" name="Freeform 33">
                <a:extLst>
                  <a:ext uri="{FF2B5EF4-FFF2-40B4-BE49-F238E27FC236}">
                    <a16:creationId xmlns:a16="http://schemas.microsoft.com/office/drawing/2014/main" id="{DEEFED58-F7A8-4F9D-8261-0B202FB8F590}"/>
                  </a:ext>
                </a:extLst>
              </p:cNvPr>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34" name="Group 34">
              <a:extLst>
                <a:ext uri="{FF2B5EF4-FFF2-40B4-BE49-F238E27FC236}">
                  <a16:creationId xmlns:a16="http://schemas.microsoft.com/office/drawing/2014/main" id="{4AA8EE90-7CD9-44EF-AB31-6DDB44E12277}"/>
                </a:ext>
              </a:extLst>
            </p:cNvPr>
            <p:cNvGrpSpPr>
              <a:grpSpLocks/>
            </p:cNvGrpSpPr>
            <p:nvPr/>
          </p:nvGrpSpPr>
          <p:grpSpPr bwMode="auto">
            <a:xfrm>
              <a:off x="3718" y="1309"/>
              <a:ext cx="119" cy="713"/>
              <a:chOff x="3718" y="1309"/>
              <a:chExt cx="119" cy="713"/>
            </a:xfrm>
          </p:grpSpPr>
          <p:sp>
            <p:nvSpPr>
              <p:cNvPr id="54435" name="Freeform 35">
                <a:extLst>
                  <a:ext uri="{FF2B5EF4-FFF2-40B4-BE49-F238E27FC236}">
                    <a16:creationId xmlns:a16="http://schemas.microsoft.com/office/drawing/2014/main" id="{C17B21F2-2FF5-47BD-8382-5F8ABF850135}"/>
                  </a:ext>
                </a:extLst>
              </p:cNvPr>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6" name="Freeform 36">
                <a:extLst>
                  <a:ext uri="{FF2B5EF4-FFF2-40B4-BE49-F238E27FC236}">
                    <a16:creationId xmlns:a16="http://schemas.microsoft.com/office/drawing/2014/main" id="{8522CBE0-6846-421E-9A13-2D680938AA41}"/>
                  </a:ext>
                </a:extLst>
              </p:cNvPr>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01" name="Freeform 37">
            <a:extLst>
              <a:ext uri="{FF2B5EF4-FFF2-40B4-BE49-F238E27FC236}">
                <a16:creationId xmlns:a16="http://schemas.microsoft.com/office/drawing/2014/main" id="{829E0B31-7986-4F86-A45B-71BB75F5F1B8}"/>
              </a:ext>
            </a:extLst>
          </p:cNvPr>
          <p:cNvSpPr>
            <a:spLocks/>
          </p:cNvSpPr>
          <p:nvPr/>
        </p:nvSpPr>
        <p:spPr bwMode="auto">
          <a:xfrm>
            <a:off x="4551363" y="2692400"/>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2" name="Freeform 38">
            <a:extLst>
              <a:ext uri="{FF2B5EF4-FFF2-40B4-BE49-F238E27FC236}">
                <a16:creationId xmlns:a16="http://schemas.microsoft.com/office/drawing/2014/main" id="{9CF9C058-F504-42A1-984C-1B12DA050EDD}"/>
              </a:ext>
            </a:extLst>
          </p:cNvPr>
          <p:cNvSpPr>
            <a:spLocks/>
          </p:cNvSpPr>
          <p:nvPr/>
        </p:nvSpPr>
        <p:spPr bwMode="auto">
          <a:xfrm>
            <a:off x="4603750" y="2697163"/>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3" name="Freeform 39">
            <a:extLst>
              <a:ext uri="{FF2B5EF4-FFF2-40B4-BE49-F238E27FC236}">
                <a16:creationId xmlns:a16="http://schemas.microsoft.com/office/drawing/2014/main" id="{F7272FC1-16FA-4C00-8E44-4C026622EF45}"/>
              </a:ext>
            </a:extLst>
          </p:cNvPr>
          <p:cNvSpPr>
            <a:spLocks/>
          </p:cNvSpPr>
          <p:nvPr/>
        </p:nvSpPr>
        <p:spPr bwMode="auto">
          <a:xfrm>
            <a:off x="4740275"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4" name="Freeform 40">
            <a:extLst>
              <a:ext uri="{FF2B5EF4-FFF2-40B4-BE49-F238E27FC236}">
                <a16:creationId xmlns:a16="http://schemas.microsoft.com/office/drawing/2014/main" id="{9E2E9A10-EF2B-4E6A-923F-DA3B8DA3042B}"/>
              </a:ext>
            </a:extLst>
          </p:cNvPr>
          <p:cNvSpPr>
            <a:spLocks/>
          </p:cNvSpPr>
          <p:nvPr/>
        </p:nvSpPr>
        <p:spPr bwMode="auto">
          <a:xfrm>
            <a:off x="4791075" y="2697163"/>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05" name="Group 41">
            <a:extLst>
              <a:ext uri="{FF2B5EF4-FFF2-40B4-BE49-F238E27FC236}">
                <a16:creationId xmlns:a16="http://schemas.microsoft.com/office/drawing/2014/main" id="{D1D28629-309A-4DB3-A216-B0E6B40C3B59}"/>
              </a:ext>
            </a:extLst>
          </p:cNvPr>
          <p:cNvGrpSpPr>
            <a:grpSpLocks/>
          </p:cNvGrpSpPr>
          <p:nvPr/>
        </p:nvGrpSpPr>
        <p:grpSpPr bwMode="auto">
          <a:xfrm>
            <a:off x="4927600" y="2686050"/>
            <a:ext cx="185738" cy="847725"/>
            <a:chOff x="3117" y="1309"/>
            <a:chExt cx="117" cy="713"/>
          </a:xfrm>
        </p:grpSpPr>
        <p:sp>
          <p:nvSpPr>
            <p:cNvPr id="54431" name="Freeform 42">
              <a:extLst>
                <a:ext uri="{FF2B5EF4-FFF2-40B4-BE49-F238E27FC236}">
                  <a16:creationId xmlns:a16="http://schemas.microsoft.com/office/drawing/2014/main" id="{FA5CB273-AED8-4DC2-A73D-AD78299ACF90}"/>
                </a:ext>
              </a:extLst>
            </p:cNvPr>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2" name="Freeform 43">
              <a:extLst>
                <a:ext uri="{FF2B5EF4-FFF2-40B4-BE49-F238E27FC236}">
                  <a16:creationId xmlns:a16="http://schemas.microsoft.com/office/drawing/2014/main" id="{363FFE33-7DFE-49FF-9077-1AF331868800}"/>
                </a:ext>
              </a:extLst>
            </p:cNvPr>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06" name="Freeform 44">
            <a:extLst>
              <a:ext uri="{FF2B5EF4-FFF2-40B4-BE49-F238E27FC236}">
                <a16:creationId xmlns:a16="http://schemas.microsoft.com/office/drawing/2014/main" id="{519FF353-A361-48A6-845F-82A51FB618F2}"/>
              </a:ext>
            </a:extLst>
          </p:cNvPr>
          <p:cNvSpPr>
            <a:spLocks/>
          </p:cNvSpPr>
          <p:nvPr/>
        </p:nvSpPr>
        <p:spPr bwMode="auto">
          <a:xfrm>
            <a:off x="5113338" y="2686050"/>
            <a:ext cx="55562"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Freeform 45">
            <a:extLst>
              <a:ext uri="{FF2B5EF4-FFF2-40B4-BE49-F238E27FC236}">
                <a16:creationId xmlns:a16="http://schemas.microsoft.com/office/drawing/2014/main" id="{B3684D41-954B-4E8B-B238-68B0073D5196}"/>
              </a:ext>
            </a:extLst>
          </p:cNvPr>
          <p:cNvSpPr>
            <a:spLocks/>
          </p:cNvSpPr>
          <p:nvPr/>
        </p:nvSpPr>
        <p:spPr bwMode="auto">
          <a:xfrm>
            <a:off x="5168900" y="2690813"/>
            <a:ext cx="144463" cy="841375"/>
          </a:xfrm>
          <a:custGeom>
            <a:avLst/>
            <a:gdLst>
              <a:gd name="T0" fmla="*/ 0 w 91"/>
              <a:gd name="T1" fmla="*/ 0 h 530"/>
              <a:gd name="T2" fmla="*/ 2147483646 w 91"/>
              <a:gd name="T3" fmla="*/ 2147483646 h 530"/>
              <a:gd name="T4" fmla="*/ 2147483646 w 91"/>
              <a:gd name="T5" fmla="*/ 2147483646 h 530"/>
              <a:gd name="T6" fmla="*/ 2147483646 w 91"/>
              <a:gd name="T7" fmla="*/ 2147483646 h 530"/>
              <a:gd name="T8" fmla="*/ 2147483646 w 91"/>
              <a:gd name="T9" fmla="*/ 2147483646 h 530"/>
              <a:gd name="T10" fmla="*/ 2147483646 w 91"/>
              <a:gd name="T11" fmla="*/ 2147483646 h 530"/>
              <a:gd name="T12" fmla="*/ 2147483646 w 91"/>
              <a:gd name="T13" fmla="*/ 2147483646 h 530"/>
              <a:gd name="T14" fmla="*/ 2147483646 w 91"/>
              <a:gd name="T15" fmla="*/ 2147483646 h 530"/>
              <a:gd name="T16" fmla="*/ 2147483646 w 91"/>
              <a:gd name="T17" fmla="*/ 2147483646 h 530"/>
              <a:gd name="T18" fmla="*/ 2147483646 w 91"/>
              <a:gd name="T19" fmla="*/ 2147483646 h 530"/>
              <a:gd name="T20" fmla="*/ 2147483646 w 91"/>
              <a:gd name="T21" fmla="*/ 2147483646 h 530"/>
              <a:gd name="T22" fmla="*/ 2147483646 w 91"/>
              <a:gd name="T23" fmla="*/ 2147483646 h 530"/>
              <a:gd name="T24" fmla="*/ 2147483646 w 91"/>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Freeform 46">
            <a:extLst>
              <a:ext uri="{FF2B5EF4-FFF2-40B4-BE49-F238E27FC236}">
                <a16:creationId xmlns:a16="http://schemas.microsoft.com/office/drawing/2014/main" id="{AF2F1E64-9767-4671-B204-B2AAAE387779}"/>
              </a:ext>
            </a:extLst>
          </p:cNvPr>
          <p:cNvSpPr>
            <a:spLocks/>
          </p:cNvSpPr>
          <p:nvPr/>
        </p:nvSpPr>
        <p:spPr bwMode="auto">
          <a:xfrm>
            <a:off x="2251075" y="3829050"/>
            <a:ext cx="60325" cy="460375"/>
          </a:xfrm>
          <a:custGeom>
            <a:avLst/>
            <a:gdLst>
              <a:gd name="T0" fmla="*/ 0 w 38"/>
              <a:gd name="T1" fmla="*/ 2147483646 h 290"/>
              <a:gd name="T2" fmla="*/ 2147483646 w 38"/>
              <a:gd name="T3" fmla="*/ 2147483646 h 290"/>
              <a:gd name="T4" fmla="*/ 2147483646 w 38"/>
              <a:gd name="T5" fmla="*/ 2147483646 h 290"/>
              <a:gd name="T6" fmla="*/ 2147483646 w 38"/>
              <a:gd name="T7" fmla="*/ 2147483646 h 290"/>
              <a:gd name="T8" fmla="*/ 2147483646 w 38"/>
              <a:gd name="T9" fmla="*/ 2147483646 h 290"/>
              <a:gd name="T10" fmla="*/ 2147483646 w 38"/>
              <a:gd name="T11" fmla="*/ 2147483646 h 290"/>
              <a:gd name="T12" fmla="*/ 2147483646 w 38"/>
              <a:gd name="T13" fmla="*/ 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9" name="Freeform 47">
            <a:extLst>
              <a:ext uri="{FF2B5EF4-FFF2-40B4-BE49-F238E27FC236}">
                <a16:creationId xmlns:a16="http://schemas.microsoft.com/office/drawing/2014/main" id="{AEF37E7B-1B2F-42E2-ABC6-43A7CBBBDB84}"/>
              </a:ext>
            </a:extLst>
          </p:cNvPr>
          <p:cNvSpPr>
            <a:spLocks/>
          </p:cNvSpPr>
          <p:nvPr/>
        </p:nvSpPr>
        <p:spPr bwMode="auto">
          <a:xfrm>
            <a:off x="2312988" y="3833813"/>
            <a:ext cx="138112" cy="842962"/>
          </a:xfrm>
          <a:custGeom>
            <a:avLst/>
            <a:gdLst>
              <a:gd name="T0" fmla="*/ 0 w 87"/>
              <a:gd name="T1" fmla="*/ 0 h 709"/>
              <a:gd name="T2" fmla="*/ 2147483646 w 87"/>
              <a:gd name="T3" fmla="*/ 2147483646 h 709"/>
              <a:gd name="T4" fmla="*/ 2147483646 w 87"/>
              <a:gd name="T5" fmla="*/ 2147483646 h 709"/>
              <a:gd name="T6" fmla="*/ 2147483646 w 87"/>
              <a:gd name="T7" fmla="*/ 2147483646 h 709"/>
              <a:gd name="T8" fmla="*/ 2147483646 w 87"/>
              <a:gd name="T9" fmla="*/ 2147483646 h 709"/>
              <a:gd name="T10" fmla="*/ 2147483646 w 87"/>
              <a:gd name="T11" fmla="*/ 2147483646 h 709"/>
              <a:gd name="T12" fmla="*/ 2147483646 w 87"/>
              <a:gd name="T13" fmla="*/ 2147483646 h 709"/>
              <a:gd name="T14" fmla="*/ 2147483646 w 87"/>
              <a:gd name="T15" fmla="*/ 2147483646 h 709"/>
              <a:gd name="T16" fmla="*/ 2147483646 w 87"/>
              <a:gd name="T17" fmla="*/ 2147483646 h 709"/>
              <a:gd name="T18" fmla="*/ 2147483646 w 87"/>
              <a:gd name="T19" fmla="*/ 2147483646 h 709"/>
              <a:gd name="T20" fmla="*/ 2147483646 w 87"/>
              <a:gd name="T21" fmla="*/ 2147483646 h 709"/>
              <a:gd name="T22" fmla="*/ 2147483646 w 87"/>
              <a:gd name="T23" fmla="*/ 2147483646 h 709"/>
              <a:gd name="T24" fmla="*/ 2147483646 w 87"/>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10" name="Group 48">
            <a:extLst>
              <a:ext uri="{FF2B5EF4-FFF2-40B4-BE49-F238E27FC236}">
                <a16:creationId xmlns:a16="http://schemas.microsoft.com/office/drawing/2014/main" id="{C78F3174-EA82-4A53-BF79-216B20FDF800}"/>
              </a:ext>
            </a:extLst>
          </p:cNvPr>
          <p:cNvGrpSpPr>
            <a:grpSpLocks/>
          </p:cNvGrpSpPr>
          <p:nvPr/>
        </p:nvGrpSpPr>
        <p:grpSpPr bwMode="auto">
          <a:xfrm>
            <a:off x="2451100" y="3829050"/>
            <a:ext cx="188913" cy="847725"/>
            <a:chOff x="1557" y="2272"/>
            <a:chExt cx="119" cy="713"/>
          </a:xfrm>
        </p:grpSpPr>
        <p:sp>
          <p:nvSpPr>
            <p:cNvPr id="54429" name="Freeform 49">
              <a:extLst>
                <a:ext uri="{FF2B5EF4-FFF2-40B4-BE49-F238E27FC236}">
                  <a16:creationId xmlns:a16="http://schemas.microsoft.com/office/drawing/2014/main" id="{248F66C7-E173-4F47-B261-B0EDDBB1EF88}"/>
                </a:ext>
              </a:extLst>
            </p:cNvPr>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0" name="Freeform 50">
              <a:extLst>
                <a:ext uri="{FF2B5EF4-FFF2-40B4-BE49-F238E27FC236}">
                  <a16:creationId xmlns:a16="http://schemas.microsoft.com/office/drawing/2014/main" id="{A1BF39D2-5D69-46A9-92EE-4F44D5FF1BE6}"/>
                </a:ext>
              </a:extLst>
            </p:cNvPr>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11" name="Freeform 51">
            <a:extLst>
              <a:ext uri="{FF2B5EF4-FFF2-40B4-BE49-F238E27FC236}">
                <a16:creationId xmlns:a16="http://schemas.microsoft.com/office/drawing/2014/main" id="{38D7853A-D0B3-41F3-924A-3AC035FF64B2}"/>
              </a:ext>
            </a:extLst>
          </p:cNvPr>
          <p:cNvSpPr>
            <a:spLocks/>
          </p:cNvSpPr>
          <p:nvPr/>
        </p:nvSpPr>
        <p:spPr bwMode="auto">
          <a:xfrm>
            <a:off x="2636838" y="3822700"/>
            <a:ext cx="55562" cy="466725"/>
          </a:xfrm>
          <a:custGeom>
            <a:avLst/>
            <a:gdLst>
              <a:gd name="T0" fmla="*/ 0 w 35"/>
              <a:gd name="T1" fmla="*/ 2147483646 h 294"/>
              <a:gd name="T2" fmla="*/ 2147483646 w 35"/>
              <a:gd name="T3" fmla="*/ 2147483646 h 294"/>
              <a:gd name="T4" fmla="*/ 2147483646 w 35"/>
              <a:gd name="T5" fmla="*/ 2147483646 h 294"/>
              <a:gd name="T6" fmla="*/ 2147483646 w 35"/>
              <a:gd name="T7" fmla="*/ 2147483646 h 294"/>
              <a:gd name="T8" fmla="*/ 2147483646 w 35"/>
              <a:gd name="T9" fmla="*/ 2147483646 h 294"/>
              <a:gd name="T10" fmla="*/ 2147483646 w 35"/>
              <a:gd name="T11" fmla="*/ 2147483646 h 294"/>
              <a:gd name="T12" fmla="*/ 2147483646 w 35"/>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2" name="Freeform 52">
            <a:extLst>
              <a:ext uri="{FF2B5EF4-FFF2-40B4-BE49-F238E27FC236}">
                <a16:creationId xmlns:a16="http://schemas.microsoft.com/office/drawing/2014/main" id="{540AA312-004F-4D77-81A5-3778E15F3DC3}"/>
              </a:ext>
            </a:extLst>
          </p:cNvPr>
          <p:cNvSpPr>
            <a:spLocks/>
          </p:cNvSpPr>
          <p:nvPr/>
        </p:nvSpPr>
        <p:spPr bwMode="auto">
          <a:xfrm>
            <a:off x="2693988" y="3827463"/>
            <a:ext cx="134937" cy="842962"/>
          </a:xfrm>
          <a:custGeom>
            <a:avLst/>
            <a:gdLst>
              <a:gd name="T0" fmla="*/ 0 w 85"/>
              <a:gd name="T1" fmla="*/ 0 h 709"/>
              <a:gd name="T2" fmla="*/ 2147483646 w 85"/>
              <a:gd name="T3" fmla="*/ 2147483646 h 709"/>
              <a:gd name="T4" fmla="*/ 2147483646 w 85"/>
              <a:gd name="T5" fmla="*/ 2147483646 h 709"/>
              <a:gd name="T6" fmla="*/ 2147483646 w 85"/>
              <a:gd name="T7" fmla="*/ 2147483646 h 709"/>
              <a:gd name="T8" fmla="*/ 2147483646 w 85"/>
              <a:gd name="T9" fmla="*/ 2147483646 h 709"/>
              <a:gd name="T10" fmla="*/ 2147483646 w 85"/>
              <a:gd name="T11" fmla="*/ 2147483646 h 709"/>
              <a:gd name="T12" fmla="*/ 2147483646 w 85"/>
              <a:gd name="T13" fmla="*/ 2147483646 h 709"/>
              <a:gd name="T14" fmla="*/ 2147483646 w 85"/>
              <a:gd name="T15" fmla="*/ 2147483646 h 709"/>
              <a:gd name="T16" fmla="*/ 2147483646 w 85"/>
              <a:gd name="T17" fmla="*/ 2147483646 h 709"/>
              <a:gd name="T18" fmla="*/ 2147483646 w 85"/>
              <a:gd name="T19" fmla="*/ 2147483646 h 709"/>
              <a:gd name="T20" fmla="*/ 2147483646 w 85"/>
              <a:gd name="T21" fmla="*/ 2147483646 h 709"/>
              <a:gd name="T22" fmla="*/ 2147483646 w 85"/>
              <a:gd name="T23" fmla="*/ 2147483646 h 709"/>
              <a:gd name="T24" fmla="*/ 2147483646 w 85"/>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3" name="Freeform 53">
            <a:extLst>
              <a:ext uri="{FF2B5EF4-FFF2-40B4-BE49-F238E27FC236}">
                <a16:creationId xmlns:a16="http://schemas.microsoft.com/office/drawing/2014/main" id="{12EDBF62-1666-4078-9C73-B329E20212F6}"/>
              </a:ext>
            </a:extLst>
          </p:cNvPr>
          <p:cNvSpPr>
            <a:spLocks/>
          </p:cNvSpPr>
          <p:nvPr/>
        </p:nvSpPr>
        <p:spPr bwMode="auto">
          <a:xfrm>
            <a:off x="2827338" y="3822700"/>
            <a:ext cx="55562" cy="442913"/>
          </a:xfrm>
          <a:custGeom>
            <a:avLst/>
            <a:gdLst>
              <a:gd name="T0" fmla="*/ 0 w 35"/>
              <a:gd name="T1" fmla="*/ 2147483646 h 279"/>
              <a:gd name="T2" fmla="*/ 2147483646 w 35"/>
              <a:gd name="T3" fmla="*/ 2147483646 h 279"/>
              <a:gd name="T4" fmla="*/ 2147483646 w 35"/>
              <a:gd name="T5" fmla="*/ 2147483646 h 279"/>
              <a:gd name="T6" fmla="*/ 2147483646 w 35"/>
              <a:gd name="T7" fmla="*/ 2147483646 h 279"/>
              <a:gd name="T8" fmla="*/ 2147483646 w 35"/>
              <a:gd name="T9" fmla="*/ 2147483646 h 279"/>
              <a:gd name="T10" fmla="*/ 2147483646 w 35"/>
              <a:gd name="T11" fmla="*/ 2147483646 h 279"/>
              <a:gd name="T12" fmla="*/ 2147483646 w 35"/>
              <a:gd name="T13" fmla="*/ 0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4" name="Freeform 54">
            <a:extLst>
              <a:ext uri="{FF2B5EF4-FFF2-40B4-BE49-F238E27FC236}">
                <a16:creationId xmlns:a16="http://schemas.microsoft.com/office/drawing/2014/main" id="{6E3120A2-6349-44D6-9A8A-6768CF379AFC}"/>
              </a:ext>
            </a:extLst>
          </p:cNvPr>
          <p:cNvSpPr>
            <a:spLocks/>
          </p:cNvSpPr>
          <p:nvPr/>
        </p:nvSpPr>
        <p:spPr bwMode="auto">
          <a:xfrm>
            <a:off x="2884488" y="3827463"/>
            <a:ext cx="152400" cy="841375"/>
          </a:xfrm>
          <a:custGeom>
            <a:avLst/>
            <a:gdLst>
              <a:gd name="T0" fmla="*/ 0 w 96"/>
              <a:gd name="T1" fmla="*/ 0 h 530"/>
              <a:gd name="T2" fmla="*/ 2147483646 w 96"/>
              <a:gd name="T3" fmla="*/ 2147483646 h 530"/>
              <a:gd name="T4" fmla="*/ 2147483646 w 96"/>
              <a:gd name="T5" fmla="*/ 2147483646 h 530"/>
              <a:gd name="T6" fmla="*/ 2147483646 w 96"/>
              <a:gd name="T7" fmla="*/ 2147483646 h 530"/>
              <a:gd name="T8" fmla="*/ 2147483646 w 96"/>
              <a:gd name="T9" fmla="*/ 2147483646 h 530"/>
              <a:gd name="T10" fmla="*/ 2147483646 w 96"/>
              <a:gd name="T11" fmla="*/ 2147483646 h 530"/>
              <a:gd name="T12" fmla="*/ 2147483646 w 96"/>
              <a:gd name="T13" fmla="*/ 2147483646 h 530"/>
              <a:gd name="T14" fmla="*/ 2147483646 w 96"/>
              <a:gd name="T15" fmla="*/ 2147483646 h 530"/>
              <a:gd name="T16" fmla="*/ 2147483646 w 96"/>
              <a:gd name="T17" fmla="*/ 2147483646 h 530"/>
              <a:gd name="T18" fmla="*/ 2147483646 w 96"/>
              <a:gd name="T19" fmla="*/ 2147483646 h 530"/>
              <a:gd name="T20" fmla="*/ 2147483646 w 96"/>
              <a:gd name="T21" fmla="*/ 2147483646 h 530"/>
              <a:gd name="T22" fmla="*/ 2147483646 w 96"/>
              <a:gd name="T23" fmla="*/ 2147483646 h 530"/>
              <a:gd name="T24" fmla="*/ 2147483646 w 9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5" name="Freeform 55">
            <a:extLst>
              <a:ext uri="{FF2B5EF4-FFF2-40B4-BE49-F238E27FC236}">
                <a16:creationId xmlns:a16="http://schemas.microsoft.com/office/drawing/2014/main" id="{1331E4A7-71C9-4D10-9088-4985E952159A}"/>
              </a:ext>
            </a:extLst>
          </p:cNvPr>
          <p:cNvSpPr>
            <a:spLocks/>
          </p:cNvSpPr>
          <p:nvPr/>
        </p:nvSpPr>
        <p:spPr bwMode="auto">
          <a:xfrm>
            <a:off x="6069013" y="3832225"/>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6" name="Freeform 56">
            <a:extLst>
              <a:ext uri="{FF2B5EF4-FFF2-40B4-BE49-F238E27FC236}">
                <a16:creationId xmlns:a16="http://schemas.microsoft.com/office/drawing/2014/main" id="{A71672CB-C6BE-47FB-9A7B-F2044FFA616D}"/>
              </a:ext>
            </a:extLst>
          </p:cNvPr>
          <p:cNvSpPr>
            <a:spLocks/>
          </p:cNvSpPr>
          <p:nvPr/>
        </p:nvSpPr>
        <p:spPr bwMode="auto">
          <a:xfrm>
            <a:off x="6121400" y="3836988"/>
            <a:ext cx="134938"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7" name="Freeform 57">
            <a:extLst>
              <a:ext uri="{FF2B5EF4-FFF2-40B4-BE49-F238E27FC236}">
                <a16:creationId xmlns:a16="http://schemas.microsoft.com/office/drawing/2014/main" id="{2EFFE3D9-3C92-4B04-8156-0C885D7F0F22}"/>
              </a:ext>
            </a:extLst>
          </p:cNvPr>
          <p:cNvSpPr>
            <a:spLocks/>
          </p:cNvSpPr>
          <p:nvPr/>
        </p:nvSpPr>
        <p:spPr bwMode="auto">
          <a:xfrm>
            <a:off x="6257925"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8" name="Freeform 58">
            <a:extLst>
              <a:ext uri="{FF2B5EF4-FFF2-40B4-BE49-F238E27FC236}">
                <a16:creationId xmlns:a16="http://schemas.microsoft.com/office/drawing/2014/main" id="{7FB41489-7AD6-4E1B-8226-BF2B93DC49A2}"/>
              </a:ext>
            </a:extLst>
          </p:cNvPr>
          <p:cNvSpPr>
            <a:spLocks/>
          </p:cNvSpPr>
          <p:nvPr/>
        </p:nvSpPr>
        <p:spPr bwMode="auto">
          <a:xfrm>
            <a:off x="6308725" y="3836988"/>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9" name="Freeform 59">
            <a:extLst>
              <a:ext uri="{FF2B5EF4-FFF2-40B4-BE49-F238E27FC236}">
                <a16:creationId xmlns:a16="http://schemas.microsoft.com/office/drawing/2014/main" id="{2B516150-2E8B-4F2A-8319-FFAF78F56A7B}"/>
              </a:ext>
            </a:extLst>
          </p:cNvPr>
          <p:cNvSpPr>
            <a:spLocks/>
          </p:cNvSpPr>
          <p:nvPr/>
        </p:nvSpPr>
        <p:spPr bwMode="auto">
          <a:xfrm>
            <a:off x="6443663" y="3825875"/>
            <a:ext cx="53975" cy="431800"/>
          </a:xfrm>
          <a:custGeom>
            <a:avLst/>
            <a:gdLst>
              <a:gd name="T0" fmla="*/ 0 w 34"/>
              <a:gd name="T1" fmla="*/ 2147483646 h 363"/>
              <a:gd name="T2" fmla="*/ 2147483646 w 34"/>
              <a:gd name="T3" fmla="*/ 2147483646 h 363"/>
              <a:gd name="T4" fmla="*/ 2147483646 w 34"/>
              <a:gd name="T5" fmla="*/ 2147483646 h 363"/>
              <a:gd name="T6" fmla="*/ 2147483646 w 34"/>
              <a:gd name="T7" fmla="*/ 2147483646 h 363"/>
              <a:gd name="T8" fmla="*/ 2147483646 w 34"/>
              <a:gd name="T9" fmla="*/ 2147483646 h 363"/>
              <a:gd name="T10" fmla="*/ 2147483646 w 34"/>
              <a:gd name="T11" fmla="*/ 2147483646 h 363"/>
              <a:gd name="T12" fmla="*/ 2147483646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0" name="Freeform 60">
            <a:extLst>
              <a:ext uri="{FF2B5EF4-FFF2-40B4-BE49-F238E27FC236}">
                <a16:creationId xmlns:a16="http://schemas.microsoft.com/office/drawing/2014/main" id="{B6AF7555-C54E-42F7-9DBC-B2ED6C9F7E1C}"/>
              </a:ext>
            </a:extLst>
          </p:cNvPr>
          <p:cNvSpPr>
            <a:spLocks/>
          </p:cNvSpPr>
          <p:nvPr/>
        </p:nvSpPr>
        <p:spPr bwMode="auto">
          <a:xfrm>
            <a:off x="6497638" y="3830638"/>
            <a:ext cx="134937"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1" name="Group 61">
            <a:extLst>
              <a:ext uri="{FF2B5EF4-FFF2-40B4-BE49-F238E27FC236}">
                <a16:creationId xmlns:a16="http://schemas.microsoft.com/office/drawing/2014/main" id="{6C259EBB-4D51-43BD-9E40-6CCD39596B20}"/>
              </a:ext>
            </a:extLst>
          </p:cNvPr>
          <p:cNvGrpSpPr>
            <a:grpSpLocks/>
          </p:cNvGrpSpPr>
          <p:nvPr/>
        </p:nvGrpSpPr>
        <p:grpSpPr bwMode="auto">
          <a:xfrm>
            <a:off x="6630988" y="3825875"/>
            <a:ext cx="188912" cy="847725"/>
            <a:chOff x="4190" y="2269"/>
            <a:chExt cx="119" cy="713"/>
          </a:xfrm>
        </p:grpSpPr>
        <p:sp>
          <p:nvSpPr>
            <p:cNvPr id="54427" name="Freeform 62">
              <a:extLst>
                <a:ext uri="{FF2B5EF4-FFF2-40B4-BE49-F238E27FC236}">
                  <a16:creationId xmlns:a16="http://schemas.microsoft.com/office/drawing/2014/main" id="{869C6096-3666-47D1-88DF-F03C237ED506}"/>
                </a:ext>
              </a:extLst>
            </p:cNvPr>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8" name="Freeform 63">
              <a:extLst>
                <a:ext uri="{FF2B5EF4-FFF2-40B4-BE49-F238E27FC236}">
                  <a16:creationId xmlns:a16="http://schemas.microsoft.com/office/drawing/2014/main" id="{2DD534E3-3C11-44A5-9B3C-D1D96BA40AB3}"/>
                </a:ext>
              </a:extLst>
            </p:cNvPr>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22" name="Freeform 64">
            <a:extLst>
              <a:ext uri="{FF2B5EF4-FFF2-40B4-BE49-F238E27FC236}">
                <a16:creationId xmlns:a16="http://schemas.microsoft.com/office/drawing/2014/main" id="{46DAB825-81E8-4FA7-923B-DD6E237071D7}"/>
              </a:ext>
            </a:extLst>
          </p:cNvPr>
          <p:cNvSpPr>
            <a:spLocks/>
          </p:cNvSpPr>
          <p:nvPr/>
        </p:nvSpPr>
        <p:spPr bwMode="auto">
          <a:xfrm>
            <a:off x="5314950" y="3832225"/>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3" name="Freeform 65">
            <a:extLst>
              <a:ext uri="{FF2B5EF4-FFF2-40B4-BE49-F238E27FC236}">
                <a16:creationId xmlns:a16="http://schemas.microsoft.com/office/drawing/2014/main" id="{B19910CE-F5D1-46F6-9F2B-993CDDB30C35}"/>
              </a:ext>
            </a:extLst>
          </p:cNvPr>
          <p:cNvSpPr>
            <a:spLocks/>
          </p:cNvSpPr>
          <p:nvPr/>
        </p:nvSpPr>
        <p:spPr bwMode="auto">
          <a:xfrm>
            <a:off x="5367338" y="3836988"/>
            <a:ext cx="141287" cy="841375"/>
          </a:xfrm>
          <a:custGeom>
            <a:avLst/>
            <a:gdLst>
              <a:gd name="T0" fmla="*/ 0 w 89"/>
              <a:gd name="T1" fmla="*/ 0 h 530"/>
              <a:gd name="T2" fmla="*/ 2147483646 w 89"/>
              <a:gd name="T3" fmla="*/ 2147483646 h 530"/>
              <a:gd name="T4" fmla="*/ 2147483646 w 89"/>
              <a:gd name="T5" fmla="*/ 2147483646 h 530"/>
              <a:gd name="T6" fmla="*/ 2147483646 w 89"/>
              <a:gd name="T7" fmla="*/ 2147483646 h 530"/>
              <a:gd name="T8" fmla="*/ 2147483646 w 89"/>
              <a:gd name="T9" fmla="*/ 2147483646 h 530"/>
              <a:gd name="T10" fmla="*/ 2147483646 w 89"/>
              <a:gd name="T11" fmla="*/ 2147483646 h 530"/>
              <a:gd name="T12" fmla="*/ 2147483646 w 89"/>
              <a:gd name="T13" fmla="*/ 2147483646 h 530"/>
              <a:gd name="T14" fmla="*/ 2147483646 w 89"/>
              <a:gd name="T15" fmla="*/ 2147483646 h 530"/>
              <a:gd name="T16" fmla="*/ 2147483646 w 89"/>
              <a:gd name="T17" fmla="*/ 2147483646 h 530"/>
              <a:gd name="T18" fmla="*/ 2147483646 w 89"/>
              <a:gd name="T19" fmla="*/ 2147483646 h 530"/>
              <a:gd name="T20" fmla="*/ 2147483646 w 89"/>
              <a:gd name="T21" fmla="*/ 2147483646 h 530"/>
              <a:gd name="T22" fmla="*/ 2147483646 w 89"/>
              <a:gd name="T23" fmla="*/ 2147483646 h 530"/>
              <a:gd name="T24" fmla="*/ 2147483646 w 89"/>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4" name="Freeform 66">
            <a:extLst>
              <a:ext uri="{FF2B5EF4-FFF2-40B4-BE49-F238E27FC236}">
                <a16:creationId xmlns:a16="http://schemas.microsoft.com/office/drawing/2014/main" id="{4DAA9002-4FB2-4E5A-8B47-6AB4AA1BAF7F}"/>
              </a:ext>
            </a:extLst>
          </p:cNvPr>
          <p:cNvSpPr>
            <a:spLocks/>
          </p:cNvSpPr>
          <p:nvPr/>
        </p:nvSpPr>
        <p:spPr bwMode="auto">
          <a:xfrm>
            <a:off x="5503863"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5" name="Freeform 67">
            <a:extLst>
              <a:ext uri="{FF2B5EF4-FFF2-40B4-BE49-F238E27FC236}">
                <a16:creationId xmlns:a16="http://schemas.microsoft.com/office/drawing/2014/main" id="{3FEF589F-B8B5-48D8-A862-028204901D08}"/>
              </a:ext>
            </a:extLst>
          </p:cNvPr>
          <p:cNvSpPr>
            <a:spLocks/>
          </p:cNvSpPr>
          <p:nvPr/>
        </p:nvSpPr>
        <p:spPr bwMode="auto">
          <a:xfrm>
            <a:off x="5554663" y="3836988"/>
            <a:ext cx="134937"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6" name="Freeform 68">
            <a:extLst>
              <a:ext uri="{FF2B5EF4-FFF2-40B4-BE49-F238E27FC236}">
                <a16:creationId xmlns:a16="http://schemas.microsoft.com/office/drawing/2014/main" id="{EFCFCA3C-41E1-45F7-9D1F-8CE617A32C09}"/>
              </a:ext>
            </a:extLst>
          </p:cNvPr>
          <p:cNvSpPr>
            <a:spLocks/>
          </p:cNvSpPr>
          <p:nvPr/>
        </p:nvSpPr>
        <p:spPr bwMode="auto">
          <a:xfrm>
            <a:off x="5689600" y="3825875"/>
            <a:ext cx="53975" cy="431800"/>
          </a:xfrm>
          <a:custGeom>
            <a:avLst/>
            <a:gdLst>
              <a:gd name="T0" fmla="*/ 0 w 34"/>
              <a:gd name="T1" fmla="*/ 2147483646 h 363"/>
              <a:gd name="T2" fmla="*/ 2147483646 w 34"/>
              <a:gd name="T3" fmla="*/ 2147483646 h 363"/>
              <a:gd name="T4" fmla="*/ 2147483646 w 34"/>
              <a:gd name="T5" fmla="*/ 2147483646 h 363"/>
              <a:gd name="T6" fmla="*/ 2147483646 w 34"/>
              <a:gd name="T7" fmla="*/ 2147483646 h 363"/>
              <a:gd name="T8" fmla="*/ 2147483646 w 34"/>
              <a:gd name="T9" fmla="*/ 2147483646 h 363"/>
              <a:gd name="T10" fmla="*/ 2147483646 w 34"/>
              <a:gd name="T11" fmla="*/ 2147483646 h 363"/>
              <a:gd name="T12" fmla="*/ 2147483646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7" name="Freeform 69">
            <a:extLst>
              <a:ext uri="{FF2B5EF4-FFF2-40B4-BE49-F238E27FC236}">
                <a16:creationId xmlns:a16="http://schemas.microsoft.com/office/drawing/2014/main" id="{2C7CD149-34E9-4C19-B7A6-776248E4D175}"/>
              </a:ext>
            </a:extLst>
          </p:cNvPr>
          <p:cNvSpPr>
            <a:spLocks/>
          </p:cNvSpPr>
          <p:nvPr/>
        </p:nvSpPr>
        <p:spPr bwMode="auto">
          <a:xfrm>
            <a:off x="5743575" y="3830638"/>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8" name="Group 70">
            <a:extLst>
              <a:ext uri="{FF2B5EF4-FFF2-40B4-BE49-F238E27FC236}">
                <a16:creationId xmlns:a16="http://schemas.microsoft.com/office/drawing/2014/main" id="{F0E8541E-B338-40C7-AC80-92A3459FC87D}"/>
              </a:ext>
            </a:extLst>
          </p:cNvPr>
          <p:cNvGrpSpPr>
            <a:grpSpLocks/>
          </p:cNvGrpSpPr>
          <p:nvPr/>
        </p:nvGrpSpPr>
        <p:grpSpPr bwMode="auto">
          <a:xfrm>
            <a:off x="5876925" y="3825875"/>
            <a:ext cx="188913" cy="847725"/>
            <a:chOff x="3715" y="2269"/>
            <a:chExt cx="119" cy="713"/>
          </a:xfrm>
        </p:grpSpPr>
        <p:sp>
          <p:nvSpPr>
            <p:cNvPr id="54425" name="Freeform 71">
              <a:extLst>
                <a:ext uri="{FF2B5EF4-FFF2-40B4-BE49-F238E27FC236}">
                  <a16:creationId xmlns:a16="http://schemas.microsoft.com/office/drawing/2014/main" id="{700991E7-EC72-49E4-BF6F-59C22480B7D6}"/>
                </a:ext>
              </a:extLst>
            </p:cNvPr>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6" name="Freeform 72">
              <a:extLst>
                <a:ext uri="{FF2B5EF4-FFF2-40B4-BE49-F238E27FC236}">
                  <a16:creationId xmlns:a16="http://schemas.microsoft.com/office/drawing/2014/main" id="{D7410662-545C-431E-A203-80B3B95A0561}"/>
                </a:ext>
              </a:extLst>
            </p:cNvPr>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29" name="Freeform 73">
            <a:extLst>
              <a:ext uri="{FF2B5EF4-FFF2-40B4-BE49-F238E27FC236}">
                <a16:creationId xmlns:a16="http://schemas.microsoft.com/office/drawing/2014/main" id="{D5553FDE-2B33-4E13-8796-B167F7BDD92A}"/>
              </a:ext>
            </a:extLst>
          </p:cNvPr>
          <p:cNvSpPr>
            <a:spLocks/>
          </p:cNvSpPr>
          <p:nvPr/>
        </p:nvSpPr>
        <p:spPr bwMode="auto">
          <a:xfrm>
            <a:off x="4546600" y="3832225"/>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0" name="Freeform 74">
            <a:extLst>
              <a:ext uri="{FF2B5EF4-FFF2-40B4-BE49-F238E27FC236}">
                <a16:creationId xmlns:a16="http://schemas.microsoft.com/office/drawing/2014/main" id="{15DE49CD-12EC-4717-9D47-0D3C9E61915E}"/>
              </a:ext>
            </a:extLst>
          </p:cNvPr>
          <p:cNvSpPr>
            <a:spLocks/>
          </p:cNvSpPr>
          <p:nvPr/>
        </p:nvSpPr>
        <p:spPr bwMode="auto">
          <a:xfrm>
            <a:off x="4598988" y="3836988"/>
            <a:ext cx="138112"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1" name="Freeform 75">
            <a:extLst>
              <a:ext uri="{FF2B5EF4-FFF2-40B4-BE49-F238E27FC236}">
                <a16:creationId xmlns:a16="http://schemas.microsoft.com/office/drawing/2014/main" id="{BCB61EC2-CFB4-4BBD-AAAA-87C42DF1200A}"/>
              </a:ext>
            </a:extLst>
          </p:cNvPr>
          <p:cNvSpPr>
            <a:spLocks/>
          </p:cNvSpPr>
          <p:nvPr/>
        </p:nvSpPr>
        <p:spPr bwMode="auto">
          <a:xfrm>
            <a:off x="4735513"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2" name="Freeform 76">
            <a:extLst>
              <a:ext uri="{FF2B5EF4-FFF2-40B4-BE49-F238E27FC236}">
                <a16:creationId xmlns:a16="http://schemas.microsoft.com/office/drawing/2014/main" id="{73978718-05F8-4FC2-80DB-6E82F035C7A7}"/>
              </a:ext>
            </a:extLst>
          </p:cNvPr>
          <p:cNvSpPr>
            <a:spLocks/>
          </p:cNvSpPr>
          <p:nvPr/>
        </p:nvSpPr>
        <p:spPr bwMode="auto">
          <a:xfrm>
            <a:off x="4786313" y="3836988"/>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3" name="Freeform 77">
            <a:extLst>
              <a:ext uri="{FF2B5EF4-FFF2-40B4-BE49-F238E27FC236}">
                <a16:creationId xmlns:a16="http://schemas.microsoft.com/office/drawing/2014/main" id="{236568DF-7ADA-47C1-8016-87218061BFF3}"/>
              </a:ext>
            </a:extLst>
          </p:cNvPr>
          <p:cNvSpPr>
            <a:spLocks/>
          </p:cNvSpPr>
          <p:nvPr/>
        </p:nvSpPr>
        <p:spPr bwMode="auto">
          <a:xfrm>
            <a:off x="4922838" y="3825875"/>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4" name="Freeform 78">
            <a:extLst>
              <a:ext uri="{FF2B5EF4-FFF2-40B4-BE49-F238E27FC236}">
                <a16:creationId xmlns:a16="http://schemas.microsoft.com/office/drawing/2014/main" id="{46B647D7-C753-4E6B-A1B4-D4622A054F0E}"/>
              </a:ext>
            </a:extLst>
          </p:cNvPr>
          <p:cNvSpPr>
            <a:spLocks/>
          </p:cNvSpPr>
          <p:nvPr/>
        </p:nvSpPr>
        <p:spPr bwMode="auto">
          <a:xfrm>
            <a:off x="4975225" y="3830638"/>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5" name="Freeform 79">
            <a:extLst>
              <a:ext uri="{FF2B5EF4-FFF2-40B4-BE49-F238E27FC236}">
                <a16:creationId xmlns:a16="http://schemas.microsoft.com/office/drawing/2014/main" id="{C4240889-31FF-4A13-A1D8-7090572A387E}"/>
              </a:ext>
            </a:extLst>
          </p:cNvPr>
          <p:cNvSpPr>
            <a:spLocks/>
          </p:cNvSpPr>
          <p:nvPr/>
        </p:nvSpPr>
        <p:spPr bwMode="auto">
          <a:xfrm>
            <a:off x="5108575" y="3825875"/>
            <a:ext cx="55563"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6" name="Freeform 80">
            <a:extLst>
              <a:ext uri="{FF2B5EF4-FFF2-40B4-BE49-F238E27FC236}">
                <a16:creationId xmlns:a16="http://schemas.microsoft.com/office/drawing/2014/main" id="{56A22344-8B4D-44BC-B67F-D548CD35411B}"/>
              </a:ext>
            </a:extLst>
          </p:cNvPr>
          <p:cNvSpPr>
            <a:spLocks/>
          </p:cNvSpPr>
          <p:nvPr/>
        </p:nvSpPr>
        <p:spPr bwMode="auto">
          <a:xfrm>
            <a:off x="5164138" y="3830638"/>
            <a:ext cx="149225" cy="841375"/>
          </a:xfrm>
          <a:custGeom>
            <a:avLst/>
            <a:gdLst>
              <a:gd name="T0" fmla="*/ 0 w 94"/>
              <a:gd name="T1" fmla="*/ 0 h 530"/>
              <a:gd name="T2" fmla="*/ 2147483646 w 94"/>
              <a:gd name="T3" fmla="*/ 2147483646 h 530"/>
              <a:gd name="T4" fmla="*/ 2147483646 w 94"/>
              <a:gd name="T5" fmla="*/ 2147483646 h 530"/>
              <a:gd name="T6" fmla="*/ 2147483646 w 94"/>
              <a:gd name="T7" fmla="*/ 2147483646 h 530"/>
              <a:gd name="T8" fmla="*/ 2147483646 w 94"/>
              <a:gd name="T9" fmla="*/ 2147483646 h 530"/>
              <a:gd name="T10" fmla="*/ 2147483646 w 94"/>
              <a:gd name="T11" fmla="*/ 2147483646 h 530"/>
              <a:gd name="T12" fmla="*/ 2147483646 w 94"/>
              <a:gd name="T13" fmla="*/ 2147483646 h 530"/>
              <a:gd name="T14" fmla="*/ 2147483646 w 94"/>
              <a:gd name="T15" fmla="*/ 2147483646 h 530"/>
              <a:gd name="T16" fmla="*/ 2147483646 w 94"/>
              <a:gd name="T17" fmla="*/ 2147483646 h 530"/>
              <a:gd name="T18" fmla="*/ 2147483646 w 94"/>
              <a:gd name="T19" fmla="*/ 2147483646 h 530"/>
              <a:gd name="T20" fmla="*/ 2147483646 w 94"/>
              <a:gd name="T21" fmla="*/ 2147483646 h 530"/>
              <a:gd name="T22" fmla="*/ 2147483646 w 94"/>
              <a:gd name="T23" fmla="*/ 2147483646 h 530"/>
              <a:gd name="T24" fmla="*/ 2147483646 w 9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37" name="Group 81">
            <a:extLst>
              <a:ext uri="{FF2B5EF4-FFF2-40B4-BE49-F238E27FC236}">
                <a16:creationId xmlns:a16="http://schemas.microsoft.com/office/drawing/2014/main" id="{7447CE65-655E-4BD9-861B-D977376EBF8E}"/>
              </a:ext>
            </a:extLst>
          </p:cNvPr>
          <p:cNvGrpSpPr>
            <a:grpSpLocks/>
          </p:cNvGrpSpPr>
          <p:nvPr/>
        </p:nvGrpSpPr>
        <p:grpSpPr bwMode="auto">
          <a:xfrm>
            <a:off x="1497013" y="3843338"/>
            <a:ext cx="755650" cy="844550"/>
            <a:chOff x="956" y="2283"/>
            <a:chExt cx="476" cy="711"/>
          </a:xfrm>
        </p:grpSpPr>
        <p:sp>
          <p:nvSpPr>
            <p:cNvPr id="54421" name="Freeform 82">
              <a:extLst>
                <a:ext uri="{FF2B5EF4-FFF2-40B4-BE49-F238E27FC236}">
                  <a16:creationId xmlns:a16="http://schemas.microsoft.com/office/drawing/2014/main" id="{6A9C56A2-9D69-4FC7-9814-4FE0B96A6403}"/>
                </a:ext>
              </a:extLst>
            </p:cNvPr>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2" name="Freeform 83">
              <a:extLst>
                <a:ext uri="{FF2B5EF4-FFF2-40B4-BE49-F238E27FC236}">
                  <a16:creationId xmlns:a16="http://schemas.microsoft.com/office/drawing/2014/main" id="{0FB2D330-FE92-4C14-BCB2-2EC8577224D9}"/>
                </a:ext>
              </a:extLst>
            </p:cNvPr>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3" name="Freeform 84">
              <a:extLst>
                <a:ext uri="{FF2B5EF4-FFF2-40B4-BE49-F238E27FC236}">
                  <a16:creationId xmlns:a16="http://schemas.microsoft.com/office/drawing/2014/main" id="{E213FB2D-AC57-4151-BECE-A7B51EBE57D1}"/>
                </a:ext>
              </a:extLst>
            </p:cNvPr>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4" name="Freeform 85">
              <a:extLst>
                <a:ext uri="{FF2B5EF4-FFF2-40B4-BE49-F238E27FC236}">
                  <a16:creationId xmlns:a16="http://schemas.microsoft.com/office/drawing/2014/main" id="{1B923F29-5FA7-4C01-8AF3-537DDBC825CC}"/>
                </a:ext>
              </a:extLst>
            </p:cNvPr>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8" name="Group 86">
            <a:extLst>
              <a:ext uri="{FF2B5EF4-FFF2-40B4-BE49-F238E27FC236}">
                <a16:creationId xmlns:a16="http://schemas.microsoft.com/office/drawing/2014/main" id="{B8C5376C-81DD-4A63-BE12-34B7F99F32AB}"/>
              </a:ext>
            </a:extLst>
          </p:cNvPr>
          <p:cNvGrpSpPr>
            <a:grpSpLocks/>
          </p:cNvGrpSpPr>
          <p:nvPr/>
        </p:nvGrpSpPr>
        <p:grpSpPr bwMode="auto">
          <a:xfrm>
            <a:off x="3041650" y="3829050"/>
            <a:ext cx="755650" cy="847725"/>
            <a:chOff x="1929" y="2272"/>
            <a:chExt cx="476" cy="713"/>
          </a:xfrm>
        </p:grpSpPr>
        <p:grpSp>
          <p:nvGrpSpPr>
            <p:cNvPr id="54415" name="Group 87">
              <a:extLst>
                <a:ext uri="{FF2B5EF4-FFF2-40B4-BE49-F238E27FC236}">
                  <a16:creationId xmlns:a16="http://schemas.microsoft.com/office/drawing/2014/main" id="{F2FD1014-00E3-4173-8A27-38998C8DB5D1}"/>
                </a:ext>
              </a:extLst>
            </p:cNvPr>
            <p:cNvGrpSpPr>
              <a:grpSpLocks/>
            </p:cNvGrpSpPr>
            <p:nvPr/>
          </p:nvGrpSpPr>
          <p:grpSpPr bwMode="auto">
            <a:xfrm>
              <a:off x="1929" y="2272"/>
              <a:ext cx="238" cy="713"/>
              <a:chOff x="1929" y="2272"/>
              <a:chExt cx="238" cy="713"/>
            </a:xfrm>
          </p:grpSpPr>
          <p:sp>
            <p:nvSpPr>
              <p:cNvPr id="54419" name="Freeform 88">
                <a:extLst>
                  <a:ext uri="{FF2B5EF4-FFF2-40B4-BE49-F238E27FC236}">
                    <a16:creationId xmlns:a16="http://schemas.microsoft.com/office/drawing/2014/main" id="{59591928-ADEE-4399-BEAC-04D426EEBA53}"/>
                  </a:ext>
                </a:extLst>
              </p:cNvPr>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0" name="Freeform 89">
                <a:extLst>
                  <a:ext uri="{FF2B5EF4-FFF2-40B4-BE49-F238E27FC236}">
                    <a16:creationId xmlns:a16="http://schemas.microsoft.com/office/drawing/2014/main" id="{8A8F2FEE-B77A-4313-8314-5F3CBE7AC15A}"/>
                  </a:ext>
                </a:extLst>
              </p:cNvPr>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16" name="Group 90">
              <a:extLst>
                <a:ext uri="{FF2B5EF4-FFF2-40B4-BE49-F238E27FC236}">
                  <a16:creationId xmlns:a16="http://schemas.microsoft.com/office/drawing/2014/main" id="{5DA4A8AB-D906-4A7A-ABB0-336B225B36D2}"/>
                </a:ext>
              </a:extLst>
            </p:cNvPr>
            <p:cNvGrpSpPr>
              <a:grpSpLocks/>
            </p:cNvGrpSpPr>
            <p:nvPr/>
          </p:nvGrpSpPr>
          <p:grpSpPr bwMode="auto">
            <a:xfrm>
              <a:off x="2169" y="2272"/>
              <a:ext cx="236" cy="713"/>
              <a:chOff x="2169" y="2272"/>
              <a:chExt cx="236" cy="713"/>
            </a:xfrm>
          </p:grpSpPr>
          <p:sp>
            <p:nvSpPr>
              <p:cNvPr id="54417" name="Freeform 91">
                <a:extLst>
                  <a:ext uri="{FF2B5EF4-FFF2-40B4-BE49-F238E27FC236}">
                    <a16:creationId xmlns:a16="http://schemas.microsoft.com/office/drawing/2014/main" id="{673011AC-223C-430D-B48D-2D9E4CAA8859}"/>
                  </a:ext>
                </a:extLst>
              </p:cNvPr>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8" name="Freeform 92">
                <a:extLst>
                  <a:ext uri="{FF2B5EF4-FFF2-40B4-BE49-F238E27FC236}">
                    <a16:creationId xmlns:a16="http://schemas.microsoft.com/office/drawing/2014/main" id="{663F369C-00F0-48EF-AD0E-6E0D33E50C86}"/>
                  </a:ext>
                </a:extLst>
              </p:cNvPr>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39" name="Freeform 93">
            <a:extLst>
              <a:ext uri="{FF2B5EF4-FFF2-40B4-BE49-F238E27FC236}">
                <a16:creationId xmlns:a16="http://schemas.microsoft.com/office/drawing/2014/main" id="{2888CD03-F33C-4583-86EF-F1F0A4EE3069}"/>
              </a:ext>
            </a:extLst>
          </p:cNvPr>
          <p:cNvSpPr>
            <a:spLocks/>
          </p:cNvSpPr>
          <p:nvPr/>
        </p:nvSpPr>
        <p:spPr bwMode="auto">
          <a:xfrm>
            <a:off x="3794125" y="3822700"/>
            <a:ext cx="107950" cy="466725"/>
          </a:xfrm>
          <a:custGeom>
            <a:avLst/>
            <a:gdLst>
              <a:gd name="T0" fmla="*/ 0 w 68"/>
              <a:gd name="T1" fmla="*/ 2147483646 h 294"/>
              <a:gd name="T2" fmla="*/ 2147483646 w 68"/>
              <a:gd name="T3" fmla="*/ 2147483646 h 294"/>
              <a:gd name="T4" fmla="*/ 2147483646 w 68"/>
              <a:gd name="T5" fmla="*/ 2147483646 h 294"/>
              <a:gd name="T6" fmla="*/ 2147483646 w 68"/>
              <a:gd name="T7" fmla="*/ 2147483646 h 294"/>
              <a:gd name="T8" fmla="*/ 2147483646 w 68"/>
              <a:gd name="T9" fmla="*/ 2147483646 h 294"/>
              <a:gd name="T10" fmla="*/ 2147483646 w 68"/>
              <a:gd name="T11" fmla="*/ 2147483646 h 294"/>
              <a:gd name="T12" fmla="*/ 2147483646 w 68"/>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0" name="Freeform 94">
            <a:extLst>
              <a:ext uri="{FF2B5EF4-FFF2-40B4-BE49-F238E27FC236}">
                <a16:creationId xmlns:a16="http://schemas.microsoft.com/office/drawing/2014/main" id="{9AF69B4E-12A6-4503-A708-AD4501EF925B}"/>
              </a:ext>
            </a:extLst>
          </p:cNvPr>
          <p:cNvSpPr>
            <a:spLocks/>
          </p:cNvSpPr>
          <p:nvPr/>
        </p:nvSpPr>
        <p:spPr bwMode="auto">
          <a:xfrm>
            <a:off x="3905250" y="3827463"/>
            <a:ext cx="266700" cy="842962"/>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1" name="Freeform 95">
            <a:extLst>
              <a:ext uri="{FF2B5EF4-FFF2-40B4-BE49-F238E27FC236}">
                <a16:creationId xmlns:a16="http://schemas.microsoft.com/office/drawing/2014/main" id="{CE249703-19D6-4DA0-9F04-A27C0AD9E435}"/>
              </a:ext>
            </a:extLst>
          </p:cNvPr>
          <p:cNvSpPr>
            <a:spLocks/>
          </p:cNvSpPr>
          <p:nvPr/>
        </p:nvSpPr>
        <p:spPr bwMode="auto">
          <a:xfrm>
            <a:off x="4170363" y="3822700"/>
            <a:ext cx="112712" cy="461963"/>
          </a:xfrm>
          <a:custGeom>
            <a:avLst/>
            <a:gdLst>
              <a:gd name="T0" fmla="*/ 0 w 71"/>
              <a:gd name="T1" fmla="*/ 2147483646 h 291"/>
              <a:gd name="T2" fmla="*/ 2147483646 w 71"/>
              <a:gd name="T3" fmla="*/ 2147483646 h 291"/>
              <a:gd name="T4" fmla="*/ 2147483646 w 71"/>
              <a:gd name="T5" fmla="*/ 2147483646 h 291"/>
              <a:gd name="T6" fmla="*/ 2147483646 w 71"/>
              <a:gd name="T7" fmla="*/ 2147483646 h 291"/>
              <a:gd name="T8" fmla="*/ 2147483646 w 71"/>
              <a:gd name="T9" fmla="*/ 2147483646 h 291"/>
              <a:gd name="T10" fmla="*/ 2147483646 w 71"/>
              <a:gd name="T11" fmla="*/ 2147483646 h 291"/>
              <a:gd name="T12" fmla="*/ 2147483646 w 71"/>
              <a:gd name="T13" fmla="*/ 0 h 2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2" name="Freeform 96">
            <a:extLst>
              <a:ext uri="{FF2B5EF4-FFF2-40B4-BE49-F238E27FC236}">
                <a16:creationId xmlns:a16="http://schemas.microsoft.com/office/drawing/2014/main" id="{61B45563-8A60-429D-A328-641162152576}"/>
              </a:ext>
            </a:extLst>
          </p:cNvPr>
          <p:cNvSpPr>
            <a:spLocks/>
          </p:cNvSpPr>
          <p:nvPr/>
        </p:nvSpPr>
        <p:spPr bwMode="auto">
          <a:xfrm>
            <a:off x="4286250" y="3827463"/>
            <a:ext cx="260350" cy="841375"/>
          </a:xfrm>
          <a:custGeom>
            <a:avLst/>
            <a:gdLst>
              <a:gd name="T0" fmla="*/ 0 w 164"/>
              <a:gd name="T1" fmla="*/ 0 h 530"/>
              <a:gd name="T2" fmla="*/ 2147483646 w 164"/>
              <a:gd name="T3" fmla="*/ 2147483646 h 530"/>
              <a:gd name="T4" fmla="*/ 2147483646 w 164"/>
              <a:gd name="T5" fmla="*/ 2147483646 h 530"/>
              <a:gd name="T6" fmla="*/ 2147483646 w 164"/>
              <a:gd name="T7" fmla="*/ 2147483646 h 530"/>
              <a:gd name="T8" fmla="*/ 2147483646 w 164"/>
              <a:gd name="T9" fmla="*/ 2147483646 h 530"/>
              <a:gd name="T10" fmla="*/ 2147483646 w 164"/>
              <a:gd name="T11" fmla="*/ 2147483646 h 530"/>
              <a:gd name="T12" fmla="*/ 2147483646 w 164"/>
              <a:gd name="T13" fmla="*/ 2147483646 h 530"/>
              <a:gd name="T14" fmla="*/ 2147483646 w 164"/>
              <a:gd name="T15" fmla="*/ 2147483646 h 530"/>
              <a:gd name="T16" fmla="*/ 2147483646 w 164"/>
              <a:gd name="T17" fmla="*/ 2147483646 h 530"/>
              <a:gd name="T18" fmla="*/ 2147483646 w 164"/>
              <a:gd name="T19" fmla="*/ 2147483646 h 530"/>
              <a:gd name="T20" fmla="*/ 2147483646 w 164"/>
              <a:gd name="T21" fmla="*/ 2147483646 h 530"/>
              <a:gd name="T22" fmla="*/ 2147483646 w 164"/>
              <a:gd name="T23" fmla="*/ 2147483646 h 530"/>
              <a:gd name="T24" fmla="*/ 2147483646 w 16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3" name="Freeform 97">
            <a:extLst>
              <a:ext uri="{FF2B5EF4-FFF2-40B4-BE49-F238E27FC236}">
                <a16:creationId xmlns:a16="http://schemas.microsoft.com/office/drawing/2014/main" id="{32BC234F-5D72-4F2A-B1F9-1624E4031E38}"/>
              </a:ext>
            </a:extLst>
          </p:cNvPr>
          <p:cNvSpPr>
            <a:spLocks/>
          </p:cNvSpPr>
          <p:nvPr/>
        </p:nvSpPr>
        <p:spPr bwMode="auto">
          <a:xfrm>
            <a:off x="6823075" y="3832225"/>
            <a:ext cx="103188" cy="431800"/>
          </a:xfrm>
          <a:custGeom>
            <a:avLst/>
            <a:gdLst>
              <a:gd name="T0" fmla="*/ 0 w 65"/>
              <a:gd name="T1" fmla="*/ 2147483646 h 363"/>
              <a:gd name="T2" fmla="*/ 2147483646 w 65"/>
              <a:gd name="T3" fmla="*/ 2147483646 h 363"/>
              <a:gd name="T4" fmla="*/ 2147483646 w 65"/>
              <a:gd name="T5" fmla="*/ 2147483646 h 363"/>
              <a:gd name="T6" fmla="*/ 2147483646 w 65"/>
              <a:gd name="T7" fmla="*/ 2147483646 h 363"/>
              <a:gd name="T8" fmla="*/ 2147483646 w 65"/>
              <a:gd name="T9" fmla="*/ 2147483646 h 363"/>
              <a:gd name="T10" fmla="*/ 2147483646 w 65"/>
              <a:gd name="T11" fmla="*/ 2147483646 h 363"/>
              <a:gd name="T12" fmla="*/ 2147483646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4" name="Freeform 98">
            <a:extLst>
              <a:ext uri="{FF2B5EF4-FFF2-40B4-BE49-F238E27FC236}">
                <a16:creationId xmlns:a16="http://schemas.microsoft.com/office/drawing/2014/main" id="{AC116816-5339-4B4C-8B63-10224B841C7A}"/>
              </a:ext>
            </a:extLst>
          </p:cNvPr>
          <p:cNvSpPr>
            <a:spLocks/>
          </p:cNvSpPr>
          <p:nvPr/>
        </p:nvSpPr>
        <p:spPr bwMode="auto">
          <a:xfrm>
            <a:off x="6927850" y="3836988"/>
            <a:ext cx="276225" cy="841375"/>
          </a:xfrm>
          <a:custGeom>
            <a:avLst/>
            <a:gdLst>
              <a:gd name="T0" fmla="*/ 0 w 174"/>
              <a:gd name="T1" fmla="*/ 0 h 530"/>
              <a:gd name="T2" fmla="*/ 2147483646 w 174"/>
              <a:gd name="T3" fmla="*/ 2147483646 h 530"/>
              <a:gd name="T4" fmla="*/ 2147483646 w 174"/>
              <a:gd name="T5" fmla="*/ 2147483646 h 530"/>
              <a:gd name="T6" fmla="*/ 2147483646 w 174"/>
              <a:gd name="T7" fmla="*/ 2147483646 h 530"/>
              <a:gd name="T8" fmla="*/ 2147483646 w 174"/>
              <a:gd name="T9" fmla="*/ 2147483646 h 530"/>
              <a:gd name="T10" fmla="*/ 2147483646 w 174"/>
              <a:gd name="T11" fmla="*/ 2147483646 h 530"/>
              <a:gd name="T12" fmla="*/ 2147483646 w 174"/>
              <a:gd name="T13" fmla="*/ 2147483646 h 530"/>
              <a:gd name="T14" fmla="*/ 2147483646 w 174"/>
              <a:gd name="T15" fmla="*/ 2147483646 h 530"/>
              <a:gd name="T16" fmla="*/ 2147483646 w 174"/>
              <a:gd name="T17" fmla="*/ 2147483646 h 530"/>
              <a:gd name="T18" fmla="*/ 2147483646 w 174"/>
              <a:gd name="T19" fmla="*/ 2147483646 h 530"/>
              <a:gd name="T20" fmla="*/ 2147483646 w 174"/>
              <a:gd name="T21" fmla="*/ 2147483646 h 530"/>
              <a:gd name="T22" fmla="*/ 2147483646 w 174"/>
              <a:gd name="T23" fmla="*/ 2147483646 h 530"/>
              <a:gd name="T24" fmla="*/ 2147483646 w 17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5" name="Freeform 99">
            <a:extLst>
              <a:ext uri="{FF2B5EF4-FFF2-40B4-BE49-F238E27FC236}">
                <a16:creationId xmlns:a16="http://schemas.microsoft.com/office/drawing/2014/main" id="{213ADB1C-192E-4195-B41C-24131F590E2B}"/>
              </a:ext>
            </a:extLst>
          </p:cNvPr>
          <p:cNvSpPr>
            <a:spLocks/>
          </p:cNvSpPr>
          <p:nvPr/>
        </p:nvSpPr>
        <p:spPr bwMode="auto">
          <a:xfrm>
            <a:off x="7204075" y="3832225"/>
            <a:ext cx="101600" cy="431800"/>
          </a:xfrm>
          <a:custGeom>
            <a:avLst/>
            <a:gdLst>
              <a:gd name="T0" fmla="*/ 0 w 64"/>
              <a:gd name="T1" fmla="*/ 2147483646 h 363"/>
              <a:gd name="T2" fmla="*/ 2147483646 w 64"/>
              <a:gd name="T3" fmla="*/ 2147483646 h 363"/>
              <a:gd name="T4" fmla="*/ 2147483646 w 64"/>
              <a:gd name="T5" fmla="*/ 2147483646 h 363"/>
              <a:gd name="T6" fmla="*/ 2147483646 w 64"/>
              <a:gd name="T7" fmla="*/ 2147483646 h 363"/>
              <a:gd name="T8" fmla="*/ 2147483646 w 64"/>
              <a:gd name="T9" fmla="*/ 2147483646 h 363"/>
              <a:gd name="T10" fmla="*/ 2147483646 w 64"/>
              <a:gd name="T11" fmla="*/ 2147483646 h 363"/>
              <a:gd name="T12" fmla="*/ 2147483646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6" name="Freeform 100">
            <a:extLst>
              <a:ext uri="{FF2B5EF4-FFF2-40B4-BE49-F238E27FC236}">
                <a16:creationId xmlns:a16="http://schemas.microsoft.com/office/drawing/2014/main" id="{79681E1C-C940-4F38-AC58-9EBE2C214281}"/>
              </a:ext>
            </a:extLst>
          </p:cNvPr>
          <p:cNvSpPr>
            <a:spLocks/>
          </p:cNvSpPr>
          <p:nvPr/>
        </p:nvSpPr>
        <p:spPr bwMode="auto">
          <a:xfrm>
            <a:off x="7307263" y="3836988"/>
            <a:ext cx="277812" cy="841375"/>
          </a:xfrm>
          <a:custGeom>
            <a:avLst/>
            <a:gdLst>
              <a:gd name="T0" fmla="*/ 0 w 175"/>
              <a:gd name="T1" fmla="*/ 0 h 530"/>
              <a:gd name="T2" fmla="*/ 2147483646 w 175"/>
              <a:gd name="T3" fmla="*/ 2147483646 h 530"/>
              <a:gd name="T4" fmla="*/ 2147483646 w 175"/>
              <a:gd name="T5" fmla="*/ 2147483646 h 530"/>
              <a:gd name="T6" fmla="*/ 2147483646 w 175"/>
              <a:gd name="T7" fmla="*/ 2147483646 h 530"/>
              <a:gd name="T8" fmla="*/ 2147483646 w 175"/>
              <a:gd name="T9" fmla="*/ 2147483646 h 530"/>
              <a:gd name="T10" fmla="*/ 2147483646 w 175"/>
              <a:gd name="T11" fmla="*/ 2147483646 h 530"/>
              <a:gd name="T12" fmla="*/ 2147483646 w 175"/>
              <a:gd name="T13" fmla="*/ 2147483646 h 530"/>
              <a:gd name="T14" fmla="*/ 2147483646 w 175"/>
              <a:gd name="T15" fmla="*/ 2147483646 h 530"/>
              <a:gd name="T16" fmla="*/ 2147483646 w 175"/>
              <a:gd name="T17" fmla="*/ 2147483646 h 530"/>
              <a:gd name="T18" fmla="*/ 2147483646 w 175"/>
              <a:gd name="T19" fmla="*/ 2147483646 h 530"/>
              <a:gd name="T20" fmla="*/ 2147483646 w 175"/>
              <a:gd name="T21" fmla="*/ 2147483646 h 530"/>
              <a:gd name="T22" fmla="*/ 2147483646 w 175"/>
              <a:gd name="T23" fmla="*/ 2147483646 h 530"/>
              <a:gd name="T24" fmla="*/ 2147483646 w 17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7" name="Freeform 101">
            <a:extLst>
              <a:ext uri="{FF2B5EF4-FFF2-40B4-BE49-F238E27FC236}">
                <a16:creationId xmlns:a16="http://schemas.microsoft.com/office/drawing/2014/main" id="{664B7C7C-831E-4598-919B-BB5FD72B169C}"/>
              </a:ext>
            </a:extLst>
          </p:cNvPr>
          <p:cNvSpPr>
            <a:spLocks/>
          </p:cNvSpPr>
          <p:nvPr/>
        </p:nvSpPr>
        <p:spPr bwMode="auto">
          <a:xfrm>
            <a:off x="7578725" y="3825875"/>
            <a:ext cx="106363" cy="431800"/>
          </a:xfrm>
          <a:custGeom>
            <a:avLst/>
            <a:gdLst>
              <a:gd name="T0" fmla="*/ 0 w 67"/>
              <a:gd name="T1" fmla="*/ 2147483646 h 363"/>
              <a:gd name="T2" fmla="*/ 2147483646 w 67"/>
              <a:gd name="T3" fmla="*/ 2147483646 h 363"/>
              <a:gd name="T4" fmla="*/ 2147483646 w 67"/>
              <a:gd name="T5" fmla="*/ 2147483646 h 363"/>
              <a:gd name="T6" fmla="*/ 2147483646 w 67"/>
              <a:gd name="T7" fmla="*/ 2147483646 h 363"/>
              <a:gd name="T8" fmla="*/ 2147483646 w 67"/>
              <a:gd name="T9" fmla="*/ 2147483646 h 363"/>
              <a:gd name="T10" fmla="*/ 2147483646 w 67"/>
              <a:gd name="T11" fmla="*/ 2147483646 h 363"/>
              <a:gd name="T12" fmla="*/ 2147483646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8" name="Freeform 102">
            <a:extLst>
              <a:ext uri="{FF2B5EF4-FFF2-40B4-BE49-F238E27FC236}">
                <a16:creationId xmlns:a16="http://schemas.microsoft.com/office/drawing/2014/main" id="{39FF5349-249A-42F8-A467-F4F2F2F20606}"/>
              </a:ext>
            </a:extLst>
          </p:cNvPr>
          <p:cNvSpPr>
            <a:spLocks/>
          </p:cNvSpPr>
          <p:nvPr/>
        </p:nvSpPr>
        <p:spPr bwMode="auto">
          <a:xfrm>
            <a:off x="7686675" y="3830638"/>
            <a:ext cx="269875" cy="841375"/>
          </a:xfrm>
          <a:custGeom>
            <a:avLst/>
            <a:gdLst>
              <a:gd name="T0" fmla="*/ 0 w 170"/>
              <a:gd name="T1" fmla="*/ 0 h 530"/>
              <a:gd name="T2" fmla="*/ 2147483646 w 170"/>
              <a:gd name="T3" fmla="*/ 2147483646 h 530"/>
              <a:gd name="T4" fmla="*/ 2147483646 w 170"/>
              <a:gd name="T5" fmla="*/ 2147483646 h 530"/>
              <a:gd name="T6" fmla="*/ 2147483646 w 170"/>
              <a:gd name="T7" fmla="*/ 2147483646 h 530"/>
              <a:gd name="T8" fmla="*/ 2147483646 w 170"/>
              <a:gd name="T9" fmla="*/ 2147483646 h 530"/>
              <a:gd name="T10" fmla="*/ 2147483646 w 170"/>
              <a:gd name="T11" fmla="*/ 2147483646 h 530"/>
              <a:gd name="T12" fmla="*/ 2147483646 w 170"/>
              <a:gd name="T13" fmla="*/ 2147483646 h 530"/>
              <a:gd name="T14" fmla="*/ 2147483646 w 170"/>
              <a:gd name="T15" fmla="*/ 2147483646 h 530"/>
              <a:gd name="T16" fmla="*/ 2147483646 w 170"/>
              <a:gd name="T17" fmla="*/ 2147483646 h 530"/>
              <a:gd name="T18" fmla="*/ 2147483646 w 170"/>
              <a:gd name="T19" fmla="*/ 2147483646 h 530"/>
              <a:gd name="T20" fmla="*/ 2147483646 w 170"/>
              <a:gd name="T21" fmla="*/ 2147483646 h 530"/>
              <a:gd name="T22" fmla="*/ 2147483646 w 170"/>
              <a:gd name="T23" fmla="*/ 2147483646 h 530"/>
              <a:gd name="T24" fmla="*/ 2147483646 w 170"/>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49" name="Group 103">
            <a:extLst>
              <a:ext uri="{FF2B5EF4-FFF2-40B4-BE49-F238E27FC236}">
                <a16:creationId xmlns:a16="http://schemas.microsoft.com/office/drawing/2014/main" id="{C503B8D5-CF72-44B4-8627-A2DAF9586E22}"/>
              </a:ext>
            </a:extLst>
          </p:cNvPr>
          <p:cNvGrpSpPr>
            <a:grpSpLocks/>
          </p:cNvGrpSpPr>
          <p:nvPr/>
        </p:nvGrpSpPr>
        <p:grpSpPr bwMode="auto">
          <a:xfrm>
            <a:off x="7956550" y="3825875"/>
            <a:ext cx="377825" cy="847725"/>
            <a:chOff x="5025" y="2269"/>
            <a:chExt cx="238" cy="713"/>
          </a:xfrm>
        </p:grpSpPr>
        <p:sp>
          <p:nvSpPr>
            <p:cNvPr id="54413" name="Freeform 104">
              <a:extLst>
                <a:ext uri="{FF2B5EF4-FFF2-40B4-BE49-F238E27FC236}">
                  <a16:creationId xmlns:a16="http://schemas.microsoft.com/office/drawing/2014/main" id="{3BC67BA6-6FE6-403D-A33D-A1497B5B729B}"/>
                </a:ext>
              </a:extLst>
            </p:cNvPr>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4" name="Freeform 105">
              <a:extLst>
                <a:ext uri="{FF2B5EF4-FFF2-40B4-BE49-F238E27FC236}">
                  <a16:creationId xmlns:a16="http://schemas.microsoft.com/office/drawing/2014/main" id="{82C5A2D6-C6A4-4351-A70A-E1F69CA0534D}"/>
                </a:ext>
              </a:extLst>
            </p:cNvPr>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50" name="Group 106">
            <a:extLst>
              <a:ext uri="{FF2B5EF4-FFF2-40B4-BE49-F238E27FC236}">
                <a16:creationId xmlns:a16="http://schemas.microsoft.com/office/drawing/2014/main" id="{DCF6A28C-93D2-47FA-B5E5-DCFF50654BFF}"/>
              </a:ext>
            </a:extLst>
          </p:cNvPr>
          <p:cNvGrpSpPr>
            <a:grpSpLocks/>
          </p:cNvGrpSpPr>
          <p:nvPr/>
        </p:nvGrpSpPr>
        <p:grpSpPr bwMode="auto">
          <a:xfrm>
            <a:off x="1477963" y="4991100"/>
            <a:ext cx="376237" cy="847725"/>
            <a:chOff x="944" y="3250"/>
            <a:chExt cx="237" cy="713"/>
          </a:xfrm>
        </p:grpSpPr>
        <p:sp>
          <p:nvSpPr>
            <p:cNvPr id="54411" name="Freeform 107">
              <a:extLst>
                <a:ext uri="{FF2B5EF4-FFF2-40B4-BE49-F238E27FC236}">
                  <a16:creationId xmlns:a16="http://schemas.microsoft.com/office/drawing/2014/main" id="{88205904-4BB5-4146-9D7E-0CDFD3BFB1E3}"/>
                </a:ext>
              </a:extLst>
            </p:cNvPr>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2" name="Freeform 108">
              <a:extLst>
                <a:ext uri="{FF2B5EF4-FFF2-40B4-BE49-F238E27FC236}">
                  <a16:creationId xmlns:a16="http://schemas.microsoft.com/office/drawing/2014/main" id="{682F514A-77B4-42E9-A148-9014E0F05396}"/>
                </a:ext>
              </a:extLst>
            </p:cNvPr>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51" name="Freeform 109">
            <a:extLst>
              <a:ext uri="{FF2B5EF4-FFF2-40B4-BE49-F238E27FC236}">
                <a16:creationId xmlns:a16="http://schemas.microsoft.com/office/drawing/2014/main" id="{0F79AF4B-A6D8-48DF-8F19-4F7EFB8B4B18}"/>
              </a:ext>
            </a:extLst>
          </p:cNvPr>
          <p:cNvSpPr>
            <a:spLocks/>
          </p:cNvSpPr>
          <p:nvPr/>
        </p:nvSpPr>
        <p:spPr bwMode="auto">
          <a:xfrm>
            <a:off x="1855788" y="4991100"/>
            <a:ext cx="104775" cy="431800"/>
          </a:xfrm>
          <a:custGeom>
            <a:avLst/>
            <a:gdLst>
              <a:gd name="T0" fmla="*/ 0 w 66"/>
              <a:gd name="T1" fmla="*/ 2147483646 h 363"/>
              <a:gd name="T2" fmla="*/ 2147483646 w 66"/>
              <a:gd name="T3" fmla="*/ 2147483646 h 363"/>
              <a:gd name="T4" fmla="*/ 2147483646 w 66"/>
              <a:gd name="T5" fmla="*/ 2147483646 h 363"/>
              <a:gd name="T6" fmla="*/ 2147483646 w 66"/>
              <a:gd name="T7" fmla="*/ 2147483646 h 363"/>
              <a:gd name="T8" fmla="*/ 2147483646 w 66"/>
              <a:gd name="T9" fmla="*/ 2147483646 h 363"/>
              <a:gd name="T10" fmla="*/ 2147483646 w 66"/>
              <a:gd name="T11" fmla="*/ 2147483646 h 363"/>
              <a:gd name="T12" fmla="*/ 2147483646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2" name="Freeform 110">
            <a:extLst>
              <a:ext uri="{FF2B5EF4-FFF2-40B4-BE49-F238E27FC236}">
                <a16:creationId xmlns:a16="http://schemas.microsoft.com/office/drawing/2014/main" id="{CA4DF5C7-F4E3-42F0-AAD0-21F239946028}"/>
              </a:ext>
            </a:extLst>
          </p:cNvPr>
          <p:cNvSpPr>
            <a:spLocks/>
          </p:cNvSpPr>
          <p:nvPr/>
        </p:nvSpPr>
        <p:spPr bwMode="auto">
          <a:xfrm>
            <a:off x="1962150" y="4994275"/>
            <a:ext cx="293688" cy="842963"/>
          </a:xfrm>
          <a:custGeom>
            <a:avLst/>
            <a:gdLst>
              <a:gd name="T0" fmla="*/ 0 w 185"/>
              <a:gd name="T1" fmla="*/ 2147483646 h 531"/>
              <a:gd name="T2" fmla="*/ 2147483646 w 185"/>
              <a:gd name="T3" fmla="*/ 0 h 531"/>
              <a:gd name="T4" fmla="*/ 2147483646 w 185"/>
              <a:gd name="T5" fmla="*/ 2147483646 h 531"/>
              <a:gd name="T6" fmla="*/ 2147483646 w 185"/>
              <a:gd name="T7" fmla="*/ 2147483646 h 531"/>
              <a:gd name="T8" fmla="*/ 2147483646 w 185"/>
              <a:gd name="T9" fmla="*/ 2147483646 h 531"/>
              <a:gd name="T10" fmla="*/ 2147483646 w 185"/>
              <a:gd name="T11" fmla="*/ 2147483646 h 531"/>
              <a:gd name="T12" fmla="*/ 2147483646 w 185"/>
              <a:gd name="T13" fmla="*/ 2147483646 h 531"/>
              <a:gd name="T14" fmla="*/ 2147483646 w 185"/>
              <a:gd name="T15" fmla="*/ 2147483646 h 531"/>
              <a:gd name="T16" fmla="*/ 2147483646 w 185"/>
              <a:gd name="T17" fmla="*/ 2147483646 h 531"/>
              <a:gd name="T18" fmla="*/ 2147483646 w 185"/>
              <a:gd name="T19" fmla="*/ 2147483646 h 531"/>
              <a:gd name="T20" fmla="*/ 2147483646 w 185"/>
              <a:gd name="T21" fmla="*/ 2147483646 h 531"/>
              <a:gd name="T22" fmla="*/ 2147483646 w 185"/>
              <a:gd name="T23" fmla="*/ 2147483646 h 531"/>
              <a:gd name="T24" fmla="*/ 2147483646 w 185"/>
              <a:gd name="T25" fmla="*/ 2147483646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53" name="Group 111">
            <a:extLst>
              <a:ext uri="{FF2B5EF4-FFF2-40B4-BE49-F238E27FC236}">
                <a16:creationId xmlns:a16="http://schemas.microsoft.com/office/drawing/2014/main" id="{45B68901-1E1B-4C58-8A70-C09D06CA8363}"/>
              </a:ext>
            </a:extLst>
          </p:cNvPr>
          <p:cNvGrpSpPr>
            <a:grpSpLocks/>
          </p:cNvGrpSpPr>
          <p:nvPr/>
        </p:nvGrpSpPr>
        <p:grpSpPr bwMode="auto">
          <a:xfrm>
            <a:off x="2259013" y="4991100"/>
            <a:ext cx="376237" cy="847725"/>
            <a:chOff x="1436" y="3250"/>
            <a:chExt cx="237" cy="713"/>
          </a:xfrm>
        </p:grpSpPr>
        <p:sp>
          <p:nvSpPr>
            <p:cNvPr id="54409" name="Freeform 112">
              <a:extLst>
                <a:ext uri="{FF2B5EF4-FFF2-40B4-BE49-F238E27FC236}">
                  <a16:creationId xmlns:a16="http://schemas.microsoft.com/office/drawing/2014/main" id="{D3F4A746-B04B-4C5D-9BE6-978D4E5D90A2}"/>
                </a:ext>
              </a:extLst>
            </p:cNvPr>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0" name="Freeform 113">
              <a:extLst>
                <a:ext uri="{FF2B5EF4-FFF2-40B4-BE49-F238E27FC236}">
                  <a16:creationId xmlns:a16="http://schemas.microsoft.com/office/drawing/2014/main" id="{7C808F17-2AAD-44BA-B74C-52649D896A7B}"/>
                </a:ext>
              </a:extLst>
            </p:cNvPr>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54" name="Freeform 114">
            <a:extLst>
              <a:ext uri="{FF2B5EF4-FFF2-40B4-BE49-F238E27FC236}">
                <a16:creationId xmlns:a16="http://schemas.microsoft.com/office/drawing/2014/main" id="{F0CBB5DC-0491-4E40-B2C2-F8A485897A0E}"/>
              </a:ext>
            </a:extLst>
          </p:cNvPr>
          <p:cNvSpPr>
            <a:spLocks/>
          </p:cNvSpPr>
          <p:nvPr/>
        </p:nvSpPr>
        <p:spPr bwMode="auto">
          <a:xfrm>
            <a:off x="2636838" y="5407025"/>
            <a:ext cx="104775" cy="431800"/>
          </a:xfrm>
          <a:custGeom>
            <a:avLst/>
            <a:gdLst>
              <a:gd name="T0" fmla="*/ 0 w 66"/>
              <a:gd name="T1" fmla="*/ 0 h 363"/>
              <a:gd name="T2" fmla="*/ 2147483646 w 66"/>
              <a:gd name="T3" fmla="*/ 2147483646 h 363"/>
              <a:gd name="T4" fmla="*/ 2147483646 w 66"/>
              <a:gd name="T5" fmla="*/ 2147483646 h 363"/>
              <a:gd name="T6" fmla="*/ 2147483646 w 66"/>
              <a:gd name="T7" fmla="*/ 2147483646 h 363"/>
              <a:gd name="T8" fmla="*/ 2147483646 w 66"/>
              <a:gd name="T9" fmla="*/ 2147483646 h 363"/>
              <a:gd name="T10" fmla="*/ 2147483646 w 66"/>
              <a:gd name="T11" fmla="*/ 2147483646 h 363"/>
              <a:gd name="T12" fmla="*/ 2147483646 w 66"/>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5" name="Freeform 115">
            <a:extLst>
              <a:ext uri="{FF2B5EF4-FFF2-40B4-BE49-F238E27FC236}">
                <a16:creationId xmlns:a16="http://schemas.microsoft.com/office/drawing/2014/main" id="{D46585A2-70D4-4098-8DAA-9B7A911CA694}"/>
              </a:ext>
            </a:extLst>
          </p:cNvPr>
          <p:cNvSpPr>
            <a:spLocks/>
          </p:cNvSpPr>
          <p:nvPr/>
        </p:nvSpPr>
        <p:spPr bwMode="auto">
          <a:xfrm>
            <a:off x="2743200" y="4991100"/>
            <a:ext cx="288925" cy="841375"/>
          </a:xfrm>
          <a:custGeom>
            <a:avLst/>
            <a:gdLst>
              <a:gd name="T0" fmla="*/ 0 w 182"/>
              <a:gd name="T1" fmla="*/ 2147483646 h 530"/>
              <a:gd name="T2" fmla="*/ 2147483646 w 182"/>
              <a:gd name="T3" fmla="*/ 2147483646 h 530"/>
              <a:gd name="T4" fmla="*/ 2147483646 w 182"/>
              <a:gd name="T5" fmla="*/ 2147483646 h 530"/>
              <a:gd name="T6" fmla="*/ 2147483646 w 182"/>
              <a:gd name="T7" fmla="*/ 2147483646 h 530"/>
              <a:gd name="T8" fmla="*/ 2147483646 w 182"/>
              <a:gd name="T9" fmla="*/ 2147483646 h 530"/>
              <a:gd name="T10" fmla="*/ 2147483646 w 182"/>
              <a:gd name="T11" fmla="*/ 2147483646 h 530"/>
              <a:gd name="T12" fmla="*/ 2147483646 w 182"/>
              <a:gd name="T13" fmla="*/ 2147483646 h 530"/>
              <a:gd name="T14" fmla="*/ 2147483646 w 182"/>
              <a:gd name="T15" fmla="*/ 2147483646 h 530"/>
              <a:gd name="T16" fmla="*/ 2147483646 w 182"/>
              <a:gd name="T17" fmla="*/ 2147483646 h 530"/>
              <a:gd name="T18" fmla="*/ 2147483646 w 182"/>
              <a:gd name="T19" fmla="*/ 0 h 530"/>
              <a:gd name="T20" fmla="*/ 2147483646 w 182"/>
              <a:gd name="T21" fmla="*/ 2147483646 h 530"/>
              <a:gd name="T22" fmla="*/ 2147483646 w 182"/>
              <a:gd name="T23" fmla="*/ 2147483646 h 530"/>
              <a:gd name="T24" fmla="*/ 2147483646 w 182"/>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6" name="Freeform 116">
            <a:extLst>
              <a:ext uri="{FF2B5EF4-FFF2-40B4-BE49-F238E27FC236}">
                <a16:creationId xmlns:a16="http://schemas.microsoft.com/office/drawing/2014/main" id="{B4D7EB70-626C-4276-9402-36C4B49EAB84}"/>
              </a:ext>
            </a:extLst>
          </p:cNvPr>
          <p:cNvSpPr>
            <a:spLocks/>
          </p:cNvSpPr>
          <p:nvPr/>
        </p:nvSpPr>
        <p:spPr bwMode="auto">
          <a:xfrm>
            <a:off x="3041650" y="4994275"/>
            <a:ext cx="111125" cy="457200"/>
          </a:xfrm>
          <a:custGeom>
            <a:avLst/>
            <a:gdLst>
              <a:gd name="T0" fmla="*/ 0 w 70"/>
              <a:gd name="T1" fmla="*/ 2147483646 h 288"/>
              <a:gd name="T2" fmla="*/ 2147483646 w 70"/>
              <a:gd name="T3" fmla="*/ 2147483646 h 288"/>
              <a:gd name="T4" fmla="*/ 2147483646 w 70"/>
              <a:gd name="T5" fmla="*/ 2147483646 h 288"/>
              <a:gd name="T6" fmla="*/ 2147483646 w 70"/>
              <a:gd name="T7" fmla="*/ 2147483646 h 288"/>
              <a:gd name="T8" fmla="*/ 2147483646 w 70"/>
              <a:gd name="T9" fmla="*/ 2147483646 h 288"/>
              <a:gd name="T10" fmla="*/ 2147483646 w 70"/>
              <a:gd name="T11" fmla="*/ 2147483646 h 288"/>
              <a:gd name="T12" fmla="*/ 2147483646 w 70"/>
              <a:gd name="T13" fmla="*/ 0 h 2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7" name="Freeform 117">
            <a:extLst>
              <a:ext uri="{FF2B5EF4-FFF2-40B4-BE49-F238E27FC236}">
                <a16:creationId xmlns:a16="http://schemas.microsoft.com/office/drawing/2014/main" id="{3105835F-76CF-4FAB-BA22-E7B502FAF4F9}"/>
              </a:ext>
            </a:extLst>
          </p:cNvPr>
          <p:cNvSpPr>
            <a:spLocks/>
          </p:cNvSpPr>
          <p:nvPr/>
        </p:nvSpPr>
        <p:spPr bwMode="auto">
          <a:xfrm>
            <a:off x="3155950" y="4995863"/>
            <a:ext cx="273050" cy="842962"/>
          </a:xfrm>
          <a:custGeom>
            <a:avLst/>
            <a:gdLst>
              <a:gd name="T0" fmla="*/ 0 w 172"/>
              <a:gd name="T1" fmla="*/ 0 h 709"/>
              <a:gd name="T2" fmla="*/ 2147483646 w 172"/>
              <a:gd name="T3" fmla="*/ 2147483646 h 709"/>
              <a:gd name="T4" fmla="*/ 2147483646 w 172"/>
              <a:gd name="T5" fmla="*/ 2147483646 h 709"/>
              <a:gd name="T6" fmla="*/ 2147483646 w 172"/>
              <a:gd name="T7" fmla="*/ 2147483646 h 709"/>
              <a:gd name="T8" fmla="*/ 2147483646 w 172"/>
              <a:gd name="T9" fmla="*/ 2147483646 h 709"/>
              <a:gd name="T10" fmla="*/ 2147483646 w 172"/>
              <a:gd name="T11" fmla="*/ 2147483646 h 709"/>
              <a:gd name="T12" fmla="*/ 2147483646 w 172"/>
              <a:gd name="T13" fmla="*/ 2147483646 h 709"/>
              <a:gd name="T14" fmla="*/ 2147483646 w 172"/>
              <a:gd name="T15" fmla="*/ 2147483646 h 709"/>
              <a:gd name="T16" fmla="*/ 2147483646 w 172"/>
              <a:gd name="T17" fmla="*/ 2147483646 h 709"/>
              <a:gd name="T18" fmla="*/ 2147483646 w 172"/>
              <a:gd name="T19" fmla="*/ 2147483646 h 709"/>
              <a:gd name="T20" fmla="*/ 2147483646 w 172"/>
              <a:gd name="T21" fmla="*/ 2147483646 h 709"/>
              <a:gd name="T22" fmla="*/ 2147483646 w 172"/>
              <a:gd name="T23" fmla="*/ 2147483646 h 709"/>
              <a:gd name="T24" fmla="*/ 2147483646 w 172"/>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8" name="Freeform 118">
            <a:extLst>
              <a:ext uri="{FF2B5EF4-FFF2-40B4-BE49-F238E27FC236}">
                <a16:creationId xmlns:a16="http://schemas.microsoft.com/office/drawing/2014/main" id="{E28BD276-D699-4127-982A-4BF7C776DDB5}"/>
              </a:ext>
            </a:extLst>
          </p:cNvPr>
          <p:cNvSpPr>
            <a:spLocks/>
          </p:cNvSpPr>
          <p:nvPr/>
        </p:nvSpPr>
        <p:spPr bwMode="auto">
          <a:xfrm>
            <a:off x="3432175" y="5005388"/>
            <a:ext cx="101600" cy="430212"/>
          </a:xfrm>
          <a:custGeom>
            <a:avLst/>
            <a:gdLst>
              <a:gd name="T0" fmla="*/ 0 w 64"/>
              <a:gd name="T1" fmla="*/ 2147483646 h 363"/>
              <a:gd name="T2" fmla="*/ 2147483646 w 64"/>
              <a:gd name="T3" fmla="*/ 2147483646 h 363"/>
              <a:gd name="T4" fmla="*/ 2147483646 w 64"/>
              <a:gd name="T5" fmla="*/ 2147483646 h 363"/>
              <a:gd name="T6" fmla="*/ 2147483646 w 64"/>
              <a:gd name="T7" fmla="*/ 2147483646 h 363"/>
              <a:gd name="T8" fmla="*/ 2147483646 w 64"/>
              <a:gd name="T9" fmla="*/ 2147483646 h 363"/>
              <a:gd name="T10" fmla="*/ 2147483646 w 64"/>
              <a:gd name="T11" fmla="*/ 2147483646 h 363"/>
              <a:gd name="T12" fmla="*/ 2147483646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9" name="Freeform 119">
            <a:extLst>
              <a:ext uri="{FF2B5EF4-FFF2-40B4-BE49-F238E27FC236}">
                <a16:creationId xmlns:a16="http://schemas.microsoft.com/office/drawing/2014/main" id="{ECD4B0D3-F5C5-4843-9202-E7F429CC8E14}"/>
              </a:ext>
            </a:extLst>
          </p:cNvPr>
          <p:cNvSpPr>
            <a:spLocks/>
          </p:cNvSpPr>
          <p:nvPr/>
        </p:nvSpPr>
        <p:spPr bwMode="auto">
          <a:xfrm>
            <a:off x="3538538" y="5002213"/>
            <a:ext cx="279400" cy="841375"/>
          </a:xfrm>
          <a:custGeom>
            <a:avLst/>
            <a:gdLst>
              <a:gd name="T0" fmla="*/ 0 w 176"/>
              <a:gd name="T1" fmla="*/ 0 h 708"/>
              <a:gd name="T2" fmla="*/ 2147483646 w 176"/>
              <a:gd name="T3" fmla="*/ 2147483646 h 708"/>
              <a:gd name="T4" fmla="*/ 2147483646 w 176"/>
              <a:gd name="T5" fmla="*/ 2147483646 h 708"/>
              <a:gd name="T6" fmla="*/ 2147483646 w 176"/>
              <a:gd name="T7" fmla="*/ 2147483646 h 708"/>
              <a:gd name="T8" fmla="*/ 2147483646 w 176"/>
              <a:gd name="T9" fmla="*/ 2147483646 h 708"/>
              <a:gd name="T10" fmla="*/ 2147483646 w 176"/>
              <a:gd name="T11" fmla="*/ 2147483646 h 708"/>
              <a:gd name="T12" fmla="*/ 2147483646 w 176"/>
              <a:gd name="T13" fmla="*/ 2147483646 h 708"/>
              <a:gd name="T14" fmla="*/ 2147483646 w 176"/>
              <a:gd name="T15" fmla="*/ 2147483646 h 708"/>
              <a:gd name="T16" fmla="*/ 2147483646 w 176"/>
              <a:gd name="T17" fmla="*/ 2147483646 h 708"/>
              <a:gd name="T18" fmla="*/ 2147483646 w 176"/>
              <a:gd name="T19" fmla="*/ 2147483646 h 708"/>
              <a:gd name="T20" fmla="*/ 2147483646 w 176"/>
              <a:gd name="T21" fmla="*/ 2147483646 h 708"/>
              <a:gd name="T22" fmla="*/ 2147483646 w 176"/>
              <a:gd name="T23" fmla="*/ 2147483646 h 708"/>
              <a:gd name="T24" fmla="*/ 2147483646 w 176"/>
              <a:gd name="T25" fmla="*/ 2147483646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0" name="Freeform 120">
            <a:extLst>
              <a:ext uri="{FF2B5EF4-FFF2-40B4-BE49-F238E27FC236}">
                <a16:creationId xmlns:a16="http://schemas.microsoft.com/office/drawing/2014/main" id="{17175253-B6CD-437E-9AE3-96CB1FC15402}"/>
              </a:ext>
            </a:extLst>
          </p:cNvPr>
          <p:cNvSpPr>
            <a:spLocks/>
          </p:cNvSpPr>
          <p:nvPr/>
        </p:nvSpPr>
        <p:spPr bwMode="auto">
          <a:xfrm>
            <a:off x="3819525" y="5011738"/>
            <a:ext cx="106363" cy="431800"/>
          </a:xfrm>
          <a:custGeom>
            <a:avLst/>
            <a:gdLst>
              <a:gd name="T0" fmla="*/ 0 w 67"/>
              <a:gd name="T1" fmla="*/ 2147483646 h 363"/>
              <a:gd name="T2" fmla="*/ 2147483646 w 67"/>
              <a:gd name="T3" fmla="*/ 2147483646 h 363"/>
              <a:gd name="T4" fmla="*/ 2147483646 w 67"/>
              <a:gd name="T5" fmla="*/ 2147483646 h 363"/>
              <a:gd name="T6" fmla="*/ 2147483646 w 67"/>
              <a:gd name="T7" fmla="*/ 2147483646 h 363"/>
              <a:gd name="T8" fmla="*/ 2147483646 w 67"/>
              <a:gd name="T9" fmla="*/ 2147483646 h 363"/>
              <a:gd name="T10" fmla="*/ 2147483646 w 67"/>
              <a:gd name="T11" fmla="*/ 2147483646 h 363"/>
              <a:gd name="T12" fmla="*/ 2147483646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1" name="Freeform 121">
            <a:extLst>
              <a:ext uri="{FF2B5EF4-FFF2-40B4-BE49-F238E27FC236}">
                <a16:creationId xmlns:a16="http://schemas.microsoft.com/office/drawing/2014/main" id="{85077C5F-AF85-40F3-AB12-7F7124B34146}"/>
              </a:ext>
            </a:extLst>
          </p:cNvPr>
          <p:cNvSpPr>
            <a:spLocks/>
          </p:cNvSpPr>
          <p:nvPr/>
        </p:nvSpPr>
        <p:spPr bwMode="auto">
          <a:xfrm>
            <a:off x="3932238" y="5010150"/>
            <a:ext cx="266700" cy="841375"/>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2" name="Freeform 122">
            <a:extLst>
              <a:ext uri="{FF2B5EF4-FFF2-40B4-BE49-F238E27FC236}">
                <a16:creationId xmlns:a16="http://schemas.microsoft.com/office/drawing/2014/main" id="{79571883-0897-4E4B-B47F-4DA13BE1381D}"/>
              </a:ext>
            </a:extLst>
          </p:cNvPr>
          <p:cNvSpPr>
            <a:spLocks/>
          </p:cNvSpPr>
          <p:nvPr/>
        </p:nvSpPr>
        <p:spPr bwMode="auto">
          <a:xfrm>
            <a:off x="4200525" y="5011738"/>
            <a:ext cx="109538" cy="431800"/>
          </a:xfrm>
          <a:custGeom>
            <a:avLst/>
            <a:gdLst>
              <a:gd name="T0" fmla="*/ 0 w 69"/>
              <a:gd name="T1" fmla="*/ 2147483646 h 363"/>
              <a:gd name="T2" fmla="*/ 2147483646 w 69"/>
              <a:gd name="T3" fmla="*/ 2147483646 h 363"/>
              <a:gd name="T4" fmla="*/ 2147483646 w 69"/>
              <a:gd name="T5" fmla="*/ 2147483646 h 363"/>
              <a:gd name="T6" fmla="*/ 2147483646 w 69"/>
              <a:gd name="T7" fmla="*/ 2147483646 h 363"/>
              <a:gd name="T8" fmla="*/ 2147483646 w 69"/>
              <a:gd name="T9" fmla="*/ 2147483646 h 363"/>
              <a:gd name="T10" fmla="*/ 2147483646 w 69"/>
              <a:gd name="T11" fmla="*/ 2147483646 h 363"/>
              <a:gd name="T12" fmla="*/ 2147483646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3" name="Freeform 123">
            <a:extLst>
              <a:ext uri="{FF2B5EF4-FFF2-40B4-BE49-F238E27FC236}">
                <a16:creationId xmlns:a16="http://schemas.microsoft.com/office/drawing/2014/main" id="{6C203350-CD2C-4B5B-8713-80A63B607627}"/>
              </a:ext>
            </a:extLst>
          </p:cNvPr>
          <p:cNvSpPr>
            <a:spLocks/>
          </p:cNvSpPr>
          <p:nvPr/>
        </p:nvSpPr>
        <p:spPr bwMode="auto">
          <a:xfrm>
            <a:off x="4314825" y="5006975"/>
            <a:ext cx="266700" cy="842963"/>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64" name="Group 124">
            <a:extLst>
              <a:ext uri="{FF2B5EF4-FFF2-40B4-BE49-F238E27FC236}">
                <a16:creationId xmlns:a16="http://schemas.microsoft.com/office/drawing/2014/main" id="{50D5A62A-F6B7-4B2D-8A2A-A23606E46267}"/>
              </a:ext>
            </a:extLst>
          </p:cNvPr>
          <p:cNvGrpSpPr>
            <a:grpSpLocks/>
          </p:cNvGrpSpPr>
          <p:nvPr/>
        </p:nvGrpSpPr>
        <p:grpSpPr bwMode="auto">
          <a:xfrm>
            <a:off x="4579938" y="5010150"/>
            <a:ext cx="373062" cy="846138"/>
            <a:chOff x="2898" y="3265"/>
            <a:chExt cx="235" cy="713"/>
          </a:xfrm>
        </p:grpSpPr>
        <p:sp>
          <p:nvSpPr>
            <p:cNvPr id="54407" name="Freeform 125">
              <a:extLst>
                <a:ext uri="{FF2B5EF4-FFF2-40B4-BE49-F238E27FC236}">
                  <a16:creationId xmlns:a16="http://schemas.microsoft.com/office/drawing/2014/main" id="{1732F900-C057-4C02-AC31-D6B9E2E5E343}"/>
                </a:ext>
              </a:extLst>
            </p:cNvPr>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8" name="Freeform 126">
              <a:extLst>
                <a:ext uri="{FF2B5EF4-FFF2-40B4-BE49-F238E27FC236}">
                  <a16:creationId xmlns:a16="http://schemas.microsoft.com/office/drawing/2014/main" id="{C65A3F8C-B009-40B5-859F-EFBC865B2980}"/>
                </a:ext>
              </a:extLst>
            </p:cNvPr>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65" name="Freeform 127">
            <a:extLst>
              <a:ext uri="{FF2B5EF4-FFF2-40B4-BE49-F238E27FC236}">
                <a16:creationId xmlns:a16="http://schemas.microsoft.com/office/drawing/2014/main" id="{BB519415-11E4-416B-A2D7-248CF269408E}"/>
              </a:ext>
            </a:extLst>
          </p:cNvPr>
          <p:cNvSpPr>
            <a:spLocks/>
          </p:cNvSpPr>
          <p:nvPr/>
        </p:nvSpPr>
        <p:spPr bwMode="auto">
          <a:xfrm>
            <a:off x="4951413" y="5410200"/>
            <a:ext cx="100012" cy="431800"/>
          </a:xfrm>
          <a:custGeom>
            <a:avLst/>
            <a:gdLst>
              <a:gd name="T0" fmla="*/ 0 w 63"/>
              <a:gd name="T1" fmla="*/ 0 h 363"/>
              <a:gd name="T2" fmla="*/ 2147483646 w 63"/>
              <a:gd name="T3" fmla="*/ 2147483646 h 363"/>
              <a:gd name="T4" fmla="*/ 2147483646 w 63"/>
              <a:gd name="T5" fmla="*/ 2147483646 h 363"/>
              <a:gd name="T6" fmla="*/ 2147483646 w 63"/>
              <a:gd name="T7" fmla="*/ 2147483646 h 363"/>
              <a:gd name="T8" fmla="*/ 2147483646 w 63"/>
              <a:gd name="T9" fmla="*/ 2147483646 h 363"/>
              <a:gd name="T10" fmla="*/ 2147483646 w 63"/>
              <a:gd name="T11" fmla="*/ 2147483646 h 363"/>
              <a:gd name="T12" fmla="*/ 2147483646 w 63"/>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6" name="Freeform 128">
            <a:extLst>
              <a:ext uri="{FF2B5EF4-FFF2-40B4-BE49-F238E27FC236}">
                <a16:creationId xmlns:a16="http://schemas.microsoft.com/office/drawing/2014/main" id="{0D3E7B38-68FC-4E98-B77D-F05D1EAE60B0}"/>
              </a:ext>
            </a:extLst>
          </p:cNvPr>
          <p:cNvSpPr>
            <a:spLocks/>
          </p:cNvSpPr>
          <p:nvPr/>
        </p:nvSpPr>
        <p:spPr bwMode="auto">
          <a:xfrm>
            <a:off x="5053013" y="5010150"/>
            <a:ext cx="268287" cy="841375"/>
          </a:xfrm>
          <a:custGeom>
            <a:avLst/>
            <a:gdLst>
              <a:gd name="T0" fmla="*/ 0 w 169"/>
              <a:gd name="T1" fmla="*/ 2147483646 h 709"/>
              <a:gd name="T2" fmla="*/ 2147483646 w 169"/>
              <a:gd name="T3" fmla="*/ 2147483646 h 709"/>
              <a:gd name="T4" fmla="*/ 2147483646 w 169"/>
              <a:gd name="T5" fmla="*/ 2147483646 h 709"/>
              <a:gd name="T6" fmla="*/ 2147483646 w 169"/>
              <a:gd name="T7" fmla="*/ 2147483646 h 709"/>
              <a:gd name="T8" fmla="*/ 2147483646 w 169"/>
              <a:gd name="T9" fmla="*/ 2147483646 h 709"/>
              <a:gd name="T10" fmla="*/ 2147483646 w 169"/>
              <a:gd name="T11" fmla="*/ 2147483646 h 709"/>
              <a:gd name="T12" fmla="*/ 2147483646 w 169"/>
              <a:gd name="T13" fmla="*/ 2147483646 h 709"/>
              <a:gd name="T14" fmla="*/ 2147483646 w 169"/>
              <a:gd name="T15" fmla="*/ 2147483646 h 709"/>
              <a:gd name="T16" fmla="*/ 2147483646 w 169"/>
              <a:gd name="T17" fmla="*/ 2147483646 h 709"/>
              <a:gd name="T18" fmla="*/ 2147483646 w 169"/>
              <a:gd name="T19" fmla="*/ 0 h 709"/>
              <a:gd name="T20" fmla="*/ 2147483646 w 169"/>
              <a:gd name="T21" fmla="*/ 2147483646 h 709"/>
              <a:gd name="T22" fmla="*/ 2147483646 w 169"/>
              <a:gd name="T23" fmla="*/ 2147483646 h 709"/>
              <a:gd name="T24" fmla="*/ 2147483646 w 169"/>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67" name="Group 129">
            <a:extLst>
              <a:ext uri="{FF2B5EF4-FFF2-40B4-BE49-F238E27FC236}">
                <a16:creationId xmlns:a16="http://schemas.microsoft.com/office/drawing/2014/main" id="{DB3D6699-1756-486E-871C-91B3AF57B3B0}"/>
              </a:ext>
            </a:extLst>
          </p:cNvPr>
          <p:cNvGrpSpPr>
            <a:grpSpLocks/>
          </p:cNvGrpSpPr>
          <p:nvPr/>
        </p:nvGrpSpPr>
        <p:grpSpPr bwMode="auto">
          <a:xfrm>
            <a:off x="5321300" y="4999038"/>
            <a:ext cx="746125" cy="846137"/>
            <a:chOff x="3365" y="3256"/>
            <a:chExt cx="470" cy="713"/>
          </a:xfrm>
        </p:grpSpPr>
        <p:grpSp>
          <p:nvGrpSpPr>
            <p:cNvPr id="54401" name="Group 130">
              <a:extLst>
                <a:ext uri="{FF2B5EF4-FFF2-40B4-BE49-F238E27FC236}">
                  <a16:creationId xmlns:a16="http://schemas.microsoft.com/office/drawing/2014/main" id="{0E866C3F-E528-49CB-BB8F-CCB9EF4943D2}"/>
                </a:ext>
              </a:extLst>
            </p:cNvPr>
            <p:cNvGrpSpPr>
              <a:grpSpLocks/>
            </p:cNvGrpSpPr>
            <p:nvPr/>
          </p:nvGrpSpPr>
          <p:grpSpPr bwMode="auto">
            <a:xfrm>
              <a:off x="3365" y="3256"/>
              <a:ext cx="233" cy="713"/>
              <a:chOff x="3365" y="3256"/>
              <a:chExt cx="233" cy="713"/>
            </a:xfrm>
          </p:grpSpPr>
          <p:sp>
            <p:nvSpPr>
              <p:cNvPr id="54405" name="Freeform 131">
                <a:extLst>
                  <a:ext uri="{FF2B5EF4-FFF2-40B4-BE49-F238E27FC236}">
                    <a16:creationId xmlns:a16="http://schemas.microsoft.com/office/drawing/2014/main" id="{B12EAF62-D50E-442D-A68A-E8B8B12FA2B2}"/>
                  </a:ext>
                </a:extLst>
              </p:cNvPr>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6" name="Freeform 132">
                <a:extLst>
                  <a:ext uri="{FF2B5EF4-FFF2-40B4-BE49-F238E27FC236}">
                    <a16:creationId xmlns:a16="http://schemas.microsoft.com/office/drawing/2014/main" id="{93C60DCA-1997-4F35-A781-23739E416425}"/>
                  </a:ext>
                </a:extLst>
              </p:cNvPr>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02" name="Group 133">
              <a:extLst>
                <a:ext uri="{FF2B5EF4-FFF2-40B4-BE49-F238E27FC236}">
                  <a16:creationId xmlns:a16="http://schemas.microsoft.com/office/drawing/2014/main" id="{440A9CBF-0E1D-4531-9AB9-6CA739635B54}"/>
                </a:ext>
              </a:extLst>
            </p:cNvPr>
            <p:cNvGrpSpPr>
              <a:grpSpLocks/>
            </p:cNvGrpSpPr>
            <p:nvPr/>
          </p:nvGrpSpPr>
          <p:grpSpPr bwMode="auto">
            <a:xfrm>
              <a:off x="3600" y="3256"/>
              <a:ext cx="235" cy="713"/>
              <a:chOff x="3600" y="3256"/>
              <a:chExt cx="235" cy="713"/>
            </a:xfrm>
          </p:grpSpPr>
          <p:sp>
            <p:nvSpPr>
              <p:cNvPr id="54403" name="Freeform 134">
                <a:extLst>
                  <a:ext uri="{FF2B5EF4-FFF2-40B4-BE49-F238E27FC236}">
                    <a16:creationId xmlns:a16="http://schemas.microsoft.com/office/drawing/2014/main" id="{9F8BAB54-5BA9-414B-8B9A-457C819E3BEB}"/>
                  </a:ext>
                </a:extLst>
              </p:cNvPr>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4" name="Freeform 135">
                <a:extLst>
                  <a:ext uri="{FF2B5EF4-FFF2-40B4-BE49-F238E27FC236}">
                    <a16:creationId xmlns:a16="http://schemas.microsoft.com/office/drawing/2014/main" id="{0F4CDA25-55FA-4720-9D1C-22893F7F8C22}"/>
                  </a:ext>
                </a:extLst>
              </p:cNvPr>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4368" name="Group 136">
            <a:extLst>
              <a:ext uri="{FF2B5EF4-FFF2-40B4-BE49-F238E27FC236}">
                <a16:creationId xmlns:a16="http://schemas.microsoft.com/office/drawing/2014/main" id="{348E9569-F104-49E6-B0A2-40E90A06FBA8}"/>
              </a:ext>
            </a:extLst>
          </p:cNvPr>
          <p:cNvGrpSpPr>
            <a:grpSpLocks/>
          </p:cNvGrpSpPr>
          <p:nvPr/>
        </p:nvGrpSpPr>
        <p:grpSpPr bwMode="auto">
          <a:xfrm>
            <a:off x="6064250" y="4987925"/>
            <a:ext cx="371475" cy="847725"/>
            <a:chOff x="3833" y="3247"/>
            <a:chExt cx="234" cy="713"/>
          </a:xfrm>
        </p:grpSpPr>
        <p:sp>
          <p:nvSpPr>
            <p:cNvPr id="54399" name="Freeform 137">
              <a:extLst>
                <a:ext uri="{FF2B5EF4-FFF2-40B4-BE49-F238E27FC236}">
                  <a16:creationId xmlns:a16="http://schemas.microsoft.com/office/drawing/2014/main" id="{E5322664-A55A-40EC-BFA6-0FB1A5CFFFF8}"/>
                </a:ext>
              </a:extLst>
            </p:cNvPr>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0" name="Freeform 138">
              <a:extLst>
                <a:ext uri="{FF2B5EF4-FFF2-40B4-BE49-F238E27FC236}">
                  <a16:creationId xmlns:a16="http://schemas.microsoft.com/office/drawing/2014/main" id="{BD43BE2D-B0B1-4A6D-9732-1FF67A5471CC}"/>
                </a:ext>
              </a:extLst>
            </p:cNvPr>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69" name="Freeform 139">
            <a:extLst>
              <a:ext uri="{FF2B5EF4-FFF2-40B4-BE49-F238E27FC236}">
                <a16:creationId xmlns:a16="http://schemas.microsoft.com/office/drawing/2014/main" id="{8C46C651-14F6-4929-B18D-45957A88B220}"/>
              </a:ext>
            </a:extLst>
          </p:cNvPr>
          <p:cNvSpPr>
            <a:spLocks/>
          </p:cNvSpPr>
          <p:nvPr/>
        </p:nvSpPr>
        <p:spPr bwMode="auto">
          <a:xfrm>
            <a:off x="6437313" y="5403850"/>
            <a:ext cx="101600" cy="430213"/>
          </a:xfrm>
          <a:custGeom>
            <a:avLst/>
            <a:gdLst>
              <a:gd name="T0" fmla="*/ 0 w 64"/>
              <a:gd name="T1" fmla="*/ 0 h 271"/>
              <a:gd name="T2" fmla="*/ 2147483646 w 64"/>
              <a:gd name="T3" fmla="*/ 2147483646 h 271"/>
              <a:gd name="T4" fmla="*/ 2147483646 w 64"/>
              <a:gd name="T5" fmla="*/ 2147483646 h 271"/>
              <a:gd name="T6" fmla="*/ 2147483646 w 64"/>
              <a:gd name="T7" fmla="*/ 2147483646 h 271"/>
              <a:gd name="T8" fmla="*/ 2147483646 w 64"/>
              <a:gd name="T9" fmla="*/ 2147483646 h 271"/>
              <a:gd name="T10" fmla="*/ 2147483646 w 64"/>
              <a:gd name="T11" fmla="*/ 2147483646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0" name="Freeform 140">
            <a:extLst>
              <a:ext uri="{FF2B5EF4-FFF2-40B4-BE49-F238E27FC236}">
                <a16:creationId xmlns:a16="http://schemas.microsoft.com/office/drawing/2014/main" id="{818896C7-A6B6-4605-BFA8-C7C050262B77}"/>
              </a:ext>
            </a:extLst>
          </p:cNvPr>
          <p:cNvSpPr>
            <a:spLocks/>
          </p:cNvSpPr>
          <p:nvPr/>
        </p:nvSpPr>
        <p:spPr bwMode="auto">
          <a:xfrm>
            <a:off x="6542088" y="4987925"/>
            <a:ext cx="280987" cy="841375"/>
          </a:xfrm>
          <a:custGeom>
            <a:avLst/>
            <a:gdLst>
              <a:gd name="T0" fmla="*/ 0 w 177"/>
              <a:gd name="T1" fmla="*/ 2147483646 h 530"/>
              <a:gd name="T2" fmla="*/ 2147483646 w 177"/>
              <a:gd name="T3" fmla="*/ 2147483646 h 530"/>
              <a:gd name="T4" fmla="*/ 2147483646 w 177"/>
              <a:gd name="T5" fmla="*/ 2147483646 h 530"/>
              <a:gd name="T6" fmla="*/ 2147483646 w 177"/>
              <a:gd name="T7" fmla="*/ 2147483646 h 530"/>
              <a:gd name="T8" fmla="*/ 2147483646 w 177"/>
              <a:gd name="T9" fmla="*/ 2147483646 h 530"/>
              <a:gd name="T10" fmla="*/ 2147483646 w 177"/>
              <a:gd name="T11" fmla="*/ 2147483646 h 530"/>
              <a:gd name="T12" fmla="*/ 2147483646 w 177"/>
              <a:gd name="T13" fmla="*/ 2147483646 h 530"/>
              <a:gd name="T14" fmla="*/ 2147483646 w 177"/>
              <a:gd name="T15" fmla="*/ 2147483646 h 530"/>
              <a:gd name="T16" fmla="*/ 2147483646 w 177"/>
              <a:gd name="T17" fmla="*/ 2147483646 h 530"/>
              <a:gd name="T18" fmla="*/ 2147483646 w 177"/>
              <a:gd name="T19" fmla="*/ 0 h 530"/>
              <a:gd name="T20" fmla="*/ 2147483646 w 177"/>
              <a:gd name="T21" fmla="*/ 2147483646 h 530"/>
              <a:gd name="T22" fmla="*/ 2147483646 w 177"/>
              <a:gd name="T23" fmla="*/ 2147483646 h 530"/>
              <a:gd name="T24" fmla="*/ 2147483646 w 17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71" name="Group 141">
            <a:extLst>
              <a:ext uri="{FF2B5EF4-FFF2-40B4-BE49-F238E27FC236}">
                <a16:creationId xmlns:a16="http://schemas.microsoft.com/office/drawing/2014/main" id="{3373E050-B6DD-40A6-A1ED-24E6AEC57375}"/>
              </a:ext>
            </a:extLst>
          </p:cNvPr>
          <p:cNvGrpSpPr>
            <a:grpSpLocks/>
          </p:cNvGrpSpPr>
          <p:nvPr/>
        </p:nvGrpSpPr>
        <p:grpSpPr bwMode="auto">
          <a:xfrm>
            <a:off x="6832600" y="4991100"/>
            <a:ext cx="755650" cy="847725"/>
            <a:chOff x="4317" y="3250"/>
            <a:chExt cx="476" cy="713"/>
          </a:xfrm>
        </p:grpSpPr>
        <p:grpSp>
          <p:nvGrpSpPr>
            <p:cNvPr id="54393" name="Group 142">
              <a:extLst>
                <a:ext uri="{FF2B5EF4-FFF2-40B4-BE49-F238E27FC236}">
                  <a16:creationId xmlns:a16="http://schemas.microsoft.com/office/drawing/2014/main" id="{86488125-0D2C-47F4-A28D-FC37B0F8F15E}"/>
                </a:ext>
              </a:extLst>
            </p:cNvPr>
            <p:cNvGrpSpPr>
              <a:grpSpLocks/>
            </p:cNvGrpSpPr>
            <p:nvPr/>
          </p:nvGrpSpPr>
          <p:grpSpPr bwMode="auto">
            <a:xfrm>
              <a:off x="4317" y="3250"/>
              <a:ext cx="238" cy="713"/>
              <a:chOff x="4317" y="3250"/>
              <a:chExt cx="238" cy="713"/>
            </a:xfrm>
          </p:grpSpPr>
          <p:sp>
            <p:nvSpPr>
              <p:cNvPr id="54397" name="Freeform 143">
                <a:extLst>
                  <a:ext uri="{FF2B5EF4-FFF2-40B4-BE49-F238E27FC236}">
                    <a16:creationId xmlns:a16="http://schemas.microsoft.com/office/drawing/2014/main" id="{B94241C3-2124-4B58-9A51-FCF246C10250}"/>
                  </a:ext>
                </a:extLst>
              </p:cNvPr>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8" name="Freeform 144">
                <a:extLst>
                  <a:ext uri="{FF2B5EF4-FFF2-40B4-BE49-F238E27FC236}">
                    <a16:creationId xmlns:a16="http://schemas.microsoft.com/office/drawing/2014/main" id="{328D8DCD-5C6D-4F7F-A8C3-5D44E20151FE}"/>
                  </a:ext>
                </a:extLst>
              </p:cNvPr>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94" name="Group 145">
              <a:extLst>
                <a:ext uri="{FF2B5EF4-FFF2-40B4-BE49-F238E27FC236}">
                  <a16:creationId xmlns:a16="http://schemas.microsoft.com/office/drawing/2014/main" id="{84CCFE4F-6127-45CB-AA91-33B2789B7CB6}"/>
                </a:ext>
              </a:extLst>
            </p:cNvPr>
            <p:cNvGrpSpPr>
              <a:grpSpLocks/>
            </p:cNvGrpSpPr>
            <p:nvPr/>
          </p:nvGrpSpPr>
          <p:grpSpPr bwMode="auto">
            <a:xfrm>
              <a:off x="4557" y="3250"/>
              <a:ext cx="236" cy="713"/>
              <a:chOff x="4557" y="3250"/>
              <a:chExt cx="236" cy="713"/>
            </a:xfrm>
          </p:grpSpPr>
          <p:sp>
            <p:nvSpPr>
              <p:cNvPr id="54395" name="Freeform 146">
                <a:extLst>
                  <a:ext uri="{FF2B5EF4-FFF2-40B4-BE49-F238E27FC236}">
                    <a16:creationId xmlns:a16="http://schemas.microsoft.com/office/drawing/2014/main" id="{A3ED7ED0-2AE7-4B60-89C0-3781E09A8D74}"/>
                  </a:ext>
                </a:extLst>
              </p:cNvPr>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6" name="Freeform 147">
                <a:extLst>
                  <a:ext uri="{FF2B5EF4-FFF2-40B4-BE49-F238E27FC236}">
                    <a16:creationId xmlns:a16="http://schemas.microsoft.com/office/drawing/2014/main" id="{7105AC0F-23E1-48B3-857E-2A927AC6528E}"/>
                  </a:ext>
                </a:extLst>
              </p:cNvPr>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72" name="Freeform 148">
            <a:extLst>
              <a:ext uri="{FF2B5EF4-FFF2-40B4-BE49-F238E27FC236}">
                <a16:creationId xmlns:a16="http://schemas.microsoft.com/office/drawing/2014/main" id="{5EA44ADB-57AB-434A-B9F6-5FD8288E57F4}"/>
              </a:ext>
            </a:extLst>
          </p:cNvPr>
          <p:cNvSpPr>
            <a:spLocks/>
          </p:cNvSpPr>
          <p:nvPr/>
        </p:nvSpPr>
        <p:spPr bwMode="auto">
          <a:xfrm>
            <a:off x="7580313" y="4984750"/>
            <a:ext cx="112712" cy="490538"/>
          </a:xfrm>
          <a:custGeom>
            <a:avLst/>
            <a:gdLst>
              <a:gd name="T0" fmla="*/ 0 w 71"/>
              <a:gd name="T1" fmla="*/ 2147483646 h 309"/>
              <a:gd name="T2" fmla="*/ 2147483646 w 71"/>
              <a:gd name="T3" fmla="*/ 2147483646 h 309"/>
              <a:gd name="T4" fmla="*/ 2147483646 w 71"/>
              <a:gd name="T5" fmla="*/ 2147483646 h 309"/>
              <a:gd name="T6" fmla="*/ 2147483646 w 71"/>
              <a:gd name="T7" fmla="*/ 2147483646 h 309"/>
              <a:gd name="T8" fmla="*/ 2147483646 w 71"/>
              <a:gd name="T9" fmla="*/ 2147483646 h 309"/>
              <a:gd name="T10" fmla="*/ 2147483646 w 71"/>
              <a:gd name="T11" fmla="*/ 2147483646 h 309"/>
              <a:gd name="T12" fmla="*/ 2147483646 w 71"/>
              <a:gd name="T13" fmla="*/ 0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3" name="Freeform 149">
            <a:extLst>
              <a:ext uri="{FF2B5EF4-FFF2-40B4-BE49-F238E27FC236}">
                <a16:creationId xmlns:a16="http://schemas.microsoft.com/office/drawing/2014/main" id="{BF50D6FC-C78D-4540-9B02-F7160F29E868}"/>
              </a:ext>
            </a:extLst>
          </p:cNvPr>
          <p:cNvSpPr>
            <a:spLocks/>
          </p:cNvSpPr>
          <p:nvPr/>
        </p:nvSpPr>
        <p:spPr bwMode="auto">
          <a:xfrm>
            <a:off x="7696200" y="4989513"/>
            <a:ext cx="269875" cy="841375"/>
          </a:xfrm>
          <a:custGeom>
            <a:avLst/>
            <a:gdLst>
              <a:gd name="T0" fmla="*/ 0 w 170"/>
              <a:gd name="T1" fmla="*/ 0 h 530"/>
              <a:gd name="T2" fmla="*/ 2147483646 w 170"/>
              <a:gd name="T3" fmla="*/ 2147483646 h 530"/>
              <a:gd name="T4" fmla="*/ 2147483646 w 170"/>
              <a:gd name="T5" fmla="*/ 2147483646 h 530"/>
              <a:gd name="T6" fmla="*/ 2147483646 w 170"/>
              <a:gd name="T7" fmla="*/ 2147483646 h 530"/>
              <a:gd name="T8" fmla="*/ 2147483646 w 170"/>
              <a:gd name="T9" fmla="*/ 2147483646 h 530"/>
              <a:gd name="T10" fmla="*/ 2147483646 w 170"/>
              <a:gd name="T11" fmla="*/ 2147483646 h 530"/>
              <a:gd name="T12" fmla="*/ 2147483646 w 170"/>
              <a:gd name="T13" fmla="*/ 2147483646 h 530"/>
              <a:gd name="T14" fmla="*/ 2147483646 w 170"/>
              <a:gd name="T15" fmla="*/ 2147483646 h 530"/>
              <a:gd name="T16" fmla="*/ 2147483646 w 170"/>
              <a:gd name="T17" fmla="*/ 2147483646 h 530"/>
              <a:gd name="T18" fmla="*/ 2147483646 w 170"/>
              <a:gd name="T19" fmla="*/ 2147483646 h 530"/>
              <a:gd name="T20" fmla="*/ 2147483646 w 170"/>
              <a:gd name="T21" fmla="*/ 2147483646 h 530"/>
              <a:gd name="T22" fmla="*/ 2147483646 w 170"/>
              <a:gd name="T23" fmla="*/ 2147483646 h 530"/>
              <a:gd name="T24" fmla="*/ 2147483646 w 170"/>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74" name="Group 150">
            <a:extLst>
              <a:ext uri="{FF2B5EF4-FFF2-40B4-BE49-F238E27FC236}">
                <a16:creationId xmlns:a16="http://schemas.microsoft.com/office/drawing/2014/main" id="{109EBBA9-E94D-4F92-B542-C319323CBBDA}"/>
              </a:ext>
            </a:extLst>
          </p:cNvPr>
          <p:cNvGrpSpPr>
            <a:grpSpLocks/>
          </p:cNvGrpSpPr>
          <p:nvPr/>
        </p:nvGrpSpPr>
        <p:grpSpPr bwMode="auto">
          <a:xfrm>
            <a:off x="7966075" y="4984750"/>
            <a:ext cx="377825" cy="847725"/>
            <a:chOff x="5031" y="3244"/>
            <a:chExt cx="238" cy="713"/>
          </a:xfrm>
        </p:grpSpPr>
        <p:sp>
          <p:nvSpPr>
            <p:cNvPr id="54391" name="Freeform 151">
              <a:extLst>
                <a:ext uri="{FF2B5EF4-FFF2-40B4-BE49-F238E27FC236}">
                  <a16:creationId xmlns:a16="http://schemas.microsoft.com/office/drawing/2014/main" id="{98DE2A06-532E-4981-B871-05A1DD941FF3}"/>
                </a:ext>
              </a:extLst>
            </p:cNvPr>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2" name="Freeform 152">
              <a:extLst>
                <a:ext uri="{FF2B5EF4-FFF2-40B4-BE49-F238E27FC236}">
                  <a16:creationId xmlns:a16="http://schemas.microsoft.com/office/drawing/2014/main" id="{349112F8-8F80-454E-A40B-1641E0004314}"/>
                </a:ext>
              </a:extLst>
            </p:cNvPr>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75" name="Rectangle 153">
            <a:extLst>
              <a:ext uri="{FF2B5EF4-FFF2-40B4-BE49-F238E27FC236}">
                <a16:creationId xmlns:a16="http://schemas.microsoft.com/office/drawing/2014/main" id="{304D584D-F312-4BA0-9690-8E2605425E1B}"/>
              </a:ext>
            </a:extLst>
          </p:cNvPr>
          <p:cNvSpPr>
            <a:spLocks noChangeArrowheads="1"/>
          </p:cNvSpPr>
          <p:nvPr/>
        </p:nvSpPr>
        <p:spPr bwMode="auto">
          <a:xfrm>
            <a:off x="0" y="1952625"/>
            <a:ext cx="1406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数字信号</a:t>
            </a:r>
          </a:p>
        </p:txBody>
      </p:sp>
      <p:sp>
        <p:nvSpPr>
          <p:cNvPr id="54376" name="Rectangle 154">
            <a:extLst>
              <a:ext uri="{FF2B5EF4-FFF2-40B4-BE49-F238E27FC236}">
                <a16:creationId xmlns:a16="http://schemas.microsoft.com/office/drawing/2014/main" id="{0635F6FB-056D-4840-8E92-B6420117C16F}"/>
              </a:ext>
            </a:extLst>
          </p:cNvPr>
          <p:cNvSpPr>
            <a:spLocks noChangeArrowheads="1"/>
          </p:cNvSpPr>
          <p:nvPr/>
        </p:nvSpPr>
        <p:spPr bwMode="auto">
          <a:xfrm>
            <a:off x="161925" y="2965450"/>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调幅</a:t>
            </a:r>
          </a:p>
        </p:txBody>
      </p:sp>
      <p:sp>
        <p:nvSpPr>
          <p:cNvPr id="54377" name="Rectangle 155">
            <a:extLst>
              <a:ext uri="{FF2B5EF4-FFF2-40B4-BE49-F238E27FC236}">
                <a16:creationId xmlns:a16="http://schemas.microsoft.com/office/drawing/2014/main" id="{657DBBD6-B3BD-4546-BFA1-4BE646DBA956}"/>
              </a:ext>
            </a:extLst>
          </p:cNvPr>
          <p:cNvSpPr>
            <a:spLocks noChangeArrowheads="1"/>
          </p:cNvSpPr>
          <p:nvPr/>
        </p:nvSpPr>
        <p:spPr bwMode="auto">
          <a:xfrm>
            <a:off x="161925" y="4076700"/>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调频</a:t>
            </a:r>
          </a:p>
        </p:txBody>
      </p:sp>
      <p:sp>
        <p:nvSpPr>
          <p:cNvPr id="54378" name="Rectangle 156">
            <a:extLst>
              <a:ext uri="{FF2B5EF4-FFF2-40B4-BE49-F238E27FC236}">
                <a16:creationId xmlns:a16="http://schemas.microsoft.com/office/drawing/2014/main" id="{8F117B4E-ADA2-4B9D-A08A-E9C88326D9C5}"/>
              </a:ext>
            </a:extLst>
          </p:cNvPr>
          <p:cNvSpPr>
            <a:spLocks noChangeArrowheads="1"/>
          </p:cNvSpPr>
          <p:nvPr/>
        </p:nvSpPr>
        <p:spPr bwMode="auto">
          <a:xfrm>
            <a:off x="161925" y="5259388"/>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调相</a:t>
            </a:r>
          </a:p>
        </p:txBody>
      </p:sp>
      <p:grpSp>
        <p:nvGrpSpPr>
          <p:cNvPr id="54379" name="Group 157">
            <a:extLst>
              <a:ext uri="{FF2B5EF4-FFF2-40B4-BE49-F238E27FC236}">
                <a16:creationId xmlns:a16="http://schemas.microsoft.com/office/drawing/2014/main" id="{9921D428-16AF-4AA1-BEF6-3AFB1DBF7078}"/>
              </a:ext>
            </a:extLst>
          </p:cNvPr>
          <p:cNvGrpSpPr>
            <a:grpSpLocks/>
          </p:cNvGrpSpPr>
          <p:nvPr/>
        </p:nvGrpSpPr>
        <p:grpSpPr bwMode="auto">
          <a:xfrm>
            <a:off x="2263775" y="2693988"/>
            <a:ext cx="755650" cy="844550"/>
            <a:chOff x="1439" y="1316"/>
            <a:chExt cx="476" cy="711"/>
          </a:xfrm>
        </p:grpSpPr>
        <p:grpSp>
          <p:nvGrpSpPr>
            <p:cNvPr id="54380" name="Group 158">
              <a:extLst>
                <a:ext uri="{FF2B5EF4-FFF2-40B4-BE49-F238E27FC236}">
                  <a16:creationId xmlns:a16="http://schemas.microsoft.com/office/drawing/2014/main" id="{2F38C505-41B0-4DBA-9581-A8D852A13E80}"/>
                </a:ext>
              </a:extLst>
            </p:cNvPr>
            <p:cNvGrpSpPr>
              <a:grpSpLocks/>
            </p:cNvGrpSpPr>
            <p:nvPr/>
          </p:nvGrpSpPr>
          <p:grpSpPr bwMode="auto">
            <a:xfrm>
              <a:off x="1439" y="1316"/>
              <a:ext cx="239" cy="711"/>
              <a:chOff x="1439" y="1316"/>
              <a:chExt cx="239" cy="711"/>
            </a:xfrm>
          </p:grpSpPr>
          <p:sp>
            <p:nvSpPr>
              <p:cNvPr id="54387" name="Freeform 159">
                <a:extLst>
                  <a:ext uri="{FF2B5EF4-FFF2-40B4-BE49-F238E27FC236}">
                    <a16:creationId xmlns:a16="http://schemas.microsoft.com/office/drawing/2014/main" id="{393E2B15-4A61-4A04-8919-AA9DD9FD24D5}"/>
                  </a:ext>
                </a:extLst>
              </p:cNvPr>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8" name="Freeform 160">
                <a:extLst>
                  <a:ext uri="{FF2B5EF4-FFF2-40B4-BE49-F238E27FC236}">
                    <a16:creationId xmlns:a16="http://schemas.microsoft.com/office/drawing/2014/main" id="{DBCF4CEC-9B1F-46D5-ADEF-EE53A4EDAB1A}"/>
                  </a:ext>
                </a:extLst>
              </p:cNvPr>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9" name="Freeform 161">
                <a:extLst>
                  <a:ext uri="{FF2B5EF4-FFF2-40B4-BE49-F238E27FC236}">
                    <a16:creationId xmlns:a16="http://schemas.microsoft.com/office/drawing/2014/main" id="{03273624-2B68-4B2F-9D17-525365F73B4D}"/>
                  </a:ext>
                </a:extLst>
              </p:cNvPr>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0" name="Freeform 162">
                <a:extLst>
                  <a:ext uri="{FF2B5EF4-FFF2-40B4-BE49-F238E27FC236}">
                    <a16:creationId xmlns:a16="http://schemas.microsoft.com/office/drawing/2014/main" id="{BDD100A2-A00C-4659-AD17-842B9091ED23}"/>
                  </a:ext>
                </a:extLst>
              </p:cNvPr>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81" name="Group 163">
              <a:extLst>
                <a:ext uri="{FF2B5EF4-FFF2-40B4-BE49-F238E27FC236}">
                  <a16:creationId xmlns:a16="http://schemas.microsoft.com/office/drawing/2014/main" id="{1792E8C9-32A0-4041-A8D3-09C35ABC4F83}"/>
                </a:ext>
              </a:extLst>
            </p:cNvPr>
            <p:cNvGrpSpPr>
              <a:grpSpLocks/>
            </p:cNvGrpSpPr>
            <p:nvPr/>
          </p:nvGrpSpPr>
          <p:grpSpPr bwMode="auto">
            <a:xfrm>
              <a:off x="1676" y="1316"/>
              <a:ext cx="239" cy="711"/>
              <a:chOff x="1676" y="1316"/>
              <a:chExt cx="239" cy="711"/>
            </a:xfrm>
          </p:grpSpPr>
          <p:sp>
            <p:nvSpPr>
              <p:cNvPr id="54383" name="Freeform 164">
                <a:extLst>
                  <a:ext uri="{FF2B5EF4-FFF2-40B4-BE49-F238E27FC236}">
                    <a16:creationId xmlns:a16="http://schemas.microsoft.com/office/drawing/2014/main" id="{16103EF0-0231-40F1-BBA6-BD25F42762C6}"/>
                  </a:ext>
                </a:extLst>
              </p:cNvPr>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4" name="Freeform 165">
                <a:extLst>
                  <a:ext uri="{FF2B5EF4-FFF2-40B4-BE49-F238E27FC236}">
                    <a16:creationId xmlns:a16="http://schemas.microsoft.com/office/drawing/2014/main" id="{66628AD2-3F7A-485A-BC9D-FF81630B1EA4}"/>
                  </a:ext>
                </a:extLst>
              </p:cNvPr>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5" name="Freeform 166">
                <a:extLst>
                  <a:ext uri="{FF2B5EF4-FFF2-40B4-BE49-F238E27FC236}">
                    <a16:creationId xmlns:a16="http://schemas.microsoft.com/office/drawing/2014/main" id="{CFFD7838-D3E3-498D-B8E7-9CC7318F4526}"/>
                  </a:ext>
                </a:extLst>
              </p:cNvPr>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6" name="Freeform 167">
                <a:extLst>
                  <a:ext uri="{FF2B5EF4-FFF2-40B4-BE49-F238E27FC236}">
                    <a16:creationId xmlns:a16="http://schemas.microsoft.com/office/drawing/2014/main" id="{DF5B020B-3C6B-4028-B1E1-F6B9FEEA82BA}"/>
                  </a:ext>
                </a:extLst>
              </p:cNvPr>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82" name="Line 168">
              <a:extLst>
                <a:ext uri="{FF2B5EF4-FFF2-40B4-BE49-F238E27FC236}">
                  <a16:creationId xmlns:a16="http://schemas.microsoft.com/office/drawing/2014/main" id="{61D8E8A6-F9C6-4C51-9F4D-7A03F9FA1CB2}"/>
                </a:ext>
              </a:extLst>
            </p:cNvPr>
            <p:cNvSpPr>
              <a:spLocks noChangeShapeType="1"/>
            </p:cNvSpPr>
            <p:nvPr/>
          </p:nvSpPr>
          <p:spPr bwMode="auto">
            <a:xfrm flipV="1">
              <a:off x="1674" y="1661"/>
              <a:ext cx="3" cy="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FAC3761D-53AB-4F08-B0EA-A37CB372AD09}"/>
              </a:ext>
            </a:extLst>
          </p:cNvPr>
          <p:cNvGrpSpPr/>
          <p:nvPr/>
        </p:nvGrpSpPr>
        <p:grpSpPr>
          <a:xfrm>
            <a:off x="669155" y="1991653"/>
            <a:ext cx="2743200" cy="2584450"/>
            <a:chOff x="513531" y="2234456"/>
            <a:chExt cx="2743200" cy="2584450"/>
          </a:xfrm>
        </p:grpSpPr>
        <p:sp>
          <p:nvSpPr>
            <p:cNvPr id="35" name="Line 4">
              <a:extLst>
                <a:ext uri="{FF2B5EF4-FFF2-40B4-BE49-F238E27FC236}">
                  <a16:creationId xmlns:a16="http://schemas.microsoft.com/office/drawing/2014/main" id="{47F055E6-E996-4057-8CC7-F4038898C689}"/>
                </a:ext>
              </a:extLst>
            </p:cNvPr>
            <p:cNvSpPr>
              <a:spLocks noChangeShapeType="1"/>
            </p:cNvSpPr>
            <p:nvPr/>
          </p:nvSpPr>
          <p:spPr bwMode="auto">
            <a:xfrm>
              <a:off x="1891481" y="2234456"/>
              <a:ext cx="0" cy="2584450"/>
            </a:xfrm>
            <a:prstGeom prst="line">
              <a:avLst/>
            </a:prstGeom>
            <a:noFill/>
            <a:ln w="28575">
              <a:solidFill>
                <a:srgbClr val="333399"/>
              </a:solidFill>
              <a:round/>
              <a:headEnd type="triangle" w="med"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 name="Oval 5">
              <a:extLst>
                <a:ext uri="{FF2B5EF4-FFF2-40B4-BE49-F238E27FC236}">
                  <a16:creationId xmlns:a16="http://schemas.microsoft.com/office/drawing/2014/main" id="{937C4B9C-0FF5-4BDB-901A-562F734EE034}"/>
                </a:ext>
              </a:extLst>
            </p:cNvPr>
            <p:cNvSpPr>
              <a:spLocks noChangeArrowheads="1"/>
            </p:cNvSpPr>
            <p:nvPr/>
          </p:nvSpPr>
          <p:spPr bwMode="auto">
            <a:xfrm>
              <a:off x="1056456" y="3825131"/>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7" name="Oval 6">
              <a:extLst>
                <a:ext uri="{FF2B5EF4-FFF2-40B4-BE49-F238E27FC236}">
                  <a16:creationId xmlns:a16="http://schemas.microsoft.com/office/drawing/2014/main" id="{F417BA5C-BBF9-400F-9E88-456041CB6BC6}"/>
                </a:ext>
              </a:extLst>
            </p:cNvPr>
            <p:cNvSpPr>
              <a:spLocks noChangeArrowheads="1"/>
            </p:cNvSpPr>
            <p:nvPr/>
          </p:nvSpPr>
          <p:spPr bwMode="auto">
            <a:xfrm>
              <a:off x="1056456" y="2745631"/>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8" name="Oval 7">
              <a:extLst>
                <a:ext uri="{FF2B5EF4-FFF2-40B4-BE49-F238E27FC236}">
                  <a16:creationId xmlns:a16="http://schemas.microsoft.com/office/drawing/2014/main" id="{AA525146-AA64-44DE-B346-091D09A0AA5D}"/>
                </a:ext>
              </a:extLst>
            </p:cNvPr>
            <p:cNvSpPr>
              <a:spLocks noChangeArrowheads="1"/>
            </p:cNvSpPr>
            <p:nvPr/>
          </p:nvSpPr>
          <p:spPr bwMode="auto">
            <a:xfrm>
              <a:off x="2137544" y="2745631"/>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Oval 8">
              <a:extLst>
                <a:ext uri="{FF2B5EF4-FFF2-40B4-BE49-F238E27FC236}">
                  <a16:creationId xmlns:a16="http://schemas.microsoft.com/office/drawing/2014/main" id="{2251990D-E9CA-4D24-85F8-C876141ECE79}"/>
                </a:ext>
              </a:extLst>
            </p:cNvPr>
            <p:cNvSpPr>
              <a:spLocks noChangeArrowheads="1"/>
            </p:cNvSpPr>
            <p:nvPr/>
          </p:nvSpPr>
          <p:spPr bwMode="auto">
            <a:xfrm>
              <a:off x="1588269" y="2745631"/>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0" name="Oval 9">
              <a:extLst>
                <a:ext uri="{FF2B5EF4-FFF2-40B4-BE49-F238E27FC236}">
                  <a16:creationId xmlns:a16="http://schemas.microsoft.com/office/drawing/2014/main" id="{FE7C9F6A-657A-4BFE-BDA6-97AB09876EDC}"/>
                </a:ext>
              </a:extLst>
            </p:cNvPr>
            <p:cNvSpPr>
              <a:spLocks noChangeArrowheads="1"/>
            </p:cNvSpPr>
            <p:nvPr/>
          </p:nvSpPr>
          <p:spPr bwMode="auto">
            <a:xfrm>
              <a:off x="1056456" y="3291731"/>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1" name="Oval 10">
              <a:extLst>
                <a:ext uri="{FF2B5EF4-FFF2-40B4-BE49-F238E27FC236}">
                  <a16:creationId xmlns:a16="http://schemas.microsoft.com/office/drawing/2014/main" id="{D475D403-4D91-44AF-8A05-EDE2FE460363}"/>
                </a:ext>
              </a:extLst>
            </p:cNvPr>
            <p:cNvSpPr>
              <a:spLocks noChangeArrowheads="1"/>
            </p:cNvSpPr>
            <p:nvPr/>
          </p:nvSpPr>
          <p:spPr bwMode="auto">
            <a:xfrm>
              <a:off x="2139131" y="3290143"/>
              <a:ext cx="74613" cy="74613"/>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2" name="Oval 11">
              <a:extLst>
                <a:ext uri="{FF2B5EF4-FFF2-40B4-BE49-F238E27FC236}">
                  <a16:creationId xmlns:a16="http://schemas.microsoft.com/office/drawing/2014/main" id="{32A7A528-134D-4742-9164-964B68861FD8}"/>
                </a:ext>
              </a:extLst>
            </p:cNvPr>
            <p:cNvSpPr>
              <a:spLocks noChangeArrowheads="1"/>
            </p:cNvSpPr>
            <p:nvPr/>
          </p:nvSpPr>
          <p:spPr bwMode="auto">
            <a:xfrm>
              <a:off x="1589856" y="3291731"/>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3" name="Oval 12">
              <a:extLst>
                <a:ext uri="{FF2B5EF4-FFF2-40B4-BE49-F238E27FC236}">
                  <a16:creationId xmlns:a16="http://schemas.microsoft.com/office/drawing/2014/main" id="{F4498F6F-A9DC-4DBB-BC01-A5A8F8DD0F37}"/>
                </a:ext>
              </a:extLst>
            </p:cNvPr>
            <p:cNvSpPr>
              <a:spLocks noChangeArrowheads="1"/>
            </p:cNvSpPr>
            <p:nvPr/>
          </p:nvSpPr>
          <p:spPr bwMode="auto">
            <a:xfrm>
              <a:off x="2639194" y="2745631"/>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zh-CN" sz="2000">
                <a:solidFill>
                  <a:srgbClr val="333399"/>
                </a:solidFill>
                <a:ea typeface="宋体" pitchFamily="2" charset="-122"/>
              </a:endParaRPr>
            </a:p>
          </p:txBody>
        </p:sp>
        <p:sp>
          <p:nvSpPr>
            <p:cNvPr id="44" name="Oval 13">
              <a:extLst>
                <a:ext uri="{FF2B5EF4-FFF2-40B4-BE49-F238E27FC236}">
                  <a16:creationId xmlns:a16="http://schemas.microsoft.com/office/drawing/2014/main" id="{480EE1DE-E59B-4D58-8C08-52BF80D314CA}"/>
                </a:ext>
              </a:extLst>
            </p:cNvPr>
            <p:cNvSpPr>
              <a:spLocks noChangeArrowheads="1"/>
            </p:cNvSpPr>
            <p:nvPr/>
          </p:nvSpPr>
          <p:spPr bwMode="auto">
            <a:xfrm>
              <a:off x="2139131" y="3823543"/>
              <a:ext cx="74613" cy="74613"/>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5" name="Oval 14">
              <a:extLst>
                <a:ext uri="{FF2B5EF4-FFF2-40B4-BE49-F238E27FC236}">
                  <a16:creationId xmlns:a16="http://schemas.microsoft.com/office/drawing/2014/main" id="{F8430E0D-3581-48AC-96DF-BC9D2234985D}"/>
                </a:ext>
              </a:extLst>
            </p:cNvPr>
            <p:cNvSpPr>
              <a:spLocks noChangeArrowheads="1"/>
            </p:cNvSpPr>
            <p:nvPr/>
          </p:nvSpPr>
          <p:spPr bwMode="auto">
            <a:xfrm>
              <a:off x="1589856" y="3825131"/>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6" name="Oval 15">
              <a:extLst>
                <a:ext uri="{FF2B5EF4-FFF2-40B4-BE49-F238E27FC236}">
                  <a16:creationId xmlns:a16="http://schemas.microsoft.com/office/drawing/2014/main" id="{8FE5C1D5-7BD4-4607-AA00-39D299F861DE}"/>
                </a:ext>
              </a:extLst>
            </p:cNvPr>
            <p:cNvSpPr>
              <a:spLocks noChangeArrowheads="1"/>
            </p:cNvSpPr>
            <p:nvPr/>
          </p:nvSpPr>
          <p:spPr bwMode="auto">
            <a:xfrm>
              <a:off x="2667769" y="3290143"/>
              <a:ext cx="74612" cy="74613"/>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Oval 16">
              <a:extLst>
                <a:ext uri="{FF2B5EF4-FFF2-40B4-BE49-F238E27FC236}">
                  <a16:creationId xmlns:a16="http://schemas.microsoft.com/office/drawing/2014/main" id="{12A1D472-5F6F-4AAD-B7F2-81B39F8F6ACA}"/>
                </a:ext>
              </a:extLst>
            </p:cNvPr>
            <p:cNvSpPr>
              <a:spLocks noChangeArrowheads="1"/>
            </p:cNvSpPr>
            <p:nvPr/>
          </p:nvSpPr>
          <p:spPr bwMode="auto">
            <a:xfrm>
              <a:off x="2137544" y="4380756"/>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8" name="Oval 17">
              <a:extLst>
                <a:ext uri="{FF2B5EF4-FFF2-40B4-BE49-F238E27FC236}">
                  <a16:creationId xmlns:a16="http://schemas.microsoft.com/office/drawing/2014/main" id="{11FF9301-6254-4A12-B436-1F140FD9A80C}"/>
                </a:ext>
              </a:extLst>
            </p:cNvPr>
            <p:cNvSpPr>
              <a:spLocks noChangeArrowheads="1"/>
            </p:cNvSpPr>
            <p:nvPr/>
          </p:nvSpPr>
          <p:spPr bwMode="auto">
            <a:xfrm>
              <a:off x="1056456" y="4380756"/>
              <a:ext cx="74613"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9" name="Oval 18">
              <a:extLst>
                <a:ext uri="{FF2B5EF4-FFF2-40B4-BE49-F238E27FC236}">
                  <a16:creationId xmlns:a16="http://schemas.microsoft.com/office/drawing/2014/main" id="{84D5C7A8-E1FC-4458-96D7-850C50B7A05E}"/>
                </a:ext>
              </a:extLst>
            </p:cNvPr>
            <p:cNvSpPr>
              <a:spLocks noChangeArrowheads="1"/>
            </p:cNvSpPr>
            <p:nvPr/>
          </p:nvSpPr>
          <p:spPr bwMode="auto">
            <a:xfrm>
              <a:off x="2667769" y="3825131"/>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0" name="Oval 19">
              <a:extLst>
                <a:ext uri="{FF2B5EF4-FFF2-40B4-BE49-F238E27FC236}">
                  <a16:creationId xmlns:a16="http://schemas.microsoft.com/office/drawing/2014/main" id="{5F41D16A-D08B-4E43-8D33-C09543F6DA73}"/>
                </a:ext>
              </a:extLst>
            </p:cNvPr>
            <p:cNvSpPr>
              <a:spLocks noChangeArrowheads="1"/>
            </p:cNvSpPr>
            <p:nvPr/>
          </p:nvSpPr>
          <p:spPr bwMode="auto">
            <a:xfrm>
              <a:off x="1588269" y="4380756"/>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Oval 20">
              <a:extLst>
                <a:ext uri="{FF2B5EF4-FFF2-40B4-BE49-F238E27FC236}">
                  <a16:creationId xmlns:a16="http://schemas.microsoft.com/office/drawing/2014/main" id="{8FBD5BB6-9A7E-45DA-B780-6C935405DBD5}"/>
                </a:ext>
              </a:extLst>
            </p:cNvPr>
            <p:cNvSpPr>
              <a:spLocks noChangeArrowheads="1"/>
            </p:cNvSpPr>
            <p:nvPr/>
          </p:nvSpPr>
          <p:spPr bwMode="auto">
            <a:xfrm>
              <a:off x="2667769" y="4380756"/>
              <a:ext cx="74612" cy="74612"/>
            </a:xfrm>
            <a:prstGeom prst="ellipse">
              <a:avLst/>
            </a:prstGeom>
            <a:solidFill>
              <a:srgbClr val="3333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21">
              <a:extLst>
                <a:ext uri="{FF2B5EF4-FFF2-40B4-BE49-F238E27FC236}">
                  <a16:creationId xmlns:a16="http://schemas.microsoft.com/office/drawing/2014/main" id="{6E46D95E-7F67-41FA-853B-BAEFC62399C7}"/>
                </a:ext>
              </a:extLst>
            </p:cNvPr>
            <p:cNvSpPr>
              <a:spLocks noChangeShapeType="1"/>
            </p:cNvSpPr>
            <p:nvPr/>
          </p:nvSpPr>
          <p:spPr bwMode="auto">
            <a:xfrm>
              <a:off x="513531" y="3606056"/>
              <a:ext cx="2438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22">
              <a:extLst>
                <a:ext uri="{FF2B5EF4-FFF2-40B4-BE49-F238E27FC236}">
                  <a16:creationId xmlns:a16="http://schemas.microsoft.com/office/drawing/2014/main" id="{914612BA-5D2F-4ED0-AB4F-3AF7F3CB5D0A}"/>
                </a:ext>
              </a:extLst>
            </p:cNvPr>
            <p:cNvSpPr>
              <a:spLocks noChangeShapeType="1"/>
            </p:cNvSpPr>
            <p:nvPr/>
          </p:nvSpPr>
          <p:spPr bwMode="auto">
            <a:xfrm>
              <a:off x="513531" y="3606056"/>
              <a:ext cx="27432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Line 23">
              <a:extLst>
                <a:ext uri="{FF2B5EF4-FFF2-40B4-BE49-F238E27FC236}">
                  <a16:creationId xmlns:a16="http://schemas.microsoft.com/office/drawing/2014/main" id="{37D76F58-978D-41CD-B8C6-B40C13A2F985}"/>
                </a:ext>
              </a:extLst>
            </p:cNvPr>
            <p:cNvSpPr>
              <a:spLocks noChangeShapeType="1"/>
            </p:cNvSpPr>
            <p:nvPr/>
          </p:nvSpPr>
          <p:spPr bwMode="auto">
            <a:xfrm flipV="1">
              <a:off x="1891481" y="2791668"/>
              <a:ext cx="274638" cy="80803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 name="Freeform 24">
              <a:extLst>
                <a:ext uri="{FF2B5EF4-FFF2-40B4-BE49-F238E27FC236}">
                  <a16:creationId xmlns:a16="http://schemas.microsoft.com/office/drawing/2014/main" id="{FCF1CB8E-21E7-4CC2-8DE3-44C8AC114369}"/>
                </a:ext>
              </a:extLst>
            </p:cNvPr>
            <p:cNvSpPr>
              <a:spLocks/>
            </p:cNvSpPr>
            <p:nvPr/>
          </p:nvSpPr>
          <p:spPr bwMode="auto">
            <a:xfrm>
              <a:off x="1977206" y="3345706"/>
              <a:ext cx="174625"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 name="T10" fmla="*/ 0 60000 65536"/>
                <a:gd name="T11" fmla="*/ 0 60000 65536"/>
                <a:gd name="T12" fmla="*/ 0 60000 65536"/>
                <a:gd name="T13" fmla="*/ 0 60000 65536"/>
                <a:gd name="T14" fmla="*/ 0 60000 65536"/>
                <a:gd name="T15" fmla="*/ 0 w 110"/>
                <a:gd name="T16" fmla="*/ 0 h 164"/>
                <a:gd name="T17" fmla="*/ 110 w 110"/>
                <a:gd name="T18" fmla="*/ 164 h 164"/>
              </a:gdLst>
              <a:ahLst/>
              <a:cxnLst>
                <a:cxn ang="T10">
                  <a:pos x="T0" y="T1"/>
                </a:cxn>
                <a:cxn ang="T11">
                  <a:pos x="T2" y="T3"/>
                </a:cxn>
                <a:cxn ang="T12">
                  <a:pos x="T4" y="T5"/>
                </a:cxn>
                <a:cxn ang="T13">
                  <a:pos x="T6" y="T7"/>
                </a:cxn>
                <a:cxn ang="T14">
                  <a:pos x="T8" y="T9"/>
                </a:cxn>
              </a:cxnLst>
              <a:rect l="T15" t="T16" r="T17" b="T18"/>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63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6" name="Text Box 25">
              <a:extLst>
                <a:ext uri="{FF2B5EF4-FFF2-40B4-BE49-F238E27FC236}">
                  <a16:creationId xmlns:a16="http://schemas.microsoft.com/office/drawing/2014/main" id="{B41F0846-C220-4933-B07B-CC36CED5600D}"/>
                </a:ext>
              </a:extLst>
            </p:cNvPr>
            <p:cNvSpPr txBox="1">
              <a:spLocks noChangeArrowheads="1"/>
            </p:cNvSpPr>
            <p:nvPr/>
          </p:nvSpPr>
          <p:spPr bwMode="auto">
            <a:xfrm>
              <a:off x="1861319" y="2913906"/>
              <a:ext cx="242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400">
                  <a:solidFill>
                    <a:srgbClr val="333399"/>
                  </a:solidFill>
                  <a:latin typeface="Times New Roman" pitchFamily="18" charset="0"/>
                </a:rPr>
                <a:t>r</a:t>
              </a:r>
            </a:p>
          </p:txBody>
        </p:sp>
        <p:sp>
          <p:nvSpPr>
            <p:cNvPr id="57" name="Text Box 26">
              <a:extLst>
                <a:ext uri="{FF2B5EF4-FFF2-40B4-BE49-F238E27FC236}">
                  <a16:creationId xmlns:a16="http://schemas.microsoft.com/office/drawing/2014/main" id="{98B1B5D3-CCAE-4FC6-9D8C-D94A5E044F71}"/>
                </a:ext>
              </a:extLst>
            </p:cNvPr>
            <p:cNvSpPr txBox="1">
              <a:spLocks noChangeArrowheads="1"/>
            </p:cNvSpPr>
            <p:nvPr/>
          </p:nvSpPr>
          <p:spPr bwMode="auto">
            <a:xfrm>
              <a:off x="2085156" y="3315543"/>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400">
                  <a:solidFill>
                    <a:srgbClr val="333399"/>
                  </a:solidFill>
                  <a:latin typeface="Times New Roman" pitchFamily="18" charset="0"/>
                  <a:sym typeface="Symbol" pitchFamily="18" charset="2"/>
                </a:rPr>
                <a:t></a:t>
              </a:r>
              <a:endParaRPr kumimoji="1" lang="en-US" altLang="zh-CN" sz="1400">
                <a:solidFill>
                  <a:srgbClr val="333399"/>
                </a:solidFill>
                <a:latin typeface="Times New Roman" pitchFamily="18" charset="0"/>
              </a:endParaRPr>
            </a:p>
          </p:txBody>
        </p:sp>
        <p:sp>
          <p:nvSpPr>
            <p:cNvPr id="58" name="Text Box 27">
              <a:extLst>
                <a:ext uri="{FF2B5EF4-FFF2-40B4-BE49-F238E27FC236}">
                  <a16:creationId xmlns:a16="http://schemas.microsoft.com/office/drawing/2014/main" id="{F86052DB-58A6-40B8-BADB-D351333596AB}"/>
                </a:ext>
              </a:extLst>
            </p:cNvPr>
            <p:cNvSpPr txBox="1">
              <a:spLocks noChangeArrowheads="1"/>
            </p:cNvSpPr>
            <p:nvPr/>
          </p:nvSpPr>
          <p:spPr bwMode="auto">
            <a:xfrm>
              <a:off x="1904181" y="2448768"/>
              <a:ext cx="557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400">
                  <a:solidFill>
                    <a:srgbClr val="333399"/>
                  </a:solidFill>
                  <a:latin typeface="Times New Roman" pitchFamily="18" charset="0"/>
                  <a:sym typeface="Symbol" pitchFamily="18" charset="2"/>
                </a:rPr>
                <a:t>(r, )</a:t>
              </a:r>
              <a:endParaRPr kumimoji="1" lang="en-US" altLang="zh-CN" sz="1400">
                <a:solidFill>
                  <a:srgbClr val="333399"/>
                </a:solidFill>
                <a:latin typeface="Times New Roman" pitchFamily="18" charset="0"/>
              </a:endParaRPr>
            </a:p>
          </p:txBody>
        </p:sp>
      </p:grpSp>
      <p:sp>
        <p:nvSpPr>
          <p:cNvPr id="59" name="Text Box 28">
            <a:extLst>
              <a:ext uri="{FF2B5EF4-FFF2-40B4-BE49-F238E27FC236}">
                <a16:creationId xmlns:a16="http://schemas.microsoft.com/office/drawing/2014/main" id="{382A3F04-C29B-446C-9300-C0D4EFB79D05}"/>
              </a:ext>
            </a:extLst>
          </p:cNvPr>
          <p:cNvSpPr txBox="1">
            <a:spLocks noChangeArrowheads="1"/>
          </p:cNvSpPr>
          <p:nvPr/>
        </p:nvSpPr>
        <p:spPr bwMode="auto">
          <a:xfrm>
            <a:off x="4067945" y="2132856"/>
            <a:ext cx="44068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fontAlgn="base" hangingPunct="1">
              <a:spcBef>
                <a:spcPct val="0"/>
              </a:spcBef>
              <a:spcAft>
                <a:spcPct val="0"/>
              </a:spcAft>
              <a:buFont typeface="Wingdings" panose="05000000000000000000" pitchFamily="2" charset="2"/>
              <a:buChar char="l"/>
            </a:pPr>
            <a:r>
              <a:rPr lang="zh-CN" altLang="en-US" sz="2000" dirty="0">
                <a:solidFill>
                  <a:srgbClr val="333399"/>
                </a:solidFill>
                <a:latin typeface="+mn-ea"/>
                <a:ea typeface="+mn-ea"/>
              </a:rPr>
              <a:t>若采用</a:t>
            </a:r>
            <a:r>
              <a:rPr lang="en-US" altLang="zh-CN" sz="2000" dirty="0">
                <a:solidFill>
                  <a:srgbClr val="333399"/>
                </a:solidFill>
                <a:latin typeface="+mn-ea"/>
                <a:ea typeface="+mn-ea"/>
              </a:rPr>
              <a:t>30</a:t>
            </a:r>
            <a:r>
              <a:rPr lang="zh-CN" altLang="en-US" sz="2000" dirty="0">
                <a:solidFill>
                  <a:srgbClr val="333399"/>
                </a:solidFill>
                <a:latin typeface="+mn-ea"/>
                <a:ea typeface="+mn-ea"/>
              </a:rPr>
              <a:t>度相位偏移，可供选择的相位有 </a:t>
            </a:r>
            <a:r>
              <a:rPr lang="en-US" altLang="zh-CN" sz="2000" dirty="0">
                <a:solidFill>
                  <a:srgbClr val="333399"/>
                </a:solidFill>
                <a:latin typeface="+mn-ea"/>
                <a:ea typeface="+mn-ea"/>
              </a:rPr>
              <a:t>12 </a:t>
            </a:r>
            <a:r>
              <a:rPr lang="zh-CN" altLang="en-US" sz="2000" dirty="0">
                <a:solidFill>
                  <a:srgbClr val="333399"/>
                </a:solidFill>
                <a:latin typeface="+mn-ea"/>
                <a:ea typeface="+mn-ea"/>
              </a:rPr>
              <a:t>种，而对于每一种相位有 </a:t>
            </a:r>
            <a:r>
              <a:rPr lang="en-US" altLang="zh-CN" sz="2000" dirty="0">
                <a:solidFill>
                  <a:srgbClr val="333399"/>
                </a:solidFill>
                <a:latin typeface="+mn-ea"/>
                <a:ea typeface="+mn-ea"/>
              </a:rPr>
              <a:t>1 </a:t>
            </a:r>
            <a:r>
              <a:rPr lang="zh-CN" altLang="en-US" sz="2000" dirty="0">
                <a:solidFill>
                  <a:srgbClr val="333399"/>
                </a:solidFill>
                <a:latin typeface="+mn-ea"/>
                <a:ea typeface="+mn-ea"/>
              </a:rPr>
              <a:t>或</a:t>
            </a:r>
            <a:r>
              <a:rPr lang="en-US" altLang="zh-CN" sz="2000" dirty="0">
                <a:solidFill>
                  <a:srgbClr val="333399"/>
                </a:solidFill>
                <a:latin typeface="+mn-ea"/>
                <a:ea typeface="+mn-ea"/>
              </a:rPr>
              <a:t>2 </a:t>
            </a:r>
            <a:r>
              <a:rPr lang="zh-CN" altLang="en-US" sz="2000" dirty="0">
                <a:solidFill>
                  <a:srgbClr val="333399"/>
                </a:solidFill>
                <a:latin typeface="+mn-ea"/>
                <a:ea typeface="+mn-ea"/>
              </a:rPr>
              <a:t>种振幅可供选择。 </a:t>
            </a:r>
          </a:p>
        </p:txBody>
      </p:sp>
      <p:sp>
        <p:nvSpPr>
          <p:cNvPr id="60" name="Text Box 29">
            <a:extLst>
              <a:ext uri="{FF2B5EF4-FFF2-40B4-BE49-F238E27FC236}">
                <a16:creationId xmlns:a16="http://schemas.microsoft.com/office/drawing/2014/main" id="{846E4BF4-921E-4B5E-B291-9BCB03182CE7}"/>
              </a:ext>
            </a:extLst>
          </p:cNvPr>
          <p:cNvSpPr txBox="1">
            <a:spLocks noChangeArrowheads="1"/>
          </p:cNvSpPr>
          <p:nvPr/>
        </p:nvSpPr>
        <p:spPr bwMode="auto">
          <a:xfrm>
            <a:off x="4067945" y="3339019"/>
            <a:ext cx="4406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fontAlgn="base" hangingPunct="1">
              <a:spcBef>
                <a:spcPct val="0"/>
              </a:spcBef>
              <a:spcAft>
                <a:spcPct val="0"/>
              </a:spcAft>
              <a:buFont typeface="Wingdings" panose="05000000000000000000" pitchFamily="2" charset="2"/>
              <a:buChar char="l"/>
            </a:pPr>
            <a:r>
              <a:rPr lang="zh-CN" altLang="en-US" sz="2000" dirty="0">
                <a:solidFill>
                  <a:srgbClr val="333399"/>
                </a:solidFill>
                <a:latin typeface="+mn-ea"/>
                <a:ea typeface="+mn-ea"/>
              </a:rPr>
              <a:t>由于</a:t>
            </a:r>
            <a:r>
              <a:rPr lang="en-US" altLang="zh-CN" sz="2000" dirty="0">
                <a:solidFill>
                  <a:srgbClr val="333399"/>
                </a:solidFill>
                <a:latin typeface="+mn-ea"/>
                <a:ea typeface="+mn-ea"/>
              </a:rPr>
              <a:t>4 bit </a:t>
            </a:r>
            <a:r>
              <a:rPr lang="zh-CN" altLang="en-US" sz="2000" dirty="0">
                <a:solidFill>
                  <a:srgbClr val="333399"/>
                </a:solidFill>
                <a:latin typeface="+mn-ea"/>
                <a:ea typeface="+mn-ea"/>
              </a:rPr>
              <a:t>编码共有</a:t>
            </a:r>
            <a:r>
              <a:rPr lang="en-US" altLang="zh-CN" sz="2000" dirty="0">
                <a:solidFill>
                  <a:srgbClr val="333399"/>
                </a:solidFill>
                <a:latin typeface="+mn-ea"/>
                <a:ea typeface="+mn-ea"/>
              </a:rPr>
              <a:t>16 </a:t>
            </a:r>
            <a:r>
              <a:rPr lang="zh-CN" altLang="en-US" sz="2000" dirty="0">
                <a:solidFill>
                  <a:srgbClr val="333399"/>
                </a:solidFill>
                <a:latin typeface="+mn-ea"/>
                <a:ea typeface="+mn-ea"/>
              </a:rPr>
              <a:t>种不同的组合，因此这 </a:t>
            </a:r>
            <a:r>
              <a:rPr lang="en-US" altLang="zh-CN" sz="2000" dirty="0">
                <a:solidFill>
                  <a:srgbClr val="333399"/>
                </a:solidFill>
                <a:latin typeface="+mn-ea"/>
                <a:ea typeface="+mn-ea"/>
              </a:rPr>
              <a:t>16 </a:t>
            </a:r>
            <a:r>
              <a:rPr lang="zh-CN" altLang="en-US" sz="2000" dirty="0">
                <a:solidFill>
                  <a:srgbClr val="333399"/>
                </a:solidFill>
                <a:latin typeface="+mn-ea"/>
                <a:ea typeface="+mn-ea"/>
              </a:rPr>
              <a:t>个点中的每个点可对应于一种 </a:t>
            </a:r>
            <a:r>
              <a:rPr lang="en-US" altLang="zh-CN" sz="2000" dirty="0">
                <a:solidFill>
                  <a:srgbClr val="333399"/>
                </a:solidFill>
                <a:latin typeface="+mn-ea"/>
                <a:ea typeface="+mn-ea"/>
              </a:rPr>
              <a:t>4 bit </a:t>
            </a:r>
            <a:r>
              <a:rPr lang="zh-CN" altLang="en-US" sz="2000" dirty="0">
                <a:solidFill>
                  <a:srgbClr val="333399"/>
                </a:solidFill>
                <a:latin typeface="+mn-ea"/>
                <a:ea typeface="+mn-ea"/>
              </a:rPr>
              <a:t>的编码。 </a:t>
            </a:r>
          </a:p>
        </p:txBody>
      </p:sp>
      <p:sp>
        <p:nvSpPr>
          <p:cNvPr id="61" name="Text Box 30">
            <a:extLst>
              <a:ext uri="{FF2B5EF4-FFF2-40B4-BE49-F238E27FC236}">
                <a16:creationId xmlns:a16="http://schemas.microsoft.com/office/drawing/2014/main" id="{5F8C1068-D407-4BCA-B9B7-DB380B743251}"/>
              </a:ext>
            </a:extLst>
          </p:cNvPr>
          <p:cNvSpPr txBox="1">
            <a:spLocks noChangeArrowheads="1"/>
          </p:cNvSpPr>
          <p:nvPr/>
        </p:nvSpPr>
        <p:spPr bwMode="auto">
          <a:xfrm>
            <a:off x="951682" y="4797524"/>
            <a:ext cx="75231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000" dirty="0">
                <a:solidFill>
                  <a:srgbClr val="333399"/>
                </a:solidFill>
                <a:latin typeface="宋体" panose="02010600030101010101" pitchFamily="2" charset="-122"/>
              </a:rPr>
              <a:t>若每一个码元可表示的比特数越多，则在接收端进行解调时要正确识别每一种状态就越困难。 </a:t>
            </a:r>
          </a:p>
        </p:txBody>
      </p:sp>
      <p:sp>
        <p:nvSpPr>
          <p:cNvPr id="68" name="文本框 67">
            <a:extLst>
              <a:ext uri="{FF2B5EF4-FFF2-40B4-BE49-F238E27FC236}">
                <a16:creationId xmlns:a16="http://schemas.microsoft.com/office/drawing/2014/main" id="{D4AEEB91-B1F1-48FF-8AAE-0D409BAF03A2}"/>
              </a:ext>
            </a:extLst>
          </p:cNvPr>
          <p:cNvSpPr txBox="1"/>
          <p:nvPr/>
        </p:nvSpPr>
        <p:spPr>
          <a:xfrm>
            <a:off x="971550" y="5692825"/>
            <a:ext cx="7503294" cy="400110"/>
          </a:xfrm>
          <a:prstGeom prst="rect">
            <a:avLst/>
          </a:prstGeom>
          <a:noFill/>
        </p:spPr>
        <p:txBody>
          <a:bodyPr wrap="square">
            <a:spAutoFit/>
          </a:bodyPr>
          <a:lstStyle/>
          <a:p>
            <a:r>
              <a:rPr lang="en-US" altLang="zh-CN" sz="2000" dirty="0">
                <a:latin typeface="+mn-ea"/>
                <a:ea typeface="+mn-ea"/>
              </a:rPr>
              <a:t>QAM</a:t>
            </a:r>
            <a:r>
              <a:rPr lang="zh-CN" altLang="en-US" sz="2000" dirty="0">
                <a:latin typeface="+mn-ea"/>
                <a:ea typeface="+mn-ea"/>
              </a:rPr>
              <a:t>编码具有能充分利用带宽、抗噪声能力强等优点。</a:t>
            </a:r>
          </a:p>
        </p:txBody>
      </p:sp>
      <p:sp>
        <p:nvSpPr>
          <p:cNvPr id="69" name="内容占位符 2">
            <a:extLst>
              <a:ext uri="{FF2B5EF4-FFF2-40B4-BE49-F238E27FC236}">
                <a16:creationId xmlns:a16="http://schemas.microsoft.com/office/drawing/2014/main" id="{4CEC9A9F-363C-439B-9EFC-9BA3596B1638}"/>
              </a:ext>
            </a:extLst>
          </p:cNvPr>
          <p:cNvSpPr>
            <a:spLocks noGrp="1"/>
          </p:cNvSpPr>
          <p:nvPr>
            <p:ph idx="1"/>
          </p:nvPr>
        </p:nvSpPr>
        <p:spPr>
          <a:xfrm>
            <a:off x="842169" y="1157914"/>
            <a:ext cx="7762056" cy="608856"/>
          </a:xfrm>
        </p:spPr>
        <p:txBody>
          <a:bodyPr/>
          <a:lstStyle/>
          <a:p>
            <a:r>
              <a:rPr lang="zh-CN" altLang="en-US" sz="2400" dirty="0">
                <a:latin typeface="+mn-ea"/>
              </a:rPr>
              <a:t>正交调幅（</a:t>
            </a:r>
            <a:r>
              <a:rPr lang="en-US" altLang="zh-CN" sz="2400" dirty="0">
                <a:latin typeface="+mn-ea"/>
              </a:rPr>
              <a:t>Quadrature Amplitude Modulation</a:t>
            </a:r>
            <a:r>
              <a:rPr lang="zh-CN" altLang="en-US" sz="2400" dirty="0">
                <a:latin typeface="+mn-ea"/>
              </a:rPr>
              <a:t>，</a:t>
            </a:r>
            <a:r>
              <a:rPr lang="en-US" altLang="zh-CN" sz="2400" dirty="0">
                <a:latin typeface="+mn-ea"/>
              </a:rPr>
              <a:t>QAM</a:t>
            </a:r>
            <a:r>
              <a:rPr lang="zh-CN" altLang="en-US" sz="2400" dirty="0">
                <a:latin typeface="+mn-ea"/>
              </a:rPr>
              <a:t>）</a:t>
            </a:r>
          </a:p>
        </p:txBody>
      </p:sp>
    </p:spTree>
    <p:extLst>
      <p:ext uri="{BB962C8B-B14F-4D97-AF65-F5344CB8AC3E}">
        <p14:creationId xmlns:p14="http://schemas.microsoft.com/office/powerpoint/2010/main" val="87890037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C7177CF-9E02-49DB-BCC9-565E73A098AB}"/>
              </a:ext>
            </a:extLst>
          </p:cNvPr>
          <p:cNvSpPr>
            <a:spLocks noGrp="1" noChangeArrowheads="1"/>
          </p:cNvSpPr>
          <p:nvPr>
            <p:ph type="title"/>
          </p:nvPr>
        </p:nvSpPr>
        <p:spPr/>
        <p:txBody>
          <a:bodyPr/>
          <a:lstStyle/>
          <a:p>
            <a:pPr eaLnBrk="1" hangingPunct="1"/>
            <a:r>
              <a:rPr lang="en-US" altLang="zh-CN" dirty="0"/>
              <a:t>3.3 </a:t>
            </a:r>
            <a:r>
              <a:rPr lang="zh-CN" altLang="en-US" dirty="0"/>
              <a:t>多路复用技术 </a:t>
            </a:r>
          </a:p>
        </p:txBody>
      </p:sp>
      <p:sp>
        <p:nvSpPr>
          <p:cNvPr id="687107" name="Rectangle 3">
            <a:extLst>
              <a:ext uri="{FF2B5EF4-FFF2-40B4-BE49-F238E27FC236}">
                <a16:creationId xmlns:a16="http://schemas.microsoft.com/office/drawing/2014/main" id="{DF47F9B7-AACF-409D-8863-297C9EA26C94}"/>
              </a:ext>
            </a:extLst>
          </p:cNvPr>
          <p:cNvSpPr>
            <a:spLocks noGrp="1" noChangeArrowheads="1"/>
          </p:cNvSpPr>
          <p:nvPr>
            <p:ph type="body" idx="1"/>
          </p:nvPr>
        </p:nvSpPr>
        <p:spPr>
          <a:xfrm>
            <a:off x="1043608" y="2492896"/>
            <a:ext cx="7704856" cy="3330142"/>
          </a:xfrm>
        </p:spPr>
        <p:txBody>
          <a:bodyPr/>
          <a:lstStyle/>
          <a:p>
            <a:pPr marL="711200" indent="-711200" eaLnBrk="1" hangingPunct="1"/>
            <a:r>
              <a:rPr lang="zh-CN" altLang="en-US" dirty="0"/>
              <a:t>多路复用</a:t>
            </a:r>
          </a:p>
          <a:p>
            <a:pPr marL="995363" lvl="1" indent="-609600" eaLnBrk="1" hangingPunct="1"/>
            <a:r>
              <a:rPr lang="zh-CN" altLang="en-US" dirty="0"/>
              <a:t>将多路信号复用在一条信道上，使一条信道能够同时传输多路数据信号。</a:t>
            </a:r>
          </a:p>
          <a:p>
            <a:pPr marL="711200" indent="-711200" eaLnBrk="1" hangingPunct="1"/>
            <a:r>
              <a:rPr lang="zh-CN" altLang="en-US" dirty="0"/>
              <a:t>分类</a:t>
            </a:r>
          </a:p>
          <a:p>
            <a:pPr marL="995363" lvl="1" indent="-609600" eaLnBrk="1" hangingPunct="1"/>
            <a:r>
              <a:rPr lang="zh-CN" altLang="en-US" sz="2000" dirty="0">
                <a:latin typeface="+mn-ea"/>
              </a:rPr>
              <a:t>频分多路复用（</a:t>
            </a:r>
            <a:r>
              <a:rPr lang="en-US" altLang="zh-CN" sz="2000" dirty="0">
                <a:latin typeface="+mn-ea"/>
              </a:rPr>
              <a:t>Frequency Division </a:t>
            </a:r>
            <a:r>
              <a:rPr lang="en-US" altLang="zh-CN" sz="2000" dirty="0" err="1">
                <a:latin typeface="+mn-ea"/>
              </a:rPr>
              <a:t>Multiplexing,FDM</a:t>
            </a:r>
            <a:r>
              <a:rPr lang="zh-CN" altLang="en-US" sz="2000" dirty="0">
                <a:latin typeface="+mn-ea"/>
              </a:rPr>
              <a:t>）</a:t>
            </a:r>
          </a:p>
          <a:p>
            <a:pPr marL="995363" lvl="1" indent="-609600" eaLnBrk="1" hangingPunct="1"/>
            <a:r>
              <a:rPr lang="zh-CN" altLang="en-US" sz="2000" dirty="0">
                <a:latin typeface="+mn-ea"/>
              </a:rPr>
              <a:t>时分多路复用（</a:t>
            </a:r>
            <a:r>
              <a:rPr lang="en-US" altLang="zh-CN" sz="2000" dirty="0">
                <a:latin typeface="+mn-ea"/>
              </a:rPr>
              <a:t>Time Division </a:t>
            </a:r>
            <a:r>
              <a:rPr lang="en-US" altLang="zh-CN" sz="2000" dirty="0" err="1">
                <a:latin typeface="+mn-ea"/>
              </a:rPr>
              <a:t>Multiplexing,TDM</a:t>
            </a:r>
            <a:r>
              <a:rPr lang="zh-CN" altLang="en-US" sz="2000" dirty="0">
                <a:latin typeface="+mn-ea"/>
              </a:rPr>
              <a:t>）</a:t>
            </a:r>
          </a:p>
          <a:p>
            <a:pPr marL="995363" lvl="1" indent="-609600" eaLnBrk="1" hangingPunct="1"/>
            <a:r>
              <a:rPr lang="zh-CN" altLang="en-US" sz="2000" dirty="0">
                <a:latin typeface="+mn-ea"/>
              </a:rPr>
              <a:t>波分复用（</a:t>
            </a:r>
            <a:r>
              <a:rPr lang="en-US" altLang="zh-CN" sz="2000" dirty="0">
                <a:latin typeface="+mn-ea"/>
              </a:rPr>
              <a:t>Wavelength Division </a:t>
            </a:r>
            <a:r>
              <a:rPr lang="en-US" altLang="zh-CN" sz="2000" dirty="0" err="1">
                <a:latin typeface="+mn-ea"/>
              </a:rPr>
              <a:t>Multiplexing,WDM</a:t>
            </a:r>
            <a:r>
              <a:rPr lang="zh-CN" altLang="en-US" sz="2000" dirty="0">
                <a:latin typeface="+mn-ea"/>
              </a:rPr>
              <a:t>）</a:t>
            </a:r>
            <a:endParaRPr lang="en-US" altLang="zh-CN" sz="2000" dirty="0">
              <a:latin typeface="+mn-ea"/>
            </a:endParaRPr>
          </a:p>
          <a:p>
            <a:pPr marL="995363" lvl="1" indent="-609600" eaLnBrk="1" hangingPunct="1"/>
            <a:r>
              <a:rPr lang="zh-CN" altLang="en-US" sz="2000" dirty="0">
                <a:latin typeface="+mn-ea"/>
              </a:rPr>
              <a:t>码分复用（</a:t>
            </a:r>
            <a:r>
              <a:rPr lang="en-US" altLang="zh-CN" sz="2000" dirty="0">
                <a:latin typeface="+mn-ea"/>
              </a:rPr>
              <a:t>Code Division </a:t>
            </a:r>
            <a:r>
              <a:rPr lang="en-US" altLang="zh-CN" sz="2000" dirty="0" err="1">
                <a:latin typeface="+mn-ea"/>
              </a:rPr>
              <a:t>Multiplexing,CDM</a:t>
            </a:r>
            <a:r>
              <a:rPr lang="zh-CN" altLang="en-US" sz="2000" dirty="0">
                <a:latin typeface="+mn-ea"/>
              </a:rPr>
              <a:t>）</a:t>
            </a:r>
          </a:p>
        </p:txBody>
      </p:sp>
      <p:sp>
        <p:nvSpPr>
          <p:cNvPr id="4" name="Text Box 4">
            <a:extLst>
              <a:ext uri="{FF2B5EF4-FFF2-40B4-BE49-F238E27FC236}">
                <a16:creationId xmlns:a16="http://schemas.microsoft.com/office/drawing/2014/main" id="{7A97A26D-BFD9-43E0-81D4-6DE0E7AF2CD2}"/>
              </a:ext>
            </a:extLst>
          </p:cNvPr>
          <p:cNvSpPr txBox="1">
            <a:spLocks noChangeArrowheads="1"/>
          </p:cNvSpPr>
          <p:nvPr/>
        </p:nvSpPr>
        <p:spPr bwMode="auto">
          <a:xfrm>
            <a:off x="1129753" y="1160632"/>
            <a:ext cx="7086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宋体" panose="02010600030101010101" pitchFamily="2" charset="-122"/>
              </a:rPr>
              <a:t>一路信号独占一个信道对于充分发挥信道利用率、扩大通信的普及范围是极为不利的，也是不可想象。</a:t>
            </a:r>
          </a:p>
        </p:txBody>
      </p:sp>
      <p:pic>
        <p:nvPicPr>
          <p:cNvPr id="3" name="图片 2">
            <a:extLst>
              <a:ext uri="{FF2B5EF4-FFF2-40B4-BE49-F238E27FC236}">
                <a16:creationId xmlns:a16="http://schemas.microsoft.com/office/drawing/2014/main" id="{1A02A2CB-8DB6-44B9-B336-D5A546CB8E6C}"/>
              </a:ext>
            </a:extLst>
          </p:cNvPr>
          <p:cNvPicPr>
            <a:picLocks noChangeAspect="1"/>
          </p:cNvPicPr>
          <p:nvPr/>
        </p:nvPicPr>
        <p:blipFill>
          <a:blip r:embed="rId2"/>
          <a:stretch>
            <a:fillRect/>
          </a:stretch>
        </p:blipFill>
        <p:spPr>
          <a:xfrm>
            <a:off x="35496" y="4118989"/>
            <a:ext cx="9118842" cy="2359421"/>
          </a:xfrm>
          <a:prstGeom prst="rect">
            <a:avLst/>
          </a:prstGeom>
          <a:solidFill>
            <a:srgbClr val="FFFF00"/>
          </a:solid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7107">
                                            <p:txEl>
                                              <p:pRg st="0" end="0"/>
                                            </p:txEl>
                                          </p:spTgt>
                                        </p:tgtEl>
                                        <p:attrNameLst>
                                          <p:attrName>style.visibility</p:attrName>
                                        </p:attrNameLst>
                                      </p:cBhvr>
                                      <p:to>
                                        <p:strVal val="visible"/>
                                      </p:to>
                                    </p:set>
                                    <p:animEffect transition="in" filter="wipe(up)">
                                      <p:cBhvr>
                                        <p:cTn id="12" dur="500"/>
                                        <p:tgtEl>
                                          <p:spTgt spid="68710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87107">
                                            <p:txEl>
                                              <p:pRg st="1" end="1"/>
                                            </p:txEl>
                                          </p:spTgt>
                                        </p:tgtEl>
                                        <p:attrNameLst>
                                          <p:attrName>style.visibility</p:attrName>
                                        </p:attrNameLst>
                                      </p:cBhvr>
                                      <p:to>
                                        <p:strVal val="visible"/>
                                      </p:to>
                                    </p:set>
                                    <p:animEffect transition="in" filter="wipe(up)">
                                      <p:cBhvr>
                                        <p:cTn id="15" dur="500"/>
                                        <p:tgtEl>
                                          <p:spTgt spid="6871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87107">
                                            <p:txEl>
                                              <p:pRg st="2" end="2"/>
                                            </p:txEl>
                                          </p:spTgt>
                                        </p:tgtEl>
                                        <p:attrNameLst>
                                          <p:attrName>style.visibility</p:attrName>
                                        </p:attrNameLst>
                                      </p:cBhvr>
                                      <p:to>
                                        <p:strVal val="visible"/>
                                      </p:to>
                                    </p:set>
                                    <p:animEffect transition="in" filter="wipe(up)">
                                      <p:cBhvr>
                                        <p:cTn id="20" dur="500"/>
                                        <p:tgtEl>
                                          <p:spTgt spid="687107">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87107">
                                            <p:txEl>
                                              <p:pRg st="3" end="3"/>
                                            </p:txEl>
                                          </p:spTgt>
                                        </p:tgtEl>
                                        <p:attrNameLst>
                                          <p:attrName>style.visibility</p:attrName>
                                        </p:attrNameLst>
                                      </p:cBhvr>
                                      <p:to>
                                        <p:strVal val="visible"/>
                                      </p:to>
                                    </p:set>
                                    <p:animEffect transition="in" filter="wipe(up)">
                                      <p:cBhvr>
                                        <p:cTn id="23" dur="500"/>
                                        <p:tgtEl>
                                          <p:spTgt spid="687107">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87107">
                                            <p:txEl>
                                              <p:pRg st="4" end="4"/>
                                            </p:txEl>
                                          </p:spTgt>
                                        </p:tgtEl>
                                        <p:attrNameLst>
                                          <p:attrName>style.visibility</p:attrName>
                                        </p:attrNameLst>
                                      </p:cBhvr>
                                      <p:to>
                                        <p:strVal val="visible"/>
                                      </p:to>
                                    </p:set>
                                    <p:animEffect transition="in" filter="wipe(up)">
                                      <p:cBhvr>
                                        <p:cTn id="26" dur="500"/>
                                        <p:tgtEl>
                                          <p:spTgt spid="687107">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87107">
                                            <p:txEl>
                                              <p:pRg st="5" end="5"/>
                                            </p:txEl>
                                          </p:spTgt>
                                        </p:tgtEl>
                                        <p:attrNameLst>
                                          <p:attrName>style.visibility</p:attrName>
                                        </p:attrNameLst>
                                      </p:cBhvr>
                                      <p:to>
                                        <p:strVal val="visible"/>
                                      </p:to>
                                    </p:set>
                                    <p:animEffect transition="in" filter="wipe(up)">
                                      <p:cBhvr>
                                        <p:cTn id="29" dur="500"/>
                                        <p:tgtEl>
                                          <p:spTgt spid="687107">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687107">
                                            <p:txEl>
                                              <p:pRg st="6" end="6"/>
                                            </p:txEl>
                                          </p:spTgt>
                                        </p:tgtEl>
                                        <p:attrNameLst>
                                          <p:attrName>style.visibility</p:attrName>
                                        </p:attrNameLst>
                                      </p:cBhvr>
                                      <p:to>
                                        <p:strVal val="visible"/>
                                      </p:to>
                                    </p:set>
                                    <p:animEffect transition="in" filter="wipe(up)">
                                      <p:cBhvr>
                                        <p:cTn id="32" dur="500"/>
                                        <p:tgtEl>
                                          <p:spTgt spid="6871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05D39E44-E29D-42E4-B73C-2BA1188ED1C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dirty="0"/>
              <a:t>3.3.1 </a:t>
            </a:r>
            <a:r>
              <a:rPr lang="zh-CN" altLang="en-US" b="0" dirty="0"/>
              <a:t>频分复用</a:t>
            </a:r>
          </a:p>
        </p:txBody>
      </p:sp>
      <p:sp>
        <p:nvSpPr>
          <p:cNvPr id="222212" name="Text Box 4">
            <a:extLst>
              <a:ext uri="{FF2B5EF4-FFF2-40B4-BE49-F238E27FC236}">
                <a16:creationId xmlns:a16="http://schemas.microsoft.com/office/drawing/2014/main" id="{617BFBF5-AB51-4860-93C6-5AB59D4209D6}"/>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kumimoji="1" lang="zh-CN" altLang="en-US" sz="2800" dirty="0">
                <a:latin typeface="+mn-ea"/>
                <a:ea typeface="+mn-ea"/>
              </a:rPr>
              <a:t>频分复用基本思想</a:t>
            </a:r>
          </a:p>
        </p:txBody>
      </p:sp>
      <p:sp>
        <p:nvSpPr>
          <p:cNvPr id="222216" name="Text Box 8">
            <a:extLst>
              <a:ext uri="{FF2B5EF4-FFF2-40B4-BE49-F238E27FC236}">
                <a16:creationId xmlns:a16="http://schemas.microsoft.com/office/drawing/2014/main" id="{99313A94-BF40-4E00-AEC4-22F15F2C8076}"/>
              </a:ext>
            </a:extLst>
          </p:cNvPr>
          <p:cNvSpPr txBox="1">
            <a:spLocks noChangeArrowheads="1"/>
          </p:cNvSpPr>
          <p:nvPr/>
        </p:nvSpPr>
        <p:spPr bwMode="auto">
          <a:xfrm>
            <a:off x="827014" y="1772816"/>
            <a:ext cx="7747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0" dirty="0"/>
              <a:t>在频分多路复用中，信道的带宽被分成若干个互不重叠的频段，每路信号占用其中一个频段，因而在接收端可采用适当的带通滤波器将多路信号分开，从而恢复出所需要的原始信号。</a:t>
            </a:r>
          </a:p>
        </p:txBody>
      </p:sp>
      <p:pic>
        <p:nvPicPr>
          <p:cNvPr id="2" name="图片 1">
            <a:extLst>
              <a:ext uri="{FF2B5EF4-FFF2-40B4-BE49-F238E27FC236}">
                <a16:creationId xmlns:a16="http://schemas.microsoft.com/office/drawing/2014/main" id="{5394D27C-79EC-4993-857C-551E5912B258}"/>
              </a:ext>
            </a:extLst>
          </p:cNvPr>
          <p:cNvPicPr>
            <a:picLocks noChangeAspect="1"/>
          </p:cNvPicPr>
          <p:nvPr/>
        </p:nvPicPr>
        <p:blipFill>
          <a:blip r:embed="rId2"/>
          <a:stretch>
            <a:fillRect/>
          </a:stretch>
        </p:blipFill>
        <p:spPr>
          <a:xfrm>
            <a:off x="827014" y="3342476"/>
            <a:ext cx="7632854" cy="3164098"/>
          </a:xfrm>
          <a:prstGeom prst="rect">
            <a:avLst/>
          </a:prstGeom>
          <a:solidFill>
            <a:schemeClr val="bg1"/>
          </a:solid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edge">
                                      <p:cBhvr>
                                        <p:cTn id="7" dur="2000"/>
                                        <p:tgtEl>
                                          <p:spTgt spid="222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22216"/>
                                        </p:tgtEl>
                                        <p:attrNameLst>
                                          <p:attrName>style.visibility</p:attrName>
                                        </p:attrNameLst>
                                      </p:cBhvr>
                                      <p:to>
                                        <p:strVal val="visible"/>
                                      </p:to>
                                    </p:set>
                                    <p:animEffect transition="in" filter="strips(downLeft)">
                                      <p:cBhvr>
                                        <p:cTn id="12" dur="500"/>
                                        <p:tgtEl>
                                          <p:spTgt spid="2222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6" name="Picture 4">
            <a:extLst>
              <a:ext uri="{FF2B5EF4-FFF2-40B4-BE49-F238E27FC236}">
                <a16:creationId xmlns:a16="http://schemas.microsoft.com/office/drawing/2014/main" id="{045BDFDD-CF58-416B-BA68-909D4E83A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817086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4">
            <a:extLst>
              <a:ext uri="{FF2B5EF4-FFF2-40B4-BE49-F238E27FC236}">
                <a16:creationId xmlns:a16="http://schemas.microsoft.com/office/drawing/2014/main" id="{F9DD2796-0638-450A-82B7-216A952166AB}"/>
              </a:ext>
            </a:extLst>
          </p:cNvPr>
          <p:cNvSpPr txBox="1">
            <a:spLocks noChangeArrowheads="1"/>
          </p:cNvSpPr>
          <p:nvPr/>
        </p:nvSpPr>
        <p:spPr bwMode="auto">
          <a:xfrm>
            <a:off x="827584" y="1268760"/>
            <a:ext cx="4537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kumimoji="1" lang="zh-CN" altLang="en-US" sz="2800" dirty="0">
                <a:latin typeface="+mn-ea"/>
                <a:ea typeface="+mn-ea"/>
              </a:rPr>
              <a:t>频分复用系统实现原理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plus(in)">
                                      <p:cBhvr>
                                        <p:cTn id="7" dur="2000"/>
                                        <p:tgtEl>
                                          <p:spTgt spid="223236"/>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91" name="Group 35">
            <a:extLst>
              <a:ext uri="{FF2B5EF4-FFF2-40B4-BE49-F238E27FC236}">
                <a16:creationId xmlns:a16="http://schemas.microsoft.com/office/drawing/2014/main" id="{F4F09D12-4813-4FCB-8365-CBAAD036ACEE}"/>
              </a:ext>
            </a:extLst>
          </p:cNvPr>
          <p:cNvGraphicFramePr>
            <a:graphicFrameLocks noGrp="1"/>
          </p:cNvGraphicFramePr>
          <p:nvPr>
            <p:ph/>
            <p:extLst>
              <p:ext uri="{D42A27DB-BD31-4B8C-83A1-F6EECF244321}">
                <p14:modId xmlns:p14="http://schemas.microsoft.com/office/powerpoint/2010/main" val="1949083757"/>
              </p:ext>
            </p:extLst>
          </p:nvPr>
        </p:nvGraphicFramePr>
        <p:xfrm>
          <a:off x="928688" y="2928938"/>
          <a:ext cx="7786686" cy="3251284"/>
        </p:xfrm>
        <a:graphic>
          <a:graphicData uri="http://schemas.openxmlformats.org/drawingml/2006/table">
            <a:tbl>
              <a:tblPr/>
              <a:tblGrid>
                <a:gridCol w="1750406">
                  <a:extLst>
                    <a:ext uri="{9D8B030D-6E8A-4147-A177-3AD203B41FA5}">
                      <a16:colId xmlns:a16="http://schemas.microsoft.com/office/drawing/2014/main" val="20000"/>
                    </a:ext>
                  </a:extLst>
                </a:gridCol>
                <a:gridCol w="1750030">
                  <a:extLst>
                    <a:ext uri="{9D8B030D-6E8A-4147-A177-3AD203B41FA5}">
                      <a16:colId xmlns:a16="http://schemas.microsoft.com/office/drawing/2014/main" val="20001"/>
                    </a:ext>
                  </a:extLst>
                </a:gridCol>
                <a:gridCol w="2357437">
                  <a:extLst>
                    <a:ext uri="{9D8B030D-6E8A-4147-A177-3AD203B41FA5}">
                      <a16:colId xmlns:a16="http://schemas.microsoft.com/office/drawing/2014/main" val="20002"/>
                    </a:ext>
                  </a:extLst>
                </a:gridCol>
                <a:gridCol w="1928813">
                  <a:extLst>
                    <a:ext uri="{9D8B030D-6E8A-4147-A177-3AD203B41FA5}">
                      <a16:colId xmlns:a16="http://schemas.microsoft.com/office/drawing/2014/main" val="20003"/>
                    </a:ext>
                  </a:extLst>
                </a:gridCol>
              </a:tblGrid>
              <a:tr h="944788">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FDM</a:t>
                      </a:r>
                      <a:r>
                        <a:rPr kumimoji="0" lang="zh-CN" altLang="en-US" sz="2800" b="1" i="0" u="none" strike="noStrike" cap="none" normalizeH="0" baseline="0" dirty="0">
                          <a:ln>
                            <a:noFill/>
                          </a:ln>
                          <a:solidFill>
                            <a:schemeClr val="tx1"/>
                          </a:solidFill>
                          <a:effectLst/>
                          <a:latin typeface="+mn-ea"/>
                          <a:ea typeface="+mn-ea"/>
                        </a:rPr>
                        <a:t>等级</a:t>
                      </a:r>
                    </a:p>
                  </a:txBody>
                  <a:tcPr marL="91439" marR="91439"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话路数量</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mn-ea"/>
                          <a:ea typeface="+mn-ea"/>
                        </a:rPr>
                        <a:t>频率范围（</a:t>
                      </a:r>
                      <a:r>
                        <a:rPr kumimoji="0" lang="en-US" altLang="zh-CN" sz="2800" b="1" i="0" u="none" strike="noStrike" cap="none" normalizeH="0" baseline="0" dirty="0">
                          <a:ln>
                            <a:noFill/>
                          </a:ln>
                          <a:solidFill>
                            <a:schemeClr val="tx1"/>
                          </a:solidFill>
                          <a:effectLst/>
                          <a:latin typeface="+mn-ea"/>
                          <a:ea typeface="+mn-ea"/>
                        </a:rPr>
                        <a:t>KHz</a:t>
                      </a:r>
                      <a:r>
                        <a:rPr kumimoji="0" lang="zh-CN" altLang="en-US" sz="2800" b="1" i="0" u="none" strike="noStrike" cap="none" normalizeH="0" baseline="0" dirty="0">
                          <a:ln>
                            <a:noFill/>
                          </a:ln>
                          <a:solidFill>
                            <a:schemeClr val="tx1"/>
                          </a:solidFill>
                          <a:effectLst/>
                          <a:latin typeface="+mn-ea"/>
                          <a:ea typeface="+mn-ea"/>
                        </a:rPr>
                        <a:t>）</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带宽（</a:t>
                      </a:r>
                      <a:r>
                        <a:rPr kumimoji="0" lang="en-US" altLang="zh-CN" sz="2800" b="1" i="0" u="none" strike="noStrike" cap="none" normalizeH="0" baseline="0">
                          <a:ln>
                            <a:noFill/>
                          </a:ln>
                          <a:solidFill>
                            <a:schemeClr val="tx1"/>
                          </a:solidFill>
                          <a:effectLst/>
                          <a:latin typeface="+mn-ea"/>
                          <a:ea typeface="+mn-ea"/>
                        </a:rPr>
                        <a:t>KHz</a:t>
                      </a:r>
                      <a:r>
                        <a:rPr kumimoji="0" lang="zh-CN" altLang="en-US" sz="2800" b="1" i="0" u="none" strike="noStrike" cap="none" normalizeH="0" baseline="0">
                          <a:ln>
                            <a:noFill/>
                          </a:ln>
                          <a:solidFill>
                            <a:schemeClr val="tx1"/>
                          </a:solidFill>
                          <a:effectLst/>
                          <a:latin typeface="+mn-ea"/>
                          <a:ea typeface="+mn-ea"/>
                        </a:rPr>
                        <a:t>）</a:t>
                      </a:r>
                    </a:p>
                  </a:txBody>
                  <a:tcPr marL="91439" marR="91439"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6412">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基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超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主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超主群</a:t>
                      </a:r>
                    </a:p>
                  </a:txBody>
                  <a:tcPr marL="91439" marR="91439"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12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60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300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900</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60</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108</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312</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512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812</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2044</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8516</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12386</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48</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240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1232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3872</a:t>
                      </a:r>
                    </a:p>
                  </a:txBody>
                  <a:tcPr marL="91439" marR="91439"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4292" name="Text Box 36">
            <a:extLst>
              <a:ext uri="{FF2B5EF4-FFF2-40B4-BE49-F238E27FC236}">
                <a16:creationId xmlns:a16="http://schemas.microsoft.com/office/drawing/2014/main" id="{C630A493-1029-44FE-A61A-522CDC8523FE}"/>
              </a:ext>
            </a:extLst>
          </p:cNvPr>
          <p:cNvSpPr txBox="1">
            <a:spLocks noChangeArrowheads="1"/>
          </p:cNvSpPr>
          <p:nvPr/>
        </p:nvSpPr>
        <p:spPr bwMode="auto">
          <a:xfrm>
            <a:off x="2555776" y="2269293"/>
            <a:ext cx="4286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dirty="0"/>
              <a:t>频分复用群路标准系列</a:t>
            </a:r>
          </a:p>
        </p:txBody>
      </p:sp>
      <p:sp>
        <p:nvSpPr>
          <p:cNvPr id="224293" name="Text Box 37">
            <a:extLst>
              <a:ext uri="{FF2B5EF4-FFF2-40B4-BE49-F238E27FC236}">
                <a16:creationId xmlns:a16="http://schemas.microsoft.com/office/drawing/2014/main" id="{533204CE-674E-4389-99EA-1AF8DBC74B62}"/>
              </a:ext>
            </a:extLst>
          </p:cNvPr>
          <p:cNvSpPr txBox="1">
            <a:spLocks noChangeArrowheads="1"/>
          </p:cNvSpPr>
          <p:nvPr/>
        </p:nvSpPr>
        <p:spPr bwMode="auto">
          <a:xfrm>
            <a:off x="607218" y="1192987"/>
            <a:ext cx="842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每一路信号都要调制到各自的子载波频率上。相邻的两个子载波频率间要有足够的保护频带。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24293"/>
                                        </p:tgtEl>
                                        <p:attrNameLst>
                                          <p:attrName>style.visibility</p:attrName>
                                        </p:attrNameLst>
                                      </p:cBhvr>
                                      <p:to>
                                        <p:strVal val="visible"/>
                                      </p:to>
                                    </p:set>
                                    <p:animEffect transition="in" filter="slide(fromBottom)">
                                      <p:cBhvr>
                                        <p:cTn id="7" dur="500"/>
                                        <p:tgtEl>
                                          <p:spTgt spid="22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4292"/>
                                        </p:tgtEl>
                                        <p:attrNameLst>
                                          <p:attrName>style.visibility</p:attrName>
                                        </p:attrNameLst>
                                      </p:cBhvr>
                                      <p:to>
                                        <p:strVal val="visible"/>
                                      </p:to>
                                    </p:set>
                                    <p:animEffect transition="in" filter="wipe(down)">
                                      <p:cBhvr>
                                        <p:cTn id="12" dur="1000"/>
                                        <p:tgtEl>
                                          <p:spTgt spid="224292"/>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24291"/>
                                        </p:tgtEl>
                                        <p:attrNameLst>
                                          <p:attrName>style.visibility</p:attrName>
                                        </p:attrNameLst>
                                      </p:cBhvr>
                                      <p:to>
                                        <p:strVal val="visible"/>
                                      </p:to>
                                    </p:set>
                                    <p:animEffect transition="in" filter="dissolve">
                                      <p:cBhvr>
                                        <p:cTn id="16" dur="500"/>
                                        <p:tgtEl>
                                          <p:spTgt spid="22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2" grpId="0"/>
      <p:bldP spid="22429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12AB80-AED5-44C9-8AA9-1670A20B30E4}"/>
              </a:ext>
            </a:extLst>
          </p:cNvPr>
          <p:cNvSpPr>
            <a:spLocks noGrp="1"/>
          </p:cNvSpPr>
          <p:nvPr>
            <p:ph/>
          </p:nvPr>
        </p:nvSpPr>
        <p:spPr>
          <a:xfrm>
            <a:off x="1403648" y="2060848"/>
            <a:ext cx="7056784" cy="3280898"/>
          </a:xfrm>
        </p:spPr>
        <p:txBody>
          <a:bodyPr/>
          <a:lstStyle/>
          <a:p>
            <a:r>
              <a:rPr lang="zh-CN" altLang="en-US" dirty="0"/>
              <a:t>所有参与频分复用的信号带宽之和必须小于信道总带宽，并且给相邻子信道间要有隔离信道；</a:t>
            </a:r>
            <a:endParaRPr lang="en-US" altLang="zh-CN" dirty="0"/>
          </a:p>
          <a:p>
            <a:r>
              <a:rPr lang="zh-CN" altLang="en-US" dirty="0"/>
              <a:t>所有参与频分复用的各路信号在分配的频率范围内并行传输，无需考虑时延；</a:t>
            </a:r>
            <a:endParaRPr lang="en-US" altLang="zh-CN" dirty="0"/>
          </a:p>
          <a:p>
            <a:r>
              <a:rPr lang="zh-CN" altLang="en-US" dirty="0"/>
              <a:t>参与复用的每个信号在全部时间内占用部分频率谱。</a:t>
            </a:r>
          </a:p>
        </p:txBody>
      </p:sp>
      <p:sp>
        <p:nvSpPr>
          <p:cNvPr id="4" name="Text Box 4">
            <a:extLst>
              <a:ext uri="{FF2B5EF4-FFF2-40B4-BE49-F238E27FC236}">
                <a16:creationId xmlns:a16="http://schemas.microsoft.com/office/drawing/2014/main" id="{B4048232-1F4A-473B-AB95-DAD6BD20D5B0}"/>
              </a:ext>
            </a:extLst>
          </p:cNvPr>
          <p:cNvSpPr txBox="1">
            <a:spLocks noChangeArrowheads="1"/>
          </p:cNvSpPr>
          <p:nvPr/>
        </p:nvSpPr>
        <p:spPr bwMode="auto">
          <a:xfrm>
            <a:off x="827584" y="1268760"/>
            <a:ext cx="4537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3. </a:t>
            </a:r>
            <a:r>
              <a:rPr kumimoji="1" lang="zh-CN" altLang="en-US" sz="2800" dirty="0">
                <a:latin typeface="+mn-ea"/>
                <a:ea typeface="+mn-ea"/>
              </a:rPr>
              <a:t>频分复用</a:t>
            </a:r>
            <a:r>
              <a:rPr lang="zh-CN" altLang="en-US" sz="2800" dirty="0">
                <a:latin typeface="+mn-ea"/>
                <a:ea typeface="+mn-ea"/>
              </a:rPr>
              <a:t>的特点</a:t>
            </a:r>
            <a:endParaRPr kumimoji="1" lang="zh-CN" altLang="en-US" sz="2800" dirty="0">
              <a:latin typeface="+mn-ea"/>
              <a:ea typeface="+mn-ea"/>
            </a:endParaRPr>
          </a:p>
        </p:txBody>
      </p:sp>
    </p:spTree>
    <p:extLst>
      <p:ext uri="{BB962C8B-B14F-4D97-AF65-F5344CB8AC3E}">
        <p14:creationId xmlns:p14="http://schemas.microsoft.com/office/powerpoint/2010/main" val="24839364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E397BEAA-8D2B-4FF6-9EB6-F85701CB516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dirty="0"/>
              <a:t>3.3.2 </a:t>
            </a:r>
            <a:r>
              <a:rPr lang="zh-CN" altLang="en-US" b="0" dirty="0"/>
              <a:t>时分复用</a:t>
            </a:r>
          </a:p>
        </p:txBody>
      </p:sp>
      <p:sp>
        <p:nvSpPr>
          <p:cNvPr id="229380" name="Text Box 4">
            <a:extLst>
              <a:ext uri="{FF2B5EF4-FFF2-40B4-BE49-F238E27FC236}">
                <a16:creationId xmlns:a16="http://schemas.microsoft.com/office/drawing/2014/main" id="{C3C5D112-857A-4572-8D8B-F5B2E1ECDAE1}"/>
              </a:ext>
            </a:extLst>
          </p:cNvPr>
          <p:cNvSpPr txBox="1">
            <a:spLocks noChangeArrowheads="1"/>
          </p:cNvSpPr>
          <p:nvPr/>
        </p:nvSpPr>
        <p:spPr bwMode="auto">
          <a:xfrm>
            <a:off x="827014" y="4628644"/>
            <a:ext cx="763341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模拟信号的数字传输或数字信号的多路传输一般都采用时分多路复用方式来提高系统的传输效率。</a:t>
            </a:r>
          </a:p>
        </p:txBody>
      </p:sp>
      <p:sp>
        <p:nvSpPr>
          <p:cNvPr id="229381" name="Text Box 5">
            <a:extLst>
              <a:ext uri="{FF2B5EF4-FFF2-40B4-BE49-F238E27FC236}">
                <a16:creationId xmlns:a16="http://schemas.microsoft.com/office/drawing/2014/main" id="{964373E9-26C2-492A-A165-202C0739BA59}"/>
              </a:ext>
            </a:extLst>
          </p:cNvPr>
          <p:cNvSpPr txBox="1">
            <a:spLocks noChangeArrowheads="1"/>
          </p:cNvSpPr>
          <p:nvPr/>
        </p:nvSpPr>
        <p:spPr bwMode="auto">
          <a:xfrm>
            <a:off x="827014" y="1772816"/>
            <a:ext cx="763341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latin typeface="宋体" panose="02010600030101010101" pitchFamily="2" charset="-122"/>
              </a:rPr>
              <a:t>单路抽样信号在时间上离散的相邻脉冲间有很大空隙，在空隙中插入若干路其他抽样信号，只要使各路抽样信号在时间上不重叠并能区分开，那么一个信道就有可能同时传输多路信号，达到多路复用的目的。这种多路复用称为时分多路复用（</a:t>
            </a:r>
            <a:r>
              <a:rPr kumimoji="1" lang="en-US" altLang="zh-CN" sz="2800" dirty="0">
                <a:latin typeface="宋体" panose="02010600030101010101" pitchFamily="2" charset="-122"/>
              </a:rPr>
              <a:t>TDM</a:t>
            </a:r>
            <a:r>
              <a:rPr kumimoji="1" lang="zh-CN" altLang="en-US" sz="2800" dirty="0">
                <a:latin typeface="宋体" panose="02010600030101010101" pitchFamily="2" charset="-122"/>
              </a:rPr>
              <a:t>）。</a:t>
            </a:r>
          </a:p>
        </p:txBody>
      </p:sp>
      <p:sp>
        <p:nvSpPr>
          <p:cNvPr id="5" name="Text Box 4">
            <a:extLst>
              <a:ext uri="{FF2B5EF4-FFF2-40B4-BE49-F238E27FC236}">
                <a16:creationId xmlns:a16="http://schemas.microsoft.com/office/drawing/2014/main" id="{EBE8C76F-8E6F-4C1D-8F30-959322BB1B24}"/>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时</a:t>
            </a:r>
            <a:r>
              <a:rPr kumimoji="1" lang="zh-CN" altLang="en-US" sz="2800" dirty="0">
                <a:latin typeface="+mn-ea"/>
                <a:ea typeface="+mn-ea"/>
              </a:rPr>
              <a:t>分复用基本思想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Effect transition="in" filter="wipe(up)">
                                      <p:cBhvr>
                                        <p:cTn id="12" dur="500"/>
                                        <p:tgtEl>
                                          <p:spTgt spid="229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9380"/>
                                        </p:tgtEl>
                                        <p:attrNameLst>
                                          <p:attrName>style.visibility</p:attrName>
                                        </p:attrNameLst>
                                      </p:cBhvr>
                                      <p:to>
                                        <p:strVal val="visible"/>
                                      </p:to>
                                    </p:set>
                                    <p:animEffect transition="in" filter="wipe(up)">
                                      <p:cBhvr>
                                        <p:cTn id="17"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1"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5720012A-C38C-4F44-B9AC-4A8A1183AB33}"/>
              </a:ext>
            </a:extLst>
          </p:cNvPr>
          <p:cNvGraphicFramePr>
            <a:graphicFrameLocks noGrp="1" noChangeAspect="1"/>
          </p:cNvGraphicFramePr>
          <p:nvPr>
            <p:ph sz="half" idx="1"/>
            <p:extLst>
              <p:ext uri="{D42A27DB-BD31-4B8C-83A1-F6EECF244321}">
                <p14:modId xmlns:p14="http://schemas.microsoft.com/office/powerpoint/2010/main" val="2356218781"/>
              </p:ext>
            </p:extLst>
          </p:nvPr>
        </p:nvGraphicFramePr>
        <p:xfrm>
          <a:off x="2051720" y="3222405"/>
          <a:ext cx="3786187" cy="1108075"/>
        </p:xfrm>
        <a:graphic>
          <a:graphicData uri="http://schemas.openxmlformats.org/presentationml/2006/ole">
            <mc:AlternateContent xmlns:mc="http://schemas.openxmlformats.org/markup-compatibility/2006">
              <mc:Choice xmlns:v="urn:schemas-microsoft-com:vml" Requires="v">
                <p:oleObj spid="_x0000_s4116" name="Equation" r:id="rId3" imgW="1346040" imgH="393480" progId="Equation.DSMT4">
                  <p:embed/>
                </p:oleObj>
              </mc:Choice>
              <mc:Fallback>
                <p:oleObj name="Equation" r:id="rId3" imgW="1346040" imgH="393480" progId="Equation.DSMT4">
                  <p:embed/>
                  <p:pic>
                    <p:nvPicPr>
                      <p:cNvPr id="50178" name="Object 2">
                        <a:extLst>
                          <a:ext uri="{FF2B5EF4-FFF2-40B4-BE49-F238E27FC236}">
                            <a16:creationId xmlns:a16="http://schemas.microsoft.com/office/drawing/2014/main" id="{5720012A-C38C-4F44-B9AC-4A8A1183A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222405"/>
                        <a:ext cx="3786187" cy="1108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a:extLst>
              <a:ext uri="{FF2B5EF4-FFF2-40B4-BE49-F238E27FC236}">
                <a16:creationId xmlns:a16="http://schemas.microsoft.com/office/drawing/2014/main" id="{D17CE586-870F-416D-B3CF-A86828E1DFCB}"/>
              </a:ext>
            </a:extLst>
          </p:cNvPr>
          <p:cNvGraphicFramePr>
            <a:graphicFrameLocks noGrp="1" noChangeAspect="1"/>
          </p:cNvGraphicFramePr>
          <p:nvPr>
            <p:ph sz="half" idx="2"/>
            <p:extLst>
              <p:ext uri="{D42A27DB-BD31-4B8C-83A1-F6EECF244321}">
                <p14:modId xmlns:p14="http://schemas.microsoft.com/office/powerpoint/2010/main" val="1404235416"/>
              </p:ext>
            </p:extLst>
          </p:nvPr>
        </p:nvGraphicFramePr>
        <p:xfrm>
          <a:off x="2051720" y="4365104"/>
          <a:ext cx="5945188" cy="668338"/>
        </p:xfrm>
        <a:graphic>
          <a:graphicData uri="http://schemas.openxmlformats.org/presentationml/2006/ole">
            <mc:AlternateContent xmlns:mc="http://schemas.openxmlformats.org/markup-compatibility/2006">
              <mc:Choice xmlns:v="urn:schemas-microsoft-com:vml" Requires="v">
                <p:oleObj spid="_x0000_s4117" name="Equation" r:id="rId5" imgW="2145960" imgH="241200" progId="Equation.DSMT4">
                  <p:embed/>
                </p:oleObj>
              </mc:Choice>
              <mc:Fallback>
                <p:oleObj name="Equation" r:id="rId5" imgW="2145960" imgH="241200" progId="Equation.DSMT4">
                  <p:embed/>
                  <p:pic>
                    <p:nvPicPr>
                      <p:cNvPr id="50180" name="Object 4">
                        <a:extLst>
                          <a:ext uri="{FF2B5EF4-FFF2-40B4-BE49-F238E27FC236}">
                            <a16:creationId xmlns:a16="http://schemas.microsoft.com/office/drawing/2014/main" id="{D17CE586-870F-416D-B3CF-A86828E1DF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365104"/>
                        <a:ext cx="5945188" cy="66833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9" name="Rectangle 3">
            <a:extLst>
              <a:ext uri="{FF2B5EF4-FFF2-40B4-BE49-F238E27FC236}">
                <a16:creationId xmlns:a16="http://schemas.microsoft.com/office/drawing/2014/main" id="{8EDBB653-810E-4D64-B3E5-92CF952D74AB}"/>
              </a:ext>
            </a:extLst>
          </p:cNvPr>
          <p:cNvSpPr>
            <a:spLocks noChangeArrowheads="1"/>
          </p:cNvSpPr>
          <p:nvPr/>
        </p:nvSpPr>
        <p:spPr bwMode="auto">
          <a:xfrm>
            <a:off x="837283" y="1268159"/>
            <a:ext cx="8077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30000"/>
              </a:spcBef>
            </a:pPr>
            <a:r>
              <a:rPr kumimoji="1" lang="zh-CN" altLang="en-US" sz="3200" b="1" dirty="0">
                <a:latin typeface="宋体" panose="02010600030101010101" pitchFamily="2" charset="-122"/>
              </a:rPr>
              <a:t>例</a:t>
            </a:r>
            <a:r>
              <a:rPr kumimoji="1" lang="en-US" altLang="zh-CN" sz="3200" b="1" dirty="0">
                <a:latin typeface="Times New Roman" panose="02020603050405020304" pitchFamily="18" charset="0"/>
              </a:rPr>
              <a:t>2.1 </a:t>
            </a:r>
            <a:r>
              <a:rPr kumimoji="1" lang="zh-CN" altLang="en-US" sz="3200" b="1" dirty="0">
                <a:latin typeface="宋体" panose="02010600030101010101" pitchFamily="2" charset="-122"/>
              </a:rPr>
              <a:t>分别以二进制和</a:t>
            </a:r>
            <a:r>
              <a:rPr kumimoji="1" lang="en-US" altLang="zh-CN" sz="3200" b="1" dirty="0">
                <a:latin typeface="宋体" panose="02010600030101010101" pitchFamily="2" charset="-122"/>
              </a:rPr>
              <a:t>M</a:t>
            </a:r>
            <a:r>
              <a:rPr kumimoji="1" lang="zh-CN" altLang="en-US" sz="3200" b="1" dirty="0">
                <a:latin typeface="宋体" panose="02010600030101010101" pitchFamily="2" charset="-122"/>
              </a:rPr>
              <a:t>进制为例，说明离散信源等概率出现时，每个符号的信息量。</a:t>
            </a:r>
            <a:r>
              <a:rPr kumimoji="1" lang="zh-CN" altLang="en-US" sz="3200" b="1" dirty="0">
                <a:latin typeface="Times New Roman" panose="02020603050405020304" pitchFamily="18" charset="0"/>
              </a:rPr>
              <a:t> </a:t>
            </a:r>
          </a:p>
        </p:txBody>
      </p:sp>
      <p:sp>
        <p:nvSpPr>
          <p:cNvPr id="50181" name="Text Box 5">
            <a:extLst>
              <a:ext uri="{FF2B5EF4-FFF2-40B4-BE49-F238E27FC236}">
                <a16:creationId xmlns:a16="http://schemas.microsoft.com/office/drawing/2014/main" id="{137581F6-46FF-4AC0-9A62-C5CAB75C6186}"/>
              </a:ext>
            </a:extLst>
          </p:cNvPr>
          <p:cNvSpPr txBox="1">
            <a:spLocks noChangeArrowheads="1"/>
          </p:cNvSpPr>
          <p:nvPr/>
        </p:nvSpPr>
        <p:spPr bwMode="auto">
          <a:xfrm>
            <a:off x="663030" y="5188749"/>
            <a:ext cx="71294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t>即二进制等概时，每个符号的信息量相等，为</a:t>
            </a:r>
            <a:r>
              <a:rPr kumimoji="1" lang="en-US" altLang="zh-CN" sz="3200" b="1" dirty="0"/>
              <a:t>1bit</a:t>
            </a:r>
            <a:r>
              <a:rPr kumimoji="1" lang="zh-CN" altLang="en-US" sz="3200" b="1" dirty="0"/>
              <a:t>。</a:t>
            </a:r>
          </a:p>
        </p:txBody>
      </p:sp>
      <p:sp>
        <p:nvSpPr>
          <p:cNvPr id="50182" name="Text Box 6">
            <a:extLst>
              <a:ext uri="{FF2B5EF4-FFF2-40B4-BE49-F238E27FC236}">
                <a16:creationId xmlns:a16="http://schemas.microsoft.com/office/drawing/2014/main" id="{55B0CB58-186F-4913-AC4E-C850A5E95477}"/>
              </a:ext>
            </a:extLst>
          </p:cNvPr>
          <p:cNvSpPr txBox="1">
            <a:spLocks noChangeArrowheads="1"/>
          </p:cNvSpPr>
          <p:nvPr/>
        </p:nvSpPr>
        <p:spPr bwMode="auto">
          <a:xfrm>
            <a:off x="837283" y="4436542"/>
            <a:ext cx="1008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有：</a:t>
            </a:r>
          </a:p>
        </p:txBody>
      </p:sp>
      <p:sp>
        <p:nvSpPr>
          <p:cNvPr id="50183" name="Rectangle 7">
            <a:extLst>
              <a:ext uri="{FF2B5EF4-FFF2-40B4-BE49-F238E27FC236}">
                <a16:creationId xmlns:a16="http://schemas.microsoft.com/office/drawing/2014/main" id="{80C87C8B-2D64-4673-802B-DA2FF94C560B}"/>
              </a:ext>
            </a:extLst>
          </p:cNvPr>
          <p:cNvSpPr>
            <a:spLocks noChangeArrowheads="1"/>
          </p:cNvSpPr>
          <p:nvPr/>
        </p:nvSpPr>
        <p:spPr bwMode="auto">
          <a:xfrm>
            <a:off x="663030" y="2676004"/>
            <a:ext cx="46974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dirty="0">
                <a:solidFill>
                  <a:schemeClr val="tx2"/>
                </a:solidFill>
              </a:rPr>
              <a:t> </a:t>
            </a:r>
            <a:r>
              <a:rPr kumimoji="1" lang="zh-CN" altLang="en-US" sz="3200" b="1" dirty="0"/>
              <a:t>解</a:t>
            </a:r>
            <a:r>
              <a:rPr kumimoji="1" lang="en-US" altLang="zh-CN" sz="3200" b="1" dirty="0"/>
              <a:t>:</a:t>
            </a:r>
            <a:r>
              <a:rPr kumimoji="1" lang="zh-CN" altLang="en-US" sz="3200" b="1" dirty="0"/>
              <a:t>二进制等概率时</a:t>
            </a:r>
            <a:r>
              <a:rPr kumimoji="1" lang="zh-CN" altLang="en-US" sz="3200" dirty="0">
                <a:solidFill>
                  <a:schemeClr val="tx2"/>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edge">
                                      <p:cBhvr>
                                        <p:cTn id="7" dur="20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 calcmode="lin" valueType="num">
                                      <p:cBhvr>
                                        <p:cTn id="12" dur="500" fill="hold"/>
                                        <p:tgtEl>
                                          <p:spTgt spid="50183"/>
                                        </p:tgtEl>
                                        <p:attrNameLst>
                                          <p:attrName>ppt_w</p:attrName>
                                        </p:attrNameLst>
                                      </p:cBhvr>
                                      <p:tavLst>
                                        <p:tav tm="0">
                                          <p:val>
                                            <p:fltVal val="0"/>
                                          </p:val>
                                        </p:tav>
                                        <p:tav tm="100000">
                                          <p:val>
                                            <p:strVal val="#ppt_w"/>
                                          </p:val>
                                        </p:tav>
                                      </p:tavLst>
                                    </p:anim>
                                    <p:anim calcmode="lin" valueType="num">
                                      <p:cBhvr>
                                        <p:cTn id="13" dur="500" fill="hold"/>
                                        <p:tgtEl>
                                          <p:spTgt spid="5018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50178"/>
                                        </p:tgtEl>
                                        <p:attrNameLst>
                                          <p:attrName>style.visibility</p:attrName>
                                        </p:attrNameLst>
                                      </p:cBhvr>
                                      <p:to>
                                        <p:strVal val="visible"/>
                                      </p:to>
                                    </p:set>
                                    <p:animEffect transition="in" filter="slide(fromBottom)">
                                      <p:cBhvr>
                                        <p:cTn id="18" dur="1000"/>
                                        <p:tgtEl>
                                          <p:spTgt spid="50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circle(in)">
                                      <p:cBhvr>
                                        <p:cTn id="23" dur="2000"/>
                                        <p:tgtEl>
                                          <p:spTgt spid="50182"/>
                                        </p:tgtEl>
                                      </p:cBhvr>
                                    </p:animEffect>
                                  </p:childTnLst>
                                </p:cTn>
                              </p:par>
                            </p:childTnLst>
                          </p:cTn>
                        </p:par>
                        <p:par>
                          <p:cTn id="24" fill="hold" nodeType="afterGroup">
                            <p:stCondLst>
                              <p:cond delay="2000"/>
                            </p:stCondLst>
                            <p:childTnLst>
                              <p:par>
                                <p:cTn id="25" presetID="6" presetClass="entr" presetSubtype="16" fill="hold" nodeType="afterEffect">
                                  <p:stCondLst>
                                    <p:cond delay="0"/>
                                  </p:stCondLst>
                                  <p:childTnLst>
                                    <p:set>
                                      <p:cBhvr>
                                        <p:cTn id="26" dur="1" fill="hold">
                                          <p:stCondLst>
                                            <p:cond delay="0"/>
                                          </p:stCondLst>
                                        </p:cTn>
                                        <p:tgtEl>
                                          <p:spTgt spid="50180"/>
                                        </p:tgtEl>
                                        <p:attrNameLst>
                                          <p:attrName>style.visibility</p:attrName>
                                        </p:attrNameLst>
                                      </p:cBhvr>
                                      <p:to>
                                        <p:strVal val="visible"/>
                                      </p:to>
                                    </p:set>
                                    <p:animEffect transition="in" filter="circle(in)">
                                      <p:cBhvr>
                                        <p:cTn id="27" dur="2000"/>
                                        <p:tgtEl>
                                          <p:spTgt spid="5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0181"/>
                                        </p:tgtEl>
                                        <p:attrNameLst>
                                          <p:attrName>style.visibility</p:attrName>
                                        </p:attrNameLst>
                                      </p:cBhvr>
                                      <p:to>
                                        <p:strVal val="visible"/>
                                      </p:to>
                                    </p:set>
                                    <p:animEffect transition="in" filter="slide(fromBottom)">
                                      <p:cBhvr>
                                        <p:cTn id="32" dur="10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1" grpId="0"/>
      <p:bldP spid="50182" grpId="0"/>
      <p:bldP spid="5018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Text Box 4"/>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频率</a:t>
            </a:r>
          </a:p>
        </p:txBody>
      </p:sp>
      <p:grpSp>
        <p:nvGrpSpPr>
          <p:cNvPr id="9" name="组合 8">
            <a:extLst>
              <a:ext uri="{FF2B5EF4-FFF2-40B4-BE49-F238E27FC236}">
                <a16:creationId xmlns:a16="http://schemas.microsoft.com/office/drawing/2014/main" id="{636410A1-04B6-43C1-B8C9-B12736C31BF3}"/>
              </a:ext>
            </a:extLst>
          </p:cNvPr>
          <p:cNvGrpSpPr/>
          <p:nvPr/>
        </p:nvGrpSpPr>
        <p:grpSpPr>
          <a:xfrm>
            <a:off x="1476375" y="2133600"/>
            <a:ext cx="6808788" cy="3170238"/>
            <a:chOff x="1476375" y="2133600"/>
            <a:chExt cx="6808788" cy="3170238"/>
          </a:xfrm>
        </p:grpSpPr>
        <p:sp>
          <p:nvSpPr>
            <p:cNvPr id="343043" name="Line 3"/>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3045" name="Text Box 5"/>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时间</a:t>
              </a:r>
            </a:p>
          </p:txBody>
        </p:sp>
        <p:sp>
          <p:nvSpPr>
            <p:cNvPr id="343046" name="Rectangle 6"/>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47" name="Rectangle 7"/>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48" name="Rectangle 8"/>
            <p:cNvSpPr>
              <a:spLocks noChangeArrowheads="1"/>
            </p:cNvSpPr>
            <p:nvPr/>
          </p:nvSpPr>
          <p:spPr bwMode="auto">
            <a:xfrm>
              <a:off x="233997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49" name="Rectangle 9"/>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0" name="Rectangle 10"/>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1" name="Rectangle 11"/>
            <p:cNvSpPr>
              <a:spLocks noChangeArrowheads="1"/>
            </p:cNvSpPr>
            <p:nvPr/>
          </p:nvSpPr>
          <p:spPr bwMode="auto">
            <a:xfrm>
              <a:off x="349250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52" name="Rectangle 12"/>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3" name="Rectangle 13"/>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4" name="Rectangle 14"/>
            <p:cNvSpPr>
              <a:spLocks noChangeArrowheads="1"/>
            </p:cNvSpPr>
            <p:nvPr/>
          </p:nvSpPr>
          <p:spPr bwMode="auto">
            <a:xfrm>
              <a:off x="464502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55" name="Rectangle 15"/>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6" name="Rectangle 16"/>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7" name="Rectangle 17"/>
            <p:cNvSpPr>
              <a:spLocks noChangeArrowheads="1"/>
            </p:cNvSpPr>
            <p:nvPr/>
          </p:nvSpPr>
          <p:spPr bwMode="auto">
            <a:xfrm>
              <a:off x="579755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grpSp>
          <p:nvGrpSpPr>
            <p:cNvPr id="2" name="Group 18"/>
            <p:cNvGrpSpPr>
              <a:grpSpLocks/>
            </p:cNvGrpSpPr>
            <p:nvPr/>
          </p:nvGrpSpPr>
          <p:grpSpPr bwMode="auto">
            <a:xfrm>
              <a:off x="1476375" y="2636838"/>
              <a:ext cx="3744913" cy="1871662"/>
              <a:chOff x="930" y="1661"/>
              <a:chExt cx="2359" cy="1179"/>
            </a:xfrm>
          </p:grpSpPr>
          <p:sp>
            <p:nvSpPr>
              <p:cNvPr id="343088" name="Rectangle 19"/>
              <p:cNvSpPr>
                <a:spLocks noChangeArrowheads="1"/>
              </p:cNvSpPr>
              <p:nvPr/>
            </p:nvSpPr>
            <p:spPr bwMode="auto">
              <a:xfrm>
                <a:off x="930"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343089" name="Rectangle 20"/>
              <p:cNvSpPr>
                <a:spLocks noChangeArrowheads="1"/>
              </p:cNvSpPr>
              <p:nvPr/>
            </p:nvSpPr>
            <p:spPr bwMode="auto">
              <a:xfrm>
                <a:off x="1656"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343090" name="Rectangle 21"/>
              <p:cNvSpPr>
                <a:spLocks noChangeArrowheads="1"/>
              </p:cNvSpPr>
              <p:nvPr/>
            </p:nvSpPr>
            <p:spPr bwMode="auto">
              <a:xfrm>
                <a:off x="2382"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dirty="0">
                    <a:solidFill>
                      <a:srgbClr val="333399"/>
                    </a:solidFill>
                    <a:ea typeface="宋体" pitchFamily="2" charset="-122"/>
                  </a:rPr>
                  <a:t>A</a:t>
                </a:r>
              </a:p>
            </p:txBody>
          </p:sp>
          <p:sp>
            <p:nvSpPr>
              <p:cNvPr id="343091" name="Rectangle 22"/>
              <p:cNvSpPr>
                <a:spLocks noChangeArrowheads="1"/>
              </p:cNvSpPr>
              <p:nvPr/>
            </p:nvSpPr>
            <p:spPr bwMode="auto">
              <a:xfrm>
                <a:off x="3108"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grpSp>
        <p:sp>
          <p:nvSpPr>
            <p:cNvPr id="343059" name="Text Box 24"/>
            <p:cNvSpPr txBox="1">
              <a:spLocks noChangeArrowheads="1"/>
            </p:cNvSpPr>
            <p:nvPr/>
          </p:nvSpPr>
          <p:spPr bwMode="auto">
            <a:xfrm>
              <a:off x="5292725" y="2133600"/>
              <a:ext cx="2913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A </a:t>
              </a:r>
              <a:r>
                <a:rPr kumimoji="1" lang="zh-CN" altLang="en-US" sz="2000">
                  <a:solidFill>
                    <a:srgbClr val="333399"/>
                  </a:solidFill>
                  <a:ea typeface="黑体" pitchFamily="49" charset="-122"/>
                </a:rPr>
                <a:t>在</a:t>
              </a:r>
              <a:r>
                <a:rPr kumimoji="1" lang="zh-CN" altLang="en-US" sz="1400">
                  <a:solidFill>
                    <a:srgbClr val="333399"/>
                  </a:solidFill>
                  <a:ea typeface="黑体" pitchFamily="49" charset="-122"/>
                </a:rPr>
                <a:t> </a:t>
              </a:r>
              <a:r>
                <a:rPr kumimoji="1" lang="en-US" altLang="zh-CN" sz="2000">
                  <a:solidFill>
                    <a:srgbClr val="333399"/>
                  </a:solidFill>
                  <a:ea typeface="黑体" pitchFamily="49" charset="-122"/>
                </a:rPr>
                <a:t>TDM</a:t>
              </a:r>
              <a:r>
                <a:rPr kumimoji="1" lang="en-US" altLang="zh-CN" sz="1400">
                  <a:solidFill>
                    <a:srgbClr val="333399"/>
                  </a:solidFill>
                  <a:ea typeface="黑体" pitchFamily="49" charset="-122"/>
                </a:rPr>
                <a:t> </a:t>
              </a:r>
              <a:r>
                <a:rPr kumimoji="1" lang="zh-CN" altLang="en-US" sz="2000">
                  <a:solidFill>
                    <a:srgbClr val="333399"/>
                  </a:solidFill>
                  <a:ea typeface="黑体" pitchFamily="49" charset="-122"/>
                </a:rPr>
                <a:t>帧中</a:t>
              </a:r>
            </a:p>
            <a:p>
              <a:pPr eaLnBrk="1" fontAlgn="base" hangingPunct="1">
                <a:lnSpc>
                  <a:spcPct val="90000"/>
                </a:lnSpc>
                <a:spcBef>
                  <a:spcPct val="0"/>
                </a:spcBef>
                <a:spcAft>
                  <a:spcPct val="0"/>
                </a:spcAft>
              </a:pPr>
              <a:r>
                <a:rPr kumimoji="1" lang="zh-CN" altLang="en-US" sz="2000">
                  <a:solidFill>
                    <a:srgbClr val="333399"/>
                  </a:solidFill>
                  <a:ea typeface="黑体" pitchFamily="49" charset="-122"/>
                </a:rPr>
                <a:t>的位置不变</a:t>
              </a:r>
            </a:p>
          </p:txBody>
        </p:sp>
        <p:sp>
          <p:nvSpPr>
            <p:cNvPr id="343060" name="Line 25"/>
            <p:cNvSpPr>
              <a:spLocks noChangeShapeType="1"/>
            </p:cNvSpPr>
            <p:nvPr/>
          </p:nvSpPr>
          <p:spPr bwMode="auto">
            <a:xfrm>
              <a:off x="1619250" y="2276475"/>
              <a:ext cx="40989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1" name="Line 26"/>
            <p:cNvSpPr>
              <a:spLocks noChangeShapeType="1"/>
            </p:cNvSpPr>
            <p:nvPr/>
          </p:nvSpPr>
          <p:spPr bwMode="auto">
            <a:xfrm>
              <a:off x="161925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2" name="Line 27"/>
            <p:cNvSpPr>
              <a:spLocks noChangeShapeType="1"/>
            </p:cNvSpPr>
            <p:nvPr/>
          </p:nvSpPr>
          <p:spPr bwMode="auto">
            <a:xfrm>
              <a:off x="27654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3" name="Line 28"/>
            <p:cNvSpPr>
              <a:spLocks noChangeShapeType="1"/>
            </p:cNvSpPr>
            <p:nvPr/>
          </p:nvSpPr>
          <p:spPr bwMode="auto">
            <a:xfrm>
              <a:off x="39131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4" name="Line 29"/>
            <p:cNvSpPr>
              <a:spLocks noChangeShapeType="1"/>
            </p:cNvSpPr>
            <p:nvPr/>
          </p:nvSpPr>
          <p:spPr bwMode="auto">
            <a:xfrm>
              <a:off x="5059363"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 name="Group 30"/>
            <p:cNvGrpSpPr>
              <a:grpSpLocks/>
            </p:cNvGrpSpPr>
            <p:nvPr/>
          </p:nvGrpSpPr>
          <p:grpSpPr bwMode="auto">
            <a:xfrm>
              <a:off x="1476375" y="4581525"/>
              <a:ext cx="1150938" cy="509588"/>
              <a:chOff x="930" y="2886"/>
              <a:chExt cx="725" cy="321"/>
            </a:xfrm>
          </p:grpSpPr>
          <p:sp>
            <p:nvSpPr>
              <p:cNvPr id="343086" name="Text Box 31"/>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7"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4" name="Group 33"/>
            <p:cNvGrpSpPr>
              <a:grpSpLocks/>
            </p:cNvGrpSpPr>
            <p:nvPr/>
          </p:nvGrpSpPr>
          <p:grpSpPr bwMode="auto">
            <a:xfrm>
              <a:off x="2627313" y="4581525"/>
              <a:ext cx="1150937" cy="509588"/>
              <a:chOff x="1655" y="2886"/>
              <a:chExt cx="725" cy="321"/>
            </a:xfrm>
          </p:grpSpPr>
          <p:sp>
            <p:nvSpPr>
              <p:cNvPr id="343084" name="Text Box 34"/>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5"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5" name="Group 36"/>
            <p:cNvGrpSpPr>
              <a:grpSpLocks/>
            </p:cNvGrpSpPr>
            <p:nvPr/>
          </p:nvGrpSpPr>
          <p:grpSpPr bwMode="auto">
            <a:xfrm>
              <a:off x="3778250" y="4581525"/>
              <a:ext cx="1150938" cy="509588"/>
              <a:chOff x="2380" y="2886"/>
              <a:chExt cx="725" cy="321"/>
            </a:xfrm>
          </p:grpSpPr>
          <p:sp>
            <p:nvSpPr>
              <p:cNvPr id="343082" name="Text Box 37"/>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3"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6" name="Group 39"/>
            <p:cNvGrpSpPr>
              <a:grpSpLocks/>
            </p:cNvGrpSpPr>
            <p:nvPr/>
          </p:nvGrpSpPr>
          <p:grpSpPr bwMode="auto">
            <a:xfrm>
              <a:off x="4929188" y="4581525"/>
              <a:ext cx="1150937" cy="509588"/>
              <a:chOff x="3105" y="2886"/>
              <a:chExt cx="725" cy="321"/>
            </a:xfrm>
          </p:grpSpPr>
          <p:sp>
            <p:nvSpPr>
              <p:cNvPr id="343080" name="Text Box 40"/>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1"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343069" name="Rectangle 42"/>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b="1">
                  <a:solidFill>
                    <a:srgbClr val="333399"/>
                  </a:solidFill>
                  <a:latin typeface="Times New Roman" pitchFamily="18" charset="0"/>
                  <a:ea typeface="宋体" pitchFamily="2" charset="-122"/>
                </a:rPr>
                <a:t>…</a:t>
              </a:r>
            </a:p>
          </p:txBody>
        </p:sp>
        <p:sp>
          <p:nvSpPr>
            <p:cNvPr id="343070" name="Line 43"/>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7" name="Group 44"/>
            <p:cNvGrpSpPr>
              <a:grpSpLocks/>
            </p:cNvGrpSpPr>
            <p:nvPr/>
          </p:nvGrpSpPr>
          <p:grpSpPr bwMode="auto">
            <a:xfrm>
              <a:off x="6084888" y="4581525"/>
              <a:ext cx="1150937" cy="509588"/>
              <a:chOff x="3105" y="2886"/>
              <a:chExt cx="725" cy="321"/>
            </a:xfrm>
          </p:grpSpPr>
          <p:sp>
            <p:nvSpPr>
              <p:cNvPr id="343078" name="Text Box 45"/>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79"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343072" name="Group 52"/>
            <p:cNvGrpSpPr>
              <a:grpSpLocks/>
            </p:cNvGrpSpPr>
            <p:nvPr/>
          </p:nvGrpSpPr>
          <p:grpSpPr bwMode="auto">
            <a:xfrm>
              <a:off x="2627313" y="2492375"/>
              <a:ext cx="4610100" cy="2376488"/>
              <a:chOff x="1655" y="1570"/>
              <a:chExt cx="2904" cy="1497"/>
            </a:xfrm>
          </p:grpSpPr>
          <p:sp>
            <p:nvSpPr>
              <p:cNvPr id="343073" name="Line 47"/>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4" name="Line 48"/>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5" name="Line 49"/>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6" name="Line 50"/>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7" name="Line 51"/>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pic>
        <p:nvPicPr>
          <p:cNvPr id="8" name="图片 7">
            <a:extLst>
              <a:ext uri="{FF2B5EF4-FFF2-40B4-BE49-F238E27FC236}">
                <a16:creationId xmlns:a16="http://schemas.microsoft.com/office/drawing/2014/main" id="{DED60AD1-953F-49E2-9F71-90378B5C6D48}"/>
              </a:ext>
            </a:extLst>
          </p:cNvPr>
          <p:cNvPicPr>
            <a:picLocks noChangeAspect="1"/>
          </p:cNvPicPr>
          <p:nvPr/>
        </p:nvPicPr>
        <p:blipFill>
          <a:blip r:embed="rId3"/>
          <a:stretch>
            <a:fillRect/>
          </a:stretch>
        </p:blipFill>
        <p:spPr>
          <a:xfrm>
            <a:off x="718267" y="1936645"/>
            <a:ext cx="7632854" cy="3462828"/>
          </a:xfrm>
          <a:prstGeom prst="rect">
            <a:avLst/>
          </a:prstGeom>
        </p:spPr>
      </p:pic>
      <p:pic>
        <p:nvPicPr>
          <p:cNvPr id="10" name="图片 9">
            <a:extLst>
              <a:ext uri="{FF2B5EF4-FFF2-40B4-BE49-F238E27FC236}">
                <a16:creationId xmlns:a16="http://schemas.microsoft.com/office/drawing/2014/main" id="{D388E2CE-D1F3-48BE-92B9-1AE2241D6F72}"/>
              </a:ext>
            </a:extLst>
          </p:cNvPr>
          <p:cNvPicPr>
            <a:picLocks noChangeAspect="1"/>
          </p:cNvPicPr>
          <p:nvPr/>
        </p:nvPicPr>
        <p:blipFill>
          <a:blip r:embed="rId4"/>
          <a:stretch>
            <a:fillRect/>
          </a:stretch>
        </p:blipFill>
        <p:spPr>
          <a:xfrm>
            <a:off x="718267" y="1936645"/>
            <a:ext cx="7632854" cy="3462828"/>
          </a:xfrm>
          <a:prstGeom prst="rect">
            <a:avLst/>
          </a:prstGeom>
        </p:spPr>
      </p:pic>
      <p:grpSp>
        <p:nvGrpSpPr>
          <p:cNvPr id="103" name="组合 102">
            <a:extLst>
              <a:ext uri="{FF2B5EF4-FFF2-40B4-BE49-F238E27FC236}">
                <a16:creationId xmlns:a16="http://schemas.microsoft.com/office/drawing/2014/main" id="{7D3B331A-D359-4F77-BA24-3236B2D4C7B1}"/>
              </a:ext>
            </a:extLst>
          </p:cNvPr>
          <p:cNvGrpSpPr/>
          <p:nvPr/>
        </p:nvGrpSpPr>
        <p:grpSpPr>
          <a:xfrm>
            <a:off x="775987" y="2004712"/>
            <a:ext cx="7731125" cy="3290888"/>
            <a:chOff x="784225" y="2012950"/>
            <a:chExt cx="7731125" cy="3290888"/>
          </a:xfrm>
        </p:grpSpPr>
        <p:sp>
          <p:nvSpPr>
            <p:cNvPr id="104" name="Line 3">
              <a:extLst>
                <a:ext uri="{FF2B5EF4-FFF2-40B4-BE49-F238E27FC236}">
                  <a16:creationId xmlns:a16="http://schemas.microsoft.com/office/drawing/2014/main" id="{B5632D06-53BF-440B-B629-AE3CAAFB32E3}"/>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5" name="Text Box 4">
              <a:extLst>
                <a:ext uri="{FF2B5EF4-FFF2-40B4-BE49-F238E27FC236}">
                  <a16:creationId xmlns:a16="http://schemas.microsoft.com/office/drawing/2014/main" id="{FC857C8D-F629-4FB7-96E6-D5E84817519B}"/>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频率</a:t>
              </a:r>
            </a:p>
          </p:txBody>
        </p:sp>
        <p:sp>
          <p:nvSpPr>
            <p:cNvPr id="106" name="Text Box 5">
              <a:extLst>
                <a:ext uri="{FF2B5EF4-FFF2-40B4-BE49-F238E27FC236}">
                  <a16:creationId xmlns:a16="http://schemas.microsoft.com/office/drawing/2014/main" id="{62930B44-8508-45B8-80A4-5EF161574CCF}"/>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时间</a:t>
              </a:r>
            </a:p>
          </p:txBody>
        </p:sp>
        <p:sp>
          <p:nvSpPr>
            <p:cNvPr id="107" name="Rectangle 6">
              <a:extLst>
                <a:ext uri="{FF2B5EF4-FFF2-40B4-BE49-F238E27FC236}">
                  <a16:creationId xmlns:a16="http://schemas.microsoft.com/office/drawing/2014/main" id="{6AAE458B-40A1-4A30-9A68-54504F5C31C9}"/>
                </a:ext>
              </a:extLst>
            </p:cNvPr>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08" name="Rectangle 7">
              <a:extLst>
                <a:ext uri="{FF2B5EF4-FFF2-40B4-BE49-F238E27FC236}">
                  <a16:creationId xmlns:a16="http://schemas.microsoft.com/office/drawing/2014/main" id="{D2D4589F-965C-4E22-AA1F-F3354D39FEEF}"/>
                </a:ext>
              </a:extLst>
            </p:cNvPr>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09" name="Rectangle 8">
              <a:extLst>
                <a:ext uri="{FF2B5EF4-FFF2-40B4-BE49-F238E27FC236}">
                  <a16:creationId xmlns:a16="http://schemas.microsoft.com/office/drawing/2014/main" id="{0794C2D2-4266-4002-A3AB-8649065D6C7D}"/>
                </a:ext>
              </a:extLst>
            </p:cNvPr>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0" name="Rectangle 9">
              <a:extLst>
                <a:ext uri="{FF2B5EF4-FFF2-40B4-BE49-F238E27FC236}">
                  <a16:creationId xmlns:a16="http://schemas.microsoft.com/office/drawing/2014/main" id="{9C02BD14-3AF6-4A54-B2B6-32101B990381}"/>
                </a:ext>
              </a:extLst>
            </p:cNvPr>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11" name="Rectangle 10">
              <a:extLst>
                <a:ext uri="{FF2B5EF4-FFF2-40B4-BE49-F238E27FC236}">
                  <a16:creationId xmlns:a16="http://schemas.microsoft.com/office/drawing/2014/main" id="{573B03D2-A58B-4B33-95AC-9398F142EAF6}"/>
                </a:ext>
              </a:extLst>
            </p:cNvPr>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2" name="Rectangle 11">
              <a:extLst>
                <a:ext uri="{FF2B5EF4-FFF2-40B4-BE49-F238E27FC236}">
                  <a16:creationId xmlns:a16="http://schemas.microsoft.com/office/drawing/2014/main" id="{28419E55-9C74-4EAE-94D6-F1C99490AD8F}"/>
                </a:ext>
              </a:extLst>
            </p:cNvPr>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13" name="Rectangle 12">
              <a:extLst>
                <a:ext uri="{FF2B5EF4-FFF2-40B4-BE49-F238E27FC236}">
                  <a16:creationId xmlns:a16="http://schemas.microsoft.com/office/drawing/2014/main" id="{A394CB04-D93E-4F15-B766-2D89AB66A81D}"/>
                </a:ext>
              </a:extLst>
            </p:cNvPr>
            <p:cNvSpPr>
              <a:spLocks noChangeArrowheads="1"/>
            </p:cNvSpPr>
            <p:nvPr/>
          </p:nvSpPr>
          <p:spPr bwMode="auto">
            <a:xfrm>
              <a:off x="147637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4" name="Rectangle 13">
              <a:extLst>
                <a:ext uri="{FF2B5EF4-FFF2-40B4-BE49-F238E27FC236}">
                  <a16:creationId xmlns:a16="http://schemas.microsoft.com/office/drawing/2014/main" id="{4F05FA93-0899-4D26-81B9-0FCD60C1A280}"/>
                </a:ext>
              </a:extLst>
            </p:cNvPr>
            <p:cNvSpPr>
              <a:spLocks noChangeArrowheads="1"/>
            </p:cNvSpPr>
            <p:nvPr/>
          </p:nvSpPr>
          <p:spPr bwMode="auto">
            <a:xfrm>
              <a:off x="262890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5" name="Rectangle 14">
              <a:extLst>
                <a:ext uri="{FF2B5EF4-FFF2-40B4-BE49-F238E27FC236}">
                  <a16:creationId xmlns:a16="http://schemas.microsoft.com/office/drawing/2014/main" id="{DD856041-F8BE-41A7-9942-06AA4FFBDB71}"/>
                </a:ext>
              </a:extLst>
            </p:cNvPr>
            <p:cNvSpPr>
              <a:spLocks noChangeArrowheads="1"/>
            </p:cNvSpPr>
            <p:nvPr/>
          </p:nvSpPr>
          <p:spPr bwMode="auto">
            <a:xfrm>
              <a:off x="378142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6" name="Rectangle 15">
              <a:extLst>
                <a:ext uri="{FF2B5EF4-FFF2-40B4-BE49-F238E27FC236}">
                  <a16:creationId xmlns:a16="http://schemas.microsoft.com/office/drawing/2014/main" id="{E7E0C183-371B-47D0-B824-53133EA23F5C}"/>
                </a:ext>
              </a:extLst>
            </p:cNvPr>
            <p:cNvSpPr>
              <a:spLocks noChangeArrowheads="1"/>
            </p:cNvSpPr>
            <p:nvPr/>
          </p:nvSpPr>
          <p:spPr bwMode="auto">
            <a:xfrm>
              <a:off x="493395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7" name="Rectangle 16">
              <a:extLst>
                <a:ext uri="{FF2B5EF4-FFF2-40B4-BE49-F238E27FC236}">
                  <a16:creationId xmlns:a16="http://schemas.microsoft.com/office/drawing/2014/main" id="{9B398697-C33F-418A-8D4E-9697A50DEA8C}"/>
                </a:ext>
              </a:extLst>
            </p:cNvPr>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8" name="Rectangle 17">
              <a:extLst>
                <a:ext uri="{FF2B5EF4-FFF2-40B4-BE49-F238E27FC236}">
                  <a16:creationId xmlns:a16="http://schemas.microsoft.com/office/drawing/2014/main" id="{4B82123A-BEFD-4391-9D4C-E257155E06F6}"/>
                </a:ext>
              </a:extLst>
            </p:cNvPr>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grpSp>
          <p:nvGrpSpPr>
            <p:cNvPr id="119" name="Group 18">
              <a:extLst>
                <a:ext uri="{FF2B5EF4-FFF2-40B4-BE49-F238E27FC236}">
                  <a16:creationId xmlns:a16="http://schemas.microsoft.com/office/drawing/2014/main" id="{0D3B9F90-F058-47C1-BCD4-D995D604BB9E}"/>
                </a:ext>
              </a:extLst>
            </p:cNvPr>
            <p:cNvGrpSpPr>
              <a:grpSpLocks/>
            </p:cNvGrpSpPr>
            <p:nvPr/>
          </p:nvGrpSpPr>
          <p:grpSpPr bwMode="auto">
            <a:xfrm>
              <a:off x="2339975" y="2636838"/>
              <a:ext cx="3744913" cy="1871662"/>
              <a:chOff x="1474" y="1661"/>
              <a:chExt cx="2359" cy="1179"/>
            </a:xfrm>
          </p:grpSpPr>
          <p:sp>
            <p:nvSpPr>
              <p:cNvPr id="149" name="Rectangle 19">
                <a:extLst>
                  <a:ext uri="{FF2B5EF4-FFF2-40B4-BE49-F238E27FC236}">
                    <a16:creationId xmlns:a16="http://schemas.microsoft.com/office/drawing/2014/main" id="{30CBC5FE-A108-45A0-8A38-4AAC2A3E37B7}"/>
                  </a:ext>
                </a:extLst>
              </p:cNvPr>
              <p:cNvSpPr>
                <a:spLocks noChangeArrowheads="1"/>
              </p:cNvSpPr>
              <p:nvPr/>
            </p:nvSpPr>
            <p:spPr bwMode="auto">
              <a:xfrm>
                <a:off x="1474"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0" name="Rectangle 20">
                <a:extLst>
                  <a:ext uri="{FF2B5EF4-FFF2-40B4-BE49-F238E27FC236}">
                    <a16:creationId xmlns:a16="http://schemas.microsoft.com/office/drawing/2014/main" id="{2143483D-D5CB-45D7-BE14-4892DD239E09}"/>
                  </a:ext>
                </a:extLst>
              </p:cNvPr>
              <p:cNvSpPr>
                <a:spLocks noChangeArrowheads="1"/>
              </p:cNvSpPr>
              <p:nvPr/>
            </p:nvSpPr>
            <p:spPr bwMode="auto">
              <a:xfrm>
                <a:off x="2200"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1" name="Rectangle 21">
                <a:extLst>
                  <a:ext uri="{FF2B5EF4-FFF2-40B4-BE49-F238E27FC236}">
                    <a16:creationId xmlns:a16="http://schemas.microsoft.com/office/drawing/2014/main" id="{65736DDF-B424-4287-AECC-3BD05ED220EF}"/>
                  </a:ext>
                </a:extLst>
              </p:cNvPr>
              <p:cNvSpPr>
                <a:spLocks noChangeArrowheads="1"/>
              </p:cNvSpPr>
              <p:nvPr/>
            </p:nvSpPr>
            <p:spPr bwMode="auto">
              <a:xfrm>
                <a:off x="2926"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2" name="Rectangle 22">
                <a:extLst>
                  <a:ext uri="{FF2B5EF4-FFF2-40B4-BE49-F238E27FC236}">
                    <a16:creationId xmlns:a16="http://schemas.microsoft.com/office/drawing/2014/main" id="{CD4C3BAB-E2E0-476D-A6F6-E692E751074C}"/>
                  </a:ext>
                </a:extLst>
              </p:cNvPr>
              <p:cNvSpPr>
                <a:spLocks noChangeArrowheads="1"/>
              </p:cNvSpPr>
              <p:nvPr/>
            </p:nvSpPr>
            <p:spPr bwMode="auto">
              <a:xfrm>
                <a:off x="3652"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grpSp>
        <p:sp>
          <p:nvSpPr>
            <p:cNvPr id="120" name="Text Box 24">
              <a:extLst>
                <a:ext uri="{FF2B5EF4-FFF2-40B4-BE49-F238E27FC236}">
                  <a16:creationId xmlns:a16="http://schemas.microsoft.com/office/drawing/2014/main" id="{C731CED8-4B62-4CD4-BA26-C3F96F45467C}"/>
                </a:ext>
              </a:extLst>
            </p:cNvPr>
            <p:cNvSpPr txBox="1">
              <a:spLocks noChangeArrowheads="1"/>
            </p:cNvSpPr>
            <p:nvPr/>
          </p:nvSpPr>
          <p:spPr bwMode="auto">
            <a:xfrm>
              <a:off x="6624638" y="2133600"/>
              <a:ext cx="1890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D </a:t>
              </a:r>
              <a:r>
                <a:rPr kumimoji="1" lang="zh-CN" altLang="en-US" sz="2000">
                  <a:solidFill>
                    <a:srgbClr val="333399"/>
                  </a:solidFill>
                  <a:ea typeface="黑体" pitchFamily="49" charset="-122"/>
                </a:rPr>
                <a:t>在 </a:t>
              </a: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帧中</a:t>
              </a:r>
            </a:p>
            <a:p>
              <a:pPr eaLnBrk="1" fontAlgn="base" hangingPunct="1">
                <a:lnSpc>
                  <a:spcPct val="90000"/>
                </a:lnSpc>
                <a:spcBef>
                  <a:spcPct val="0"/>
                </a:spcBef>
                <a:spcAft>
                  <a:spcPct val="0"/>
                </a:spcAft>
              </a:pPr>
              <a:r>
                <a:rPr kumimoji="1" lang="zh-CN" altLang="en-US" sz="2000">
                  <a:solidFill>
                    <a:srgbClr val="333399"/>
                  </a:solidFill>
                  <a:ea typeface="黑体" pitchFamily="49" charset="-122"/>
                </a:rPr>
                <a:t>的位置不变</a:t>
              </a:r>
            </a:p>
          </p:txBody>
        </p:sp>
        <p:sp>
          <p:nvSpPr>
            <p:cNvPr id="121" name="Line 25">
              <a:extLst>
                <a:ext uri="{FF2B5EF4-FFF2-40B4-BE49-F238E27FC236}">
                  <a16:creationId xmlns:a16="http://schemas.microsoft.com/office/drawing/2014/main" id="{5611A302-F047-4CB8-B811-34554E0EFD0E}"/>
                </a:ext>
              </a:extLst>
            </p:cNvPr>
            <p:cNvSpPr>
              <a:spLocks noChangeShapeType="1"/>
            </p:cNvSpPr>
            <p:nvPr/>
          </p:nvSpPr>
          <p:spPr bwMode="auto">
            <a:xfrm>
              <a:off x="2484438" y="2276475"/>
              <a:ext cx="41386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2" name="Line 26">
              <a:extLst>
                <a:ext uri="{FF2B5EF4-FFF2-40B4-BE49-F238E27FC236}">
                  <a16:creationId xmlns:a16="http://schemas.microsoft.com/office/drawing/2014/main" id="{4618DDFE-BAF5-4CB2-9EA5-74292B36E4E0}"/>
                </a:ext>
              </a:extLst>
            </p:cNvPr>
            <p:cNvSpPr>
              <a:spLocks noChangeShapeType="1"/>
            </p:cNvSpPr>
            <p:nvPr/>
          </p:nvSpPr>
          <p:spPr bwMode="auto">
            <a:xfrm>
              <a:off x="248443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3" name="Line 27">
              <a:extLst>
                <a:ext uri="{FF2B5EF4-FFF2-40B4-BE49-F238E27FC236}">
                  <a16:creationId xmlns:a16="http://schemas.microsoft.com/office/drawing/2014/main" id="{37C8FDEC-743C-4D50-AF0B-C4A2187C583C}"/>
                </a:ext>
              </a:extLst>
            </p:cNvPr>
            <p:cNvSpPr>
              <a:spLocks noChangeShapeType="1"/>
            </p:cNvSpPr>
            <p:nvPr/>
          </p:nvSpPr>
          <p:spPr bwMode="auto">
            <a:xfrm>
              <a:off x="36417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4" name="Line 28">
              <a:extLst>
                <a:ext uri="{FF2B5EF4-FFF2-40B4-BE49-F238E27FC236}">
                  <a16:creationId xmlns:a16="http://schemas.microsoft.com/office/drawing/2014/main" id="{6D8200B8-B25E-4792-9D23-56841AEE6C3C}"/>
                </a:ext>
              </a:extLst>
            </p:cNvPr>
            <p:cNvSpPr>
              <a:spLocks noChangeShapeType="1"/>
            </p:cNvSpPr>
            <p:nvPr/>
          </p:nvSpPr>
          <p:spPr bwMode="auto">
            <a:xfrm>
              <a:off x="480060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5" name="Line 29">
              <a:extLst>
                <a:ext uri="{FF2B5EF4-FFF2-40B4-BE49-F238E27FC236}">
                  <a16:creationId xmlns:a16="http://schemas.microsoft.com/office/drawing/2014/main" id="{E2FF12F7-691A-4C0F-8088-65F65023CB05}"/>
                </a:ext>
              </a:extLst>
            </p:cNvPr>
            <p:cNvSpPr>
              <a:spLocks noChangeShapeType="1"/>
            </p:cNvSpPr>
            <p:nvPr/>
          </p:nvSpPr>
          <p:spPr bwMode="auto">
            <a:xfrm>
              <a:off x="59578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126" name="Group 30">
              <a:extLst>
                <a:ext uri="{FF2B5EF4-FFF2-40B4-BE49-F238E27FC236}">
                  <a16:creationId xmlns:a16="http://schemas.microsoft.com/office/drawing/2014/main" id="{57A4AF10-321A-4CF9-94BC-81F07F446DC2}"/>
                </a:ext>
              </a:extLst>
            </p:cNvPr>
            <p:cNvGrpSpPr>
              <a:grpSpLocks/>
            </p:cNvGrpSpPr>
            <p:nvPr/>
          </p:nvGrpSpPr>
          <p:grpSpPr bwMode="auto">
            <a:xfrm>
              <a:off x="1476375" y="4581525"/>
              <a:ext cx="1150938" cy="509588"/>
              <a:chOff x="930" y="2886"/>
              <a:chExt cx="725" cy="321"/>
            </a:xfrm>
          </p:grpSpPr>
          <p:sp>
            <p:nvSpPr>
              <p:cNvPr id="147" name="Text Box 31">
                <a:extLst>
                  <a:ext uri="{FF2B5EF4-FFF2-40B4-BE49-F238E27FC236}">
                    <a16:creationId xmlns:a16="http://schemas.microsoft.com/office/drawing/2014/main" id="{A9AA5F88-CDD2-4E8A-A1FD-F9929AE87E2A}"/>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8" name="AutoShape 32">
                <a:extLst>
                  <a:ext uri="{FF2B5EF4-FFF2-40B4-BE49-F238E27FC236}">
                    <a16:creationId xmlns:a16="http://schemas.microsoft.com/office/drawing/2014/main" id="{B531E439-73B3-45E6-A475-3B7D2940DDAD}"/>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7" name="Group 33">
              <a:extLst>
                <a:ext uri="{FF2B5EF4-FFF2-40B4-BE49-F238E27FC236}">
                  <a16:creationId xmlns:a16="http://schemas.microsoft.com/office/drawing/2014/main" id="{D7FECA45-9A51-4824-B90E-61403B9DBB17}"/>
                </a:ext>
              </a:extLst>
            </p:cNvPr>
            <p:cNvGrpSpPr>
              <a:grpSpLocks/>
            </p:cNvGrpSpPr>
            <p:nvPr/>
          </p:nvGrpSpPr>
          <p:grpSpPr bwMode="auto">
            <a:xfrm>
              <a:off x="2627313" y="4581525"/>
              <a:ext cx="1150937" cy="509588"/>
              <a:chOff x="1655" y="2886"/>
              <a:chExt cx="725" cy="321"/>
            </a:xfrm>
          </p:grpSpPr>
          <p:sp>
            <p:nvSpPr>
              <p:cNvPr id="145" name="Text Box 34">
                <a:extLst>
                  <a:ext uri="{FF2B5EF4-FFF2-40B4-BE49-F238E27FC236}">
                    <a16:creationId xmlns:a16="http://schemas.microsoft.com/office/drawing/2014/main" id="{379E3DB6-A39C-4F39-8870-FD767F965598}"/>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6" name="AutoShape 35">
                <a:extLst>
                  <a:ext uri="{FF2B5EF4-FFF2-40B4-BE49-F238E27FC236}">
                    <a16:creationId xmlns:a16="http://schemas.microsoft.com/office/drawing/2014/main" id="{4AE4F9E4-20D8-4846-B4C1-D2AB5863BE81}"/>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8" name="Group 36">
              <a:extLst>
                <a:ext uri="{FF2B5EF4-FFF2-40B4-BE49-F238E27FC236}">
                  <a16:creationId xmlns:a16="http://schemas.microsoft.com/office/drawing/2014/main" id="{951DD7A9-8D6A-40F5-BFF2-6923D80E80CB}"/>
                </a:ext>
              </a:extLst>
            </p:cNvPr>
            <p:cNvGrpSpPr>
              <a:grpSpLocks/>
            </p:cNvGrpSpPr>
            <p:nvPr/>
          </p:nvGrpSpPr>
          <p:grpSpPr bwMode="auto">
            <a:xfrm>
              <a:off x="3778250" y="4581525"/>
              <a:ext cx="1150938" cy="509588"/>
              <a:chOff x="2380" y="2886"/>
              <a:chExt cx="725" cy="321"/>
            </a:xfrm>
          </p:grpSpPr>
          <p:sp>
            <p:nvSpPr>
              <p:cNvPr id="143" name="Text Box 37">
                <a:extLst>
                  <a:ext uri="{FF2B5EF4-FFF2-40B4-BE49-F238E27FC236}">
                    <a16:creationId xmlns:a16="http://schemas.microsoft.com/office/drawing/2014/main" id="{CC186AFE-102F-4ADE-A1BB-65FC9E18732B}"/>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4" name="AutoShape 38">
                <a:extLst>
                  <a:ext uri="{FF2B5EF4-FFF2-40B4-BE49-F238E27FC236}">
                    <a16:creationId xmlns:a16="http://schemas.microsoft.com/office/drawing/2014/main" id="{E8A56890-111B-48AC-901E-CA0962B8FE04}"/>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9" name="Group 39">
              <a:extLst>
                <a:ext uri="{FF2B5EF4-FFF2-40B4-BE49-F238E27FC236}">
                  <a16:creationId xmlns:a16="http://schemas.microsoft.com/office/drawing/2014/main" id="{4C7FE894-EA2C-4F30-9794-BDFA772D44B5}"/>
                </a:ext>
              </a:extLst>
            </p:cNvPr>
            <p:cNvGrpSpPr>
              <a:grpSpLocks/>
            </p:cNvGrpSpPr>
            <p:nvPr/>
          </p:nvGrpSpPr>
          <p:grpSpPr bwMode="auto">
            <a:xfrm>
              <a:off x="4929188" y="4581525"/>
              <a:ext cx="1150937" cy="509588"/>
              <a:chOff x="3105" y="2886"/>
              <a:chExt cx="725" cy="321"/>
            </a:xfrm>
          </p:grpSpPr>
          <p:sp>
            <p:nvSpPr>
              <p:cNvPr id="141" name="Text Box 40">
                <a:extLst>
                  <a:ext uri="{FF2B5EF4-FFF2-40B4-BE49-F238E27FC236}">
                    <a16:creationId xmlns:a16="http://schemas.microsoft.com/office/drawing/2014/main" id="{8E03B1B9-7206-487E-9501-90B3C1EE2B1D}"/>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2" name="AutoShape 41">
                <a:extLst>
                  <a:ext uri="{FF2B5EF4-FFF2-40B4-BE49-F238E27FC236}">
                    <a16:creationId xmlns:a16="http://schemas.microsoft.com/office/drawing/2014/main" id="{35C3FC8C-E842-45A7-B477-B959A63486AE}"/>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130" name="Rectangle 42">
              <a:extLst>
                <a:ext uri="{FF2B5EF4-FFF2-40B4-BE49-F238E27FC236}">
                  <a16:creationId xmlns:a16="http://schemas.microsoft.com/office/drawing/2014/main" id="{4DFEEF17-EA4F-4B2A-B1EC-ACDFAFE18FFA}"/>
                </a:ext>
              </a:extLst>
            </p:cNvPr>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b="1">
                  <a:solidFill>
                    <a:srgbClr val="333399"/>
                  </a:solidFill>
                  <a:latin typeface="Times New Roman" pitchFamily="18" charset="0"/>
                  <a:ea typeface="宋体" pitchFamily="2" charset="-122"/>
                </a:rPr>
                <a:t>…</a:t>
              </a:r>
            </a:p>
          </p:txBody>
        </p:sp>
        <p:sp>
          <p:nvSpPr>
            <p:cNvPr id="131" name="Line 43">
              <a:extLst>
                <a:ext uri="{FF2B5EF4-FFF2-40B4-BE49-F238E27FC236}">
                  <a16:creationId xmlns:a16="http://schemas.microsoft.com/office/drawing/2014/main" id="{7EE2BE13-BB07-47CF-931A-B2E3C9B1FD9C}"/>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132" name="Group 44">
              <a:extLst>
                <a:ext uri="{FF2B5EF4-FFF2-40B4-BE49-F238E27FC236}">
                  <a16:creationId xmlns:a16="http://schemas.microsoft.com/office/drawing/2014/main" id="{22798AA3-5AD7-4EDE-AF0E-5E630090EF2D}"/>
                </a:ext>
              </a:extLst>
            </p:cNvPr>
            <p:cNvGrpSpPr>
              <a:grpSpLocks/>
            </p:cNvGrpSpPr>
            <p:nvPr/>
          </p:nvGrpSpPr>
          <p:grpSpPr bwMode="auto">
            <a:xfrm>
              <a:off x="6084888" y="4581525"/>
              <a:ext cx="1150937" cy="509588"/>
              <a:chOff x="3105" y="2886"/>
              <a:chExt cx="725" cy="321"/>
            </a:xfrm>
          </p:grpSpPr>
          <p:sp>
            <p:nvSpPr>
              <p:cNvPr id="139" name="Text Box 45">
                <a:extLst>
                  <a:ext uri="{FF2B5EF4-FFF2-40B4-BE49-F238E27FC236}">
                    <a16:creationId xmlns:a16="http://schemas.microsoft.com/office/drawing/2014/main" id="{CB4EFD98-56FF-4D04-870E-517478700536}"/>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0" name="AutoShape 46">
                <a:extLst>
                  <a:ext uri="{FF2B5EF4-FFF2-40B4-BE49-F238E27FC236}">
                    <a16:creationId xmlns:a16="http://schemas.microsoft.com/office/drawing/2014/main" id="{A3A7338C-D57B-455F-B6D3-80F70C5AA269}"/>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33" name="Group 47">
              <a:extLst>
                <a:ext uri="{FF2B5EF4-FFF2-40B4-BE49-F238E27FC236}">
                  <a16:creationId xmlns:a16="http://schemas.microsoft.com/office/drawing/2014/main" id="{AFD45DAD-1C8E-48A2-8E25-E3C0C85C0DBD}"/>
                </a:ext>
              </a:extLst>
            </p:cNvPr>
            <p:cNvGrpSpPr>
              <a:grpSpLocks/>
            </p:cNvGrpSpPr>
            <p:nvPr/>
          </p:nvGrpSpPr>
          <p:grpSpPr bwMode="auto">
            <a:xfrm>
              <a:off x="2627313" y="2492375"/>
              <a:ext cx="4610100" cy="2376488"/>
              <a:chOff x="1655" y="1570"/>
              <a:chExt cx="2904" cy="1497"/>
            </a:xfrm>
          </p:grpSpPr>
          <p:sp>
            <p:nvSpPr>
              <p:cNvPr id="134" name="Line 48">
                <a:extLst>
                  <a:ext uri="{FF2B5EF4-FFF2-40B4-BE49-F238E27FC236}">
                    <a16:creationId xmlns:a16="http://schemas.microsoft.com/office/drawing/2014/main" id="{D7D98DBA-D00B-4FFC-89E6-2D3792E61F33}"/>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5" name="Line 49">
                <a:extLst>
                  <a:ext uri="{FF2B5EF4-FFF2-40B4-BE49-F238E27FC236}">
                    <a16:creationId xmlns:a16="http://schemas.microsoft.com/office/drawing/2014/main" id="{F3A4ADC1-2CB6-419D-8745-0466238991B9}"/>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6" name="Line 50">
                <a:extLst>
                  <a:ext uri="{FF2B5EF4-FFF2-40B4-BE49-F238E27FC236}">
                    <a16:creationId xmlns:a16="http://schemas.microsoft.com/office/drawing/2014/main" id="{61B85900-BF1E-44CB-B10C-5DD2C4ACF40C}"/>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7" name="Line 51">
                <a:extLst>
                  <a:ext uri="{FF2B5EF4-FFF2-40B4-BE49-F238E27FC236}">
                    <a16:creationId xmlns:a16="http://schemas.microsoft.com/office/drawing/2014/main" id="{BB3ED345-D5E8-45AA-BBF2-07A2A366B57C}"/>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8" name="Line 52">
                <a:extLst>
                  <a:ext uri="{FF2B5EF4-FFF2-40B4-BE49-F238E27FC236}">
                    <a16:creationId xmlns:a16="http://schemas.microsoft.com/office/drawing/2014/main" id="{A9AAF64E-AAC8-4F76-AB84-ADBC0D399C12}"/>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Tree>
    <p:extLst>
      <p:ext uri="{BB962C8B-B14F-4D97-AF65-F5344CB8AC3E}">
        <p14:creationId xmlns:p14="http://schemas.microsoft.com/office/powerpoint/2010/main" val="314498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1027980" y="1916832"/>
            <a:ext cx="7772400" cy="3533275"/>
          </a:xfrm>
        </p:spPr>
        <p:txBody>
          <a:bodyPr/>
          <a:lstStyle/>
          <a:p>
            <a:r>
              <a:rPr lang="zh-CN" altLang="en-US" sz="2600" dirty="0"/>
              <a:t>时分复用是将时间划分为一段段等长的时分复用帧（</a:t>
            </a:r>
            <a:r>
              <a:rPr lang="en-US" altLang="zh-CN" sz="2600" dirty="0"/>
              <a:t>TDM </a:t>
            </a:r>
            <a:r>
              <a:rPr lang="zh-CN" altLang="en-US" sz="2600" dirty="0"/>
              <a:t>帧）。每一个时分复用的用户在每一个 </a:t>
            </a:r>
            <a:r>
              <a:rPr lang="en-US" altLang="zh-CN" sz="2600" dirty="0"/>
              <a:t>TDM </a:t>
            </a:r>
            <a:r>
              <a:rPr lang="zh-CN" altLang="en-US" sz="2600" dirty="0"/>
              <a:t>帧中占用固定序号的时隙。</a:t>
            </a:r>
          </a:p>
          <a:p>
            <a:r>
              <a:rPr lang="zh-CN" altLang="en-US" sz="2600" dirty="0"/>
              <a:t>每一个用户所占用的时隙是周期性地出现（其周期就是 </a:t>
            </a:r>
            <a:r>
              <a:rPr lang="en-US" altLang="zh-CN" sz="2600" dirty="0"/>
              <a:t>TDM  </a:t>
            </a:r>
            <a:r>
              <a:rPr lang="zh-CN" altLang="en-US" sz="2600" dirty="0"/>
              <a:t>帧的长度）。</a:t>
            </a:r>
          </a:p>
          <a:p>
            <a:r>
              <a:rPr lang="en-US" altLang="zh-CN" sz="2600" dirty="0"/>
              <a:t>TDM </a:t>
            </a:r>
            <a:r>
              <a:rPr lang="zh-CN" altLang="en-US" sz="2600" dirty="0"/>
              <a:t>信号也称为</a:t>
            </a:r>
            <a:r>
              <a:rPr lang="zh-CN" altLang="en-US" sz="2600" dirty="0">
                <a:solidFill>
                  <a:srgbClr val="FF0000"/>
                </a:solidFill>
              </a:rPr>
              <a:t>等时</a:t>
            </a:r>
            <a:r>
              <a:rPr lang="en-US" altLang="zh-CN" sz="2600" dirty="0">
                <a:solidFill>
                  <a:srgbClr val="FF0000"/>
                </a:solidFill>
              </a:rPr>
              <a:t>(isochronous)</a:t>
            </a:r>
            <a:r>
              <a:rPr lang="zh-CN" altLang="en-US" sz="2600" dirty="0">
                <a:solidFill>
                  <a:srgbClr val="FF0000"/>
                </a:solidFill>
              </a:rPr>
              <a:t>信号</a:t>
            </a:r>
            <a:r>
              <a:rPr lang="zh-CN" altLang="en-US" sz="2600" dirty="0"/>
              <a:t>。</a:t>
            </a:r>
          </a:p>
          <a:p>
            <a:r>
              <a:rPr lang="zh-CN" altLang="en-US" sz="2600" dirty="0"/>
              <a:t>时分复用的所有用户是在不同的时间占用同样的频带宽度。</a:t>
            </a:r>
          </a:p>
        </p:txBody>
      </p:sp>
      <p:sp>
        <p:nvSpPr>
          <p:cNvPr id="6" name="文本框 5">
            <a:extLst>
              <a:ext uri="{FF2B5EF4-FFF2-40B4-BE49-F238E27FC236}">
                <a16:creationId xmlns:a16="http://schemas.microsoft.com/office/drawing/2014/main" id="{43DF68A8-50A4-4E5D-9A53-E71F345114D2}"/>
              </a:ext>
            </a:extLst>
          </p:cNvPr>
          <p:cNvSpPr txBox="1"/>
          <p:nvPr/>
        </p:nvSpPr>
        <p:spPr>
          <a:xfrm>
            <a:off x="1059109" y="1268760"/>
            <a:ext cx="4592972" cy="523220"/>
          </a:xfrm>
          <a:prstGeom prst="rect">
            <a:avLst/>
          </a:prstGeom>
          <a:noFill/>
        </p:spPr>
        <p:txBody>
          <a:bodyPr wrap="square">
            <a:spAutoFit/>
          </a:bodyPr>
          <a:lstStyle/>
          <a:p>
            <a:r>
              <a:rPr lang="en-US" altLang="zh-CN" sz="2800" dirty="0">
                <a:latin typeface="+mn-ea"/>
                <a:ea typeface="+mn-ea"/>
              </a:rPr>
              <a:t>2. </a:t>
            </a:r>
            <a:r>
              <a:rPr lang="zh-CN" altLang="en-US" sz="2800" dirty="0">
                <a:latin typeface="+mn-ea"/>
                <a:ea typeface="+mn-ea"/>
              </a:rPr>
              <a:t>时分复用系统实现原理</a:t>
            </a:r>
          </a:p>
        </p:txBody>
      </p:sp>
    </p:spTree>
    <p:extLst>
      <p:ext uri="{BB962C8B-B14F-4D97-AF65-F5344CB8AC3E}">
        <p14:creationId xmlns:p14="http://schemas.microsoft.com/office/powerpoint/2010/main" val="4051149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19">
                                            <p:txEl>
                                              <p:pRg st="0" end="0"/>
                                            </p:txEl>
                                          </p:spTgt>
                                        </p:tgtEl>
                                        <p:attrNameLst>
                                          <p:attrName>style.visibility</p:attrName>
                                        </p:attrNameLst>
                                      </p:cBhvr>
                                      <p:to>
                                        <p:strVal val="visible"/>
                                      </p:to>
                                    </p:set>
                                    <p:animEffect transition="in" filter="wipe(up)">
                                      <p:cBhvr>
                                        <p:cTn id="12" dur="500"/>
                                        <p:tgtEl>
                                          <p:spTgt spid="342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19">
                                            <p:txEl>
                                              <p:pRg st="1" end="1"/>
                                            </p:txEl>
                                          </p:spTgt>
                                        </p:tgtEl>
                                        <p:attrNameLst>
                                          <p:attrName>style.visibility</p:attrName>
                                        </p:attrNameLst>
                                      </p:cBhvr>
                                      <p:to>
                                        <p:strVal val="visible"/>
                                      </p:to>
                                    </p:set>
                                    <p:animEffect transition="in" filter="wipe(up)">
                                      <p:cBhvr>
                                        <p:cTn id="17" dur="500"/>
                                        <p:tgtEl>
                                          <p:spTgt spid="342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2019">
                                            <p:txEl>
                                              <p:pRg st="2" end="2"/>
                                            </p:txEl>
                                          </p:spTgt>
                                        </p:tgtEl>
                                        <p:attrNameLst>
                                          <p:attrName>style.visibility</p:attrName>
                                        </p:attrNameLst>
                                      </p:cBhvr>
                                      <p:to>
                                        <p:strVal val="visible"/>
                                      </p:to>
                                    </p:set>
                                    <p:animEffect transition="in" filter="wipe(up)">
                                      <p:cBhvr>
                                        <p:cTn id="22" dur="500"/>
                                        <p:tgtEl>
                                          <p:spTgt spid="3420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2019">
                                            <p:txEl>
                                              <p:pRg st="3" end="3"/>
                                            </p:txEl>
                                          </p:spTgt>
                                        </p:tgtEl>
                                        <p:attrNameLst>
                                          <p:attrName>style.visibility</p:attrName>
                                        </p:attrNameLst>
                                      </p:cBhvr>
                                      <p:to>
                                        <p:strVal val="visible"/>
                                      </p:to>
                                    </p:set>
                                    <p:animEffect transition="in" filter="wipe(up)">
                                      <p:cBhvr>
                                        <p:cTn id="27" dur="500"/>
                                        <p:tgtEl>
                                          <p:spTgt spid="342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27" name="Picture 11">
            <a:extLst>
              <a:ext uri="{FF2B5EF4-FFF2-40B4-BE49-F238E27FC236}">
                <a16:creationId xmlns:a16="http://schemas.microsoft.com/office/drawing/2014/main" id="{3C80D52E-0FA7-4824-9910-A5ADAEB9B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81" y="1340768"/>
            <a:ext cx="80645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5" name="Picture 5">
            <a:extLst>
              <a:ext uri="{FF2B5EF4-FFF2-40B4-BE49-F238E27FC236}">
                <a16:creationId xmlns:a16="http://schemas.microsoft.com/office/drawing/2014/main" id="{640F3DCF-0B06-4468-BB3D-59BF94714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000125"/>
            <a:ext cx="828357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a:extLst>
              <a:ext uri="{FF2B5EF4-FFF2-40B4-BE49-F238E27FC236}">
                <a16:creationId xmlns:a16="http://schemas.microsoft.com/office/drawing/2014/main" id="{783E8340-3B13-4D5E-A796-A7A8A745A6AF}"/>
              </a:ext>
            </a:extLst>
          </p:cNvPr>
          <p:cNvSpPr>
            <a:spLocks noChangeArrowheads="1"/>
          </p:cNvSpPr>
          <p:nvPr/>
        </p:nvSpPr>
        <p:spPr bwMode="auto">
          <a:xfrm>
            <a:off x="785813" y="1191334"/>
            <a:ext cx="28953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latin typeface="+mn-ea"/>
                <a:ea typeface="+mn-ea"/>
              </a:rPr>
              <a:t>3. </a:t>
            </a:r>
            <a:r>
              <a:rPr kumimoji="1" lang="zh-CN" altLang="en-US" sz="2800" b="1" dirty="0">
                <a:latin typeface="+mn-ea"/>
                <a:ea typeface="+mn-ea"/>
              </a:rPr>
              <a:t>时分复用特点</a:t>
            </a:r>
          </a:p>
        </p:txBody>
      </p:sp>
      <p:sp>
        <p:nvSpPr>
          <p:cNvPr id="3" name="内容占位符 2">
            <a:extLst>
              <a:ext uri="{FF2B5EF4-FFF2-40B4-BE49-F238E27FC236}">
                <a16:creationId xmlns:a16="http://schemas.microsoft.com/office/drawing/2014/main" id="{5780549F-0F93-4190-85B0-4E9BC3BD067E}"/>
              </a:ext>
            </a:extLst>
          </p:cNvPr>
          <p:cNvSpPr>
            <a:spLocks noGrp="1"/>
          </p:cNvSpPr>
          <p:nvPr>
            <p:ph idx="1"/>
          </p:nvPr>
        </p:nvSpPr>
        <p:spPr>
          <a:xfrm>
            <a:off x="779934" y="1941926"/>
            <a:ext cx="7584132" cy="4228850"/>
          </a:xfrm>
        </p:spPr>
        <p:txBody>
          <a:bodyPr/>
          <a:lstStyle/>
          <a:p>
            <a:r>
              <a:rPr lang="zh-CN" altLang="en-US" dirty="0"/>
              <a:t>在</a:t>
            </a:r>
            <a:r>
              <a:rPr lang="en-US" altLang="zh-CN" dirty="0"/>
              <a:t>TDM</a:t>
            </a:r>
            <a:r>
              <a:rPr lang="zh-CN" altLang="en-US" dirty="0"/>
              <a:t>帧的宽度确定的情况下，可参与复用的信号数量取决于抽样的脉冲宽度，脉冲宽度越小，可参与的信号数量就越多。</a:t>
            </a:r>
            <a:endParaRPr lang="en-US" altLang="zh-CN" dirty="0"/>
          </a:p>
          <a:p>
            <a:r>
              <a:rPr lang="zh-CN" altLang="en-US" dirty="0"/>
              <a:t>参与复用的各路信号在各自的时隙中占用信道全部频率资源，各时隙间有保护时隙。</a:t>
            </a:r>
            <a:endParaRPr lang="en-US" altLang="zh-CN" dirty="0"/>
          </a:p>
          <a:p>
            <a:r>
              <a:rPr lang="zh-CN" altLang="en-US" dirty="0"/>
              <a:t>参与复用的各路信号的时隙预先规划且固定不变。若某结点在其时隙内无传输需求，该时隙只能空闲，不能分配给其他结点。</a:t>
            </a:r>
            <a:endParaRPr lang="en-US" altLang="zh-CN" dirty="0"/>
          </a:p>
          <a:p>
            <a:r>
              <a:rPr lang="zh-CN" altLang="en-US" dirty="0"/>
              <a:t>系统收发两端必须严格同步。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wipe(left)">
                                      <p:cBhvr>
                                        <p:cTn id="7" dur="500"/>
                                        <p:tgtEl>
                                          <p:spTgt spid="231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9AA4E24-DBE7-4571-9A01-478F81475733}"/>
              </a:ext>
            </a:extLst>
          </p:cNvPr>
          <p:cNvSpPr>
            <a:spLocks noGrp="1" noChangeArrowheads="1"/>
          </p:cNvSpPr>
          <p:nvPr>
            <p:ph type="title"/>
          </p:nvPr>
        </p:nvSpPr>
        <p:spPr bwMode="auto">
          <a:xfrm>
            <a:off x="1475656" y="260648"/>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b="0" dirty="0">
                <a:latin typeface="+mn-ea"/>
                <a:ea typeface="+mn-ea"/>
              </a:rPr>
              <a:t>统计时分多路复用（</a:t>
            </a:r>
            <a:r>
              <a:rPr lang="en-US" altLang="zh-CN" sz="2800" b="0" dirty="0">
                <a:latin typeface="+mn-ea"/>
                <a:ea typeface="+mn-ea"/>
              </a:rPr>
              <a:t>Statistic TDM,STDM</a:t>
            </a:r>
            <a:r>
              <a:rPr lang="zh-CN" altLang="en-US" sz="2800" b="0" dirty="0">
                <a:latin typeface="+mn-ea"/>
                <a:ea typeface="+mn-ea"/>
              </a:rPr>
              <a:t>）</a:t>
            </a:r>
          </a:p>
        </p:txBody>
      </p:sp>
      <p:sp>
        <p:nvSpPr>
          <p:cNvPr id="6" name="Text Box 91">
            <a:extLst>
              <a:ext uri="{FF2B5EF4-FFF2-40B4-BE49-F238E27FC236}">
                <a16:creationId xmlns:a16="http://schemas.microsoft.com/office/drawing/2014/main" id="{6212FFF2-EDDB-4125-A0B8-D26974642D0C}"/>
              </a:ext>
            </a:extLst>
          </p:cNvPr>
          <p:cNvSpPr txBox="1">
            <a:spLocks noChangeArrowheads="1"/>
          </p:cNvSpPr>
          <p:nvPr/>
        </p:nvSpPr>
        <p:spPr bwMode="auto">
          <a:xfrm>
            <a:off x="1115616" y="1268760"/>
            <a:ext cx="76328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dirty="0">
                <a:solidFill>
                  <a:srgbClr val="3333CC"/>
                </a:solidFill>
                <a:latin typeface="宋体" panose="02010600030101010101" pitchFamily="2" charset="-122"/>
              </a:rPr>
              <a:t>使用时分复用系统传送计算机数据时，由于计算机数据的突发性质，用户对分配到的子信道的利用率一般是不高的。 </a:t>
            </a:r>
          </a:p>
        </p:txBody>
      </p:sp>
      <p:grpSp>
        <p:nvGrpSpPr>
          <p:cNvPr id="2" name="组合 1">
            <a:extLst>
              <a:ext uri="{FF2B5EF4-FFF2-40B4-BE49-F238E27FC236}">
                <a16:creationId xmlns:a16="http://schemas.microsoft.com/office/drawing/2014/main" id="{DC60CF9B-83AF-4596-9CE2-9E62CB2424B6}"/>
              </a:ext>
            </a:extLst>
          </p:cNvPr>
          <p:cNvGrpSpPr/>
          <p:nvPr/>
        </p:nvGrpSpPr>
        <p:grpSpPr>
          <a:xfrm>
            <a:off x="172244" y="2924944"/>
            <a:ext cx="8799512" cy="3405187"/>
            <a:chOff x="93663" y="2976563"/>
            <a:chExt cx="8799512" cy="3405187"/>
          </a:xfrm>
        </p:grpSpPr>
        <p:sp>
          <p:nvSpPr>
            <p:cNvPr id="7" name="Freeform 3">
              <a:extLst>
                <a:ext uri="{FF2B5EF4-FFF2-40B4-BE49-F238E27FC236}">
                  <a16:creationId xmlns:a16="http://schemas.microsoft.com/office/drawing/2014/main" id="{A160F722-D99D-48BC-B712-3EF482C3589A}"/>
                </a:ext>
              </a:extLst>
            </p:cNvPr>
            <p:cNvSpPr>
              <a:spLocks/>
            </p:cNvSpPr>
            <p:nvPr/>
          </p:nvSpPr>
          <p:spPr bwMode="auto">
            <a:xfrm>
              <a:off x="6011863" y="4700588"/>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Freeform 4">
              <a:extLst>
                <a:ext uri="{FF2B5EF4-FFF2-40B4-BE49-F238E27FC236}">
                  <a16:creationId xmlns:a16="http://schemas.microsoft.com/office/drawing/2014/main" id="{DC14F8E3-D3FE-4E7B-804B-194491F1D84A}"/>
                </a:ext>
              </a:extLst>
            </p:cNvPr>
            <p:cNvSpPr>
              <a:spLocks/>
            </p:cNvSpPr>
            <p:nvPr/>
          </p:nvSpPr>
          <p:spPr bwMode="auto">
            <a:xfrm>
              <a:off x="6975475"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Freeform 5">
              <a:extLst>
                <a:ext uri="{FF2B5EF4-FFF2-40B4-BE49-F238E27FC236}">
                  <a16:creationId xmlns:a16="http://schemas.microsoft.com/office/drawing/2014/main" id="{F7B0C620-D1FA-4FA2-8B5D-ADE4A8679E6A}"/>
                </a:ext>
              </a:extLst>
            </p:cNvPr>
            <p:cNvSpPr>
              <a:spLocks/>
            </p:cNvSpPr>
            <p:nvPr/>
          </p:nvSpPr>
          <p:spPr bwMode="auto">
            <a:xfrm>
              <a:off x="7456488" y="4700588"/>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6">
              <a:extLst>
                <a:ext uri="{FF2B5EF4-FFF2-40B4-BE49-F238E27FC236}">
                  <a16:creationId xmlns:a16="http://schemas.microsoft.com/office/drawing/2014/main" id="{E93656DC-ABDF-417A-B2EF-AD17BC55D3DD}"/>
                </a:ext>
              </a:extLst>
            </p:cNvPr>
            <p:cNvSpPr>
              <a:spLocks/>
            </p:cNvSpPr>
            <p:nvPr/>
          </p:nvSpPr>
          <p:spPr bwMode="auto">
            <a:xfrm>
              <a:off x="8178800"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7">
              <a:extLst>
                <a:ext uri="{FF2B5EF4-FFF2-40B4-BE49-F238E27FC236}">
                  <a16:creationId xmlns:a16="http://schemas.microsoft.com/office/drawing/2014/main" id="{BEBD35A9-D742-495C-A9AB-F01715969996}"/>
                </a:ext>
              </a:extLst>
            </p:cNvPr>
            <p:cNvSpPr>
              <a:spLocks/>
            </p:cNvSpPr>
            <p:nvPr/>
          </p:nvSpPr>
          <p:spPr bwMode="auto">
            <a:xfrm>
              <a:off x="5772150"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Freeform 8">
              <a:extLst>
                <a:ext uri="{FF2B5EF4-FFF2-40B4-BE49-F238E27FC236}">
                  <a16:creationId xmlns:a16="http://schemas.microsoft.com/office/drawing/2014/main" id="{522C63AF-5602-47B6-A885-16309E1D5F32}"/>
                </a:ext>
              </a:extLst>
            </p:cNvPr>
            <p:cNvSpPr>
              <a:spLocks/>
            </p:cNvSpPr>
            <p:nvPr/>
          </p:nvSpPr>
          <p:spPr bwMode="auto">
            <a:xfrm>
              <a:off x="4808538" y="4703763"/>
              <a:ext cx="241300"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Freeform 9">
              <a:extLst>
                <a:ext uri="{FF2B5EF4-FFF2-40B4-BE49-F238E27FC236}">
                  <a16:creationId xmlns:a16="http://schemas.microsoft.com/office/drawing/2014/main" id="{8108DAF0-DF01-4192-B57C-ACFD7FC867C0}"/>
                </a:ext>
              </a:extLst>
            </p:cNvPr>
            <p:cNvSpPr>
              <a:spLocks/>
            </p:cNvSpPr>
            <p:nvPr/>
          </p:nvSpPr>
          <p:spPr bwMode="auto">
            <a:xfrm>
              <a:off x="4568825" y="4703763"/>
              <a:ext cx="239713"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10">
              <a:extLst>
                <a:ext uri="{FF2B5EF4-FFF2-40B4-BE49-F238E27FC236}">
                  <a16:creationId xmlns:a16="http://schemas.microsoft.com/office/drawing/2014/main" id="{E0B8A598-329B-44D8-AABF-30D06A9CC972}"/>
                </a:ext>
              </a:extLst>
            </p:cNvPr>
            <p:cNvSpPr>
              <a:spLocks/>
            </p:cNvSpPr>
            <p:nvPr/>
          </p:nvSpPr>
          <p:spPr bwMode="auto">
            <a:xfrm>
              <a:off x="2320925" y="3571875"/>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11">
              <a:extLst>
                <a:ext uri="{FF2B5EF4-FFF2-40B4-BE49-F238E27FC236}">
                  <a16:creationId xmlns:a16="http://schemas.microsoft.com/office/drawing/2014/main" id="{88473EFF-0DFD-4B7E-BBE7-5219FD8A2422}"/>
                </a:ext>
              </a:extLst>
            </p:cNvPr>
            <p:cNvSpPr>
              <a:spLocks/>
            </p:cNvSpPr>
            <p:nvPr/>
          </p:nvSpPr>
          <p:spPr bwMode="auto">
            <a:xfrm>
              <a:off x="636588" y="4324350"/>
              <a:ext cx="1123950"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12">
              <a:extLst>
                <a:ext uri="{FF2B5EF4-FFF2-40B4-BE49-F238E27FC236}">
                  <a16:creationId xmlns:a16="http://schemas.microsoft.com/office/drawing/2014/main" id="{18CB1AAA-56F5-40E6-8985-78910E2802AF}"/>
                </a:ext>
              </a:extLst>
            </p:cNvPr>
            <p:cNvSpPr>
              <a:spLocks/>
            </p:cNvSpPr>
            <p:nvPr/>
          </p:nvSpPr>
          <p:spPr bwMode="auto">
            <a:xfrm>
              <a:off x="1198563" y="5075238"/>
              <a:ext cx="1122362"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Freeform 13">
              <a:extLst>
                <a:ext uri="{FF2B5EF4-FFF2-40B4-BE49-F238E27FC236}">
                  <a16:creationId xmlns:a16="http://schemas.microsoft.com/office/drawing/2014/main" id="{419A106D-F6F3-42EE-8B98-3741EB4C0C3C}"/>
                </a:ext>
              </a:extLst>
            </p:cNvPr>
            <p:cNvSpPr>
              <a:spLocks/>
            </p:cNvSpPr>
            <p:nvPr/>
          </p:nvSpPr>
          <p:spPr bwMode="auto">
            <a:xfrm>
              <a:off x="2320925" y="5827713"/>
              <a:ext cx="561975"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Text Box 14">
              <a:extLst>
                <a:ext uri="{FF2B5EF4-FFF2-40B4-BE49-F238E27FC236}">
                  <a16:creationId xmlns:a16="http://schemas.microsoft.com/office/drawing/2014/main" id="{FE408AE5-6121-455C-8165-94695986A763}"/>
                </a:ext>
              </a:extLst>
            </p:cNvPr>
            <p:cNvSpPr txBox="1">
              <a:spLocks noChangeArrowheads="1"/>
            </p:cNvSpPr>
            <p:nvPr/>
          </p:nvSpPr>
          <p:spPr bwMode="auto">
            <a:xfrm>
              <a:off x="209550" y="35496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19" name="Text Box 15">
              <a:extLst>
                <a:ext uri="{FF2B5EF4-FFF2-40B4-BE49-F238E27FC236}">
                  <a16:creationId xmlns:a16="http://schemas.microsoft.com/office/drawing/2014/main" id="{44DAF295-FBF3-4B88-92AB-5A0A57B0BFD9}"/>
                </a:ext>
              </a:extLst>
            </p:cNvPr>
            <p:cNvSpPr txBox="1">
              <a:spLocks noChangeArrowheads="1"/>
            </p:cNvSpPr>
            <p:nvPr/>
          </p:nvSpPr>
          <p:spPr bwMode="auto">
            <a:xfrm>
              <a:off x="209550" y="43021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0" name="Text Box 16">
              <a:extLst>
                <a:ext uri="{FF2B5EF4-FFF2-40B4-BE49-F238E27FC236}">
                  <a16:creationId xmlns:a16="http://schemas.microsoft.com/office/drawing/2014/main" id="{7BCEBBA9-53EA-4127-A3D8-991FC21A9DAF}"/>
                </a:ext>
              </a:extLst>
            </p:cNvPr>
            <p:cNvSpPr txBox="1">
              <a:spLocks noChangeArrowheads="1"/>
            </p:cNvSpPr>
            <p:nvPr/>
          </p:nvSpPr>
          <p:spPr bwMode="auto">
            <a:xfrm>
              <a:off x="209550" y="5054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1" name="Text Box 17">
              <a:extLst>
                <a:ext uri="{FF2B5EF4-FFF2-40B4-BE49-F238E27FC236}">
                  <a16:creationId xmlns:a16="http://schemas.microsoft.com/office/drawing/2014/main" id="{B016554A-6950-4C67-AF48-973D089CAF46}"/>
                </a:ext>
              </a:extLst>
            </p:cNvPr>
            <p:cNvSpPr txBox="1">
              <a:spLocks noChangeArrowheads="1"/>
            </p:cNvSpPr>
            <p:nvPr/>
          </p:nvSpPr>
          <p:spPr bwMode="auto">
            <a:xfrm>
              <a:off x="209550" y="58070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2" name="Line 18">
              <a:extLst>
                <a:ext uri="{FF2B5EF4-FFF2-40B4-BE49-F238E27FC236}">
                  <a16:creationId xmlns:a16="http://schemas.microsoft.com/office/drawing/2014/main" id="{4D55957C-91E9-414A-B9D4-0C69FD79A235}"/>
                </a:ext>
              </a:extLst>
            </p:cNvPr>
            <p:cNvSpPr>
              <a:spLocks noChangeShapeType="1"/>
            </p:cNvSpPr>
            <p:nvPr/>
          </p:nvSpPr>
          <p:spPr bwMode="auto">
            <a:xfrm>
              <a:off x="4406900" y="5075238"/>
              <a:ext cx="425291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19">
              <a:extLst>
                <a:ext uri="{FF2B5EF4-FFF2-40B4-BE49-F238E27FC236}">
                  <a16:creationId xmlns:a16="http://schemas.microsoft.com/office/drawing/2014/main" id="{B93E25C3-0807-4F4A-9A16-77AD3DD1F381}"/>
                </a:ext>
              </a:extLst>
            </p:cNvPr>
            <p:cNvSpPr>
              <a:spLocks noChangeShapeType="1"/>
            </p:cNvSpPr>
            <p:nvPr/>
          </p:nvSpPr>
          <p:spPr bwMode="auto">
            <a:xfrm>
              <a:off x="5049838"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Text Box 20">
              <a:extLst>
                <a:ext uri="{FF2B5EF4-FFF2-40B4-BE49-F238E27FC236}">
                  <a16:creationId xmlns:a16="http://schemas.microsoft.com/office/drawing/2014/main" id="{BE11C448-166E-41DD-A654-623A84A42D1C}"/>
                </a:ext>
              </a:extLst>
            </p:cNvPr>
            <p:cNvSpPr txBox="1">
              <a:spLocks noChangeArrowheads="1"/>
            </p:cNvSpPr>
            <p:nvPr/>
          </p:nvSpPr>
          <p:spPr bwMode="auto">
            <a:xfrm>
              <a:off x="2441575" y="35337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5" name="Text Box 21">
              <a:extLst>
                <a:ext uri="{FF2B5EF4-FFF2-40B4-BE49-F238E27FC236}">
                  <a16:creationId xmlns:a16="http://schemas.microsoft.com/office/drawing/2014/main" id="{2D3A5B02-B62A-4F46-BCEF-96B3561FE786}"/>
                </a:ext>
              </a:extLst>
            </p:cNvPr>
            <p:cNvSpPr txBox="1">
              <a:spLocks noChangeArrowheads="1"/>
            </p:cNvSpPr>
            <p:nvPr/>
          </p:nvSpPr>
          <p:spPr bwMode="auto">
            <a:xfrm>
              <a:off x="7426325"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6" name="Text Box 22">
              <a:extLst>
                <a:ext uri="{FF2B5EF4-FFF2-40B4-BE49-F238E27FC236}">
                  <a16:creationId xmlns:a16="http://schemas.microsoft.com/office/drawing/2014/main" id="{125A18C6-000B-4A17-85B8-B302B64B5372}"/>
                </a:ext>
              </a:extLst>
            </p:cNvPr>
            <p:cNvSpPr txBox="1">
              <a:spLocks noChangeArrowheads="1"/>
            </p:cNvSpPr>
            <p:nvPr/>
          </p:nvSpPr>
          <p:spPr bwMode="auto">
            <a:xfrm>
              <a:off x="4768850"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7" name="Text Box 23">
              <a:extLst>
                <a:ext uri="{FF2B5EF4-FFF2-40B4-BE49-F238E27FC236}">
                  <a16:creationId xmlns:a16="http://schemas.microsoft.com/office/drawing/2014/main" id="{99C71892-EA8A-4D69-8B03-CA6A76010133}"/>
                </a:ext>
              </a:extLst>
            </p:cNvPr>
            <p:cNvSpPr txBox="1">
              <a:spLocks noChangeArrowheads="1"/>
            </p:cNvSpPr>
            <p:nvPr/>
          </p:nvSpPr>
          <p:spPr bwMode="auto">
            <a:xfrm>
              <a:off x="739775" y="4321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8" name="Text Box 24">
              <a:extLst>
                <a:ext uri="{FF2B5EF4-FFF2-40B4-BE49-F238E27FC236}">
                  <a16:creationId xmlns:a16="http://schemas.microsoft.com/office/drawing/2014/main" id="{9FC4D274-9225-4C23-B9F1-F74EFD647C63}"/>
                </a:ext>
              </a:extLst>
            </p:cNvPr>
            <p:cNvSpPr txBox="1">
              <a:spLocks noChangeArrowheads="1"/>
            </p:cNvSpPr>
            <p:nvPr/>
          </p:nvSpPr>
          <p:spPr bwMode="auto">
            <a:xfrm>
              <a:off x="1893888" y="50450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9" name="Text Box 25">
              <a:extLst>
                <a:ext uri="{FF2B5EF4-FFF2-40B4-BE49-F238E27FC236}">
                  <a16:creationId xmlns:a16="http://schemas.microsoft.com/office/drawing/2014/main" id="{84F50B0D-E18E-40A0-8E52-F74E8E817038}"/>
                </a:ext>
              </a:extLst>
            </p:cNvPr>
            <p:cNvSpPr txBox="1">
              <a:spLocks noChangeArrowheads="1"/>
            </p:cNvSpPr>
            <p:nvPr/>
          </p:nvSpPr>
          <p:spPr bwMode="auto">
            <a:xfrm>
              <a:off x="2408238" y="580231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30" name="Text Box 26">
              <a:extLst>
                <a:ext uri="{FF2B5EF4-FFF2-40B4-BE49-F238E27FC236}">
                  <a16:creationId xmlns:a16="http://schemas.microsoft.com/office/drawing/2014/main" id="{EE30AAFB-7877-4E7D-B611-91C48562EAB5}"/>
                </a:ext>
              </a:extLst>
            </p:cNvPr>
            <p:cNvSpPr txBox="1">
              <a:spLocks noChangeArrowheads="1"/>
            </p:cNvSpPr>
            <p:nvPr/>
          </p:nvSpPr>
          <p:spPr bwMode="auto">
            <a:xfrm>
              <a:off x="57388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31" name="Text Box 27">
              <a:extLst>
                <a:ext uri="{FF2B5EF4-FFF2-40B4-BE49-F238E27FC236}">
                  <a16:creationId xmlns:a16="http://schemas.microsoft.com/office/drawing/2014/main" id="{C953BE09-620A-4696-A45D-6CA056B97457}"/>
                </a:ext>
              </a:extLst>
            </p:cNvPr>
            <p:cNvSpPr txBox="1">
              <a:spLocks noChangeArrowheads="1"/>
            </p:cNvSpPr>
            <p:nvPr/>
          </p:nvSpPr>
          <p:spPr bwMode="auto">
            <a:xfrm>
              <a:off x="5972175"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32" name="Text Box 28">
              <a:extLst>
                <a:ext uri="{FF2B5EF4-FFF2-40B4-BE49-F238E27FC236}">
                  <a16:creationId xmlns:a16="http://schemas.microsoft.com/office/drawing/2014/main" id="{466A3E51-D40D-47F8-A98F-23FD8519F5FD}"/>
                </a:ext>
              </a:extLst>
            </p:cNvPr>
            <p:cNvSpPr txBox="1">
              <a:spLocks noChangeArrowheads="1"/>
            </p:cNvSpPr>
            <p:nvPr/>
          </p:nvSpPr>
          <p:spPr bwMode="auto">
            <a:xfrm>
              <a:off x="4541838"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33" name="Text Box 29">
              <a:extLst>
                <a:ext uri="{FF2B5EF4-FFF2-40B4-BE49-F238E27FC236}">
                  <a16:creationId xmlns:a16="http://schemas.microsoft.com/office/drawing/2014/main" id="{06C86775-1D5C-405E-90EB-87055B380569}"/>
                </a:ext>
              </a:extLst>
            </p:cNvPr>
            <p:cNvSpPr txBox="1">
              <a:spLocks noChangeArrowheads="1"/>
            </p:cNvSpPr>
            <p:nvPr/>
          </p:nvSpPr>
          <p:spPr bwMode="auto">
            <a:xfrm>
              <a:off x="3103563" y="35496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4" name="Text Box 30">
              <a:extLst>
                <a:ext uri="{FF2B5EF4-FFF2-40B4-BE49-F238E27FC236}">
                  <a16:creationId xmlns:a16="http://schemas.microsoft.com/office/drawing/2014/main" id="{AE475377-FF13-4D8C-A7B4-42F33F305B0E}"/>
                </a:ext>
              </a:extLst>
            </p:cNvPr>
            <p:cNvSpPr txBox="1">
              <a:spLocks noChangeArrowheads="1"/>
            </p:cNvSpPr>
            <p:nvPr/>
          </p:nvSpPr>
          <p:spPr bwMode="auto">
            <a:xfrm>
              <a:off x="3103563" y="43195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5" name="Text Box 31">
              <a:extLst>
                <a:ext uri="{FF2B5EF4-FFF2-40B4-BE49-F238E27FC236}">
                  <a16:creationId xmlns:a16="http://schemas.microsoft.com/office/drawing/2014/main" id="{A776B255-F0CD-4AB9-842D-97E399D11117}"/>
                </a:ext>
              </a:extLst>
            </p:cNvPr>
            <p:cNvSpPr txBox="1">
              <a:spLocks noChangeArrowheads="1"/>
            </p:cNvSpPr>
            <p:nvPr/>
          </p:nvSpPr>
          <p:spPr bwMode="auto">
            <a:xfrm>
              <a:off x="3103563" y="508952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6" name="Text Box 32">
              <a:extLst>
                <a:ext uri="{FF2B5EF4-FFF2-40B4-BE49-F238E27FC236}">
                  <a16:creationId xmlns:a16="http://schemas.microsoft.com/office/drawing/2014/main" id="{A5E1C7E9-56FF-4BF3-AE9B-B7D45CEBA75C}"/>
                </a:ext>
              </a:extLst>
            </p:cNvPr>
            <p:cNvSpPr txBox="1">
              <a:spLocks noChangeArrowheads="1"/>
            </p:cNvSpPr>
            <p:nvPr/>
          </p:nvSpPr>
          <p:spPr bwMode="auto">
            <a:xfrm>
              <a:off x="3103563" y="58594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7" name="Text Box 33">
              <a:extLst>
                <a:ext uri="{FF2B5EF4-FFF2-40B4-BE49-F238E27FC236}">
                  <a16:creationId xmlns:a16="http://schemas.microsoft.com/office/drawing/2014/main" id="{9766BEC0-BA09-4637-B285-CF08F70CBB0B}"/>
                </a:ext>
              </a:extLst>
            </p:cNvPr>
            <p:cNvSpPr txBox="1">
              <a:spLocks noChangeArrowheads="1"/>
            </p:cNvSpPr>
            <p:nvPr/>
          </p:nvSpPr>
          <p:spPr bwMode="auto">
            <a:xfrm>
              <a:off x="8639175" y="46783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8" name="Line 34">
              <a:extLst>
                <a:ext uri="{FF2B5EF4-FFF2-40B4-BE49-F238E27FC236}">
                  <a16:creationId xmlns:a16="http://schemas.microsoft.com/office/drawing/2014/main" id="{D5B4FF5D-4C3A-4D8A-A790-C46A8E0309FD}"/>
                </a:ext>
              </a:extLst>
            </p:cNvPr>
            <p:cNvSpPr>
              <a:spLocks noChangeShapeType="1"/>
            </p:cNvSpPr>
            <p:nvPr/>
          </p:nvSpPr>
          <p:spPr bwMode="auto">
            <a:xfrm>
              <a:off x="67341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9" name="Line 35">
              <a:extLst>
                <a:ext uri="{FF2B5EF4-FFF2-40B4-BE49-F238E27FC236}">
                  <a16:creationId xmlns:a16="http://schemas.microsoft.com/office/drawing/2014/main" id="{2C9506E6-6732-4A36-AF51-1750523C2F7F}"/>
                </a:ext>
              </a:extLst>
            </p:cNvPr>
            <p:cNvSpPr>
              <a:spLocks noChangeShapeType="1"/>
            </p:cNvSpPr>
            <p:nvPr/>
          </p:nvSpPr>
          <p:spPr bwMode="auto">
            <a:xfrm>
              <a:off x="1198563"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0" name="Line 36">
              <a:extLst>
                <a:ext uri="{FF2B5EF4-FFF2-40B4-BE49-F238E27FC236}">
                  <a16:creationId xmlns:a16="http://schemas.microsoft.com/office/drawing/2014/main" id="{39DA316C-BCAF-4F27-A7DC-A0083305AFF6}"/>
                </a:ext>
              </a:extLst>
            </p:cNvPr>
            <p:cNvSpPr>
              <a:spLocks noChangeShapeType="1"/>
            </p:cNvSpPr>
            <p:nvPr/>
          </p:nvSpPr>
          <p:spPr bwMode="auto">
            <a:xfrm>
              <a:off x="1760538"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Line 37">
              <a:extLst>
                <a:ext uri="{FF2B5EF4-FFF2-40B4-BE49-F238E27FC236}">
                  <a16:creationId xmlns:a16="http://schemas.microsoft.com/office/drawing/2014/main" id="{52510562-4216-4B2B-89AF-842F2CAB10D9}"/>
                </a:ext>
              </a:extLst>
            </p:cNvPr>
            <p:cNvSpPr>
              <a:spLocks noChangeShapeType="1"/>
            </p:cNvSpPr>
            <p:nvPr/>
          </p:nvSpPr>
          <p:spPr bwMode="auto">
            <a:xfrm>
              <a:off x="2320925"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Line 38">
              <a:extLst>
                <a:ext uri="{FF2B5EF4-FFF2-40B4-BE49-F238E27FC236}">
                  <a16:creationId xmlns:a16="http://schemas.microsoft.com/office/drawing/2014/main" id="{00625079-1AD1-49BA-8BC5-40AB8D35A551}"/>
                </a:ext>
              </a:extLst>
            </p:cNvPr>
            <p:cNvSpPr>
              <a:spLocks noChangeShapeType="1"/>
            </p:cNvSpPr>
            <p:nvPr/>
          </p:nvSpPr>
          <p:spPr bwMode="auto">
            <a:xfrm>
              <a:off x="1198563"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Line 39">
              <a:extLst>
                <a:ext uri="{FF2B5EF4-FFF2-40B4-BE49-F238E27FC236}">
                  <a16:creationId xmlns:a16="http://schemas.microsoft.com/office/drawing/2014/main" id="{F561FA5A-5922-45AF-A72F-3AE38AE00B79}"/>
                </a:ext>
              </a:extLst>
            </p:cNvPr>
            <p:cNvSpPr>
              <a:spLocks noChangeShapeType="1"/>
            </p:cNvSpPr>
            <p:nvPr/>
          </p:nvSpPr>
          <p:spPr bwMode="auto">
            <a:xfrm>
              <a:off x="2882900"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4" name="Line 40">
              <a:extLst>
                <a:ext uri="{FF2B5EF4-FFF2-40B4-BE49-F238E27FC236}">
                  <a16:creationId xmlns:a16="http://schemas.microsoft.com/office/drawing/2014/main" id="{C1F99308-92FB-490A-9E10-DF2A3494E131}"/>
                </a:ext>
              </a:extLst>
            </p:cNvPr>
            <p:cNvSpPr>
              <a:spLocks noChangeShapeType="1"/>
            </p:cNvSpPr>
            <p:nvPr/>
          </p:nvSpPr>
          <p:spPr bwMode="auto">
            <a:xfrm>
              <a:off x="2320925"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5" name="Line 41">
              <a:extLst>
                <a:ext uri="{FF2B5EF4-FFF2-40B4-BE49-F238E27FC236}">
                  <a16:creationId xmlns:a16="http://schemas.microsoft.com/office/drawing/2014/main" id="{5142E5B0-D868-496A-9307-D3ED671C3BAB}"/>
                </a:ext>
              </a:extLst>
            </p:cNvPr>
            <p:cNvSpPr>
              <a:spLocks noChangeShapeType="1"/>
            </p:cNvSpPr>
            <p:nvPr/>
          </p:nvSpPr>
          <p:spPr bwMode="auto">
            <a:xfrm>
              <a:off x="456882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42">
              <a:extLst>
                <a:ext uri="{FF2B5EF4-FFF2-40B4-BE49-F238E27FC236}">
                  <a16:creationId xmlns:a16="http://schemas.microsoft.com/office/drawing/2014/main" id="{3950EF0F-4BC0-40FE-8ACB-E0BD3F4D6BC3}"/>
                </a:ext>
              </a:extLst>
            </p:cNvPr>
            <p:cNvSpPr>
              <a:spLocks noChangeShapeType="1"/>
            </p:cNvSpPr>
            <p:nvPr/>
          </p:nvSpPr>
          <p:spPr bwMode="auto">
            <a:xfrm>
              <a:off x="5530850"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Line 43">
              <a:extLst>
                <a:ext uri="{FF2B5EF4-FFF2-40B4-BE49-F238E27FC236}">
                  <a16:creationId xmlns:a16="http://schemas.microsoft.com/office/drawing/2014/main" id="{D542D6D9-A4DA-4FB0-90F4-DB713DAEDFC2}"/>
                </a:ext>
              </a:extLst>
            </p:cNvPr>
            <p:cNvSpPr>
              <a:spLocks noChangeShapeType="1"/>
            </p:cNvSpPr>
            <p:nvPr/>
          </p:nvSpPr>
          <p:spPr bwMode="auto">
            <a:xfrm>
              <a:off x="649287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8" name="Line 44">
              <a:extLst>
                <a:ext uri="{FF2B5EF4-FFF2-40B4-BE49-F238E27FC236}">
                  <a16:creationId xmlns:a16="http://schemas.microsoft.com/office/drawing/2014/main" id="{2E8734B1-BD7E-4507-AD87-4CA561521CD2}"/>
                </a:ext>
              </a:extLst>
            </p:cNvPr>
            <p:cNvSpPr>
              <a:spLocks noChangeShapeType="1"/>
            </p:cNvSpPr>
            <p:nvPr/>
          </p:nvSpPr>
          <p:spPr bwMode="auto">
            <a:xfrm>
              <a:off x="7456488"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9" name="Line 45">
              <a:extLst>
                <a:ext uri="{FF2B5EF4-FFF2-40B4-BE49-F238E27FC236}">
                  <a16:creationId xmlns:a16="http://schemas.microsoft.com/office/drawing/2014/main" id="{CD39344F-46C2-4EB4-8EBD-4A1E90EAC556}"/>
                </a:ext>
              </a:extLst>
            </p:cNvPr>
            <p:cNvSpPr>
              <a:spLocks noChangeShapeType="1"/>
            </p:cNvSpPr>
            <p:nvPr/>
          </p:nvSpPr>
          <p:spPr bwMode="auto">
            <a:xfrm>
              <a:off x="4568825"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0" name="Line 46">
              <a:extLst>
                <a:ext uri="{FF2B5EF4-FFF2-40B4-BE49-F238E27FC236}">
                  <a16:creationId xmlns:a16="http://schemas.microsoft.com/office/drawing/2014/main" id="{E53559B5-8474-4407-8CA9-C61758F775E6}"/>
                </a:ext>
              </a:extLst>
            </p:cNvPr>
            <p:cNvSpPr>
              <a:spLocks noChangeShapeType="1"/>
            </p:cNvSpPr>
            <p:nvPr/>
          </p:nvSpPr>
          <p:spPr bwMode="auto">
            <a:xfrm>
              <a:off x="5530850"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1" name="Line 47">
              <a:extLst>
                <a:ext uri="{FF2B5EF4-FFF2-40B4-BE49-F238E27FC236}">
                  <a16:creationId xmlns:a16="http://schemas.microsoft.com/office/drawing/2014/main" id="{EF89FC3A-5842-41E3-98DF-6C1C9071605B}"/>
                </a:ext>
              </a:extLst>
            </p:cNvPr>
            <p:cNvSpPr>
              <a:spLocks noChangeShapeType="1"/>
            </p:cNvSpPr>
            <p:nvPr/>
          </p:nvSpPr>
          <p:spPr bwMode="auto">
            <a:xfrm>
              <a:off x="6492875" y="5264150"/>
              <a:ext cx="96361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2" name="Text Box 48">
              <a:extLst>
                <a:ext uri="{FF2B5EF4-FFF2-40B4-BE49-F238E27FC236}">
                  <a16:creationId xmlns:a16="http://schemas.microsoft.com/office/drawing/2014/main" id="{FB637A2C-0B53-4375-A407-90DBB0580982}"/>
                </a:ext>
              </a:extLst>
            </p:cNvPr>
            <p:cNvSpPr txBox="1">
              <a:spLocks noChangeArrowheads="1"/>
            </p:cNvSpPr>
            <p:nvPr/>
          </p:nvSpPr>
          <p:spPr bwMode="auto">
            <a:xfrm>
              <a:off x="5772150" y="5984875"/>
              <a:ext cx="191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4 </a:t>
              </a:r>
              <a:r>
                <a:rPr kumimoji="1" lang="zh-CN" altLang="en-US" sz="2000">
                  <a:solidFill>
                    <a:srgbClr val="333399"/>
                  </a:solidFill>
                  <a:ea typeface="黑体" pitchFamily="49" charset="-122"/>
                </a:rPr>
                <a:t>个时分复用帧</a:t>
              </a:r>
            </a:p>
          </p:txBody>
        </p:sp>
        <p:sp>
          <p:nvSpPr>
            <p:cNvPr id="53" name="Text Box 49">
              <a:extLst>
                <a:ext uri="{FF2B5EF4-FFF2-40B4-BE49-F238E27FC236}">
                  <a16:creationId xmlns:a16="http://schemas.microsoft.com/office/drawing/2014/main" id="{B0A6D64B-F5BD-4253-ADF1-1DDE123B75BA}"/>
                </a:ext>
              </a:extLst>
            </p:cNvPr>
            <p:cNvSpPr txBox="1">
              <a:spLocks noChangeArrowheads="1"/>
            </p:cNvSpPr>
            <p:nvPr/>
          </p:nvSpPr>
          <p:spPr bwMode="auto">
            <a:xfrm>
              <a:off x="4808538"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54" name="Line 50">
              <a:extLst>
                <a:ext uri="{FF2B5EF4-FFF2-40B4-BE49-F238E27FC236}">
                  <a16:creationId xmlns:a16="http://schemas.microsoft.com/office/drawing/2014/main" id="{F6B56243-0FB0-491C-A857-6E88A73E37F8}"/>
                </a:ext>
              </a:extLst>
            </p:cNvPr>
            <p:cNvSpPr>
              <a:spLocks noChangeShapeType="1"/>
            </p:cNvSpPr>
            <p:nvPr/>
          </p:nvSpPr>
          <p:spPr bwMode="auto">
            <a:xfrm>
              <a:off x="3276600" y="4002088"/>
              <a:ext cx="1050925" cy="698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Line 51">
              <a:extLst>
                <a:ext uri="{FF2B5EF4-FFF2-40B4-BE49-F238E27FC236}">
                  <a16:creationId xmlns:a16="http://schemas.microsoft.com/office/drawing/2014/main" id="{B026D53E-6D7D-46DD-AB2F-B9A99973AE49}"/>
                </a:ext>
              </a:extLst>
            </p:cNvPr>
            <p:cNvSpPr>
              <a:spLocks noChangeShapeType="1"/>
            </p:cNvSpPr>
            <p:nvPr/>
          </p:nvSpPr>
          <p:spPr bwMode="auto">
            <a:xfrm>
              <a:off x="3276600" y="4722813"/>
              <a:ext cx="969963" cy="1651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 name="Line 52">
              <a:extLst>
                <a:ext uri="{FF2B5EF4-FFF2-40B4-BE49-F238E27FC236}">
                  <a16:creationId xmlns:a16="http://schemas.microsoft.com/office/drawing/2014/main" id="{E794EAEC-E8BE-441A-A599-89FA5D2C2D99}"/>
                </a:ext>
              </a:extLst>
            </p:cNvPr>
            <p:cNvSpPr>
              <a:spLocks noChangeShapeType="1"/>
            </p:cNvSpPr>
            <p:nvPr/>
          </p:nvSpPr>
          <p:spPr bwMode="auto">
            <a:xfrm flipV="1">
              <a:off x="3348038" y="5075238"/>
              <a:ext cx="898525" cy="3667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7" name="Line 53">
              <a:extLst>
                <a:ext uri="{FF2B5EF4-FFF2-40B4-BE49-F238E27FC236}">
                  <a16:creationId xmlns:a16="http://schemas.microsoft.com/office/drawing/2014/main" id="{0DB80ABA-08F3-4366-9256-73F051BA8DC2}"/>
                </a:ext>
              </a:extLst>
            </p:cNvPr>
            <p:cNvSpPr>
              <a:spLocks noChangeShapeType="1"/>
            </p:cNvSpPr>
            <p:nvPr/>
          </p:nvSpPr>
          <p:spPr bwMode="auto">
            <a:xfrm flipV="1">
              <a:off x="3363913" y="5264150"/>
              <a:ext cx="963612" cy="8461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8" name="Text Box 54">
              <a:extLst>
                <a:ext uri="{FF2B5EF4-FFF2-40B4-BE49-F238E27FC236}">
                  <a16:creationId xmlns:a16="http://schemas.microsoft.com/office/drawing/2014/main" id="{33E10BFC-3195-4341-BE6A-403B26A45545}"/>
                </a:ext>
              </a:extLst>
            </p:cNvPr>
            <p:cNvSpPr txBox="1">
              <a:spLocks noChangeArrowheads="1"/>
            </p:cNvSpPr>
            <p:nvPr/>
          </p:nvSpPr>
          <p:spPr bwMode="auto">
            <a:xfrm>
              <a:off x="3348038" y="55149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④</a:t>
              </a:r>
            </a:p>
          </p:txBody>
        </p:sp>
        <p:sp>
          <p:nvSpPr>
            <p:cNvPr id="59" name="Text Box 55">
              <a:extLst>
                <a:ext uri="{FF2B5EF4-FFF2-40B4-BE49-F238E27FC236}">
                  <a16:creationId xmlns:a16="http://schemas.microsoft.com/office/drawing/2014/main" id="{A641D2AB-FD31-4E03-9CFE-346A5806C679}"/>
                </a:ext>
              </a:extLst>
            </p:cNvPr>
            <p:cNvSpPr txBox="1">
              <a:spLocks noChangeArrowheads="1"/>
            </p:cNvSpPr>
            <p:nvPr/>
          </p:nvSpPr>
          <p:spPr bwMode="auto">
            <a:xfrm>
              <a:off x="3276600" y="50101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③</a:t>
              </a:r>
            </a:p>
          </p:txBody>
        </p:sp>
        <p:sp>
          <p:nvSpPr>
            <p:cNvPr id="60" name="Text Box 56">
              <a:extLst>
                <a:ext uri="{FF2B5EF4-FFF2-40B4-BE49-F238E27FC236}">
                  <a16:creationId xmlns:a16="http://schemas.microsoft.com/office/drawing/2014/main" id="{3A5DB47B-6772-40FA-852E-380C3FCF1FD7}"/>
                </a:ext>
              </a:extLst>
            </p:cNvPr>
            <p:cNvSpPr txBox="1">
              <a:spLocks noChangeArrowheads="1"/>
            </p:cNvSpPr>
            <p:nvPr/>
          </p:nvSpPr>
          <p:spPr bwMode="auto">
            <a:xfrm>
              <a:off x="3276600" y="43624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②</a:t>
              </a:r>
            </a:p>
          </p:txBody>
        </p:sp>
        <p:sp>
          <p:nvSpPr>
            <p:cNvPr id="61" name="Text Box 57">
              <a:extLst>
                <a:ext uri="{FF2B5EF4-FFF2-40B4-BE49-F238E27FC236}">
                  <a16:creationId xmlns:a16="http://schemas.microsoft.com/office/drawing/2014/main" id="{C5676740-C09C-4FEB-A954-14141499C301}"/>
                </a:ext>
              </a:extLst>
            </p:cNvPr>
            <p:cNvSpPr txBox="1">
              <a:spLocks noChangeArrowheads="1"/>
            </p:cNvSpPr>
            <p:nvPr/>
          </p:nvSpPr>
          <p:spPr bwMode="auto">
            <a:xfrm>
              <a:off x="3419475" y="37861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①</a:t>
              </a:r>
            </a:p>
          </p:txBody>
        </p:sp>
        <p:sp>
          <p:nvSpPr>
            <p:cNvPr id="62" name="Freeform 58">
              <a:extLst>
                <a:ext uri="{FF2B5EF4-FFF2-40B4-BE49-F238E27FC236}">
                  <a16:creationId xmlns:a16="http://schemas.microsoft.com/office/drawing/2014/main" id="{58060690-0F0A-4E64-A27E-97ECC095D478}"/>
                </a:ext>
              </a:extLst>
            </p:cNvPr>
            <p:cNvSpPr>
              <a:spLocks/>
            </p:cNvSpPr>
            <p:nvPr/>
          </p:nvSpPr>
          <p:spPr bwMode="auto">
            <a:xfrm>
              <a:off x="636588" y="3571875"/>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3" name="Line 59">
              <a:extLst>
                <a:ext uri="{FF2B5EF4-FFF2-40B4-BE49-F238E27FC236}">
                  <a16:creationId xmlns:a16="http://schemas.microsoft.com/office/drawing/2014/main" id="{D25A59B8-13EC-4E30-BEA8-FC53D314A72B}"/>
                </a:ext>
              </a:extLst>
            </p:cNvPr>
            <p:cNvSpPr>
              <a:spLocks noChangeShapeType="1"/>
            </p:cNvSpPr>
            <p:nvPr/>
          </p:nvSpPr>
          <p:spPr bwMode="auto">
            <a:xfrm>
              <a:off x="2882900"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 name="Line 60">
              <a:extLst>
                <a:ext uri="{FF2B5EF4-FFF2-40B4-BE49-F238E27FC236}">
                  <a16:creationId xmlns:a16="http://schemas.microsoft.com/office/drawing/2014/main" id="{A2CB14AF-1589-4F74-9DC2-65F2393AB6D9}"/>
                </a:ext>
              </a:extLst>
            </p:cNvPr>
            <p:cNvSpPr>
              <a:spLocks noChangeShapeType="1"/>
            </p:cNvSpPr>
            <p:nvPr/>
          </p:nvSpPr>
          <p:spPr bwMode="auto">
            <a:xfrm>
              <a:off x="636588" y="609123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5" name="Text Box 61">
              <a:extLst>
                <a:ext uri="{FF2B5EF4-FFF2-40B4-BE49-F238E27FC236}">
                  <a16:creationId xmlns:a16="http://schemas.microsoft.com/office/drawing/2014/main" id="{31137950-A8B2-4938-831F-2988B53DFDC1}"/>
                </a:ext>
              </a:extLst>
            </p:cNvPr>
            <p:cNvSpPr txBox="1">
              <a:spLocks noChangeArrowheads="1"/>
            </p:cNvSpPr>
            <p:nvPr/>
          </p:nvSpPr>
          <p:spPr bwMode="auto">
            <a:xfrm>
              <a:off x="739775" y="353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6" name="Text Box 62">
              <a:extLst>
                <a:ext uri="{FF2B5EF4-FFF2-40B4-BE49-F238E27FC236}">
                  <a16:creationId xmlns:a16="http://schemas.microsoft.com/office/drawing/2014/main" id="{6F6A1455-3458-4797-9965-BB07FC11673B}"/>
                </a:ext>
              </a:extLst>
            </p:cNvPr>
            <p:cNvSpPr txBox="1">
              <a:spLocks noChangeArrowheads="1"/>
            </p:cNvSpPr>
            <p:nvPr/>
          </p:nvSpPr>
          <p:spPr bwMode="auto">
            <a:xfrm>
              <a:off x="1328738" y="50323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7" name="Text Box 63">
              <a:extLst>
                <a:ext uri="{FF2B5EF4-FFF2-40B4-BE49-F238E27FC236}">
                  <a16:creationId xmlns:a16="http://schemas.microsoft.com/office/drawing/2014/main" id="{A65AC664-F90C-46FB-80E8-76439CE6DE92}"/>
                </a:ext>
              </a:extLst>
            </p:cNvPr>
            <p:cNvSpPr txBox="1">
              <a:spLocks noChangeArrowheads="1"/>
            </p:cNvSpPr>
            <p:nvPr/>
          </p:nvSpPr>
          <p:spPr bwMode="auto">
            <a:xfrm>
              <a:off x="1355725" y="43243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68" name="Line 64">
              <a:extLst>
                <a:ext uri="{FF2B5EF4-FFF2-40B4-BE49-F238E27FC236}">
                  <a16:creationId xmlns:a16="http://schemas.microsoft.com/office/drawing/2014/main" id="{F3E0FD2A-5CCD-49DF-8ACF-AF549F1236FD}"/>
                </a:ext>
              </a:extLst>
            </p:cNvPr>
            <p:cNvSpPr>
              <a:spLocks noChangeShapeType="1"/>
            </p:cNvSpPr>
            <p:nvPr/>
          </p:nvSpPr>
          <p:spPr bwMode="auto">
            <a:xfrm>
              <a:off x="52895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9" name="Line 65">
              <a:extLst>
                <a:ext uri="{FF2B5EF4-FFF2-40B4-BE49-F238E27FC236}">
                  <a16:creationId xmlns:a16="http://schemas.microsoft.com/office/drawing/2014/main" id="{DCEB1005-CEEC-4A5F-8261-52FF2871FA70}"/>
                </a:ext>
              </a:extLst>
            </p:cNvPr>
            <p:cNvSpPr>
              <a:spLocks noChangeShapeType="1"/>
            </p:cNvSpPr>
            <p:nvPr/>
          </p:nvSpPr>
          <p:spPr bwMode="auto">
            <a:xfrm>
              <a:off x="55308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0" name="Line 66">
              <a:extLst>
                <a:ext uri="{FF2B5EF4-FFF2-40B4-BE49-F238E27FC236}">
                  <a16:creationId xmlns:a16="http://schemas.microsoft.com/office/drawing/2014/main" id="{580F143F-3B0A-4AF4-B056-E96D7B461B43}"/>
                </a:ext>
              </a:extLst>
            </p:cNvPr>
            <p:cNvSpPr>
              <a:spLocks noChangeShapeType="1"/>
            </p:cNvSpPr>
            <p:nvPr/>
          </p:nvSpPr>
          <p:spPr bwMode="auto">
            <a:xfrm>
              <a:off x="7456488"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1" name="Line 67">
              <a:extLst>
                <a:ext uri="{FF2B5EF4-FFF2-40B4-BE49-F238E27FC236}">
                  <a16:creationId xmlns:a16="http://schemas.microsoft.com/office/drawing/2014/main" id="{5CE7D40A-A035-413B-9947-14B41ABCE700}"/>
                </a:ext>
              </a:extLst>
            </p:cNvPr>
            <p:cNvSpPr>
              <a:spLocks noChangeShapeType="1"/>
            </p:cNvSpPr>
            <p:nvPr/>
          </p:nvSpPr>
          <p:spPr bwMode="auto">
            <a:xfrm>
              <a:off x="8418513"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2" name="Line 68">
              <a:extLst>
                <a:ext uri="{FF2B5EF4-FFF2-40B4-BE49-F238E27FC236}">
                  <a16:creationId xmlns:a16="http://schemas.microsoft.com/office/drawing/2014/main" id="{61BA6230-68FF-4946-A0CF-D17E034998DF}"/>
                </a:ext>
              </a:extLst>
            </p:cNvPr>
            <p:cNvSpPr>
              <a:spLocks noChangeShapeType="1"/>
            </p:cNvSpPr>
            <p:nvPr/>
          </p:nvSpPr>
          <p:spPr bwMode="auto">
            <a:xfrm>
              <a:off x="793750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3" name="Line 69">
              <a:extLst>
                <a:ext uri="{FF2B5EF4-FFF2-40B4-BE49-F238E27FC236}">
                  <a16:creationId xmlns:a16="http://schemas.microsoft.com/office/drawing/2014/main" id="{ACDE2CB7-BFD7-48E6-81D4-93F6E6F50AA3}"/>
                </a:ext>
              </a:extLst>
            </p:cNvPr>
            <p:cNvSpPr>
              <a:spLocks noChangeShapeType="1"/>
            </p:cNvSpPr>
            <p:nvPr/>
          </p:nvSpPr>
          <p:spPr bwMode="auto">
            <a:xfrm>
              <a:off x="64928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4" name="Text Box 70">
              <a:extLst>
                <a:ext uri="{FF2B5EF4-FFF2-40B4-BE49-F238E27FC236}">
                  <a16:creationId xmlns:a16="http://schemas.microsoft.com/office/drawing/2014/main" id="{9ACEADB2-50FF-423F-B2F8-A69FBF1E64E3}"/>
                </a:ext>
              </a:extLst>
            </p:cNvPr>
            <p:cNvSpPr txBox="1">
              <a:spLocks noChangeArrowheads="1"/>
            </p:cNvSpPr>
            <p:nvPr/>
          </p:nvSpPr>
          <p:spPr bwMode="auto">
            <a:xfrm>
              <a:off x="6954838"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75" name="Text Box 71">
              <a:extLst>
                <a:ext uri="{FF2B5EF4-FFF2-40B4-BE49-F238E27FC236}">
                  <a16:creationId xmlns:a16="http://schemas.microsoft.com/office/drawing/2014/main" id="{2328C1C8-84EF-40BC-87F5-C97E0F89E91E}"/>
                </a:ext>
              </a:extLst>
            </p:cNvPr>
            <p:cNvSpPr txBox="1">
              <a:spLocks noChangeArrowheads="1"/>
            </p:cNvSpPr>
            <p:nvPr/>
          </p:nvSpPr>
          <p:spPr bwMode="auto">
            <a:xfrm>
              <a:off x="81391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76" name="Text Box 72">
              <a:extLst>
                <a:ext uri="{FF2B5EF4-FFF2-40B4-BE49-F238E27FC236}">
                  <a16:creationId xmlns:a16="http://schemas.microsoft.com/office/drawing/2014/main" id="{58E491E8-77F7-4F1E-AB25-A50A4E623142}"/>
                </a:ext>
              </a:extLst>
            </p:cNvPr>
            <p:cNvSpPr txBox="1">
              <a:spLocks noChangeArrowheads="1"/>
            </p:cNvSpPr>
            <p:nvPr/>
          </p:nvSpPr>
          <p:spPr bwMode="auto">
            <a:xfrm>
              <a:off x="3605213" y="32512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时分复用</a:t>
              </a:r>
            </a:p>
          </p:txBody>
        </p:sp>
        <p:sp>
          <p:nvSpPr>
            <p:cNvPr id="77" name="Text Box 73">
              <a:extLst>
                <a:ext uri="{FF2B5EF4-FFF2-40B4-BE49-F238E27FC236}">
                  <a16:creationId xmlns:a16="http://schemas.microsoft.com/office/drawing/2014/main" id="{F1C005C2-787F-4F18-8619-F2946AE37A83}"/>
                </a:ext>
              </a:extLst>
            </p:cNvPr>
            <p:cNvSpPr txBox="1">
              <a:spLocks noChangeArrowheads="1"/>
            </p:cNvSpPr>
            <p:nvPr/>
          </p:nvSpPr>
          <p:spPr bwMode="auto">
            <a:xfrm>
              <a:off x="577215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#2</a:t>
              </a:r>
            </a:p>
          </p:txBody>
        </p:sp>
        <p:sp>
          <p:nvSpPr>
            <p:cNvPr id="78" name="Text Box 74">
              <a:extLst>
                <a:ext uri="{FF2B5EF4-FFF2-40B4-BE49-F238E27FC236}">
                  <a16:creationId xmlns:a16="http://schemas.microsoft.com/office/drawing/2014/main" id="{57562518-FBE8-47B4-B69B-48554EA9A652}"/>
                </a:ext>
              </a:extLst>
            </p:cNvPr>
            <p:cNvSpPr txBox="1">
              <a:spLocks noChangeArrowheads="1"/>
            </p:cNvSpPr>
            <p:nvPr/>
          </p:nvSpPr>
          <p:spPr bwMode="auto">
            <a:xfrm>
              <a:off x="678180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#3</a:t>
              </a:r>
            </a:p>
          </p:txBody>
        </p:sp>
        <p:sp>
          <p:nvSpPr>
            <p:cNvPr id="79" name="Text Box 75">
              <a:extLst>
                <a:ext uri="{FF2B5EF4-FFF2-40B4-BE49-F238E27FC236}">
                  <a16:creationId xmlns:a16="http://schemas.microsoft.com/office/drawing/2014/main" id="{AE2631E5-60DC-43E8-BFB3-D4DCFC4E2733}"/>
                </a:ext>
              </a:extLst>
            </p:cNvPr>
            <p:cNvSpPr txBox="1">
              <a:spLocks noChangeArrowheads="1"/>
            </p:cNvSpPr>
            <p:nvPr/>
          </p:nvSpPr>
          <p:spPr bwMode="auto">
            <a:xfrm>
              <a:off x="7743825"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#4</a:t>
              </a:r>
            </a:p>
          </p:txBody>
        </p:sp>
        <p:sp>
          <p:nvSpPr>
            <p:cNvPr id="80" name="Line 76">
              <a:extLst>
                <a:ext uri="{FF2B5EF4-FFF2-40B4-BE49-F238E27FC236}">
                  <a16:creationId xmlns:a16="http://schemas.microsoft.com/office/drawing/2014/main" id="{6D067184-9C0F-4F7C-9A0C-04DB355336CF}"/>
                </a:ext>
              </a:extLst>
            </p:cNvPr>
            <p:cNvSpPr>
              <a:spLocks noChangeShapeType="1"/>
            </p:cNvSpPr>
            <p:nvPr/>
          </p:nvSpPr>
          <p:spPr bwMode="auto">
            <a:xfrm>
              <a:off x="5129213"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77">
              <a:extLst>
                <a:ext uri="{FF2B5EF4-FFF2-40B4-BE49-F238E27FC236}">
                  <a16:creationId xmlns:a16="http://schemas.microsoft.com/office/drawing/2014/main" id="{4F7491DB-0A64-4781-8031-DB856D658C63}"/>
                </a:ext>
              </a:extLst>
            </p:cNvPr>
            <p:cNvSpPr>
              <a:spLocks noChangeShapeType="1"/>
            </p:cNvSpPr>
            <p:nvPr/>
          </p:nvSpPr>
          <p:spPr bwMode="auto">
            <a:xfrm>
              <a:off x="6011863" y="5610225"/>
              <a:ext cx="481012"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78">
              <a:extLst>
                <a:ext uri="{FF2B5EF4-FFF2-40B4-BE49-F238E27FC236}">
                  <a16:creationId xmlns:a16="http://schemas.microsoft.com/office/drawing/2014/main" id="{68535046-E3EA-4A84-A255-7178D2C19379}"/>
                </a:ext>
              </a:extLst>
            </p:cNvPr>
            <p:cNvSpPr>
              <a:spLocks noChangeShapeType="1"/>
            </p:cNvSpPr>
            <p:nvPr/>
          </p:nvSpPr>
          <p:spPr bwMode="auto">
            <a:xfrm flipH="1">
              <a:off x="6573838" y="5610225"/>
              <a:ext cx="401637"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79">
              <a:extLst>
                <a:ext uri="{FF2B5EF4-FFF2-40B4-BE49-F238E27FC236}">
                  <a16:creationId xmlns:a16="http://schemas.microsoft.com/office/drawing/2014/main" id="{1253F445-922B-455B-A8B0-5EF1FBA8B8DB}"/>
                </a:ext>
              </a:extLst>
            </p:cNvPr>
            <p:cNvSpPr>
              <a:spLocks noChangeShapeType="1"/>
            </p:cNvSpPr>
            <p:nvPr/>
          </p:nvSpPr>
          <p:spPr bwMode="auto">
            <a:xfrm flipV="1">
              <a:off x="6734175"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Text Box 80">
              <a:extLst>
                <a:ext uri="{FF2B5EF4-FFF2-40B4-BE49-F238E27FC236}">
                  <a16:creationId xmlns:a16="http://schemas.microsoft.com/office/drawing/2014/main" id="{3DB5573F-84B4-4F30-90AB-1D2CA96B9A19}"/>
                </a:ext>
              </a:extLst>
            </p:cNvPr>
            <p:cNvSpPr txBox="1">
              <a:spLocks noChangeArrowheads="1"/>
            </p:cNvSpPr>
            <p:nvPr/>
          </p:nvSpPr>
          <p:spPr bwMode="auto">
            <a:xfrm>
              <a:off x="93663" y="29765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用户</a:t>
              </a:r>
            </a:p>
          </p:txBody>
        </p:sp>
        <p:sp>
          <p:nvSpPr>
            <p:cNvPr id="85" name="Line 81">
              <a:extLst>
                <a:ext uri="{FF2B5EF4-FFF2-40B4-BE49-F238E27FC236}">
                  <a16:creationId xmlns:a16="http://schemas.microsoft.com/office/drawing/2014/main" id="{91388536-6B79-4E48-A4D8-C90908D1DB28}"/>
                </a:ext>
              </a:extLst>
            </p:cNvPr>
            <p:cNvSpPr>
              <a:spLocks noChangeShapeType="1"/>
            </p:cNvSpPr>
            <p:nvPr/>
          </p:nvSpPr>
          <p:spPr bwMode="auto">
            <a:xfrm>
              <a:off x="557213" y="3948113"/>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6" name="Line 82">
              <a:extLst>
                <a:ext uri="{FF2B5EF4-FFF2-40B4-BE49-F238E27FC236}">
                  <a16:creationId xmlns:a16="http://schemas.microsoft.com/office/drawing/2014/main" id="{AE9A9708-51F7-4074-8C08-403256457965}"/>
                </a:ext>
              </a:extLst>
            </p:cNvPr>
            <p:cNvSpPr>
              <a:spLocks noChangeShapeType="1"/>
            </p:cNvSpPr>
            <p:nvPr/>
          </p:nvSpPr>
          <p:spPr bwMode="auto">
            <a:xfrm>
              <a:off x="557213" y="4700588"/>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7" name="Line 83">
              <a:extLst>
                <a:ext uri="{FF2B5EF4-FFF2-40B4-BE49-F238E27FC236}">
                  <a16:creationId xmlns:a16="http://schemas.microsoft.com/office/drawing/2014/main" id="{E7D640A0-435A-40DE-888B-AA8D5A1BCB6F}"/>
                </a:ext>
              </a:extLst>
            </p:cNvPr>
            <p:cNvSpPr>
              <a:spLocks noChangeShapeType="1"/>
            </p:cNvSpPr>
            <p:nvPr/>
          </p:nvSpPr>
          <p:spPr bwMode="auto">
            <a:xfrm>
              <a:off x="557213" y="5451475"/>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8" name="Line 84">
              <a:extLst>
                <a:ext uri="{FF2B5EF4-FFF2-40B4-BE49-F238E27FC236}">
                  <a16:creationId xmlns:a16="http://schemas.microsoft.com/office/drawing/2014/main" id="{66B1FB14-2ADE-4BB3-81BE-901BB8ECEACF}"/>
                </a:ext>
              </a:extLst>
            </p:cNvPr>
            <p:cNvSpPr>
              <a:spLocks noChangeShapeType="1"/>
            </p:cNvSpPr>
            <p:nvPr/>
          </p:nvSpPr>
          <p:spPr bwMode="auto">
            <a:xfrm>
              <a:off x="557213" y="6203950"/>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89" name="Group 85">
              <a:extLst>
                <a:ext uri="{FF2B5EF4-FFF2-40B4-BE49-F238E27FC236}">
                  <a16:creationId xmlns:a16="http://schemas.microsoft.com/office/drawing/2014/main" id="{3E073A00-F712-4814-AE9D-212B462E1610}"/>
                </a:ext>
              </a:extLst>
            </p:cNvPr>
            <p:cNvGrpSpPr>
              <a:grpSpLocks/>
            </p:cNvGrpSpPr>
            <p:nvPr/>
          </p:nvGrpSpPr>
          <p:grpSpPr bwMode="auto">
            <a:xfrm>
              <a:off x="4572000" y="4506913"/>
              <a:ext cx="3830638" cy="1079500"/>
              <a:chOff x="1655" y="1570"/>
              <a:chExt cx="2904" cy="1497"/>
            </a:xfrm>
          </p:grpSpPr>
          <p:sp>
            <p:nvSpPr>
              <p:cNvPr id="90" name="Line 86">
                <a:extLst>
                  <a:ext uri="{FF2B5EF4-FFF2-40B4-BE49-F238E27FC236}">
                    <a16:creationId xmlns:a16="http://schemas.microsoft.com/office/drawing/2014/main" id="{555A0272-CD69-439F-A7AA-2C0808D61170}"/>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1" name="Line 87">
                <a:extLst>
                  <a:ext uri="{FF2B5EF4-FFF2-40B4-BE49-F238E27FC236}">
                    <a16:creationId xmlns:a16="http://schemas.microsoft.com/office/drawing/2014/main" id="{A9C8A035-BF36-419C-A068-A4C4FE1B8D2C}"/>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 name="Line 88">
                <a:extLst>
                  <a:ext uri="{FF2B5EF4-FFF2-40B4-BE49-F238E27FC236}">
                    <a16:creationId xmlns:a16="http://schemas.microsoft.com/office/drawing/2014/main" id="{4FFA6560-0368-4B1E-A44C-FE6A16416D93}"/>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 name="Line 89">
                <a:extLst>
                  <a:ext uri="{FF2B5EF4-FFF2-40B4-BE49-F238E27FC236}">
                    <a16:creationId xmlns:a16="http://schemas.microsoft.com/office/drawing/2014/main" id="{90C02B0B-D6EC-4D63-AC2B-275959FB7DCB}"/>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 name="Line 90">
                <a:extLst>
                  <a:ext uri="{FF2B5EF4-FFF2-40B4-BE49-F238E27FC236}">
                    <a16:creationId xmlns:a16="http://schemas.microsoft.com/office/drawing/2014/main" id="{1EB35917-F93B-4AE0-A3D7-ABA23D05D376}"/>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789A893-318C-4D1B-BE30-7DEB8DE64D9D}"/>
              </a:ext>
            </a:extLst>
          </p:cNvPr>
          <p:cNvGrpSpPr/>
          <p:nvPr/>
        </p:nvGrpSpPr>
        <p:grpSpPr>
          <a:xfrm>
            <a:off x="595610" y="1820714"/>
            <a:ext cx="8020050" cy="3589337"/>
            <a:chOff x="595610" y="1820714"/>
            <a:chExt cx="8020050" cy="3589337"/>
          </a:xfrm>
        </p:grpSpPr>
        <p:sp>
          <p:nvSpPr>
            <p:cNvPr id="5" name="Freeform 85">
              <a:extLst>
                <a:ext uri="{FF2B5EF4-FFF2-40B4-BE49-F238E27FC236}">
                  <a16:creationId xmlns:a16="http://schemas.microsoft.com/office/drawing/2014/main" id="{2A89D9EA-DA98-458F-A8A7-49C784FA73DD}"/>
                </a:ext>
              </a:extLst>
            </p:cNvPr>
            <p:cNvSpPr>
              <a:spLocks/>
            </p:cNvSpPr>
            <p:nvPr/>
          </p:nvSpPr>
          <p:spPr bwMode="auto">
            <a:xfrm>
              <a:off x="6826548"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 name="Freeform 86">
              <a:extLst>
                <a:ext uri="{FF2B5EF4-FFF2-40B4-BE49-F238E27FC236}">
                  <a16:creationId xmlns:a16="http://schemas.microsoft.com/office/drawing/2014/main" id="{F3A8D8E2-A7CC-443A-AD0D-C048214E367C}"/>
                </a:ext>
              </a:extLst>
            </p:cNvPr>
            <p:cNvSpPr>
              <a:spLocks/>
            </p:cNvSpPr>
            <p:nvPr/>
          </p:nvSpPr>
          <p:spPr bwMode="auto">
            <a:xfrm>
              <a:off x="7910810"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 name="Freeform 87">
              <a:extLst>
                <a:ext uri="{FF2B5EF4-FFF2-40B4-BE49-F238E27FC236}">
                  <a16:creationId xmlns:a16="http://schemas.microsoft.com/office/drawing/2014/main" id="{8D7523E9-4CA8-41EE-8A18-6EC44A3FBAD1}"/>
                </a:ext>
              </a:extLst>
            </p:cNvPr>
            <p:cNvSpPr>
              <a:spLocks/>
            </p:cNvSpPr>
            <p:nvPr/>
          </p:nvSpPr>
          <p:spPr bwMode="auto">
            <a:xfrm>
              <a:off x="7548860" y="3703489"/>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Freeform 88">
              <a:extLst>
                <a:ext uri="{FF2B5EF4-FFF2-40B4-BE49-F238E27FC236}">
                  <a16:creationId xmlns:a16="http://schemas.microsoft.com/office/drawing/2014/main" id="{8F86F06C-0B16-4B26-AED1-E3496F6C0E77}"/>
                </a:ext>
              </a:extLst>
            </p:cNvPr>
            <p:cNvSpPr>
              <a:spLocks/>
            </p:cNvSpPr>
            <p:nvPr/>
          </p:nvSpPr>
          <p:spPr bwMode="auto">
            <a:xfrm>
              <a:off x="7186910" y="3703489"/>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Freeform 89">
              <a:extLst>
                <a:ext uri="{FF2B5EF4-FFF2-40B4-BE49-F238E27FC236}">
                  <a16:creationId xmlns:a16="http://schemas.microsoft.com/office/drawing/2014/main" id="{E9792204-F154-4912-8BFF-50CED6FE23BA}"/>
                </a:ext>
              </a:extLst>
            </p:cNvPr>
            <p:cNvSpPr>
              <a:spLocks/>
            </p:cNvSpPr>
            <p:nvPr/>
          </p:nvSpPr>
          <p:spPr bwMode="auto">
            <a:xfrm>
              <a:off x="6464598" y="3703489"/>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90">
              <a:extLst>
                <a:ext uri="{FF2B5EF4-FFF2-40B4-BE49-F238E27FC236}">
                  <a16:creationId xmlns:a16="http://schemas.microsoft.com/office/drawing/2014/main" id="{D6566DE7-356F-4DF8-B686-57DED619D0D3}"/>
                </a:ext>
              </a:extLst>
            </p:cNvPr>
            <p:cNvSpPr>
              <a:spLocks/>
            </p:cNvSpPr>
            <p:nvPr/>
          </p:nvSpPr>
          <p:spPr bwMode="auto">
            <a:xfrm>
              <a:off x="6102648" y="3703489"/>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91">
              <a:extLst>
                <a:ext uri="{FF2B5EF4-FFF2-40B4-BE49-F238E27FC236}">
                  <a16:creationId xmlns:a16="http://schemas.microsoft.com/office/drawing/2014/main" id="{EE136CCA-9CF4-499E-ACA4-9FFA013E89D0}"/>
                </a:ext>
              </a:extLst>
            </p:cNvPr>
            <p:cNvSpPr>
              <a:spLocks/>
            </p:cNvSpPr>
            <p:nvPr/>
          </p:nvSpPr>
          <p:spPr bwMode="auto">
            <a:xfrm>
              <a:off x="5742285"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Text Box 92">
              <a:extLst>
                <a:ext uri="{FF2B5EF4-FFF2-40B4-BE49-F238E27FC236}">
                  <a16:creationId xmlns:a16="http://schemas.microsoft.com/office/drawing/2014/main" id="{D3E1C084-657F-4082-9C13-2D6D4DDDDB36}"/>
                </a:ext>
              </a:extLst>
            </p:cNvPr>
            <p:cNvSpPr txBox="1">
              <a:spLocks noChangeArrowheads="1"/>
            </p:cNvSpPr>
            <p:nvPr/>
          </p:nvSpPr>
          <p:spPr bwMode="auto">
            <a:xfrm>
              <a:off x="595610" y="1820714"/>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用户</a:t>
              </a:r>
            </a:p>
          </p:txBody>
        </p:sp>
        <p:sp>
          <p:nvSpPr>
            <p:cNvPr id="13" name="Freeform 93">
              <a:extLst>
                <a:ext uri="{FF2B5EF4-FFF2-40B4-BE49-F238E27FC236}">
                  <a16:creationId xmlns:a16="http://schemas.microsoft.com/office/drawing/2014/main" id="{46A35EE2-85C7-48BB-8511-65846D26295B}"/>
                </a:ext>
              </a:extLst>
            </p:cNvPr>
            <p:cNvSpPr>
              <a:spLocks/>
            </p:cNvSpPr>
            <p:nvPr/>
          </p:nvSpPr>
          <p:spPr bwMode="auto">
            <a:xfrm>
              <a:off x="3121323" y="2495401"/>
              <a:ext cx="633412"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94">
              <a:extLst>
                <a:ext uri="{FF2B5EF4-FFF2-40B4-BE49-F238E27FC236}">
                  <a16:creationId xmlns:a16="http://schemas.microsoft.com/office/drawing/2014/main" id="{56EC148F-1C01-4F2D-B4FE-CE4E8BFBA66B}"/>
                </a:ext>
              </a:extLst>
            </p:cNvPr>
            <p:cNvSpPr>
              <a:spLocks/>
            </p:cNvSpPr>
            <p:nvPr/>
          </p:nvSpPr>
          <p:spPr bwMode="auto">
            <a:xfrm>
              <a:off x="1224260" y="3301851"/>
              <a:ext cx="1265238" cy="4016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95">
              <a:extLst>
                <a:ext uri="{FF2B5EF4-FFF2-40B4-BE49-F238E27FC236}">
                  <a16:creationId xmlns:a16="http://schemas.microsoft.com/office/drawing/2014/main" id="{40CA3727-73E0-477A-A3BF-997259FC60C7}"/>
                </a:ext>
              </a:extLst>
            </p:cNvPr>
            <p:cNvSpPr>
              <a:spLocks/>
            </p:cNvSpPr>
            <p:nvPr/>
          </p:nvSpPr>
          <p:spPr bwMode="auto">
            <a:xfrm>
              <a:off x="1856085" y="4106714"/>
              <a:ext cx="1265238"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96">
              <a:extLst>
                <a:ext uri="{FF2B5EF4-FFF2-40B4-BE49-F238E27FC236}">
                  <a16:creationId xmlns:a16="http://schemas.microsoft.com/office/drawing/2014/main" id="{43AEC3BC-898D-42EB-A012-153841AC2759}"/>
                </a:ext>
              </a:extLst>
            </p:cNvPr>
            <p:cNvSpPr>
              <a:spLocks/>
            </p:cNvSpPr>
            <p:nvPr/>
          </p:nvSpPr>
          <p:spPr bwMode="auto">
            <a:xfrm>
              <a:off x="2489498" y="4911576"/>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Text Box 97">
              <a:extLst>
                <a:ext uri="{FF2B5EF4-FFF2-40B4-BE49-F238E27FC236}">
                  <a16:creationId xmlns:a16="http://schemas.microsoft.com/office/drawing/2014/main" id="{6E6C905D-7E5C-4975-BD40-3914DBB71DCB}"/>
                </a:ext>
              </a:extLst>
            </p:cNvPr>
            <p:cNvSpPr txBox="1">
              <a:spLocks noChangeArrowheads="1"/>
            </p:cNvSpPr>
            <p:nvPr/>
          </p:nvSpPr>
          <p:spPr bwMode="auto">
            <a:xfrm>
              <a:off x="690860" y="2458889"/>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18" name="Text Box 98">
              <a:extLst>
                <a:ext uri="{FF2B5EF4-FFF2-40B4-BE49-F238E27FC236}">
                  <a16:creationId xmlns:a16="http://schemas.microsoft.com/office/drawing/2014/main" id="{48C7782B-8850-44DD-81A8-572BF6D15CAE}"/>
                </a:ext>
              </a:extLst>
            </p:cNvPr>
            <p:cNvSpPr txBox="1">
              <a:spLocks noChangeArrowheads="1"/>
            </p:cNvSpPr>
            <p:nvPr/>
          </p:nvSpPr>
          <p:spPr bwMode="auto">
            <a:xfrm>
              <a:off x="690860" y="326375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19" name="Text Box 99">
              <a:extLst>
                <a:ext uri="{FF2B5EF4-FFF2-40B4-BE49-F238E27FC236}">
                  <a16:creationId xmlns:a16="http://schemas.microsoft.com/office/drawing/2014/main" id="{ED69427E-E4DA-453D-9ECC-9321A3AA44CC}"/>
                </a:ext>
              </a:extLst>
            </p:cNvPr>
            <p:cNvSpPr txBox="1">
              <a:spLocks noChangeArrowheads="1"/>
            </p:cNvSpPr>
            <p:nvPr/>
          </p:nvSpPr>
          <p:spPr bwMode="auto">
            <a:xfrm>
              <a:off x="690860" y="40702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0" name="Text Box 100">
              <a:extLst>
                <a:ext uri="{FF2B5EF4-FFF2-40B4-BE49-F238E27FC236}">
                  <a16:creationId xmlns:a16="http://schemas.microsoft.com/office/drawing/2014/main" id="{EB48F56E-B1FB-417D-A66E-C434F9E5C85D}"/>
                </a:ext>
              </a:extLst>
            </p:cNvPr>
            <p:cNvSpPr txBox="1">
              <a:spLocks noChangeArrowheads="1"/>
            </p:cNvSpPr>
            <p:nvPr/>
          </p:nvSpPr>
          <p:spPr bwMode="auto">
            <a:xfrm>
              <a:off x="690860" y="487506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1" name="Line 101">
              <a:extLst>
                <a:ext uri="{FF2B5EF4-FFF2-40B4-BE49-F238E27FC236}">
                  <a16:creationId xmlns:a16="http://schemas.microsoft.com/office/drawing/2014/main" id="{15CC0A53-E1DB-46FD-9B88-FA5981ABFE9C}"/>
                </a:ext>
              </a:extLst>
            </p:cNvPr>
            <p:cNvSpPr>
              <a:spLocks noChangeShapeType="1"/>
            </p:cNvSpPr>
            <p:nvPr/>
          </p:nvSpPr>
          <p:spPr bwMode="auto">
            <a:xfrm>
              <a:off x="5470823" y="4106714"/>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Text Box 102">
              <a:extLst>
                <a:ext uri="{FF2B5EF4-FFF2-40B4-BE49-F238E27FC236}">
                  <a16:creationId xmlns:a16="http://schemas.microsoft.com/office/drawing/2014/main" id="{994A9C38-1FCB-4992-B1B2-D9D5A9AAEB04}"/>
                </a:ext>
              </a:extLst>
            </p:cNvPr>
            <p:cNvSpPr txBox="1">
              <a:spLocks noChangeArrowheads="1"/>
            </p:cNvSpPr>
            <p:nvPr/>
          </p:nvSpPr>
          <p:spPr bwMode="auto">
            <a:xfrm>
              <a:off x="3257848" y="2479526"/>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3" name="Text Box 105">
              <a:extLst>
                <a:ext uri="{FF2B5EF4-FFF2-40B4-BE49-F238E27FC236}">
                  <a16:creationId xmlns:a16="http://schemas.microsoft.com/office/drawing/2014/main" id="{CD681A0C-CAD0-47A3-AC57-90E48952E016}"/>
                </a:ext>
              </a:extLst>
            </p:cNvPr>
            <p:cNvSpPr txBox="1">
              <a:spLocks noChangeArrowheads="1"/>
            </p:cNvSpPr>
            <p:nvPr/>
          </p:nvSpPr>
          <p:spPr bwMode="auto">
            <a:xfrm>
              <a:off x="1413173" y="328756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4" name="Text Box 106">
              <a:extLst>
                <a:ext uri="{FF2B5EF4-FFF2-40B4-BE49-F238E27FC236}">
                  <a16:creationId xmlns:a16="http://schemas.microsoft.com/office/drawing/2014/main" id="{50AFC501-8A56-434A-9FBF-96E02775CD48}"/>
                </a:ext>
              </a:extLst>
            </p:cNvPr>
            <p:cNvSpPr txBox="1">
              <a:spLocks noChangeArrowheads="1"/>
            </p:cNvSpPr>
            <p:nvPr/>
          </p:nvSpPr>
          <p:spPr bwMode="auto">
            <a:xfrm>
              <a:off x="2640310" y="408290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5" name="Text Box 107">
              <a:extLst>
                <a:ext uri="{FF2B5EF4-FFF2-40B4-BE49-F238E27FC236}">
                  <a16:creationId xmlns:a16="http://schemas.microsoft.com/office/drawing/2014/main" id="{768E5175-226C-4FCC-BFFF-5BC6A012EB52}"/>
                </a:ext>
              </a:extLst>
            </p:cNvPr>
            <p:cNvSpPr txBox="1">
              <a:spLocks noChangeArrowheads="1"/>
            </p:cNvSpPr>
            <p:nvPr/>
          </p:nvSpPr>
          <p:spPr bwMode="auto">
            <a:xfrm>
              <a:off x="2643485" y="4911576"/>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6" name="Text Box 111">
              <a:extLst>
                <a:ext uri="{FF2B5EF4-FFF2-40B4-BE49-F238E27FC236}">
                  <a16:creationId xmlns:a16="http://schemas.microsoft.com/office/drawing/2014/main" id="{DC68030A-7E6E-48F0-9EA8-B951F9000432}"/>
                </a:ext>
              </a:extLst>
            </p:cNvPr>
            <p:cNvSpPr txBox="1">
              <a:spLocks noChangeArrowheads="1"/>
            </p:cNvSpPr>
            <p:nvPr/>
          </p:nvSpPr>
          <p:spPr bwMode="auto">
            <a:xfrm>
              <a:off x="4002385" y="2535089"/>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7" name="Text Box 112">
              <a:extLst>
                <a:ext uri="{FF2B5EF4-FFF2-40B4-BE49-F238E27FC236}">
                  <a16:creationId xmlns:a16="http://schemas.microsoft.com/office/drawing/2014/main" id="{F8097402-3FC5-4424-9989-F5D96739B9F6}"/>
                </a:ext>
              </a:extLst>
            </p:cNvPr>
            <p:cNvSpPr txBox="1">
              <a:spLocks noChangeArrowheads="1"/>
            </p:cNvSpPr>
            <p:nvPr/>
          </p:nvSpPr>
          <p:spPr bwMode="auto">
            <a:xfrm>
              <a:off x="4002385" y="335900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8" name="Text Box 113">
              <a:extLst>
                <a:ext uri="{FF2B5EF4-FFF2-40B4-BE49-F238E27FC236}">
                  <a16:creationId xmlns:a16="http://schemas.microsoft.com/office/drawing/2014/main" id="{9D8C0E8C-62F7-44AD-828B-94A6FBE656BB}"/>
                </a:ext>
              </a:extLst>
            </p:cNvPr>
            <p:cNvSpPr txBox="1">
              <a:spLocks noChangeArrowheads="1"/>
            </p:cNvSpPr>
            <p:nvPr/>
          </p:nvSpPr>
          <p:spPr bwMode="auto">
            <a:xfrm>
              <a:off x="4002385" y="418450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9" name="Text Box 114">
              <a:extLst>
                <a:ext uri="{FF2B5EF4-FFF2-40B4-BE49-F238E27FC236}">
                  <a16:creationId xmlns:a16="http://schemas.microsoft.com/office/drawing/2014/main" id="{D85C81F9-264F-424E-A45B-DDAFD96D4707}"/>
                </a:ext>
              </a:extLst>
            </p:cNvPr>
            <p:cNvSpPr txBox="1">
              <a:spLocks noChangeArrowheads="1"/>
            </p:cNvSpPr>
            <p:nvPr/>
          </p:nvSpPr>
          <p:spPr bwMode="auto">
            <a:xfrm>
              <a:off x="4002385" y="5008414"/>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0" name="Text Box 115">
              <a:extLst>
                <a:ext uri="{FF2B5EF4-FFF2-40B4-BE49-F238E27FC236}">
                  <a16:creationId xmlns:a16="http://schemas.microsoft.com/office/drawing/2014/main" id="{AE7CA4F0-DAA5-428D-89A2-C943E5F5998B}"/>
                </a:ext>
              </a:extLst>
            </p:cNvPr>
            <p:cNvSpPr txBox="1">
              <a:spLocks noChangeArrowheads="1"/>
            </p:cNvSpPr>
            <p:nvPr/>
          </p:nvSpPr>
          <p:spPr bwMode="auto">
            <a:xfrm>
              <a:off x="8361660" y="3684439"/>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1" name="Line 116">
              <a:extLst>
                <a:ext uri="{FF2B5EF4-FFF2-40B4-BE49-F238E27FC236}">
                  <a16:creationId xmlns:a16="http://schemas.microsoft.com/office/drawing/2014/main" id="{34C47700-8885-4C82-95BB-70CF88019C0A}"/>
                </a:ext>
              </a:extLst>
            </p:cNvPr>
            <p:cNvSpPr>
              <a:spLocks noChangeShapeType="1"/>
            </p:cNvSpPr>
            <p:nvPr/>
          </p:nvSpPr>
          <p:spPr bwMode="auto">
            <a:xfrm>
              <a:off x="1856085"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 name="Line 117">
              <a:extLst>
                <a:ext uri="{FF2B5EF4-FFF2-40B4-BE49-F238E27FC236}">
                  <a16:creationId xmlns:a16="http://schemas.microsoft.com/office/drawing/2014/main" id="{A4D73356-DC6E-4577-A1AC-5A5A41A70B31}"/>
                </a:ext>
              </a:extLst>
            </p:cNvPr>
            <p:cNvSpPr>
              <a:spLocks noChangeShapeType="1"/>
            </p:cNvSpPr>
            <p:nvPr/>
          </p:nvSpPr>
          <p:spPr bwMode="auto">
            <a:xfrm>
              <a:off x="2489498" y="4408339"/>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3" name="Line 118">
              <a:extLst>
                <a:ext uri="{FF2B5EF4-FFF2-40B4-BE49-F238E27FC236}">
                  <a16:creationId xmlns:a16="http://schemas.microsoft.com/office/drawing/2014/main" id="{B1658E8C-DD8D-4C0B-B235-1B55D88F39B3}"/>
                </a:ext>
              </a:extLst>
            </p:cNvPr>
            <p:cNvSpPr>
              <a:spLocks noChangeShapeType="1"/>
            </p:cNvSpPr>
            <p:nvPr/>
          </p:nvSpPr>
          <p:spPr bwMode="auto">
            <a:xfrm>
              <a:off x="3121323"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 name="Line 119">
              <a:extLst>
                <a:ext uri="{FF2B5EF4-FFF2-40B4-BE49-F238E27FC236}">
                  <a16:creationId xmlns:a16="http://schemas.microsoft.com/office/drawing/2014/main" id="{35529553-3A77-4DDA-850D-36FA0633988C}"/>
                </a:ext>
              </a:extLst>
            </p:cNvPr>
            <p:cNvSpPr>
              <a:spLocks noChangeShapeType="1"/>
            </p:cNvSpPr>
            <p:nvPr/>
          </p:nvSpPr>
          <p:spPr bwMode="auto">
            <a:xfrm>
              <a:off x="1856085"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5" name="Line 120">
              <a:extLst>
                <a:ext uri="{FF2B5EF4-FFF2-40B4-BE49-F238E27FC236}">
                  <a16:creationId xmlns:a16="http://schemas.microsoft.com/office/drawing/2014/main" id="{7DDB67FD-FF8E-4F9E-9671-06610FDCF6C8}"/>
                </a:ext>
              </a:extLst>
            </p:cNvPr>
            <p:cNvSpPr>
              <a:spLocks noChangeShapeType="1"/>
            </p:cNvSpPr>
            <p:nvPr/>
          </p:nvSpPr>
          <p:spPr bwMode="auto">
            <a:xfrm>
              <a:off x="3754735" y="4408339"/>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 name="Line 121">
              <a:extLst>
                <a:ext uri="{FF2B5EF4-FFF2-40B4-BE49-F238E27FC236}">
                  <a16:creationId xmlns:a16="http://schemas.microsoft.com/office/drawing/2014/main" id="{735CF8AA-2CBA-40B5-815E-CF482ADC03F1}"/>
                </a:ext>
              </a:extLst>
            </p:cNvPr>
            <p:cNvSpPr>
              <a:spLocks noChangeShapeType="1"/>
            </p:cNvSpPr>
            <p:nvPr/>
          </p:nvSpPr>
          <p:spPr bwMode="auto">
            <a:xfrm>
              <a:off x="3754735"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7" name="Line 122">
              <a:extLst>
                <a:ext uri="{FF2B5EF4-FFF2-40B4-BE49-F238E27FC236}">
                  <a16:creationId xmlns:a16="http://schemas.microsoft.com/office/drawing/2014/main" id="{5625341A-4EEF-4DE7-B23D-CE7BB2849832}"/>
                </a:ext>
              </a:extLst>
            </p:cNvPr>
            <p:cNvSpPr>
              <a:spLocks noChangeShapeType="1"/>
            </p:cNvSpPr>
            <p:nvPr/>
          </p:nvSpPr>
          <p:spPr bwMode="auto">
            <a:xfrm>
              <a:off x="5651798"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8" name="Line 123">
              <a:extLst>
                <a:ext uri="{FF2B5EF4-FFF2-40B4-BE49-F238E27FC236}">
                  <a16:creationId xmlns:a16="http://schemas.microsoft.com/office/drawing/2014/main" id="{F3AD9C8D-49AD-45DD-AD56-3229A802D583}"/>
                </a:ext>
              </a:extLst>
            </p:cNvPr>
            <p:cNvSpPr>
              <a:spLocks noChangeShapeType="1"/>
            </p:cNvSpPr>
            <p:nvPr/>
          </p:nvSpPr>
          <p:spPr bwMode="auto">
            <a:xfrm>
              <a:off x="6374110"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9" name="Line 124">
              <a:extLst>
                <a:ext uri="{FF2B5EF4-FFF2-40B4-BE49-F238E27FC236}">
                  <a16:creationId xmlns:a16="http://schemas.microsoft.com/office/drawing/2014/main" id="{C9CD9C35-13B3-4BD4-AAA4-4A6B04B324CC}"/>
                </a:ext>
              </a:extLst>
            </p:cNvPr>
            <p:cNvSpPr>
              <a:spLocks noChangeShapeType="1"/>
            </p:cNvSpPr>
            <p:nvPr/>
          </p:nvSpPr>
          <p:spPr bwMode="auto">
            <a:xfrm>
              <a:off x="7096423"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0" name="Line 125">
              <a:extLst>
                <a:ext uri="{FF2B5EF4-FFF2-40B4-BE49-F238E27FC236}">
                  <a16:creationId xmlns:a16="http://schemas.microsoft.com/office/drawing/2014/main" id="{304AE2EA-CE5A-48B0-85D9-FA4FED7B40BD}"/>
                </a:ext>
              </a:extLst>
            </p:cNvPr>
            <p:cNvSpPr>
              <a:spLocks noChangeShapeType="1"/>
            </p:cNvSpPr>
            <p:nvPr/>
          </p:nvSpPr>
          <p:spPr bwMode="auto">
            <a:xfrm>
              <a:off x="5651798" y="4308326"/>
              <a:ext cx="7223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Line 126">
              <a:extLst>
                <a:ext uri="{FF2B5EF4-FFF2-40B4-BE49-F238E27FC236}">
                  <a16:creationId xmlns:a16="http://schemas.microsoft.com/office/drawing/2014/main" id="{CFBBD979-134D-4BA7-A5CA-E0EC3FF25987}"/>
                </a:ext>
              </a:extLst>
            </p:cNvPr>
            <p:cNvSpPr>
              <a:spLocks noChangeShapeType="1"/>
            </p:cNvSpPr>
            <p:nvPr/>
          </p:nvSpPr>
          <p:spPr bwMode="auto">
            <a:xfrm>
              <a:off x="6374110" y="4308326"/>
              <a:ext cx="722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Line 127">
              <a:extLst>
                <a:ext uri="{FF2B5EF4-FFF2-40B4-BE49-F238E27FC236}">
                  <a16:creationId xmlns:a16="http://schemas.microsoft.com/office/drawing/2014/main" id="{06AA141C-0152-4E77-BC6F-FFD26B107C48}"/>
                </a:ext>
              </a:extLst>
            </p:cNvPr>
            <p:cNvSpPr>
              <a:spLocks noChangeShapeType="1"/>
            </p:cNvSpPr>
            <p:nvPr/>
          </p:nvSpPr>
          <p:spPr bwMode="auto">
            <a:xfrm>
              <a:off x="7096423" y="4308326"/>
              <a:ext cx="7239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Text Box 128">
              <a:extLst>
                <a:ext uri="{FF2B5EF4-FFF2-40B4-BE49-F238E27FC236}">
                  <a16:creationId xmlns:a16="http://schemas.microsoft.com/office/drawing/2014/main" id="{44BA7203-5A3F-4E02-A61E-9F10AE8E71A7}"/>
                </a:ext>
              </a:extLst>
            </p:cNvPr>
            <p:cNvSpPr txBox="1">
              <a:spLocks noChangeArrowheads="1"/>
            </p:cNvSpPr>
            <p:nvPr/>
          </p:nvSpPr>
          <p:spPr bwMode="auto">
            <a:xfrm>
              <a:off x="6012160" y="5013176"/>
              <a:ext cx="1763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dirty="0">
                  <a:solidFill>
                    <a:srgbClr val="333399"/>
                  </a:solidFill>
                  <a:ea typeface="黑体" pitchFamily="49" charset="-122"/>
                </a:rPr>
                <a:t>3 </a:t>
              </a:r>
              <a:r>
                <a:rPr kumimoji="1" lang="zh-CN" altLang="en-US" sz="2000" dirty="0">
                  <a:solidFill>
                    <a:srgbClr val="333399"/>
                  </a:solidFill>
                  <a:ea typeface="黑体" pitchFamily="49" charset="-122"/>
                </a:rPr>
                <a:t>个 </a:t>
              </a:r>
              <a:r>
                <a:rPr kumimoji="1" lang="en-US" altLang="zh-CN" sz="2000" dirty="0">
                  <a:solidFill>
                    <a:srgbClr val="333399"/>
                  </a:solidFill>
                  <a:ea typeface="黑体" pitchFamily="49" charset="-122"/>
                </a:rPr>
                <a:t>STDM </a:t>
              </a:r>
              <a:r>
                <a:rPr kumimoji="1" lang="zh-CN" altLang="en-US" sz="2000" dirty="0">
                  <a:solidFill>
                    <a:srgbClr val="333399"/>
                  </a:solidFill>
                  <a:ea typeface="黑体" pitchFamily="49" charset="-122"/>
                </a:rPr>
                <a:t>帧</a:t>
              </a:r>
            </a:p>
          </p:txBody>
        </p:sp>
        <p:sp>
          <p:nvSpPr>
            <p:cNvPr id="44" name="Text Box 129">
              <a:extLst>
                <a:ext uri="{FF2B5EF4-FFF2-40B4-BE49-F238E27FC236}">
                  <a16:creationId xmlns:a16="http://schemas.microsoft.com/office/drawing/2014/main" id="{610C8107-4D6A-484F-B227-8A2F77F69AB9}"/>
                </a:ext>
              </a:extLst>
            </p:cNvPr>
            <p:cNvSpPr txBox="1">
              <a:spLocks noChangeArrowheads="1"/>
            </p:cNvSpPr>
            <p:nvPr/>
          </p:nvSpPr>
          <p:spPr bwMode="auto">
            <a:xfrm>
              <a:off x="5761335" y="42162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45" name="Line 130">
              <a:extLst>
                <a:ext uri="{FF2B5EF4-FFF2-40B4-BE49-F238E27FC236}">
                  <a16:creationId xmlns:a16="http://schemas.microsoft.com/office/drawing/2014/main" id="{17D395C5-231A-485F-B9A2-FCA8C2C7DCFD}"/>
                </a:ext>
              </a:extLst>
            </p:cNvPr>
            <p:cNvSpPr>
              <a:spLocks noChangeShapeType="1"/>
            </p:cNvSpPr>
            <p:nvPr/>
          </p:nvSpPr>
          <p:spPr bwMode="auto">
            <a:xfrm>
              <a:off x="4219873" y="2895451"/>
              <a:ext cx="1160462" cy="8080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131">
              <a:extLst>
                <a:ext uri="{FF2B5EF4-FFF2-40B4-BE49-F238E27FC236}">
                  <a16:creationId xmlns:a16="http://schemas.microsoft.com/office/drawing/2014/main" id="{FED49E12-380D-455F-8DB3-F6E3C8C4BF30}"/>
                </a:ext>
              </a:extLst>
            </p:cNvPr>
            <p:cNvSpPr>
              <a:spLocks noChangeShapeType="1"/>
            </p:cNvSpPr>
            <p:nvPr/>
          </p:nvSpPr>
          <p:spPr bwMode="auto">
            <a:xfrm>
              <a:off x="4291310" y="3687614"/>
              <a:ext cx="998538" cy="21748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Line 132">
              <a:extLst>
                <a:ext uri="{FF2B5EF4-FFF2-40B4-BE49-F238E27FC236}">
                  <a16:creationId xmlns:a16="http://schemas.microsoft.com/office/drawing/2014/main" id="{31C1BC17-7B60-4206-83A6-39E725F2865B}"/>
                </a:ext>
              </a:extLst>
            </p:cNvPr>
            <p:cNvSpPr>
              <a:spLocks noChangeShapeType="1"/>
            </p:cNvSpPr>
            <p:nvPr/>
          </p:nvSpPr>
          <p:spPr bwMode="auto">
            <a:xfrm flipV="1">
              <a:off x="4291310" y="4106714"/>
              <a:ext cx="998538" cy="37306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8" name="Line 133">
              <a:extLst>
                <a:ext uri="{FF2B5EF4-FFF2-40B4-BE49-F238E27FC236}">
                  <a16:creationId xmlns:a16="http://schemas.microsoft.com/office/drawing/2014/main" id="{7C4B6DCC-C9AC-47D3-97F5-CAF6E7AD29AC}"/>
                </a:ext>
              </a:extLst>
            </p:cNvPr>
            <p:cNvSpPr>
              <a:spLocks noChangeShapeType="1"/>
            </p:cNvSpPr>
            <p:nvPr/>
          </p:nvSpPr>
          <p:spPr bwMode="auto">
            <a:xfrm flipV="1">
              <a:off x="4219873" y="4308326"/>
              <a:ext cx="1160462" cy="9636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9" name="Text Box 134">
              <a:extLst>
                <a:ext uri="{FF2B5EF4-FFF2-40B4-BE49-F238E27FC236}">
                  <a16:creationId xmlns:a16="http://schemas.microsoft.com/office/drawing/2014/main" id="{322B82D4-344F-4DAC-858C-7399BDF30F15}"/>
                </a:ext>
              </a:extLst>
            </p:cNvPr>
            <p:cNvSpPr txBox="1">
              <a:spLocks noChangeArrowheads="1"/>
            </p:cNvSpPr>
            <p:nvPr/>
          </p:nvSpPr>
          <p:spPr bwMode="auto">
            <a:xfrm>
              <a:off x="4291310" y="462423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④</a:t>
              </a:r>
            </a:p>
          </p:txBody>
        </p:sp>
        <p:sp>
          <p:nvSpPr>
            <p:cNvPr id="50" name="Text Box 135">
              <a:extLst>
                <a:ext uri="{FF2B5EF4-FFF2-40B4-BE49-F238E27FC236}">
                  <a16:creationId xmlns:a16="http://schemas.microsoft.com/office/drawing/2014/main" id="{6317FC64-FB33-4F02-92DD-400D98B3A505}"/>
                </a:ext>
              </a:extLst>
            </p:cNvPr>
            <p:cNvSpPr txBox="1">
              <a:spLocks noChangeArrowheads="1"/>
            </p:cNvSpPr>
            <p:nvPr/>
          </p:nvSpPr>
          <p:spPr bwMode="auto">
            <a:xfrm>
              <a:off x="4219873" y="39749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③</a:t>
              </a:r>
            </a:p>
          </p:txBody>
        </p:sp>
        <p:sp>
          <p:nvSpPr>
            <p:cNvPr id="51" name="Text Box 136">
              <a:extLst>
                <a:ext uri="{FF2B5EF4-FFF2-40B4-BE49-F238E27FC236}">
                  <a16:creationId xmlns:a16="http://schemas.microsoft.com/office/drawing/2014/main" id="{5C6BCBE8-824A-4AED-86A7-8C9F8C664200}"/>
                </a:ext>
              </a:extLst>
            </p:cNvPr>
            <p:cNvSpPr txBox="1">
              <a:spLocks noChangeArrowheads="1"/>
            </p:cNvSpPr>
            <p:nvPr/>
          </p:nvSpPr>
          <p:spPr bwMode="auto">
            <a:xfrm>
              <a:off x="4219873" y="33272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②</a:t>
              </a:r>
            </a:p>
          </p:txBody>
        </p:sp>
        <p:sp>
          <p:nvSpPr>
            <p:cNvPr id="52" name="Text Box 137">
              <a:extLst>
                <a:ext uri="{FF2B5EF4-FFF2-40B4-BE49-F238E27FC236}">
                  <a16:creationId xmlns:a16="http://schemas.microsoft.com/office/drawing/2014/main" id="{233CF67E-B101-4956-A727-E502DC464313}"/>
                </a:ext>
              </a:extLst>
            </p:cNvPr>
            <p:cNvSpPr txBox="1">
              <a:spLocks noChangeArrowheads="1"/>
            </p:cNvSpPr>
            <p:nvPr/>
          </p:nvSpPr>
          <p:spPr bwMode="auto">
            <a:xfrm>
              <a:off x="4362748" y="26795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①</a:t>
              </a:r>
            </a:p>
          </p:txBody>
        </p:sp>
        <p:sp>
          <p:nvSpPr>
            <p:cNvPr id="53" name="Freeform 138">
              <a:extLst>
                <a:ext uri="{FF2B5EF4-FFF2-40B4-BE49-F238E27FC236}">
                  <a16:creationId xmlns:a16="http://schemas.microsoft.com/office/drawing/2014/main" id="{6B9113AA-D418-4203-8566-4D51CF52334A}"/>
                </a:ext>
              </a:extLst>
            </p:cNvPr>
            <p:cNvSpPr>
              <a:spLocks/>
            </p:cNvSpPr>
            <p:nvPr/>
          </p:nvSpPr>
          <p:spPr bwMode="auto">
            <a:xfrm>
              <a:off x="1224260" y="2495401"/>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4" name="Line 139">
              <a:extLst>
                <a:ext uri="{FF2B5EF4-FFF2-40B4-BE49-F238E27FC236}">
                  <a16:creationId xmlns:a16="http://schemas.microsoft.com/office/drawing/2014/main" id="{D73C9EA3-403B-4A39-812F-0E545CA9F88F}"/>
                </a:ext>
              </a:extLst>
            </p:cNvPr>
            <p:cNvSpPr>
              <a:spLocks noChangeShapeType="1"/>
            </p:cNvSpPr>
            <p:nvPr/>
          </p:nvSpPr>
          <p:spPr bwMode="auto">
            <a:xfrm>
              <a:off x="3754735"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Line 140">
              <a:extLst>
                <a:ext uri="{FF2B5EF4-FFF2-40B4-BE49-F238E27FC236}">
                  <a16:creationId xmlns:a16="http://schemas.microsoft.com/office/drawing/2014/main" id="{C690A2E0-2B52-4C78-9F17-178AAEEF1D90}"/>
                </a:ext>
              </a:extLst>
            </p:cNvPr>
            <p:cNvSpPr>
              <a:spLocks noChangeShapeType="1"/>
            </p:cNvSpPr>
            <p:nvPr/>
          </p:nvSpPr>
          <p:spPr bwMode="auto">
            <a:xfrm>
              <a:off x="1314748"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 name="Text Box 141">
              <a:extLst>
                <a:ext uri="{FF2B5EF4-FFF2-40B4-BE49-F238E27FC236}">
                  <a16:creationId xmlns:a16="http://schemas.microsoft.com/office/drawing/2014/main" id="{4A922A97-00E5-4E6D-A907-FBE66DC84092}"/>
                </a:ext>
              </a:extLst>
            </p:cNvPr>
            <p:cNvSpPr txBox="1">
              <a:spLocks noChangeArrowheads="1"/>
            </p:cNvSpPr>
            <p:nvPr/>
          </p:nvSpPr>
          <p:spPr bwMode="auto">
            <a:xfrm>
              <a:off x="1383010" y="2463651"/>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57" name="Text Box 142">
              <a:extLst>
                <a:ext uri="{FF2B5EF4-FFF2-40B4-BE49-F238E27FC236}">
                  <a16:creationId xmlns:a16="http://schemas.microsoft.com/office/drawing/2014/main" id="{BC53C1F3-4326-4884-95EF-5902E2F6BD1E}"/>
                </a:ext>
              </a:extLst>
            </p:cNvPr>
            <p:cNvSpPr txBox="1">
              <a:spLocks noChangeArrowheads="1"/>
            </p:cNvSpPr>
            <p:nvPr/>
          </p:nvSpPr>
          <p:spPr bwMode="auto">
            <a:xfrm>
              <a:off x="2003723" y="407020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58" name="Text Box 143">
              <a:extLst>
                <a:ext uri="{FF2B5EF4-FFF2-40B4-BE49-F238E27FC236}">
                  <a16:creationId xmlns:a16="http://schemas.microsoft.com/office/drawing/2014/main" id="{A69CC698-EDB2-497C-B9A8-C85C954928CC}"/>
                </a:ext>
              </a:extLst>
            </p:cNvPr>
            <p:cNvSpPr txBox="1">
              <a:spLocks noChangeArrowheads="1"/>
            </p:cNvSpPr>
            <p:nvPr/>
          </p:nvSpPr>
          <p:spPr bwMode="auto">
            <a:xfrm>
              <a:off x="2033885" y="3290739"/>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59" name="Line 144">
              <a:extLst>
                <a:ext uri="{FF2B5EF4-FFF2-40B4-BE49-F238E27FC236}">
                  <a16:creationId xmlns:a16="http://schemas.microsoft.com/office/drawing/2014/main" id="{439D7806-C8D0-4335-9ADE-85746CBB50CD}"/>
                </a:ext>
              </a:extLst>
            </p:cNvPr>
            <p:cNvSpPr>
              <a:spLocks noChangeShapeType="1"/>
            </p:cNvSpPr>
            <p:nvPr/>
          </p:nvSpPr>
          <p:spPr bwMode="auto">
            <a:xfrm>
              <a:off x="6464598"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0" name="Line 145">
              <a:extLst>
                <a:ext uri="{FF2B5EF4-FFF2-40B4-BE49-F238E27FC236}">
                  <a16:creationId xmlns:a16="http://schemas.microsoft.com/office/drawing/2014/main" id="{B5F88E07-DB1C-4C20-B3E3-4AEAFF23D14E}"/>
                </a:ext>
              </a:extLst>
            </p:cNvPr>
            <p:cNvSpPr>
              <a:spLocks noChangeShapeType="1"/>
            </p:cNvSpPr>
            <p:nvPr/>
          </p:nvSpPr>
          <p:spPr bwMode="auto">
            <a:xfrm>
              <a:off x="6736060"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1" name="Line 146">
              <a:extLst>
                <a:ext uri="{FF2B5EF4-FFF2-40B4-BE49-F238E27FC236}">
                  <a16:creationId xmlns:a16="http://schemas.microsoft.com/office/drawing/2014/main" id="{17FA2A8F-EB65-4C73-BDAE-D54C62A30974}"/>
                </a:ext>
              </a:extLst>
            </p:cNvPr>
            <p:cNvSpPr>
              <a:spLocks noChangeShapeType="1"/>
            </p:cNvSpPr>
            <p:nvPr/>
          </p:nvSpPr>
          <p:spPr bwMode="auto">
            <a:xfrm>
              <a:off x="7820323"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2" name="Line 147">
              <a:extLst>
                <a:ext uri="{FF2B5EF4-FFF2-40B4-BE49-F238E27FC236}">
                  <a16:creationId xmlns:a16="http://schemas.microsoft.com/office/drawing/2014/main" id="{64C0976A-DBDE-46AC-AB2A-78BA4FA6BE8E}"/>
                </a:ext>
              </a:extLst>
            </p:cNvPr>
            <p:cNvSpPr>
              <a:spLocks noChangeShapeType="1"/>
            </p:cNvSpPr>
            <p:nvPr/>
          </p:nvSpPr>
          <p:spPr bwMode="auto">
            <a:xfrm>
              <a:off x="7820323"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3" name="Text Box 103">
              <a:extLst>
                <a:ext uri="{FF2B5EF4-FFF2-40B4-BE49-F238E27FC236}">
                  <a16:creationId xmlns:a16="http://schemas.microsoft.com/office/drawing/2014/main" id="{2D64BACF-A826-4BE1-9744-3DD439D0F8C1}"/>
                </a:ext>
              </a:extLst>
            </p:cNvPr>
            <p:cNvSpPr txBox="1">
              <a:spLocks noChangeArrowheads="1"/>
            </p:cNvSpPr>
            <p:nvPr/>
          </p:nvSpPr>
          <p:spPr bwMode="auto">
            <a:xfrm>
              <a:off x="7886998"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4" name="Text Box 104">
              <a:extLst>
                <a:ext uri="{FF2B5EF4-FFF2-40B4-BE49-F238E27FC236}">
                  <a16:creationId xmlns:a16="http://schemas.microsoft.com/office/drawing/2014/main" id="{2F5F2035-F3B4-4303-9A55-FFF173358B26}"/>
                </a:ext>
              </a:extLst>
            </p:cNvPr>
            <p:cNvSpPr txBox="1">
              <a:spLocks noChangeArrowheads="1"/>
            </p:cNvSpPr>
            <p:nvPr/>
          </p:nvSpPr>
          <p:spPr bwMode="auto">
            <a:xfrm>
              <a:off x="6080423"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65" name="Text Box 108">
              <a:extLst>
                <a:ext uri="{FF2B5EF4-FFF2-40B4-BE49-F238E27FC236}">
                  <a16:creationId xmlns:a16="http://schemas.microsoft.com/office/drawing/2014/main" id="{A368FDAD-FA2C-4D94-9C2C-95C0617BE79A}"/>
                </a:ext>
              </a:extLst>
            </p:cNvPr>
            <p:cNvSpPr txBox="1">
              <a:spLocks noChangeArrowheads="1"/>
            </p:cNvSpPr>
            <p:nvPr/>
          </p:nvSpPr>
          <p:spPr bwMode="auto">
            <a:xfrm>
              <a:off x="6420148"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66" name="Text Box 109">
              <a:extLst>
                <a:ext uri="{FF2B5EF4-FFF2-40B4-BE49-F238E27FC236}">
                  <a16:creationId xmlns:a16="http://schemas.microsoft.com/office/drawing/2014/main" id="{FFC8130B-336B-42ED-8482-5D6C49EA03E2}"/>
                </a:ext>
              </a:extLst>
            </p:cNvPr>
            <p:cNvSpPr txBox="1">
              <a:spLocks noChangeArrowheads="1"/>
            </p:cNvSpPr>
            <p:nvPr/>
          </p:nvSpPr>
          <p:spPr bwMode="auto">
            <a:xfrm>
              <a:off x="6780510" y="368761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7" name="Text Box 110">
              <a:extLst>
                <a:ext uri="{FF2B5EF4-FFF2-40B4-BE49-F238E27FC236}">
                  <a16:creationId xmlns:a16="http://schemas.microsoft.com/office/drawing/2014/main" id="{B577AA21-95A5-4C67-962B-FD2907AC651E}"/>
                </a:ext>
              </a:extLst>
            </p:cNvPr>
            <p:cNvSpPr txBox="1">
              <a:spLocks noChangeArrowheads="1"/>
            </p:cNvSpPr>
            <p:nvPr/>
          </p:nvSpPr>
          <p:spPr bwMode="auto">
            <a:xfrm>
              <a:off x="5712123"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8" name="Text Box 148">
              <a:extLst>
                <a:ext uri="{FF2B5EF4-FFF2-40B4-BE49-F238E27FC236}">
                  <a16:creationId xmlns:a16="http://schemas.microsoft.com/office/drawing/2014/main" id="{570B28BA-8047-4B64-B76C-F4CCBC375194}"/>
                </a:ext>
              </a:extLst>
            </p:cNvPr>
            <p:cNvSpPr txBox="1">
              <a:spLocks noChangeArrowheads="1"/>
            </p:cNvSpPr>
            <p:nvPr/>
          </p:nvSpPr>
          <p:spPr bwMode="auto">
            <a:xfrm>
              <a:off x="7153573" y="368761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9" name="Text Box 149">
              <a:extLst>
                <a:ext uri="{FF2B5EF4-FFF2-40B4-BE49-F238E27FC236}">
                  <a16:creationId xmlns:a16="http://schemas.microsoft.com/office/drawing/2014/main" id="{2A453D67-0D0A-4D19-AD93-CDAF7C365C8E}"/>
                </a:ext>
              </a:extLst>
            </p:cNvPr>
            <p:cNvSpPr txBox="1">
              <a:spLocks noChangeArrowheads="1"/>
            </p:cNvSpPr>
            <p:nvPr/>
          </p:nvSpPr>
          <p:spPr bwMode="auto">
            <a:xfrm>
              <a:off x="7504410" y="368761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70" name="Freeform 150">
              <a:extLst>
                <a:ext uri="{FF2B5EF4-FFF2-40B4-BE49-F238E27FC236}">
                  <a16:creationId xmlns:a16="http://schemas.microsoft.com/office/drawing/2014/main" id="{154AD3E0-D142-48D7-95D9-B1FB18FFFAD0}"/>
                </a:ext>
              </a:extLst>
            </p:cNvPr>
            <p:cNvSpPr>
              <a:spLocks/>
            </p:cNvSpPr>
            <p:nvPr/>
          </p:nvSpPr>
          <p:spPr bwMode="auto">
            <a:xfrm>
              <a:off x="5651798"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1" name="Freeform 151">
              <a:extLst>
                <a:ext uri="{FF2B5EF4-FFF2-40B4-BE49-F238E27FC236}">
                  <a16:creationId xmlns:a16="http://schemas.microsoft.com/office/drawing/2014/main" id="{72B470AD-64FF-4333-8E6B-438AA2C1C7A2}"/>
                </a:ext>
              </a:extLst>
            </p:cNvPr>
            <p:cNvSpPr>
              <a:spLocks/>
            </p:cNvSpPr>
            <p:nvPr/>
          </p:nvSpPr>
          <p:spPr bwMode="auto">
            <a:xfrm>
              <a:off x="601216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2" name="Freeform 152">
              <a:extLst>
                <a:ext uri="{FF2B5EF4-FFF2-40B4-BE49-F238E27FC236}">
                  <a16:creationId xmlns:a16="http://schemas.microsoft.com/office/drawing/2014/main" id="{82A61214-28EF-4D54-AF01-12A7DED03AB3}"/>
                </a:ext>
              </a:extLst>
            </p:cNvPr>
            <p:cNvSpPr>
              <a:spLocks/>
            </p:cNvSpPr>
            <p:nvPr/>
          </p:nvSpPr>
          <p:spPr bwMode="auto">
            <a:xfrm>
              <a:off x="637411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3" name="Freeform 153">
              <a:extLst>
                <a:ext uri="{FF2B5EF4-FFF2-40B4-BE49-F238E27FC236}">
                  <a16:creationId xmlns:a16="http://schemas.microsoft.com/office/drawing/2014/main" id="{D5FF40F4-81A2-477F-A3E9-F03608C4B7C8}"/>
                </a:ext>
              </a:extLst>
            </p:cNvPr>
            <p:cNvSpPr>
              <a:spLocks/>
            </p:cNvSpPr>
            <p:nvPr/>
          </p:nvSpPr>
          <p:spPr bwMode="auto">
            <a:xfrm>
              <a:off x="673606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4" name="Freeform 154">
              <a:extLst>
                <a:ext uri="{FF2B5EF4-FFF2-40B4-BE49-F238E27FC236}">
                  <a16:creationId xmlns:a16="http://schemas.microsoft.com/office/drawing/2014/main" id="{CE0D30BA-7E67-401D-9FCE-2E00C434E491}"/>
                </a:ext>
              </a:extLst>
            </p:cNvPr>
            <p:cNvSpPr>
              <a:spLocks/>
            </p:cNvSpPr>
            <p:nvPr/>
          </p:nvSpPr>
          <p:spPr bwMode="auto">
            <a:xfrm>
              <a:off x="709642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5" name="Freeform 155">
              <a:extLst>
                <a:ext uri="{FF2B5EF4-FFF2-40B4-BE49-F238E27FC236}">
                  <a16:creationId xmlns:a16="http://schemas.microsoft.com/office/drawing/2014/main" id="{4AD89D8D-5240-4F36-874A-5864A70DD59F}"/>
                </a:ext>
              </a:extLst>
            </p:cNvPr>
            <p:cNvSpPr>
              <a:spLocks/>
            </p:cNvSpPr>
            <p:nvPr/>
          </p:nvSpPr>
          <p:spPr bwMode="auto">
            <a:xfrm>
              <a:off x="745837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6" name="Freeform 156">
              <a:extLst>
                <a:ext uri="{FF2B5EF4-FFF2-40B4-BE49-F238E27FC236}">
                  <a16:creationId xmlns:a16="http://schemas.microsoft.com/office/drawing/2014/main" id="{04167F39-D38D-4FF7-B844-C9831116F70E}"/>
                </a:ext>
              </a:extLst>
            </p:cNvPr>
            <p:cNvSpPr>
              <a:spLocks/>
            </p:cNvSpPr>
            <p:nvPr/>
          </p:nvSpPr>
          <p:spPr bwMode="auto">
            <a:xfrm>
              <a:off x="782032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Text Box 157">
              <a:extLst>
                <a:ext uri="{FF2B5EF4-FFF2-40B4-BE49-F238E27FC236}">
                  <a16:creationId xmlns:a16="http://schemas.microsoft.com/office/drawing/2014/main" id="{2E9145DE-A1D7-4850-AD9C-B65B65C316C9}"/>
                </a:ext>
              </a:extLst>
            </p:cNvPr>
            <p:cNvSpPr txBox="1">
              <a:spLocks noChangeArrowheads="1"/>
            </p:cNvSpPr>
            <p:nvPr/>
          </p:nvSpPr>
          <p:spPr bwMode="auto">
            <a:xfrm>
              <a:off x="6464598" y="42035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#2</a:t>
              </a:r>
            </a:p>
          </p:txBody>
        </p:sp>
        <p:sp>
          <p:nvSpPr>
            <p:cNvPr id="78" name="Text Box 158">
              <a:extLst>
                <a:ext uri="{FF2B5EF4-FFF2-40B4-BE49-F238E27FC236}">
                  <a16:creationId xmlns:a16="http://schemas.microsoft.com/office/drawing/2014/main" id="{595B6B8F-4F68-433A-B8D3-0A4EA1701933}"/>
                </a:ext>
              </a:extLst>
            </p:cNvPr>
            <p:cNvSpPr txBox="1">
              <a:spLocks noChangeArrowheads="1"/>
            </p:cNvSpPr>
            <p:nvPr/>
          </p:nvSpPr>
          <p:spPr bwMode="auto">
            <a:xfrm>
              <a:off x="7167860" y="41908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#3</a:t>
              </a:r>
            </a:p>
          </p:txBody>
        </p:sp>
        <p:sp>
          <p:nvSpPr>
            <p:cNvPr id="79" name="Text Box 159">
              <a:extLst>
                <a:ext uri="{FF2B5EF4-FFF2-40B4-BE49-F238E27FC236}">
                  <a16:creationId xmlns:a16="http://schemas.microsoft.com/office/drawing/2014/main" id="{654C6A87-97ED-4A37-BF4B-61C8CD306247}"/>
                </a:ext>
              </a:extLst>
            </p:cNvPr>
            <p:cNvSpPr txBox="1">
              <a:spLocks noChangeArrowheads="1"/>
            </p:cNvSpPr>
            <p:nvPr/>
          </p:nvSpPr>
          <p:spPr bwMode="auto">
            <a:xfrm>
              <a:off x="4205585" y="2155676"/>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统计时分复用</a:t>
              </a:r>
            </a:p>
          </p:txBody>
        </p:sp>
        <p:sp>
          <p:nvSpPr>
            <p:cNvPr id="80" name="Line 160">
              <a:extLst>
                <a:ext uri="{FF2B5EF4-FFF2-40B4-BE49-F238E27FC236}">
                  <a16:creationId xmlns:a16="http://schemas.microsoft.com/office/drawing/2014/main" id="{CC9F868D-53FC-4B05-94B2-5F110CC0BC54}"/>
                </a:ext>
              </a:extLst>
            </p:cNvPr>
            <p:cNvSpPr>
              <a:spLocks noChangeShapeType="1"/>
            </p:cNvSpPr>
            <p:nvPr/>
          </p:nvSpPr>
          <p:spPr bwMode="auto">
            <a:xfrm>
              <a:off x="6012160" y="4609951"/>
              <a:ext cx="633413"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161">
              <a:extLst>
                <a:ext uri="{FF2B5EF4-FFF2-40B4-BE49-F238E27FC236}">
                  <a16:creationId xmlns:a16="http://schemas.microsoft.com/office/drawing/2014/main" id="{A8D5C121-9432-4E62-BD41-4E0DDB7203E4}"/>
                </a:ext>
              </a:extLst>
            </p:cNvPr>
            <p:cNvSpPr>
              <a:spLocks noChangeShapeType="1"/>
            </p:cNvSpPr>
            <p:nvPr/>
          </p:nvSpPr>
          <p:spPr bwMode="auto">
            <a:xfrm>
              <a:off x="6736060" y="4609951"/>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162">
              <a:extLst>
                <a:ext uri="{FF2B5EF4-FFF2-40B4-BE49-F238E27FC236}">
                  <a16:creationId xmlns:a16="http://schemas.microsoft.com/office/drawing/2014/main" id="{509EB762-CA4C-4727-A3C8-D2DF12F85040}"/>
                </a:ext>
              </a:extLst>
            </p:cNvPr>
            <p:cNvSpPr>
              <a:spLocks noChangeShapeType="1"/>
            </p:cNvSpPr>
            <p:nvPr/>
          </p:nvSpPr>
          <p:spPr bwMode="auto">
            <a:xfrm flipH="1">
              <a:off x="6917035" y="4609951"/>
              <a:ext cx="45085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163">
              <a:extLst>
                <a:ext uri="{FF2B5EF4-FFF2-40B4-BE49-F238E27FC236}">
                  <a16:creationId xmlns:a16="http://schemas.microsoft.com/office/drawing/2014/main" id="{4FC1328B-61CB-46FB-BB01-DAFDD6B6D36F}"/>
                </a:ext>
              </a:extLst>
            </p:cNvPr>
            <p:cNvSpPr>
              <a:spLocks noChangeShapeType="1"/>
            </p:cNvSpPr>
            <p:nvPr/>
          </p:nvSpPr>
          <p:spPr bwMode="auto">
            <a:xfrm>
              <a:off x="1133773" y="2898626"/>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Line 164">
              <a:extLst>
                <a:ext uri="{FF2B5EF4-FFF2-40B4-BE49-F238E27FC236}">
                  <a16:creationId xmlns:a16="http://schemas.microsoft.com/office/drawing/2014/main" id="{892C8BB0-E976-4A8A-B7BC-DA0E635A801F}"/>
                </a:ext>
              </a:extLst>
            </p:cNvPr>
            <p:cNvSpPr>
              <a:spLocks noChangeShapeType="1"/>
            </p:cNvSpPr>
            <p:nvPr/>
          </p:nvSpPr>
          <p:spPr bwMode="auto">
            <a:xfrm>
              <a:off x="1133773" y="3703489"/>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5" name="Line 165">
              <a:extLst>
                <a:ext uri="{FF2B5EF4-FFF2-40B4-BE49-F238E27FC236}">
                  <a16:creationId xmlns:a16="http://schemas.microsoft.com/office/drawing/2014/main" id="{7EBB6208-5663-406A-8925-D73CF107720C}"/>
                </a:ext>
              </a:extLst>
            </p:cNvPr>
            <p:cNvSpPr>
              <a:spLocks noChangeShapeType="1"/>
            </p:cNvSpPr>
            <p:nvPr/>
          </p:nvSpPr>
          <p:spPr bwMode="auto">
            <a:xfrm>
              <a:off x="1133773" y="4509939"/>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6" name="Line 166">
              <a:extLst>
                <a:ext uri="{FF2B5EF4-FFF2-40B4-BE49-F238E27FC236}">
                  <a16:creationId xmlns:a16="http://schemas.microsoft.com/office/drawing/2014/main" id="{FF9C935C-1DE9-429C-90A2-8AB6A2EA10B2}"/>
                </a:ext>
              </a:extLst>
            </p:cNvPr>
            <p:cNvSpPr>
              <a:spLocks noChangeShapeType="1"/>
            </p:cNvSpPr>
            <p:nvPr/>
          </p:nvSpPr>
          <p:spPr bwMode="auto">
            <a:xfrm>
              <a:off x="1133773" y="5314801"/>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7" name="Line 170">
              <a:extLst>
                <a:ext uri="{FF2B5EF4-FFF2-40B4-BE49-F238E27FC236}">
                  <a16:creationId xmlns:a16="http://schemas.microsoft.com/office/drawing/2014/main" id="{76EAD2F6-3727-4FA2-AB64-C72A23461CAE}"/>
                </a:ext>
              </a:extLst>
            </p:cNvPr>
            <p:cNvSpPr>
              <a:spLocks noChangeShapeType="1"/>
            </p:cNvSpPr>
            <p:nvPr/>
          </p:nvSpPr>
          <p:spPr bwMode="auto">
            <a:xfrm>
              <a:off x="56454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8" name="Line 171">
              <a:extLst>
                <a:ext uri="{FF2B5EF4-FFF2-40B4-BE49-F238E27FC236}">
                  <a16:creationId xmlns:a16="http://schemas.microsoft.com/office/drawing/2014/main" id="{BBE9E1D0-ECD9-4ABF-B6E0-876B422566CF}"/>
                </a:ext>
              </a:extLst>
            </p:cNvPr>
            <p:cNvSpPr>
              <a:spLocks noChangeShapeType="1"/>
            </p:cNvSpPr>
            <p:nvPr/>
          </p:nvSpPr>
          <p:spPr bwMode="auto">
            <a:xfrm>
              <a:off x="63693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9" name="Line 172">
              <a:extLst>
                <a:ext uri="{FF2B5EF4-FFF2-40B4-BE49-F238E27FC236}">
                  <a16:creationId xmlns:a16="http://schemas.microsoft.com/office/drawing/2014/main" id="{EC56F22C-F1AD-491D-872C-45DD54BC6BB4}"/>
                </a:ext>
              </a:extLst>
            </p:cNvPr>
            <p:cNvSpPr>
              <a:spLocks noChangeShapeType="1"/>
            </p:cNvSpPr>
            <p:nvPr/>
          </p:nvSpPr>
          <p:spPr bwMode="auto">
            <a:xfrm>
              <a:off x="70932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0" name="Line 173">
              <a:extLst>
                <a:ext uri="{FF2B5EF4-FFF2-40B4-BE49-F238E27FC236}">
                  <a16:creationId xmlns:a16="http://schemas.microsoft.com/office/drawing/2014/main" id="{C49B4865-97A8-4062-96EB-408A708E6122}"/>
                </a:ext>
              </a:extLst>
            </p:cNvPr>
            <p:cNvSpPr>
              <a:spLocks noChangeShapeType="1"/>
            </p:cNvSpPr>
            <p:nvPr/>
          </p:nvSpPr>
          <p:spPr bwMode="auto">
            <a:xfrm>
              <a:off x="7815560"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93" name="组合 92">
            <a:extLst>
              <a:ext uri="{FF2B5EF4-FFF2-40B4-BE49-F238E27FC236}">
                <a16:creationId xmlns:a16="http://schemas.microsoft.com/office/drawing/2014/main" id="{1949F49C-C10C-4B8C-B47C-8326E84A1EFB}"/>
              </a:ext>
            </a:extLst>
          </p:cNvPr>
          <p:cNvGrpSpPr/>
          <p:nvPr/>
        </p:nvGrpSpPr>
        <p:grpSpPr>
          <a:xfrm>
            <a:off x="4999393" y="1223485"/>
            <a:ext cx="3245014" cy="1038881"/>
            <a:chOff x="4999393" y="1223485"/>
            <a:chExt cx="3245014" cy="1038881"/>
          </a:xfrm>
        </p:grpSpPr>
        <p:sp>
          <p:nvSpPr>
            <p:cNvPr id="3" name="对话气泡: 椭圆形 2">
              <a:extLst>
                <a:ext uri="{FF2B5EF4-FFF2-40B4-BE49-F238E27FC236}">
                  <a16:creationId xmlns:a16="http://schemas.microsoft.com/office/drawing/2014/main" id="{BB45697F-8331-4444-8191-BADE6E23487A}"/>
                </a:ext>
              </a:extLst>
            </p:cNvPr>
            <p:cNvSpPr/>
            <p:nvPr/>
          </p:nvSpPr>
          <p:spPr bwMode="auto">
            <a:xfrm>
              <a:off x="4999393" y="1223485"/>
              <a:ext cx="3245014" cy="1038881"/>
            </a:xfrm>
            <a:prstGeom prst="wedgeEllipseCallout">
              <a:avLst>
                <a:gd name="adj1" fmla="val -28321"/>
                <a:gd name="adj2" fmla="val 202295"/>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91" name="文本框 90">
              <a:extLst>
                <a:ext uri="{FF2B5EF4-FFF2-40B4-BE49-F238E27FC236}">
                  <a16:creationId xmlns:a16="http://schemas.microsoft.com/office/drawing/2014/main" id="{50D0FB52-4DAB-41A6-9FED-4FB5CBDF8C8D}"/>
                </a:ext>
              </a:extLst>
            </p:cNvPr>
            <p:cNvSpPr txBox="1"/>
            <p:nvPr/>
          </p:nvSpPr>
          <p:spPr>
            <a:xfrm>
              <a:off x="5508104" y="1340768"/>
              <a:ext cx="2221998" cy="830997"/>
            </a:xfrm>
            <a:prstGeom prst="rect">
              <a:avLst/>
            </a:prstGeom>
            <a:noFill/>
            <a:ln>
              <a:noFill/>
            </a:ln>
          </p:spPr>
          <p:txBody>
            <a:bodyPr wrap="square">
              <a:spAutoFit/>
            </a:bodyPr>
            <a:lstStyle/>
            <a:p>
              <a:r>
                <a:rPr lang="zh-CN" altLang="en-US" sz="1600" dirty="0"/>
                <a:t>每个时隙之前的 短时隙（白色） 用于存放 用户地址信息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down)">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04E3105-15DF-416A-914F-20425794DE52}"/>
              </a:ext>
            </a:extLst>
          </p:cNvPr>
          <p:cNvSpPr>
            <a:spLocks noGrp="1" noChangeArrowheads="1"/>
          </p:cNvSpPr>
          <p:nvPr>
            <p:ph type="title"/>
          </p:nvPr>
        </p:nvSpPr>
        <p:spPr/>
        <p:txBody>
          <a:bodyPr/>
          <a:lstStyle/>
          <a:p>
            <a:pPr eaLnBrk="1" hangingPunct="1"/>
            <a:r>
              <a:rPr lang="en-US" altLang="zh-CN" dirty="0"/>
              <a:t>3.3.3 </a:t>
            </a:r>
            <a:r>
              <a:rPr lang="zh-CN" altLang="en-US" dirty="0"/>
              <a:t>码分复用</a:t>
            </a:r>
          </a:p>
        </p:txBody>
      </p:sp>
      <p:sp>
        <p:nvSpPr>
          <p:cNvPr id="67589" name="Rectangle 130">
            <a:extLst>
              <a:ext uri="{FF2B5EF4-FFF2-40B4-BE49-F238E27FC236}">
                <a16:creationId xmlns:a16="http://schemas.microsoft.com/office/drawing/2014/main" id="{0C81F3DC-FD88-4912-8FDF-8B133E33446C}"/>
              </a:ext>
            </a:extLst>
          </p:cNvPr>
          <p:cNvSpPr>
            <a:spLocks noChangeArrowheads="1"/>
          </p:cNvSpPr>
          <p:nvPr/>
        </p:nvSpPr>
        <p:spPr bwMode="auto">
          <a:xfrm>
            <a:off x="1187624" y="1916832"/>
            <a:ext cx="6983412" cy="4007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dirty="0"/>
              <a:t>码分复用将每个比特时间都划分为</a:t>
            </a:r>
            <a:r>
              <a:rPr lang="en-US" altLang="zh-CN" sz="2400" dirty="0"/>
              <a:t>m</a:t>
            </a:r>
            <a:r>
              <a:rPr lang="zh-CN" altLang="en-US" sz="2400" dirty="0"/>
              <a:t>个短时间片，称为码片（</a:t>
            </a:r>
            <a:r>
              <a:rPr lang="en-US" altLang="zh-CN" sz="2400" dirty="0"/>
              <a:t>chip</a:t>
            </a:r>
            <a:r>
              <a:rPr lang="zh-CN" altLang="en-US" sz="2400" dirty="0"/>
              <a:t>）</a:t>
            </a:r>
            <a:endParaRPr lang="en-US" altLang="zh-CN" sz="2400" dirty="0"/>
          </a:p>
          <a:p>
            <a:pPr algn="l" eaLnBrk="1" hangingPunct="1"/>
            <a:r>
              <a:rPr lang="zh-CN" altLang="en-US" sz="2400" dirty="0"/>
              <a:t>每个参与复用的用户都被分配一个</a:t>
            </a:r>
            <a:r>
              <a:rPr lang="en-US" altLang="zh-CN" sz="2400" dirty="0"/>
              <a:t>m</a:t>
            </a:r>
            <a:r>
              <a:rPr lang="zh-CN" altLang="en-US" sz="2400" dirty="0"/>
              <a:t>（</a:t>
            </a:r>
            <a:r>
              <a:rPr lang="en-US" altLang="zh-CN" sz="2400" dirty="0"/>
              <a:t>128</a:t>
            </a:r>
            <a:r>
              <a:rPr lang="zh-CN" altLang="en-US" sz="2400" dirty="0"/>
              <a:t>或</a:t>
            </a:r>
            <a:r>
              <a:rPr lang="en-US" altLang="zh-CN" sz="2400" dirty="0"/>
              <a:t>64</a:t>
            </a:r>
            <a:r>
              <a:rPr lang="zh-CN" altLang="en-US" sz="2400" dirty="0"/>
              <a:t>）位的码型，各码型之间成正交关系。</a:t>
            </a:r>
            <a:endParaRPr lang="en-US" altLang="zh-CN" sz="2400" dirty="0"/>
          </a:p>
          <a:p>
            <a:pPr algn="l" eaLnBrk="1" hangingPunct="1"/>
            <a:r>
              <a:rPr lang="zh-CN" altLang="en-US" sz="2400" dirty="0"/>
              <a:t>某用户若要发“</a:t>
            </a:r>
            <a:r>
              <a:rPr lang="en-US" altLang="zh-CN" sz="2400" dirty="0"/>
              <a:t>1</a:t>
            </a:r>
            <a:r>
              <a:rPr lang="zh-CN" altLang="en-US" sz="2400" dirty="0"/>
              <a:t>”，则直接发出自己的码型；若要发“</a:t>
            </a:r>
            <a:r>
              <a:rPr lang="en-US" altLang="zh-CN" sz="2400" dirty="0"/>
              <a:t>0</a:t>
            </a:r>
            <a:r>
              <a:rPr lang="zh-CN" altLang="en-US" sz="2400" dirty="0"/>
              <a:t>”，则发自己码型的反码。</a:t>
            </a:r>
            <a:endParaRPr lang="en-US" altLang="zh-CN" sz="2400" dirty="0"/>
          </a:p>
          <a:p>
            <a:pPr algn="l" eaLnBrk="1" hangingPunct="1"/>
            <a:r>
              <a:rPr lang="zh-CN" altLang="en-US" sz="2400" dirty="0"/>
              <a:t>每个用户可以在同样的时间使用同样的频带进行通信，各用户的码型相互正交，因此各用户之间不会造成干扰。在公共信道上这些不同的码型叠加在一起与信道白噪声相似，破译困难，安全性高。</a:t>
            </a:r>
          </a:p>
        </p:txBody>
      </p:sp>
      <p:sp>
        <p:nvSpPr>
          <p:cNvPr id="35" name="Text Box 4">
            <a:extLst>
              <a:ext uri="{FF2B5EF4-FFF2-40B4-BE49-F238E27FC236}">
                <a16:creationId xmlns:a16="http://schemas.microsoft.com/office/drawing/2014/main" id="{4A781CF1-3A88-4D06-A503-C3D5B12F166A}"/>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码</a:t>
            </a:r>
            <a:r>
              <a:rPr kumimoji="1" lang="zh-CN" altLang="en-US" sz="2800" dirty="0">
                <a:latin typeface="+mn-ea"/>
                <a:ea typeface="+mn-ea"/>
              </a:rPr>
              <a:t>分复用基本思想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up)">
                                      <p:cBhvr>
                                        <p:cTn id="12"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3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a:extLst>
              <a:ext uri="{FF2B5EF4-FFF2-40B4-BE49-F238E27FC236}">
                <a16:creationId xmlns:a16="http://schemas.microsoft.com/office/drawing/2014/main" id="{C783BBBB-EFC0-42F9-BAC9-D0876A59CC95}"/>
              </a:ext>
            </a:extLst>
          </p:cNvPr>
          <p:cNvGrpSpPr/>
          <p:nvPr/>
        </p:nvGrpSpPr>
        <p:grpSpPr>
          <a:xfrm>
            <a:off x="332581" y="1052736"/>
            <a:ext cx="8478837" cy="4246563"/>
            <a:chOff x="246063" y="1844675"/>
            <a:chExt cx="8478837" cy="4246563"/>
          </a:xfrm>
        </p:grpSpPr>
        <p:sp>
          <p:nvSpPr>
            <p:cNvPr id="4" name="Line 10">
              <a:extLst>
                <a:ext uri="{FF2B5EF4-FFF2-40B4-BE49-F238E27FC236}">
                  <a16:creationId xmlns:a16="http://schemas.microsoft.com/office/drawing/2014/main" id="{C781532A-6833-4A05-899C-5B19BAC2F206}"/>
                </a:ext>
              </a:extLst>
            </p:cNvPr>
            <p:cNvSpPr>
              <a:spLocks noChangeShapeType="1"/>
            </p:cNvSpPr>
            <p:nvPr/>
          </p:nvSpPr>
          <p:spPr bwMode="auto">
            <a:xfrm>
              <a:off x="3338513" y="2643188"/>
              <a:ext cx="156686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 name="Text Box 11">
              <a:extLst>
                <a:ext uri="{FF2B5EF4-FFF2-40B4-BE49-F238E27FC236}">
                  <a16:creationId xmlns:a16="http://schemas.microsoft.com/office/drawing/2014/main" id="{7BF3AFB0-B92B-4702-85C0-705A7EB98916}"/>
                </a:ext>
              </a:extLst>
            </p:cNvPr>
            <p:cNvSpPr txBox="1">
              <a:spLocks noChangeArrowheads="1"/>
            </p:cNvSpPr>
            <p:nvPr/>
          </p:nvSpPr>
          <p:spPr bwMode="auto">
            <a:xfrm>
              <a:off x="971550" y="2830513"/>
              <a:ext cx="2187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85000"/>
                </a:lnSpc>
                <a:spcBef>
                  <a:spcPct val="0"/>
                </a:spcBef>
                <a:spcAft>
                  <a:spcPct val="0"/>
                </a:spcAft>
              </a:pPr>
              <a:r>
                <a:rPr kumimoji="1" lang="en-US" altLang="zh-CN" sz="2000">
                  <a:solidFill>
                    <a:srgbClr val="333399"/>
                  </a:solidFill>
                  <a:ea typeface="黑体" pitchFamily="49" charset="-122"/>
                </a:rPr>
                <a:t>S </a:t>
              </a:r>
              <a:r>
                <a:rPr kumimoji="1" lang="zh-CN" altLang="en-US" sz="2000">
                  <a:solidFill>
                    <a:srgbClr val="333399"/>
                  </a:solidFill>
                  <a:ea typeface="黑体" pitchFamily="49" charset="-122"/>
                </a:rPr>
                <a:t>站的码片序列 </a:t>
              </a:r>
              <a:r>
                <a:rPr kumimoji="1" lang="en-US" altLang="zh-CN" sz="2000" b="1">
                  <a:solidFill>
                    <a:srgbClr val="333399"/>
                  </a:solidFill>
                  <a:ea typeface="黑体" pitchFamily="49" charset="-122"/>
                </a:rPr>
                <a:t>S</a:t>
              </a:r>
            </a:p>
          </p:txBody>
        </p:sp>
        <p:sp>
          <p:nvSpPr>
            <p:cNvPr id="6" name="Line 12">
              <a:extLst>
                <a:ext uri="{FF2B5EF4-FFF2-40B4-BE49-F238E27FC236}">
                  <a16:creationId xmlns:a16="http://schemas.microsoft.com/office/drawing/2014/main" id="{36C2921E-B16D-4BFC-943D-D5F1B7EC8C98}"/>
                </a:ext>
              </a:extLst>
            </p:cNvPr>
            <p:cNvSpPr>
              <a:spLocks noChangeShapeType="1"/>
            </p:cNvSpPr>
            <p:nvPr/>
          </p:nvSpPr>
          <p:spPr bwMode="auto">
            <a:xfrm>
              <a:off x="3340100" y="1943100"/>
              <a:ext cx="0" cy="3802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 name="Line 13">
              <a:extLst>
                <a:ext uri="{FF2B5EF4-FFF2-40B4-BE49-F238E27FC236}">
                  <a16:creationId xmlns:a16="http://schemas.microsoft.com/office/drawing/2014/main" id="{828A310F-FF7B-496E-8377-25C3C5462886}"/>
                </a:ext>
              </a:extLst>
            </p:cNvPr>
            <p:cNvSpPr>
              <a:spLocks noChangeShapeType="1"/>
            </p:cNvSpPr>
            <p:nvPr/>
          </p:nvSpPr>
          <p:spPr bwMode="auto">
            <a:xfrm>
              <a:off x="4918075" y="1943100"/>
              <a:ext cx="0" cy="3781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Line 14">
              <a:extLst>
                <a:ext uri="{FF2B5EF4-FFF2-40B4-BE49-F238E27FC236}">
                  <a16:creationId xmlns:a16="http://schemas.microsoft.com/office/drawing/2014/main" id="{21AC7618-3789-47B1-8B73-F332DD4FA9B6}"/>
                </a:ext>
              </a:extLst>
            </p:cNvPr>
            <p:cNvSpPr>
              <a:spLocks noChangeShapeType="1"/>
            </p:cNvSpPr>
            <p:nvPr/>
          </p:nvSpPr>
          <p:spPr bwMode="auto">
            <a:xfrm>
              <a:off x="6496050" y="1943100"/>
              <a:ext cx="0" cy="3929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Line 15">
              <a:extLst>
                <a:ext uri="{FF2B5EF4-FFF2-40B4-BE49-F238E27FC236}">
                  <a16:creationId xmlns:a16="http://schemas.microsoft.com/office/drawing/2014/main" id="{07436B5D-A3AC-4BD1-8A93-75FB457310A6}"/>
                </a:ext>
              </a:extLst>
            </p:cNvPr>
            <p:cNvSpPr>
              <a:spLocks noChangeShapeType="1"/>
            </p:cNvSpPr>
            <p:nvPr/>
          </p:nvSpPr>
          <p:spPr bwMode="auto">
            <a:xfrm>
              <a:off x="8074025" y="1943100"/>
              <a:ext cx="0" cy="3790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16">
              <a:extLst>
                <a:ext uri="{FF2B5EF4-FFF2-40B4-BE49-F238E27FC236}">
                  <a16:creationId xmlns:a16="http://schemas.microsoft.com/office/drawing/2014/main" id="{88F02989-25A0-4E87-9C40-2F6478F57958}"/>
                </a:ext>
              </a:extLst>
            </p:cNvPr>
            <p:cNvSpPr>
              <a:spLocks/>
            </p:cNvSpPr>
            <p:nvPr/>
          </p:nvSpPr>
          <p:spPr bwMode="auto">
            <a:xfrm>
              <a:off x="3340100"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17">
              <a:extLst>
                <a:ext uri="{FF2B5EF4-FFF2-40B4-BE49-F238E27FC236}">
                  <a16:creationId xmlns:a16="http://schemas.microsoft.com/office/drawing/2014/main" id="{605321F2-47E2-42F8-9B6F-04370C0FA972}"/>
                </a:ext>
              </a:extLst>
            </p:cNvPr>
            <p:cNvSpPr>
              <a:spLocks/>
            </p:cNvSpPr>
            <p:nvPr/>
          </p:nvSpPr>
          <p:spPr bwMode="auto">
            <a:xfrm>
              <a:off x="4918075"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Freeform 18">
              <a:extLst>
                <a:ext uri="{FF2B5EF4-FFF2-40B4-BE49-F238E27FC236}">
                  <a16:creationId xmlns:a16="http://schemas.microsoft.com/office/drawing/2014/main" id="{66AA699B-E067-4FBC-809F-4A7D28F07031}"/>
                </a:ext>
              </a:extLst>
            </p:cNvPr>
            <p:cNvSpPr>
              <a:spLocks/>
            </p:cNvSpPr>
            <p:nvPr/>
          </p:nvSpPr>
          <p:spPr bwMode="auto">
            <a:xfrm>
              <a:off x="3340100"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Freeform 19">
              <a:extLst>
                <a:ext uri="{FF2B5EF4-FFF2-40B4-BE49-F238E27FC236}">
                  <a16:creationId xmlns:a16="http://schemas.microsoft.com/office/drawing/2014/main" id="{E340FA23-45E2-485D-A4DB-FDF164D70E72}"/>
                </a:ext>
              </a:extLst>
            </p:cNvPr>
            <p:cNvSpPr>
              <a:spLocks/>
            </p:cNvSpPr>
            <p:nvPr/>
          </p:nvSpPr>
          <p:spPr bwMode="auto">
            <a:xfrm>
              <a:off x="4918075"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20">
              <a:extLst>
                <a:ext uri="{FF2B5EF4-FFF2-40B4-BE49-F238E27FC236}">
                  <a16:creationId xmlns:a16="http://schemas.microsoft.com/office/drawing/2014/main" id="{AC323B63-7B8C-4B85-AFE5-D50E2A966860}"/>
                </a:ext>
              </a:extLst>
            </p:cNvPr>
            <p:cNvSpPr>
              <a:spLocks/>
            </p:cNvSpPr>
            <p:nvPr/>
          </p:nvSpPr>
          <p:spPr bwMode="auto">
            <a:xfrm flipV="1">
              <a:off x="6496050"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21">
              <a:extLst>
                <a:ext uri="{FF2B5EF4-FFF2-40B4-BE49-F238E27FC236}">
                  <a16:creationId xmlns:a16="http://schemas.microsoft.com/office/drawing/2014/main" id="{26677FB9-45E6-47E4-9BEE-B7712C23C3AF}"/>
                </a:ext>
              </a:extLst>
            </p:cNvPr>
            <p:cNvSpPr>
              <a:spLocks/>
            </p:cNvSpPr>
            <p:nvPr/>
          </p:nvSpPr>
          <p:spPr bwMode="auto">
            <a:xfrm>
              <a:off x="3340100"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22">
              <a:extLst>
                <a:ext uri="{FF2B5EF4-FFF2-40B4-BE49-F238E27FC236}">
                  <a16:creationId xmlns:a16="http://schemas.microsoft.com/office/drawing/2014/main" id="{34E6C9F7-4262-4594-94CB-4D11E87AD1A0}"/>
                </a:ext>
              </a:extLst>
            </p:cNvPr>
            <p:cNvSpPr>
              <a:spLocks/>
            </p:cNvSpPr>
            <p:nvPr/>
          </p:nvSpPr>
          <p:spPr bwMode="auto">
            <a:xfrm>
              <a:off x="4918075"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Freeform 23">
              <a:extLst>
                <a:ext uri="{FF2B5EF4-FFF2-40B4-BE49-F238E27FC236}">
                  <a16:creationId xmlns:a16="http://schemas.microsoft.com/office/drawing/2014/main" id="{9AEDE0A4-107D-4B26-AFF1-8AA283BB8DC6}"/>
                </a:ext>
              </a:extLst>
            </p:cNvPr>
            <p:cNvSpPr>
              <a:spLocks/>
            </p:cNvSpPr>
            <p:nvPr/>
          </p:nvSpPr>
          <p:spPr bwMode="auto">
            <a:xfrm flipV="1">
              <a:off x="6496050"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Freeform 24">
              <a:extLst>
                <a:ext uri="{FF2B5EF4-FFF2-40B4-BE49-F238E27FC236}">
                  <a16:creationId xmlns:a16="http://schemas.microsoft.com/office/drawing/2014/main" id="{3B072525-FF39-4417-8DF8-EC24AA960670}"/>
                </a:ext>
              </a:extLst>
            </p:cNvPr>
            <p:cNvSpPr>
              <a:spLocks/>
            </p:cNvSpPr>
            <p:nvPr/>
          </p:nvSpPr>
          <p:spPr bwMode="auto">
            <a:xfrm>
              <a:off x="3340100" y="5210175"/>
              <a:ext cx="4733925"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 name="T12" fmla="*/ 0 60000 65536"/>
                <a:gd name="T13" fmla="*/ 0 60000 65536"/>
                <a:gd name="T14" fmla="*/ 0 60000 65536"/>
                <a:gd name="T15" fmla="*/ 0 60000 65536"/>
                <a:gd name="T16" fmla="*/ 0 60000 65536"/>
                <a:gd name="T17" fmla="*/ 0 60000 65536"/>
                <a:gd name="T18" fmla="*/ 0 w 2827"/>
                <a:gd name="T19" fmla="*/ 0 h 194"/>
                <a:gd name="T20" fmla="*/ 2827 w 2827"/>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2827" h="194">
                  <a:moveTo>
                    <a:pt x="0" y="96"/>
                  </a:moveTo>
                  <a:lnTo>
                    <a:pt x="0" y="0"/>
                  </a:lnTo>
                  <a:lnTo>
                    <a:pt x="1886" y="2"/>
                  </a:lnTo>
                  <a:lnTo>
                    <a:pt x="1886" y="194"/>
                  </a:lnTo>
                  <a:lnTo>
                    <a:pt x="2826" y="192"/>
                  </a:lnTo>
                  <a:lnTo>
                    <a:pt x="2827" y="96"/>
                  </a:lnTo>
                </a:path>
              </a:pathLst>
            </a:custGeom>
            <a:solidFill>
              <a:srgbClr val="FFFF66"/>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9" name="Freeform 25">
              <a:extLst>
                <a:ext uri="{FF2B5EF4-FFF2-40B4-BE49-F238E27FC236}">
                  <a16:creationId xmlns:a16="http://schemas.microsoft.com/office/drawing/2014/main" id="{96A34AC2-9CAD-4E40-B485-20E87990FEAC}"/>
                </a:ext>
              </a:extLst>
            </p:cNvPr>
            <p:cNvSpPr>
              <a:spLocks/>
            </p:cNvSpPr>
            <p:nvPr/>
          </p:nvSpPr>
          <p:spPr bwMode="auto">
            <a:xfrm>
              <a:off x="3340100" y="2174875"/>
              <a:ext cx="4733925"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 name="T12" fmla="*/ 0 60000 65536"/>
                <a:gd name="T13" fmla="*/ 0 60000 65536"/>
                <a:gd name="T14" fmla="*/ 0 60000 65536"/>
                <a:gd name="T15" fmla="*/ 0 60000 65536"/>
                <a:gd name="T16" fmla="*/ 0 60000 65536"/>
                <a:gd name="T17" fmla="*/ 0 60000 65536"/>
                <a:gd name="T18" fmla="*/ 0 w 2304"/>
                <a:gd name="T19" fmla="*/ 0 h 192"/>
                <a:gd name="T20" fmla="*/ 2304 w 2304"/>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304" h="192">
                  <a:moveTo>
                    <a:pt x="0" y="96"/>
                  </a:moveTo>
                  <a:lnTo>
                    <a:pt x="0" y="0"/>
                  </a:lnTo>
                  <a:lnTo>
                    <a:pt x="1536" y="0"/>
                  </a:lnTo>
                  <a:lnTo>
                    <a:pt x="1536" y="192"/>
                  </a:lnTo>
                  <a:lnTo>
                    <a:pt x="2304" y="192"/>
                  </a:lnTo>
                  <a:lnTo>
                    <a:pt x="2304" y="96"/>
                  </a:lnTo>
                </a:path>
              </a:pathLst>
            </a:custGeom>
            <a:solidFill>
              <a:srgbClr val="FFFF66"/>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26">
              <a:extLst>
                <a:ext uri="{FF2B5EF4-FFF2-40B4-BE49-F238E27FC236}">
                  <a16:creationId xmlns:a16="http://schemas.microsoft.com/office/drawing/2014/main" id="{5225373E-8F6F-4E8C-9572-88107DBD8E0C}"/>
                </a:ext>
              </a:extLst>
            </p:cNvPr>
            <p:cNvSpPr>
              <a:spLocks noChangeShapeType="1"/>
            </p:cNvSpPr>
            <p:nvPr/>
          </p:nvSpPr>
          <p:spPr bwMode="auto">
            <a:xfrm>
              <a:off x="4918075" y="2058988"/>
              <a:ext cx="0" cy="155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Text Box 27">
              <a:extLst>
                <a:ext uri="{FF2B5EF4-FFF2-40B4-BE49-F238E27FC236}">
                  <a16:creationId xmlns:a16="http://schemas.microsoft.com/office/drawing/2014/main" id="{570E47FA-6E77-4435-B0E1-C591AE907996}"/>
                </a:ext>
              </a:extLst>
            </p:cNvPr>
            <p:cNvSpPr txBox="1">
              <a:spLocks noChangeArrowheads="1"/>
            </p:cNvSpPr>
            <p:nvPr/>
          </p:nvSpPr>
          <p:spPr bwMode="auto">
            <a:xfrm>
              <a:off x="39338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22" name="Line 28">
              <a:extLst>
                <a:ext uri="{FF2B5EF4-FFF2-40B4-BE49-F238E27FC236}">
                  <a16:creationId xmlns:a16="http://schemas.microsoft.com/office/drawing/2014/main" id="{F6A75C84-B2EC-4564-A0BA-282EAC294BD8}"/>
                </a:ext>
              </a:extLst>
            </p:cNvPr>
            <p:cNvSpPr>
              <a:spLocks noChangeShapeType="1"/>
            </p:cNvSpPr>
            <p:nvPr/>
          </p:nvSpPr>
          <p:spPr bwMode="auto">
            <a:xfrm>
              <a:off x="3184525" y="41195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9">
              <a:extLst>
                <a:ext uri="{FF2B5EF4-FFF2-40B4-BE49-F238E27FC236}">
                  <a16:creationId xmlns:a16="http://schemas.microsoft.com/office/drawing/2014/main" id="{B0365BE7-CB67-4ED3-A547-0F3C334CEBF8}"/>
                </a:ext>
              </a:extLst>
            </p:cNvPr>
            <p:cNvSpPr>
              <a:spLocks noChangeShapeType="1"/>
            </p:cNvSpPr>
            <p:nvPr/>
          </p:nvSpPr>
          <p:spPr bwMode="auto">
            <a:xfrm>
              <a:off x="3184525" y="5365750"/>
              <a:ext cx="528478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Line 30">
              <a:extLst>
                <a:ext uri="{FF2B5EF4-FFF2-40B4-BE49-F238E27FC236}">
                  <a16:creationId xmlns:a16="http://schemas.microsoft.com/office/drawing/2014/main" id="{C3CFA619-F1EC-402A-B1C5-7F3FF7C3BE61}"/>
                </a:ext>
              </a:extLst>
            </p:cNvPr>
            <p:cNvSpPr>
              <a:spLocks noChangeShapeType="1"/>
            </p:cNvSpPr>
            <p:nvPr/>
          </p:nvSpPr>
          <p:spPr bwMode="auto">
            <a:xfrm flipV="1">
              <a:off x="3184525" y="5895975"/>
              <a:ext cx="5284788" cy="1428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 name="Freeform 31">
              <a:extLst>
                <a:ext uri="{FF2B5EF4-FFF2-40B4-BE49-F238E27FC236}">
                  <a16:creationId xmlns:a16="http://schemas.microsoft.com/office/drawing/2014/main" id="{734DE365-DA1F-49C3-99E5-8575380D446D}"/>
                </a:ext>
              </a:extLst>
            </p:cNvPr>
            <p:cNvSpPr>
              <a:spLocks/>
            </p:cNvSpPr>
            <p:nvPr/>
          </p:nvSpPr>
          <p:spPr bwMode="auto">
            <a:xfrm>
              <a:off x="3340100"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 name="Freeform 32">
              <a:extLst>
                <a:ext uri="{FF2B5EF4-FFF2-40B4-BE49-F238E27FC236}">
                  <a16:creationId xmlns:a16="http://schemas.microsoft.com/office/drawing/2014/main" id="{DB2752D8-C104-497B-85C4-E63FF9D7B5E9}"/>
                </a:ext>
              </a:extLst>
            </p:cNvPr>
            <p:cNvSpPr>
              <a:spLocks/>
            </p:cNvSpPr>
            <p:nvPr/>
          </p:nvSpPr>
          <p:spPr bwMode="auto">
            <a:xfrm>
              <a:off x="4918075"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 name="Freeform 33">
              <a:extLst>
                <a:ext uri="{FF2B5EF4-FFF2-40B4-BE49-F238E27FC236}">
                  <a16:creationId xmlns:a16="http://schemas.microsoft.com/office/drawing/2014/main" id="{EE8CC52B-9F05-44E4-822F-2C9514E5F654}"/>
                </a:ext>
              </a:extLst>
            </p:cNvPr>
            <p:cNvSpPr>
              <a:spLocks/>
            </p:cNvSpPr>
            <p:nvPr/>
          </p:nvSpPr>
          <p:spPr bwMode="auto">
            <a:xfrm flipV="1">
              <a:off x="6496050"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 name="Line 34">
              <a:extLst>
                <a:ext uri="{FF2B5EF4-FFF2-40B4-BE49-F238E27FC236}">
                  <a16:creationId xmlns:a16="http://schemas.microsoft.com/office/drawing/2014/main" id="{AA45FD2D-9731-4B8B-8BF8-BA781F4E68BC}"/>
                </a:ext>
              </a:extLst>
            </p:cNvPr>
            <p:cNvSpPr>
              <a:spLocks noChangeShapeType="1"/>
            </p:cNvSpPr>
            <p:nvPr/>
          </p:nvSpPr>
          <p:spPr bwMode="auto">
            <a:xfrm>
              <a:off x="3184525" y="47418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 name="Line 35">
              <a:extLst>
                <a:ext uri="{FF2B5EF4-FFF2-40B4-BE49-F238E27FC236}">
                  <a16:creationId xmlns:a16="http://schemas.microsoft.com/office/drawing/2014/main" id="{E0FF74FA-F2C0-4DC0-9288-1067280B758E}"/>
                </a:ext>
              </a:extLst>
            </p:cNvPr>
            <p:cNvSpPr>
              <a:spLocks noChangeShapeType="1"/>
            </p:cNvSpPr>
            <p:nvPr/>
          </p:nvSpPr>
          <p:spPr bwMode="auto">
            <a:xfrm>
              <a:off x="3205163" y="2332038"/>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 name="Text Box 36">
              <a:extLst>
                <a:ext uri="{FF2B5EF4-FFF2-40B4-BE49-F238E27FC236}">
                  <a16:creationId xmlns:a16="http://schemas.microsoft.com/office/drawing/2014/main" id="{D043C1E2-4E26-49D3-85F1-F4D5F69906B3}"/>
                </a:ext>
              </a:extLst>
            </p:cNvPr>
            <p:cNvSpPr txBox="1">
              <a:spLocks noChangeArrowheads="1"/>
            </p:cNvSpPr>
            <p:nvPr/>
          </p:nvSpPr>
          <p:spPr bwMode="auto">
            <a:xfrm>
              <a:off x="55213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31" name="Text Box 37">
              <a:extLst>
                <a:ext uri="{FF2B5EF4-FFF2-40B4-BE49-F238E27FC236}">
                  <a16:creationId xmlns:a16="http://schemas.microsoft.com/office/drawing/2014/main" id="{E71E88C0-2ABD-4844-ACA2-335F99732587}"/>
                </a:ext>
              </a:extLst>
            </p:cNvPr>
            <p:cNvSpPr txBox="1">
              <a:spLocks noChangeArrowheads="1"/>
            </p:cNvSpPr>
            <p:nvPr/>
          </p:nvSpPr>
          <p:spPr bwMode="auto">
            <a:xfrm>
              <a:off x="7104063" y="1844675"/>
              <a:ext cx="3254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0</a:t>
              </a:r>
            </a:p>
          </p:txBody>
        </p:sp>
        <p:sp>
          <p:nvSpPr>
            <p:cNvPr id="32" name="Text Box 38">
              <a:extLst>
                <a:ext uri="{FF2B5EF4-FFF2-40B4-BE49-F238E27FC236}">
                  <a16:creationId xmlns:a16="http://schemas.microsoft.com/office/drawing/2014/main" id="{0AF841E0-54B3-4A2B-95F9-D79D1C7186FC}"/>
                </a:ext>
              </a:extLst>
            </p:cNvPr>
            <p:cNvSpPr txBox="1">
              <a:spLocks noChangeArrowheads="1"/>
            </p:cNvSpPr>
            <p:nvPr/>
          </p:nvSpPr>
          <p:spPr bwMode="auto">
            <a:xfrm>
              <a:off x="8470900" y="2073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3" name="Text Box 39">
              <a:extLst>
                <a:ext uri="{FF2B5EF4-FFF2-40B4-BE49-F238E27FC236}">
                  <a16:creationId xmlns:a16="http://schemas.microsoft.com/office/drawing/2014/main" id="{70DC9380-792E-41C1-9314-719FA3BE79CA}"/>
                </a:ext>
              </a:extLst>
            </p:cNvPr>
            <p:cNvSpPr txBox="1">
              <a:spLocks noChangeArrowheads="1"/>
            </p:cNvSpPr>
            <p:nvPr/>
          </p:nvSpPr>
          <p:spPr bwMode="auto">
            <a:xfrm>
              <a:off x="8470900" y="27860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4" name="Text Box 40">
              <a:extLst>
                <a:ext uri="{FF2B5EF4-FFF2-40B4-BE49-F238E27FC236}">
                  <a16:creationId xmlns:a16="http://schemas.microsoft.com/office/drawing/2014/main" id="{7AD0A5B0-BDC1-4525-B4A9-CB91AA8DAEA3}"/>
                </a:ext>
              </a:extLst>
            </p:cNvPr>
            <p:cNvSpPr txBox="1">
              <a:spLocks noChangeArrowheads="1"/>
            </p:cNvSpPr>
            <p:nvPr/>
          </p:nvSpPr>
          <p:spPr bwMode="auto">
            <a:xfrm>
              <a:off x="8470900" y="38909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5" name="Text Box 41">
              <a:extLst>
                <a:ext uri="{FF2B5EF4-FFF2-40B4-BE49-F238E27FC236}">
                  <a16:creationId xmlns:a16="http://schemas.microsoft.com/office/drawing/2014/main" id="{44E268CC-A6E4-4C93-BC90-68ADA6733A9F}"/>
                </a:ext>
              </a:extLst>
            </p:cNvPr>
            <p:cNvSpPr txBox="1">
              <a:spLocks noChangeArrowheads="1"/>
            </p:cNvSpPr>
            <p:nvPr/>
          </p:nvSpPr>
          <p:spPr bwMode="auto">
            <a:xfrm>
              <a:off x="8470900" y="44989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6" name="Text Box 42">
              <a:extLst>
                <a:ext uri="{FF2B5EF4-FFF2-40B4-BE49-F238E27FC236}">
                  <a16:creationId xmlns:a16="http://schemas.microsoft.com/office/drawing/2014/main" id="{C25C597A-CF55-4036-B2A3-703C819123F7}"/>
                </a:ext>
              </a:extLst>
            </p:cNvPr>
            <p:cNvSpPr txBox="1">
              <a:spLocks noChangeArrowheads="1"/>
            </p:cNvSpPr>
            <p:nvPr/>
          </p:nvSpPr>
          <p:spPr bwMode="auto">
            <a:xfrm>
              <a:off x="8470900" y="5121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7" name="Text Box 43">
              <a:extLst>
                <a:ext uri="{FF2B5EF4-FFF2-40B4-BE49-F238E27FC236}">
                  <a16:creationId xmlns:a16="http://schemas.microsoft.com/office/drawing/2014/main" id="{D7111934-1A64-46BC-9EFD-EDD074912F32}"/>
                </a:ext>
              </a:extLst>
            </p:cNvPr>
            <p:cNvSpPr txBox="1">
              <a:spLocks noChangeArrowheads="1"/>
            </p:cNvSpPr>
            <p:nvPr/>
          </p:nvSpPr>
          <p:spPr bwMode="auto">
            <a:xfrm>
              <a:off x="8470900" y="5649913"/>
              <a:ext cx="254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8" name="Rectangle 44">
              <a:extLst>
                <a:ext uri="{FF2B5EF4-FFF2-40B4-BE49-F238E27FC236}">
                  <a16:creationId xmlns:a16="http://schemas.microsoft.com/office/drawing/2014/main" id="{D2876A6E-A370-4395-A7A9-15E21B053547}"/>
                </a:ext>
              </a:extLst>
            </p:cNvPr>
            <p:cNvSpPr>
              <a:spLocks noChangeArrowheads="1"/>
            </p:cNvSpPr>
            <p:nvPr/>
          </p:nvSpPr>
          <p:spPr bwMode="auto">
            <a:xfrm>
              <a:off x="3606800" y="2487613"/>
              <a:ext cx="105727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Text Box 45">
              <a:extLst>
                <a:ext uri="{FF2B5EF4-FFF2-40B4-BE49-F238E27FC236}">
                  <a16:creationId xmlns:a16="http://schemas.microsoft.com/office/drawing/2014/main" id="{E9B78D92-6178-4204-982F-FEA428DCB300}"/>
                </a:ext>
              </a:extLst>
            </p:cNvPr>
            <p:cNvSpPr txBox="1">
              <a:spLocks noChangeArrowheads="1"/>
            </p:cNvSpPr>
            <p:nvPr/>
          </p:nvSpPr>
          <p:spPr bwMode="auto">
            <a:xfrm>
              <a:off x="3595688" y="2390775"/>
              <a:ext cx="12255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i="1">
                  <a:solidFill>
                    <a:srgbClr val="333399"/>
                  </a:solidFill>
                  <a:ea typeface="黑体" pitchFamily="49" charset="-122"/>
                </a:rPr>
                <a:t>m</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个码片</a:t>
              </a:r>
            </a:p>
          </p:txBody>
        </p:sp>
        <p:sp>
          <p:nvSpPr>
            <p:cNvPr id="40" name="Freeform 46">
              <a:extLst>
                <a:ext uri="{FF2B5EF4-FFF2-40B4-BE49-F238E27FC236}">
                  <a16:creationId xmlns:a16="http://schemas.microsoft.com/office/drawing/2014/main" id="{41BBD847-1A34-4600-8F0A-1E3002FFA92E}"/>
                </a:ext>
              </a:extLst>
            </p:cNvPr>
            <p:cNvSpPr>
              <a:spLocks/>
            </p:cNvSpPr>
            <p:nvPr/>
          </p:nvSpPr>
          <p:spPr bwMode="auto">
            <a:xfrm>
              <a:off x="3340100"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Freeform 47">
              <a:extLst>
                <a:ext uri="{FF2B5EF4-FFF2-40B4-BE49-F238E27FC236}">
                  <a16:creationId xmlns:a16="http://schemas.microsoft.com/office/drawing/2014/main" id="{BAF37824-6670-4F50-AF49-480B726EA39C}"/>
                </a:ext>
              </a:extLst>
            </p:cNvPr>
            <p:cNvSpPr>
              <a:spLocks/>
            </p:cNvSpPr>
            <p:nvPr/>
          </p:nvSpPr>
          <p:spPr bwMode="auto">
            <a:xfrm>
              <a:off x="4918075"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Freeform 48">
              <a:extLst>
                <a:ext uri="{FF2B5EF4-FFF2-40B4-BE49-F238E27FC236}">
                  <a16:creationId xmlns:a16="http://schemas.microsoft.com/office/drawing/2014/main" id="{547C5BED-AC55-45DA-B273-F77B76282B9A}"/>
                </a:ext>
              </a:extLst>
            </p:cNvPr>
            <p:cNvSpPr>
              <a:spLocks/>
            </p:cNvSpPr>
            <p:nvPr/>
          </p:nvSpPr>
          <p:spPr bwMode="auto">
            <a:xfrm flipV="1">
              <a:off x="6496050"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Line 49">
              <a:extLst>
                <a:ext uri="{FF2B5EF4-FFF2-40B4-BE49-F238E27FC236}">
                  <a16:creationId xmlns:a16="http://schemas.microsoft.com/office/drawing/2014/main" id="{D06CBCFE-8147-4AED-81B0-F344971DFCB3}"/>
                </a:ext>
              </a:extLst>
            </p:cNvPr>
            <p:cNvSpPr>
              <a:spLocks noChangeShapeType="1"/>
            </p:cNvSpPr>
            <p:nvPr/>
          </p:nvSpPr>
          <p:spPr bwMode="auto">
            <a:xfrm flipV="1">
              <a:off x="3184525" y="3570288"/>
              <a:ext cx="5284788" cy="63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4" name="Text Box 50">
              <a:extLst>
                <a:ext uri="{FF2B5EF4-FFF2-40B4-BE49-F238E27FC236}">
                  <a16:creationId xmlns:a16="http://schemas.microsoft.com/office/drawing/2014/main" id="{E7BEC960-4301-476A-B057-9D2D0C9AB4F0}"/>
                </a:ext>
              </a:extLst>
            </p:cNvPr>
            <p:cNvSpPr txBox="1">
              <a:spLocks noChangeArrowheads="1"/>
            </p:cNvSpPr>
            <p:nvPr/>
          </p:nvSpPr>
          <p:spPr bwMode="auto">
            <a:xfrm>
              <a:off x="8470900" y="3322638"/>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45" name="Freeform 51">
              <a:extLst>
                <a:ext uri="{FF2B5EF4-FFF2-40B4-BE49-F238E27FC236}">
                  <a16:creationId xmlns:a16="http://schemas.microsoft.com/office/drawing/2014/main" id="{1C45494F-3257-48E8-82CE-3364189058E5}"/>
                </a:ext>
              </a:extLst>
            </p:cNvPr>
            <p:cNvSpPr>
              <a:spLocks/>
            </p:cNvSpPr>
            <p:nvPr/>
          </p:nvSpPr>
          <p:spPr bwMode="auto">
            <a:xfrm>
              <a:off x="6500813"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52">
              <a:extLst>
                <a:ext uri="{FF2B5EF4-FFF2-40B4-BE49-F238E27FC236}">
                  <a16:creationId xmlns:a16="http://schemas.microsoft.com/office/drawing/2014/main" id="{F312E883-0548-4388-BEE4-E24DA31A775E}"/>
                </a:ext>
              </a:extLst>
            </p:cNvPr>
            <p:cNvSpPr>
              <a:spLocks noChangeShapeType="1"/>
            </p:cNvSpPr>
            <p:nvPr/>
          </p:nvSpPr>
          <p:spPr bwMode="auto">
            <a:xfrm>
              <a:off x="3205163" y="3032125"/>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Text Box 53">
              <a:extLst>
                <a:ext uri="{FF2B5EF4-FFF2-40B4-BE49-F238E27FC236}">
                  <a16:creationId xmlns:a16="http://schemas.microsoft.com/office/drawing/2014/main" id="{A321E532-9E0A-4EBC-A888-29BCA93B4185}"/>
                </a:ext>
              </a:extLst>
            </p:cNvPr>
            <p:cNvSpPr txBox="1">
              <a:spLocks noChangeArrowheads="1"/>
            </p:cNvSpPr>
            <p:nvPr/>
          </p:nvSpPr>
          <p:spPr bwMode="auto">
            <a:xfrm>
              <a:off x="971550" y="3309938"/>
              <a:ext cx="22796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S </a:t>
              </a:r>
              <a:r>
                <a:rPr kumimoji="1" lang="zh-CN" altLang="en-US" sz="2000">
                  <a:solidFill>
                    <a:srgbClr val="333399"/>
                  </a:solidFill>
                  <a:ea typeface="黑体" pitchFamily="49" charset="-122"/>
                </a:rPr>
                <a:t>站发送的信号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p>
          </p:txBody>
        </p:sp>
        <p:sp>
          <p:nvSpPr>
            <p:cNvPr id="48" name="Text Box 54">
              <a:extLst>
                <a:ext uri="{FF2B5EF4-FFF2-40B4-BE49-F238E27FC236}">
                  <a16:creationId xmlns:a16="http://schemas.microsoft.com/office/drawing/2014/main" id="{8D9CC1AD-A460-4553-AE32-CF820AECD486}"/>
                </a:ext>
              </a:extLst>
            </p:cNvPr>
            <p:cNvSpPr txBox="1">
              <a:spLocks noChangeArrowheads="1"/>
            </p:cNvSpPr>
            <p:nvPr/>
          </p:nvSpPr>
          <p:spPr bwMode="auto">
            <a:xfrm>
              <a:off x="971550" y="3860800"/>
              <a:ext cx="225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 </a:t>
              </a:r>
              <a:r>
                <a:rPr kumimoji="1" lang="zh-CN" altLang="en-US" sz="2000">
                  <a:solidFill>
                    <a:srgbClr val="333399"/>
                  </a:solidFill>
                  <a:ea typeface="黑体" pitchFamily="49" charset="-122"/>
                </a:rPr>
                <a:t>站发送的信号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49" name="Text Box 55">
              <a:extLst>
                <a:ext uri="{FF2B5EF4-FFF2-40B4-BE49-F238E27FC236}">
                  <a16:creationId xmlns:a16="http://schemas.microsoft.com/office/drawing/2014/main" id="{FCBF64CF-A34A-4C2F-BB84-49CFD75CDD51}"/>
                </a:ext>
              </a:extLst>
            </p:cNvPr>
            <p:cNvSpPr txBox="1">
              <a:spLocks noChangeArrowheads="1"/>
            </p:cNvSpPr>
            <p:nvPr/>
          </p:nvSpPr>
          <p:spPr bwMode="auto">
            <a:xfrm>
              <a:off x="684213" y="4498975"/>
              <a:ext cx="257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总的发送信号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r>
                <a:rPr kumimoji="1" lang="en-US" altLang="zh-CN" sz="2000">
                  <a:solidFill>
                    <a:srgbClr val="333399"/>
                  </a:solidFill>
                  <a:ea typeface="黑体" pitchFamily="49" charset="-122"/>
                </a:rPr>
                <a:t> +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50" name="Text Box 56">
              <a:extLst>
                <a:ext uri="{FF2B5EF4-FFF2-40B4-BE49-F238E27FC236}">
                  <a16:creationId xmlns:a16="http://schemas.microsoft.com/office/drawing/2014/main" id="{64596855-0873-4D85-B035-494B43B6121E}"/>
                </a:ext>
              </a:extLst>
            </p:cNvPr>
            <p:cNvSpPr txBox="1">
              <a:spLocks noChangeArrowheads="1"/>
            </p:cNvSpPr>
            <p:nvPr/>
          </p:nvSpPr>
          <p:spPr bwMode="auto">
            <a:xfrm>
              <a:off x="1042988" y="5119688"/>
              <a:ext cx="221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规格化内积 </a:t>
              </a:r>
              <a:r>
                <a:rPr kumimoji="1" lang="en-US" altLang="zh-CN" sz="2000" b="1">
                  <a:solidFill>
                    <a:srgbClr val="333399"/>
                  </a:solidFill>
                  <a:ea typeface="黑体" pitchFamily="49" charset="-122"/>
                </a:rPr>
                <a:t>S</a:t>
              </a:r>
              <a:r>
                <a:rPr kumimoji="1" lang="en-US" altLang="zh-CN" sz="2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Wingdings" pitchFamily="2" charset="2"/>
                </a:rPr>
                <a:t>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p>
          </p:txBody>
        </p:sp>
        <p:sp>
          <p:nvSpPr>
            <p:cNvPr id="51" name="Text Box 57">
              <a:extLst>
                <a:ext uri="{FF2B5EF4-FFF2-40B4-BE49-F238E27FC236}">
                  <a16:creationId xmlns:a16="http://schemas.microsoft.com/office/drawing/2014/main" id="{C474C588-8030-4E6F-B080-96E83D028370}"/>
                </a:ext>
              </a:extLst>
            </p:cNvPr>
            <p:cNvSpPr txBox="1">
              <a:spLocks noChangeArrowheads="1"/>
            </p:cNvSpPr>
            <p:nvPr/>
          </p:nvSpPr>
          <p:spPr bwMode="auto">
            <a:xfrm>
              <a:off x="1042988" y="5651500"/>
              <a:ext cx="219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规格化内积 </a:t>
              </a:r>
              <a:r>
                <a:rPr kumimoji="1" lang="en-US" altLang="zh-CN" sz="2000" b="1">
                  <a:solidFill>
                    <a:srgbClr val="333399"/>
                  </a:solidFill>
                  <a:ea typeface="黑体" pitchFamily="49" charset="-122"/>
                </a:rPr>
                <a:t>S</a:t>
              </a:r>
              <a:r>
                <a:rPr kumimoji="1" lang="en-US" altLang="zh-CN" sz="2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Wingdings" pitchFamily="2" charset="2"/>
                </a:rPr>
                <a:t>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52" name="Line 58">
              <a:extLst>
                <a:ext uri="{FF2B5EF4-FFF2-40B4-BE49-F238E27FC236}">
                  <a16:creationId xmlns:a16="http://schemas.microsoft.com/office/drawing/2014/main" id="{396ABD20-34AD-40DE-9E53-C98185B25B5A}"/>
                </a:ext>
              </a:extLst>
            </p:cNvPr>
            <p:cNvSpPr>
              <a:spLocks noChangeShapeType="1"/>
            </p:cNvSpPr>
            <p:nvPr/>
          </p:nvSpPr>
          <p:spPr bwMode="auto">
            <a:xfrm>
              <a:off x="6259513" y="5365750"/>
              <a:ext cx="2170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3" name="Text Box 59">
              <a:extLst>
                <a:ext uri="{FF2B5EF4-FFF2-40B4-BE49-F238E27FC236}">
                  <a16:creationId xmlns:a16="http://schemas.microsoft.com/office/drawing/2014/main" id="{157C0109-9C3C-4EA1-962D-D9C0D4392E61}"/>
                </a:ext>
              </a:extLst>
            </p:cNvPr>
            <p:cNvSpPr txBox="1">
              <a:spLocks noChangeArrowheads="1"/>
            </p:cNvSpPr>
            <p:nvPr/>
          </p:nvSpPr>
          <p:spPr bwMode="auto">
            <a:xfrm>
              <a:off x="1409700" y="1981200"/>
              <a:ext cx="1708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数据码元比特</a:t>
              </a:r>
            </a:p>
          </p:txBody>
        </p:sp>
        <p:sp>
          <p:nvSpPr>
            <p:cNvPr id="54" name="Text Box 60">
              <a:extLst>
                <a:ext uri="{FF2B5EF4-FFF2-40B4-BE49-F238E27FC236}">
                  <a16:creationId xmlns:a16="http://schemas.microsoft.com/office/drawing/2014/main" id="{B01305BA-89D1-4437-B2EB-E9A701B00C95}"/>
                </a:ext>
              </a:extLst>
            </p:cNvPr>
            <p:cNvSpPr txBox="1">
              <a:spLocks noChangeArrowheads="1"/>
            </p:cNvSpPr>
            <p:nvPr/>
          </p:nvSpPr>
          <p:spPr bwMode="auto">
            <a:xfrm>
              <a:off x="246063" y="3068638"/>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发</a:t>
              </a:r>
            </a:p>
            <a:p>
              <a:pPr eaLnBrk="1" fontAlgn="base" hangingPunct="1">
                <a:spcBef>
                  <a:spcPct val="0"/>
                </a:spcBef>
                <a:spcAft>
                  <a:spcPct val="0"/>
                </a:spcAft>
              </a:pPr>
              <a:r>
                <a:rPr kumimoji="1" lang="zh-CN" altLang="en-US" sz="2000">
                  <a:solidFill>
                    <a:srgbClr val="333399"/>
                  </a:solidFill>
                  <a:ea typeface="黑体" pitchFamily="49" charset="-122"/>
                </a:rPr>
                <a:t>送</a:t>
              </a:r>
            </a:p>
            <a:p>
              <a:pPr eaLnBrk="1" fontAlgn="base" hangingPunct="1">
                <a:spcBef>
                  <a:spcPct val="0"/>
                </a:spcBef>
                <a:spcAft>
                  <a:spcPct val="0"/>
                </a:spcAft>
              </a:pPr>
              <a:r>
                <a:rPr kumimoji="1" lang="zh-CN" altLang="en-US" sz="2000">
                  <a:solidFill>
                    <a:srgbClr val="333399"/>
                  </a:solidFill>
                  <a:ea typeface="黑体" pitchFamily="49" charset="-122"/>
                </a:rPr>
                <a:t>端</a:t>
              </a:r>
            </a:p>
          </p:txBody>
        </p:sp>
        <p:sp>
          <p:nvSpPr>
            <p:cNvPr id="55" name="Text Box 61">
              <a:extLst>
                <a:ext uri="{FF2B5EF4-FFF2-40B4-BE49-F238E27FC236}">
                  <a16:creationId xmlns:a16="http://schemas.microsoft.com/office/drawing/2014/main" id="{F4FFA929-D670-4E38-B1D1-13600201752C}"/>
                </a:ext>
              </a:extLst>
            </p:cNvPr>
            <p:cNvSpPr txBox="1">
              <a:spLocks noChangeArrowheads="1"/>
            </p:cNvSpPr>
            <p:nvPr/>
          </p:nvSpPr>
          <p:spPr bwMode="auto">
            <a:xfrm>
              <a:off x="388938" y="5084763"/>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zh-CN" altLang="en-US" sz="2000">
                  <a:solidFill>
                    <a:srgbClr val="333399"/>
                  </a:solidFill>
                  <a:ea typeface="黑体" pitchFamily="49" charset="-122"/>
                </a:rPr>
                <a:t>接</a:t>
              </a:r>
            </a:p>
            <a:p>
              <a:pPr fontAlgn="base">
                <a:spcBef>
                  <a:spcPct val="0"/>
                </a:spcBef>
                <a:spcAft>
                  <a:spcPct val="0"/>
                </a:spcAft>
              </a:pPr>
              <a:r>
                <a:rPr kumimoji="1" lang="zh-CN" altLang="en-US" sz="2000">
                  <a:solidFill>
                    <a:srgbClr val="333399"/>
                  </a:solidFill>
                  <a:ea typeface="黑体" pitchFamily="49" charset="-122"/>
                </a:rPr>
                <a:t>收</a:t>
              </a:r>
            </a:p>
            <a:p>
              <a:pPr fontAlgn="base">
                <a:spcBef>
                  <a:spcPct val="0"/>
                </a:spcBef>
                <a:spcAft>
                  <a:spcPct val="0"/>
                </a:spcAft>
              </a:pPr>
              <a:r>
                <a:rPr kumimoji="1" lang="zh-CN" altLang="en-US" sz="2000">
                  <a:solidFill>
                    <a:srgbClr val="333399"/>
                  </a:solidFill>
                  <a:ea typeface="黑体" pitchFamily="49" charset="-122"/>
                </a:rPr>
                <a:t>端</a:t>
              </a:r>
            </a:p>
          </p:txBody>
        </p:sp>
        <p:sp>
          <p:nvSpPr>
            <p:cNvPr id="56" name="AutoShape 62">
              <a:extLst>
                <a:ext uri="{FF2B5EF4-FFF2-40B4-BE49-F238E27FC236}">
                  <a16:creationId xmlns:a16="http://schemas.microsoft.com/office/drawing/2014/main" id="{63D3454C-DB70-45E3-A28B-3485BF816C65}"/>
                </a:ext>
              </a:extLst>
            </p:cNvPr>
            <p:cNvSpPr>
              <a:spLocks/>
            </p:cNvSpPr>
            <p:nvPr/>
          </p:nvSpPr>
          <p:spPr bwMode="auto">
            <a:xfrm>
              <a:off x="684213" y="2060575"/>
              <a:ext cx="144462" cy="3024188"/>
            </a:xfrm>
            <a:prstGeom prst="leftBracket">
              <a:avLst>
                <a:gd name="adj" fmla="val 17445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AutoShape 63">
              <a:extLst>
                <a:ext uri="{FF2B5EF4-FFF2-40B4-BE49-F238E27FC236}">
                  <a16:creationId xmlns:a16="http://schemas.microsoft.com/office/drawing/2014/main" id="{E6483B06-9A7F-4740-9563-5E97A717572F}"/>
                </a:ext>
              </a:extLst>
            </p:cNvPr>
            <p:cNvSpPr>
              <a:spLocks/>
            </p:cNvSpPr>
            <p:nvPr/>
          </p:nvSpPr>
          <p:spPr bwMode="auto">
            <a:xfrm>
              <a:off x="900113" y="5229225"/>
              <a:ext cx="77787" cy="792163"/>
            </a:xfrm>
            <a:prstGeom prst="leftBracket">
              <a:avLst>
                <a:gd name="adj" fmla="val 848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59" name="文本框 58">
            <a:extLst>
              <a:ext uri="{FF2B5EF4-FFF2-40B4-BE49-F238E27FC236}">
                <a16:creationId xmlns:a16="http://schemas.microsoft.com/office/drawing/2014/main" id="{22C7A37E-286F-414E-92B3-B308E8215A5A}"/>
              </a:ext>
            </a:extLst>
          </p:cNvPr>
          <p:cNvSpPr txBox="1"/>
          <p:nvPr/>
        </p:nvSpPr>
        <p:spPr>
          <a:xfrm>
            <a:off x="400541" y="5514683"/>
            <a:ext cx="5394498" cy="369332"/>
          </a:xfrm>
          <a:prstGeom prst="rect">
            <a:avLst/>
          </a:prstGeom>
          <a:noFill/>
        </p:spPr>
        <p:txBody>
          <a:bodyPr wrap="square" rtlCol="0">
            <a:spAutoFit/>
          </a:bodyPr>
          <a:lstStyle/>
          <a:p>
            <a:r>
              <a:rPr lang="en-US" altLang="zh-CN" dirty="0"/>
              <a:t>m=8</a:t>
            </a:r>
            <a:r>
              <a:rPr lang="zh-CN" altLang="en-US" dirty="0"/>
              <a:t>，即每个比特时间内划分了</a:t>
            </a:r>
            <a:r>
              <a:rPr lang="en-US" altLang="zh-CN" dirty="0"/>
              <a:t>8</a:t>
            </a:r>
            <a:r>
              <a:rPr lang="zh-CN" altLang="en-US" dirty="0"/>
              <a:t>个短时间片</a:t>
            </a:r>
          </a:p>
        </p:txBody>
      </p:sp>
    </p:spTree>
    <p:extLst>
      <p:ext uri="{BB962C8B-B14F-4D97-AF65-F5344CB8AC3E}">
        <p14:creationId xmlns:p14="http://schemas.microsoft.com/office/powerpoint/2010/main" val="639611988"/>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38807F-8158-4235-BDCE-8046B29F68C8}"/>
              </a:ext>
            </a:extLst>
          </p:cNvPr>
          <p:cNvSpPr>
            <a:spLocks noGrp="1"/>
          </p:cNvSpPr>
          <p:nvPr>
            <p:ph idx="1"/>
          </p:nvPr>
        </p:nvSpPr>
        <p:spPr>
          <a:xfrm>
            <a:off x="876300" y="2132856"/>
            <a:ext cx="7391400" cy="2419124"/>
          </a:xfrm>
        </p:spPr>
        <p:txBody>
          <a:bodyPr/>
          <a:lstStyle/>
          <a:p>
            <a:r>
              <a:rPr lang="zh-CN" altLang="en-US" dirty="0"/>
              <a:t>参与复用的每路信号都能够在全部的时间内使用全部的带宽资源。</a:t>
            </a:r>
            <a:endParaRPr lang="en-US" altLang="zh-CN" dirty="0"/>
          </a:p>
          <a:p>
            <a:r>
              <a:rPr lang="zh-CN" altLang="en-US" dirty="0"/>
              <a:t>只要码片足够长，除非拥有相应的码型，否则无法从“白噪声”中获得有价值的信息。</a:t>
            </a:r>
            <a:endParaRPr lang="en-US" altLang="zh-CN" dirty="0"/>
          </a:p>
          <a:p>
            <a:endParaRPr lang="zh-CN" altLang="en-US" dirty="0"/>
          </a:p>
        </p:txBody>
      </p:sp>
      <p:sp>
        <p:nvSpPr>
          <p:cNvPr id="29" name="Text Box 4">
            <a:extLst>
              <a:ext uri="{FF2B5EF4-FFF2-40B4-BE49-F238E27FC236}">
                <a16:creationId xmlns:a16="http://schemas.microsoft.com/office/drawing/2014/main" id="{A02A3555-1A16-404E-B8DE-16BD6C511988}"/>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码</a:t>
            </a:r>
            <a:r>
              <a:rPr kumimoji="1" lang="zh-CN" altLang="en-US" sz="2800" dirty="0">
                <a:latin typeface="+mn-ea"/>
                <a:ea typeface="+mn-ea"/>
              </a:rPr>
              <a:t>分复用的特点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edg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9354</TotalTime>
  <Words>9014</Words>
  <Application>Microsoft Office PowerPoint</Application>
  <PresentationFormat>全屏显示(4:3)</PresentationFormat>
  <Paragraphs>1112</Paragraphs>
  <Slides>135</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135</vt:i4>
      </vt:variant>
    </vt:vector>
  </HeadingPairs>
  <TitlesOfParts>
    <vt:vector size="149" baseType="lpstr">
      <vt:lpstr>黑体</vt:lpstr>
      <vt:lpstr>楷体_GB2312</vt:lpstr>
      <vt:lpstr>宋体</vt:lpstr>
      <vt:lpstr>Arial</vt:lpstr>
      <vt:lpstr>Arial Narrow</vt:lpstr>
      <vt:lpstr>Cambria Math</vt:lpstr>
      <vt:lpstr>Times</vt:lpstr>
      <vt:lpstr>Times New Roman</vt:lpstr>
      <vt:lpstr>Wingdings</vt:lpstr>
      <vt:lpstr>计算机网络</vt:lpstr>
      <vt:lpstr>Equation</vt:lpstr>
      <vt:lpstr>Picture</vt:lpstr>
      <vt:lpstr>位图图像</vt:lpstr>
      <vt:lpstr>图片</vt:lpstr>
      <vt:lpstr>第三章 物理层</vt:lpstr>
      <vt:lpstr>本章内容</vt:lpstr>
      <vt:lpstr>3.1 基本概念</vt:lpstr>
      <vt:lpstr>3.1.1 概念和术语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数字通信的优点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3.1.2 传输媒体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光纤工作原理</vt:lpstr>
      <vt:lpstr>PowerPoint 演示文稿</vt:lpstr>
      <vt:lpstr>PowerPoint 演示文稿</vt:lpstr>
      <vt:lpstr>PowerPoint 演示文稿</vt:lpstr>
      <vt:lpstr>PowerPoint 演示文稿</vt:lpstr>
      <vt:lpstr>光  缆  的  结  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3.1.3 数据传输方式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3.2数字通信主要过程</vt:lpstr>
      <vt:lpstr>3.2.1 信源编码</vt:lpstr>
      <vt:lpstr>PowerPoint 演示文稿</vt:lpstr>
      <vt:lpstr>一、抽样</vt:lpstr>
      <vt:lpstr>PowerPoint 演示文稿</vt:lpstr>
      <vt:lpstr>二、量化</vt:lpstr>
      <vt:lpstr>PowerPoint 演示文稿</vt:lpstr>
      <vt:lpstr>PowerPoint 演示文稿</vt:lpstr>
      <vt:lpstr>PowerPoint 演示文稿</vt:lpstr>
      <vt:lpstr>PowerPoint 演示文稿</vt:lpstr>
      <vt:lpstr>三、编码</vt:lpstr>
      <vt:lpstr>编码原理</vt:lpstr>
      <vt:lpstr>3.2.2信道编码 </vt:lpstr>
      <vt:lpstr>一、非归零编码</vt:lpstr>
      <vt:lpstr>二、曼彻斯特编码 </vt:lpstr>
      <vt:lpstr>三、曼彻斯特编码</vt:lpstr>
      <vt:lpstr>四、差分曼彻斯特编码 </vt:lpstr>
      <vt:lpstr>PowerPoint 演示文稿</vt:lpstr>
      <vt:lpstr>三种编码对比</vt:lpstr>
      <vt:lpstr>3.2.3 数字调制</vt:lpstr>
      <vt:lpstr>调制技术</vt:lpstr>
      <vt:lpstr>调制方法举例</vt:lpstr>
      <vt:lpstr>PowerPoint 演示文稿</vt:lpstr>
      <vt:lpstr>3.3 多路复用技术 </vt:lpstr>
      <vt:lpstr>3.3.1 频分复用</vt:lpstr>
      <vt:lpstr>PowerPoint 演示文稿</vt:lpstr>
      <vt:lpstr>PowerPoint 演示文稿</vt:lpstr>
      <vt:lpstr>PowerPoint 演示文稿</vt:lpstr>
      <vt:lpstr>3.3.2 时分复用</vt:lpstr>
      <vt:lpstr>PowerPoint 演示文稿</vt:lpstr>
      <vt:lpstr>PowerPoint 演示文稿</vt:lpstr>
      <vt:lpstr>PowerPoint 演示文稿</vt:lpstr>
      <vt:lpstr>PowerPoint 演示文稿</vt:lpstr>
      <vt:lpstr>PowerPoint 演示文稿</vt:lpstr>
      <vt:lpstr>统计时分多路复用（Statistic TDM,STDM）</vt:lpstr>
      <vt:lpstr>PowerPoint 演示文稿</vt:lpstr>
      <vt:lpstr>3.3.3 码分复用</vt:lpstr>
      <vt:lpstr>PowerPoint 演示文稿</vt:lpstr>
      <vt:lpstr>PowerPoint 演示文稿</vt:lpstr>
      <vt:lpstr>3.3.4 波分复用</vt:lpstr>
      <vt:lpstr>PowerPoint 演示文稿</vt:lpstr>
      <vt:lpstr>3.4 宽带接入技术</vt:lpstr>
      <vt:lpstr>PowerPoint 演示文稿</vt:lpstr>
      <vt:lpstr>一、DSL的系统结构</vt:lpstr>
      <vt:lpstr>PowerPoint 演示文稿</vt:lpstr>
      <vt:lpstr>二、ADSL</vt:lpstr>
      <vt:lpstr>1. ADSL 的极限传输距离</vt:lpstr>
      <vt:lpstr>2. DMT 技术</vt:lpstr>
      <vt:lpstr>DMT 技术的频谱分布 </vt:lpstr>
      <vt:lpstr>ADSL 的数据率</vt:lpstr>
      <vt:lpstr>三、ADSL2和ADSL2+ </vt:lpstr>
      <vt:lpstr>PowerPoint 演示文稿</vt:lpstr>
      <vt:lpstr>3.4.2  光纤同轴混合网</vt:lpstr>
      <vt:lpstr>一、HFC的基本思想</vt:lpstr>
      <vt:lpstr>二、HFC网络系统结构 </vt:lpstr>
      <vt:lpstr>PowerPoint 演示文稿</vt:lpstr>
      <vt:lpstr>HFC 网的特点</vt:lpstr>
      <vt:lpstr>3.4.3 无线接入技术</vt:lpstr>
      <vt:lpstr>一、无线接入技术系统结构</vt:lpstr>
      <vt:lpstr>PowerPoint 演示文稿</vt:lpstr>
      <vt:lpstr>二、无线接入技术分类</vt:lpstr>
      <vt:lpstr>PowerPoint 演示文稿</vt:lpstr>
      <vt:lpstr>3.4.4  FTTx 技术 </vt:lpstr>
      <vt:lpstr>3.5 物理层协议</vt:lpstr>
      <vt:lpstr>PowerPoint 演示文稿</vt:lpstr>
      <vt:lpstr>3.5.2 四类物理层协议</vt:lpstr>
      <vt:lpstr>3.5.3 物理层协议举例 </vt:lpstr>
      <vt:lpstr>机械特性</vt:lpstr>
      <vt:lpstr>电气特性 </vt:lpstr>
      <vt:lpstr>规程特性 </vt:lpstr>
      <vt:lpstr>RS-232C通信规程</vt:lpstr>
      <vt:lpstr>PowerPoint 演示文稿</vt:lpstr>
      <vt:lpstr>本章小结</vt:lpstr>
      <vt:lpstr>本章作业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274</cp:revision>
  <cp:lastPrinted>2002-07-08T02:44:19Z</cp:lastPrinted>
  <dcterms:created xsi:type="dcterms:W3CDTF">2004-05-25T06:41:47Z</dcterms:created>
  <dcterms:modified xsi:type="dcterms:W3CDTF">2022-11-13T13:54:42Z</dcterms:modified>
</cp:coreProperties>
</file>